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/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922000" y="254000"/>
          <a:ext cx="4445000" cy="9525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</a:tblGrid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Schedule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Scope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Quality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Cost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/>
                        <a:t> 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name="AutoShape 6" id="6"/>
          <p:cNvSpPr/>
          <p:nvPr/>
        </p:nvSpPr>
        <p:spPr>
          <a:xfrm>
            <a:off x="508000" y="2641600"/>
            <a:ext cx="15240000" cy="254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</p:sp>
      <p:sp>
        <p:nvSpPr>
          <p:cNvPr name="TextBox 7" id="7"/>
          <p:cNvSpPr txBox="true"/>
          <p:nvPr/>
        </p:nvSpPr>
        <p:spPr>
          <a:xfrm>
            <a:off x="508000" y="2959100"/>
            <a:ext cx="1778000" cy="4445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>
                <a:latin typeface="Calibri"/>
              </a:rPr>
              <a:t>Committed *</a:t>
            </a:r>
            <a:br>
              <a:rPr lang="en-US" sz="1400">
                <a:latin typeface="Calibri"/>
              </a:rPr>
            </a:br>
            <a:r>
              <a:rPr lang="en-US" sz="1400">
                <a:latin typeface="Calibri"/>
              </a:rPr>
              <a:t>Actual / Forecast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8890000" y="2438400"/>
            <a:ext cx="203200" cy="406400"/>
          </a:xfrm>
          <a:prstGeom prst="roundRect">
            <a:avLst/>
          </a:prstGeom>
          <a:solidFill>
            <a:srgbClr val="C0C0C0"/>
          </a:solidFill>
          <a:ln>
            <a:solidFill>
              <a:srgbClr val="000000"/>
            </a:solidFill>
          </a:ln>
        </p:spPr>
        <p:txBody>
          <a:bodyPr anchor="t" rtlCol="false" anchorCtr="true"/>
          <a:lstStyle/>
          <a:p>
            <a:pPr algn="l">
              <a:defRPr/>
            </a:pPr>
            <a:r>
              <a:rPr lang="en-US"/>
              <a:t> </a:t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254000" y="3657600"/>
            <a:ext cx="3175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200">
                <a:latin typeface="Calibri"/>
              </a:rPr>
              <a:t>* Committed dates are DR1 baseline dates</a:t>
            </a:r>
            <a:endParaRPr lang="en-US" sz="1100"/>
          </a:p>
        </p:txBody>
      </p:sp>
      <p:sp>
        <p:nvSpPr>
          <p:cNvPr name="AutoShape 10" id="10"/>
          <p:cNvSpPr/>
          <p:nvPr/>
        </p:nvSpPr>
        <p:spPr>
          <a:xfrm>
            <a:off x="254000" y="39116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08000" y="4165600"/>
          <a:ext cx="15240000" cy="4724400"/>
        </p:xfrm>
        <a:graphic>
          <a:graphicData uri="http://schemas.openxmlformats.org/drawingml/2006/table">
            <a:tbl>
              <a:tblPr/>
              <a:tblGrid>
                <a:gridCol w="1270000"/>
                <a:gridCol w="952500"/>
                <a:gridCol w="952500"/>
                <a:gridCol w="12065000"/>
              </a:tblGrid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Status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Previous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Current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>Comment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Overall Project Status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Schedule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Scope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Quality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i="true">
                          <a:latin typeface="Calibri"/>
                        </a:rPr>
                        <a:t>Cost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F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 b="true">
                          <a:solidFill>
                            <a:srgbClr val="C0C0C0"/>
                          </a:solidFill>
                          <a:latin typeface="Calibri"/>
                        </a:rPr>
                        <a:t>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sz="1400">
                          <a:latin typeface="Calibri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/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254000" y="1562100"/>
            <a:ext cx="15748000" cy="7327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Risks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254000" y="1562100"/>
            <a:ext cx="15748000" cy="7327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Scope Definition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254000" y="1562100"/>
            <a:ext cx="15748000" cy="7327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6350000" cy="762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Project name: </a:t>
            </a:r>
            <a:r>
              <a:rPr lang="en-US" sz="1400">
                <a:latin typeface="Calibri"/>
                <a:hlinkClick r:id="rId2" tooltip="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Project manager: </a:t>
            </a:r>
            <a:r>
              <a:rPr lang="en-US" sz="1400">
                <a:latin typeface="Calibri"/>
              </a:rPr>
              <a:t/>
            </a:r>
            <a:br>
              <a:rPr lang="en-US" sz="1400">
                <a:latin typeface="Calibri"/>
              </a:rPr>
            </a:br>
            <a:r>
              <a:rPr lang="en-US" sz="1400" b="true">
                <a:latin typeface="Calibri"/>
              </a:rPr>
              <a:t>Last Updated: </a:t>
            </a:r>
            <a:r>
              <a:rPr lang="en-US" sz="1400">
                <a:latin typeface="Calibri"/>
              </a:rPr>
              <a:t>20-Apr-20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254000" y="1244600"/>
            <a:ext cx="15748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r>
              <a:rPr lang="en-US" sz="1400" b="true">
                <a:latin typeface="Calibri"/>
              </a:rPr>
              <a:t>Other Information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254000" y="1562100"/>
            <a:ext cx="15748000" cy="127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name="TextBox 5" id="5"/>
          <p:cNvSpPr txBox="true"/>
          <p:nvPr/>
        </p:nvSpPr>
        <p:spPr>
          <a:xfrm>
            <a:off x="254000" y="1562100"/>
            <a:ext cx="15748000" cy="7327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