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" TargetMode="External" Type="http://schemas.openxmlformats.org/officeDocument/2006/relationships/hyperlink"/><Relationship Id="rId3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" TargetMode="External" Type="http://schemas.openxmlformats.org/officeDocument/2006/relationships/hyperlink"/><Relationship Id="rId3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" TargetMode="External" Type="http://schemas.openxmlformats.org/officeDocument/2006/relationships/hyperlink"/><Relationship Id="rId3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" TargetMode="External" Type="http://schemas.openxmlformats.org/officeDocument/2006/relationships/hyperlink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54000" y="254000"/>
            <a:ext cx="6350000" cy="762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Project name: </a:t>
            </a:r>
            <a:r>
              <a:rPr lang="en-US" sz="1400">
                <a:latin typeface="Calibri"/>
                <a:hlinkClick r:id="rId2" tooltip="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Project manager: </a:t>
            </a:r>
            <a:r>
              <a:rPr lang="en-US" sz="1400">
                <a:latin typeface="Calibri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Last Updated: </a:t>
            </a:r>
            <a:r>
              <a:rPr lang="en-US" sz="1400">
                <a:latin typeface="Calibri"/>
              </a:rPr>
              <a:t>20-Apr-20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254000" y="1244600"/>
            <a:ext cx="15748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/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>
            <a:off x="254000" y="15621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5" id="5"/>
          <p:cNvSpPr txBox="true"/>
          <p:nvPr/>
        </p:nvSpPr>
        <p:spPr>
          <a:xfrm>
            <a:off x="5905500" y="8191500"/>
            <a:ext cx="4445000" cy="6350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defRPr/>
            </a:pPr>
            <a:r>
              <a:rPr lang="ru-RU"/>
              <a:t/>
            </a:r>
            <a:r>
              <a:rPr lang="en-US" sz="1200" i="true">
                <a:solidFill>
                  <a:srgbClr val="FF0000"/>
                </a:solidFill>
                <a:latin typeface="Calibri"/>
              </a:rPr>
              <a:t>Alcatel-Lucent Enterprise - Confidential</a:t>
            </a:r>
            <a:br>
              <a:rPr lang="en-US" sz="1200" i="true">
                <a:solidFill>
                  <a:srgbClr val="FF0000"/>
                </a:solidFill>
                <a:latin typeface="Calibri"/>
              </a:rPr>
            </a:br>
            <a:r>
              <a:rPr lang="en-US" sz="1200" b="true">
                <a:latin typeface="Calibri"/>
              </a:rPr>
              <a:t>Solely for authorized persons having a need to know</a:t>
            </a:r>
            <a:br>
              <a:rPr lang="en-US" sz="1200" b="true">
                <a:latin typeface="Calibri"/>
              </a:rPr>
            </a:br>
            <a:r>
              <a:rPr lang="en-US" sz="1200">
                <a:latin typeface="Calibri"/>
              </a:rPr>
              <a:t>Proprietary - Use pursuant to Company Instruction</a:t>
            </a:r>
            <a:endParaRPr lang="en-US" sz="1100"/>
          </a:p>
        </p:txBody>
      </p:sp>
      <p:sp>
        <p:nvSpPr>
          <p:cNvPr name="TextBox 6" id="6"/>
          <p:cNvSpPr txBox="true"/>
          <p:nvPr/>
        </p:nvSpPr>
        <p:spPr>
          <a:xfrm>
            <a:off x="254000" y="8382000"/>
            <a:ext cx="1016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>
                <a:latin typeface="Calibri"/>
              </a:rPr>
              <a:t>Page 1</a:t>
            </a:r>
            <a:endParaRPr lang="en-US" sz="1100"/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600" y="8318500"/>
            <a:ext cx="2057400" cy="520700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>
            <a:off x="254000" y="80645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0922000" y="254000"/>
          <a:ext cx="4445000" cy="9525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Schedule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Scope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Quality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Cost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 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 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 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 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name="AutoShape 10" id="10"/>
          <p:cNvSpPr/>
          <p:nvPr/>
        </p:nvSpPr>
        <p:spPr>
          <a:xfrm>
            <a:off x="508000" y="2641600"/>
            <a:ext cx="15240000" cy="25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</p:sp>
      <p:sp>
        <p:nvSpPr>
          <p:cNvPr name="TextBox 11" id="11"/>
          <p:cNvSpPr txBox="true"/>
          <p:nvPr/>
        </p:nvSpPr>
        <p:spPr>
          <a:xfrm>
            <a:off x="508000" y="2959100"/>
            <a:ext cx="1778000" cy="4445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>
                <a:latin typeface="Calibri"/>
              </a:rPr>
              <a:t>Committed *</a:t>
            </a:r>
            <a:br>
              <a:rPr lang="en-US" sz="1400">
                <a:latin typeface="Calibri"/>
              </a:rPr>
            </a:br>
            <a:r>
              <a:rPr lang="en-US" sz="1400">
                <a:latin typeface="Calibri"/>
              </a:rPr>
              <a:t>Actual / Forecast</a:t>
            </a:r>
            <a:endParaRPr lang="en-US" sz="1100"/>
          </a:p>
        </p:txBody>
      </p:sp>
      <p:sp>
        <p:nvSpPr>
          <p:cNvPr name="AutoShape 12" id="12"/>
          <p:cNvSpPr/>
          <p:nvPr/>
        </p:nvSpPr>
        <p:spPr>
          <a:xfrm>
            <a:off x="8890000" y="2438400"/>
            <a:ext cx="203200" cy="406400"/>
          </a:xfrm>
          <a:prstGeom prst="roundRect">
            <a:avLst/>
          </a:prstGeom>
          <a:solidFill>
            <a:srgbClr val="C0C0C0"/>
          </a:solidFill>
          <a:ln>
            <a:solidFill>
              <a:srgbClr val="000000"/>
            </a:solidFill>
          </a:ln>
        </p:spPr>
        <p:txBody>
          <a:bodyPr anchor="t" rtlCol="false" anchorCtr="true"/>
          <a:lstStyle/>
          <a:p>
            <a:pPr algn="l">
              <a:defRPr/>
            </a:pPr>
            <a:r>
              <a:rPr lang="en-US"/>
              <a:t> </a:t>
            </a:r>
            <a:endParaRPr lang="en-US" sz="1100"/>
          </a:p>
        </p:txBody>
      </p:sp>
      <p:sp>
        <p:nvSpPr>
          <p:cNvPr name="TextBox 13" id="13"/>
          <p:cNvSpPr txBox="true"/>
          <p:nvPr/>
        </p:nvSpPr>
        <p:spPr>
          <a:xfrm>
            <a:off x="254000" y="3657600"/>
            <a:ext cx="3175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200">
                <a:latin typeface="Calibri"/>
              </a:rPr>
              <a:t>* Committed dates are DR1 baseline dates</a:t>
            </a:r>
            <a:endParaRPr lang="en-US" sz="1100"/>
          </a:p>
        </p:txBody>
      </p:sp>
      <p:sp>
        <p:nvSpPr>
          <p:cNvPr name="AutoShape 14" id="14"/>
          <p:cNvSpPr/>
          <p:nvPr/>
        </p:nvSpPr>
        <p:spPr>
          <a:xfrm>
            <a:off x="254000" y="39116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15" id="15"/>
          <p:cNvSpPr txBox="true"/>
          <p:nvPr/>
        </p:nvSpPr>
        <p:spPr>
          <a:xfrm>
            <a:off x="254000" y="3911600"/>
            <a:ext cx="15748000" cy="402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54000" y="254000"/>
            <a:ext cx="6350000" cy="762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Project name: </a:t>
            </a:r>
            <a:r>
              <a:rPr lang="en-US" sz="1400">
                <a:latin typeface="Calibri"/>
                <a:hlinkClick r:id="rId2" tooltip="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Project manager: </a:t>
            </a:r>
            <a:r>
              <a:rPr lang="en-US" sz="1400">
                <a:latin typeface="Calibri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Last Updated: </a:t>
            </a:r>
            <a:r>
              <a:rPr lang="en-US" sz="1400">
                <a:latin typeface="Calibri"/>
              </a:rPr>
              <a:t>20-Apr-20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254000" y="1244600"/>
            <a:ext cx="15748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Risks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>
            <a:off x="254000" y="15621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5" id="5"/>
          <p:cNvSpPr txBox="true"/>
          <p:nvPr/>
        </p:nvSpPr>
        <p:spPr>
          <a:xfrm>
            <a:off x="5905500" y="8191500"/>
            <a:ext cx="4445000" cy="6350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defRPr/>
            </a:pPr>
            <a:r>
              <a:rPr lang="ru-RU"/>
              <a:t/>
            </a:r>
            <a:r>
              <a:rPr lang="en-US" sz="1200" i="true">
                <a:solidFill>
                  <a:srgbClr val="FF0000"/>
                </a:solidFill>
                <a:latin typeface="Calibri"/>
              </a:rPr>
              <a:t>Alcatel-Lucent Enterprise - Confidential</a:t>
            </a:r>
            <a:br>
              <a:rPr lang="en-US" sz="1200" i="true">
                <a:solidFill>
                  <a:srgbClr val="FF0000"/>
                </a:solidFill>
                <a:latin typeface="Calibri"/>
              </a:rPr>
            </a:br>
            <a:r>
              <a:rPr lang="en-US" sz="1200" b="true">
                <a:latin typeface="Calibri"/>
              </a:rPr>
              <a:t>Solely for authorized persons having a need to know</a:t>
            </a:r>
            <a:br>
              <a:rPr lang="en-US" sz="1200" b="true">
                <a:latin typeface="Calibri"/>
              </a:rPr>
            </a:br>
            <a:r>
              <a:rPr lang="en-US" sz="1200">
                <a:latin typeface="Calibri"/>
              </a:rPr>
              <a:t>Proprietary - Use pursuant to Company Instruction</a:t>
            </a:r>
            <a:endParaRPr lang="en-US" sz="1100"/>
          </a:p>
        </p:txBody>
      </p:sp>
      <p:sp>
        <p:nvSpPr>
          <p:cNvPr name="TextBox 6" id="6"/>
          <p:cNvSpPr txBox="true"/>
          <p:nvPr/>
        </p:nvSpPr>
        <p:spPr>
          <a:xfrm>
            <a:off x="254000" y="8382000"/>
            <a:ext cx="1016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>
                <a:latin typeface="Calibri"/>
              </a:rPr>
              <a:t>Page 2</a:t>
            </a:r>
            <a:endParaRPr lang="en-US" sz="1100"/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600" y="8318500"/>
            <a:ext cx="2057400" cy="520700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>
            <a:off x="254000" y="80645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9" id="9"/>
          <p:cNvSpPr txBox="true"/>
          <p:nvPr/>
        </p:nvSpPr>
        <p:spPr>
          <a:xfrm>
            <a:off x="254000" y="1562100"/>
            <a:ext cx="15748000" cy="63754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54000" y="254000"/>
            <a:ext cx="6350000" cy="762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Project name: </a:t>
            </a:r>
            <a:r>
              <a:rPr lang="en-US" sz="1400">
                <a:latin typeface="Calibri"/>
                <a:hlinkClick r:id="rId2" tooltip="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Project manager: </a:t>
            </a:r>
            <a:r>
              <a:rPr lang="en-US" sz="1400">
                <a:latin typeface="Calibri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Last Updated: </a:t>
            </a:r>
            <a:r>
              <a:rPr lang="en-US" sz="1400">
                <a:latin typeface="Calibri"/>
              </a:rPr>
              <a:t>20-Apr-20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254000" y="1244600"/>
            <a:ext cx="15748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Scope Definition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>
            <a:off x="254000" y="15621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5" id="5"/>
          <p:cNvSpPr txBox="true"/>
          <p:nvPr/>
        </p:nvSpPr>
        <p:spPr>
          <a:xfrm>
            <a:off x="5905500" y="8191500"/>
            <a:ext cx="4445000" cy="6350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defRPr/>
            </a:pPr>
            <a:r>
              <a:rPr lang="ru-RU"/>
              <a:t/>
            </a:r>
            <a:r>
              <a:rPr lang="en-US" sz="1200" i="true">
                <a:solidFill>
                  <a:srgbClr val="FF0000"/>
                </a:solidFill>
                <a:latin typeface="Calibri"/>
              </a:rPr>
              <a:t>Alcatel-Lucent Enterprise - Confidential</a:t>
            </a:r>
            <a:br>
              <a:rPr lang="en-US" sz="1200" i="true">
                <a:solidFill>
                  <a:srgbClr val="FF0000"/>
                </a:solidFill>
                <a:latin typeface="Calibri"/>
              </a:rPr>
            </a:br>
            <a:r>
              <a:rPr lang="en-US" sz="1200" b="true">
                <a:latin typeface="Calibri"/>
              </a:rPr>
              <a:t>Solely for authorized persons having a need to know</a:t>
            </a:r>
            <a:br>
              <a:rPr lang="en-US" sz="1200" b="true">
                <a:latin typeface="Calibri"/>
              </a:rPr>
            </a:br>
            <a:r>
              <a:rPr lang="en-US" sz="1200">
                <a:latin typeface="Calibri"/>
              </a:rPr>
              <a:t>Proprietary - Use pursuant to Company Instruction</a:t>
            </a:r>
            <a:endParaRPr lang="en-US" sz="1100"/>
          </a:p>
        </p:txBody>
      </p:sp>
      <p:sp>
        <p:nvSpPr>
          <p:cNvPr name="TextBox 6" id="6"/>
          <p:cNvSpPr txBox="true"/>
          <p:nvPr/>
        </p:nvSpPr>
        <p:spPr>
          <a:xfrm>
            <a:off x="254000" y="8382000"/>
            <a:ext cx="1016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>
                <a:latin typeface="Calibri"/>
              </a:rPr>
              <a:t>Page 3</a:t>
            </a:r>
            <a:endParaRPr lang="en-US" sz="1100"/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600" y="8318500"/>
            <a:ext cx="2057400" cy="520700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>
            <a:off x="254000" y="80645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9" id="9"/>
          <p:cNvSpPr txBox="true"/>
          <p:nvPr/>
        </p:nvSpPr>
        <p:spPr>
          <a:xfrm>
            <a:off x="254000" y="1562100"/>
            <a:ext cx="15748000" cy="63754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54000" y="254000"/>
            <a:ext cx="6350000" cy="762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Project name: </a:t>
            </a:r>
            <a:r>
              <a:rPr lang="en-US" sz="1400">
                <a:latin typeface="Calibri"/>
                <a:hlinkClick r:id="rId2" tooltip="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Project manager: </a:t>
            </a:r>
            <a:r>
              <a:rPr lang="en-US" sz="1400">
                <a:latin typeface="Calibri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Last Updated: </a:t>
            </a:r>
            <a:r>
              <a:rPr lang="en-US" sz="1400">
                <a:latin typeface="Calibri"/>
              </a:rPr>
              <a:t>20-Apr-20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254000" y="1244600"/>
            <a:ext cx="15748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Other Information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>
            <a:off x="254000" y="15621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5" id="5"/>
          <p:cNvSpPr txBox="true"/>
          <p:nvPr/>
        </p:nvSpPr>
        <p:spPr>
          <a:xfrm>
            <a:off x="5905500" y="8191500"/>
            <a:ext cx="4445000" cy="6350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defRPr/>
            </a:pPr>
            <a:r>
              <a:rPr lang="ru-RU"/>
              <a:t/>
            </a:r>
            <a:r>
              <a:rPr lang="en-US" sz="1200" i="true">
                <a:solidFill>
                  <a:srgbClr val="FF0000"/>
                </a:solidFill>
                <a:latin typeface="Calibri"/>
              </a:rPr>
              <a:t>Alcatel-Lucent Enterprise - Confidential</a:t>
            </a:r>
            <a:br>
              <a:rPr lang="en-US" sz="1200" i="true">
                <a:solidFill>
                  <a:srgbClr val="FF0000"/>
                </a:solidFill>
                <a:latin typeface="Calibri"/>
              </a:rPr>
            </a:br>
            <a:r>
              <a:rPr lang="en-US" sz="1200" b="true">
                <a:latin typeface="Calibri"/>
              </a:rPr>
              <a:t>Solely for authorized persons having a need to know</a:t>
            </a:r>
            <a:br>
              <a:rPr lang="en-US" sz="1200" b="true">
                <a:latin typeface="Calibri"/>
              </a:rPr>
            </a:br>
            <a:r>
              <a:rPr lang="en-US" sz="1200">
                <a:latin typeface="Calibri"/>
              </a:rPr>
              <a:t>Proprietary - Use pursuant to Company Instruction</a:t>
            </a:r>
            <a:endParaRPr lang="en-US" sz="1100"/>
          </a:p>
        </p:txBody>
      </p:sp>
      <p:sp>
        <p:nvSpPr>
          <p:cNvPr name="TextBox 6" id="6"/>
          <p:cNvSpPr txBox="true"/>
          <p:nvPr/>
        </p:nvSpPr>
        <p:spPr>
          <a:xfrm>
            <a:off x="254000" y="8382000"/>
            <a:ext cx="1016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>
                <a:latin typeface="Calibri"/>
              </a:rPr>
              <a:t>Page 4</a:t>
            </a:r>
            <a:endParaRPr lang="en-US" sz="1100"/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600" y="8318500"/>
            <a:ext cx="2057400" cy="520700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>
            <a:off x="254000" y="80645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9" id="9"/>
          <p:cNvSpPr txBox="true"/>
          <p:nvPr/>
        </p:nvSpPr>
        <p:spPr>
          <a:xfrm>
            <a:off x="254000" y="1562100"/>
            <a:ext cx="15748000" cy="63754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