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rPr>
              <a:t>Project Grape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Sun Apr 12 19:42:53 MSK 2020</a:t>
            </a:r>
            <a:endParaRPr lang="en-US" sz="1100"/>
          </a:p>
        </p:txBody>
      </p:sp>
      <p:sp>
        <p:nvSpPr>
          <p:cNvPr name="TextBox 3" id="3"/>
          <p:cNvSpPr txBox="true"/>
          <p:nvPr/>
        </p:nvSpPr>
        <p:spPr>
          <a:xfrm>
            <a:off x="254000" y="1155700"/>
            <a:ext cx="15748000" cy="215900"/>
          </a:xfrm>
          <a:prstGeom prst="rect">
            <a:avLst/>
          </a:prstGeom>
        </p:spPr>
        <p:txBody>
          <a:bodyPr anchor="t" rtlCol="false"/>
          <a:lstStyle/>
          <a:p>
            <a:pPr algn="l">
              <a:defRPr/>
            </a:pPr>
            <a:r>
              <a:rPr lang="ru-RU"/>
              <a:t/>
            </a:r>
            <a:r>
              <a:rPr lang="en-US" sz="1400" b="true">
                <a:latin typeface="Calibri"/>
              </a:rPr>
              <a:t>Executive Status Summary</a:t>
            </a:r>
            <a:endParaRPr lang="en-US" sz="1100"/>
          </a:p>
        </p:txBody>
      </p:sp>
      <p:sp>
        <p:nvSpPr>
          <p:cNvPr name="AutoShape 4" id="4"/>
          <p:cNvSpPr/>
          <p:nvPr/>
        </p:nvSpPr>
        <p:spPr>
          <a:xfrm>
            <a:off x="254000" y="14224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AutoShape 6" id="6"/>
          <p:cNvSpPr/>
          <p:nvPr/>
        </p:nvSpPr>
        <p:spPr>
          <a:xfrm>
            <a:off x="254000" y="8064500"/>
            <a:ext cx="15748000" cy="12700"/>
          </a:xfrm>
          <a:prstGeom prst="line">
            <a:avLst/>
          </a:prstGeom>
          <a:ln>
            <a:solidFill>
              <a:srgbClr val="000000"/>
            </a:solidFill>
          </a:ln>
        </p:spPr>
      </p:sp>
      <p:graphicFrame>
        <p:nvGraphicFramePr>
          <p:cNvPr name="Table 7" id="7"/>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TextBox 8" id="8"/>
          <p:cNvSpPr txBox="true"/>
          <p:nvPr/>
        </p:nvSpPr>
        <p:spPr>
          <a:xfrm>
            <a:off x="254000" y="1409700"/>
            <a:ext cx="15748000" cy="7035800"/>
          </a:xfrm>
          <a:prstGeom prst="rect">
            <a:avLst/>
          </a:prstGeom>
        </p:spPr>
        <p:txBody>
          <a:bodyPr anchor="t" rtlCol="false"/>
          <a:lstStyle/>
          <a:p>
            <a:pPr algn="l">
              <a:defRPr/>
            </a:pPr>
            <a:r>
              <a:rPr lang="ru-RU"/>
              <a:t/>
            </a:r>
            <a:endParaRPr lang="en-US" sz="1100"/>
          </a:p>
          <a:p>
            <a:r>
              <a:rPr lang="en-US" sz="1400">
                <a:latin typeface="Calibri"/>
              </a:rPr>
              <a:t>Hello mate! Hello mate! Hello mate! Hello mate! Hello mate! Hello mate! Hello mate! Hello mate! Hello mate!</a:t>
            </a:r>
            <a:r>
              <a:rPr lang="en-US" sz="1400">
                <a:latin typeface="Calibri"/>
              </a:rPr>
              <a:t> </a:t>
            </a:r>
          </a:p>
          <a:p>
            <a:r>
              <a:rPr lang="en-US" sz="1400">
                <a:latin typeface="Calibri"/>
              </a:rPr>
              <a:t>This is </a:t>
            </a:r>
            <a:r>
              <a:rPr lang="en-US" sz="1400" b="true">
                <a:latin typeface="Calibri"/>
              </a:rPr>
              <a:t>bold</a:t>
            </a:r>
            <a:r>
              <a:rPr lang="en-US" sz="1400">
                <a:latin typeface="Calibri"/>
              </a:rPr>
              <a:t> and</a:t>
            </a:r>
            <a:r>
              <a:rPr lang="en-US" sz="1400" u="sng">
                <a:latin typeface="Calibri"/>
              </a:rPr>
              <a:t> underscore</a:t>
            </a:r>
            <a:r>
              <a:rPr lang="en-US" sz="1400">
                <a:latin typeface="Calibri"/>
              </a:rPr>
              <a:t> and</a:t>
            </a:r>
            <a:r>
              <a:rPr lang="en-US" sz="1400" b="true" u="sng">
                <a:latin typeface="Calibri"/>
              </a:rPr>
              <a:t> both</a:t>
            </a:r>
            <a:r>
              <a:rPr lang="en-US" sz="1400">
                <a:latin typeface="Calibri"/>
              </a:rPr>
              <a:t> and </a:t>
            </a:r>
            <a:r>
              <a:rPr lang="en-US" sz="1400" strike="sngStrike">
                <a:latin typeface="Calibri"/>
              </a:rPr>
              <a:t>not true</a:t>
            </a:r>
            <a:r>
              <a:rPr lang="en-US" sz="1400">
                <a:latin typeface="Calibri"/>
              </a:rPr>
              <a:t> false </a:t>
            </a:r>
            <a:r>
              <a:rPr lang="en-US" sz="1400">
                <a:latin typeface="Calibri"/>
              </a:rPr>
              <a:t> </a:t>
            </a:r>
          </a:p>
          <a:p>
            <a:r>
              <a:rPr lang="en-US" sz="1400">
                <a:latin typeface="Calibri"/>
              </a:rPr>
              <a:t> </a:t>
            </a:r>
            <a:r>
              <a:rPr lang="en-US" sz="1400">
                <a:latin typeface="Calibri"/>
              </a:rPr>
              <a:t>PowerPoint documents are made up of a tree of records. A record may contain either other records (in which case it is a Container), or data (in which case it's an Atom). </a:t>
            </a:r>
            <a:r>
              <a:rPr lang="en-US" sz="1400">
                <a:latin typeface="Calibri"/>
              </a:rPr>
              <a:t> </a:t>
            </a:r>
            <a:r>
              <a:rPr lang="en-US" sz="1400">
                <a:solidFill>
                  <a:srgbClr val="18CB0C"/>
                </a:solidFill>
                <a:latin typeface="Calibri"/>
              </a:rPr>
              <a:t>A record can't hold both. PowerPoint documents don't have one overall container record. Instead, there are a number of different container records to be found at the top level.</a:t>
            </a:r>
            <a:r>
              <a:rPr lang="en-US" sz="1400">
                <a:latin typeface="Calibri"/>
              </a:rPr>
              <a:t> </a:t>
            </a:r>
            <a:r>
              <a:rPr lang="en-US" sz="1400">
                <a:latin typeface="Calibri"/>
              </a:rPr>
              <a:t>Any numbers or strings stored in the records are always stored in Little Endian format (least important bytes first). This is the case no matter what platform the file was written on - be that a Little Endian or a Big Endian system. </a:t>
            </a:r>
            <a:r>
              <a:rPr lang="en-US" sz="1400">
                <a:latin typeface="Calibri"/>
              </a:rPr>
              <a:t> </a:t>
            </a:r>
            <a:r>
              <a:rPr lang="en-US" sz="1400">
                <a:latin typeface="Calibri"/>
              </a:rPr>
              <a:t>PowerPoint may have Escher (DDF) records embedded in it. These are always held as the children of a PPDrawing record (record type 1036). Escher records have the same format as PowerPoint records.</a:t>
            </a:r>
            <a:r>
              <a:rPr lang="en-US" sz="1400">
                <a:latin typeface="Calibri"/>
              </a:rPr>
              <a:t> </a:t>
            </a:r>
            <a:r>
              <a:rPr lang="en-US" sz="1400">
                <a:latin typeface="Calibri"/>
              </a:rPr>
              <a:t>Hello mate! Hello mate! Hello mate! Hello mate! Hello mate! Hello mate! Hello mate! Hello mate! Hello mate! This is bold and underscore and both and not true false PowerPoint documents are made up of a tree of records. </a:t>
            </a:r>
            <a:r>
              <a:rPr lang="en-US" sz="1400">
                <a:latin typeface="Calibri"/>
              </a:rPr>
              <a:t> </a:t>
            </a:r>
            <a:r>
              <a:rPr lang="en-US" sz="1400">
                <a:latin typeface="Calibri"/>
              </a:rPr>
              <a:t>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a:t>
            </a:r>
            <a:r>
              <a:rPr lang="en-US" sz="1400">
                <a:latin typeface="Calibri"/>
              </a:rPr>
              <a:t> </a:t>
            </a:r>
            <a:r>
              <a:rPr lang="en-US" sz="1400">
                <a:latin typeface="Calibri"/>
              </a:rPr>
              <a:t>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a:t>
            </a:r>
            <a:r>
              <a:rPr lang="en-US" sz="1400">
                <a:latin typeface="Calibri"/>
              </a:rPr>
              <a:t> </a:t>
            </a:r>
            <a:r>
              <a:rPr lang="en-US" sz="1400">
                <a:latin typeface="Calibri"/>
              </a:rPr>
              <a:t>A record may contain either other records (in which case it is a Container), or data (in which case it's an Atom). A record can't hold both. PowerPoint documents don't have one overall container record</a:t>
            </a:r>
            <a:r>
              <a:rPr lang="en-US" sz="1400">
                <a:latin typeface="Calibri"/>
              </a:rPr>
              <a:t> </a:t>
            </a:r>
            <a:r>
              <a:rPr lang="en-US" sz="1400">
                <a:latin typeface="Calibri"/>
              </a:rPr>
              <a:t> </a:t>
            </a:r>
          </a:p>
          <a:p>
            <a:r>
              <a:rPr lang="en-US" sz="1400">
                <a:latin typeface="Calibri"/>
              </a:rPr>
              <a:t> </a:t>
            </a:r>
            <a:r>
              <a:rPr lang="en-US" sz="1400">
                <a:latin typeface="Calibri"/>
              </a:rPr>
              <a:t>PowerPoint documents are made up of a tree of records. A record may contain either other records (in which case it is a Container), or data (in which case it's an Atom). </a:t>
            </a:r>
            <a:r>
              <a:rPr lang="en-US" sz="1400">
                <a:latin typeface="Calibri"/>
              </a:rPr>
              <a:t> </a:t>
            </a:r>
            <a:r>
              <a:rPr lang="en-US" sz="1400">
                <a:latin typeface="Calibri"/>
              </a:rPr>
              <a:t>A record can't hold both. PowerPoint documents don't have one overall container record. Instead, there are a number of different container records to be found at the top level.</a:t>
            </a:r>
            <a:r>
              <a:rPr lang="en-US" sz="1400">
                <a:latin typeface="Calibri"/>
              </a:rPr>
              <a:t> </a:t>
            </a:r>
            <a:r>
              <a:rPr lang="en-US" sz="1400">
                <a:latin typeface="Calibri"/>
              </a:rPr>
              <a:t>Any numbers or strings stored in the records are always stored in Little Endian format (least important bytes first). This is the case no matter what platform the file was written on - be that a Little Endian or a Big Endian system. </a:t>
            </a:r>
            <a:r>
              <a:rPr lang="en-US" sz="1400">
                <a:latin typeface="Calibri"/>
              </a:rPr>
              <a:t> </a:t>
            </a:r>
            <a:r>
              <a:rPr lang="en-US" sz="1400">
                <a:latin typeface="Calibri"/>
              </a:rPr>
              <a:t>PowerPoint may have Escher (DDF) records embedded in it. These are always held as the children of a PPDrawing record (record type 1036). Escher records have the same format as PowerPoint records.</a:t>
            </a:r>
            <a:r>
              <a:rPr lang="en-US" sz="1400">
                <a:latin typeface="Calibri"/>
              </a:rPr>
              <a:t> </a:t>
            </a:r>
            <a:r>
              <a:rPr lang="en-US" sz="1400">
                <a:latin typeface="Calibri"/>
              </a:rPr>
              <a:t>Hello mate! Hello mate! Hello mate! Hello mate! Hello mate! Hello mate! Hello mate! Hello mate! Hello mate! This is bold and underscore and both and not true false PowerPoint documents are made up of a tree of records. </a:t>
            </a:r>
            <a:r>
              <a:rPr lang="en-US" sz="1400">
                <a:latin typeface="Calibri"/>
              </a:rPr>
              <a:t> </a:t>
            </a:r>
            <a:r>
              <a:rPr lang="en-US" sz="1400">
                <a:latin typeface="Calibri"/>
              </a:rPr>
              <a:t>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a:t>
            </a:r>
            <a:r>
              <a:rPr lang="en-US" sz="1400">
                <a:latin typeface="Calibri"/>
              </a:rPr>
              <a:t> </a:t>
            </a:r>
            <a:r>
              <a:rPr lang="en-US" sz="1400">
                <a:latin typeface="Calibri"/>
              </a:rPr>
              <a:t>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a:t>
            </a:r>
            <a:r>
              <a:rPr lang="en-US" sz="1400">
                <a:latin typeface="Calibri"/>
              </a:rPr>
              <a:t> </a:t>
            </a:r>
            <a:r>
              <a:rPr lang="en-US" sz="1400">
                <a:latin typeface="Calibri"/>
              </a:rPr>
              <a:t>A record may contain either other records (in which case it is a Container), or data (in which case it's an Atom). A record can't hold both. PowerPoint documents don't have one overall container record</a:t>
            </a:r>
            <a:r>
              <a:rPr lang="en-US" sz="1400">
                <a:latin typeface="Calibri"/>
              </a:rPr>
              <a:t> </a:t>
            </a:r>
            <a:r>
              <a:rPr lang="en-US" sz="1400">
                <a:latin typeface="Calibri"/>
              </a:rPr>
              <a:t> </a:t>
            </a:r>
          </a:p>
          <a:p>
            <a:r>
              <a:rPr lang="en-US" sz="1400">
                <a:latin typeface="Calibri"/>
              </a:rPr>
              <a:t> </a:t>
            </a:r>
            <a:r>
              <a:rPr lang="en-US" sz="1400">
                <a:latin typeface="Calibri"/>
              </a:rPr>
              <a:t>PowerPoint documents are made up of a tree of records. A record may contain either other records (in which case it is a Container), or data (in which case it's an Atom). </a:t>
            </a:r>
            <a:r>
              <a:rPr lang="en-US" sz="1400">
                <a:latin typeface="Calibri"/>
              </a:rPr>
              <a:t> </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rPr>
              <a:t>Project Grape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Sun Apr 12 19:42:53 MSK 2020</a:t>
            </a:r>
            <a:endParaRPr lang="en-US" sz="1100"/>
          </a:p>
        </p:txBody>
      </p:sp>
      <p:sp>
        <p:nvSpPr>
          <p:cNvPr name="TextBox 3" id="3"/>
          <p:cNvSpPr txBox="true"/>
          <p:nvPr/>
        </p:nvSpPr>
        <p:spPr>
          <a:xfrm>
            <a:off x="254000" y="1155700"/>
            <a:ext cx="15748000" cy="215900"/>
          </a:xfrm>
          <a:prstGeom prst="rect">
            <a:avLst/>
          </a:prstGeom>
        </p:spPr>
        <p:txBody>
          <a:bodyPr anchor="t" rtlCol="false"/>
          <a:lstStyle/>
          <a:p>
            <a:pPr algn="l">
              <a:defRPr/>
            </a:pPr>
            <a:r>
              <a:rPr lang="ru-RU"/>
              <a:t/>
            </a:r>
            <a:r>
              <a:rPr lang="en-US" sz="1400" b="true">
                <a:latin typeface="Calibri"/>
              </a:rPr>
              <a:t>Executive Status Summary</a:t>
            </a:r>
            <a:endParaRPr lang="en-US" sz="1100"/>
          </a:p>
        </p:txBody>
      </p:sp>
      <p:sp>
        <p:nvSpPr>
          <p:cNvPr name="AutoShape 4" id="4"/>
          <p:cNvSpPr/>
          <p:nvPr/>
        </p:nvSpPr>
        <p:spPr>
          <a:xfrm>
            <a:off x="254000" y="14224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AutoShape 6" id="6"/>
          <p:cNvSpPr/>
          <p:nvPr/>
        </p:nvSpPr>
        <p:spPr>
          <a:xfrm>
            <a:off x="254000" y="8064500"/>
            <a:ext cx="15748000" cy="12700"/>
          </a:xfrm>
          <a:prstGeom prst="line">
            <a:avLst/>
          </a:prstGeom>
          <a:ln>
            <a:solidFill>
              <a:srgbClr val="000000"/>
            </a:solidFill>
          </a:ln>
        </p:spPr>
      </p:sp>
      <p:sp>
        <p:nvSpPr>
          <p:cNvPr name="TextBox 7" id="7"/>
          <p:cNvSpPr txBox="true"/>
          <p:nvPr/>
        </p:nvSpPr>
        <p:spPr>
          <a:xfrm>
            <a:off x="254000" y="1409700"/>
            <a:ext cx="15748000" cy="7035800"/>
          </a:xfrm>
          <a:prstGeom prst="rect">
            <a:avLst/>
          </a:prstGeom>
        </p:spPr>
        <p:txBody>
          <a:bodyPr anchor="t" rtlCol="false"/>
          <a:lstStyle/>
          <a:p>
            <a:pPr algn="l">
              <a:defRPr/>
            </a:pPr>
            <a:r>
              <a:rPr lang="ru-RU"/>
              <a:t/>
            </a:r>
            <a:r>
              <a:rPr lang="en-US" sz="1400">
                <a:latin typeface="Calibri"/>
              </a:rPr>
              <a:t>A record can't hold both. PowerPoint documents don't have one overall container record. Instead, there are a number of different container records to be found at the top level.</a:t>
            </a:r>
            <a:r>
              <a:rPr lang="en-US" sz="1400">
                <a:latin typeface="Calibri"/>
              </a:rPr>
              <a:t> </a:t>
            </a:r>
            <a:r>
              <a:rPr lang="en-US" sz="1400">
                <a:latin typeface="Calibri"/>
              </a:rPr>
              <a:t>Any numbers or strings stored in the records are always stored in Little Endian format (least important bytes first). This is the case no matter what platform the file was written on - be that a Little Endian or a Big Endian system. </a:t>
            </a:r>
            <a:r>
              <a:rPr lang="en-US" sz="1400">
                <a:latin typeface="Calibri"/>
              </a:rPr>
              <a:t> </a:t>
            </a:r>
            <a:r>
              <a:rPr lang="en-US" sz="1400">
                <a:latin typeface="Calibri"/>
              </a:rPr>
              <a:t>PowerPoint may have Escher (DDF) records embedded in it. These are always held as the children of a PPDrawing record (record type 1036). Escher records have the same format as PowerPoint records.</a:t>
            </a:r>
            <a:r>
              <a:rPr lang="en-US" sz="1400">
                <a:latin typeface="Calibri"/>
              </a:rPr>
              <a:t> </a:t>
            </a:r>
            <a:r>
              <a:rPr lang="en-US" sz="1400">
                <a:latin typeface="Calibri"/>
              </a:rPr>
              <a:t>Hello mate! Hello mate! Hello mate! Hello mate! Hello mate! Hello mate! Hello mate! Hello mate! Hello mate! This is bold and underscore and both and not true false PowerPoint documents are made up of a tree of records. </a:t>
            </a:r>
            <a:r>
              <a:rPr lang="en-US" sz="1400">
                <a:latin typeface="Calibri"/>
              </a:rPr>
              <a:t> </a:t>
            </a:r>
            <a:r>
              <a:rPr lang="en-US" sz="1400">
                <a:latin typeface="Calibri"/>
              </a:rPr>
              <a:t>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a:t>
            </a:r>
            <a:r>
              <a:rPr lang="en-US" sz="1400">
                <a:latin typeface="Calibri"/>
              </a:rPr>
              <a:t> </a:t>
            </a:r>
            <a:r>
              <a:rPr lang="en-US" sz="1400">
                <a:solidFill>
                  <a:srgbClr val="18CB0C"/>
                </a:solidFill>
                <a:latin typeface="Calibri"/>
              </a:rPr>
              <a:t>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a:t>
            </a:r>
            <a:r>
              <a:rPr lang="en-US" sz="1400">
                <a:latin typeface="Calibri"/>
              </a:rPr>
              <a:t> </a:t>
            </a:r>
            <a:r>
              <a:rPr lang="en-US" sz="1400">
                <a:latin typeface="Calibri"/>
              </a:rPr>
              <a:t>A record may contain either other records (in which case it is a Container), or data (in which case it's an Atom). A record can't hold both. PowerPoint documents don't have one overall container record</a:t>
            </a:r>
            <a:r>
              <a:rPr lang="en-US" sz="1400">
                <a:latin typeface="Calibri"/>
              </a:rPr>
              <a:t> </a:t>
            </a:r>
            <a:r>
              <a:rPr lang="en-US" sz="1400">
                <a:latin typeface="Calibri"/>
              </a:rPr>
              <a:t> </a:t>
            </a:r>
            <a:endParaRPr lang="en-US" sz="1100"/>
          </a:p>
          <a:p>
            <a:r>
              <a:rPr lang="en-US" sz="1400">
                <a:latin typeface="Calibri"/>
              </a:rPr>
              <a:t> </a:t>
            </a:r>
            <a:r>
              <a:rPr lang="en-US" sz="1400">
                <a:latin typeface="Calibri"/>
              </a:rPr>
              <a:t> </a:t>
            </a:r>
            <a:r>
              <a:rPr lang="en-US" sz="1400">
                <a:latin typeface="Calibri"/>
              </a:rPr>
              <a:t> </a:t>
            </a:r>
          </a:p>
          <a:p>
            <a:r>
              <a:rPr lang="en-US" sz="1400">
                <a:latin typeface="Calibri"/>
              </a:rPr>
              <a:t>Testing list</a:t>
            </a:r>
            <a:r>
              <a:rPr lang="en-US" sz="1400">
                <a:latin typeface="Calibri"/>
              </a:rPr>
              <a:t> </a:t>
            </a:r>
          </a:p>
          <a:p>
            <a:r>
              <a:rPr lang="en-US" sz="1400">
                <a:latin typeface="Calibri"/>
              </a:rPr>
              <a:t> </a:t>
            </a:r>
            <a:r>
              <a:rPr lang="en-US" sz="1400">
                <a:latin typeface="Calibri"/>
              </a:rPr>
              <a:t> </a:t>
            </a:r>
            <a:r>
              <a:rPr lang="en-US" sz="1400">
                <a:latin typeface="Calibri"/>
              </a:rPr>
              <a:t> </a:t>
            </a:r>
            <a:r>
              <a:rPr lang="en-US" sz="1400">
                <a:latin typeface="Calibri"/>
              </a:rPr>
              <a:t> </a:t>
            </a:r>
          </a:p>
          <a:p>
            <a:pPr>
              <a:buFont typeface="Arial"/>
              <a:buChar char="•"/>
            </a:pPr>
            <a:r>
              <a:rPr lang="en-US" sz="1400">
                <a:latin typeface="Calibri"/>
              </a:rPr>
              <a:t>q</a:t>
            </a:r>
            <a:r>
              <a:rPr lang="en-US" sz="1400">
                <a:latin typeface="Calibri"/>
              </a:rPr>
              <a:t> </a:t>
            </a:r>
          </a:p>
          <a:p>
            <a:pPr>
              <a:buFont typeface="Arial"/>
              <a:buChar char="•"/>
            </a:pPr>
            <a:r>
              <a:rPr lang="en-US" sz="1400">
                <a:latin typeface="Calibri"/>
              </a:rPr>
              <a:t>w</a:t>
            </a:r>
            <a:r>
              <a:rPr lang="en-US" sz="1400">
                <a:latin typeface="Calibri"/>
              </a:rPr>
              <a:t> </a:t>
            </a:r>
          </a:p>
          <a:p>
            <a:pPr>
              <a:buFont typeface="Arial"/>
              <a:buChar char="•"/>
            </a:pPr>
            <a:r>
              <a:rPr lang="en-US" sz="1400">
                <a:latin typeface="Calibri"/>
              </a:rPr>
              <a:t>e</a:t>
            </a:r>
            <a:r>
              <a:rPr lang="en-US" sz="1400">
                <a:latin typeface="Calibri"/>
              </a:rPr>
              <a:t> </a:t>
            </a:r>
          </a:p>
          <a:p>
            <a:pPr>
              <a:buFont typeface="Arial"/>
              <a:buChar char="•"/>
            </a:pPr>
            <a:r>
              <a:rPr lang="en-US" sz="1400">
                <a:latin typeface="Calibri"/>
              </a:rPr>
              <a:t>r</a:t>
            </a:r>
            <a:r>
              <a:rPr lang="en-US" sz="1400">
                <a:latin typeface="Calibri"/>
              </a:rPr>
              <a:t> </a:t>
            </a:r>
          </a:p>
          <a:p>
            <a:pPr>
              <a:buFont typeface="Arial"/>
              <a:buChar char="•"/>
            </a:pPr>
            <a:r>
              <a:rPr lang="en-US" sz="1400">
                <a:latin typeface="Calibri"/>
              </a:rPr>
              <a:t>a</a:t>
            </a:r>
            <a:r>
              <a:rPr lang="en-US" sz="1400">
                <a:latin typeface="Calibri"/>
              </a:rPr>
              <a:t> </a:t>
            </a:r>
          </a:p>
          <a:p>
            <a:pPr>
              <a:buFont typeface="Arial"/>
              <a:buChar char="•"/>
            </a:pPr>
            <a:r>
              <a:rPr lang="en-US" sz="1400">
                <a:latin typeface="Calibri"/>
              </a:rPr>
              <a:t>s</a:t>
            </a:r>
            <a:r>
              <a:rPr lang="en-US" sz="1400">
                <a:latin typeface="Calibri"/>
              </a:rPr>
              <a:t> </a:t>
            </a:r>
          </a:p>
          <a:p>
            <a:pPr>
              <a:buFont typeface="Arial"/>
              <a:buChar char="•"/>
            </a:pPr>
            <a:r>
              <a:rPr lang="en-US" sz="1400">
                <a:latin typeface="Calibri"/>
              </a:rPr>
              <a:t>d</a:t>
            </a:r>
            <a:r>
              <a:rPr lang="en-US" sz="1400">
                <a:latin typeface="Calibri"/>
              </a:rPr>
              <a:t> </a:t>
            </a:r>
          </a:p>
          <a:p>
            <a:pPr>
              <a:buFont typeface="Arial"/>
              <a:buChar char="•"/>
            </a:pPr>
            <a:r>
              <a:rPr lang="en-US" sz="1400">
                <a:latin typeface="Calibri"/>
              </a:rPr>
              <a:t>f</a:t>
            </a:r>
            <a:r>
              <a:rPr lang="en-US" sz="1400">
                <a:latin typeface="Calibri"/>
              </a:rPr>
              <a:t> </a:t>
            </a:r>
          </a:p>
          <a:p>
            <a:pPr>
              <a:buFont typeface="Arial"/>
              <a:buChar char="•"/>
            </a:pPr>
            <a:r>
              <a:rPr lang="en-US" sz="1400">
                <a:latin typeface="Calibri"/>
              </a:rPr>
              <a:t>sss</a:t>
            </a:r>
            <a:r>
              <a:rPr lang="en-US" sz="1400">
                <a:latin typeface="Calibri"/>
              </a:rPr>
              <a:t> </a:t>
            </a:r>
            <a:r>
              <a:rPr lang="en-US" sz="1400">
                <a:latin typeface="Calibri"/>
              </a:rPr>
              <a:t> </a:t>
            </a:r>
            <a:r>
              <a:rPr lang="en-US" sz="1400">
                <a:latin typeface="Calibri"/>
              </a:rPr>
              <a:t> </a:t>
            </a:r>
          </a:p>
          <a:p>
            <a:pPr>
              <a:buFont typeface="Arial"/>
              <a:buChar char="•"/>
            </a:pPr>
            <a:r>
              <a:rPr lang="en-US" sz="1400">
                <a:latin typeface="Calibri"/>
              </a:rPr>
              <a:t>q</a:t>
            </a:r>
            <a:r>
              <a:rPr lang="en-US" sz="1400">
                <a:latin typeface="Calibri"/>
              </a:rPr>
              <a:t> </a:t>
            </a:r>
          </a:p>
          <a:p>
            <a:pPr>
              <a:buFont typeface="Arial"/>
              <a:buChar char="•"/>
            </a:pPr>
            <a:r>
              <a:rPr lang="en-US" sz="1400">
                <a:latin typeface="Calibri"/>
              </a:rPr>
              <a:t>sss</a:t>
            </a:r>
            <a:r>
              <a:rPr lang="en-US" sz="1400">
                <a:latin typeface="Calibri"/>
              </a:rPr>
              <a:t> </a:t>
            </a:r>
            <a:r>
              <a:rPr lang="en-US" sz="1400">
                <a:latin typeface="Calibri"/>
              </a:rPr>
              <a:t> </a:t>
            </a:r>
            <a:r>
              <a:rPr lang="en-US" sz="1400">
                <a:latin typeface="Calibri"/>
              </a:rPr>
              <a:t> </a:t>
            </a:r>
          </a:p>
          <a:p>
            <a:pPr>
              <a:buFont typeface="Arial"/>
              <a:buChar char="•"/>
            </a:pPr>
            <a:r>
              <a:rPr lang="en-US" sz="1400">
                <a:latin typeface="Calibri"/>
              </a:rPr>
              <a:t>q</a:t>
            </a:r>
            <a:r>
              <a:rPr lang="en-US" sz="1400">
                <a:latin typeface="Calibri"/>
              </a:rPr>
              <a:t> </a:t>
            </a:r>
          </a:p>
          <a:p>
            <a:pPr>
              <a:buFont typeface="Arial"/>
              <a:buChar char="•"/>
            </a:pPr>
            <a:r>
              <a:rPr lang="en-US" sz="1400">
                <a:latin typeface="Calibri"/>
              </a:rPr>
              <a:t>w</a:t>
            </a:r>
            <a:r>
              <a:rPr lang="en-US" sz="1400">
                <a:latin typeface="Calibri"/>
              </a:rPr>
              <a:t> </a:t>
            </a:r>
          </a:p>
          <a:p>
            <a:pPr>
              <a:buFont typeface="Arial"/>
              <a:buChar char="•"/>
            </a:pPr>
            <a:r>
              <a:rPr lang="en-US" sz="1400">
                <a:latin typeface="Calibri"/>
              </a:rPr>
              <a:t>e</a:t>
            </a:r>
            <a:r>
              <a:rPr lang="en-US" sz="1400">
                <a:latin typeface="Calibri"/>
              </a:rPr>
              <a:t> </a:t>
            </a:r>
          </a:p>
          <a:p>
            <a:pPr>
              <a:buFont typeface="Arial"/>
              <a:buChar char="•"/>
            </a:pPr>
            <a:r>
              <a:rPr lang="en-US" sz="1400">
                <a:latin typeface="Calibri"/>
              </a:rPr>
              <a:t>r</a:t>
            </a:r>
            <a:r>
              <a:rPr lang="en-US" sz="1400">
                <a:latin typeface="Calibri"/>
              </a:rPr>
              <a:t> </a:t>
            </a:r>
          </a:p>
          <a:p>
            <a:pPr>
              <a:buFont typeface="Arial"/>
              <a:buChar char="•"/>
            </a:pPr>
            <a:r>
              <a:rPr lang="en-US" sz="1400">
                <a:latin typeface="Calibri"/>
              </a:rPr>
              <a:t>a</a:t>
            </a:r>
            <a:r>
              <a:rPr lang="en-US" sz="1400">
                <a:latin typeface="Calibri"/>
              </a:rPr>
              <a:t> </a:t>
            </a:r>
          </a:p>
          <a:p>
            <a:pPr>
              <a:buFont typeface="Arial"/>
              <a:buChar char="•"/>
            </a:pPr>
            <a:r>
              <a:rPr lang="en-US" sz="1400">
                <a:latin typeface="Calibri"/>
              </a:rPr>
              <a:t>s</a:t>
            </a:r>
            <a:r>
              <a:rPr lang="en-US" sz="1400">
                <a:latin typeface="Calibri"/>
              </a:rPr>
              <a:t> </a:t>
            </a:r>
          </a:p>
          <a:p>
            <a:pPr>
              <a:buFont typeface="Arial"/>
              <a:buChar char="•"/>
            </a:pPr>
            <a:r>
              <a:rPr lang="en-US" sz="1400">
                <a:latin typeface="Calibri"/>
              </a:rPr>
              <a:t>d</a:t>
            </a:r>
            <a:r>
              <a:rPr lang="en-US" sz="1400">
                <a:latin typeface="Calibri"/>
              </a:rPr>
              <a:t> </a:t>
            </a:r>
          </a:p>
          <a:p>
            <a:pPr>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rPr>
              <a:t>Project Grape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Sun Apr 12 19:42:53 MSK 2020</a:t>
            </a:r>
            <a:endParaRPr lang="en-US" sz="1100"/>
          </a:p>
        </p:txBody>
      </p:sp>
      <p:sp>
        <p:nvSpPr>
          <p:cNvPr name="TextBox 3" id="3"/>
          <p:cNvSpPr txBox="true"/>
          <p:nvPr/>
        </p:nvSpPr>
        <p:spPr>
          <a:xfrm>
            <a:off x="254000" y="1155700"/>
            <a:ext cx="15748000" cy="215900"/>
          </a:xfrm>
          <a:prstGeom prst="rect">
            <a:avLst/>
          </a:prstGeom>
        </p:spPr>
        <p:txBody>
          <a:bodyPr anchor="t" rtlCol="false"/>
          <a:lstStyle/>
          <a:p>
            <a:pPr algn="l">
              <a:defRPr/>
            </a:pPr>
            <a:r>
              <a:rPr lang="ru-RU"/>
              <a:t/>
            </a:r>
            <a:r>
              <a:rPr lang="en-US" sz="1400" b="true">
                <a:latin typeface="Calibri"/>
              </a:rPr>
              <a:t>Executive Status Summary</a:t>
            </a:r>
            <a:endParaRPr lang="en-US" sz="1100"/>
          </a:p>
        </p:txBody>
      </p:sp>
      <p:sp>
        <p:nvSpPr>
          <p:cNvPr name="AutoShape 4" id="4"/>
          <p:cNvSpPr/>
          <p:nvPr/>
        </p:nvSpPr>
        <p:spPr>
          <a:xfrm>
            <a:off x="254000" y="14224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AutoShape 6" id="6"/>
          <p:cNvSpPr/>
          <p:nvPr/>
        </p:nvSpPr>
        <p:spPr>
          <a:xfrm>
            <a:off x="254000" y="8064500"/>
            <a:ext cx="15748000" cy="12700"/>
          </a:xfrm>
          <a:prstGeom prst="line">
            <a:avLst/>
          </a:prstGeom>
          <a:ln>
            <a:solidFill>
              <a:srgbClr val="000000"/>
            </a:solidFill>
          </a:ln>
        </p:spPr>
      </p:sp>
      <p:sp>
        <p:nvSpPr>
          <p:cNvPr name="TextBox 7" id="7"/>
          <p:cNvSpPr txBox="true"/>
          <p:nvPr/>
        </p:nvSpPr>
        <p:spPr>
          <a:xfrm>
            <a:off x="254000" y="1409700"/>
            <a:ext cx="15748000" cy="7035800"/>
          </a:xfrm>
          <a:prstGeom prst="rect">
            <a:avLst/>
          </a:prstGeom>
        </p:spPr>
        <p:txBody>
          <a:bodyPr anchor="t" rtlCol="false"/>
          <a:lstStyle/>
          <a:p>
            <a:pPr algn="l">
              <a:defRPr/>
            </a:pPr>
            <a:r>
              <a:rPr lang="ru-RU"/>
              <a:t/>
            </a:r>
            <a:r>
              <a:rPr lang="en-US" sz="1400">
                <a:latin typeface="Calibri"/>
              </a:rPr>
              <a:t>f</a:t>
            </a:r>
            <a:r>
              <a:rPr lang="en-US" sz="1400">
                <a:latin typeface="Calibri"/>
              </a:rPr>
              <a:t> </a:t>
            </a:r>
            <a:endParaRPr lang="en-US" sz="1100"/>
          </a:p>
          <a:p>
            <a:pPr>
              <a:buFont typeface="Arial"/>
              <a:buChar char="•"/>
            </a:pPr>
            <a:r>
              <a:rPr lang="en-US" sz="1400">
                <a:latin typeface="Calibri"/>
              </a:rPr>
              <a:t>sss</a:t>
            </a:r>
            <a:r>
              <a:rPr lang="en-US" sz="1400">
                <a:latin typeface="Calibri"/>
              </a:rPr>
              <a:t> </a:t>
            </a:r>
            <a:r>
              <a:rPr lang="en-US" sz="1400">
                <a:latin typeface="Calibri"/>
              </a:rPr>
              <a:t> </a:t>
            </a:r>
            <a:r>
              <a:rPr lang="en-US" sz="1400">
                <a:latin typeface="Calibri"/>
              </a:rPr>
              <a:t> </a:t>
            </a:r>
          </a:p>
          <a:p>
            <a:pPr>
              <a:buFont typeface="Arial"/>
              <a:buChar char="•"/>
            </a:pPr>
            <a:r>
              <a:rPr lang="en-US" sz="1400">
                <a:latin typeface="Calibri"/>
              </a:rPr>
              <a:t>q</a:t>
            </a:r>
            <a:r>
              <a:rPr lang="en-US" sz="1400">
                <a:latin typeface="Calibri"/>
              </a:rPr>
              <a:t> </a:t>
            </a:r>
          </a:p>
          <a:p>
            <a:pPr>
              <a:buFont typeface="Arial"/>
              <a:buChar char="•"/>
            </a:pPr>
            <a:r>
              <a:rPr lang="en-US" sz="1400">
                <a:latin typeface="Calibri"/>
              </a:rPr>
              <a:t>sss</a:t>
            </a:r>
            <a:r>
              <a:rPr lang="en-US" sz="1400">
                <a:latin typeface="Calibri"/>
              </a:rPr>
              <a:t> </a:t>
            </a:r>
          </a:p>
          <a:p>
            <a:pPr>
              <a:buFont typeface="Arial"/>
              <a:buChar char="•"/>
            </a:pPr>
            <a:r>
              <a:rPr lang="en-US" sz="1400">
                <a:latin typeface="Calibri"/>
              </a:rPr>
              <a:t>sss</a:t>
            </a:r>
            <a:r>
              <a:rPr lang="en-US" sz="1400">
                <a:latin typeface="Calibri"/>
              </a:rPr>
              <a:t> </a:t>
            </a:r>
            <a:r>
              <a:rPr lang="en-US" sz="1400">
                <a:latin typeface="Calibri"/>
              </a:rPr>
              <a:t> </a:t>
            </a:r>
          </a:p>
          <a:p>
            <a:r>
              <a:rPr lang="en-US" sz="1400">
                <a:latin typeface="Calibri"/>
              </a:rPr>
              <a:t>Centered text</a:t>
            </a:r>
          </a:p>
          <a:p>
            <a:r>
              <a:rPr lang="en-US" sz="1400">
                <a:latin typeface="Calibri"/>
              </a:rPr>
              <a:t>Color </a:t>
            </a:r>
            <a:r>
              <a:rPr lang="en-US" sz="1400">
                <a:solidFill>
                  <a:srgbClr val="E60000"/>
                </a:solidFill>
                <a:latin typeface="Calibri"/>
              </a:rPr>
              <a:t>red</a:t>
            </a:r>
            <a:r>
              <a:rPr lang="en-US" sz="1400">
                <a:latin typeface="Calibri"/>
              </a:rPr>
              <a:t>,</a:t>
            </a:r>
            <a:r>
              <a:rPr lang="en-US" sz="1400">
                <a:solidFill>
                  <a:srgbClr val="0066CC"/>
                </a:solidFill>
                <a:latin typeface="Calibri"/>
              </a:rPr>
              <a:t> blue</a:t>
            </a:r>
            <a:r>
              <a:rPr lang="en-US" sz="1400">
                <a:latin typeface="Calibri"/>
              </a:rPr>
              <a:t>, </a:t>
            </a:r>
            <a:r>
              <a:rPr lang="en-US" sz="1400">
                <a:solidFill>
                  <a:srgbClr val="EBD6FF"/>
                </a:solidFill>
                <a:latin typeface="Calibri"/>
              </a:rPr>
              <a:t>strange</a:t>
            </a:r>
          </a:p>
          <a:p>
            <a:r>
              <a:rPr lang="en-US" sz="1400">
                <a:latin typeface="Calibri"/>
              </a:rPr>
              <a:t> </a:t>
            </a:r>
            <a:r>
              <a:rPr lang="en-US" sz="1400">
                <a:latin typeface="Calibri"/>
              </a:rPr>
              <a:t>And highlight</a:t>
            </a:r>
            <a:r>
              <a:rPr lang="en-US" sz="1400">
                <a:latin typeface="Calibri"/>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