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2" Target="http://ya.ru" TargetMode="External" Type="http://schemas.openxmlformats.org/officeDocument/2006/relationships/hyperlink"/><Relationship Id="rId3" Target="http://www.google.com" TargetMode="External" Type="http://schemas.openxmlformats.org/officeDocument/2006/relationships/hyperlink"/><Relationship Id="rId4" Target="../media/image1.png" Type="http://schemas.openxmlformats.org/officeDocument/2006/relationships/image"/><Relationship Id="rId5" Target="http://www.google.com" TargetMode="External" Type="http://schemas.openxmlformats.org/officeDocument/2006/relationships/hyperlink"/><Relationship Id="rId6" Target="../media/image2.png" Type="http://schemas.openxmlformats.org/officeDocument/2006/relationships/image"/><Relationship Id="rId7" Target="http://www.google.com" TargetMode="External" Type="http://schemas.openxmlformats.org/officeDocument/2006/relationships/hyperlink"/><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21-Apr-20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graphicFrame>
        <p:nvGraphicFramePr>
          <p:cNvPr name="Table 5" id="5"/>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C8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6" id="6"/>
          <p:cNvSpPr/>
          <p:nvPr/>
        </p:nvSpPr>
        <p:spPr>
          <a:xfrm>
            <a:off x="508000" y="2641600"/>
            <a:ext cx="15240000" cy="25400"/>
          </a:xfrm>
          <a:prstGeom prst="rect">
            <a:avLst/>
          </a:prstGeom>
          <a:solidFill>
            <a:srgbClr val="000000"/>
          </a:solidFill>
          <a:ln>
            <a:solidFill>
              <a:srgbClr val="000000"/>
            </a:solidFill>
          </a:ln>
        </p:spPr>
      </p:sp>
      <p:sp>
        <p:nvSpPr>
          <p:cNvPr name="TextBox 7" id="7"/>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8" id="8"/>
          <p:cNvSpPr/>
          <p:nvPr/>
        </p:nvSpPr>
        <p:spPr>
          <a:xfrm>
            <a:off x="3048000" y="2527300"/>
            <a:ext cx="25400" cy="228600"/>
          </a:xfrm>
          <a:prstGeom prst="rect">
            <a:avLst/>
          </a:prstGeom>
          <a:solidFill>
            <a:srgbClr val="000000"/>
          </a:solidFill>
          <a:ln>
            <a:solidFill>
              <a:srgbClr val="000000"/>
            </a:solidFill>
          </a:ln>
        </p:spPr>
      </p:sp>
      <p:sp>
        <p:nvSpPr>
          <p:cNvPr name="TextBox 9" id="9"/>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3" tooltip="http://www.google.com"/>
              </a:rPr>
              <a:t>DR1</a:t>
            </a:r>
            <a:endParaRPr lang="en-US" sz="1100"/>
          </a:p>
        </p:txBody>
      </p:sp>
      <p:pic>
        <p:nvPicPr>
          <p:cNvPr name="Picture 10" id="10"/>
          <p:cNvPicPr>
            <a:picLocks noChangeAspect="true"/>
          </p:cNvPicPr>
          <p:nvPr/>
        </p:nvPicPr>
        <p:blipFill>
          <a:blip r:embed="rId4"/>
          <a:stretch>
            <a:fillRect/>
          </a:stretch>
        </p:blipFill>
        <p:spPr>
          <a:xfrm>
            <a:off x="2946400" y="1689100"/>
            <a:ext cx="254000" cy="254000"/>
          </a:xfrm>
          <a:prstGeom prst="rect">
            <a:avLst/>
          </a:prstGeom>
        </p:spPr>
      </p:pic>
      <p:sp>
        <p:nvSpPr>
          <p:cNvPr name="TextBox 11" id="11"/>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2" id="12"/>
          <p:cNvSpPr/>
          <p:nvPr/>
        </p:nvSpPr>
        <p:spPr>
          <a:xfrm>
            <a:off x="4318000" y="2527300"/>
            <a:ext cx="25400" cy="228600"/>
          </a:xfrm>
          <a:prstGeom prst="rect">
            <a:avLst/>
          </a:prstGeom>
          <a:solidFill>
            <a:srgbClr val="000000"/>
          </a:solidFill>
          <a:ln>
            <a:solidFill>
              <a:srgbClr val="000000"/>
            </a:solidFill>
          </a:ln>
        </p:spPr>
      </p:sp>
      <p:sp>
        <p:nvSpPr>
          <p:cNvPr name="TextBox 13" id="13"/>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5" tooltip="http://www.google.com"/>
              </a:rPr>
              <a:t>DR2</a:t>
            </a:r>
            <a:endParaRPr lang="en-US" sz="1100"/>
          </a:p>
        </p:txBody>
      </p:sp>
      <p:pic>
        <p:nvPicPr>
          <p:cNvPr name="Picture 14" id="14"/>
          <p:cNvPicPr>
            <a:picLocks noChangeAspect="true"/>
          </p:cNvPicPr>
          <p:nvPr/>
        </p:nvPicPr>
        <p:blipFill>
          <a:blip r:embed="rId6"/>
          <a:stretch>
            <a:fillRect/>
          </a:stretch>
        </p:blipFill>
        <p:spPr>
          <a:xfrm>
            <a:off x="4216400" y="1689100"/>
            <a:ext cx="254000" cy="254000"/>
          </a:xfrm>
          <a:prstGeom prst="rect">
            <a:avLst/>
          </a:prstGeom>
        </p:spPr>
      </p:pic>
      <p:sp>
        <p:nvSpPr>
          <p:cNvPr name="TextBox 15" id="15"/>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16" id="16"/>
          <p:cNvSpPr/>
          <p:nvPr/>
        </p:nvSpPr>
        <p:spPr>
          <a:xfrm>
            <a:off x="5588000" y="2527300"/>
            <a:ext cx="25400" cy="228600"/>
          </a:xfrm>
          <a:prstGeom prst="rect">
            <a:avLst/>
          </a:prstGeom>
          <a:solidFill>
            <a:srgbClr val="000000"/>
          </a:solidFill>
          <a:ln>
            <a:solidFill>
              <a:srgbClr val="000000"/>
            </a:solidFill>
          </a:ln>
        </p:spPr>
      </p:sp>
      <p:sp>
        <p:nvSpPr>
          <p:cNvPr name="TextBox 17" id="17"/>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7" tooltip="http://www.google.com"/>
              </a:rPr>
              <a:t>DR2</a:t>
            </a:r>
            <a:endParaRPr lang="en-US" sz="1100"/>
          </a:p>
        </p:txBody>
      </p:sp>
      <p:pic>
        <p:nvPicPr>
          <p:cNvPr name="Picture 18" id="18"/>
          <p:cNvPicPr>
            <a:picLocks noChangeAspect="true"/>
          </p:cNvPicPr>
          <p:nvPr/>
        </p:nvPicPr>
        <p:blipFill>
          <a:blip r:embed="rId4"/>
          <a:stretch>
            <a:fillRect/>
          </a:stretch>
        </p:blipFill>
        <p:spPr>
          <a:xfrm>
            <a:off x="5486400" y="1689100"/>
            <a:ext cx="254000" cy="254000"/>
          </a:xfrm>
          <a:prstGeom prst="rect">
            <a:avLst/>
          </a:prstGeom>
        </p:spPr>
      </p:pic>
      <p:sp>
        <p:nvSpPr>
          <p:cNvPr name="TextBox 19" id="19"/>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0" id="20"/>
          <p:cNvSpPr/>
          <p:nvPr/>
        </p:nvSpPr>
        <p:spPr>
          <a:xfrm>
            <a:off x="6858000" y="2527300"/>
            <a:ext cx="25400" cy="228600"/>
          </a:xfrm>
          <a:prstGeom prst="rect">
            <a:avLst/>
          </a:prstGeom>
          <a:solidFill>
            <a:srgbClr val="000000"/>
          </a:solidFill>
          <a:ln>
            <a:solidFill>
              <a:srgbClr val="000000"/>
            </a:solidFill>
          </a:ln>
        </p:spPr>
      </p:sp>
      <p:sp>
        <p:nvSpPr>
          <p:cNvPr name="TextBox 21" id="21"/>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2" id="22"/>
          <p:cNvPicPr>
            <a:picLocks noChangeAspect="true"/>
          </p:cNvPicPr>
          <p:nvPr/>
        </p:nvPicPr>
        <p:blipFill>
          <a:blip r:embed="rId4"/>
          <a:stretch>
            <a:fillRect/>
          </a:stretch>
        </p:blipFill>
        <p:spPr>
          <a:xfrm>
            <a:off x="6756400" y="1689100"/>
            <a:ext cx="254000" cy="254000"/>
          </a:xfrm>
          <a:prstGeom prst="rect">
            <a:avLst/>
          </a:prstGeom>
        </p:spPr>
      </p:pic>
      <p:sp>
        <p:nvSpPr>
          <p:cNvPr name="TextBox 23" id="23"/>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8128000" y="2527300"/>
            <a:ext cx="25400" cy="228600"/>
          </a:xfrm>
          <a:prstGeom prst="rect">
            <a:avLst/>
          </a:prstGeom>
          <a:solidFill>
            <a:srgbClr val="000000"/>
          </a:solidFill>
          <a:ln>
            <a:solidFill>
              <a:srgbClr val="000000"/>
            </a:solidFill>
          </a:ln>
        </p:spPr>
      </p:sp>
      <p:sp>
        <p:nvSpPr>
          <p:cNvPr name="TextBox 25" id="25"/>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6" id="26"/>
          <p:cNvPicPr>
            <a:picLocks noChangeAspect="true"/>
          </p:cNvPicPr>
          <p:nvPr/>
        </p:nvPicPr>
        <p:blipFill>
          <a:blip r:embed="rId4"/>
          <a:stretch>
            <a:fillRect/>
          </a:stretch>
        </p:blipFill>
        <p:spPr>
          <a:xfrm>
            <a:off x="8026400" y="1689100"/>
            <a:ext cx="254000" cy="254000"/>
          </a:xfrm>
          <a:prstGeom prst="rect">
            <a:avLst/>
          </a:prstGeom>
        </p:spPr>
      </p:pic>
      <p:sp>
        <p:nvSpPr>
          <p:cNvPr name="TextBox 27" id="27"/>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8" id="28"/>
          <p:cNvSpPr/>
          <p:nvPr/>
        </p:nvSpPr>
        <p:spPr>
          <a:xfrm>
            <a:off x="9398000" y="2527300"/>
            <a:ext cx="25400" cy="228600"/>
          </a:xfrm>
          <a:prstGeom prst="rect">
            <a:avLst/>
          </a:prstGeom>
          <a:solidFill>
            <a:srgbClr val="000000"/>
          </a:solidFill>
          <a:ln>
            <a:solidFill>
              <a:srgbClr val="000000"/>
            </a:solidFill>
          </a:ln>
        </p:spPr>
      </p:sp>
      <p:sp>
        <p:nvSpPr>
          <p:cNvPr name="TextBox 29" id="29"/>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30" id="30"/>
          <p:cNvPicPr>
            <a:picLocks noChangeAspect="true"/>
          </p:cNvPicPr>
          <p:nvPr/>
        </p:nvPicPr>
        <p:blipFill>
          <a:blip r:embed="rId4"/>
          <a:stretch>
            <a:fillRect/>
          </a:stretch>
        </p:blipFill>
        <p:spPr>
          <a:xfrm>
            <a:off x="9296400" y="1689100"/>
            <a:ext cx="254000" cy="254000"/>
          </a:xfrm>
          <a:prstGeom prst="rect">
            <a:avLst/>
          </a:prstGeom>
        </p:spPr>
      </p:pic>
      <p:sp>
        <p:nvSpPr>
          <p:cNvPr name="TextBox 31" id="31"/>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2" id="32"/>
          <p:cNvSpPr/>
          <p:nvPr/>
        </p:nvSpPr>
        <p:spPr>
          <a:xfrm>
            <a:off x="10668000" y="2527300"/>
            <a:ext cx="25400" cy="228600"/>
          </a:xfrm>
          <a:prstGeom prst="rect">
            <a:avLst/>
          </a:prstGeom>
          <a:solidFill>
            <a:srgbClr val="000000"/>
          </a:solidFill>
          <a:ln>
            <a:solidFill>
              <a:srgbClr val="000000"/>
            </a:solidFill>
          </a:ln>
        </p:spPr>
      </p:sp>
      <p:sp>
        <p:nvSpPr>
          <p:cNvPr name="TextBox 33" id="33"/>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4" id="34"/>
          <p:cNvPicPr>
            <a:picLocks noChangeAspect="true"/>
          </p:cNvPicPr>
          <p:nvPr/>
        </p:nvPicPr>
        <p:blipFill>
          <a:blip r:embed="rId4"/>
          <a:stretch>
            <a:fillRect/>
          </a:stretch>
        </p:blipFill>
        <p:spPr>
          <a:xfrm>
            <a:off x="10566400" y="1689100"/>
            <a:ext cx="254000" cy="254000"/>
          </a:xfrm>
          <a:prstGeom prst="rect">
            <a:avLst/>
          </a:prstGeom>
        </p:spPr>
      </p:pic>
      <p:sp>
        <p:nvSpPr>
          <p:cNvPr name="TextBox 35" id="35"/>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1938000" y="2527300"/>
            <a:ext cx="25400" cy="228600"/>
          </a:xfrm>
          <a:prstGeom prst="rect">
            <a:avLst/>
          </a:prstGeom>
          <a:solidFill>
            <a:srgbClr val="000000"/>
          </a:solidFill>
          <a:ln>
            <a:solidFill>
              <a:srgbClr val="000000"/>
            </a:solidFill>
          </a:ln>
        </p:spPr>
      </p:sp>
      <p:sp>
        <p:nvSpPr>
          <p:cNvPr name="TextBox 37" id="37"/>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DR3</a:t>
            </a:r>
            <a:endParaRPr lang="en-US" sz="1100"/>
          </a:p>
        </p:txBody>
      </p:sp>
      <p:pic>
        <p:nvPicPr>
          <p:cNvPr name="Picture 38" id="38"/>
          <p:cNvPicPr>
            <a:picLocks noChangeAspect="true"/>
          </p:cNvPicPr>
          <p:nvPr/>
        </p:nvPicPr>
        <p:blipFill>
          <a:blip r:embed="rId6"/>
          <a:stretch>
            <a:fillRect/>
          </a:stretch>
        </p:blipFill>
        <p:spPr>
          <a:xfrm>
            <a:off x="11836400" y="1689100"/>
            <a:ext cx="254000" cy="254000"/>
          </a:xfrm>
          <a:prstGeom prst="rect">
            <a:avLst/>
          </a:prstGeom>
        </p:spPr>
      </p:pic>
      <p:sp>
        <p:nvSpPr>
          <p:cNvPr name="TextBox 39" id="39"/>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0" id="40"/>
          <p:cNvSpPr/>
          <p:nvPr/>
        </p:nvSpPr>
        <p:spPr>
          <a:xfrm>
            <a:off x="13208000" y="2527300"/>
            <a:ext cx="25400" cy="228600"/>
          </a:xfrm>
          <a:prstGeom prst="rect">
            <a:avLst/>
          </a:prstGeom>
          <a:solidFill>
            <a:srgbClr val="000000"/>
          </a:solidFill>
          <a:ln>
            <a:solidFill>
              <a:srgbClr val="000000"/>
            </a:solidFill>
          </a:ln>
        </p:spPr>
      </p:sp>
      <p:sp>
        <p:nvSpPr>
          <p:cNvPr name="TextBox 41" id="41"/>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2" id="42"/>
          <p:cNvPicPr>
            <a:picLocks noChangeAspect="true"/>
          </p:cNvPicPr>
          <p:nvPr/>
        </p:nvPicPr>
        <p:blipFill>
          <a:blip r:embed="rId6"/>
          <a:stretch>
            <a:fillRect/>
          </a:stretch>
        </p:blipFill>
        <p:spPr>
          <a:xfrm>
            <a:off x="13106400" y="1689100"/>
            <a:ext cx="254000" cy="254000"/>
          </a:xfrm>
          <a:prstGeom prst="rect">
            <a:avLst/>
          </a:prstGeom>
        </p:spPr>
      </p:pic>
      <p:sp>
        <p:nvSpPr>
          <p:cNvPr name="TextBox 43" id="43"/>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4478000" y="2527300"/>
            <a:ext cx="25400" cy="228600"/>
          </a:xfrm>
          <a:prstGeom prst="rect">
            <a:avLst/>
          </a:prstGeom>
          <a:solidFill>
            <a:srgbClr val="000000"/>
          </a:solidFill>
          <a:ln>
            <a:solidFill>
              <a:srgbClr val="000000"/>
            </a:solidFill>
          </a:ln>
        </p:spPr>
      </p:sp>
      <p:sp>
        <p:nvSpPr>
          <p:cNvPr name="TextBox 45" id="45"/>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6" id="46"/>
          <p:cNvPicPr>
            <a:picLocks noChangeAspect="true"/>
          </p:cNvPicPr>
          <p:nvPr/>
        </p:nvPicPr>
        <p:blipFill>
          <a:blip r:embed="rId6"/>
          <a:stretch>
            <a:fillRect/>
          </a:stretch>
        </p:blipFill>
        <p:spPr>
          <a:xfrm>
            <a:off x="14376400" y="1689100"/>
            <a:ext cx="254000" cy="254000"/>
          </a:xfrm>
          <a:prstGeom prst="rect">
            <a:avLst/>
          </a:prstGeom>
        </p:spPr>
      </p:pic>
      <p:sp>
        <p:nvSpPr>
          <p:cNvPr name="TextBox 47" id="47"/>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88900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49" id="49"/>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a:p/>
          <a:p/>
        </p:txBody>
      </p:sp>
      <p:sp>
        <p:nvSpPr>
          <p:cNvPr name="AutoShape 50" id="50"/>
          <p:cNvSpPr/>
          <p:nvPr/>
        </p:nvSpPr>
        <p:spPr>
          <a:xfrm>
            <a:off x="254000" y="3911600"/>
            <a:ext cx="15748000" cy="12700"/>
          </a:xfrm>
          <a:prstGeom prst="line">
            <a:avLst/>
          </a:prstGeom>
          <a:ln>
            <a:solidFill>
              <a:srgbClr val="000000"/>
            </a:solidFill>
          </a:ln>
        </p:spPr>
      </p:sp>
      <p:graphicFrame>
        <p:nvGraphicFramePr>
          <p:cNvPr name="Table 51" id="51"/>
          <p:cNvGraphicFramePr>
            <a:graphicFrameLocks noGrp="true"/>
          </p:cNvGraphicFramePr>
          <p:nvPr/>
        </p:nvGraphicFramePr>
        <p:xfrm>
          <a:off x="508000" y="4165600"/>
          <a:ext cx="15240000" cy="4724400"/>
        </p:xfrm>
        <a:graphic>
          <a:graphicData uri="http://schemas.openxmlformats.org/drawingml/2006/table">
            <a:tbl>
              <a:tblPr/>
              <a:tblGrid>
                <a:gridCol w="1270000"/>
                <a:gridCol w="952500"/>
                <a:gridCol w="952500"/>
                <a:gridCol w="12065000"/>
              </a:tblGrid>
              <a:tr h="254000">
                <a:tc>
                  <a:txBody>
                    <a:bodyPr anchor="t" rtlCol="false"/>
                    <a:lstStyle/>
                    <a:p>
                      <a:pPr algn="ctr">
                        <a:defRPr/>
                      </a:pPr>
                      <a:r>
                        <a:rPr lang="en-US" sz="1400">
                          <a:latin typeface="Calibri"/>
                        </a:rPr>
                        <a:t>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Previous 08-Jan-19</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Current 15-Apr-20</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r>
              <a:tr h="254000">
                <a:tc>
                  <a:txBody>
                    <a:bodyPr anchor="t" rtlCol="false"/>
                    <a:lstStyle/>
                    <a:p>
                      <a:pPr algn="ctr">
                        <a:defRPr/>
                      </a:pPr>
                      <a:r>
                        <a:rPr lang="en-US" sz="1400" i="true">
                          <a:latin typeface="Calibri"/>
                        </a:rPr>
                        <a:t>Overall Project 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Overall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Schedule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Schedule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Scope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Scope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Quality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Quality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Cost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Cost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21-Apr-20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r>
              <a:rPr lang="en-US" sz="1400" u="sng" b="true">
                <a:solidFill>
                  <a:srgbClr val="00FF00"/>
                </a:solidFill>
                <a:latin typeface="Calibri"/>
              </a:rPr>
              <a:t>That`s all, folks!</a:t>
            </a:r>
            <a:endParaRPr lang="en-US" sz="1100"/>
          </a:p>
          <a:p>
            <a:r>
              <a:rPr lang="en-US" sz="1400" b="true">
                <a:solidFill>
                  <a:srgbClr val="FF0000"/>
                </a:solidFill>
                <a:latin typeface="Calibri"/>
              </a:rPr>
              <a:t>Red Flag</a:t>
            </a:r>
          </a:p>
          <a:p>
            <a:r>
              <a:rPr lang="en-US" sz="1400" u="sng" b="true">
                <a:solidFill>
                  <a:srgbClr val="00FF00"/>
                </a:solidFill>
                <a:latin typeface="Calibri"/>
              </a:rPr>
              <a:t>That`s all, folks!</a:t>
            </a:r>
          </a:p>
          <a:p>
            <a:r>
              <a:rPr lang="en-US" sz="1400" b="true">
                <a:solidFill>
                  <a:srgbClr val="FFA500"/>
                </a:solidFill>
                <a:latin typeface="Calibri"/>
              </a:rPr>
              <a:t>Yellow Flag</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21-Apr-20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a:r>
              <a:rPr lang="en-US" sz="1400" b="true">
                <a:solidFill>
                  <a:srgbClr val="00FF00"/>
                </a:solidFill>
                <a:latin typeface="Calibri"/>
              </a:rPr>
              <a:t>Green Flag</a:t>
            </a:r>
          </a:p>
          <a:p>
            <a:r>
              <a:rPr lang="en-US" sz="1400" u="sng" b="true">
                <a:solidFill>
                  <a:srgbClr val="00FF00"/>
                </a:solidFill>
                <a:latin typeface="Calibri"/>
              </a:rPr>
              <a:t>That`s all, folks!</a:t>
            </a:r>
          </a:p>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21-Apr-20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Risks</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endParaRPr lang="en-US" sz="1100"/>
          </a:p>
          <a:p>
            <a:r>
              <a:rPr lang="en-US" sz="1400" b="true" u="sng">
                <a:solidFill>
                  <a:srgbClr val="FF0000"/>
                </a:solidFill>
                <a:latin typeface="Calibri"/>
              </a:rPr>
              <a:t>High Risks</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br>
              <a:rPr lang="en-US" sz="1400">
                <a:latin typeface="Calibri"/>
              </a:rPr>
            </a:br>
          </a:p>
          <a:p>
            <a:r>
              <a:rPr lang="en-US" sz="1400" b="true" u="sng">
                <a:solidFill>
                  <a:srgbClr val="FFC800"/>
                </a:solidFill>
                <a:latin typeface="Calibri"/>
              </a:rPr>
              <a:t>Moderate Risks</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br>
              <a:rPr lang="en-US" sz="1400">
                <a:latin typeface="Calibri"/>
              </a:rPr>
            </a:br>
          </a:p>
          <a:p>
            <a:r>
              <a:rPr lang="en-US" sz="1400" b="true" u="sng">
                <a:solidFill>
                  <a:srgbClr val="00FF00"/>
                </a:solidFill>
                <a:latin typeface="Calibri"/>
              </a:rPr>
              <a:t>Low Risks</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br>
              <a:rPr lang="en-US" sz="1400">
                <a:latin typeface="Calibri"/>
              </a:rPr>
            </a:b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21-Apr-20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21-Apr-20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endParaRPr lang="en-US" sz="1100"/>
          </a:p>
          <a:p/>
          <a:p>
            <a:r>
              <a:rPr lang="en-US" sz="1400" b="true">
                <a:latin typeface="Calibri"/>
              </a:rPr>
              <a:t>Current Project Details</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21-Apr-20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