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01-Jun-20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5905500" y="8191500"/>
            <a:ext cx="4445000" cy="635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defRPr/>
            </a:pPr>
            <a:r>
              <a:rPr lang="ru-RU"/>
              <a:t/>
            </a:r>
            <a:r>
              <a:rPr lang="en-US" sz="1200" i="true">
                <a:solidFill>
                  <a:srgbClr val="FF0000"/>
                </a:solidFill>
                <a:latin typeface="Calibri"/>
              </a:rPr>
              <a:t>Alcatel-Lucent Enterprise - Confidential</a:t>
            </a:r>
            <a:br>
              <a:rPr lang="en-US" sz="1200" i="true">
                <a:solidFill>
                  <a:srgbClr val="FF0000"/>
                </a:solidFill>
                <a:latin typeface="Calibri"/>
              </a:rPr>
            </a:br>
            <a:r>
              <a:rPr lang="en-US" sz="1200" b="true">
                <a:latin typeface="Calibri"/>
              </a:rPr>
              <a:t>Solely for authorized persons having a need to know</a:t>
            </a:r>
            <a:br>
              <a:rPr lang="en-US" sz="1200" b="true">
                <a:latin typeface="Calibri"/>
              </a:rPr>
            </a:br>
            <a:r>
              <a:rPr lang="en-US" sz="1200">
                <a:latin typeface="Calibri"/>
              </a:rPr>
              <a:t>Proprietary - Use pursuant to Company Instruction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254000" y="8382000"/>
            <a:ext cx="1016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Page 1</a:t>
            </a:r>
            <a:endParaRPr lang="en-US" sz="1100"/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600" y="8318500"/>
            <a:ext cx="2057400" cy="5207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254000" y="80645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922000" y="254000"/>
          <a:ext cx="4445000" cy="9525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Schedule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Scope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Quality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Cost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name="AutoShape 10" id="10"/>
          <p:cNvSpPr/>
          <p:nvPr/>
        </p:nvSpPr>
        <p:spPr>
          <a:xfrm>
            <a:off x="508000" y="2641600"/>
            <a:ext cx="15240000" cy="25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name="TextBox 11" id="11"/>
          <p:cNvSpPr txBox="true"/>
          <p:nvPr/>
        </p:nvSpPr>
        <p:spPr>
          <a:xfrm>
            <a:off x="508000" y="2959100"/>
            <a:ext cx="1778000" cy="4445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Committed *</a:t>
            </a:r>
            <a:br>
              <a:rPr lang="en-US" sz="1400">
                <a:latin typeface="Calibri"/>
              </a:rPr>
            </a:br>
            <a:r>
              <a:rPr lang="en-US" sz="1400">
                <a:latin typeface="Calibri"/>
              </a:rPr>
              <a:t>Actual / Forecast</a:t>
            </a:r>
            <a:endParaRPr lang="en-US" sz="1100"/>
          </a:p>
        </p:txBody>
      </p:sp>
      <p:sp>
        <p:nvSpPr>
          <p:cNvPr name="AutoShape 12" id="12"/>
          <p:cNvSpPr/>
          <p:nvPr/>
        </p:nvSpPr>
        <p:spPr>
          <a:xfrm>
            <a:off x="8890000" y="2438400"/>
            <a:ext cx="203200" cy="406400"/>
          </a:xfrm>
          <a:prstGeom prst="roundRect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anchor="t" rtlCol="false" anchorCtr="true"/>
          <a:lstStyle/>
          <a:p>
            <a:pPr algn="l">
              <a:defRPr/>
            </a:pPr>
            <a:r>
              <a:rPr lang="en-US"/>
              <a:t> 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254000" y="3657600"/>
            <a:ext cx="3175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200">
                <a:latin typeface="Calibri"/>
              </a:rPr>
              <a:t>* Committed dates are DR1 baseline dates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254000" y="39116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508000" y="4165600"/>
          <a:ext cx="15240000" cy="4724400"/>
        </p:xfrm>
        <a:graphic>
          <a:graphicData uri="http://schemas.openxmlformats.org/drawingml/2006/table">
            <a:tbl>
              <a:tblPr/>
              <a:tblGrid>
                <a:gridCol w="1270000"/>
                <a:gridCol w="952500"/>
                <a:gridCol w="952500"/>
                <a:gridCol w="12065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Previous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Current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Comment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Overall Project 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Schedule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Scope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Quality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Cost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