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http://www.google.com" TargetMode="External" Type="http://schemas.openxmlformats.org/officeDocument/2006/relationships/hyperlink"/><Relationship Id="rId11" Target="http://www.google.com" TargetMode="External" Type="http://schemas.openxmlformats.org/officeDocument/2006/relationships/hyperlink"/><Relationship Id="rId12" Target="http://www.google.com" TargetMode="External" Type="http://schemas.openxmlformats.org/officeDocument/2006/relationships/hyperlink"/><Relationship Id="rId13" Target="http://www.google.com" TargetMode="External" Type="http://schemas.openxmlformats.org/officeDocument/2006/relationships/hyperlink"/><Relationship Id="rId14" Target="http://www.google.com" TargetMode="External" Type="http://schemas.openxmlformats.org/officeDocument/2006/relationships/hyperlink"/><Relationship Id="rId2" Target="http://ya.ru" TargetMode="External" Type="http://schemas.openxmlformats.org/officeDocument/2006/relationships/hyperlink"/><Relationship Id="rId3" Target="http://www.google.com" TargetMode="External" Type="http://schemas.openxmlformats.org/officeDocument/2006/relationships/hyperlink"/><Relationship Id="rId4" Target="../media/image1.png" Type="http://schemas.openxmlformats.org/officeDocument/2006/relationships/image"/><Relationship Id="rId5" Target="http://www.google.com" TargetMode="External" Type="http://schemas.openxmlformats.org/officeDocument/2006/relationships/hyperlink"/><Relationship Id="rId6" Target="../media/image2.png" Type="http://schemas.openxmlformats.org/officeDocument/2006/relationships/image"/><Relationship Id="rId7" Target="http://www.google.com" TargetMode="External" Type="http://schemas.openxmlformats.org/officeDocument/2006/relationships/hyperlink"/><Relationship Id="rId8" Target="http://www.google.com" TargetMode="External" Type="http://schemas.openxmlformats.org/officeDocument/2006/relationships/hyperlink"/><Relationship Id="rId9" Target="http://www.google.com" TargetMode="External" Type="http://schemas.openxmlformats.org/officeDocument/2006/relationships/hyperlink"/></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http://ya.ru"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graphicFrame>
        <p:nvGraphicFramePr>
          <p:cNvPr name="Table 5" id="5"/>
          <p:cNvGraphicFramePr>
            <a:graphicFrameLocks noGrp="true"/>
          </p:cNvGraphicFramePr>
          <p:nvPr/>
        </p:nvGraphicFramePr>
        <p:xfrm>
          <a:off x="10922000" y="254000"/>
          <a:ext cx="4445000" cy="952500"/>
        </p:xfrm>
        <a:graphic>
          <a:graphicData uri="http://schemas.openxmlformats.org/drawingml/2006/table">
            <a:tbl>
              <a:tblPr/>
              <a:tblGrid>
                <a:gridCol w="1270000"/>
                <a:gridCol w="1270000"/>
                <a:gridCol w="1270000"/>
                <a:gridCol w="1270000"/>
              </a:tblGrid>
              <a:tr h="254000">
                <a:tc>
                  <a:txBody>
                    <a:bodyPr anchor="t" rtlCol="false"/>
                    <a:lstStyle/>
                    <a:p>
                      <a:pPr algn="ctr">
                        <a:defRPr/>
                      </a:pPr>
                      <a:r>
                        <a:rPr lang="en-US" sz="1400"/>
                        <a:t>Schedule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Scope</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Quality</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c>
                  <a:txBody>
                    <a:bodyPr anchor="t" rtlCol="false"/>
                    <a:lstStyle/>
                    <a:p>
                      <a:pPr algn="ctr">
                        <a:defRPr/>
                      </a:pPr>
                      <a:r>
                        <a:rPr lang="en-US" sz="1400"/>
                        <a:t>Cost</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tcPr>
                </a:tc>
              </a:tr>
              <a:tr h="254000">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YELLOW</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C800"/>
                    </a:solidFill>
                  </a:tcPr>
                </a:tc>
                <a:tc>
                  <a:txBody>
                    <a:bodyPr anchor="t" rtlCol="false"/>
                    <a:lstStyle/>
                    <a:p>
                      <a:pPr algn="ctr">
                        <a:defRPr/>
                      </a:pPr>
                      <a:r>
                        <a:rPr lang="en-US" sz="1400"/>
                        <a:t>RED</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F0000"/>
                    </a:solidFill>
                  </a:tcPr>
                </a:tc>
                <a:tc>
                  <a:txBody>
                    <a:bodyPr anchor="t" rtlCol="false"/>
                    <a:lstStyle/>
                    <a:p>
                      <a:pPr algn="ctr">
                        <a:defRPr/>
                      </a:pPr>
                      <a:r>
                        <a:rPr lang="en-US" sz="1400"/>
                        <a:t>GREEN</a:t>
                      </a:r>
                      <a:endParaRPr lang="en-US" sz="1100"/>
                    </a:p>
                  </a:txBody>
                  <a:tcP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00FF00"/>
                    </a:solidFill>
                  </a:tcPr>
                </a:tc>
              </a:tr>
            </a:tbl>
          </a:graphicData>
        </a:graphic>
      </p:graphicFrame>
      <p:sp>
        <p:nvSpPr>
          <p:cNvPr name="AutoShape 6" id="6"/>
          <p:cNvSpPr/>
          <p:nvPr/>
        </p:nvSpPr>
        <p:spPr>
          <a:xfrm>
            <a:off x="508000" y="2641600"/>
            <a:ext cx="15240000" cy="25400"/>
          </a:xfrm>
          <a:prstGeom prst="rect">
            <a:avLst/>
          </a:prstGeom>
          <a:solidFill>
            <a:srgbClr val="000000"/>
          </a:solidFill>
          <a:ln>
            <a:solidFill>
              <a:srgbClr val="000000"/>
            </a:solidFill>
          </a:ln>
        </p:spPr>
      </p:sp>
      <p:sp>
        <p:nvSpPr>
          <p:cNvPr name="TextBox 7" id="7"/>
          <p:cNvSpPr txBox="true"/>
          <p:nvPr/>
        </p:nvSpPr>
        <p:spPr>
          <a:xfrm>
            <a:off x="508000" y="2959100"/>
            <a:ext cx="1778000" cy="444500"/>
          </a:xfrm>
          <a:prstGeom prst="rect">
            <a:avLst/>
          </a:prstGeom>
        </p:spPr>
        <p:txBody>
          <a:bodyPr anchor="t" rtlCol="false"/>
          <a:lstStyle/>
          <a:p>
            <a:pPr algn="l">
              <a:defRPr/>
            </a:pPr>
            <a:r>
              <a:rPr lang="ru-RU"/>
              <a:t/>
            </a:r>
            <a:r>
              <a:rPr lang="en-US" sz="1400">
                <a:latin typeface="Calibri"/>
              </a:rPr>
              <a:t>Committed *</a:t>
            </a:r>
            <a:br>
              <a:rPr lang="en-US" sz="1400">
                <a:latin typeface="Calibri"/>
              </a:rPr>
            </a:br>
            <a:r>
              <a:rPr lang="en-US" sz="1400">
                <a:latin typeface="Calibri"/>
              </a:rPr>
              <a:t>Actual / Forecast</a:t>
            </a:r>
            <a:endParaRPr lang="en-US" sz="1100"/>
          </a:p>
        </p:txBody>
      </p:sp>
      <p:sp>
        <p:nvSpPr>
          <p:cNvPr name="AutoShape 8" id="8"/>
          <p:cNvSpPr/>
          <p:nvPr/>
        </p:nvSpPr>
        <p:spPr>
          <a:xfrm>
            <a:off x="3048000" y="2527300"/>
            <a:ext cx="25400" cy="228600"/>
          </a:xfrm>
          <a:prstGeom prst="rect">
            <a:avLst/>
          </a:prstGeom>
          <a:solidFill>
            <a:srgbClr val="000000"/>
          </a:solidFill>
          <a:ln>
            <a:solidFill>
              <a:srgbClr val="000000"/>
            </a:solidFill>
          </a:ln>
        </p:spPr>
      </p:sp>
      <p:sp>
        <p:nvSpPr>
          <p:cNvPr name="TextBox 9" id="9"/>
          <p:cNvSpPr txBox="true"/>
          <p:nvPr/>
        </p:nvSpPr>
        <p:spPr>
          <a:xfrm>
            <a:off x="2616200" y="2006600"/>
            <a:ext cx="889000" cy="215900"/>
          </a:xfrm>
          <a:prstGeom prst="rect">
            <a:avLst/>
          </a:prstGeom>
        </p:spPr>
        <p:txBody>
          <a:bodyPr anchor="t" rtlCol="false"/>
          <a:lstStyle/>
          <a:p>
            <a:pPr algn="ctr">
              <a:defRPr/>
            </a:pPr>
            <a:r>
              <a:rPr lang="ru-RU"/>
              <a:t/>
            </a:r>
            <a:r>
              <a:rPr lang="en-US" sz="1400">
                <a:latin typeface="Calibri"/>
                <a:hlinkClick r:id="rId3" tooltip="http://www.google.com"/>
              </a:rPr>
              <a:t>DR1</a:t>
            </a:r>
            <a:endParaRPr lang="en-US" sz="1100"/>
          </a:p>
        </p:txBody>
      </p:sp>
      <p:pic>
        <p:nvPicPr>
          <p:cNvPr name="Picture 10" id="10"/>
          <p:cNvPicPr>
            <a:picLocks noChangeAspect="true"/>
          </p:cNvPicPr>
          <p:nvPr/>
        </p:nvPicPr>
        <p:blipFill>
          <a:blip r:embed="rId4"/>
          <a:stretch>
            <a:fillRect/>
          </a:stretch>
        </p:blipFill>
        <p:spPr>
          <a:xfrm>
            <a:off x="2946400" y="1689100"/>
            <a:ext cx="254000" cy="254000"/>
          </a:xfrm>
          <a:prstGeom prst="rect">
            <a:avLst/>
          </a:prstGeom>
        </p:spPr>
      </p:pic>
      <p:sp>
        <p:nvSpPr>
          <p:cNvPr name="TextBox 11" id="11"/>
          <p:cNvSpPr txBox="true"/>
          <p:nvPr/>
        </p:nvSpPr>
        <p:spPr>
          <a:xfrm>
            <a:off x="2413000" y="2959100"/>
            <a:ext cx="1270000" cy="444500"/>
          </a:xfrm>
          <a:prstGeom prst="rect">
            <a:avLst/>
          </a:prstGeom>
        </p:spPr>
        <p:txBody>
          <a:bodyPr anchor="t" rtlCol="false"/>
          <a:lstStyle/>
          <a:p>
            <a:pPr algn="ctr">
              <a:defRPr/>
            </a:pPr>
            <a:r>
              <a:rPr lang="ru-RU"/>
              <a:t/>
            </a:r>
            <a:r>
              <a:rPr lang="en-US" sz="1400">
                <a:latin typeface="Calibri"/>
              </a:rPr>
              <a:t>11-Apr-20</a:t>
            </a:r>
            <a:br>
              <a:rPr lang="en-US" sz="1400">
                <a:latin typeface="Calibri"/>
              </a:rPr>
            </a:br>
            <a:r>
              <a:rPr lang="en-US" sz="1400">
                <a:latin typeface="Calibri"/>
              </a:rPr>
              <a:t>10-Apr-20</a:t>
            </a:r>
            <a:endParaRPr lang="en-US" sz="1100"/>
          </a:p>
        </p:txBody>
      </p:sp>
      <p:sp>
        <p:nvSpPr>
          <p:cNvPr name="AutoShape 12" id="12"/>
          <p:cNvSpPr/>
          <p:nvPr/>
        </p:nvSpPr>
        <p:spPr>
          <a:xfrm>
            <a:off x="4318000" y="2527300"/>
            <a:ext cx="25400" cy="228600"/>
          </a:xfrm>
          <a:prstGeom prst="rect">
            <a:avLst/>
          </a:prstGeom>
          <a:solidFill>
            <a:srgbClr val="000000"/>
          </a:solidFill>
          <a:ln>
            <a:solidFill>
              <a:srgbClr val="000000"/>
            </a:solidFill>
          </a:ln>
        </p:spPr>
      </p:sp>
      <p:sp>
        <p:nvSpPr>
          <p:cNvPr name="TextBox 13" id="13"/>
          <p:cNvSpPr txBox="true"/>
          <p:nvPr/>
        </p:nvSpPr>
        <p:spPr>
          <a:xfrm>
            <a:off x="3886200" y="2006600"/>
            <a:ext cx="889000" cy="215900"/>
          </a:xfrm>
          <a:prstGeom prst="rect">
            <a:avLst/>
          </a:prstGeom>
        </p:spPr>
        <p:txBody>
          <a:bodyPr anchor="t" rtlCol="false"/>
          <a:lstStyle/>
          <a:p>
            <a:pPr algn="ctr">
              <a:defRPr/>
            </a:pPr>
            <a:r>
              <a:rPr lang="ru-RU"/>
              <a:t/>
            </a:r>
            <a:r>
              <a:rPr lang="en-US" sz="1400">
                <a:latin typeface="Calibri"/>
                <a:hlinkClick r:id="rId5" tooltip="http://www.google.com"/>
              </a:rPr>
              <a:t>DR2</a:t>
            </a:r>
            <a:endParaRPr lang="en-US" sz="1100"/>
          </a:p>
        </p:txBody>
      </p:sp>
      <p:pic>
        <p:nvPicPr>
          <p:cNvPr name="Picture 14" id="14"/>
          <p:cNvPicPr>
            <a:picLocks noChangeAspect="true"/>
          </p:cNvPicPr>
          <p:nvPr/>
        </p:nvPicPr>
        <p:blipFill>
          <a:blip r:embed="rId6"/>
          <a:stretch>
            <a:fillRect/>
          </a:stretch>
        </p:blipFill>
        <p:spPr>
          <a:xfrm>
            <a:off x="4216400" y="1689100"/>
            <a:ext cx="254000" cy="254000"/>
          </a:xfrm>
          <a:prstGeom prst="rect">
            <a:avLst/>
          </a:prstGeom>
        </p:spPr>
      </p:pic>
      <p:sp>
        <p:nvSpPr>
          <p:cNvPr name="TextBox 15" id="15"/>
          <p:cNvSpPr txBox="true"/>
          <p:nvPr/>
        </p:nvSpPr>
        <p:spPr>
          <a:xfrm>
            <a:off x="368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16" id="16"/>
          <p:cNvSpPr/>
          <p:nvPr/>
        </p:nvSpPr>
        <p:spPr>
          <a:xfrm>
            <a:off x="5588000" y="2527300"/>
            <a:ext cx="25400" cy="228600"/>
          </a:xfrm>
          <a:prstGeom prst="rect">
            <a:avLst/>
          </a:prstGeom>
          <a:solidFill>
            <a:srgbClr val="000000"/>
          </a:solidFill>
          <a:ln>
            <a:solidFill>
              <a:srgbClr val="000000"/>
            </a:solidFill>
          </a:ln>
        </p:spPr>
      </p:sp>
      <p:sp>
        <p:nvSpPr>
          <p:cNvPr name="TextBox 17" id="17"/>
          <p:cNvSpPr txBox="true"/>
          <p:nvPr/>
        </p:nvSpPr>
        <p:spPr>
          <a:xfrm>
            <a:off x="5156200" y="2006600"/>
            <a:ext cx="889000" cy="215900"/>
          </a:xfrm>
          <a:prstGeom prst="rect">
            <a:avLst/>
          </a:prstGeom>
        </p:spPr>
        <p:txBody>
          <a:bodyPr anchor="t" rtlCol="false"/>
          <a:lstStyle/>
          <a:p>
            <a:pPr algn="ctr">
              <a:defRPr/>
            </a:pPr>
            <a:r>
              <a:rPr lang="ru-RU"/>
              <a:t/>
            </a:r>
            <a:r>
              <a:rPr lang="en-US" sz="1400">
                <a:latin typeface="Calibri"/>
                <a:hlinkClick r:id="rId7" tooltip="http://www.google.com"/>
              </a:rPr>
              <a:t>DR2</a:t>
            </a:r>
            <a:endParaRPr lang="en-US" sz="1100"/>
          </a:p>
        </p:txBody>
      </p:sp>
      <p:pic>
        <p:nvPicPr>
          <p:cNvPr name="Picture 18" id="18"/>
          <p:cNvPicPr>
            <a:picLocks noChangeAspect="true"/>
          </p:cNvPicPr>
          <p:nvPr/>
        </p:nvPicPr>
        <p:blipFill>
          <a:blip r:embed="rId4"/>
          <a:stretch>
            <a:fillRect/>
          </a:stretch>
        </p:blipFill>
        <p:spPr>
          <a:xfrm>
            <a:off x="5486400" y="1689100"/>
            <a:ext cx="254000" cy="254000"/>
          </a:xfrm>
          <a:prstGeom prst="rect">
            <a:avLst/>
          </a:prstGeom>
        </p:spPr>
      </p:pic>
      <p:sp>
        <p:nvSpPr>
          <p:cNvPr name="TextBox 19" id="19"/>
          <p:cNvSpPr txBox="true"/>
          <p:nvPr/>
        </p:nvSpPr>
        <p:spPr>
          <a:xfrm>
            <a:off x="495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0" id="20"/>
          <p:cNvSpPr/>
          <p:nvPr/>
        </p:nvSpPr>
        <p:spPr>
          <a:xfrm>
            <a:off x="6858000" y="2527300"/>
            <a:ext cx="25400" cy="228600"/>
          </a:xfrm>
          <a:prstGeom prst="rect">
            <a:avLst/>
          </a:prstGeom>
          <a:solidFill>
            <a:srgbClr val="000000"/>
          </a:solidFill>
          <a:ln>
            <a:solidFill>
              <a:srgbClr val="000000"/>
            </a:solidFill>
          </a:ln>
        </p:spPr>
      </p:sp>
      <p:sp>
        <p:nvSpPr>
          <p:cNvPr name="TextBox 21" id="21"/>
          <p:cNvSpPr txBox="true"/>
          <p:nvPr/>
        </p:nvSpPr>
        <p:spPr>
          <a:xfrm>
            <a:off x="6426200" y="2006600"/>
            <a:ext cx="889000" cy="215900"/>
          </a:xfrm>
          <a:prstGeom prst="rect">
            <a:avLst/>
          </a:prstGeom>
        </p:spPr>
        <p:txBody>
          <a:bodyPr anchor="t" rtlCol="false"/>
          <a:lstStyle/>
          <a:p>
            <a:pPr algn="ctr">
              <a:defRPr/>
            </a:pPr>
            <a:r>
              <a:rPr lang="ru-RU"/>
              <a:t/>
            </a:r>
            <a:r>
              <a:rPr lang="en-US" sz="1400">
                <a:latin typeface="Calibri"/>
                <a:hlinkClick r:id="rId8" tooltip="http://www.google.com"/>
              </a:rPr>
              <a:t>DR2</a:t>
            </a:r>
            <a:endParaRPr lang="en-US" sz="1100"/>
          </a:p>
        </p:txBody>
      </p:sp>
      <p:pic>
        <p:nvPicPr>
          <p:cNvPr name="Picture 22" id="22"/>
          <p:cNvPicPr>
            <a:picLocks noChangeAspect="true"/>
          </p:cNvPicPr>
          <p:nvPr/>
        </p:nvPicPr>
        <p:blipFill>
          <a:blip r:embed="rId4"/>
          <a:stretch>
            <a:fillRect/>
          </a:stretch>
        </p:blipFill>
        <p:spPr>
          <a:xfrm>
            <a:off x="6756400" y="1689100"/>
            <a:ext cx="254000" cy="254000"/>
          </a:xfrm>
          <a:prstGeom prst="rect">
            <a:avLst/>
          </a:prstGeom>
        </p:spPr>
      </p:pic>
      <p:sp>
        <p:nvSpPr>
          <p:cNvPr name="TextBox 23" id="23"/>
          <p:cNvSpPr txBox="true"/>
          <p:nvPr/>
        </p:nvSpPr>
        <p:spPr>
          <a:xfrm>
            <a:off x="622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4" id="24"/>
          <p:cNvSpPr/>
          <p:nvPr/>
        </p:nvSpPr>
        <p:spPr>
          <a:xfrm>
            <a:off x="8128000" y="2527300"/>
            <a:ext cx="25400" cy="228600"/>
          </a:xfrm>
          <a:prstGeom prst="rect">
            <a:avLst/>
          </a:prstGeom>
          <a:solidFill>
            <a:srgbClr val="000000"/>
          </a:solidFill>
          <a:ln>
            <a:solidFill>
              <a:srgbClr val="000000"/>
            </a:solidFill>
          </a:ln>
        </p:spPr>
      </p:sp>
      <p:sp>
        <p:nvSpPr>
          <p:cNvPr name="TextBox 25" id="25"/>
          <p:cNvSpPr txBox="true"/>
          <p:nvPr/>
        </p:nvSpPr>
        <p:spPr>
          <a:xfrm>
            <a:off x="7696200" y="2006600"/>
            <a:ext cx="889000" cy="215900"/>
          </a:xfrm>
          <a:prstGeom prst="rect">
            <a:avLst/>
          </a:prstGeom>
        </p:spPr>
        <p:txBody>
          <a:bodyPr anchor="t" rtlCol="false"/>
          <a:lstStyle/>
          <a:p>
            <a:pPr algn="ctr">
              <a:defRPr/>
            </a:pPr>
            <a:r>
              <a:rPr lang="ru-RU"/>
              <a:t/>
            </a:r>
            <a:r>
              <a:rPr lang="en-US" sz="1400">
                <a:latin typeface="Calibri"/>
                <a:hlinkClick r:id="rId9" tooltip="http://www.google.com"/>
              </a:rPr>
              <a:t>DR2</a:t>
            </a:r>
            <a:endParaRPr lang="en-US" sz="1100"/>
          </a:p>
        </p:txBody>
      </p:sp>
      <p:pic>
        <p:nvPicPr>
          <p:cNvPr name="Picture 26" id="26"/>
          <p:cNvPicPr>
            <a:picLocks noChangeAspect="true"/>
          </p:cNvPicPr>
          <p:nvPr/>
        </p:nvPicPr>
        <p:blipFill>
          <a:blip r:embed="rId4"/>
          <a:stretch>
            <a:fillRect/>
          </a:stretch>
        </p:blipFill>
        <p:spPr>
          <a:xfrm>
            <a:off x="8026400" y="1689100"/>
            <a:ext cx="254000" cy="254000"/>
          </a:xfrm>
          <a:prstGeom prst="rect">
            <a:avLst/>
          </a:prstGeom>
        </p:spPr>
      </p:pic>
      <p:sp>
        <p:nvSpPr>
          <p:cNvPr name="TextBox 27" id="27"/>
          <p:cNvSpPr txBox="true"/>
          <p:nvPr/>
        </p:nvSpPr>
        <p:spPr>
          <a:xfrm>
            <a:off x="749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28" id="28"/>
          <p:cNvSpPr/>
          <p:nvPr/>
        </p:nvSpPr>
        <p:spPr>
          <a:xfrm>
            <a:off x="9398000" y="2527300"/>
            <a:ext cx="25400" cy="228600"/>
          </a:xfrm>
          <a:prstGeom prst="rect">
            <a:avLst/>
          </a:prstGeom>
          <a:solidFill>
            <a:srgbClr val="000000"/>
          </a:solidFill>
          <a:ln>
            <a:solidFill>
              <a:srgbClr val="000000"/>
            </a:solidFill>
          </a:ln>
        </p:spPr>
      </p:sp>
      <p:sp>
        <p:nvSpPr>
          <p:cNvPr name="TextBox 29" id="29"/>
          <p:cNvSpPr txBox="true"/>
          <p:nvPr/>
        </p:nvSpPr>
        <p:spPr>
          <a:xfrm>
            <a:off x="8966200" y="2006600"/>
            <a:ext cx="889000" cy="215900"/>
          </a:xfrm>
          <a:prstGeom prst="rect">
            <a:avLst/>
          </a:prstGeom>
        </p:spPr>
        <p:txBody>
          <a:bodyPr anchor="t" rtlCol="false"/>
          <a:lstStyle/>
          <a:p>
            <a:pPr algn="ctr">
              <a:defRPr/>
            </a:pPr>
            <a:r>
              <a:rPr lang="ru-RU"/>
              <a:t/>
            </a:r>
            <a:r>
              <a:rPr lang="en-US" sz="1400">
                <a:latin typeface="Calibri"/>
                <a:hlinkClick r:id="rId10" tooltip="http://www.google.com"/>
              </a:rPr>
              <a:t>DR2</a:t>
            </a:r>
            <a:endParaRPr lang="en-US" sz="1100"/>
          </a:p>
        </p:txBody>
      </p:sp>
      <p:pic>
        <p:nvPicPr>
          <p:cNvPr name="Picture 30" id="30"/>
          <p:cNvPicPr>
            <a:picLocks noChangeAspect="true"/>
          </p:cNvPicPr>
          <p:nvPr/>
        </p:nvPicPr>
        <p:blipFill>
          <a:blip r:embed="rId4"/>
          <a:stretch>
            <a:fillRect/>
          </a:stretch>
        </p:blipFill>
        <p:spPr>
          <a:xfrm>
            <a:off x="9296400" y="1689100"/>
            <a:ext cx="254000" cy="254000"/>
          </a:xfrm>
          <a:prstGeom prst="rect">
            <a:avLst/>
          </a:prstGeom>
        </p:spPr>
      </p:pic>
      <p:sp>
        <p:nvSpPr>
          <p:cNvPr name="TextBox 31" id="31"/>
          <p:cNvSpPr txBox="true"/>
          <p:nvPr/>
        </p:nvSpPr>
        <p:spPr>
          <a:xfrm>
            <a:off x="876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2" id="32"/>
          <p:cNvSpPr/>
          <p:nvPr/>
        </p:nvSpPr>
        <p:spPr>
          <a:xfrm>
            <a:off x="10668000" y="2527300"/>
            <a:ext cx="25400" cy="228600"/>
          </a:xfrm>
          <a:prstGeom prst="rect">
            <a:avLst/>
          </a:prstGeom>
          <a:solidFill>
            <a:srgbClr val="000000"/>
          </a:solidFill>
          <a:ln>
            <a:solidFill>
              <a:srgbClr val="000000"/>
            </a:solidFill>
          </a:ln>
        </p:spPr>
      </p:sp>
      <p:sp>
        <p:nvSpPr>
          <p:cNvPr name="TextBox 33" id="33"/>
          <p:cNvSpPr txBox="true"/>
          <p:nvPr/>
        </p:nvSpPr>
        <p:spPr>
          <a:xfrm>
            <a:off x="10236200" y="2006600"/>
            <a:ext cx="889000" cy="215900"/>
          </a:xfrm>
          <a:prstGeom prst="rect">
            <a:avLst/>
          </a:prstGeom>
        </p:spPr>
        <p:txBody>
          <a:bodyPr anchor="t" rtlCol="false"/>
          <a:lstStyle/>
          <a:p>
            <a:pPr algn="ctr">
              <a:defRPr/>
            </a:pPr>
            <a:r>
              <a:rPr lang="ru-RU"/>
              <a:t/>
            </a:r>
            <a:r>
              <a:rPr lang="en-US" sz="1400">
                <a:latin typeface="Calibri"/>
                <a:hlinkClick r:id="rId11" tooltip="http://www.google.com"/>
              </a:rPr>
              <a:t>DR2</a:t>
            </a:r>
            <a:endParaRPr lang="en-US" sz="1100"/>
          </a:p>
        </p:txBody>
      </p:sp>
      <p:pic>
        <p:nvPicPr>
          <p:cNvPr name="Picture 34" id="34"/>
          <p:cNvPicPr>
            <a:picLocks noChangeAspect="true"/>
          </p:cNvPicPr>
          <p:nvPr/>
        </p:nvPicPr>
        <p:blipFill>
          <a:blip r:embed="rId4"/>
          <a:stretch>
            <a:fillRect/>
          </a:stretch>
        </p:blipFill>
        <p:spPr>
          <a:xfrm>
            <a:off x="10566400" y="1689100"/>
            <a:ext cx="254000" cy="254000"/>
          </a:xfrm>
          <a:prstGeom prst="rect">
            <a:avLst/>
          </a:prstGeom>
        </p:spPr>
      </p:pic>
      <p:sp>
        <p:nvSpPr>
          <p:cNvPr name="TextBox 35" id="35"/>
          <p:cNvSpPr txBox="true"/>
          <p:nvPr/>
        </p:nvSpPr>
        <p:spPr>
          <a:xfrm>
            <a:off x="10033000" y="2959100"/>
            <a:ext cx="1270000" cy="444500"/>
          </a:xfrm>
          <a:prstGeom prst="rect">
            <a:avLst/>
          </a:prstGeom>
        </p:spPr>
        <p:txBody>
          <a:bodyPr anchor="t" rtlCol="false"/>
          <a:lstStyle/>
          <a:p>
            <a:pPr algn="ctr">
              <a:defRPr/>
            </a:pPr>
            <a:r>
              <a:rPr lang="ru-RU"/>
              <a:t/>
            </a:r>
            <a:r>
              <a:rPr lang="en-US" sz="1400">
                <a:latin typeface="Calibri"/>
              </a:rPr>
              <a:t>15-Apr-20</a:t>
            </a:r>
            <a:br>
              <a:rPr lang="en-US" sz="1400">
                <a:latin typeface="Calibri"/>
              </a:rPr>
            </a:br>
            <a:r>
              <a:rPr lang="en-US" sz="1400">
                <a:latin typeface="Calibri"/>
              </a:rPr>
              <a:t>15-Apr-20</a:t>
            </a:r>
            <a:endParaRPr lang="en-US" sz="1100"/>
          </a:p>
        </p:txBody>
      </p:sp>
      <p:sp>
        <p:nvSpPr>
          <p:cNvPr name="AutoShape 36" id="36"/>
          <p:cNvSpPr/>
          <p:nvPr/>
        </p:nvSpPr>
        <p:spPr>
          <a:xfrm>
            <a:off x="11938000" y="2527300"/>
            <a:ext cx="25400" cy="228600"/>
          </a:xfrm>
          <a:prstGeom prst="rect">
            <a:avLst/>
          </a:prstGeom>
          <a:solidFill>
            <a:srgbClr val="000000"/>
          </a:solidFill>
          <a:ln>
            <a:solidFill>
              <a:srgbClr val="000000"/>
            </a:solidFill>
          </a:ln>
        </p:spPr>
      </p:sp>
      <p:sp>
        <p:nvSpPr>
          <p:cNvPr name="TextBox 37" id="37"/>
          <p:cNvSpPr txBox="true"/>
          <p:nvPr/>
        </p:nvSpPr>
        <p:spPr>
          <a:xfrm>
            <a:off x="11506200" y="2006600"/>
            <a:ext cx="889000" cy="215900"/>
          </a:xfrm>
          <a:prstGeom prst="rect">
            <a:avLst/>
          </a:prstGeom>
        </p:spPr>
        <p:txBody>
          <a:bodyPr anchor="t" rtlCol="false"/>
          <a:lstStyle/>
          <a:p>
            <a:pPr algn="ctr">
              <a:defRPr/>
            </a:pPr>
            <a:r>
              <a:rPr lang="ru-RU"/>
              <a:t/>
            </a:r>
            <a:r>
              <a:rPr lang="en-US" sz="1400">
                <a:latin typeface="Calibri"/>
                <a:hlinkClick r:id="rId12" tooltip="http://www.google.com"/>
              </a:rPr>
              <a:t>DR3</a:t>
            </a:r>
            <a:endParaRPr lang="en-US" sz="1100"/>
          </a:p>
        </p:txBody>
      </p:sp>
      <p:pic>
        <p:nvPicPr>
          <p:cNvPr name="Picture 38" id="38"/>
          <p:cNvPicPr>
            <a:picLocks noChangeAspect="true"/>
          </p:cNvPicPr>
          <p:nvPr/>
        </p:nvPicPr>
        <p:blipFill>
          <a:blip r:embed="rId6"/>
          <a:stretch>
            <a:fillRect/>
          </a:stretch>
        </p:blipFill>
        <p:spPr>
          <a:xfrm>
            <a:off x="11836400" y="1689100"/>
            <a:ext cx="254000" cy="254000"/>
          </a:xfrm>
          <a:prstGeom prst="rect">
            <a:avLst/>
          </a:prstGeom>
        </p:spPr>
      </p:pic>
      <p:sp>
        <p:nvSpPr>
          <p:cNvPr name="TextBox 39" id="39"/>
          <p:cNvSpPr txBox="true"/>
          <p:nvPr/>
        </p:nvSpPr>
        <p:spPr>
          <a:xfrm>
            <a:off x="1130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0" id="40"/>
          <p:cNvSpPr/>
          <p:nvPr/>
        </p:nvSpPr>
        <p:spPr>
          <a:xfrm>
            <a:off x="13208000" y="2527300"/>
            <a:ext cx="25400" cy="228600"/>
          </a:xfrm>
          <a:prstGeom prst="rect">
            <a:avLst/>
          </a:prstGeom>
          <a:solidFill>
            <a:srgbClr val="000000"/>
          </a:solidFill>
          <a:ln>
            <a:solidFill>
              <a:srgbClr val="000000"/>
            </a:solidFill>
          </a:ln>
        </p:spPr>
      </p:sp>
      <p:sp>
        <p:nvSpPr>
          <p:cNvPr name="TextBox 41" id="41"/>
          <p:cNvSpPr txBox="true"/>
          <p:nvPr/>
        </p:nvSpPr>
        <p:spPr>
          <a:xfrm>
            <a:off x="12776200" y="2006600"/>
            <a:ext cx="889000" cy="215900"/>
          </a:xfrm>
          <a:prstGeom prst="rect">
            <a:avLst/>
          </a:prstGeom>
        </p:spPr>
        <p:txBody>
          <a:bodyPr anchor="t" rtlCol="false"/>
          <a:lstStyle/>
          <a:p>
            <a:pPr algn="ctr">
              <a:defRPr/>
            </a:pPr>
            <a:r>
              <a:rPr lang="ru-RU"/>
              <a:t/>
            </a:r>
            <a:r>
              <a:rPr lang="en-US" sz="1400">
                <a:latin typeface="Calibri"/>
                <a:hlinkClick r:id="rId13" tooltip="http://www.google.com"/>
              </a:rPr>
              <a:t>DR3</a:t>
            </a:r>
            <a:endParaRPr lang="en-US" sz="1100"/>
          </a:p>
        </p:txBody>
      </p:sp>
      <p:pic>
        <p:nvPicPr>
          <p:cNvPr name="Picture 42" id="42"/>
          <p:cNvPicPr>
            <a:picLocks noChangeAspect="true"/>
          </p:cNvPicPr>
          <p:nvPr/>
        </p:nvPicPr>
        <p:blipFill>
          <a:blip r:embed="rId6"/>
          <a:stretch>
            <a:fillRect/>
          </a:stretch>
        </p:blipFill>
        <p:spPr>
          <a:xfrm>
            <a:off x="13106400" y="1689100"/>
            <a:ext cx="254000" cy="254000"/>
          </a:xfrm>
          <a:prstGeom prst="rect">
            <a:avLst/>
          </a:prstGeom>
        </p:spPr>
      </p:pic>
      <p:sp>
        <p:nvSpPr>
          <p:cNvPr name="TextBox 43" id="43"/>
          <p:cNvSpPr txBox="true"/>
          <p:nvPr/>
        </p:nvSpPr>
        <p:spPr>
          <a:xfrm>
            <a:off x="1257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4" id="44"/>
          <p:cNvSpPr/>
          <p:nvPr/>
        </p:nvSpPr>
        <p:spPr>
          <a:xfrm>
            <a:off x="14478000" y="2527300"/>
            <a:ext cx="25400" cy="228600"/>
          </a:xfrm>
          <a:prstGeom prst="rect">
            <a:avLst/>
          </a:prstGeom>
          <a:solidFill>
            <a:srgbClr val="000000"/>
          </a:solidFill>
          <a:ln>
            <a:solidFill>
              <a:srgbClr val="000000"/>
            </a:solidFill>
          </a:ln>
        </p:spPr>
      </p:sp>
      <p:sp>
        <p:nvSpPr>
          <p:cNvPr name="TextBox 45" id="45"/>
          <p:cNvSpPr txBox="true"/>
          <p:nvPr/>
        </p:nvSpPr>
        <p:spPr>
          <a:xfrm>
            <a:off x="14046200" y="2006600"/>
            <a:ext cx="889000" cy="215900"/>
          </a:xfrm>
          <a:prstGeom prst="rect">
            <a:avLst/>
          </a:prstGeom>
        </p:spPr>
        <p:txBody>
          <a:bodyPr anchor="t" rtlCol="false"/>
          <a:lstStyle/>
          <a:p>
            <a:pPr algn="ctr">
              <a:defRPr/>
            </a:pPr>
            <a:r>
              <a:rPr lang="ru-RU"/>
              <a:t/>
            </a:r>
            <a:r>
              <a:rPr lang="en-US" sz="1400">
                <a:latin typeface="Calibri"/>
                <a:hlinkClick r:id="rId14" tooltip="http://www.google.com"/>
              </a:rPr>
              <a:t>DR3</a:t>
            </a:r>
            <a:endParaRPr lang="en-US" sz="1100"/>
          </a:p>
        </p:txBody>
      </p:sp>
      <p:pic>
        <p:nvPicPr>
          <p:cNvPr name="Picture 46" id="46"/>
          <p:cNvPicPr>
            <a:picLocks noChangeAspect="true"/>
          </p:cNvPicPr>
          <p:nvPr/>
        </p:nvPicPr>
        <p:blipFill>
          <a:blip r:embed="rId6"/>
          <a:stretch>
            <a:fillRect/>
          </a:stretch>
        </p:blipFill>
        <p:spPr>
          <a:xfrm>
            <a:off x="14376400" y="1689100"/>
            <a:ext cx="254000" cy="254000"/>
          </a:xfrm>
          <a:prstGeom prst="rect">
            <a:avLst/>
          </a:prstGeom>
        </p:spPr>
      </p:pic>
      <p:sp>
        <p:nvSpPr>
          <p:cNvPr name="TextBox 47" id="47"/>
          <p:cNvSpPr txBox="true"/>
          <p:nvPr/>
        </p:nvSpPr>
        <p:spPr>
          <a:xfrm>
            <a:off x="13843000" y="2959100"/>
            <a:ext cx="1270000" cy="444500"/>
          </a:xfrm>
          <a:prstGeom prst="rect">
            <a:avLst/>
          </a:prstGeom>
        </p:spPr>
        <p:txBody>
          <a:bodyPr anchor="t" rtlCol="false"/>
          <a:lstStyle/>
          <a:p>
            <a:pPr algn="ctr">
              <a:defRPr/>
            </a:pPr>
            <a:r>
              <a:rPr lang="ru-RU"/>
              <a:t/>
            </a:r>
            <a:r>
              <a:rPr lang="en-US" sz="1400">
                <a:latin typeface="Calibri"/>
              </a:rPr>
              <a:t>19-Apr-20</a:t>
            </a:r>
            <a:br>
              <a:rPr lang="en-US" sz="1400">
                <a:latin typeface="Calibri"/>
              </a:rPr>
            </a:br>
            <a:r>
              <a:rPr lang="en-US" sz="1400">
                <a:latin typeface="Calibri"/>
              </a:rPr>
              <a:t>19-Apr-20</a:t>
            </a:r>
            <a:endParaRPr lang="en-US" sz="1100"/>
          </a:p>
        </p:txBody>
      </p:sp>
      <p:sp>
        <p:nvSpPr>
          <p:cNvPr name="AutoShape 48" id="48"/>
          <p:cNvSpPr/>
          <p:nvPr/>
        </p:nvSpPr>
        <p:spPr>
          <a:xfrm>
            <a:off x="8890000" y="2438400"/>
            <a:ext cx="203200" cy="406400"/>
          </a:xfrm>
          <a:prstGeom prst="roundRect">
            <a:avLst/>
          </a:prstGeom>
          <a:solidFill>
            <a:srgbClr val="00FF00"/>
          </a:solidFill>
          <a:ln>
            <a:solidFill>
              <a:srgbClr val="000000"/>
            </a:solidFill>
          </a:ln>
        </p:spPr>
        <p:txBody>
          <a:bodyPr anchor="t" rtlCol="false" anchorCtr="true"/>
          <a:lstStyle/>
          <a:p>
            <a:pPr algn="l">
              <a:defRPr/>
            </a:pPr>
            <a:r>
              <a:rPr lang="en-US"/>
              <a:t>G</a:t>
            </a:r>
            <a:endParaRPr lang="en-US" sz="1100"/>
          </a:p>
        </p:txBody>
      </p:sp>
      <p:sp>
        <p:nvSpPr>
          <p:cNvPr name="TextBox 49" id="49"/>
          <p:cNvSpPr txBox="true"/>
          <p:nvPr/>
        </p:nvSpPr>
        <p:spPr>
          <a:xfrm>
            <a:off x="254000" y="3657600"/>
            <a:ext cx="3175000" cy="215900"/>
          </a:xfrm>
          <a:prstGeom prst="rect">
            <a:avLst/>
          </a:prstGeom>
        </p:spPr>
        <p:txBody>
          <a:bodyPr anchor="t" rtlCol="false"/>
          <a:lstStyle/>
          <a:p>
            <a:pPr algn="l">
              <a:defRPr/>
            </a:pPr>
            <a:r>
              <a:rPr lang="ru-RU"/>
              <a:t/>
            </a:r>
            <a:r>
              <a:rPr lang="en-US" sz="1200">
                <a:latin typeface="Calibri"/>
              </a:rPr>
              <a:t>* Committed dates are DR1 baseline dates</a:t>
            </a:r>
            <a:endParaRPr lang="en-US" sz="1100"/>
          </a:p>
          <a:p/>
          <a:p/>
        </p:txBody>
      </p:sp>
      <p:sp>
        <p:nvSpPr>
          <p:cNvPr name="AutoShape 50" id="50"/>
          <p:cNvSpPr/>
          <p:nvPr/>
        </p:nvSpPr>
        <p:spPr>
          <a:xfrm>
            <a:off x="254000" y="3911600"/>
            <a:ext cx="15748000" cy="12700"/>
          </a:xfrm>
          <a:prstGeom prst="line">
            <a:avLst/>
          </a:prstGeom>
          <a:ln>
            <a:solidFill>
              <a:srgbClr val="000000"/>
            </a:solidFill>
          </a:ln>
        </p:spPr>
      </p:sp>
      <p:graphicFrame>
        <p:nvGraphicFramePr>
          <p:cNvPr name="Table 51" id="51"/>
          <p:cNvGraphicFramePr>
            <a:graphicFrameLocks noGrp="true"/>
          </p:cNvGraphicFramePr>
          <p:nvPr/>
        </p:nvGraphicFramePr>
        <p:xfrm>
          <a:off x="508000" y="4165600"/>
          <a:ext cx="15240000" cy="4724400"/>
        </p:xfrm>
        <a:graphic>
          <a:graphicData uri="http://schemas.openxmlformats.org/drawingml/2006/table">
            <a:tbl>
              <a:tblPr/>
              <a:tblGrid>
                <a:gridCol w="1270000"/>
                <a:gridCol w="952500"/>
                <a:gridCol w="952500"/>
                <a:gridCol w="12065000"/>
              </a:tblGrid>
              <a:tr h="254000">
                <a:tc>
                  <a:txBody>
                    <a:bodyPr anchor="t" rtlCol="false"/>
                    <a:lstStyle/>
                    <a:p>
                      <a:pPr algn="ctr">
                        <a:defRPr/>
                      </a:pPr>
                      <a:r>
                        <a:rPr lang="en-US" sz="1400">
                          <a:latin typeface="Calibri"/>
                        </a:rPr>
                        <a:t>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Previous 08-Jan-19</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Current 15-Apr-20</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a:latin typeface="Calibri"/>
                        </a:rPr>
                        <a:t>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r>
              <a:tr h="254000">
                <a:tc>
                  <a:txBody>
                    <a:bodyPr anchor="t" rtlCol="false"/>
                    <a:lstStyle/>
                    <a:p>
                      <a:pPr algn="ctr">
                        <a:defRPr/>
                      </a:pPr>
                      <a:r>
                        <a:rPr lang="en-US" sz="1400" i="true">
                          <a:latin typeface="Calibri"/>
                        </a:rPr>
                        <a:t>Overall Project Status</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Overall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Schedule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Schedule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Scope</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C800"/>
                          </a:solidFill>
                          <a:latin typeface="Calibri"/>
                        </a:rPr>
                        <a: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Scope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Quality</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Quality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r h="254000">
                <a:tc>
                  <a:txBody>
                    <a:bodyPr anchor="t" rtlCol="false"/>
                    <a:lstStyle/>
                    <a:p>
                      <a:pPr algn="ctr">
                        <a:defRPr/>
                      </a:pPr>
                      <a:r>
                        <a:rPr lang="en-US" sz="1400" i="true">
                          <a:latin typeface="Calibri"/>
                        </a:rPr>
                        <a:t>Cost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BDDFFA"/>
                    </a:solidFill>
                  </a:tcPr>
                </a:tc>
                <a:tc>
                  <a:txBody>
                    <a:bodyPr anchor="t" rtlCol="false"/>
                    <a:lstStyle/>
                    <a:p>
                      <a:pPr algn="ctr">
                        <a:defRPr/>
                      </a:pPr>
                      <a:r>
                        <a:rPr lang="en-US" sz="1400" b="true">
                          <a:solidFill>
                            <a:srgbClr val="FF0000"/>
                          </a:solidFill>
                          <a:latin typeface="Calibri"/>
                        </a:rPr>
                        <a:t>R</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b="true">
                          <a:solidFill>
                            <a:srgbClr val="00FF00"/>
                          </a:solidFill>
                          <a:latin typeface="Calibri"/>
                        </a:rPr>
                        <a:t>G</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c>
                  <a:txBody>
                    <a:bodyPr anchor="t" rtlCol="false"/>
                    <a:lstStyle/>
                    <a:p>
                      <a:pPr algn="ctr">
                        <a:defRPr/>
                      </a:pPr>
                      <a:r>
                        <a:rPr lang="en-US" sz="1400">
                          <a:latin typeface="Calibri"/>
                        </a:rPr>
                        <a:t>Cost comment</a:t>
                      </a:r>
                      <a:endParaRPr lang="en-US" sz="1100"/>
                    </a:p>
                  </a:txBody>
                  <a:tcPr anchor="ctr">
                    <a:lnL cmpd="sng" algn="ctr" cap="flat">
                      <a:solidFill>
                        <a:srgbClr val="000000"/>
                      </a:solidFill>
                      <a:prstDash val="solid"/>
                      <a:round/>
                      <a:headEnd type="none" w="med" len="med"/>
                      <a:tailEnd type="none" w="med" len="med"/>
                    </a:lnL>
                    <a:lnR cmpd="sng" algn="ctr" cap="flat">
                      <a:solidFill>
                        <a:srgbClr val="000000"/>
                      </a:solidFill>
                      <a:prstDash val="solid"/>
                      <a:round/>
                      <a:headEnd type="none" w="med" len="med"/>
                      <a:tailEnd type="none" w="med" len="med"/>
                    </a:lnR>
                    <a:lnT cmpd="sng" algn="ctr" cap="flat">
                      <a:solidFill>
                        <a:srgbClr val="000000"/>
                      </a:solidFill>
                      <a:prstDash val="solid"/>
                      <a:round/>
                      <a:headEnd type="none" w="med" len="med"/>
                      <a:tailEnd type="none" w="med" len="med"/>
                    </a:lnT>
                    <a:lnB cmpd="sng" algn="ctr" cap="flat">
                      <a:solidFill>
                        <a:srgbClr val="000000"/>
                      </a:solidFill>
                      <a:prstDash val="solid"/>
                      <a:round/>
                      <a:headEnd type="none" w="med" len="med"/>
                      <a:tailEnd type="none" w="med" len="med"/>
                    </a:lnB>
                    <a:solidFill>
                      <a:srgbClr val="F2F2F2"/>
                    </a:solidFill>
                  </a:tcPr>
                </a:tc>
              </a:tr>
            </a:tbl>
          </a:graphicData>
        </a:graphic>
      </p:graphicFrame>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u="sng" b="true">
                <a:solidFill>
                  <a:srgbClr val="00FF00"/>
                </a:solidFill>
                <a:latin typeface="Calibri"/>
              </a:rPr>
              <a:t>That`s all, folks!</a:t>
            </a:r>
            <a:endParaRPr lang="en-US" sz="1100"/>
          </a:p>
          <a:p>
            <a:r>
              <a:rPr lang="en-US" sz="1400" b="true">
                <a:solidFill>
                  <a:srgbClr val="FF0000"/>
                </a:solidFill>
                <a:latin typeface="Calibri"/>
              </a:rPr>
              <a:t>Red Flag</a:t>
            </a:r>
          </a:p>
          <a:p>
            <a:r>
              <a:rPr lang="en-US" sz="1400" u="sng" b="true">
                <a:solidFill>
                  <a:srgbClr val="00FF00"/>
                </a:solidFill>
                <a:latin typeface="Calibri"/>
              </a:rPr>
              <a:t>That`s all, folks!</a:t>
            </a:r>
          </a:p>
          <a:p>
            <a:r>
              <a:rPr lang="en-US" sz="1400" b="true">
                <a:solidFill>
                  <a:srgbClr val="FFA500"/>
                </a:solidFill>
                <a:latin typeface="Calibri"/>
              </a:rPr>
              <a:t>Yellow Flag</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Summary title Summary title Summary title Summary title Summary title </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a:r>
              <a:rPr lang="en-US" sz="1400" b="true">
                <a:solidFill>
                  <a:srgbClr val="00FF00"/>
                </a:solidFill>
                <a:latin typeface="Calibri"/>
              </a:rPr>
              <a:t>Green Flag</a:t>
            </a:r>
          </a:p>
          <a:p>
            <a:r>
              <a:rPr lang="en-US" sz="1400" u="sng" b="true">
                <a:solidFill>
                  <a:srgbClr val="00FF00"/>
                </a:solidFill>
                <a:latin typeface="Calibri"/>
              </a:rPr>
              <a:t>That`s all, folks!</a:t>
            </a:r>
          </a:p>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Risks</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r>
              <a:rPr lang="en-US" sz="1400" b="true" u="sng">
                <a:solidFill>
                  <a:srgbClr val="FF0000"/>
                </a:solidFill>
                <a:latin typeface="Calibri"/>
              </a:rPr>
              <a:t>High Risks</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p>
          <a:p>
            <a:pPr lvl="1">
              <a:buFont typeface="Arial"/>
              <a:buChar char="-"/>
            </a:pPr>
            <a:r>
              <a:rPr lang="en-US" sz="1400" b="true">
                <a:latin typeface="Calibri"/>
              </a:rPr>
              <a:t>Risk: </a:t>
            </a:r>
            <a:r>
              <a:rPr lang="en-US" sz="1400">
                <a:latin typeface="Calibri"/>
              </a:rPr>
              <a:t>Description High</a:t>
            </a:r>
            <a:br>
              <a:rPr lang="en-US" sz="1400">
                <a:latin typeface="Calibri"/>
              </a:rPr>
            </a:br>
            <a:r>
              <a:rPr lang="en-US" sz="1400" u="sng">
                <a:latin typeface="Calibri"/>
              </a:rPr>
              <a:t>Description: </a:t>
            </a:r>
            <a:r>
              <a:rPr lang="en-US" sz="1400">
                <a:latin typeface="Calibri"/>
              </a:rPr>
              <a:t>Impact High</a:t>
            </a:r>
            <a:br>
              <a:rPr lang="en-US" sz="1400">
                <a:latin typeface="Calibri"/>
              </a:rPr>
            </a:br>
            <a:r>
              <a:rPr lang="en-US" sz="1400" u="sng">
                <a:latin typeface="Calibri"/>
              </a:rPr>
              <a:t>Mitigation Plan: </a:t>
            </a:r>
            <a:r>
              <a:rPr lang="en-US" sz="1400">
                <a:latin typeface="Calibri"/>
              </a:rPr>
              <a:t>Mitigation High</a:t>
            </a:r>
            <a:br>
              <a:rPr lang="en-US" sz="1400">
                <a:latin typeface="Calibri"/>
              </a:rPr>
            </a:br>
          </a:p>
          <a:p>
            <a:r>
              <a:rPr lang="en-US" sz="1400" b="true" u="sng">
                <a:solidFill>
                  <a:srgbClr val="FFC800"/>
                </a:solidFill>
                <a:latin typeface="Calibri"/>
              </a:rPr>
              <a:t>Moderate Risks</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p>
          <a:p>
            <a:pPr lvl="1">
              <a:buFont typeface="Arial"/>
              <a:buChar char="-"/>
            </a:pPr>
            <a:r>
              <a:rPr lang="en-US" sz="1400" b="true">
                <a:latin typeface="Calibri"/>
              </a:rPr>
              <a:t>Risk: </a:t>
            </a:r>
            <a:r>
              <a:rPr lang="en-US" sz="1400">
                <a:latin typeface="Calibri"/>
              </a:rPr>
              <a:t>Description Moderate</a:t>
            </a:r>
            <a:br>
              <a:rPr lang="en-US" sz="1400">
                <a:latin typeface="Calibri"/>
              </a:rPr>
            </a:br>
            <a:r>
              <a:rPr lang="en-US" sz="1400" u="sng">
                <a:latin typeface="Calibri"/>
              </a:rPr>
              <a:t>Description: </a:t>
            </a:r>
            <a:r>
              <a:rPr lang="en-US" sz="1400">
                <a:latin typeface="Calibri"/>
              </a:rPr>
              <a:t>Impact Moderate</a:t>
            </a:r>
            <a:br>
              <a:rPr lang="en-US" sz="1400">
                <a:latin typeface="Calibri"/>
              </a:rPr>
            </a:br>
            <a:r>
              <a:rPr lang="en-US" sz="1400" u="sng">
                <a:latin typeface="Calibri"/>
              </a:rPr>
              <a:t>Mitigation Plan: </a:t>
            </a:r>
            <a:r>
              <a:rPr lang="en-US" sz="1400">
                <a:latin typeface="Calibri"/>
              </a:rPr>
              <a:t>Mitigation Moderate</a:t>
            </a:r>
            <a:br>
              <a:rPr lang="en-US" sz="1400">
                <a:latin typeface="Calibri"/>
              </a:rPr>
            </a:br>
          </a:p>
          <a:p>
            <a:r>
              <a:rPr lang="en-US" sz="1400" b="true" u="sng">
                <a:solidFill>
                  <a:srgbClr val="00FF00"/>
                </a:solidFill>
                <a:latin typeface="Calibri"/>
              </a:rPr>
              <a:t>Low Risks</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p>
          <a:p>
            <a:pPr lvl="1">
              <a:buFont typeface="Arial"/>
              <a:buChar char="-"/>
            </a:pPr>
            <a:r>
              <a:rPr lang="en-US" sz="1400" b="true">
                <a:latin typeface="Calibri"/>
              </a:rPr>
              <a:t>Risk: </a:t>
            </a:r>
            <a:r>
              <a:rPr lang="en-US" sz="1400">
                <a:latin typeface="Calibri"/>
              </a:rPr>
              <a:t>Description Low</a:t>
            </a:r>
            <a:br>
              <a:rPr lang="en-US" sz="1400">
                <a:latin typeface="Calibri"/>
              </a:rPr>
            </a:br>
            <a:r>
              <a:rPr lang="en-US" sz="1400" u="sng">
                <a:latin typeface="Calibri"/>
              </a:rPr>
              <a:t>Description: </a:t>
            </a:r>
            <a:r>
              <a:rPr lang="en-US" sz="1400">
                <a:latin typeface="Calibri"/>
              </a:rPr>
              <a:t>Impact Low</a:t>
            </a:r>
            <a:br>
              <a:rPr lang="en-US" sz="1400">
                <a:latin typeface="Calibri"/>
              </a:rPr>
            </a:br>
            <a:r>
              <a:rPr lang="en-US" sz="1400" u="sng">
                <a:latin typeface="Calibri"/>
              </a:rPr>
              <a:t>Mitigation Plan: </a:t>
            </a:r>
            <a:r>
              <a:rPr lang="en-US" sz="1400">
                <a:latin typeface="Calibri"/>
              </a:rPr>
              <a:t>Mitigation Low</a:t>
            </a:r>
            <a:br>
              <a:rPr lang="en-US" sz="1400">
                <a:latin typeface="Calibri"/>
              </a:rPr>
            </a:b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Scope Definition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SuperId1: </a:t>
            </a:r>
            <a:r>
              <a:rPr lang="en-US" sz="1400">
                <a:latin typeface="Calibri"/>
              </a:rPr>
              <a:t>Hreadline</a:t>
            </a:r>
            <a:r>
              <a:rPr lang="en-US" sz="1400" u="sng">
                <a:latin typeface="Calibri"/>
              </a:rPr>
              <a:t> Status: </a:t>
            </a:r>
            <a:r>
              <a:rPr lang="en-US" sz="1400">
                <a:latin typeface="Calibri"/>
              </a:rPr>
              <a:t>Done</a:t>
            </a:r>
          </a:p>
          <a:p>
            <a:pPr>
              <a:buFont typeface="Arial"/>
              <a:buChar char="-"/>
            </a:pPr>
            <a:r>
              <a:rPr lang="en-US" sz="1400" b="true" u="sng">
                <a:latin typeface="Calibri"/>
              </a:rPr>
              <a:t>SuperId2222: </a:t>
            </a:r>
            <a:r>
              <a:rPr lang="en-US" sz="1400">
                <a:latin typeface="Calibri"/>
              </a:rPr>
              <a:t>Hreadline</a:t>
            </a:r>
            <a:r>
              <a:rPr lang="en-US" sz="1400" u="sng">
                <a:latin typeface="Calibri"/>
              </a:rPr>
              <a:t> Status: </a:t>
            </a:r>
            <a:r>
              <a:rPr lang="en-US" sz="1400">
                <a:latin typeface="Calibri"/>
              </a:rPr>
              <a:t>Done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endParaRPr lang="en-US" sz="1100"/>
          </a:p>
          <a:p/>
          <a:p>
            <a:r>
              <a:rPr lang="en-US" sz="1400" b="true">
                <a:latin typeface="Calibri"/>
              </a:rPr>
              <a:t>Current Project Details</a:t>
            </a:r>
          </a:p>
          <a:p>
            <a:r>
              <a:rPr lang="en-US" sz="1400">
                <a:latin typeface="Calibri"/>
              </a:rPr>
              <a:t>\n" + "1PowerPoint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A record may contain either other records (in which case it is a Container), or data (in which case it's an Atom). A record can't hold both. PowerPoint documents don't have one overall container record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 + "</a:t>
            </a:r>
            <a:r>
              <a:rPr lang="en-US" sz="1400">
                <a:solidFill>
                  <a:srgbClr val="FF0000"/>
                </a:solidFill>
                <a:latin typeface="Calibri"/>
              </a:rPr>
              <a:t>2Escher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a:off x="254000" y="254000"/>
            <a:ext cx="6350000" cy="762000"/>
          </a:xfrm>
          <a:prstGeom prst="rect">
            <a:avLst/>
          </a:prstGeom>
        </p:spPr>
        <p:txBody>
          <a:bodyPr anchor="t" rtlCol="false"/>
          <a:lstStyle/>
          <a:p>
            <a:pPr algn="l">
              <a:defRPr/>
            </a:pPr>
            <a:r>
              <a:rPr lang="ru-RU"/>
              <a:t/>
            </a:r>
            <a:r>
              <a:rPr lang="en-US" sz="1400" b="true">
                <a:latin typeface="Calibri"/>
              </a:rPr>
              <a:t>Project name: </a:t>
            </a:r>
            <a:r>
              <a:rPr lang="en-US" sz="1400">
                <a:latin typeface="Calibri"/>
                <a:hlinkClick r:id="rId2" tooltip="http://ya.ru"/>
              </a:rPr>
              <a:t>Project from Facade</a:t>
            </a:r>
            <a:br>
              <a:rPr lang="en-US" sz="1400">
                <a:latin typeface="Calibri"/>
              </a:rPr>
            </a:br>
            <a:r>
              <a:rPr lang="en-US" sz="1400" b="true">
                <a:latin typeface="Calibri"/>
              </a:rPr>
              <a:t>Project manager: </a:t>
            </a:r>
            <a:r>
              <a:rPr lang="en-US" sz="1400">
                <a:latin typeface="Calibri"/>
              </a:rPr>
              <a:t>IKSANOV Aleksandr</a:t>
            </a:r>
            <a:br>
              <a:rPr lang="en-US" sz="1400">
                <a:latin typeface="Calibri"/>
              </a:rPr>
            </a:br>
            <a:r>
              <a:rPr lang="en-US" sz="1400" b="true">
                <a:latin typeface="Calibri"/>
              </a:rPr>
              <a:t>Last Updated: </a:t>
            </a:r>
            <a:r>
              <a:rPr lang="en-US" sz="1400">
                <a:latin typeface="Calibri"/>
              </a:rPr>
              <a:t>23-Apr-20</a:t>
            </a:r>
            <a:endParaRPr lang="en-US" sz="1100"/>
          </a:p>
        </p:txBody>
      </p:sp>
      <p:sp>
        <p:nvSpPr>
          <p:cNvPr name="TextBox 3" id="3"/>
          <p:cNvSpPr txBox="true"/>
          <p:nvPr/>
        </p:nvSpPr>
        <p:spPr>
          <a:xfrm>
            <a:off x="254000" y="1244600"/>
            <a:ext cx="15748000" cy="215900"/>
          </a:xfrm>
          <a:prstGeom prst="rect">
            <a:avLst/>
          </a:prstGeom>
        </p:spPr>
        <p:txBody>
          <a:bodyPr anchor="t" rtlCol="false"/>
          <a:lstStyle/>
          <a:p>
            <a:pPr algn="l">
              <a:defRPr/>
            </a:pPr>
            <a:r>
              <a:rPr lang="ru-RU"/>
              <a:t/>
            </a:r>
            <a:r>
              <a:rPr lang="en-US" sz="1400" b="true">
                <a:latin typeface="Calibri"/>
              </a:rPr>
              <a:t>Other Information</a:t>
            </a:r>
            <a:endParaRPr lang="en-US" sz="1100"/>
          </a:p>
        </p:txBody>
      </p:sp>
      <p:sp>
        <p:nvSpPr>
          <p:cNvPr name="AutoShape 4" id="4"/>
          <p:cNvSpPr/>
          <p:nvPr/>
        </p:nvSpPr>
        <p:spPr>
          <a:xfrm>
            <a:off x="254000" y="1562100"/>
            <a:ext cx="15748000" cy="12700"/>
          </a:xfrm>
          <a:prstGeom prst="line">
            <a:avLst/>
          </a:prstGeom>
          <a:ln>
            <a:solidFill>
              <a:srgbClr val="000000"/>
            </a:solidFill>
          </a:ln>
        </p:spPr>
      </p:sp>
      <p:sp>
        <p:nvSpPr>
          <p:cNvPr name="TextBox 5" id="5"/>
          <p:cNvSpPr txBox="true"/>
          <p:nvPr/>
        </p:nvSpPr>
        <p:spPr>
          <a:xfrm>
            <a:off x="254000" y="1562100"/>
            <a:ext cx="15748000" cy="7327900"/>
          </a:xfrm>
          <a:prstGeom prst="rect">
            <a:avLst/>
          </a:prstGeom>
        </p:spPr>
        <p:txBody>
          <a:bodyPr anchor="t" rtlCol="false"/>
          <a:lstStyle/>
          <a:p>
            <a:pPr algn="l">
              <a:defRPr/>
            </a:pPr>
            <a:r>
              <a:rPr lang="ru-RU"/>
              <a:t/>
            </a:r>
            <a:r>
              <a:rPr lang="en-US" sz="1400">
                <a:solidFill>
                  <a:srgbClr val="00FF00"/>
                </a:solidFill>
                <a:latin typeface="Calibri"/>
              </a:rPr>
              <a:t>3Escher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r>
              <a:rPr lang="en-US" sz="1400">
                <a:solidFill>
                  <a:srgbClr val="0000FF"/>
                </a:solidFill>
                <a:latin typeface="Calibri"/>
              </a:rPr>
              <a:t>4Escher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 Instead, there are a number of different container records to be found at the top level. Any numbers or strings stored in the records are always stored in Little Endian format (least important bytes first). This is the case no matter what platform the file was written on - be that a Little Endian or a Big Endian system. PowerPoint may have Escher (DDF) records embedded in it. These are always held as the children of a PPDrawing record (record type 1036). Escher records have the same format as PowerPoint records. Hello mate! Hello mate! Hello mate! Hello mate! Hello mate! Hello mate! Hello mate! Hello mate! Hello mate! This is bold and underscore and both and not true false PowerPoint documents are made up of a tree of records. A record may contain either other records (in which case it is a Container), or data (in which case it's an Atom). A record can't hold both. PowerPoint documents don't have one overall container record\n</a:t>
            </a:r>
            <a:r>
              <a:rPr lang="en-US" sz="1400">
                <a:latin typeface="Calibri"/>
              </a:rPr>
              <a:t>" + "</a:t>
            </a:r>
            <a:endParaRPr lang="en-US" sz="1100"/>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