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Lst>
  <p:sldSz cx="16256000" cy="9144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rPr>
              <a:t>Project Grape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Tue Apr 14 17:36:05 MSK 2020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Executive Status Summary</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TextBox 6" id="6"/>
          <p:cNvSpPr txBox="true"/>
          <p:nvPr/>
        </p:nvSpPr>
        <p:spPr>
          <a:xfrm>
            <a:off x="254000" y="8382000"/>
            <a:ext cx="1016000" cy="215900"/>
          </a:xfrm>
          <a:prstGeom prst="rect">
            <a:avLst/>
          </a:prstGeom>
        </p:spPr>
        <p:txBody>
          <a:bodyPr anchor="t" rtlCol="false"/>
          <a:lstStyle/>
          <a:p>
            <a:pPr algn="l">
              <a:defRPr/>
            </a:pPr>
            <a:r>
              <a:rPr lang="ru-RU"/>
              <a:t/>
            </a:r>
            <a:r>
              <a:rPr lang="en-US" sz="1400">
                <a:latin typeface="Calibri"/>
              </a:rPr>
              <a:t>Page 1</a:t>
            </a:r>
            <a:endParaRPr lang="en-US" sz="1100"/>
          </a:p>
        </p:txBody>
      </p:sp>
      <p:pic>
        <p:nvPicPr>
          <p:cNvPr name="Picture 7" id="7"/>
          <p:cNvPicPr>
            <a:picLocks noChangeAspect="true"/>
          </p:cNvPicPr>
          <p:nvPr/>
        </p:nvPicPr>
        <p:blipFill>
          <a:blip r:embed="rId2"/>
          <a:stretch>
            <a:fillRect/>
          </a:stretch>
        </p:blipFill>
        <p:spPr>
          <a:xfrm>
            <a:off x="13716000" y="8191500"/>
            <a:ext cx="2286000" cy="571500"/>
          </a:xfrm>
          <a:prstGeom prst="rect">
            <a:avLst/>
          </a:prstGeom>
        </p:spPr>
      </p:pic>
      <p:sp>
        <p:nvSpPr>
          <p:cNvPr name="AutoShape 8" id="8"/>
          <p:cNvSpPr/>
          <p:nvPr/>
        </p:nvSpPr>
        <p:spPr>
          <a:xfrm>
            <a:off x="254000" y="8064500"/>
            <a:ext cx="15748000" cy="12700"/>
          </a:xfrm>
          <a:prstGeom prst="line">
            <a:avLst/>
          </a:prstGeom>
          <a:ln>
            <a:solidFill>
              <a:srgbClr val="000000"/>
            </a:solidFill>
          </a:ln>
        </p:spPr>
      </p:sp>
      <p:graphicFrame>
        <p:nvGraphicFramePr>
          <p:cNvPr name="Table 9" id="9"/>
          <p:cNvGraphicFramePr>
            <a:graphicFrameLocks noGrp="true"/>
          </p:cNvGraphicFramePr>
          <p:nvPr/>
        </p:nvGraphicFramePr>
        <p:xfrm>
          <a:off x="10922000" y="254000"/>
          <a:ext cx="4445000" cy="952500"/>
        </p:xfrm>
        <a:graphic>
          <a:graphicData uri="http://schemas.openxmlformats.org/drawingml/2006/table">
            <a:tbl>
              <a:tblPr/>
              <a:tblGrid>
                <a:gridCol w="1270000"/>
                <a:gridCol w="1270000"/>
                <a:gridCol w="1270000"/>
                <a:gridCol w="1270000"/>
              </a:tblGrid>
              <a:tr h="254000">
                <a:tc>
                  <a:txBody>
                    <a:bodyPr anchor="t" rtlCol="false"/>
                    <a:lstStyle/>
                    <a:p>
                      <a:pPr algn="ctr">
                        <a:defRPr/>
                      </a:pPr>
                      <a:r>
                        <a:rPr lang="en-US" sz="1400"/>
                        <a:t>Schedule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ctr">
                        <a:defRPr/>
                      </a:pPr>
                      <a:r>
                        <a:rPr lang="en-US" sz="1400"/>
                        <a:t>Scope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ctr">
                        <a:defRPr/>
                      </a:pPr>
                      <a:r>
                        <a:rPr lang="en-US" sz="1400"/>
                        <a:t>Quality</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ctr">
                        <a:defRPr/>
                      </a:pPr>
                      <a:r>
                        <a:rPr lang="en-US" sz="1400"/>
                        <a:t>Cost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ctr">
                        <a:defRPr/>
                      </a:pPr>
                      <a:r>
                        <a:rPr lang="en-US" sz="1400"/>
                        <a:t>GREEN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FF00"/>
                    </a:solidFill>
                  </a:tcPr>
                </a:tc>
                <a:tc>
                  <a:txBody>
                    <a:bodyPr anchor="t" rtlCol="false"/>
                    <a:lstStyle/>
                    <a:p>
                      <a:pPr algn="ctr">
                        <a:defRPr/>
                      </a:pPr>
                      <a:r>
                        <a:rPr lang="en-US" sz="1400"/>
                        <a:t>GREEN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FF00"/>
                    </a:solidFill>
                  </a:tcPr>
                </a:tc>
                <a:tc>
                  <a:txBody>
                    <a:bodyPr anchor="t" rtlCol="false"/>
                    <a:lstStyle/>
                    <a:p>
                      <a:pPr algn="ctr">
                        <a:defRPr/>
                      </a:pPr>
                      <a:r>
                        <a:rPr lang="en-US" sz="1400"/>
                        <a:t>GREEN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FF00"/>
                    </a:solidFill>
                  </a:tcPr>
                </a:tc>
                <a:tc>
                  <a:txBody>
                    <a:bodyPr anchor="t" rtlCol="false"/>
                    <a:lstStyle/>
                    <a:p>
                      <a:pPr algn="ctr">
                        <a:defRPr/>
                      </a:pPr>
                      <a:r>
                        <a:rPr lang="en-US" sz="1400"/>
                        <a:t>GREEN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FF00"/>
                    </a:solidFill>
                  </a:tcPr>
                </a:tc>
              </a:tr>
            </a:tbl>
          </a:graphicData>
        </a:graphic>
      </p:graphicFrame>
      <p:sp>
        <p:nvSpPr>
          <p:cNvPr name="AutoShape 10" id="10"/>
          <p:cNvSpPr/>
          <p:nvPr/>
        </p:nvSpPr>
        <p:spPr>
          <a:xfrm>
            <a:off x="254000" y="1562100"/>
            <a:ext cx="15748000" cy="12700"/>
          </a:xfrm>
          <a:prstGeom prst="line">
            <a:avLst/>
          </a:prstGeom>
          <a:ln>
            <a:solidFill>
              <a:srgbClr val="000000"/>
            </a:solidFill>
          </a:ln>
        </p:spPr>
      </p:sp>
      <p:sp>
        <p:nvSpPr>
          <p:cNvPr name="AutoShape 11" id="11"/>
          <p:cNvSpPr/>
          <p:nvPr/>
        </p:nvSpPr>
        <p:spPr>
          <a:xfrm>
            <a:off x="508000" y="2641600"/>
            <a:ext cx="15240000" cy="25400"/>
          </a:xfrm>
          <a:prstGeom prst="rect">
            <a:avLst/>
          </a:prstGeom>
          <a:solidFill>
            <a:srgbClr val="000000"/>
          </a:solidFill>
          <a:ln>
            <a:solidFill>
              <a:srgbClr val="000000"/>
            </a:solidFill>
          </a:ln>
        </p:spPr>
      </p:sp>
      <p:sp>
        <p:nvSpPr>
          <p:cNvPr name="TextBox 12" id="12"/>
          <p:cNvSpPr txBox="true"/>
          <p:nvPr/>
        </p:nvSpPr>
        <p:spPr>
          <a:xfrm>
            <a:off x="508000" y="2959100"/>
            <a:ext cx="1778000" cy="444500"/>
          </a:xfrm>
          <a:prstGeom prst="rect">
            <a:avLst/>
          </a:prstGeom>
        </p:spPr>
        <p:txBody>
          <a:bodyPr anchor="t" rtlCol="false"/>
          <a:lstStyle/>
          <a:p>
            <a:pPr algn="l">
              <a:defRPr/>
            </a:pPr>
            <a:r>
              <a:rPr lang="ru-RU"/>
              <a:t/>
            </a:r>
            <a:r>
              <a:rPr lang="en-US" sz="1400">
                <a:latin typeface="Calibri"/>
              </a:rPr>
              <a:t>Committed *</a:t>
            </a:r>
            <a:br>
              <a:rPr lang="en-US" sz="1400">
                <a:latin typeface="Calibri"/>
              </a:rPr>
            </a:br>
            <a:r>
              <a:rPr lang="en-US" sz="1400">
                <a:latin typeface="Calibri"/>
              </a:rPr>
              <a:t>Actual / Forecast</a:t>
            </a:r>
            <a:endParaRPr lang="en-US" sz="1100"/>
          </a:p>
        </p:txBody>
      </p:sp>
      <p:sp>
        <p:nvSpPr>
          <p:cNvPr name="AutoShape 13" id="13"/>
          <p:cNvSpPr/>
          <p:nvPr/>
        </p:nvSpPr>
        <p:spPr>
          <a:xfrm>
            <a:off x="5270500" y="2527300"/>
            <a:ext cx="25400" cy="228600"/>
          </a:xfrm>
          <a:prstGeom prst="rect">
            <a:avLst/>
          </a:prstGeom>
          <a:solidFill>
            <a:srgbClr val="000000"/>
          </a:solidFill>
          <a:ln>
            <a:solidFill>
              <a:srgbClr val="000000"/>
            </a:solidFill>
          </a:ln>
        </p:spPr>
      </p:sp>
      <p:sp>
        <p:nvSpPr>
          <p:cNvPr name="TextBox 14" id="14"/>
          <p:cNvSpPr txBox="true"/>
          <p:nvPr/>
        </p:nvSpPr>
        <p:spPr>
          <a:xfrm>
            <a:off x="4826000" y="2006600"/>
            <a:ext cx="889000" cy="215900"/>
          </a:xfrm>
          <a:prstGeom prst="rect">
            <a:avLst/>
          </a:prstGeom>
        </p:spPr>
        <p:txBody>
          <a:bodyPr anchor="t" rtlCol="false"/>
          <a:lstStyle/>
          <a:p>
            <a:pPr algn="ctr">
              <a:defRPr/>
            </a:pPr>
            <a:r>
              <a:rPr lang="ru-RU"/>
              <a:t/>
            </a:r>
            <a:r>
              <a:rPr lang="en-US" sz="1400">
                <a:latin typeface="Calibri"/>
              </a:rPr>
              <a:t>DR1</a:t>
            </a:r>
            <a:endParaRPr lang="en-US" sz="1100"/>
          </a:p>
        </p:txBody>
      </p:sp>
      <p:pic>
        <p:nvPicPr>
          <p:cNvPr name="Picture 15" id="15"/>
          <p:cNvPicPr>
            <a:picLocks noChangeAspect="true"/>
          </p:cNvPicPr>
          <p:nvPr/>
        </p:nvPicPr>
        <p:blipFill>
          <a:blip r:embed="rId3"/>
          <a:stretch>
            <a:fillRect/>
          </a:stretch>
        </p:blipFill>
        <p:spPr>
          <a:xfrm>
            <a:off x="5143500" y="1689100"/>
            <a:ext cx="254000" cy="254000"/>
          </a:xfrm>
          <a:prstGeom prst="rect">
            <a:avLst/>
          </a:prstGeom>
        </p:spPr>
      </p:pic>
      <p:sp>
        <p:nvSpPr>
          <p:cNvPr name="TextBox 16" id="16"/>
          <p:cNvSpPr txBox="true"/>
          <p:nvPr/>
        </p:nvSpPr>
        <p:spPr>
          <a:xfrm>
            <a:off x="4635500" y="2959100"/>
            <a:ext cx="1270000" cy="444500"/>
          </a:xfrm>
          <a:prstGeom prst="rect">
            <a:avLst/>
          </a:prstGeom>
        </p:spPr>
        <p:txBody>
          <a:bodyPr anchor="t" rtlCol="false"/>
          <a:lstStyle/>
          <a:p>
            <a:pPr algn="ctr">
              <a:defRPr/>
            </a:pPr>
            <a:r>
              <a:rPr lang="ru-RU"/>
              <a:t/>
            </a:r>
            <a:r>
              <a:rPr lang="en-US" sz="1400">
                <a:latin typeface="Calibri"/>
              </a:rPr>
              <a:t>11-Apr-20</a:t>
            </a:r>
            <a:br>
              <a:rPr lang="en-US" sz="1400">
                <a:latin typeface="Calibri"/>
              </a:rPr>
            </a:br>
            <a:r>
              <a:rPr lang="en-US" sz="1400">
                <a:latin typeface="Calibri"/>
              </a:rPr>
              <a:t>10-Apr-20</a:t>
            </a:r>
            <a:endParaRPr lang="en-US" sz="1100"/>
          </a:p>
        </p:txBody>
      </p:sp>
      <p:sp>
        <p:nvSpPr>
          <p:cNvPr name="AutoShape 17" id="17"/>
          <p:cNvSpPr/>
          <p:nvPr/>
        </p:nvSpPr>
        <p:spPr>
          <a:xfrm>
            <a:off x="8763000" y="2527300"/>
            <a:ext cx="25400" cy="228600"/>
          </a:xfrm>
          <a:prstGeom prst="rect">
            <a:avLst/>
          </a:prstGeom>
          <a:solidFill>
            <a:srgbClr val="000000"/>
          </a:solidFill>
          <a:ln>
            <a:solidFill>
              <a:srgbClr val="000000"/>
            </a:solidFill>
          </a:ln>
        </p:spPr>
      </p:sp>
      <p:sp>
        <p:nvSpPr>
          <p:cNvPr name="TextBox 18" id="18"/>
          <p:cNvSpPr txBox="true"/>
          <p:nvPr/>
        </p:nvSpPr>
        <p:spPr>
          <a:xfrm>
            <a:off x="8318500" y="2006600"/>
            <a:ext cx="889000" cy="215900"/>
          </a:xfrm>
          <a:prstGeom prst="rect">
            <a:avLst/>
          </a:prstGeom>
        </p:spPr>
        <p:txBody>
          <a:bodyPr anchor="t" rtlCol="false"/>
          <a:lstStyle/>
          <a:p>
            <a:pPr algn="ctr">
              <a:defRPr/>
            </a:pPr>
            <a:r>
              <a:rPr lang="ru-RU"/>
              <a:t/>
            </a:r>
            <a:r>
              <a:rPr lang="en-US" sz="1400">
                <a:latin typeface="Calibri"/>
              </a:rPr>
              <a:t>DR2</a:t>
            </a:r>
            <a:endParaRPr lang="en-US" sz="1100"/>
          </a:p>
        </p:txBody>
      </p:sp>
      <p:pic>
        <p:nvPicPr>
          <p:cNvPr name="Picture 19" id="19"/>
          <p:cNvPicPr>
            <a:picLocks noChangeAspect="true"/>
          </p:cNvPicPr>
          <p:nvPr/>
        </p:nvPicPr>
        <p:blipFill>
          <a:blip r:embed="rId3"/>
          <a:stretch>
            <a:fillRect/>
          </a:stretch>
        </p:blipFill>
        <p:spPr>
          <a:xfrm>
            <a:off x="8636000" y="1689100"/>
            <a:ext cx="254000" cy="254000"/>
          </a:xfrm>
          <a:prstGeom prst="rect">
            <a:avLst/>
          </a:prstGeom>
        </p:spPr>
      </p:pic>
      <p:sp>
        <p:nvSpPr>
          <p:cNvPr name="TextBox 20" id="20"/>
          <p:cNvSpPr txBox="true"/>
          <p:nvPr/>
        </p:nvSpPr>
        <p:spPr>
          <a:xfrm>
            <a:off x="8128000" y="2959100"/>
            <a:ext cx="1270000" cy="444500"/>
          </a:xfrm>
          <a:prstGeom prst="rect">
            <a:avLst/>
          </a:prstGeom>
        </p:spPr>
        <p:txBody>
          <a:bodyPr anchor="t" rtlCol="false"/>
          <a:lstStyle/>
          <a:p>
            <a:pPr algn="ctr">
              <a:defRPr/>
            </a:pPr>
            <a:r>
              <a:rPr lang="ru-RU"/>
              <a:t/>
            </a:r>
            <a:r>
              <a:rPr lang="en-US" sz="1400">
                <a:latin typeface="Calibri"/>
              </a:rPr>
              <a:t>10-Apr-20</a:t>
            </a:r>
            <a:br>
              <a:rPr lang="en-US" sz="1400">
                <a:latin typeface="Calibri"/>
              </a:rPr>
            </a:br>
            <a:r>
              <a:rPr lang="en-US" sz="1400">
                <a:latin typeface="Calibri"/>
              </a:rPr>
              <a:t>10-Apr-20</a:t>
            </a:r>
            <a:endParaRPr lang="en-US" sz="1100"/>
          </a:p>
        </p:txBody>
      </p:sp>
      <p:sp>
        <p:nvSpPr>
          <p:cNvPr name="AutoShape 21" id="21"/>
          <p:cNvSpPr/>
          <p:nvPr/>
        </p:nvSpPr>
        <p:spPr>
          <a:xfrm>
            <a:off x="12255500" y="2527300"/>
            <a:ext cx="25400" cy="228600"/>
          </a:xfrm>
          <a:prstGeom prst="rect">
            <a:avLst/>
          </a:prstGeom>
          <a:solidFill>
            <a:srgbClr val="000000"/>
          </a:solidFill>
          <a:ln>
            <a:solidFill>
              <a:srgbClr val="000000"/>
            </a:solidFill>
          </a:ln>
        </p:spPr>
      </p:sp>
      <p:sp>
        <p:nvSpPr>
          <p:cNvPr name="TextBox 22" id="22"/>
          <p:cNvSpPr txBox="true"/>
          <p:nvPr/>
        </p:nvSpPr>
        <p:spPr>
          <a:xfrm>
            <a:off x="11811000" y="2006600"/>
            <a:ext cx="889000" cy="215900"/>
          </a:xfrm>
          <a:prstGeom prst="rect">
            <a:avLst/>
          </a:prstGeom>
        </p:spPr>
        <p:txBody>
          <a:bodyPr anchor="t" rtlCol="false"/>
          <a:lstStyle/>
          <a:p>
            <a:pPr algn="ctr">
              <a:defRPr/>
            </a:pPr>
            <a:r>
              <a:rPr lang="ru-RU"/>
              <a:t/>
            </a:r>
            <a:r>
              <a:rPr lang="en-US" sz="1400">
                <a:latin typeface="Calibri"/>
              </a:rPr>
              <a:t>DR3</a:t>
            </a:r>
            <a:endParaRPr lang="en-US" sz="1100"/>
          </a:p>
        </p:txBody>
      </p:sp>
      <p:pic>
        <p:nvPicPr>
          <p:cNvPr name="Picture 23" id="23"/>
          <p:cNvPicPr>
            <a:picLocks noChangeAspect="true"/>
          </p:cNvPicPr>
          <p:nvPr/>
        </p:nvPicPr>
        <p:blipFill>
          <a:blip r:embed="rId4"/>
          <a:stretch>
            <a:fillRect/>
          </a:stretch>
        </p:blipFill>
        <p:spPr>
          <a:xfrm>
            <a:off x="12128500" y="1689100"/>
            <a:ext cx="254000" cy="254000"/>
          </a:xfrm>
          <a:prstGeom prst="rect">
            <a:avLst/>
          </a:prstGeom>
        </p:spPr>
      </p:pic>
      <p:sp>
        <p:nvSpPr>
          <p:cNvPr name="TextBox 24" id="24"/>
          <p:cNvSpPr txBox="true"/>
          <p:nvPr/>
        </p:nvSpPr>
        <p:spPr>
          <a:xfrm>
            <a:off x="11620500" y="2959100"/>
            <a:ext cx="1270000" cy="444500"/>
          </a:xfrm>
          <a:prstGeom prst="rect">
            <a:avLst/>
          </a:prstGeom>
        </p:spPr>
        <p:txBody>
          <a:bodyPr anchor="t" rtlCol="false"/>
          <a:lstStyle/>
          <a:p>
            <a:pPr algn="ctr">
              <a:defRPr/>
            </a:pPr>
            <a:r>
              <a:rPr lang="ru-RU"/>
              <a:t/>
            </a:r>
            <a:r>
              <a:rPr lang="en-US" sz="1400">
                <a:latin typeface="Calibri"/>
              </a:rPr>
              <a:t>19-Apr-20</a:t>
            </a:r>
            <a:br>
              <a:rPr lang="en-US" sz="1400">
                <a:latin typeface="Calibri"/>
              </a:rPr>
            </a:br>
            <a:r>
              <a:rPr lang="en-US" sz="1400">
                <a:latin typeface="Calibri"/>
              </a:rPr>
              <a:t>19-Apr-20</a:t>
            </a:r>
            <a:endParaRPr lang="en-US" sz="1100"/>
          </a:p>
        </p:txBody>
      </p:sp>
      <p:sp>
        <p:nvSpPr>
          <p:cNvPr name="AutoShape 25" id="25"/>
          <p:cNvSpPr/>
          <p:nvPr/>
        </p:nvSpPr>
        <p:spPr>
          <a:xfrm>
            <a:off x="10414000" y="2438400"/>
            <a:ext cx="203200" cy="406400"/>
          </a:xfrm>
          <a:prstGeom prst="roundRect">
            <a:avLst/>
          </a:prstGeom>
          <a:solidFill>
            <a:srgbClr val="00FF00"/>
          </a:solidFill>
          <a:ln>
            <a:solidFill>
              <a:srgbClr val="000000"/>
            </a:solidFill>
          </a:ln>
        </p:spPr>
        <p:txBody>
          <a:bodyPr anchor="t" rtlCol="false" anchorCtr="true"/>
          <a:lstStyle/>
          <a:p>
            <a:pPr algn="l">
              <a:defRPr/>
            </a:pPr>
            <a:r>
              <a:rPr lang="en-US"/>
              <a:t>G</a:t>
            </a:r>
            <a:endParaRPr lang="en-US" sz="1100"/>
          </a:p>
        </p:txBody>
      </p:sp>
      <p:sp>
        <p:nvSpPr>
          <p:cNvPr name="TextBox 26" id="26"/>
          <p:cNvSpPr txBox="true"/>
          <p:nvPr/>
        </p:nvSpPr>
        <p:spPr>
          <a:xfrm>
            <a:off x="254000" y="3657600"/>
            <a:ext cx="3175000" cy="215900"/>
          </a:xfrm>
          <a:prstGeom prst="rect">
            <a:avLst/>
          </a:prstGeom>
        </p:spPr>
        <p:txBody>
          <a:bodyPr anchor="t" rtlCol="false"/>
          <a:lstStyle/>
          <a:p>
            <a:pPr algn="l">
              <a:defRPr/>
            </a:pPr>
            <a:r>
              <a:rPr lang="ru-RU"/>
              <a:t/>
            </a:r>
            <a:r>
              <a:rPr lang="en-US" sz="1200">
                <a:latin typeface="Calibri"/>
              </a:rPr>
              <a:t>* Committed dates are DR1 baseline dates</a:t>
            </a:r>
            <a:endParaRPr lang="en-US" sz="1100"/>
          </a:p>
        </p:txBody>
      </p:sp>
      <p:sp>
        <p:nvSpPr>
          <p:cNvPr name="AutoShape 27" id="27"/>
          <p:cNvSpPr/>
          <p:nvPr/>
        </p:nvSpPr>
        <p:spPr>
          <a:xfrm>
            <a:off x="254000" y="3911600"/>
            <a:ext cx="15748000" cy="12700"/>
          </a:xfrm>
          <a:prstGeom prst="line">
            <a:avLst/>
          </a:prstGeom>
          <a:ln>
            <a:solidFill>
              <a:srgbClr val="000000"/>
            </a:solidFill>
          </a:ln>
        </p:spPr>
      </p:sp>
      <p:sp>
        <p:nvSpPr>
          <p:cNvPr name="TextBox 28" id="28"/>
          <p:cNvSpPr txBox="true"/>
          <p:nvPr/>
        </p:nvSpPr>
        <p:spPr>
          <a:xfrm>
            <a:off x="254000" y="3911600"/>
            <a:ext cx="15748000" cy="4025900"/>
          </a:xfrm>
          <a:prstGeom prst="rect">
            <a:avLst/>
          </a:prstGeom>
        </p:spPr>
        <p:txBody>
          <a:bodyPr anchor="t" rtlCol="false"/>
          <a:lstStyle/>
          <a:p>
            <a:pPr algn="l">
              <a:defRPr/>
            </a:pPr>
            <a:r>
              <a:rPr lang="ru-RU"/>
              <a:t/>
            </a:r>
            <a:endParaRPr lang="en-US" sz="1100"/>
          </a:p>
          <a:p>
            <a:r>
              <a:rPr lang="en-US" sz="1400">
                <a:latin typeface="Calibri"/>
              </a:rPr>
              <a:t>Hello mate! Hello mate! Hello mate! Hello mate! Hello mate! Hello mate! Hello mate! Hello mate! Hello mate!</a:t>
            </a:r>
          </a:p>
          <a:p>
            <a:r>
              <a:rPr lang="en-US" sz="1400">
                <a:latin typeface="Calibri"/>
              </a:rPr>
              <a:t>This is </a:t>
            </a:r>
            <a:r>
              <a:rPr lang="en-US" sz="1400" b="true">
                <a:latin typeface="Calibri"/>
              </a:rPr>
              <a:t>bold</a:t>
            </a:r>
            <a:r>
              <a:rPr lang="en-US" sz="1400">
                <a:latin typeface="Calibri"/>
              </a:rPr>
              <a:t> and</a:t>
            </a:r>
            <a:r>
              <a:rPr lang="en-US" sz="1400" u="sng">
                <a:latin typeface="Calibri"/>
              </a:rPr>
              <a:t> underscore</a:t>
            </a:r>
            <a:r>
              <a:rPr lang="en-US" sz="1400">
                <a:latin typeface="Calibri"/>
              </a:rPr>
              <a:t> and</a:t>
            </a:r>
            <a:r>
              <a:rPr lang="en-US" sz="1400" b="true" u="sng">
                <a:latin typeface="Calibri"/>
              </a:rPr>
              <a:t> both</a:t>
            </a:r>
            <a:r>
              <a:rPr lang="en-US" sz="1400">
                <a:latin typeface="Calibri"/>
              </a:rPr>
              <a:t> and </a:t>
            </a:r>
            <a:r>
              <a:rPr lang="en-US" sz="1400" strike="sngStrike">
                <a:latin typeface="Calibri"/>
              </a:rPr>
              <a:t>not true</a:t>
            </a:r>
            <a:r>
              <a:rPr lang="en-US" sz="1400">
                <a:latin typeface="Calibri"/>
              </a:rPr>
              <a:t> false </a:t>
            </a:r>
            <a:r>
              <a:rPr lang="en-US" sz="1400">
                <a:latin typeface="Calibri"/>
              </a:rPr>
              <a:t> </a:t>
            </a:r>
          </a:p>
          <a:p>
            <a:r>
              <a:rPr lang="en-US" sz="1400">
                <a:solidFill>
                  <a:srgbClr val="FF0000"/>
                </a:solidFill>
                <a:latin typeface="Calibri"/>
              </a:rPr>
              <a:t> </a:t>
            </a:r>
            <a:r>
              <a:rPr lang="en-US" sz="1400">
                <a:solidFill>
                  <a:srgbClr val="FF0000"/>
                </a:solidFill>
                <a:latin typeface="Calibri"/>
              </a:rPr>
              <a:t>PowerPoint documents are made up of a tree of records. A record may contain either other records (in which case it is a Container), or data (in which case it's an Atom). </a:t>
            </a:r>
            <a:r>
              <a:rPr lang="en-US" sz="1400">
                <a:solidFill>
                  <a:srgbClr val="FF0000"/>
                </a:solidFill>
                <a:latin typeface="Calibri"/>
              </a:rPr>
              <a:t> </a:t>
            </a:r>
            <a:r>
              <a:rPr lang="en-US" sz="1400">
                <a:solidFill>
                  <a:srgbClr val="FF0000"/>
                </a:solidFill>
                <a:latin typeface="Calibri"/>
              </a:rPr>
              <a:t> A record can't hold both. PowerPoint documents don't have one overall container record. Instead, there are a number of different container records to be found at the top level.</a:t>
            </a:r>
            <a:r>
              <a:rPr lang="en-US" sz="1400">
                <a:solidFill>
                  <a:srgbClr val="FF0000"/>
                </a:solidFill>
                <a:latin typeface="Calibri"/>
              </a:rPr>
              <a:t> </a:t>
            </a:r>
            <a:r>
              <a:rPr lang="en-US" sz="1400">
                <a:solidFill>
                  <a:srgbClr val="FF0000"/>
                </a:solidFill>
                <a:latin typeface="Calibri"/>
              </a:rPr>
              <a:t>Any numbers or strings stored in the records are always stored in Little Endian format (least important bytes first). This is the case no matter what platform the file was written on - be that a Little Endian or a Big Endian system. </a:t>
            </a:r>
            <a:r>
              <a:rPr lang="en-US" sz="1400">
                <a:solidFill>
                  <a:srgbClr val="FF0000"/>
                </a:solidFill>
                <a:latin typeface="Calibri"/>
              </a:rPr>
              <a:t> </a:t>
            </a:r>
            <a:r>
              <a:rPr lang="en-US" sz="1400">
                <a:solidFill>
                  <a:srgbClr val="FF0000"/>
                </a:solidFill>
                <a:latin typeface="Calibri"/>
              </a:rPr>
              <a:t>PowerPoint may have Escher (DDF) records embedded in it. These are always held as the children of a PPDrawing record (record type 1036). Escher records have the same format as PowerPoint records.</a:t>
            </a:r>
            <a:r>
              <a:rPr lang="en-US" sz="1400">
                <a:solidFill>
                  <a:srgbClr val="FF0000"/>
                </a:solidFill>
                <a:latin typeface="Calibri"/>
              </a:rPr>
              <a:t> </a:t>
            </a:r>
            <a:r>
              <a:rPr lang="en-US" sz="1400">
                <a:solidFill>
                  <a:srgbClr val="FF0000"/>
                </a:solidFill>
                <a:latin typeface="Calibri"/>
              </a:rPr>
              <a:t>Hello mate! Hello mate! Hello mate! Hello mate! Hello mate! Hello mate! Hello mate! Hello mate! Hello mate! This is bold and underscore and both and not true false PowerPoint documents are made up of a tree of records. </a:t>
            </a:r>
            <a:r>
              <a:rPr lang="en-US" sz="1400">
                <a:solidFill>
                  <a:srgbClr val="FF0000"/>
                </a:solidFill>
                <a:latin typeface="Calibri"/>
              </a:rPr>
              <a:t> </a:t>
            </a:r>
            <a:r>
              <a:rPr lang="en-US" sz="1400">
                <a:solidFill>
                  <a:srgbClr val="FF0000"/>
                </a:solidFill>
                <a:latin typeface="Calibri"/>
              </a:rPr>
              <a:t>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a:t>
            </a:r>
            <a:r>
              <a:rPr lang="en-US" sz="1400">
                <a:solidFill>
                  <a:srgbClr val="FF0000"/>
                </a:solidFill>
                <a:latin typeface="Calibri"/>
              </a:rPr>
              <a:t> </a:t>
            </a:r>
            <a:r>
              <a:rPr lang="en-US" sz="1400">
                <a:solidFill>
                  <a:srgbClr val="FF0000"/>
                </a:solidFill>
                <a:latin typeface="Calibri"/>
              </a:rPr>
              <a:t>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a:t>
            </a:r>
            <a:r>
              <a:rPr lang="en-US" sz="1400">
                <a:solidFill>
                  <a:srgbClr val="FF0000"/>
                </a:solidFill>
                <a:latin typeface="Calibri"/>
              </a:rPr>
              <a:t> </a:t>
            </a:r>
            <a:r>
              <a:rPr lang="en-US" sz="1400">
                <a:solidFill>
                  <a:srgbClr val="FF0000"/>
                </a:solidFill>
                <a:latin typeface="Calibri"/>
              </a:rPr>
              <a:t>A record may contain either other records (in which case it is a Container), or data (in which case it's an Atom). A record can't hold both. PowerPoint documents don't have one overall container record</a:t>
            </a:r>
            <a:r>
              <a:rPr lang="en-US" sz="1400">
                <a:solidFill>
                  <a:srgbClr val="FF0000"/>
                </a:solidFill>
                <a:latin typeface="Calibri"/>
              </a:rPr>
              <a:t> </a:t>
            </a:r>
            <a:r>
              <a:rPr lang="en-US" sz="1400">
                <a:latin typeface="Calibri"/>
              </a:rPr>
              <a:t> </a:t>
            </a:r>
          </a:p>
          <a:p>
            <a:r>
              <a:rPr lang="en-US" sz="1400">
                <a:solidFill>
                  <a:srgbClr val="00FF00"/>
                </a:solidFill>
                <a:latin typeface="Calibri"/>
              </a:rPr>
              <a:t> </a:t>
            </a:r>
            <a:r>
              <a:rPr lang="en-US" sz="1400">
                <a:solidFill>
                  <a:srgbClr val="00FF00"/>
                </a:solidFill>
                <a:latin typeface="Calibri"/>
              </a:rPr>
              <a:t>PowerPoint documents are made up of a tree of records. A record may contain either other records (in which case it is a Container), or data (in which case it's an Atom). </a:t>
            </a:r>
            <a:r>
              <a:rPr lang="en-US" sz="1400">
                <a:solidFill>
                  <a:srgbClr val="00FF00"/>
                </a:solidFill>
                <a:latin typeface="Calibri"/>
              </a:rPr>
              <a:t> </a:t>
            </a:r>
            <a:r>
              <a:rPr lang="en-US" sz="1400">
                <a:solidFill>
                  <a:srgbClr val="00FF00"/>
                </a:solidFill>
                <a:latin typeface="Calibri"/>
              </a:rPr>
              <a:t>A record can't hold both. PowerPoint documents don't have one overall container record. Instead, there are a number of different container records to be found at the top level.</a:t>
            </a:r>
            <a:r>
              <a:rPr lang="en-US" sz="1400">
                <a:solidFill>
                  <a:srgbClr val="00FF00"/>
                </a:solidFill>
                <a:latin typeface="Calibri"/>
              </a:rPr>
              <a:t> </a:t>
            </a:r>
            <a:r>
              <a:rPr lang="en-US" sz="1400">
                <a:solidFill>
                  <a:srgbClr val="00FF00"/>
                </a:solidFill>
                <a:latin typeface="Calibri"/>
              </a:rPr>
              <a:t>Any numbers or strings stored in the records are always stored in Little Endian format (least important bytes first). This is the case no matter what platform the file was written on - be that a Little Endian or a Big Endian system. </a:t>
            </a:r>
            <a:r>
              <a:rPr lang="en-US" sz="1400">
                <a:solidFill>
                  <a:srgbClr val="00FF00"/>
                </a:solidFill>
                <a:latin typeface="Calibri"/>
              </a:rPr>
              <a:t> </a:t>
            </a:r>
            <a:r>
              <a:rPr lang="en-US" sz="1400">
                <a:solidFill>
                  <a:srgbClr val="00FF00"/>
                </a:solidFill>
                <a:latin typeface="Calibri"/>
              </a:rPr>
              <a:t>PowerPoint may have Escher (DDF) records embedded in it. These are always held as the children of a PPDrawing record (record type 1036). Escher records have the same format as PowerPoint records.</a:t>
            </a:r>
            <a:r>
              <a:rPr lang="en-US" sz="1400">
                <a:solidFill>
                  <a:srgbClr val="00FF00"/>
                </a:solidFill>
                <a:latin typeface="Calibri"/>
              </a:rPr>
              <a:t> </a:t>
            </a:r>
            <a:r>
              <a:rPr lang="en-US" sz="1400">
                <a:solidFill>
                  <a:srgbClr val="00FF00"/>
                </a:solidFill>
                <a:latin typeface="Calibri"/>
              </a:rPr>
              <a:t>Hello mate! Hello mate! Hello mate! Hello mate! Hello mate! Hello mate! Hello mate! Hello mate! Hello mate! This is bold and underscore and both and not true false PowerPoint documents are made up of a tree of records. </a:t>
            </a:r>
            <a:r>
              <a:rPr lang="en-US" sz="1400">
                <a:solidFill>
                  <a:srgbClr val="00FF00"/>
                </a:solidFill>
                <a:latin typeface="Calibri"/>
              </a:rPr>
              <a:t>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rPr>
              <a:t>Project Grape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Tue Apr 14 17:36:05 MSK 2020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Executive Status Summary</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TextBox 6" id="6"/>
          <p:cNvSpPr txBox="true"/>
          <p:nvPr/>
        </p:nvSpPr>
        <p:spPr>
          <a:xfrm>
            <a:off x="254000" y="8382000"/>
            <a:ext cx="1016000" cy="215900"/>
          </a:xfrm>
          <a:prstGeom prst="rect">
            <a:avLst/>
          </a:prstGeom>
        </p:spPr>
        <p:txBody>
          <a:bodyPr anchor="t" rtlCol="false"/>
          <a:lstStyle/>
          <a:p>
            <a:pPr algn="l">
              <a:defRPr/>
            </a:pPr>
            <a:r>
              <a:rPr lang="ru-RU"/>
              <a:t/>
            </a:r>
            <a:r>
              <a:rPr lang="en-US" sz="1400">
                <a:latin typeface="Calibri"/>
              </a:rPr>
              <a:t>Page 2</a:t>
            </a:r>
            <a:endParaRPr lang="en-US" sz="1100"/>
          </a:p>
        </p:txBody>
      </p:sp>
      <p:pic>
        <p:nvPicPr>
          <p:cNvPr name="Picture 7" id="7"/>
          <p:cNvPicPr>
            <a:picLocks noChangeAspect="true"/>
          </p:cNvPicPr>
          <p:nvPr/>
        </p:nvPicPr>
        <p:blipFill>
          <a:blip r:embed="rId2"/>
          <a:stretch>
            <a:fillRect/>
          </a:stretch>
        </p:blipFill>
        <p:spPr>
          <a:xfrm>
            <a:off x="13716000" y="8191500"/>
            <a:ext cx="2286000" cy="571500"/>
          </a:xfrm>
          <a:prstGeom prst="rect">
            <a:avLst/>
          </a:prstGeom>
        </p:spPr>
      </p:pic>
      <p:sp>
        <p:nvSpPr>
          <p:cNvPr name="AutoShape 8" id="8"/>
          <p:cNvSpPr/>
          <p:nvPr/>
        </p:nvSpPr>
        <p:spPr>
          <a:xfrm>
            <a:off x="254000" y="8064500"/>
            <a:ext cx="15748000" cy="12700"/>
          </a:xfrm>
          <a:prstGeom prst="line">
            <a:avLst/>
          </a:prstGeom>
          <a:ln>
            <a:solidFill>
              <a:srgbClr val="000000"/>
            </a:solidFill>
          </a:ln>
        </p:spPr>
      </p:sp>
      <p:sp>
        <p:nvSpPr>
          <p:cNvPr name="TextBox 9" id="9"/>
          <p:cNvSpPr txBox="true"/>
          <p:nvPr/>
        </p:nvSpPr>
        <p:spPr>
          <a:xfrm>
            <a:off x="254000" y="1562100"/>
            <a:ext cx="15748000" cy="6375400"/>
          </a:xfrm>
          <a:prstGeom prst="rect">
            <a:avLst/>
          </a:prstGeom>
        </p:spPr>
        <p:txBody>
          <a:bodyPr anchor="t" rtlCol="false"/>
          <a:lstStyle/>
          <a:p>
            <a:pPr algn="l">
              <a:defRPr/>
            </a:pPr>
            <a:r>
              <a:rPr lang="ru-RU"/>
              <a:t/>
            </a:r>
            <a:r>
              <a:rPr lang="en-US" sz="1400">
                <a:solidFill>
                  <a:srgbClr val="00FF00"/>
                </a:solidFill>
                <a:latin typeface="Calibri"/>
              </a:rPr>
              <a:t>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a:t>
            </a:r>
            <a:r>
              <a:rPr lang="en-US" sz="1400">
                <a:solidFill>
                  <a:srgbClr val="00FF00"/>
                </a:solidFill>
                <a:latin typeface="Calibri"/>
              </a:rPr>
              <a:t> </a:t>
            </a:r>
            <a:r>
              <a:rPr lang="en-US" sz="1400">
                <a:solidFill>
                  <a:srgbClr val="00FF00"/>
                </a:solidFill>
                <a:latin typeface="Calibri"/>
              </a:rPr>
              <a:t>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a:t>
            </a:r>
            <a:r>
              <a:rPr lang="en-US" sz="1400">
                <a:solidFill>
                  <a:srgbClr val="00FF00"/>
                </a:solidFill>
                <a:latin typeface="Calibri"/>
              </a:rPr>
              <a:t> </a:t>
            </a:r>
            <a:r>
              <a:rPr lang="en-US" sz="1400">
                <a:solidFill>
                  <a:srgbClr val="00FF00"/>
                </a:solidFill>
                <a:latin typeface="Calibri"/>
              </a:rPr>
              <a:t>A record may contain either other records (in which case it is a Container), or data (in which case it's an Atom). A record can't hold both. PowerPoint documents don't have one overall container record</a:t>
            </a:r>
            <a:r>
              <a:rPr lang="en-US" sz="1400">
                <a:solidFill>
                  <a:srgbClr val="00FF00"/>
                </a:solidFill>
                <a:latin typeface="Calibri"/>
              </a:rPr>
              <a:t> </a:t>
            </a:r>
            <a:r>
              <a:rPr lang="en-US" sz="1400">
                <a:latin typeface="Calibri"/>
              </a:rPr>
              <a:t> </a:t>
            </a:r>
            <a:endParaRPr lang="en-US" sz="1100"/>
          </a:p>
          <a:p>
            <a:r>
              <a:rPr lang="en-US" sz="1400">
                <a:solidFill>
                  <a:srgbClr val="0000FF"/>
                </a:solidFill>
                <a:latin typeface="Calibri"/>
              </a:rPr>
              <a:t> </a:t>
            </a:r>
            <a:r>
              <a:rPr lang="en-US" sz="1400">
                <a:solidFill>
                  <a:srgbClr val="0000FF"/>
                </a:solidFill>
                <a:latin typeface="Calibri"/>
              </a:rPr>
              <a:t>PowerPoint documents are made up of a tree of records. A record may contain either other records (in which case it is a Container), or data (in which case it's an Atom). </a:t>
            </a:r>
            <a:r>
              <a:rPr lang="en-US" sz="1400">
                <a:solidFill>
                  <a:srgbClr val="0000FF"/>
                </a:solidFill>
                <a:latin typeface="Calibri"/>
              </a:rPr>
              <a:t> </a:t>
            </a:r>
            <a:r>
              <a:rPr lang="en-US" sz="1400">
                <a:solidFill>
                  <a:srgbClr val="0000FF"/>
                </a:solidFill>
                <a:latin typeface="Calibri"/>
              </a:rPr>
              <a:t>A record can't hold both. PowerPoint documents don't have one overall container record. Instead, there are a number of different container records to be found at the top level.</a:t>
            </a:r>
            <a:r>
              <a:rPr lang="en-US" sz="1400">
                <a:solidFill>
                  <a:srgbClr val="0000FF"/>
                </a:solidFill>
                <a:latin typeface="Calibri"/>
              </a:rPr>
              <a:t> </a:t>
            </a:r>
            <a:r>
              <a:rPr lang="en-US" sz="1400">
                <a:solidFill>
                  <a:srgbClr val="0000FF"/>
                </a:solidFill>
                <a:latin typeface="Calibri"/>
              </a:rPr>
              <a:t>Any numbers or strings stored in the records are always stored in Little Endian format (least important bytes first). This is the case no matter what platform the file was written on - be that a Little Endian or a Big Endian system. </a:t>
            </a:r>
            <a:r>
              <a:rPr lang="en-US" sz="1400">
                <a:solidFill>
                  <a:srgbClr val="0000FF"/>
                </a:solidFill>
                <a:latin typeface="Calibri"/>
              </a:rPr>
              <a:t> </a:t>
            </a:r>
            <a:r>
              <a:rPr lang="en-US" sz="1400">
                <a:solidFill>
                  <a:srgbClr val="0000FF"/>
                </a:solidFill>
                <a:latin typeface="Calibri"/>
              </a:rPr>
              <a:t>PowerPoint may have Escher (DDF) records embedded in it. These are always held as the children of a PPDrawing record (record type 1036). Escher records have the same format as PowerPoint records.</a:t>
            </a:r>
            <a:r>
              <a:rPr lang="en-US" sz="1400">
                <a:solidFill>
                  <a:srgbClr val="0000FF"/>
                </a:solidFill>
                <a:latin typeface="Calibri"/>
              </a:rPr>
              <a:t> </a:t>
            </a:r>
            <a:r>
              <a:rPr lang="en-US" sz="1400">
                <a:solidFill>
                  <a:srgbClr val="0000FF"/>
                </a:solidFill>
                <a:latin typeface="Calibri"/>
              </a:rPr>
              <a:t>Hello mate! Hello mate! Hello mate! Hello mate! Hello mate! Hello mate! Hello mate! Hello mate! Hello mate! This is bold and underscore and both and not true false PowerPoint documents are made up of a tree of records. </a:t>
            </a:r>
            <a:r>
              <a:rPr lang="en-US" sz="1400">
                <a:solidFill>
                  <a:srgbClr val="0000FF"/>
                </a:solidFill>
                <a:latin typeface="Calibri"/>
              </a:rPr>
              <a:t> </a:t>
            </a:r>
            <a:r>
              <a:rPr lang="en-US" sz="1400">
                <a:solidFill>
                  <a:srgbClr val="0000FF"/>
                </a:solidFill>
                <a:latin typeface="Calibri"/>
              </a:rPr>
              <a:t>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a:t>
            </a:r>
            <a:r>
              <a:rPr lang="en-US" sz="1400">
                <a:solidFill>
                  <a:srgbClr val="0000FF"/>
                </a:solidFill>
                <a:latin typeface="Calibri"/>
              </a:rPr>
              <a:t> </a:t>
            </a:r>
            <a:r>
              <a:rPr lang="en-US" sz="1400">
                <a:solidFill>
                  <a:srgbClr val="18CB0C"/>
                </a:solidFill>
                <a:latin typeface="Calibri"/>
              </a:rPr>
              <a:t>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a:t>
            </a:r>
            <a:r>
              <a:rPr lang="en-US" sz="1400">
                <a:solidFill>
                  <a:srgbClr val="0000FF"/>
                </a:solidFill>
                <a:latin typeface="Calibri"/>
              </a:rPr>
              <a:t> </a:t>
            </a:r>
            <a:r>
              <a:rPr lang="en-US" sz="1400">
                <a:solidFill>
                  <a:srgbClr val="0000FF"/>
                </a:solidFill>
                <a:latin typeface="Calibri"/>
              </a:rPr>
              <a:t>A record may contain either other records (in which case it is a Container), or data (in which case it's an Atom). A record can't hold both. PowerPoint documents don't have one overall container record</a:t>
            </a:r>
            <a:r>
              <a:rPr lang="en-US" sz="1400">
                <a:solidFill>
                  <a:srgbClr val="0000FF"/>
                </a:solidFill>
                <a:latin typeface="Calibri"/>
              </a:rPr>
              <a:t> </a:t>
            </a:r>
            <a:r>
              <a:rPr lang="en-US" sz="1400">
                <a:latin typeface="Calibri"/>
              </a:rPr>
              <a:t> </a:t>
            </a:r>
          </a:p>
          <a:p>
            <a:r>
              <a:rPr lang="en-US" sz="1400">
                <a:latin typeface="Calibri"/>
              </a:rPr>
              <a:t> </a:t>
            </a:r>
            <a:r>
              <a:rPr lang="en-US" sz="1400">
                <a:latin typeface="Calibri"/>
              </a:rPr>
              <a:t> </a:t>
            </a:r>
            <a:r>
              <a:rPr lang="en-US" sz="1400">
                <a:latin typeface="Calibri"/>
              </a:rPr>
              <a:t> </a:t>
            </a:r>
          </a:p>
          <a:p>
            <a:r>
              <a:rPr lang="en-US" sz="1400">
                <a:latin typeface="Calibri"/>
              </a:rPr>
              <a:t>Testing list</a:t>
            </a:r>
            <a:r>
              <a:rPr lang="en-US" sz="1400">
                <a:latin typeface="Calibri"/>
              </a:rPr>
              <a:t> </a:t>
            </a:r>
          </a:p>
          <a:p>
            <a:r>
              <a:rPr lang="en-US" sz="1400">
                <a:latin typeface="Calibri"/>
              </a:rPr>
              <a:t> </a:t>
            </a:r>
            <a:r>
              <a:rPr lang="en-US" sz="1400">
                <a:latin typeface="Calibri"/>
              </a:rPr>
              <a:t> </a:t>
            </a:r>
            <a:r>
              <a:rPr lang="en-US" sz="1400">
                <a:latin typeface="Calibri"/>
              </a:rPr>
              <a:t> </a:t>
            </a:r>
            <a:r>
              <a:rPr lang="en-US" sz="1400">
                <a:latin typeface="Calibri"/>
              </a:rPr>
              <a:t> </a:t>
            </a:r>
          </a:p>
          <a:p>
            <a:pPr>
              <a:buFont typeface="Arial"/>
              <a:buChar char="•"/>
            </a:pPr>
            <a:r>
              <a:rPr lang="en-US" sz="1400">
                <a:latin typeface="Calibri"/>
              </a:rPr>
              <a:t>q</a:t>
            </a:r>
            <a:r>
              <a:rPr lang="en-US" sz="1400">
                <a:latin typeface="Calibri"/>
              </a:rPr>
              <a:t> </a:t>
            </a:r>
          </a:p>
          <a:p>
            <a:pPr>
              <a:buFont typeface="Arial"/>
              <a:buChar char="•"/>
            </a:pPr>
            <a:r>
              <a:rPr lang="en-US" sz="1400">
                <a:latin typeface="Calibri"/>
              </a:rPr>
              <a:t>w</a:t>
            </a:r>
            <a:r>
              <a:rPr lang="en-US" sz="1400">
                <a:latin typeface="Calibri"/>
              </a:rPr>
              <a:t> </a:t>
            </a:r>
          </a:p>
          <a:p>
            <a:pPr>
              <a:buFont typeface="Arial"/>
              <a:buChar char="•"/>
            </a:pPr>
            <a:r>
              <a:rPr lang="en-US" sz="1400">
                <a:latin typeface="Calibri"/>
              </a:rPr>
              <a:t>e</a:t>
            </a:r>
            <a:r>
              <a:rPr lang="en-US" sz="1400">
                <a:latin typeface="Calibri"/>
              </a:rPr>
              <a:t> </a:t>
            </a:r>
          </a:p>
          <a:p>
            <a:pPr>
              <a:buFont typeface="Arial"/>
              <a:buChar char="•"/>
            </a:pPr>
            <a:r>
              <a:rPr lang="en-US" sz="1400">
                <a:latin typeface="Calibri"/>
              </a:rPr>
              <a:t>r</a:t>
            </a:r>
            <a:r>
              <a:rPr lang="en-US" sz="1400">
                <a:latin typeface="Calibri"/>
              </a:rPr>
              <a:t> </a:t>
            </a:r>
          </a:p>
          <a:p>
            <a:pPr>
              <a:buFont typeface="Arial"/>
              <a:buChar char="•"/>
            </a:pPr>
            <a:r>
              <a:rPr lang="en-US" sz="1400">
                <a:latin typeface="Calibri"/>
              </a:rPr>
              <a:t>a</a:t>
            </a:r>
            <a:r>
              <a:rPr lang="en-US" sz="1400">
                <a:latin typeface="Calibri"/>
              </a:rPr>
              <a:t> </a:t>
            </a:r>
          </a:p>
          <a:p>
            <a:pPr>
              <a:buFont typeface="Arial"/>
              <a:buChar char="•"/>
            </a:pPr>
            <a:r>
              <a:rPr lang="en-US" sz="1400">
                <a:latin typeface="Calibri"/>
              </a:rPr>
              <a:t>s</a:t>
            </a:r>
            <a:r>
              <a:rPr lang="en-US" sz="1400">
                <a:latin typeface="Calibri"/>
              </a:rPr>
              <a:t> </a:t>
            </a:r>
          </a:p>
          <a:p>
            <a:pPr>
              <a:buFont typeface="Arial"/>
              <a:buChar char="•"/>
            </a:pPr>
            <a:r>
              <a:rPr lang="en-US" sz="1400">
                <a:latin typeface="Calibri"/>
              </a:rPr>
              <a:t>d</a:t>
            </a:r>
            <a:r>
              <a:rPr lang="en-US" sz="1400">
                <a:latin typeface="Calibri"/>
              </a:rPr>
              <a:t> </a:t>
            </a:r>
          </a:p>
          <a:p>
            <a:pPr>
              <a:buFont typeface="Arial"/>
              <a:buChar char="•"/>
            </a:pPr>
            <a:r>
              <a:rPr lang="en-US" sz="1400">
                <a:latin typeface="Calibri"/>
              </a:rPr>
              <a:t>f</a:t>
            </a:r>
            <a:r>
              <a:rPr lang="en-US" sz="1400">
                <a:latin typeface="Calibri"/>
              </a:rPr>
              <a:t> </a:t>
            </a:r>
          </a:p>
          <a:p>
            <a:pPr>
              <a:buFont typeface="Arial"/>
              <a:buChar char="•"/>
            </a:pPr>
            <a:r>
              <a:rPr lang="en-US" sz="1400">
                <a:latin typeface="Calibri"/>
              </a:rPr>
              <a:t>sss</a:t>
            </a:r>
            <a:r>
              <a:rPr lang="en-US" sz="1400">
                <a:latin typeface="Calibri"/>
              </a:rPr>
              <a:t> </a:t>
            </a:r>
            <a:r>
              <a:rPr lang="en-US" sz="1400">
                <a:latin typeface="Calibri"/>
              </a:rPr>
              <a:t> </a:t>
            </a:r>
            <a:r>
              <a:rPr lang="en-US" sz="1400">
                <a:latin typeface="Calibri"/>
              </a:rPr>
              <a:t> </a:t>
            </a:r>
          </a:p>
          <a:p>
            <a:pPr>
              <a:buFont typeface="Arial"/>
              <a:buChar char="•"/>
            </a:pPr>
            <a:r>
              <a:rPr lang="en-US" sz="1400">
                <a:latin typeface="Calibri"/>
              </a:rPr>
              <a:t>q</a:t>
            </a:r>
            <a:r>
              <a:rPr lang="en-US" sz="1400">
                <a:latin typeface="Calibri"/>
              </a:rPr>
              <a:t> </a:t>
            </a:r>
          </a:p>
          <a:p>
            <a:pPr>
              <a:buFont typeface="Arial"/>
              <a:buChar char="•"/>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rPr>
              <a:t>Project Grape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Tue Apr 14 17:36:05 MSK 2020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Executive Status Summary</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TextBox 6" id="6"/>
          <p:cNvSpPr txBox="true"/>
          <p:nvPr/>
        </p:nvSpPr>
        <p:spPr>
          <a:xfrm>
            <a:off x="254000" y="8382000"/>
            <a:ext cx="1016000" cy="215900"/>
          </a:xfrm>
          <a:prstGeom prst="rect">
            <a:avLst/>
          </a:prstGeom>
        </p:spPr>
        <p:txBody>
          <a:bodyPr anchor="t" rtlCol="false"/>
          <a:lstStyle/>
          <a:p>
            <a:pPr algn="l">
              <a:defRPr/>
            </a:pPr>
            <a:r>
              <a:rPr lang="ru-RU"/>
              <a:t/>
            </a:r>
            <a:r>
              <a:rPr lang="en-US" sz="1400">
                <a:latin typeface="Calibri"/>
              </a:rPr>
              <a:t>Page 3</a:t>
            </a:r>
            <a:endParaRPr lang="en-US" sz="1100"/>
          </a:p>
        </p:txBody>
      </p:sp>
      <p:pic>
        <p:nvPicPr>
          <p:cNvPr name="Picture 7" id="7"/>
          <p:cNvPicPr>
            <a:picLocks noChangeAspect="true"/>
          </p:cNvPicPr>
          <p:nvPr/>
        </p:nvPicPr>
        <p:blipFill>
          <a:blip r:embed="rId2"/>
          <a:stretch>
            <a:fillRect/>
          </a:stretch>
        </p:blipFill>
        <p:spPr>
          <a:xfrm>
            <a:off x="13716000" y="8191500"/>
            <a:ext cx="2286000" cy="571500"/>
          </a:xfrm>
          <a:prstGeom prst="rect">
            <a:avLst/>
          </a:prstGeom>
        </p:spPr>
      </p:pic>
      <p:sp>
        <p:nvSpPr>
          <p:cNvPr name="AutoShape 8" id="8"/>
          <p:cNvSpPr/>
          <p:nvPr/>
        </p:nvSpPr>
        <p:spPr>
          <a:xfrm>
            <a:off x="254000" y="8064500"/>
            <a:ext cx="15748000" cy="12700"/>
          </a:xfrm>
          <a:prstGeom prst="line">
            <a:avLst/>
          </a:prstGeom>
          <a:ln>
            <a:solidFill>
              <a:srgbClr val="000000"/>
            </a:solidFill>
          </a:ln>
        </p:spPr>
      </p:sp>
      <p:sp>
        <p:nvSpPr>
          <p:cNvPr name="TextBox 9" id="9"/>
          <p:cNvSpPr txBox="true"/>
          <p:nvPr/>
        </p:nvSpPr>
        <p:spPr>
          <a:xfrm>
            <a:off x="254000" y="1562100"/>
            <a:ext cx="15748000" cy="6375400"/>
          </a:xfrm>
          <a:prstGeom prst="rect">
            <a:avLst/>
          </a:prstGeom>
        </p:spPr>
        <p:txBody>
          <a:bodyPr anchor="t" rtlCol="false"/>
          <a:lstStyle/>
          <a:p>
            <a:pPr algn="l">
              <a:defRPr/>
            </a:pPr>
            <a:r>
              <a:rPr lang="ru-RU"/>
              <a:t/>
            </a:r>
            <a:r>
              <a:rPr lang="en-US" sz="1400">
                <a:latin typeface="Calibri"/>
              </a:rPr>
              <a:t>sss</a:t>
            </a:r>
            <a:r>
              <a:rPr lang="en-US" sz="1400">
                <a:latin typeface="Calibri"/>
              </a:rPr>
              <a:t> </a:t>
            </a:r>
            <a:r>
              <a:rPr lang="en-US" sz="1400">
                <a:latin typeface="Calibri"/>
              </a:rPr>
              <a:t> </a:t>
            </a:r>
            <a:r>
              <a:rPr lang="en-US" sz="1400">
                <a:latin typeface="Calibri"/>
              </a:rPr>
              <a:t> </a:t>
            </a:r>
            <a:endParaRPr lang="en-US" sz="1100"/>
          </a:p>
          <a:p>
            <a:pPr>
              <a:buFont typeface="Arial"/>
              <a:buChar char="•"/>
            </a:pPr>
            <a:r>
              <a:rPr lang="en-US" sz="1400">
                <a:latin typeface="Calibri"/>
              </a:rPr>
              <a:t>q</a:t>
            </a:r>
            <a:r>
              <a:rPr lang="en-US" sz="1400">
                <a:latin typeface="Calibri"/>
              </a:rPr>
              <a:t> </a:t>
            </a:r>
          </a:p>
          <a:p>
            <a:pPr>
              <a:buFont typeface="Arial"/>
              <a:buChar char="•"/>
            </a:pPr>
            <a:r>
              <a:rPr lang="en-US" sz="1400">
                <a:latin typeface="Calibri"/>
              </a:rPr>
              <a:t>w</a:t>
            </a:r>
            <a:r>
              <a:rPr lang="en-US" sz="1400">
                <a:latin typeface="Calibri"/>
              </a:rPr>
              <a:t> </a:t>
            </a:r>
          </a:p>
          <a:p>
            <a:pPr>
              <a:buFont typeface="Arial"/>
              <a:buChar char="•"/>
            </a:pPr>
            <a:r>
              <a:rPr lang="en-US" sz="1400">
                <a:latin typeface="Calibri"/>
              </a:rPr>
              <a:t>e</a:t>
            </a:r>
            <a:r>
              <a:rPr lang="en-US" sz="1400">
                <a:latin typeface="Calibri"/>
              </a:rPr>
              <a:t> </a:t>
            </a:r>
          </a:p>
          <a:p>
            <a:pPr>
              <a:buFont typeface="Arial"/>
              <a:buChar char="•"/>
            </a:pPr>
            <a:r>
              <a:rPr lang="en-US" sz="1400">
                <a:latin typeface="Calibri"/>
              </a:rPr>
              <a:t>r</a:t>
            </a:r>
            <a:r>
              <a:rPr lang="en-US" sz="1400">
                <a:latin typeface="Calibri"/>
              </a:rPr>
              <a:t> </a:t>
            </a:r>
          </a:p>
          <a:p>
            <a:pPr>
              <a:buFont typeface="Arial"/>
              <a:buChar char="•"/>
            </a:pPr>
            <a:r>
              <a:rPr lang="en-US" sz="1400">
                <a:latin typeface="Calibri"/>
              </a:rPr>
              <a:t>a</a:t>
            </a:r>
            <a:r>
              <a:rPr lang="en-US" sz="1400">
                <a:latin typeface="Calibri"/>
              </a:rPr>
              <a:t> </a:t>
            </a:r>
          </a:p>
          <a:p>
            <a:pPr>
              <a:buFont typeface="Arial"/>
              <a:buChar char="•"/>
            </a:pPr>
            <a:r>
              <a:rPr lang="en-US" sz="1400">
                <a:latin typeface="Calibri"/>
              </a:rPr>
              <a:t>s</a:t>
            </a:r>
            <a:r>
              <a:rPr lang="en-US" sz="1400">
                <a:latin typeface="Calibri"/>
              </a:rPr>
              <a:t> </a:t>
            </a:r>
          </a:p>
          <a:p>
            <a:pPr>
              <a:buFont typeface="Arial"/>
              <a:buChar char="•"/>
            </a:pPr>
            <a:r>
              <a:rPr lang="en-US" sz="1400">
                <a:latin typeface="Calibri"/>
              </a:rPr>
              <a:t>d</a:t>
            </a:r>
            <a:r>
              <a:rPr lang="en-US" sz="1400">
                <a:latin typeface="Calibri"/>
              </a:rPr>
              <a:t> </a:t>
            </a:r>
          </a:p>
          <a:p>
            <a:pPr>
              <a:buFont typeface="Arial"/>
              <a:buChar char="•"/>
            </a:pPr>
            <a:r>
              <a:rPr lang="en-US" sz="1400">
                <a:latin typeface="Calibri"/>
              </a:rPr>
              <a:t>f</a:t>
            </a:r>
            <a:r>
              <a:rPr lang="en-US" sz="1400">
                <a:latin typeface="Calibri"/>
              </a:rPr>
              <a:t> </a:t>
            </a:r>
          </a:p>
          <a:p>
            <a:pPr>
              <a:buFont typeface="Arial"/>
              <a:buChar char="•"/>
            </a:pPr>
            <a:r>
              <a:rPr lang="en-US" sz="1400">
                <a:latin typeface="Calibri"/>
              </a:rPr>
              <a:t>sss</a:t>
            </a:r>
            <a:r>
              <a:rPr lang="en-US" sz="1400">
                <a:latin typeface="Calibri"/>
              </a:rPr>
              <a:t> </a:t>
            </a:r>
            <a:r>
              <a:rPr lang="en-US" sz="1400">
                <a:latin typeface="Calibri"/>
              </a:rPr>
              <a:t> </a:t>
            </a:r>
            <a:r>
              <a:rPr lang="en-US" sz="1400">
                <a:latin typeface="Calibri"/>
              </a:rPr>
              <a:t> </a:t>
            </a:r>
          </a:p>
          <a:p>
            <a:pPr>
              <a:buFont typeface="Arial"/>
              <a:buChar char="•"/>
            </a:pPr>
            <a:r>
              <a:rPr lang="en-US" sz="1400">
                <a:latin typeface="Calibri"/>
              </a:rPr>
              <a:t>q</a:t>
            </a:r>
            <a:r>
              <a:rPr lang="en-US" sz="1400">
                <a:latin typeface="Calibri"/>
              </a:rPr>
              <a:t> </a:t>
            </a:r>
          </a:p>
          <a:p>
            <a:pPr>
              <a:buFont typeface="Arial"/>
              <a:buChar char="•"/>
            </a:pPr>
            <a:r>
              <a:rPr lang="en-US" sz="1400">
                <a:latin typeface="Calibri"/>
              </a:rPr>
              <a:t>sss</a:t>
            </a:r>
            <a:r>
              <a:rPr lang="en-US" sz="1400">
                <a:latin typeface="Calibri"/>
              </a:rPr>
              <a:t> </a:t>
            </a:r>
          </a:p>
          <a:p>
            <a:pPr>
              <a:buFont typeface="Arial"/>
              <a:buChar char="•"/>
            </a:pPr>
            <a:r>
              <a:rPr lang="en-US" sz="1400">
                <a:latin typeface="Calibri"/>
              </a:rPr>
              <a:t>sss</a:t>
            </a:r>
            <a:r>
              <a:rPr lang="en-US" sz="1400">
                <a:latin typeface="Calibri"/>
              </a:rPr>
              <a:t> </a:t>
            </a:r>
            <a:r>
              <a:rPr lang="en-US" sz="1400">
                <a:latin typeface="Calibri"/>
              </a:rPr>
              <a:t> </a:t>
            </a:r>
          </a:p>
          <a:p>
            <a:r>
              <a:rPr lang="en-US" sz="1400">
                <a:latin typeface="Calibri"/>
              </a:rPr>
              <a:t>Centered text</a:t>
            </a:r>
          </a:p>
          <a:p>
            <a:r>
              <a:rPr lang="en-US" sz="1400">
                <a:latin typeface="Calibri"/>
              </a:rPr>
              <a:t>Color </a:t>
            </a:r>
            <a:r>
              <a:rPr lang="en-US" sz="1400">
                <a:solidFill>
                  <a:srgbClr val="E60000"/>
                </a:solidFill>
                <a:latin typeface="Calibri"/>
              </a:rPr>
              <a:t>red</a:t>
            </a:r>
            <a:r>
              <a:rPr lang="en-US" sz="1400">
                <a:latin typeface="Calibri"/>
              </a:rPr>
              <a:t>,</a:t>
            </a:r>
            <a:r>
              <a:rPr lang="en-US" sz="1400">
                <a:solidFill>
                  <a:srgbClr val="0066CC"/>
                </a:solidFill>
                <a:latin typeface="Calibri"/>
              </a:rPr>
              <a:t> blue</a:t>
            </a:r>
            <a:r>
              <a:rPr lang="en-US" sz="1400">
                <a:latin typeface="Calibri"/>
              </a:rPr>
              <a:t>, </a:t>
            </a:r>
            <a:r>
              <a:rPr lang="en-US" sz="1400">
                <a:solidFill>
                  <a:srgbClr val="EBD6FF"/>
                </a:solidFill>
                <a:latin typeface="Calibri"/>
              </a:rPr>
              <a:t>strange</a:t>
            </a:r>
          </a:p>
          <a:p>
            <a:r>
              <a:rPr lang="en-US" sz="1400">
                <a:latin typeface="Calibri"/>
              </a:rPr>
              <a:t> </a:t>
            </a:r>
            <a:r>
              <a:rPr lang="en-US" sz="1400">
                <a:latin typeface="Calibri"/>
              </a:rPr>
              <a:t>And highlight</a:t>
            </a:r>
            <a:r>
              <a:rPr lang="en-US" sz="1400">
                <a:latin typeface="Calibri"/>
              </a:rPr>
              <a: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cp:revision>1</cp:revision>
</cp:coreProperties>
</file>