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2"/>
  </p:notesMasterIdLst>
  <p:handoutMasterIdLst>
    <p:handoutMasterId r:id="rId43"/>
  </p:handoutMasterIdLst>
  <p:sldIdLst>
    <p:sldId id="256" r:id="rId5"/>
    <p:sldId id="423" r:id="rId6"/>
    <p:sldId id="399" r:id="rId7"/>
    <p:sldId id="457" r:id="rId8"/>
    <p:sldId id="458" r:id="rId9"/>
    <p:sldId id="460" r:id="rId10"/>
    <p:sldId id="462" r:id="rId11"/>
    <p:sldId id="463" r:id="rId12"/>
    <p:sldId id="480" r:id="rId13"/>
    <p:sldId id="461" r:id="rId14"/>
    <p:sldId id="459" r:id="rId15"/>
    <p:sldId id="464" r:id="rId16"/>
    <p:sldId id="465" r:id="rId17"/>
    <p:sldId id="466" r:id="rId18"/>
    <p:sldId id="468" r:id="rId19"/>
    <p:sldId id="469" r:id="rId20"/>
    <p:sldId id="473" r:id="rId21"/>
    <p:sldId id="470" r:id="rId22"/>
    <p:sldId id="471" r:id="rId23"/>
    <p:sldId id="472" r:id="rId24"/>
    <p:sldId id="474" r:id="rId25"/>
    <p:sldId id="476" r:id="rId26"/>
    <p:sldId id="484" r:id="rId27"/>
    <p:sldId id="478" r:id="rId28"/>
    <p:sldId id="483" r:id="rId29"/>
    <p:sldId id="481" r:id="rId30"/>
    <p:sldId id="485" r:id="rId31"/>
    <p:sldId id="486" r:id="rId32"/>
    <p:sldId id="487" r:id="rId33"/>
    <p:sldId id="488" r:id="rId34"/>
    <p:sldId id="489" r:id="rId35"/>
    <p:sldId id="490" r:id="rId36"/>
    <p:sldId id="491" r:id="rId37"/>
    <p:sldId id="492" r:id="rId38"/>
    <p:sldId id="493" r:id="rId39"/>
    <p:sldId id="494" r:id="rId40"/>
    <p:sldId id="4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FCC778B-6A93-4B10-84A8-B01076C017DE}">
          <p14:sldIdLst>
            <p14:sldId id="256"/>
            <p14:sldId id="294"/>
            <p14:sldId id="423"/>
            <p14:sldId id="399"/>
            <p14:sldId id="457"/>
            <p14:sldId id="458"/>
            <p14:sldId id="460"/>
            <p14:sldId id="462"/>
            <p14:sldId id="463"/>
            <p14:sldId id="480"/>
            <p14:sldId id="461"/>
            <p14:sldId id="459"/>
            <p14:sldId id="464"/>
            <p14:sldId id="465"/>
            <p14:sldId id="466"/>
            <p14:sldId id="468"/>
            <p14:sldId id="469"/>
            <p14:sldId id="473"/>
            <p14:sldId id="470"/>
            <p14:sldId id="471"/>
            <p14:sldId id="472"/>
            <p14:sldId id="474"/>
            <p14:sldId id="476"/>
            <p14:sldId id="484"/>
            <p14:sldId id="478"/>
            <p14:sldId id="483"/>
            <p14:sldId id="481"/>
            <p14:sldId id="485"/>
            <p14:sldId id="486"/>
            <p14:sldId id="487"/>
            <p14:sldId id="488"/>
            <p14:sldId id="489"/>
            <p14:sldId id="490"/>
            <p14:sldId id="491"/>
            <p14:sldId id="492"/>
            <p14:sldId id="493"/>
            <p14:sldId id="494"/>
            <p14:sldId id="495"/>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C4360"/>
    <a:srgbClr val="002136"/>
    <a:srgbClr val="003352"/>
    <a:srgbClr val="103350"/>
    <a:srgbClr val="1B6872"/>
    <a:srgbClr val="63B7C6"/>
    <a:srgbClr val="0C75AC"/>
    <a:srgbClr val="0024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183" autoAdjust="0"/>
    <p:restoredTop sz="94660"/>
  </p:normalViewPr>
  <p:slideViewPr>
    <p:cSldViewPr snapToGrid="0">
      <p:cViewPr varScale="1">
        <p:scale>
          <a:sx n="73" d="100"/>
          <a:sy n="73" d="100"/>
        </p:scale>
        <p:origin x="-900" y="-102"/>
      </p:cViewPr>
      <p:guideLst>
        <p:guide orient="horz" pos="2160"/>
        <p:guide pos="3840"/>
      </p:guideLst>
    </p:cSldViewPr>
  </p:slideViewPr>
  <p:notesTextViewPr>
    <p:cViewPr>
      <p:scale>
        <a:sx n="1" d="1"/>
        <a:sy n="1" d="1"/>
      </p:scale>
      <p:origin x="0" y="0"/>
    </p:cViewPr>
  </p:notesTextViewPr>
  <p:notesViewPr>
    <p:cSldViewPr snapToGrid="0">
      <p:cViewPr varScale="1">
        <p:scale>
          <a:sx n="124" d="100"/>
          <a:sy n="124" d="100"/>
        </p:scale>
        <p:origin x="1146"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11/17/2024</a:t>
            </a:fld>
            <a:endParaRPr lang="en-US"/>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a:p>
        </p:txBody>
      </p:sp>
    </p:spTree>
    <p:extLst>
      <p:ext uri="{BB962C8B-B14F-4D97-AF65-F5344CB8AC3E}">
        <p14:creationId xmlns:p14="http://schemas.microsoft.com/office/powerpoint/2010/main" xmlns=""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11/17/2024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a:p>
        </p:txBody>
      </p:sp>
    </p:spTree>
    <p:extLst>
      <p:ext uri="{BB962C8B-B14F-4D97-AF65-F5344CB8AC3E}">
        <p14:creationId xmlns:p14="http://schemas.microsoft.com/office/powerpoint/2010/main" xmlns=""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Layout">
    <p:bg>
      <p:bgPr>
        <a:solidFill>
          <a:schemeClr val="accent5">
            <a:lumMod val="50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1" y="0"/>
            <a:ext cx="12192000" cy="504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301217" y="0"/>
            <a:ext cx="5733028"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dirty="0" smtClean="0"/>
              <a:t>Click to edit Master title style</a:t>
            </a:r>
            <a:endParaRPr lang="en-US" noProof="0" dirty="0"/>
          </a:p>
        </p:txBody>
      </p:sp>
      <p:sp>
        <p:nvSpPr>
          <p:cNvPr id="5" name="Text Placeholder 4"/>
          <p:cNvSpPr>
            <a:spLocks noGrp="1"/>
          </p:cNvSpPr>
          <p:nvPr>
            <p:ph type="body" sz="quarter" idx="10" hasCustomPrompt="1"/>
          </p:nvPr>
        </p:nvSpPr>
        <p:spPr>
          <a:xfrm>
            <a:off x="11530679" y="73721"/>
            <a:ext cx="470231" cy="357382"/>
          </a:xfrm>
          <a:prstGeom prst="rect">
            <a:avLst/>
          </a:prstGeom>
        </p:spPr>
        <p:txBody>
          <a:bodyPr>
            <a:normAutofit/>
          </a:bodyPr>
          <a:lstStyle>
            <a:lvl1pPr marL="0" indent="0">
              <a:lnSpc>
                <a:spcPct val="100000"/>
              </a:lnSpc>
              <a:buNone/>
              <a:defRPr sz="1600">
                <a:solidFill>
                  <a:schemeClr val="bg1"/>
                </a:solidFill>
                <a:latin typeface="Verdana Pro Semibold" panose="020B0704030504040204" pitchFamily="34" charset="0"/>
              </a:defRPr>
            </a:lvl1pPr>
          </a:lstStyle>
          <a:p>
            <a:pPr lvl="0"/>
            <a:r>
              <a:rPr lang="en-US" smtClean="0"/>
              <a:t>12</a:t>
            </a:r>
            <a:endParaRPr lang="en-US" dirty="0"/>
          </a:p>
        </p:txBody>
      </p:sp>
    </p:spTree>
    <p:extLst>
      <p:ext uri="{BB962C8B-B14F-4D97-AF65-F5344CB8AC3E}">
        <p14:creationId xmlns:p14="http://schemas.microsoft.com/office/powerpoint/2010/main" xmlns="" val="12551332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1435136" y="6133672"/>
            <a:ext cx="756863" cy="72432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xmlns="" val="21855053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xmlns="" val="22363861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a:prstGeom prst="rect">
            <a:avLst/>
          </a:prstGeo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xmlns="" val="12185180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a:prstGeom prst="rect">
            <a:avLst/>
          </a:prstGeo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a:prstGeom prst="rect">
            <a:avLst/>
          </a:prstGeo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xmlns="" val="4369596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a:prstGeom prst="rect">
            <a:avLst/>
          </a:prstGeo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xmlns="" val="17531698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a:prstGeom prst="rect">
            <a:avLst/>
          </a:prstGeo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xmlns="" val="2745748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6367082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a:prstGeom prst="rect">
            <a:avLst/>
          </a:prstGeo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a:prstGeom prst="rect">
            <a:avLst/>
          </a:prstGeo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9995978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a:prstGeom prst="rect">
            <a:avLst/>
          </a:prstGeo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xmlns="" val="476266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a:prstGeom prst="rect">
            <a:avLst/>
          </a:prstGeo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a:prstGeom prst="rect">
            <a:avLst/>
          </a:prstGeo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xmlns="" val="15447457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a:prstGeom prst="rect">
            <a:avLst/>
          </a:prstGeo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a:prstGeom prst="rect">
            <a:avLst/>
          </a:prstGeo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a:prstGeom prst="rect">
            <a:avLst/>
          </a:prstGeo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a:prstGeom prst="rect">
            <a:avLst/>
          </a:prstGeo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12129895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1" name="MSIPCMContentMarking" descr="{&quot;HashCode&quot;:758215280,&quot;Placement&quot;:&quot;Header&quot;,&quot;Top&quot;:0.0,&quot;Left&quot;:0.0,&quot;SlideWidth&quot;:960,&quot;SlideHeight&quot;:540}"/>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en-US" sz="1000" smtClean="0">
                <a:solidFill>
                  <a:srgbClr val="000000"/>
                </a:solidFill>
                <a:latin typeface="CorpoS" pitchFamily="2" charset="0"/>
              </a:rPr>
              <a:t>Internal</a:t>
            </a:r>
            <a:endParaRPr lang="en-US" sz="1000">
              <a:solidFill>
                <a:srgbClr val="000000"/>
              </a:solidFill>
              <a:latin typeface="CorpoS" pitchFamily="2" charset="0"/>
            </a:endParaRPr>
          </a:p>
        </p:txBody>
      </p:sp>
    </p:spTree>
    <p:extLst>
      <p:ext uri="{BB962C8B-B14F-4D97-AF65-F5344CB8AC3E}">
        <p14:creationId xmlns:p14="http://schemas.microsoft.com/office/powerpoint/2010/main" xmlns="" val="666093331"/>
      </p:ext>
    </p:extLst>
  </p:cSld>
  <p:clrMap bg1="lt1" tx1="dk1" bg2="lt2" tx2="dk2" accent1="accent1" accent2="accent2" accent3="accent3" accent4="accent4" accent5="accent5" accent6="accent6" hlink="hlink" folHlink="folHlink"/>
  <p:sldLayoutIdLst>
    <p:sldLayoutId id="2147483680" r:id="rId1"/>
    <p:sldLayoutId id="2147483649" r:id="rId2"/>
    <p:sldLayoutId id="2147483666" r:id="rId3"/>
    <p:sldLayoutId id="2147483654" r:id="rId4"/>
    <p:sldLayoutId id="2147483674" r:id="rId5"/>
    <p:sldLayoutId id="2147483673" r:id="rId6"/>
    <p:sldLayoutId id="2147483662" r:id="rId7"/>
    <p:sldLayoutId id="2147483663" r:id="rId8"/>
    <p:sldLayoutId id="2147483676" r:id="rId9"/>
    <p:sldLayoutId id="2147483678" r:id="rId10"/>
    <p:sldLayoutId id="2147483667" r:id="rId11"/>
    <p:sldLayoutId id="2147483668"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atatus.com/blog/npm-vs-yarn-vs-pnp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dmitripavlutin.com/javascript-fetch-async-await/"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4046907" y="2701634"/>
            <a:ext cx="3748596" cy="995692"/>
          </a:xfrm>
        </p:spPr>
        <p:txBody>
          <a:bodyPr/>
          <a:lstStyle/>
          <a:p>
            <a:r>
              <a:rPr lang="en-US" smtClean="0"/>
              <a:t>NodeJS</a:t>
            </a:r>
            <a:endParaRPr lang="en-US"/>
          </a:p>
        </p:txBody>
      </p:sp>
    </p:spTree>
    <p:extLst>
      <p:ext uri="{BB962C8B-B14F-4D97-AF65-F5344CB8AC3E}">
        <p14:creationId xmlns:p14="http://schemas.microsoft.com/office/powerpoint/2010/main" xmlns=""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20" y="0"/>
            <a:ext cx="6318929" cy="480131"/>
          </a:xfrm>
        </p:spPr>
        <p:txBody>
          <a:bodyPr/>
          <a:lstStyle/>
          <a:p>
            <a:r>
              <a:rPr lang="en-US" sz="2800" b="0">
                <a:latin typeface="Sitka Small" panose="02000505000000020004" pitchFamily="2" charset="0"/>
              </a:rPr>
              <a:t>Local Modules</a:t>
            </a:r>
            <a:endParaRPr lang="en-US" b="0">
              <a:latin typeface="Sitka Small" panose="02000505000000020004" pitchFamily="2" charset="0"/>
            </a:endParaRPr>
          </a:p>
        </p:txBody>
      </p:sp>
      <p:sp>
        <p:nvSpPr>
          <p:cNvPr id="7" name="Rectangle 6"/>
          <p:cNvSpPr/>
          <p:nvPr/>
        </p:nvSpPr>
        <p:spPr>
          <a:xfrm>
            <a:off x="774046" y="523568"/>
            <a:ext cx="9844794" cy="5032147"/>
          </a:xfrm>
          <a:prstGeom prst="rect">
            <a:avLst/>
          </a:prstGeom>
        </p:spPr>
        <p:txBody>
          <a:bodyPr wrap="square">
            <a:spAutoFit/>
          </a:bodyPr>
          <a:lstStyle/>
          <a:p>
            <a:pPr>
              <a:lnSpc>
                <a:spcPct val="150000"/>
              </a:lnSpc>
            </a:pPr>
            <a:r>
              <a:rPr lang="en-US" sz="2000">
                <a:solidFill>
                  <a:schemeClr val="bg1"/>
                </a:solidFill>
                <a:latin typeface="Comic Sans MS" panose="030F0702030302020204" pitchFamily="66" charset="0"/>
              </a:rPr>
              <a:t>Let’s create a simple calculating module that calculates various operations. Create a calc.js file that has the following code</a:t>
            </a:r>
            <a:r>
              <a:rPr lang="en-US" sz="2000" smtClean="0">
                <a:solidFill>
                  <a:schemeClr val="bg1"/>
                </a:solidFill>
                <a:latin typeface="Comic Sans MS" panose="030F0702030302020204" pitchFamily="66" charset="0"/>
              </a:rPr>
              <a:t>:</a:t>
            </a:r>
          </a:p>
          <a:p>
            <a:pPr>
              <a:lnSpc>
                <a:spcPct val="150000"/>
              </a:lnSpc>
            </a:pPr>
            <a:endParaRPr lang="en-US" sz="1600">
              <a:solidFill>
                <a:schemeClr val="bg1"/>
              </a:solidFill>
              <a:latin typeface="Comic Sans MS" panose="030F0702030302020204" pitchFamily="66" charset="0"/>
            </a:endParaRPr>
          </a:p>
          <a:p>
            <a:pPr>
              <a:lnSpc>
                <a:spcPct val="150000"/>
              </a:lnSpc>
            </a:pPr>
            <a:r>
              <a:rPr lang="en-US" sz="1600" smtClean="0">
                <a:solidFill>
                  <a:schemeClr val="bg1"/>
                </a:solidFill>
                <a:latin typeface="Comic Sans MS" panose="030F0702030302020204" pitchFamily="66" charset="0"/>
              </a:rPr>
              <a:t> </a:t>
            </a:r>
            <a:endParaRPr lang="en-US" sz="1600" smtClean="0">
              <a:solidFill>
                <a:schemeClr val="bg1">
                  <a:lumMod val="95000"/>
                </a:schemeClr>
              </a:solidFill>
              <a:latin typeface="Comic Sans MS" panose="030F0702030302020204" pitchFamily="66" charset="0"/>
            </a:endParaRPr>
          </a:p>
          <a:p>
            <a:pPr>
              <a:lnSpc>
                <a:spcPct val="150000"/>
              </a:lnSpc>
            </a:pPr>
            <a:r>
              <a:rPr lang="en-US" smtClean="0">
                <a:solidFill>
                  <a:schemeClr val="bg1">
                    <a:lumMod val="95000"/>
                  </a:schemeClr>
                </a:solidFill>
                <a:latin typeface="Comic Sans MS" panose="030F0702030302020204" pitchFamily="66" charset="0"/>
              </a:rPr>
              <a:t>Filename</a:t>
            </a:r>
            <a:r>
              <a:rPr lang="en-US">
                <a:solidFill>
                  <a:schemeClr val="bg1">
                    <a:lumMod val="95000"/>
                  </a:schemeClr>
                </a:solidFill>
                <a:latin typeface="Comic Sans MS" panose="030F0702030302020204" pitchFamily="66" charset="0"/>
              </a:rPr>
              <a:t>: calc.js </a:t>
            </a:r>
          </a:p>
          <a:p>
            <a:pPr>
              <a:lnSpc>
                <a:spcPct val="150000"/>
              </a:lnSpc>
            </a:pPr>
            <a:r>
              <a:rPr lang="en-US">
                <a:solidFill>
                  <a:srgbClr val="00B050"/>
                </a:solidFill>
                <a:latin typeface="Comic Sans MS" panose="030F0702030302020204" pitchFamily="66" charset="0"/>
              </a:rPr>
              <a:t>exports.add = function (x, y) {</a:t>
            </a:r>
          </a:p>
          <a:p>
            <a:pPr>
              <a:lnSpc>
                <a:spcPct val="150000"/>
              </a:lnSpc>
            </a:pPr>
            <a:r>
              <a:rPr lang="en-US">
                <a:solidFill>
                  <a:srgbClr val="00B050"/>
                </a:solidFill>
                <a:latin typeface="Comic Sans MS" panose="030F0702030302020204" pitchFamily="66" charset="0"/>
              </a:rPr>
              <a:t>    return x + y;</a:t>
            </a:r>
          </a:p>
          <a:p>
            <a:pPr>
              <a:lnSpc>
                <a:spcPct val="150000"/>
              </a:lnSpc>
            </a:pPr>
            <a:r>
              <a:rPr lang="en-US" smtClean="0">
                <a:solidFill>
                  <a:srgbClr val="00B050"/>
                </a:solidFill>
                <a:latin typeface="Comic Sans MS" panose="030F0702030302020204" pitchFamily="66" charset="0"/>
              </a:rPr>
              <a:t>};</a:t>
            </a:r>
            <a:endParaRPr lang="en-US">
              <a:solidFill>
                <a:srgbClr val="00B050"/>
              </a:solidFill>
              <a:latin typeface="Comic Sans MS" panose="030F0702030302020204" pitchFamily="66" charset="0"/>
            </a:endParaRPr>
          </a:p>
          <a:p>
            <a:pPr>
              <a:lnSpc>
                <a:spcPct val="150000"/>
              </a:lnSpc>
            </a:pPr>
            <a:r>
              <a:rPr lang="en-US" smtClean="0">
                <a:solidFill>
                  <a:srgbClr val="00B050"/>
                </a:solidFill>
                <a:latin typeface="Comic Sans MS" panose="030F0702030302020204" pitchFamily="66" charset="0"/>
              </a:rPr>
              <a:t>exports.multi </a:t>
            </a:r>
            <a:r>
              <a:rPr lang="en-US">
                <a:solidFill>
                  <a:srgbClr val="00B050"/>
                </a:solidFill>
                <a:latin typeface="Comic Sans MS" panose="030F0702030302020204" pitchFamily="66" charset="0"/>
              </a:rPr>
              <a:t>= function (x, y) {</a:t>
            </a:r>
          </a:p>
          <a:p>
            <a:pPr>
              <a:lnSpc>
                <a:spcPct val="150000"/>
              </a:lnSpc>
            </a:pPr>
            <a:r>
              <a:rPr lang="en-US">
                <a:solidFill>
                  <a:srgbClr val="00B050"/>
                </a:solidFill>
                <a:latin typeface="Comic Sans MS" panose="030F0702030302020204" pitchFamily="66" charset="0"/>
              </a:rPr>
              <a:t>    return x * y;</a:t>
            </a:r>
          </a:p>
          <a:p>
            <a:pPr>
              <a:lnSpc>
                <a:spcPct val="150000"/>
              </a:lnSpc>
            </a:pPr>
            <a:r>
              <a:rPr lang="en-US" smtClean="0">
                <a:solidFill>
                  <a:srgbClr val="00B050"/>
                </a:solidFill>
                <a:latin typeface="Comic Sans MS" panose="030F0702030302020204" pitchFamily="66" charset="0"/>
              </a:rPr>
              <a:t>};</a:t>
            </a:r>
          </a:p>
          <a:p>
            <a:pPr>
              <a:lnSpc>
                <a:spcPct val="150000"/>
              </a:lnSpc>
            </a:pPr>
            <a:endParaRPr lang="en-US" sz="1600" smtClean="0">
              <a:solidFill>
                <a:schemeClr val="bg1">
                  <a:lumMod val="95000"/>
                </a:schemeClr>
              </a:solidFill>
              <a:latin typeface="Comic Sans MS" panose="030F0702030302020204" pitchFamily="66" charset="0"/>
            </a:endParaRPr>
          </a:p>
        </p:txBody>
      </p:sp>
      <p:sp>
        <p:nvSpPr>
          <p:cNvPr id="4" name="Rectangle 3"/>
          <p:cNvSpPr/>
          <p:nvPr/>
        </p:nvSpPr>
        <p:spPr>
          <a:xfrm>
            <a:off x="5601684" y="2485911"/>
            <a:ext cx="5658710" cy="2723823"/>
          </a:xfrm>
          <a:prstGeom prst="rect">
            <a:avLst/>
          </a:prstGeom>
        </p:spPr>
        <p:txBody>
          <a:bodyPr wrap="square">
            <a:spAutoFit/>
          </a:bodyPr>
          <a:lstStyle/>
          <a:p>
            <a:pPr>
              <a:lnSpc>
                <a:spcPct val="150000"/>
              </a:lnSpc>
            </a:pPr>
            <a:r>
              <a:rPr lang="en-US" smtClean="0">
                <a:solidFill>
                  <a:schemeClr val="bg1">
                    <a:lumMod val="95000"/>
                  </a:schemeClr>
                </a:solidFill>
                <a:latin typeface="Comic Sans MS" panose="030F0702030302020204" pitchFamily="66" charset="0"/>
              </a:rPr>
              <a:t>Filename</a:t>
            </a:r>
            <a:r>
              <a:rPr lang="en-US">
                <a:solidFill>
                  <a:schemeClr val="bg1">
                    <a:lumMod val="95000"/>
                  </a:schemeClr>
                </a:solidFill>
                <a:latin typeface="Comic Sans MS" panose="030F0702030302020204" pitchFamily="66" charset="0"/>
              </a:rPr>
              <a:t>: </a:t>
            </a:r>
            <a:r>
              <a:rPr lang="en-US" smtClean="0">
                <a:solidFill>
                  <a:schemeClr val="bg1">
                    <a:lumMod val="95000"/>
                  </a:schemeClr>
                </a:solidFill>
                <a:latin typeface="Comic Sans MS" panose="030F0702030302020204" pitchFamily="66" charset="0"/>
              </a:rPr>
              <a:t>index.js </a:t>
            </a:r>
            <a:endParaRPr lang="en-US">
              <a:solidFill>
                <a:schemeClr val="bg1">
                  <a:lumMod val="95000"/>
                </a:schemeClr>
              </a:solidFill>
              <a:latin typeface="Comic Sans MS" panose="030F0702030302020204" pitchFamily="66" charset="0"/>
            </a:endParaRPr>
          </a:p>
          <a:p>
            <a:pPr>
              <a:lnSpc>
                <a:spcPct val="150000"/>
              </a:lnSpc>
            </a:pPr>
            <a:r>
              <a:rPr lang="en-US" smtClean="0">
                <a:solidFill>
                  <a:srgbClr val="00B050"/>
                </a:solidFill>
                <a:latin typeface="Comic Sans MS" panose="030F0702030302020204" pitchFamily="66" charset="0"/>
              </a:rPr>
              <a:t>const math = </a:t>
            </a:r>
            <a:r>
              <a:rPr lang="en-US">
                <a:solidFill>
                  <a:srgbClr val="00B050"/>
                </a:solidFill>
                <a:latin typeface="Comic Sans MS" panose="030F0702030302020204" pitchFamily="66" charset="0"/>
              </a:rPr>
              <a:t>require('./calc');</a:t>
            </a:r>
          </a:p>
          <a:p>
            <a:pPr>
              <a:lnSpc>
                <a:spcPct val="150000"/>
              </a:lnSpc>
            </a:pPr>
            <a:r>
              <a:rPr lang="en-US" smtClean="0">
                <a:solidFill>
                  <a:srgbClr val="00B050"/>
                </a:solidFill>
                <a:latin typeface="Comic Sans MS" panose="030F0702030302020204" pitchFamily="66" charset="0"/>
              </a:rPr>
              <a:t>let </a:t>
            </a:r>
            <a:r>
              <a:rPr lang="en-US">
                <a:solidFill>
                  <a:srgbClr val="00B050"/>
                </a:solidFill>
                <a:latin typeface="Comic Sans MS" panose="030F0702030302020204" pitchFamily="66" charset="0"/>
              </a:rPr>
              <a:t>x = 50, y = 10;</a:t>
            </a:r>
          </a:p>
          <a:p>
            <a:pPr>
              <a:lnSpc>
                <a:spcPct val="150000"/>
              </a:lnSpc>
            </a:pPr>
            <a:r>
              <a:rPr lang="en-US" smtClean="0">
                <a:solidFill>
                  <a:srgbClr val="00B050"/>
                </a:solidFill>
                <a:latin typeface="Comic Sans MS" panose="030F0702030302020204" pitchFamily="66" charset="0"/>
              </a:rPr>
              <a:t>console.log</a:t>
            </a:r>
            <a:r>
              <a:rPr lang="en-US">
                <a:solidFill>
                  <a:srgbClr val="00B050"/>
                </a:solidFill>
                <a:latin typeface="Comic Sans MS" panose="030F0702030302020204" pitchFamily="66" charset="0"/>
              </a:rPr>
              <a:t>("</a:t>
            </a:r>
            <a:r>
              <a:rPr lang="en-US" smtClean="0">
                <a:solidFill>
                  <a:srgbClr val="00B050"/>
                </a:solidFill>
                <a:latin typeface="Comic Sans MS" panose="030F0702030302020204" pitchFamily="66" charset="0"/>
              </a:rPr>
              <a:t>Adding 50 </a:t>
            </a:r>
            <a:r>
              <a:rPr lang="en-US">
                <a:solidFill>
                  <a:srgbClr val="00B050"/>
                </a:solidFill>
                <a:latin typeface="Comic Sans MS" panose="030F0702030302020204" pitchFamily="66" charset="0"/>
              </a:rPr>
              <a:t>and </a:t>
            </a:r>
            <a:r>
              <a:rPr lang="en-US" smtClean="0">
                <a:solidFill>
                  <a:srgbClr val="00B050"/>
                </a:solidFill>
                <a:latin typeface="Comic Sans MS" panose="030F0702030302020204" pitchFamily="66" charset="0"/>
              </a:rPr>
              <a:t>10:“,  math.add(x</a:t>
            </a:r>
            <a:r>
              <a:rPr lang="en-US">
                <a:solidFill>
                  <a:srgbClr val="00B050"/>
                </a:solidFill>
                <a:latin typeface="Comic Sans MS" panose="030F0702030302020204" pitchFamily="66" charset="0"/>
              </a:rPr>
              <a:t>, y</a:t>
            </a:r>
            <a:r>
              <a:rPr lang="en-US" smtClean="0">
                <a:solidFill>
                  <a:srgbClr val="00B050"/>
                </a:solidFill>
                <a:latin typeface="Comic Sans MS" panose="030F0702030302020204" pitchFamily="66" charset="0"/>
              </a:rPr>
              <a:t>));</a:t>
            </a:r>
            <a:endParaRPr lang="en-US">
              <a:solidFill>
                <a:srgbClr val="00B050"/>
              </a:solidFill>
              <a:latin typeface="Comic Sans MS" panose="030F0702030302020204" pitchFamily="66" charset="0"/>
            </a:endParaRPr>
          </a:p>
          <a:p>
            <a:pPr>
              <a:lnSpc>
                <a:spcPct val="150000"/>
              </a:lnSpc>
            </a:pPr>
            <a:r>
              <a:rPr lang="en-US" smtClean="0">
                <a:solidFill>
                  <a:srgbClr val="00B050"/>
                </a:solidFill>
                <a:latin typeface="Comic Sans MS" panose="030F0702030302020204" pitchFamily="66" charset="0"/>
              </a:rPr>
              <a:t>console.log</a:t>
            </a:r>
            <a:r>
              <a:rPr lang="en-US">
                <a:solidFill>
                  <a:srgbClr val="00B050"/>
                </a:solidFill>
                <a:latin typeface="Comic Sans MS" panose="030F0702030302020204" pitchFamily="66" charset="0"/>
              </a:rPr>
              <a:t>("</a:t>
            </a:r>
            <a:r>
              <a:rPr lang="en-US" smtClean="0">
                <a:solidFill>
                  <a:srgbClr val="00B050"/>
                </a:solidFill>
                <a:latin typeface="Comic Sans MS" panose="030F0702030302020204" pitchFamily="66" charset="0"/>
              </a:rPr>
              <a:t>Multiply </a:t>
            </a:r>
            <a:r>
              <a:rPr lang="en-US">
                <a:solidFill>
                  <a:srgbClr val="00B050"/>
                </a:solidFill>
                <a:latin typeface="Comic Sans MS" panose="030F0702030302020204" pitchFamily="66" charset="0"/>
              </a:rPr>
              <a:t>50 </a:t>
            </a:r>
            <a:r>
              <a:rPr lang="en-US" smtClean="0">
                <a:solidFill>
                  <a:srgbClr val="00B050"/>
                </a:solidFill>
                <a:latin typeface="Comic Sans MS" panose="030F0702030302020204" pitchFamily="66" charset="0"/>
              </a:rPr>
              <a:t>and 10:", </a:t>
            </a:r>
            <a:r>
              <a:rPr lang="en-US">
                <a:solidFill>
                  <a:srgbClr val="00B050"/>
                </a:solidFill>
                <a:latin typeface="Comic Sans MS" panose="030F0702030302020204" pitchFamily="66" charset="0"/>
              </a:rPr>
              <a:t>math</a:t>
            </a:r>
            <a:r>
              <a:rPr lang="en-US" smtClean="0">
                <a:solidFill>
                  <a:srgbClr val="00B050"/>
                </a:solidFill>
                <a:latin typeface="Comic Sans MS" panose="030F0702030302020204" pitchFamily="66" charset="0"/>
              </a:rPr>
              <a:t>.multi(x</a:t>
            </a:r>
            <a:r>
              <a:rPr lang="en-US">
                <a:solidFill>
                  <a:srgbClr val="00B050"/>
                </a:solidFill>
                <a:latin typeface="Comic Sans MS" panose="030F0702030302020204" pitchFamily="66" charset="0"/>
              </a:rPr>
              <a:t>, y</a:t>
            </a:r>
            <a:r>
              <a:rPr lang="en-US" smtClean="0">
                <a:solidFill>
                  <a:srgbClr val="00B050"/>
                </a:solidFill>
                <a:latin typeface="Comic Sans MS" panose="030F0702030302020204" pitchFamily="66" charset="0"/>
              </a:rPr>
              <a:t>));</a:t>
            </a:r>
            <a:endParaRPr lang="en-US" sz="2400">
              <a:solidFill>
                <a:schemeClr val="bg1"/>
              </a:solidFill>
              <a:latin typeface="Comic Sans MS" panose="030F0702030302020204" pitchFamily="66" charset="0"/>
            </a:endParaRPr>
          </a:p>
          <a:p>
            <a:pPr>
              <a:lnSpc>
                <a:spcPct val="150000"/>
              </a:lnSpc>
            </a:pPr>
            <a:endParaRPr lang="en-US" sz="2400">
              <a:solidFill>
                <a:srgbClr val="92D050"/>
              </a:solidFill>
              <a:latin typeface="Comic Sans MS" panose="030F0702030302020204" pitchFamily="66" charset="0"/>
            </a:endParaRPr>
          </a:p>
        </p:txBody>
      </p:sp>
    </p:spTree>
    <p:extLst>
      <p:ext uri="{BB962C8B-B14F-4D97-AF65-F5344CB8AC3E}">
        <p14:creationId xmlns:p14="http://schemas.microsoft.com/office/powerpoint/2010/main" xmlns="" val="3704079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794" y="0"/>
            <a:ext cx="6318929" cy="480131"/>
          </a:xfrm>
        </p:spPr>
        <p:txBody>
          <a:bodyPr/>
          <a:lstStyle/>
          <a:p>
            <a:r>
              <a:rPr lang="en-US" sz="2800" b="0">
                <a:latin typeface="Sitka Small" panose="02000505000000020004" pitchFamily="2" charset="0"/>
              </a:rPr>
              <a:t>Local Modules</a:t>
            </a:r>
            <a:endParaRPr lang="en-US" b="0">
              <a:latin typeface="Sitka Small" panose="02000505000000020004" pitchFamily="2" charset="0"/>
            </a:endParaRPr>
          </a:p>
        </p:txBody>
      </p:sp>
      <p:sp>
        <p:nvSpPr>
          <p:cNvPr id="7" name="Rectangle 6"/>
          <p:cNvSpPr/>
          <p:nvPr/>
        </p:nvSpPr>
        <p:spPr>
          <a:xfrm>
            <a:off x="796168" y="523567"/>
            <a:ext cx="10813610" cy="6186309"/>
          </a:xfrm>
          <a:prstGeom prst="rect">
            <a:avLst/>
          </a:prstGeom>
        </p:spPr>
        <p:txBody>
          <a:bodyPr wrap="square">
            <a:spAutoFit/>
          </a:bodyPr>
          <a:lstStyle/>
          <a:p>
            <a:pPr>
              <a:lnSpc>
                <a:spcPct val="150000"/>
              </a:lnSpc>
            </a:pPr>
            <a:r>
              <a:rPr lang="en-US" sz="2000">
                <a:solidFill>
                  <a:schemeClr val="bg1"/>
                </a:solidFill>
                <a:latin typeface="Comic Sans MS" panose="030F0702030302020204" pitchFamily="66" charset="0"/>
              </a:rPr>
              <a:t>Unlike built-in and external modules, local modules are created locally in your Node.js application. </a:t>
            </a:r>
            <a:r>
              <a:rPr lang="en-US" sz="2000" smtClean="0">
                <a:solidFill>
                  <a:schemeClr val="bg1"/>
                </a:solidFill>
                <a:latin typeface="Comic Sans MS" panose="030F0702030302020204" pitchFamily="66" charset="0"/>
              </a:rPr>
              <a:t> Example: </a:t>
            </a:r>
          </a:p>
          <a:p>
            <a:pPr>
              <a:lnSpc>
                <a:spcPct val="150000"/>
              </a:lnSpc>
            </a:pPr>
            <a:endParaRPr lang="en-US" sz="2000">
              <a:solidFill>
                <a:schemeClr val="bg1"/>
              </a:solidFill>
              <a:latin typeface="Comic Sans MS" panose="030F0702030302020204" pitchFamily="66" charset="0"/>
            </a:endParaRPr>
          </a:p>
          <a:p>
            <a:pPr>
              <a:lnSpc>
                <a:spcPct val="150000"/>
              </a:lnSpc>
            </a:pPr>
            <a:r>
              <a:rPr lang="en-US" smtClean="0">
                <a:solidFill>
                  <a:schemeClr val="bg1">
                    <a:lumMod val="95000"/>
                  </a:schemeClr>
                </a:solidFill>
                <a:latin typeface="Comic Sans MS" panose="030F0702030302020204" pitchFamily="66" charset="0"/>
              </a:rPr>
              <a:t>Filename: index.js </a:t>
            </a:r>
          </a:p>
          <a:p>
            <a:pPr lvl="1">
              <a:lnSpc>
                <a:spcPct val="150000"/>
              </a:lnSpc>
            </a:pPr>
            <a:r>
              <a:rPr lang="en-US" smtClean="0">
                <a:solidFill>
                  <a:srgbClr val="00B050"/>
                </a:solidFill>
                <a:latin typeface="Comic Sans MS" panose="030F0702030302020204" pitchFamily="66" charset="0"/>
              </a:rPr>
              <a:t>require</a:t>
            </a:r>
            <a:r>
              <a:rPr lang="en-US">
                <a:solidFill>
                  <a:srgbClr val="00B050"/>
                </a:solidFill>
                <a:latin typeface="Comic Sans MS" panose="030F0702030302020204" pitchFamily="66" charset="0"/>
              </a:rPr>
              <a:t>(“./add</a:t>
            </a:r>
            <a:r>
              <a:rPr lang="en-US">
                <a:solidFill>
                  <a:schemeClr val="tx2">
                    <a:lumMod val="60000"/>
                    <a:lumOff val="40000"/>
                  </a:schemeClr>
                </a:solidFill>
                <a:latin typeface="Comic Sans MS" panose="030F0702030302020204" pitchFamily="66" charset="0"/>
              </a:rPr>
              <a:t>.js</a:t>
            </a:r>
            <a:r>
              <a:rPr lang="en-US" smtClean="0">
                <a:solidFill>
                  <a:srgbClr val="00B050"/>
                </a:solidFill>
                <a:latin typeface="Comic Sans MS" panose="030F0702030302020204" pitchFamily="66" charset="0"/>
              </a:rPr>
              <a:t>”)</a:t>
            </a:r>
          </a:p>
          <a:p>
            <a:pPr lvl="1">
              <a:lnSpc>
                <a:spcPct val="150000"/>
              </a:lnSpc>
            </a:pPr>
            <a:r>
              <a:rPr lang="en-US" smtClean="0">
                <a:solidFill>
                  <a:srgbClr val="00B050"/>
                </a:solidFill>
                <a:latin typeface="Comic Sans MS" panose="030F0702030302020204" pitchFamily="66" charset="0"/>
              </a:rPr>
              <a:t>console.log(“Hello from Index JS file”);</a:t>
            </a:r>
          </a:p>
          <a:p>
            <a:pPr>
              <a:lnSpc>
                <a:spcPct val="150000"/>
              </a:lnSpc>
            </a:pPr>
            <a:endParaRPr lang="en-US" smtClean="0">
              <a:solidFill>
                <a:srgbClr val="92D050"/>
              </a:solidFill>
              <a:latin typeface="Comic Sans MS" panose="030F0702030302020204" pitchFamily="66" charset="0"/>
            </a:endParaRPr>
          </a:p>
          <a:p>
            <a:pPr>
              <a:lnSpc>
                <a:spcPct val="150000"/>
              </a:lnSpc>
            </a:pPr>
            <a:r>
              <a:rPr lang="en-US">
                <a:solidFill>
                  <a:schemeClr val="bg1">
                    <a:lumMod val="95000"/>
                  </a:schemeClr>
                </a:solidFill>
                <a:latin typeface="Comic Sans MS" panose="030F0702030302020204" pitchFamily="66" charset="0"/>
              </a:rPr>
              <a:t>Filename: </a:t>
            </a:r>
            <a:r>
              <a:rPr lang="en-US" smtClean="0">
                <a:solidFill>
                  <a:schemeClr val="bg1">
                    <a:lumMod val="95000"/>
                  </a:schemeClr>
                </a:solidFill>
                <a:latin typeface="Comic Sans MS" panose="030F0702030302020204" pitchFamily="66" charset="0"/>
              </a:rPr>
              <a:t>add.js </a:t>
            </a:r>
            <a:endParaRPr lang="en-US">
              <a:solidFill>
                <a:schemeClr val="bg1">
                  <a:lumMod val="95000"/>
                </a:schemeClr>
              </a:solidFill>
              <a:latin typeface="Comic Sans MS" panose="030F0702030302020204" pitchFamily="66" charset="0"/>
            </a:endParaRPr>
          </a:p>
          <a:p>
            <a:pPr lvl="1">
              <a:lnSpc>
                <a:spcPct val="150000"/>
              </a:lnSpc>
            </a:pPr>
            <a:r>
              <a:rPr lang="en-US" smtClean="0">
                <a:solidFill>
                  <a:srgbClr val="00B050"/>
                </a:solidFill>
                <a:latin typeface="Comic Sans MS" panose="030F0702030302020204" pitchFamily="66" charset="0"/>
              </a:rPr>
              <a:t>const add = (a, b) =&gt; {</a:t>
            </a:r>
          </a:p>
          <a:p>
            <a:pPr lvl="1">
              <a:lnSpc>
                <a:spcPct val="150000"/>
              </a:lnSpc>
            </a:pPr>
            <a:r>
              <a:rPr lang="en-US">
                <a:solidFill>
                  <a:srgbClr val="00B050"/>
                </a:solidFill>
                <a:latin typeface="Comic Sans MS" panose="030F0702030302020204" pitchFamily="66" charset="0"/>
              </a:rPr>
              <a:t> </a:t>
            </a:r>
            <a:r>
              <a:rPr lang="en-US" smtClean="0">
                <a:solidFill>
                  <a:srgbClr val="00B050"/>
                </a:solidFill>
                <a:latin typeface="Comic Sans MS" panose="030F0702030302020204" pitchFamily="66" charset="0"/>
              </a:rPr>
              <a:t>     return a + b;</a:t>
            </a:r>
          </a:p>
          <a:p>
            <a:pPr lvl="1">
              <a:lnSpc>
                <a:spcPct val="150000"/>
              </a:lnSpc>
            </a:pPr>
            <a:r>
              <a:rPr lang="en-US" smtClean="0">
                <a:solidFill>
                  <a:srgbClr val="00B050"/>
                </a:solidFill>
                <a:latin typeface="Comic Sans MS" panose="030F0702030302020204" pitchFamily="66" charset="0"/>
              </a:rPr>
              <a:t>};</a:t>
            </a:r>
          </a:p>
          <a:p>
            <a:pPr lvl="1">
              <a:lnSpc>
                <a:spcPct val="150000"/>
              </a:lnSpc>
            </a:pPr>
            <a:r>
              <a:rPr lang="en-US" smtClean="0">
                <a:solidFill>
                  <a:srgbClr val="00B050"/>
                </a:solidFill>
                <a:latin typeface="Comic Sans MS" panose="030F0702030302020204" pitchFamily="66" charset="0"/>
              </a:rPr>
              <a:t>const sum = add(1, 2);</a:t>
            </a:r>
          </a:p>
          <a:p>
            <a:pPr lvl="1">
              <a:lnSpc>
                <a:spcPct val="150000"/>
              </a:lnSpc>
            </a:pPr>
            <a:r>
              <a:rPr lang="en-US" smtClean="0">
                <a:solidFill>
                  <a:srgbClr val="00B050"/>
                </a:solidFill>
                <a:latin typeface="Comic Sans MS" panose="030F0702030302020204" pitchFamily="66" charset="0"/>
              </a:rPr>
              <a:t>console.log(sum);</a:t>
            </a:r>
            <a:endParaRPr lang="en-US">
              <a:solidFill>
                <a:srgbClr val="00B050"/>
              </a:solidFill>
              <a:latin typeface="Comic Sans MS" panose="030F0702030302020204" pitchFamily="66" charset="0"/>
            </a:endParaRPr>
          </a:p>
          <a:p>
            <a:pPr>
              <a:lnSpc>
                <a:spcPct val="200000"/>
              </a:lnSpc>
            </a:pPr>
            <a:r>
              <a:rPr lang="en-US" smtClean="0">
                <a:solidFill>
                  <a:schemeClr val="bg1">
                    <a:lumMod val="95000"/>
                  </a:schemeClr>
                </a:solidFill>
                <a:latin typeface="Comic Sans MS" panose="030F0702030302020204" pitchFamily="66" charset="0"/>
              </a:rPr>
              <a:t>Note: Each file is a module that is isolated by default,  we need to require/import them to execute.</a:t>
            </a:r>
            <a:endParaRPr lang="en-US">
              <a:solidFill>
                <a:srgbClr val="00B050"/>
              </a:solidFill>
              <a:latin typeface="Comic Sans MS" panose="030F0702030302020204" pitchFamily="66" charset="0"/>
            </a:endParaRPr>
          </a:p>
        </p:txBody>
      </p:sp>
    </p:spTree>
    <p:extLst>
      <p:ext uri="{BB962C8B-B14F-4D97-AF65-F5344CB8AC3E}">
        <p14:creationId xmlns:p14="http://schemas.microsoft.com/office/powerpoint/2010/main" xmlns="" val="3094362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20" y="0"/>
            <a:ext cx="3095409" cy="480131"/>
          </a:xfrm>
        </p:spPr>
        <p:txBody>
          <a:bodyPr/>
          <a:lstStyle/>
          <a:p>
            <a:r>
              <a:rPr lang="en-US" sz="2800" b="0" smtClean="0">
                <a:latin typeface="Sitka Small" panose="02000505000000020004" pitchFamily="2" charset="0"/>
              </a:rPr>
              <a:t>Modules Scope</a:t>
            </a:r>
            <a:endParaRPr lang="en-US" b="0">
              <a:latin typeface="Sitka Small" panose="02000505000000020004" pitchFamily="2" charset="0"/>
            </a:endParaRPr>
          </a:p>
        </p:txBody>
      </p:sp>
      <p:sp>
        <p:nvSpPr>
          <p:cNvPr id="7" name="Rectangle 6"/>
          <p:cNvSpPr/>
          <p:nvPr/>
        </p:nvSpPr>
        <p:spPr>
          <a:xfrm>
            <a:off x="788793" y="545690"/>
            <a:ext cx="10501097" cy="6093976"/>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Node JS </a:t>
            </a:r>
            <a:r>
              <a:rPr lang="en-US" sz="2000" smtClean="0">
                <a:solidFill>
                  <a:schemeClr val="bg1">
                    <a:lumMod val="95000"/>
                  </a:schemeClr>
                </a:solidFill>
                <a:latin typeface="Comic Sans MS" panose="030F0702030302020204" pitchFamily="66" charset="0"/>
              </a:rPr>
              <a:t>encapsulate e</a:t>
            </a:r>
            <a:r>
              <a:rPr lang="en-US" sz="2000" smtClean="0">
                <a:solidFill>
                  <a:schemeClr val="bg1"/>
                </a:solidFill>
                <a:latin typeface="Comic Sans MS" panose="030F0702030302020204" pitchFamily="66" charset="0"/>
              </a:rPr>
              <a:t>ach module by converting it to IIFE before executing it. </a:t>
            </a:r>
          </a:p>
          <a:p>
            <a:pPr>
              <a:lnSpc>
                <a:spcPct val="150000"/>
              </a:lnSpc>
            </a:pPr>
            <a:r>
              <a:rPr lang="en-US" smtClean="0">
                <a:solidFill>
                  <a:srgbClr val="00B050"/>
                </a:solidFill>
                <a:latin typeface="Comic Sans MS" panose="030F0702030302020204" pitchFamily="66" charset="0"/>
              </a:rPr>
              <a:t>( function( ) </a:t>
            </a:r>
            <a:r>
              <a:rPr lang="en-US">
                <a:solidFill>
                  <a:srgbClr val="00B050"/>
                </a:solidFill>
                <a:latin typeface="Comic Sans MS" panose="030F0702030302020204" pitchFamily="66" charset="0"/>
              </a:rPr>
              <a:t>{</a:t>
            </a:r>
          </a:p>
          <a:p>
            <a:pPr>
              <a:lnSpc>
                <a:spcPct val="150000"/>
              </a:lnSpc>
            </a:pPr>
            <a:r>
              <a:rPr lang="en-US">
                <a:solidFill>
                  <a:srgbClr val="00B050"/>
                </a:solidFill>
                <a:latin typeface="Comic Sans MS" panose="030F0702030302020204" pitchFamily="66" charset="0"/>
              </a:rPr>
              <a:t>     //</a:t>
            </a:r>
            <a:r>
              <a:rPr lang="en-US">
                <a:solidFill>
                  <a:schemeClr val="tx2">
                    <a:lumMod val="60000"/>
                    <a:lumOff val="40000"/>
                  </a:schemeClr>
                </a:solidFill>
                <a:latin typeface="Comic Sans MS" panose="030F0702030302020204" pitchFamily="66" charset="0"/>
              </a:rPr>
              <a:t>Module code</a:t>
            </a:r>
          </a:p>
          <a:p>
            <a:pPr>
              <a:lnSpc>
                <a:spcPct val="150000"/>
              </a:lnSpc>
            </a:pPr>
            <a:r>
              <a:rPr lang="en-US" smtClean="0">
                <a:solidFill>
                  <a:srgbClr val="00B050"/>
                </a:solidFill>
                <a:latin typeface="Comic Sans MS" panose="030F0702030302020204" pitchFamily="66" charset="0"/>
              </a:rPr>
              <a:t>} </a:t>
            </a:r>
            <a:r>
              <a:rPr lang="en-US" smtClean="0">
                <a:solidFill>
                  <a:schemeClr val="accent6">
                    <a:lumMod val="60000"/>
                    <a:lumOff val="40000"/>
                  </a:schemeClr>
                </a:solidFill>
                <a:latin typeface="Comic Sans MS" panose="030F0702030302020204" pitchFamily="66" charset="0"/>
              </a:rPr>
              <a:t>( )</a:t>
            </a:r>
            <a:endParaRPr lang="en-US">
              <a:solidFill>
                <a:schemeClr val="accent6">
                  <a:lumMod val="60000"/>
                  <a:lumOff val="40000"/>
                </a:schemeClr>
              </a:solidFill>
              <a:latin typeface="Comic Sans MS" panose="030F0702030302020204" pitchFamily="66" charset="0"/>
            </a:endParaRPr>
          </a:p>
          <a:p>
            <a:pPr>
              <a:lnSpc>
                <a:spcPct val="150000"/>
              </a:lnSpc>
            </a:pPr>
            <a:endParaRPr lang="en-US" sz="1600">
              <a:solidFill>
                <a:schemeClr val="bg1"/>
              </a:solidFill>
              <a:latin typeface="Comic Sans MS" panose="030F0702030302020204" pitchFamily="66" charset="0"/>
            </a:endParaRPr>
          </a:p>
          <a:p>
            <a:pPr>
              <a:lnSpc>
                <a:spcPct val="150000"/>
              </a:lnSpc>
            </a:pPr>
            <a:r>
              <a:rPr lang="en-US" sz="2000">
                <a:solidFill>
                  <a:schemeClr val="bg1">
                    <a:lumMod val="95000"/>
                  </a:schemeClr>
                </a:solidFill>
                <a:latin typeface="Comic Sans MS" panose="030F0702030302020204" pitchFamily="66" charset="0"/>
              </a:rPr>
              <a:t>IIFE allows us to reuse the same variable or function names without conflict</a:t>
            </a:r>
            <a:r>
              <a:rPr lang="en-US" sz="2000" smtClean="0">
                <a:solidFill>
                  <a:schemeClr val="bg1">
                    <a:lumMod val="95000"/>
                  </a:schemeClr>
                </a:solidFill>
                <a:latin typeface="Comic Sans MS" panose="030F0702030302020204" pitchFamily="66" charset="0"/>
              </a:rPr>
              <a:t>. This behaviour is also known as Encapsulation. </a:t>
            </a:r>
            <a:endParaRPr lang="en-US" sz="2000">
              <a:solidFill>
                <a:schemeClr val="bg1">
                  <a:lumMod val="95000"/>
                </a:schemeClr>
              </a:solidFill>
              <a:latin typeface="Comic Sans MS" panose="030F0702030302020204" pitchFamily="66" charset="0"/>
            </a:endParaRPr>
          </a:p>
          <a:p>
            <a:pPr>
              <a:lnSpc>
                <a:spcPct val="150000"/>
              </a:lnSpc>
            </a:pPr>
            <a:r>
              <a:rPr lang="en-US" b="1" smtClean="0">
                <a:solidFill>
                  <a:schemeClr val="accent6">
                    <a:lumMod val="75000"/>
                  </a:schemeClr>
                </a:solidFill>
                <a:latin typeface="Comic Sans MS" panose="030F0702030302020204" pitchFamily="66" charset="0"/>
              </a:rPr>
              <a:t>IIFE parameters for the modules:</a:t>
            </a:r>
          </a:p>
          <a:p>
            <a:pPr>
              <a:lnSpc>
                <a:spcPct val="150000"/>
              </a:lnSpc>
            </a:pPr>
            <a:r>
              <a:rPr lang="en-US" sz="1600">
                <a:solidFill>
                  <a:schemeClr val="bg1">
                    <a:lumMod val="95000"/>
                  </a:schemeClr>
                </a:solidFill>
                <a:latin typeface="Comic Sans MS" panose="030F0702030302020204" pitchFamily="66" charset="0"/>
              </a:rPr>
              <a:t>( function</a:t>
            </a:r>
            <a:r>
              <a:rPr lang="en-US" sz="1600" smtClean="0">
                <a:solidFill>
                  <a:schemeClr val="bg1">
                    <a:lumMod val="95000"/>
                  </a:schemeClr>
                </a:solidFill>
                <a:latin typeface="Comic Sans MS" panose="030F0702030302020204" pitchFamily="66" charset="0"/>
              </a:rPr>
              <a:t>( name </a:t>
            </a:r>
            <a:r>
              <a:rPr lang="en-US" sz="1600">
                <a:solidFill>
                  <a:schemeClr val="bg1">
                    <a:lumMod val="95000"/>
                  </a:schemeClr>
                </a:solidFill>
                <a:latin typeface="Comic Sans MS" panose="030F0702030302020204" pitchFamily="66" charset="0"/>
              </a:rPr>
              <a:t>) {</a:t>
            </a:r>
          </a:p>
          <a:p>
            <a:pPr>
              <a:lnSpc>
                <a:spcPct val="150000"/>
              </a:lnSpc>
            </a:pPr>
            <a:r>
              <a:rPr lang="en-US" sz="1600" smtClean="0">
                <a:solidFill>
                  <a:schemeClr val="bg1">
                    <a:lumMod val="95000"/>
                  </a:schemeClr>
                </a:solidFill>
                <a:latin typeface="Comic Sans MS" panose="030F0702030302020204" pitchFamily="66" charset="0"/>
              </a:rPr>
              <a:t>    console.log( “My Name is”, name )</a:t>
            </a:r>
            <a:endParaRPr lang="en-US" sz="1600">
              <a:solidFill>
                <a:schemeClr val="bg1">
                  <a:lumMod val="95000"/>
                </a:schemeClr>
              </a:solidFill>
              <a:latin typeface="Comic Sans MS" panose="030F0702030302020204" pitchFamily="66" charset="0"/>
            </a:endParaRPr>
          </a:p>
          <a:p>
            <a:pPr>
              <a:lnSpc>
                <a:spcPct val="150000"/>
              </a:lnSpc>
            </a:pPr>
            <a:r>
              <a:rPr lang="en-US" sz="1600">
                <a:solidFill>
                  <a:schemeClr val="bg1">
                    <a:lumMod val="95000"/>
                  </a:schemeClr>
                </a:solidFill>
                <a:latin typeface="Comic Sans MS" panose="030F0702030302020204" pitchFamily="66" charset="0"/>
              </a:rPr>
              <a:t>} </a:t>
            </a:r>
            <a:r>
              <a:rPr lang="en-US" sz="1600" smtClean="0">
                <a:solidFill>
                  <a:schemeClr val="bg1">
                    <a:lumMod val="95000"/>
                  </a:schemeClr>
                </a:solidFill>
                <a:latin typeface="Comic Sans MS" panose="030F0702030302020204" pitchFamily="66" charset="0"/>
              </a:rPr>
              <a:t>( “ABC” )</a:t>
            </a:r>
          </a:p>
          <a:p>
            <a:pPr>
              <a:lnSpc>
                <a:spcPct val="150000"/>
              </a:lnSpc>
            </a:pPr>
            <a:endParaRPr lang="en-US" sz="1600">
              <a:solidFill>
                <a:schemeClr val="bg1">
                  <a:lumMod val="95000"/>
                </a:schemeClr>
              </a:solidFill>
              <a:latin typeface="Comic Sans MS" panose="030F0702030302020204" pitchFamily="66" charset="0"/>
            </a:endParaRPr>
          </a:p>
          <a:p>
            <a:pPr>
              <a:lnSpc>
                <a:spcPct val="150000"/>
              </a:lnSpc>
            </a:pPr>
            <a:r>
              <a:rPr lang="en-US" sz="1600">
                <a:solidFill>
                  <a:schemeClr val="bg1">
                    <a:lumMod val="95000"/>
                  </a:schemeClr>
                </a:solidFill>
                <a:latin typeface="Comic Sans MS" panose="030F0702030302020204" pitchFamily="66" charset="0"/>
              </a:rPr>
              <a:t>( function( name ) {</a:t>
            </a:r>
          </a:p>
          <a:p>
            <a:pPr>
              <a:lnSpc>
                <a:spcPct val="150000"/>
              </a:lnSpc>
            </a:pPr>
            <a:r>
              <a:rPr lang="en-US" sz="1600">
                <a:solidFill>
                  <a:schemeClr val="bg1">
                    <a:lumMod val="95000"/>
                  </a:schemeClr>
                </a:solidFill>
                <a:latin typeface="Comic Sans MS" panose="030F0702030302020204" pitchFamily="66" charset="0"/>
              </a:rPr>
              <a:t>    console.log( “My Name is”, name )</a:t>
            </a:r>
          </a:p>
          <a:p>
            <a:pPr>
              <a:lnSpc>
                <a:spcPct val="150000"/>
              </a:lnSpc>
            </a:pPr>
            <a:r>
              <a:rPr lang="en-US" sz="1600">
                <a:solidFill>
                  <a:schemeClr val="bg1">
                    <a:lumMod val="95000"/>
                  </a:schemeClr>
                </a:solidFill>
                <a:latin typeface="Comic Sans MS" panose="030F0702030302020204" pitchFamily="66" charset="0"/>
              </a:rPr>
              <a:t>} </a:t>
            </a:r>
            <a:r>
              <a:rPr lang="en-US" sz="1600" smtClean="0">
                <a:solidFill>
                  <a:schemeClr val="bg1">
                    <a:lumMod val="95000"/>
                  </a:schemeClr>
                </a:solidFill>
                <a:latin typeface="Comic Sans MS" panose="030F0702030302020204" pitchFamily="66" charset="0"/>
              </a:rPr>
              <a:t>( “XYZ” )</a:t>
            </a:r>
            <a:endParaRPr lang="en-US" smtClean="0">
              <a:solidFill>
                <a:schemeClr val="bg1">
                  <a:lumMod val="95000"/>
                </a:schemeClr>
              </a:solidFill>
              <a:latin typeface="Comic Sans MS" panose="030F0702030302020204" pitchFamily="66" charset="0"/>
            </a:endParaRPr>
          </a:p>
        </p:txBody>
      </p:sp>
    </p:spTree>
    <p:extLst>
      <p:ext uri="{BB962C8B-B14F-4D97-AF65-F5344CB8AC3E}">
        <p14:creationId xmlns:p14="http://schemas.microsoft.com/office/powerpoint/2010/main" xmlns="" val="4011789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20" y="0"/>
            <a:ext cx="6531783" cy="480131"/>
          </a:xfrm>
        </p:spPr>
        <p:txBody>
          <a:bodyPr/>
          <a:lstStyle/>
          <a:p>
            <a:r>
              <a:rPr lang="en-US" sz="2800" b="0" smtClean="0">
                <a:latin typeface="Sitka Small" panose="02000505000000020004" pitchFamily="2" charset="0"/>
              </a:rPr>
              <a:t>Modules Default Parameters</a:t>
            </a:r>
            <a:endParaRPr lang="en-US" b="0">
              <a:latin typeface="Sitka Small" panose="02000505000000020004" pitchFamily="2" charset="0"/>
            </a:endParaRPr>
          </a:p>
        </p:txBody>
      </p:sp>
      <p:sp>
        <p:nvSpPr>
          <p:cNvPr id="7" name="Rectangle 6"/>
          <p:cNvSpPr/>
          <p:nvPr/>
        </p:nvSpPr>
        <p:spPr>
          <a:xfrm>
            <a:off x="781419" y="560438"/>
            <a:ext cx="10427355" cy="5632311"/>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Each module is wrapped in IIFE and by default 5 parameters are provided to each module. These are like global variables that can be used inside any module.</a:t>
            </a:r>
          </a:p>
          <a:p>
            <a:pPr>
              <a:lnSpc>
                <a:spcPct val="150000"/>
              </a:lnSpc>
            </a:pPr>
            <a:endParaRPr lang="en-US" sz="2000" smtClean="0">
              <a:solidFill>
                <a:schemeClr val="bg1"/>
              </a:solidFill>
              <a:latin typeface="Comic Sans MS" panose="030F0702030302020204" pitchFamily="66" charset="0"/>
            </a:endParaRPr>
          </a:p>
          <a:p>
            <a:pPr lvl="1">
              <a:lnSpc>
                <a:spcPct val="150000"/>
              </a:lnSpc>
            </a:pPr>
            <a:r>
              <a:rPr lang="en-US" sz="2000">
                <a:solidFill>
                  <a:srgbClr val="00B050"/>
                </a:solidFill>
                <a:latin typeface="Comic Sans MS" panose="030F0702030302020204" pitchFamily="66" charset="0"/>
              </a:rPr>
              <a:t>( function</a:t>
            </a:r>
            <a:r>
              <a:rPr lang="en-US" sz="2000" smtClean="0">
                <a:solidFill>
                  <a:srgbClr val="00B050"/>
                </a:solidFill>
                <a:latin typeface="Comic Sans MS" panose="030F0702030302020204" pitchFamily="66" charset="0"/>
              </a:rPr>
              <a:t>( </a:t>
            </a:r>
            <a:r>
              <a:rPr lang="en-US" sz="2000" smtClean="0">
                <a:solidFill>
                  <a:schemeClr val="accent3">
                    <a:lumMod val="60000"/>
                    <a:lumOff val="40000"/>
                  </a:schemeClr>
                </a:solidFill>
                <a:latin typeface="Comic Sans MS" panose="030F0702030302020204" pitchFamily="66" charset="0"/>
              </a:rPr>
              <a:t>exports</a:t>
            </a:r>
            <a:r>
              <a:rPr lang="en-US" sz="2000" smtClean="0">
                <a:solidFill>
                  <a:srgbClr val="00B050"/>
                </a:solidFill>
                <a:latin typeface="Comic Sans MS" panose="030F0702030302020204" pitchFamily="66" charset="0"/>
              </a:rPr>
              <a:t>, </a:t>
            </a:r>
            <a:r>
              <a:rPr lang="en-US" sz="2000" smtClean="0">
                <a:solidFill>
                  <a:schemeClr val="accent6">
                    <a:lumMod val="60000"/>
                    <a:lumOff val="40000"/>
                  </a:schemeClr>
                </a:solidFill>
                <a:latin typeface="Comic Sans MS" panose="030F0702030302020204" pitchFamily="66" charset="0"/>
              </a:rPr>
              <a:t>require</a:t>
            </a:r>
            <a:r>
              <a:rPr lang="en-US" sz="2000" smtClean="0">
                <a:solidFill>
                  <a:srgbClr val="00B050"/>
                </a:solidFill>
                <a:latin typeface="Comic Sans MS" panose="030F0702030302020204" pitchFamily="66" charset="0"/>
              </a:rPr>
              <a:t>, </a:t>
            </a:r>
            <a:r>
              <a:rPr lang="en-US" sz="2000" smtClean="0">
                <a:solidFill>
                  <a:schemeClr val="accent1">
                    <a:lumMod val="60000"/>
                    <a:lumOff val="40000"/>
                  </a:schemeClr>
                </a:solidFill>
                <a:latin typeface="Comic Sans MS" panose="030F0702030302020204" pitchFamily="66" charset="0"/>
              </a:rPr>
              <a:t>module</a:t>
            </a:r>
            <a:r>
              <a:rPr lang="en-US" sz="2000" smtClean="0">
                <a:solidFill>
                  <a:srgbClr val="00B050"/>
                </a:solidFill>
                <a:latin typeface="Comic Sans MS" panose="030F0702030302020204" pitchFamily="66" charset="0"/>
              </a:rPr>
              <a:t>, </a:t>
            </a:r>
            <a:r>
              <a:rPr lang="en-US" sz="2000" smtClean="0">
                <a:solidFill>
                  <a:schemeClr val="accent3">
                    <a:lumMod val="40000"/>
                    <a:lumOff val="60000"/>
                  </a:schemeClr>
                </a:solidFill>
                <a:latin typeface="Comic Sans MS" panose="030F0702030302020204" pitchFamily="66" charset="0"/>
              </a:rPr>
              <a:t>__filename</a:t>
            </a:r>
            <a:r>
              <a:rPr lang="en-US" sz="2000" smtClean="0">
                <a:solidFill>
                  <a:srgbClr val="00B050"/>
                </a:solidFill>
                <a:latin typeface="Comic Sans MS" panose="030F0702030302020204" pitchFamily="66" charset="0"/>
              </a:rPr>
              <a:t>, </a:t>
            </a:r>
            <a:r>
              <a:rPr lang="en-US" sz="2000" smtClean="0">
                <a:solidFill>
                  <a:schemeClr val="accent2">
                    <a:lumMod val="40000"/>
                    <a:lumOff val="60000"/>
                  </a:schemeClr>
                </a:solidFill>
                <a:latin typeface="Comic Sans MS" panose="030F0702030302020204" pitchFamily="66" charset="0"/>
              </a:rPr>
              <a:t>__dirname </a:t>
            </a:r>
            <a:r>
              <a:rPr lang="en-US" sz="2000">
                <a:solidFill>
                  <a:srgbClr val="00B050"/>
                </a:solidFill>
                <a:latin typeface="Comic Sans MS" panose="030F0702030302020204" pitchFamily="66" charset="0"/>
              </a:rPr>
              <a:t>) {</a:t>
            </a:r>
          </a:p>
          <a:p>
            <a:pPr lvl="1">
              <a:lnSpc>
                <a:spcPct val="150000"/>
              </a:lnSpc>
            </a:pPr>
            <a:r>
              <a:rPr lang="en-US" sz="2000">
                <a:solidFill>
                  <a:schemeClr val="tx2">
                    <a:lumMod val="60000"/>
                    <a:lumOff val="40000"/>
                  </a:schemeClr>
                </a:solidFill>
                <a:latin typeface="Comic Sans MS" panose="030F0702030302020204" pitchFamily="66" charset="0"/>
              </a:rPr>
              <a:t>     </a:t>
            </a:r>
            <a:r>
              <a:rPr lang="en-US" sz="2000" smtClean="0">
                <a:solidFill>
                  <a:schemeClr val="tx2">
                    <a:lumMod val="60000"/>
                    <a:lumOff val="40000"/>
                  </a:schemeClr>
                </a:solidFill>
                <a:latin typeface="Comic Sans MS" panose="030F0702030302020204" pitchFamily="66" charset="0"/>
              </a:rPr>
              <a:t> //</a:t>
            </a:r>
            <a:r>
              <a:rPr lang="en-US" sz="2000">
                <a:solidFill>
                  <a:schemeClr val="tx2">
                    <a:lumMod val="60000"/>
                    <a:lumOff val="40000"/>
                  </a:schemeClr>
                </a:solidFill>
                <a:latin typeface="Comic Sans MS" panose="030F0702030302020204" pitchFamily="66" charset="0"/>
              </a:rPr>
              <a:t>Module code</a:t>
            </a:r>
          </a:p>
          <a:p>
            <a:pPr lvl="1">
              <a:lnSpc>
                <a:spcPct val="150000"/>
              </a:lnSpc>
            </a:pPr>
            <a:r>
              <a:rPr lang="en-US" sz="2000">
                <a:solidFill>
                  <a:srgbClr val="00B050"/>
                </a:solidFill>
                <a:latin typeface="Comic Sans MS" panose="030F0702030302020204" pitchFamily="66" charset="0"/>
              </a:rPr>
              <a:t>} ( )</a:t>
            </a:r>
          </a:p>
          <a:p>
            <a:pPr>
              <a:lnSpc>
                <a:spcPct val="150000"/>
              </a:lnSpc>
            </a:pPr>
            <a:endParaRPr lang="en-US" sz="2000" smtClean="0">
              <a:solidFill>
                <a:schemeClr val="bg1"/>
              </a:solidFill>
              <a:latin typeface="Comic Sans MS" panose="030F0702030302020204" pitchFamily="66" charset="0"/>
            </a:endParaRPr>
          </a:p>
          <a:p>
            <a:pPr>
              <a:lnSpc>
                <a:spcPct val="150000"/>
              </a:lnSpc>
            </a:pPr>
            <a:r>
              <a:rPr lang="en-US" sz="2000" b="1" smtClean="0">
                <a:solidFill>
                  <a:schemeClr val="bg1">
                    <a:lumMod val="95000"/>
                  </a:schemeClr>
                </a:solidFill>
                <a:latin typeface="Comic Sans MS" panose="030F0702030302020204" pitchFamily="66" charset="0"/>
              </a:rPr>
              <a:t>Where I can see these variables?</a:t>
            </a:r>
          </a:p>
          <a:p>
            <a:pPr>
              <a:lnSpc>
                <a:spcPct val="150000"/>
              </a:lnSpc>
            </a:pPr>
            <a:r>
              <a:rPr lang="en-US" sz="2000" smtClean="0">
                <a:solidFill>
                  <a:schemeClr val="bg1">
                    <a:lumMod val="95000"/>
                  </a:schemeClr>
                </a:solidFill>
                <a:latin typeface="Comic Sans MS" panose="030F0702030302020204" pitchFamily="66" charset="0"/>
              </a:rPr>
              <a:t>Put a debugger in VSCode and “Run and Debug” in the Node environment. You can see a set of local variables in the left panel.</a:t>
            </a:r>
          </a:p>
          <a:p>
            <a:pPr>
              <a:lnSpc>
                <a:spcPct val="150000"/>
              </a:lnSpc>
            </a:pPr>
            <a:endParaRPr lang="en-US" sz="2000">
              <a:solidFill>
                <a:schemeClr val="bg1">
                  <a:lumMod val="95000"/>
                </a:schemeClr>
              </a:solidFill>
              <a:latin typeface="Comic Sans MS" panose="030F0702030302020204" pitchFamily="66" charset="0"/>
            </a:endParaRPr>
          </a:p>
          <a:p>
            <a:pPr>
              <a:lnSpc>
                <a:spcPct val="150000"/>
              </a:lnSpc>
            </a:pPr>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2822706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20" y="0"/>
            <a:ext cx="6369551" cy="480131"/>
          </a:xfrm>
        </p:spPr>
        <p:txBody>
          <a:bodyPr/>
          <a:lstStyle/>
          <a:p>
            <a:r>
              <a:rPr lang="en-US" sz="2800" b="0" smtClean="0">
                <a:latin typeface="Sitka Small" panose="02000505000000020004" pitchFamily="2" charset="0"/>
              </a:rPr>
              <a:t>Modules Global Variables</a:t>
            </a:r>
            <a:endParaRPr lang="en-US" b="0">
              <a:latin typeface="Sitka Small" panose="02000505000000020004" pitchFamily="2" charset="0"/>
            </a:endParaRPr>
          </a:p>
        </p:txBody>
      </p:sp>
      <p:sp>
        <p:nvSpPr>
          <p:cNvPr id="7" name="Rectangle 6"/>
          <p:cNvSpPr/>
          <p:nvPr/>
        </p:nvSpPr>
        <p:spPr>
          <a:xfrm>
            <a:off x="753921" y="480131"/>
            <a:ext cx="10521222" cy="6232475"/>
          </a:xfrm>
          <a:prstGeom prst="rect">
            <a:avLst/>
          </a:prstGeom>
        </p:spPr>
        <p:txBody>
          <a:bodyPr wrap="square">
            <a:spAutoFit/>
          </a:bodyPr>
          <a:lstStyle/>
          <a:p>
            <a:pPr>
              <a:lnSpc>
                <a:spcPct val="150000"/>
              </a:lnSpc>
            </a:pPr>
            <a:r>
              <a:rPr lang="en-US" sz="2000">
                <a:solidFill>
                  <a:schemeClr val="bg1"/>
                </a:solidFill>
                <a:latin typeface="Comic Sans MS" panose="030F0702030302020204" pitchFamily="66" charset="0"/>
              </a:rPr>
              <a:t>const config = require</a:t>
            </a:r>
            <a:r>
              <a:rPr lang="en-US" sz="2000" smtClean="0">
                <a:solidFill>
                  <a:schemeClr val="bg1"/>
                </a:solidFill>
                <a:latin typeface="Comic Sans MS" panose="030F0702030302020204" pitchFamily="66" charset="0"/>
              </a:rPr>
              <a:t>(‘./</a:t>
            </a:r>
            <a:r>
              <a:rPr lang="en-US" sz="2000">
                <a:solidFill>
                  <a:schemeClr val="bg1"/>
                </a:solidFill>
                <a:latin typeface="Comic Sans MS" panose="030F0702030302020204" pitchFamily="66" charset="0"/>
              </a:rPr>
              <a:t>path/to/file</a:t>
            </a:r>
            <a:r>
              <a:rPr lang="en-US" sz="2000" smtClean="0">
                <a:solidFill>
                  <a:schemeClr val="bg1"/>
                </a:solidFill>
                <a:latin typeface="Comic Sans MS" panose="030F0702030302020204" pitchFamily="66" charset="0"/>
              </a:rPr>
              <a:t>');</a:t>
            </a:r>
          </a:p>
          <a:p>
            <a:pPr>
              <a:lnSpc>
                <a:spcPct val="150000"/>
              </a:lnSpc>
            </a:pPr>
            <a:r>
              <a:rPr lang="en-US" sz="2000" smtClean="0">
                <a:solidFill>
                  <a:schemeClr val="bg1"/>
                </a:solidFill>
                <a:latin typeface="Comic Sans MS" panose="030F0702030302020204" pitchFamily="66" charset="0"/>
              </a:rPr>
              <a:t>exports </a:t>
            </a:r>
            <a:endParaRPr lang="en-US" sz="2000">
              <a:solidFill>
                <a:schemeClr val="bg1"/>
              </a:solidFill>
              <a:latin typeface="Comic Sans MS" panose="030F0702030302020204" pitchFamily="66" charset="0"/>
            </a:endParaRPr>
          </a:p>
          <a:p>
            <a:pPr lvl="1">
              <a:lnSpc>
                <a:spcPct val="150000"/>
              </a:lnSpc>
            </a:pPr>
            <a:r>
              <a:rPr lang="en-US">
                <a:solidFill>
                  <a:srgbClr val="00B050"/>
                </a:solidFill>
                <a:latin typeface="Comic Sans MS" panose="030F0702030302020204" pitchFamily="66" charset="0"/>
              </a:rPr>
              <a:t>module.exports = add</a:t>
            </a:r>
            <a:r>
              <a:rPr lang="en-US" smtClean="0">
                <a:solidFill>
                  <a:srgbClr val="00B050"/>
                </a:solidFill>
                <a:latin typeface="Comic Sans MS" panose="030F0702030302020204" pitchFamily="66" charset="0"/>
              </a:rPr>
              <a:t>;  	</a:t>
            </a:r>
            <a:r>
              <a:rPr lang="en-US" smtClean="0">
                <a:solidFill>
                  <a:schemeClr val="bg1">
                    <a:lumMod val="65000"/>
                  </a:schemeClr>
                </a:solidFill>
                <a:latin typeface="Comic Sans MS" panose="030F0702030302020204" pitchFamily="66" charset="0"/>
              </a:rPr>
              <a:t>//default export</a:t>
            </a:r>
            <a:endParaRPr lang="en-US">
              <a:solidFill>
                <a:schemeClr val="bg1">
                  <a:lumMod val="65000"/>
                </a:schemeClr>
              </a:solidFill>
              <a:latin typeface="Comic Sans MS" panose="030F0702030302020204" pitchFamily="66" charset="0"/>
            </a:endParaRPr>
          </a:p>
          <a:p>
            <a:pPr lvl="1">
              <a:lnSpc>
                <a:spcPct val="150000"/>
              </a:lnSpc>
            </a:pPr>
            <a:r>
              <a:rPr lang="en-US" smtClean="0">
                <a:solidFill>
                  <a:srgbClr val="00B050"/>
                </a:solidFill>
                <a:latin typeface="Comic Sans MS" panose="030F0702030302020204" pitchFamily="66" charset="0"/>
              </a:rPr>
              <a:t>exports.add </a:t>
            </a:r>
            <a:r>
              <a:rPr lang="en-US">
                <a:solidFill>
                  <a:srgbClr val="00B050"/>
                </a:solidFill>
                <a:latin typeface="Comic Sans MS" panose="030F0702030302020204" pitchFamily="66" charset="0"/>
              </a:rPr>
              <a:t>= function (x, y)</a:t>
            </a:r>
            <a:r>
              <a:rPr lang="en-US" sz="1600">
                <a:solidFill>
                  <a:srgbClr val="00B050"/>
                </a:solidFill>
                <a:latin typeface="Comic Sans MS" panose="030F0702030302020204" pitchFamily="66" charset="0"/>
              </a:rPr>
              <a:t> </a:t>
            </a:r>
            <a:r>
              <a:rPr lang="en-US" sz="1600" smtClean="0">
                <a:solidFill>
                  <a:srgbClr val="00B050"/>
                </a:solidFill>
                <a:latin typeface="Comic Sans MS" panose="030F0702030302020204" pitchFamily="66" charset="0"/>
              </a:rPr>
              <a:t>{ 	</a:t>
            </a:r>
            <a:r>
              <a:rPr lang="en-US" sz="1600" smtClean="0">
                <a:solidFill>
                  <a:schemeClr val="bg1">
                    <a:lumMod val="65000"/>
                  </a:schemeClr>
                </a:solidFill>
                <a:latin typeface="Comic Sans MS" panose="030F0702030302020204" pitchFamily="66" charset="0"/>
              </a:rPr>
              <a:t>//</a:t>
            </a:r>
            <a:r>
              <a:rPr lang="en-US" sz="1600">
                <a:solidFill>
                  <a:schemeClr val="bg1">
                    <a:lumMod val="65000"/>
                  </a:schemeClr>
                </a:solidFill>
                <a:latin typeface="Comic Sans MS" panose="030F0702030302020204" pitchFamily="66" charset="0"/>
              </a:rPr>
              <a:t>default </a:t>
            </a:r>
            <a:r>
              <a:rPr lang="en-US" sz="1600" smtClean="0">
                <a:solidFill>
                  <a:schemeClr val="bg1">
                    <a:lumMod val="65000"/>
                  </a:schemeClr>
                </a:solidFill>
                <a:latin typeface="Comic Sans MS" panose="030F0702030302020204" pitchFamily="66" charset="0"/>
              </a:rPr>
              <a:t>export</a:t>
            </a:r>
            <a:endParaRPr lang="en-US" sz="1600">
              <a:solidFill>
                <a:schemeClr val="bg1">
                  <a:lumMod val="65000"/>
                </a:schemeClr>
              </a:solidFill>
              <a:latin typeface="Comic Sans MS" panose="030F0702030302020204" pitchFamily="66" charset="0"/>
            </a:endParaRPr>
          </a:p>
          <a:p>
            <a:pPr lvl="1">
              <a:lnSpc>
                <a:spcPct val="150000"/>
              </a:lnSpc>
            </a:pPr>
            <a:r>
              <a:rPr lang="en-US">
                <a:solidFill>
                  <a:srgbClr val="00B050"/>
                </a:solidFill>
                <a:latin typeface="Comic Sans MS" panose="030F0702030302020204" pitchFamily="66" charset="0"/>
              </a:rPr>
              <a:t>    return x + y</a:t>
            </a:r>
            <a:r>
              <a:rPr lang="en-US" smtClean="0">
                <a:solidFill>
                  <a:srgbClr val="00B050"/>
                </a:solidFill>
                <a:latin typeface="Comic Sans MS" panose="030F0702030302020204" pitchFamily="66" charset="0"/>
              </a:rPr>
              <a:t>; </a:t>
            </a:r>
            <a:endParaRPr lang="en-US">
              <a:solidFill>
                <a:srgbClr val="00B050"/>
              </a:solidFill>
              <a:latin typeface="Comic Sans MS" panose="030F0702030302020204" pitchFamily="66" charset="0"/>
            </a:endParaRPr>
          </a:p>
          <a:p>
            <a:pPr lvl="1">
              <a:lnSpc>
                <a:spcPct val="150000"/>
              </a:lnSpc>
            </a:pPr>
            <a:r>
              <a:rPr lang="en-US" sz="1600" smtClean="0">
                <a:solidFill>
                  <a:srgbClr val="00B050"/>
                </a:solidFill>
                <a:latin typeface="Comic Sans MS" panose="030F0702030302020204" pitchFamily="66" charset="0"/>
              </a:rPr>
              <a:t>};</a:t>
            </a:r>
          </a:p>
          <a:p>
            <a:pPr lvl="1">
              <a:lnSpc>
                <a:spcPct val="150000"/>
              </a:lnSpc>
            </a:pPr>
            <a:endParaRPr lang="en-US" sz="1600">
              <a:solidFill>
                <a:srgbClr val="00B050"/>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__dirname: It returns the path (folder location) in which this current javascript file is located as a string value.</a:t>
            </a:r>
          </a:p>
          <a:p>
            <a:pPr>
              <a:lnSpc>
                <a:spcPct val="150000"/>
              </a:lnSpc>
            </a:pPr>
            <a:endParaRPr lang="en-US" sz="20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__filename: ( __dirname value + current javascript file name ) as </a:t>
            </a:r>
            <a:r>
              <a:rPr lang="en-US" sz="2000">
                <a:solidFill>
                  <a:schemeClr val="bg1"/>
                </a:solidFill>
                <a:latin typeface="Comic Sans MS" panose="030F0702030302020204" pitchFamily="66" charset="0"/>
              </a:rPr>
              <a:t>a string value.</a:t>
            </a:r>
          </a:p>
          <a:p>
            <a:pPr>
              <a:lnSpc>
                <a:spcPct val="150000"/>
              </a:lnSpc>
            </a:pPr>
            <a:endParaRPr lang="en-US" sz="20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module: This is the reference to the current module and contains various information as an object.</a:t>
            </a:r>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3382993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a:latin typeface="Sitka Small" panose="02000505000000020004" pitchFamily="2" charset="0"/>
              </a:rPr>
              <a:t>Node.js </a:t>
            </a:r>
            <a:r>
              <a:rPr lang="en-US" sz="2800" smtClean="0">
                <a:latin typeface="Sitka Small" panose="02000505000000020004" pitchFamily="2" charset="0"/>
              </a:rPr>
              <a:t>Modules</a:t>
            </a:r>
            <a:r>
              <a:rPr lang="en-US" sz="2800" b="0" smtClean="0">
                <a:latin typeface="Sitka Small" panose="02000505000000020004" pitchFamily="2" charset="0"/>
              </a:rPr>
              <a:t> Advantages	</a:t>
            </a:r>
            <a:endParaRPr lang="en-US" b="0">
              <a:latin typeface="Sitka Small" panose="02000505000000020004" pitchFamily="2" charset="0"/>
            </a:endParaRPr>
          </a:p>
        </p:txBody>
      </p:sp>
      <p:sp>
        <p:nvSpPr>
          <p:cNvPr id="7" name="Rectangle 6"/>
          <p:cNvSpPr/>
          <p:nvPr/>
        </p:nvSpPr>
        <p:spPr>
          <a:xfrm>
            <a:off x="862536" y="626805"/>
            <a:ext cx="10813610" cy="3970318"/>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A module is a block of code dedicated to a specific functionality.</a:t>
            </a:r>
          </a:p>
          <a:p>
            <a:pPr>
              <a:lnSpc>
                <a:spcPct val="150000"/>
              </a:lnSpc>
            </a:pPr>
            <a:endParaRPr lang="en-US" sz="2000" smtClean="0">
              <a:solidFill>
                <a:schemeClr val="bg1"/>
              </a:solidFill>
              <a:latin typeface="Comic Sans MS" panose="030F0702030302020204" pitchFamily="66" charset="0"/>
            </a:endParaRPr>
          </a:p>
          <a:p>
            <a:pPr marL="457200" indent="-457200">
              <a:lnSpc>
                <a:spcPct val="150000"/>
              </a:lnSpc>
              <a:buFont typeface="+mj-lt"/>
              <a:buAutoNum type="alphaLcParenR"/>
            </a:pPr>
            <a:r>
              <a:rPr lang="en-US" smtClean="0">
                <a:solidFill>
                  <a:schemeClr val="bg1"/>
                </a:solidFill>
                <a:latin typeface="Comic Sans MS" panose="030F0702030302020204" pitchFamily="66" charset="0"/>
              </a:rPr>
              <a:t>Code reusability</a:t>
            </a:r>
          </a:p>
          <a:p>
            <a:pPr marL="457200" indent="-457200">
              <a:lnSpc>
                <a:spcPct val="150000"/>
              </a:lnSpc>
              <a:buFont typeface="+mj-lt"/>
              <a:buAutoNum type="alphaLcParenR"/>
            </a:pPr>
            <a:r>
              <a:rPr lang="en-US" smtClean="0">
                <a:solidFill>
                  <a:schemeClr val="bg1"/>
                </a:solidFill>
                <a:latin typeface="Comic Sans MS" panose="030F0702030302020204" pitchFamily="66" charset="0"/>
              </a:rPr>
              <a:t>Division of tasks</a:t>
            </a:r>
          </a:p>
          <a:p>
            <a:pPr marL="457200" indent="-457200">
              <a:lnSpc>
                <a:spcPct val="150000"/>
              </a:lnSpc>
              <a:buFont typeface="+mj-lt"/>
              <a:buAutoNum type="alphaLcParenR"/>
            </a:pPr>
            <a:r>
              <a:rPr lang="en-US" smtClean="0">
                <a:solidFill>
                  <a:schemeClr val="bg1"/>
                </a:solidFill>
                <a:latin typeface="Comic Sans MS" panose="030F0702030302020204" pitchFamily="66" charset="0"/>
              </a:rPr>
              <a:t>Easy to read and understand</a:t>
            </a:r>
          </a:p>
          <a:p>
            <a:pPr marL="457200" indent="-457200">
              <a:lnSpc>
                <a:spcPct val="150000"/>
              </a:lnSpc>
              <a:buFont typeface="+mj-lt"/>
              <a:buAutoNum type="alphaLcParenR"/>
            </a:pPr>
            <a:r>
              <a:rPr lang="en-US" smtClean="0">
                <a:solidFill>
                  <a:schemeClr val="bg1"/>
                </a:solidFill>
                <a:latin typeface="Comic Sans MS" panose="030F0702030302020204" pitchFamily="66" charset="0"/>
              </a:rPr>
              <a:t>Easy to detect error</a:t>
            </a:r>
          </a:p>
          <a:p>
            <a:pPr marL="457200" indent="-457200">
              <a:lnSpc>
                <a:spcPct val="150000"/>
              </a:lnSpc>
              <a:buFont typeface="+mj-lt"/>
              <a:buAutoNum type="alphaLcParenR"/>
            </a:pPr>
            <a:r>
              <a:rPr lang="en-US" smtClean="0">
                <a:solidFill>
                  <a:schemeClr val="bg1"/>
                </a:solidFill>
                <a:latin typeface="Comic Sans MS" panose="030F0702030302020204" pitchFamily="66" charset="0"/>
              </a:rPr>
              <a:t>Easy to scale the application </a:t>
            </a:r>
            <a:r>
              <a:rPr lang="en-US">
                <a:solidFill>
                  <a:schemeClr val="bg1"/>
                </a:solidFill>
                <a:latin typeface="Comic Sans MS" panose="030F0702030302020204" pitchFamily="66" charset="0"/>
              </a:rPr>
              <a:t>(Extensibility)</a:t>
            </a:r>
          </a:p>
          <a:p>
            <a:pPr marL="457200" indent="-457200">
              <a:lnSpc>
                <a:spcPct val="150000"/>
              </a:lnSpc>
              <a:buFont typeface="+mj-lt"/>
              <a:buAutoNum type="alphaLcParenR"/>
            </a:pPr>
            <a:r>
              <a:rPr lang="en-US">
                <a:solidFill>
                  <a:schemeClr val="bg1"/>
                </a:solidFill>
                <a:latin typeface="Comic Sans MS" panose="030F0702030302020204" pitchFamily="66" charset="0"/>
              </a:rPr>
              <a:t>Reduces Loading time using caching.</a:t>
            </a:r>
          </a:p>
          <a:p>
            <a:pPr>
              <a:lnSpc>
                <a:spcPct val="150000"/>
              </a:lnSpc>
            </a:pPr>
            <a:endParaRPr lang="en-US" sz="2000">
              <a:solidFill>
                <a:srgbClr val="92D050"/>
              </a:solidFill>
              <a:latin typeface="Comic Sans MS" panose="030F0702030302020204" pitchFamily="66" charset="0"/>
            </a:endParaRPr>
          </a:p>
        </p:txBody>
      </p:sp>
    </p:spTree>
    <p:extLst>
      <p:ext uri="{BB962C8B-B14F-4D97-AF65-F5344CB8AC3E}">
        <p14:creationId xmlns:p14="http://schemas.microsoft.com/office/powerpoint/2010/main" xmlns="" val="1428668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smtClean="0">
                <a:latin typeface="Sitka Small" panose="02000505000000020004" pitchFamily="2" charset="0"/>
              </a:rPr>
              <a:t>Core Modules	</a:t>
            </a:r>
            <a:endParaRPr lang="en-US" b="0">
              <a:latin typeface="Sitka Small" panose="02000505000000020004" pitchFamily="2" charset="0"/>
            </a:endParaRPr>
          </a:p>
        </p:txBody>
      </p:sp>
      <p:sp>
        <p:nvSpPr>
          <p:cNvPr id="7" name="Rectangle 6"/>
          <p:cNvSpPr/>
          <p:nvPr/>
        </p:nvSpPr>
        <p:spPr>
          <a:xfrm>
            <a:off x="877284" y="538317"/>
            <a:ext cx="10353612" cy="5970865"/>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Core modules are built-in modules that are provided by the nodeJS team. We don’t need to install them, we can directly import and use any of the core module features. </a:t>
            </a:r>
          </a:p>
          <a:p>
            <a:pPr>
              <a:lnSpc>
                <a:spcPct val="150000"/>
              </a:lnSpc>
            </a:pPr>
            <a:endParaRPr lang="en-US" sz="2000" smtClean="0">
              <a:solidFill>
                <a:schemeClr val="bg1"/>
              </a:solidFill>
              <a:latin typeface="Comic Sans MS" panose="030F0702030302020204" pitchFamily="66" charset="0"/>
            </a:endParaRPr>
          </a:p>
          <a:p>
            <a:pPr>
              <a:lnSpc>
                <a:spcPct val="150000"/>
              </a:lnSpc>
            </a:pPr>
            <a:r>
              <a:rPr lang="en-US" sz="2000" smtClean="0">
                <a:solidFill>
                  <a:schemeClr val="bg1"/>
                </a:solidFill>
                <a:latin typeface="Comic Sans MS" panose="030F0702030302020204" pitchFamily="66" charset="0"/>
              </a:rPr>
              <a:t>Below </a:t>
            </a:r>
            <a:r>
              <a:rPr lang="en-US" sz="2000">
                <a:solidFill>
                  <a:schemeClr val="bg1"/>
                </a:solidFill>
                <a:latin typeface="Comic Sans MS" panose="030F0702030302020204" pitchFamily="66" charset="0"/>
              </a:rPr>
              <a:t>are some </a:t>
            </a:r>
            <a:r>
              <a:rPr lang="en-US" sz="2000" smtClean="0">
                <a:solidFill>
                  <a:schemeClr val="bg1"/>
                </a:solidFill>
                <a:latin typeface="Comic Sans MS" panose="030F0702030302020204" pitchFamily="66" charset="0"/>
              </a:rPr>
              <a:t>common core modules:</a:t>
            </a:r>
            <a:endParaRPr lang="en-US" sz="2400" smtClean="0">
              <a:solidFill>
                <a:schemeClr val="bg1"/>
              </a:solidFill>
              <a:latin typeface="Comic Sans MS" panose="030F0702030302020204" pitchFamily="66" charset="0"/>
            </a:endParaRPr>
          </a:p>
          <a:p>
            <a:pPr marL="457200" indent="-457200">
              <a:lnSpc>
                <a:spcPct val="150000"/>
              </a:lnSpc>
              <a:buFont typeface="+mj-lt"/>
              <a:buAutoNum type="alphaLcPeriod"/>
            </a:pPr>
            <a:r>
              <a:rPr lang="en-US" sz="2000" smtClean="0">
                <a:solidFill>
                  <a:schemeClr val="accent6"/>
                </a:solidFill>
                <a:latin typeface="Comic Sans MS" panose="030F0702030302020204" pitchFamily="66" charset="0"/>
              </a:rPr>
              <a:t>fs</a:t>
            </a:r>
            <a:r>
              <a:rPr lang="en-US" sz="2000" smtClean="0">
                <a:solidFill>
                  <a:schemeClr val="bg1"/>
                </a:solidFill>
                <a:latin typeface="Comic Sans MS" panose="030F0702030302020204" pitchFamily="66" charset="0"/>
              </a:rPr>
              <a:t>: File system</a:t>
            </a:r>
          </a:p>
          <a:p>
            <a:pPr lvl="1"/>
            <a:r>
              <a:rPr lang="en-US">
                <a:solidFill>
                  <a:srgbClr val="827DB5"/>
                </a:solidFill>
                <a:latin typeface="Consolas" panose="020B0609020204030204" pitchFamily="49" charset="0"/>
              </a:rPr>
              <a:t>var</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'fs</a:t>
            </a:r>
            <a:r>
              <a:rPr lang="en-US" smtClean="0">
                <a:solidFill>
                  <a:srgbClr val="A4BD00"/>
                </a:solidFill>
                <a:latin typeface="Consolas" panose="020B0609020204030204" pitchFamily="49" charset="0"/>
              </a:rPr>
              <a:t>'</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fs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readFile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'demofile.txt'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'utf8'</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err</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data</a:t>
            </a:r>
            <a:r>
              <a:rPr lang="en-US">
                <a:solidFill>
                  <a:srgbClr val="BAC6DB"/>
                </a:solidFill>
                <a:latin typeface="Consolas" panose="020B0609020204030204" pitchFamily="49" charset="0"/>
              </a:rPr>
              <a:t>) {</a:t>
            </a:r>
          </a:p>
          <a:p>
            <a:pPr lvl="1"/>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if</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err</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throw</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err</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pPr lvl="1"/>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data</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pPr lvl="1"/>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endParaRPr lang="en-US" sz="2000" smtClean="0">
              <a:solidFill>
                <a:schemeClr val="bg1"/>
              </a:solidFill>
              <a:latin typeface="Comic Sans MS" panose="030F0702030302020204" pitchFamily="66" charset="0"/>
            </a:endParaRPr>
          </a:p>
          <a:p>
            <a:pPr>
              <a:lnSpc>
                <a:spcPct val="150000"/>
              </a:lnSpc>
            </a:pPr>
            <a:r>
              <a:rPr lang="en-US" sz="2000" smtClean="0">
                <a:solidFill>
                  <a:schemeClr val="accent6"/>
                </a:solidFill>
                <a:latin typeface="Comic Sans MS" panose="030F0702030302020204" pitchFamily="66" charset="0"/>
              </a:rPr>
              <a:t>b.   os</a:t>
            </a:r>
            <a:r>
              <a:rPr lang="en-US" sz="2000">
                <a:solidFill>
                  <a:schemeClr val="bg1"/>
                </a:solidFill>
                <a:latin typeface="Comic Sans MS" panose="030F0702030302020204" pitchFamily="66" charset="0"/>
              </a:rPr>
              <a:t>: Provides information about the operation </a:t>
            </a:r>
            <a:r>
              <a:rPr lang="en-US" sz="2000" smtClean="0">
                <a:solidFill>
                  <a:schemeClr val="bg1"/>
                </a:solidFill>
                <a:latin typeface="Comic Sans MS" panose="030F0702030302020204" pitchFamily="66" charset="0"/>
              </a:rPr>
              <a:t>system</a:t>
            </a:r>
          </a:p>
          <a:p>
            <a:pPr lvl="1"/>
            <a:r>
              <a:rPr lang="en-US">
                <a:solidFill>
                  <a:srgbClr val="827DB5"/>
                </a:solidFill>
                <a:latin typeface="Consolas" panose="020B0609020204030204" pitchFamily="49" charset="0"/>
              </a:rPr>
              <a:t>var</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os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'os</a:t>
            </a:r>
            <a:r>
              <a:rPr lang="en-US" smtClean="0">
                <a:solidFill>
                  <a:srgbClr val="A4BD00"/>
                </a:solidFill>
                <a:latin typeface="Consolas" panose="020B0609020204030204" pitchFamily="49" charset="0"/>
              </a:rPr>
              <a:t>'</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p>
          <a:p>
            <a:pPr lvl="1"/>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"Platform: "</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os</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version</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    </a:t>
            </a:r>
            <a:r>
              <a:rPr lang="en-US" i="1" smtClean="0">
                <a:solidFill>
                  <a:srgbClr val="626A73"/>
                </a:solidFill>
                <a:latin typeface="Consolas" panose="020B0609020204030204" pitchFamily="49" charset="0"/>
              </a:rPr>
              <a:t>// Windows </a:t>
            </a:r>
            <a:r>
              <a:rPr lang="en-US" i="1">
                <a:solidFill>
                  <a:srgbClr val="626A73"/>
                </a:solidFill>
                <a:latin typeface="Consolas" panose="020B0609020204030204" pitchFamily="49" charset="0"/>
              </a:rPr>
              <a:t>10 Pro</a:t>
            </a:r>
          </a:p>
          <a:p>
            <a:pPr lvl="1"/>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"Platform: "</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os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platform</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i="1" smtClean="0">
                <a:solidFill>
                  <a:srgbClr val="626A73"/>
                </a:solidFill>
                <a:latin typeface="Consolas" panose="020B0609020204030204" pitchFamily="49" charset="0"/>
              </a:rPr>
              <a:t>// Platform</a:t>
            </a:r>
            <a:r>
              <a:rPr lang="en-US" i="1">
                <a:solidFill>
                  <a:srgbClr val="626A73"/>
                </a:solidFill>
                <a:latin typeface="Consolas" panose="020B0609020204030204" pitchFamily="49" charset="0"/>
              </a:rPr>
              <a:t>: win32</a:t>
            </a:r>
            <a:endParaRPr lang="en-US">
              <a:solidFill>
                <a:srgbClr val="BAC6DB"/>
              </a:solidFill>
              <a:latin typeface="Consolas" panose="020B0609020204030204" pitchFamily="49" charset="0"/>
            </a:endParaRPr>
          </a:p>
          <a:p>
            <a:pPr lvl="1"/>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"Architecture: "</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os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arch</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i="1" smtClean="0">
                <a:solidFill>
                  <a:srgbClr val="626A73"/>
                </a:solidFill>
                <a:latin typeface="Consolas" panose="020B0609020204030204" pitchFamily="49" charset="0"/>
              </a:rPr>
              <a:t>// Architecture</a:t>
            </a:r>
            <a:r>
              <a:rPr lang="en-US" i="1">
                <a:solidFill>
                  <a:srgbClr val="626A73"/>
                </a:solidFill>
                <a:latin typeface="Consolas" panose="020B0609020204030204" pitchFamily="49" charset="0"/>
              </a:rPr>
              <a:t>: x64</a:t>
            </a:r>
            <a:endParaRPr lang="en-US">
              <a:solidFill>
                <a:srgbClr val="BAC6DB"/>
              </a:solidFill>
              <a:latin typeface="Consolas" panose="020B0609020204030204" pitchFamily="49" charset="0"/>
            </a:endParaRPr>
          </a:p>
          <a:p>
            <a:endParaRPr lang="en-US" sz="200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3350580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40" y="7374"/>
            <a:ext cx="6318929" cy="480131"/>
          </a:xfrm>
        </p:spPr>
        <p:txBody>
          <a:bodyPr/>
          <a:lstStyle/>
          <a:p>
            <a:r>
              <a:rPr lang="en-US" sz="2800" b="0" smtClean="0">
                <a:latin typeface="Sitka Small" panose="02000505000000020004" pitchFamily="2" charset="0"/>
              </a:rPr>
              <a:t>Core Modules	</a:t>
            </a:r>
            <a:endParaRPr lang="en-US" b="0">
              <a:latin typeface="Sitka Small" panose="02000505000000020004" pitchFamily="2" charset="0"/>
            </a:endParaRPr>
          </a:p>
        </p:txBody>
      </p:sp>
      <p:sp>
        <p:nvSpPr>
          <p:cNvPr id="7" name="Rectangle 6"/>
          <p:cNvSpPr/>
          <p:nvPr/>
        </p:nvSpPr>
        <p:spPr>
          <a:xfrm>
            <a:off x="818292" y="538317"/>
            <a:ext cx="10353612" cy="6093976"/>
          </a:xfrm>
          <a:prstGeom prst="rect">
            <a:avLst/>
          </a:prstGeom>
        </p:spPr>
        <p:txBody>
          <a:bodyPr wrap="square">
            <a:spAutoFit/>
          </a:bodyPr>
          <a:lstStyle/>
          <a:p>
            <a:pPr>
              <a:lnSpc>
                <a:spcPct val="150000"/>
              </a:lnSpc>
            </a:pPr>
            <a:r>
              <a:rPr lang="en-US" smtClean="0">
                <a:solidFill>
                  <a:schemeClr val="accent6"/>
                </a:solidFill>
                <a:latin typeface="Comic Sans MS" panose="030F0702030302020204" pitchFamily="66" charset="0"/>
              </a:rPr>
              <a:t>c.   http</a:t>
            </a:r>
            <a:r>
              <a:rPr lang="en-US" smtClean="0">
                <a:solidFill>
                  <a:schemeClr val="bg1"/>
                </a:solidFill>
                <a:latin typeface="Comic Sans MS" panose="030F0702030302020204" pitchFamily="66" charset="0"/>
              </a:rPr>
              <a:t>: Provides HTTP-related functionality</a:t>
            </a:r>
          </a:p>
          <a:p>
            <a:pPr lvl="1"/>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http</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'http'</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lvl="1"/>
            <a:r>
              <a:rPr lang="en-US" sz="1600">
                <a:solidFill>
                  <a:srgbClr val="A8AEBD"/>
                </a:solidFill>
                <a:latin typeface="Consolas" panose="020B0609020204030204" pitchFamily="49" charset="0"/>
              </a:rPr>
              <a:t>http</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createServer</a:t>
            </a:r>
            <a:r>
              <a:rPr lang="en-US" sz="1600">
                <a:solidFill>
                  <a:srgbClr val="BAC6DB"/>
                </a:solidFill>
                <a:latin typeface="Consolas" panose="020B0609020204030204" pitchFamily="49" charset="0"/>
              </a:rPr>
              <a:t>(</a:t>
            </a: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req</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res</a:t>
            </a:r>
            <a:r>
              <a:rPr lang="en-US" sz="1600">
                <a:solidFill>
                  <a:srgbClr val="BAC6DB"/>
                </a:solidFill>
                <a:latin typeface="Consolas" panose="020B0609020204030204" pitchFamily="49" charset="0"/>
              </a:rPr>
              <a:t>) {</a:t>
            </a:r>
          </a:p>
          <a:p>
            <a:pPr lvl="1"/>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res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writeHead</a:t>
            </a:r>
            <a:r>
              <a:rPr lang="en-US" sz="1600">
                <a:solidFill>
                  <a:srgbClr val="BAC6DB"/>
                </a:solidFill>
                <a:latin typeface="Consolas" panose="020B0609020204030204" pitchFamily="49" charset="0"/>
              </a:rPr>
              <a:t>(</a:t>
            </a:r>
            <a:r>
              <a:rPr lang="en-US" sz="1600">
                <a:solidFill>
                  <a:srgbClr val="E6E600"/>
                </a:solidFill>
                <a:latin typeface="Consolas" panose="020B0609020204030204" pitchFamily="49" charset="0"/>
              </a:rPr>
              <a:t>200</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'Content-Type'</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'text/plain'</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lvl="1"/>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res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write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'Hello World!'</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lvl="1"/>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res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end</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lvl="1"/>
            <a:r>
              <a:rPr lang="en-US" sz="1600">
                <a:solidFill>
                  <a:srgbClr val="BAC6DB"/>
                </a:solidFill>
                <a:latin typeface="Consolas" panose="020B0609020204030204" pitchFamily="49" charset="0"/>
              </a:rPr>
              <a:t>})</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listen</a:t>
            </a:r>
            <a:r>
              <a:rPr lang="en-US" sz="1600">
                <a:solidFill>
                  <a:srgbClr val="BAC6DB"/>
                </a:solidFill>
                <a:latin typeface="Consolas" panose="020B0609020204030204" pitchFamily="49" charset="0"/>
              </a:rPr>
              <a:t>(</a:t>
            </a:r>
            <a:r>
              <a:rPr lang="en-US" sz="1600">
                <a:solidFill>
                  <a:srgbClr val="E6E600"/>
                </a:solidFill>
                <a:latin typeface="Consolas" panose="020B0609020204030204" pitchFamily="49" charset="0"/>
              </a:rPr>
              <a:t>8080</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p>
          <a:p>
            <a:pPr lvl="1"/>
            <a:endParaRPr lang="en-US" smtClean="0">
              <a:solidFill>
                <a:schemeClr val="bg1"/>
              </a:solidFill>
              <a:latin typeface="Comic Sans MS" panose="030F0702030302020204" pitchFamily="66" charset="0"/>
            </a:endParaRPr>
          </a:p>
          <a:p>
            <a:pPr marL="342900" indent="-342900">
              <a:lnSpc>
                <a:spcPct val="150000"/>
              </a:lnSpc>
              <a:buAutoNum type="alphaLcPeriod" startAt="4"/>
            </a:pPr>
            <a:r>
              <a:rPr lang="en-US" smtClean="0">
                <a:solidFill>
                  <a:schemeClr val="accent6"/>
                </a:solidFill>
                <a:latin typeface="Comic Sans MS" panose="030F0702030302020204" pitchFamily="66" charset="0"/>
              </a:rPr>
              <a:t>crypto</a:t>
            </a:r>
            <a:r>
              <a:rPr lang="en-US" smtClean="0">
                <a:solidFill>
                  <a:schemeClr val="bg1"/>
                </a:solidFill>
                <a:latin typeface="Comic Sans MS" panose="030F0702030302020204" pitchFamily="66" charset="0"/>
              </a:rPr>
              <a:t>: Enables interactions with various processors on the computer</a:t>
            </a:r>
          </a:p>
          <a:p>
            <a:pPr lvl="1"/>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crypto</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'crypto'</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lvl="1"/>
            <a:r>
              <a:rPr lang="en-US" sz="1600" smtClean="0">
                <a:solidFill>
                  <a:srgbClr val="827DB5"/>
                </a:solidFill>
                <a:latin typeface="Consolas" panose="020B0609020204030204" pitchFamily="49" charset="0"/>
              </a:rPr>
              <a:t>var</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mykey</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crypto</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createCipher</a:t>
            </a:r>
            <a:r>
              <a:rPr lang="en-US" sz="1600" smtClean="0">
                <a:solidFill>
                  <a:srgbClr val="BAC6DB"/>
                </a:solidFill>
                <a:latin typeface="Consolas" panose="020B0609020204030204" pitchFamily="49" charset="0"/>
              </a:rPr>
              <a:t>(</a:t>
            </a:r>
            <a:r>
              <a:rPr lang="en-US" sz="1600">
                <a:solidFill>
                  <a:srgbClr val="A4BD00"/>
                </a:solidFill>
                <a:latin typeface="Consolas" panose="020B0609020204030204" pitchFamily="49" charset="0"/>
              </a:rPr>
              <a:t>'</a:t>
            </a:r>
            <a:r>
              <a:rPr lang="en-US" sz="1600" smtClean="0">
                <a:solidFill>
                  <a:srgbClr val="A4BD00"/>
                </a:solidFill>
                <a:latin typeface="Consolas" panose="020B0609020204030204" pitchFamily="49" charset="0"/>
              </a:rPr>
              <a:t>userID'</a:t>
            </a:r>
            <a:r>
              <a:rPr lang="en-US" sz="1600" smtClean="0">
                <a:solidFill>
                  <a:srgbClr val="B3B3B3"/>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smtClean="0">
                <a:solidFill>
                  <a:srgbClr val="A4BD00"/>
                </a:solidFill>
                <a:latin typeface="Consolas" panose="020B0609020204030204" pitchFamily="49" charset="0"/>
              </a:rPr>
              <a:t>'myPwd@123'</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 </a:t>
            </a:r>
            <a:r>
              <a:rPr lang="en-US" sz="1600" i="1" smtClean="0">
                <a:solidFill>
                  <a:srgbClr val="626A73"/>
                </a:solidFill>
                <a:latin typeface="Consolas" panose="020B0609020204030204" pitchFamily="49" charset="0"/>
              </a:rPr>
              <a:t>//used during decrypt </a:t>
            </a:r>
            <a:endParaRPr lang="en-US" sz="1600" i="1">
              <a:solidFill>
                <a:srgbClr val="626A73"/>
              </a:solidFill>
              <a:latin typeface="Consolas" panose="020B0609020204030204" pitchFamily="49" charset="0"/>
            </a:endParaRPr>
          </a:p>
          <a:p>
            <a:pPr lvl="1"/>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mystr</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mykey</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update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'abc'</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'utf8'</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'hex</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i="1">
                <a:solidFill>
                  <a:srgbClr val="626A73"/>
                </a:solidFill>
                <a:latin typeface="Consolas" panose="020B0609020204030204" pitchFamily="49" charset="0"/>
              </a:rPr>
              <a:t>//convert “abc” from text to hex code</a:t>
            </a:r>
            <a:r>
              <a:rPr lang="en-US" sz="1600" smtClean="0">
                <a:solidFill>
                  <a:srgbClr val="BAC6DB"/>
                </a:solidFill>
                <a:latin typeface="Consolas" panose="020B0609020204030204" pitchFamily="49" charset="0"/>
              </a:rPr>
              <a:t>. </a:t>
            </a:r>
            <a:endParaRPr lang="en-US" sz="1600">
              <a:solidFill>
                <a:srgbClr val="BAC6DB"/>
              </a:solidFill>
              <a:latin typeface="Consolas" panose="020B0609020204030204" pitchFamily="49" charset="0"/>
            </a:endParaRPr>
          </a:p>
          <a:p>
            <a:pPr lvl="1"/>
            <a:r>
              <a:rPr lang="en-US" sz="1600">
                <a:solidFill>
                  <a:srgbClr val="A8AEBD"/>
                </a:solidFill>
                <a:latin typeface="Consolas" panose="020B0609020204030204" pitchFamily="49" charset="0"/>
              </a:rPr>
              <a:t>mystr</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mykey</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final</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'hex</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mystr</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i="1">
                <a:solidFill>
                  <a:srgbClr val="626A73"/>
                </a:solidFill>
                <a:latin typeface="Consolas" panose="020B0609020204030204" pitchFamily="49" charset="0"/>
              </a:rPr>
              <a:t>//34feb914c099df25794bf9ccb85bea72</a:t>
            </a:r>
            <a:endParaRPr lang="en-US" sz="1600">
              <a:solidFill>
                <a:srgbClr val="BAC6DB"/>
              </a:solidFill>
              <a:latin typeface="Consolas" panose="020B0609020204030204" pitchFamily="49" charset="0"/>
            </a:endParaRPr>
          </a:p>
          <a:p>
            <a:pPr lvl="1">
              <a:lnSpc>
                <a:spcPct val="150000"/>
              </a:lnSpc>
            </a:pPr>
            <a:endParaRPr lang="en-US" sz="2000" smtClean="0">
              <a:solidFill>
                <a:schemeClr val="bg1"/>
              </a:solidFill>
              <a:latin typeface="Comic Sans MS" panose="030F0702030302020204" pitchFamily="66" charset="0"/>
            </a:endParaRPr>
          </a:p>
          <a:p>
            <a:pPr lvl="1"/>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crypto</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'crypto</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mykey</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crypto</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createDecipher</a:t>
            </a:r>
            <a:r>
              <a:rPr lang="en-US" sz="1600" smtClean="0">
                <a:solidFill>
                  <a:srgbClr val="BAC6DB"/>
                </a:solidFill>
                <a:latin typeface="Consolas" panose="020B0609020204030204" pitchFamily="49" charset="0"/>
              </a:rPr>
              <a:t>(</a:t>
            </a:r>
            <a:r>
              <a:rPr lang="en-US" sz="1600" smtClean="0">
                <a:solidFill>
                  <a:srgbClr val="A4BD00"/>
                </a:solidFill>
                <a:latin typeface="Consolas" panose="020B0609020204030204" pitchFamily="49" charset="0"/>
              </a:rPr>
              <a:t>'userID'</a:t>
            </a:r>
            <a:r>
              <a:rPr lang="en-US" sz="1600" smtClean="0">
                <a:solidFill>
                  <a:srgbClr val="B3B3B3"/>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smtClean="0">
                <a:solidFill>
                  <a:srgbClr val="A4BD00"/>
                </a:solidFill>
                <a:latin typeface="Consolas" panose="020B0609020204030204" pitchFamily="49" charset="0"/>
              </a:rPr>
              <a:t>'</a:t>
            </a:r>
            <a:r>
              <a:rPr lang="en-US" sz="1600">
                <a:solidFill>
                  <a:srgbClr val="A4BD00"/>
                </a:solidFill>
                <a:latin typeface="Consolas" panose="020B0609020204030204" pitchFamily="49" charset="0"/>
              </a:rPr>
              <a:t>myPwd@123</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lvl="1"/>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mystr</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mykey</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update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'34feb914c099df25794bf9ccb85bea72'</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'hex'</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'utf8'</a:t>
            </a:r>
            <a:r>
              <a:rPr lang="en-US" sz="1600">
                <a:solidFill>
                  <a:srgbClr val="BAC6DB"/>
                </a:solidFill>
                <a:latin typeface="Consolas" panose="020B0609020204030204" pitchFamily="49" charset="0"/>
              </a:rPr>
              <a:t>)</a:t>
            </a:r>
          </a:p>
          <a:p>
            <a:pPr lvl="1"/>
            <a:r>
              <a:rPr lang="en-US" sz="1600">
                <a:solidFill>
                  <a:srgbClr val="A8AEBD"/>
                </a:solidFill>
                <a:latin typeface="Consolas" panose="020B0609020204030204" pitchFamily="49" charset="0"/>
              </a:rPr>
              <a:t>mystr</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mykey</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final</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'utf8</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a:t>
            </a:r>
            <a:r>
              <a:rPr lang="en-US" sz="1600">
                <a:solidFill>
                  <a:srgbClr val="B3B3B3"/>
                </a:solidFill>
                <a:latin typeface="Consolas" panose="020B0609020204030204" pitchFamily="49" charset="0"/>
              </a:rPr>
              <a:t>;   </a:t>
            </a:r>
            <a:r>
              <a:rPr lang="en-US" sz="1600" i="1">
                <a:solidFill>
                  <a:srgbClr val="626A73"/>
                </a:solidFill>
                <a:latin typeface="Consolas" panose="020B0609020204030204" pitchFamily="49" charset="0"/>
              </a:rPr>
              <a:t>//8 bit </a:t>
            </a:r>
            <a:r>
              <a:rPr lang="en-US" sz="1600" b="1" i="1">
                <a:solidFill>
                  <a:srgbClr val="626A73"/>
                </a:solidFill>
                <a:latin typeface="Consolas" panose="020B0609020204030204" pitchFamily="49" charset="0"/>
              </a:rPr>
              <a:t>U</a:t>
            </a:r>
            <a:r>
              <a:rPr lang="en-US" sz="1600" i="1">
                <a:solidFill>
                  <a:srgbClr val="626A73"/>
                </a:solidFill>
                <a:latin typeface="Consolas" panose="020B0609020204030204" pitchFamily="49" charset="0"/>
              </a:rPr>
              <a:t>nicode(consistent) </a:t>
            </a:r>
            <a:r>
              <a:rPr lang="en-US" sz="1600" b="1" i="1">
                <a:solidFill>
                  <a:srgbClr val="626A73"/>
                </a:solidFill>
                <a:latin typeface="Consolas" panose="020B0609020204030204" pitchFamily="49" charset="0"/>
              </a:rPr>
              <a:t>T</a:t>
            </a:r>
            <a:r>
              <a:rPr lang="en-US" sz="1600" i="1">
                <a:solidFill>
                  <a:srgbClr val="626A73"/>
                </a:solidFill>
                <a:latin typeface="Consolas" panose="020B0609020204030204" pitchFamily="49" charset="0"/>
              </a:rPr>
              <a:t>ransformation </a:t>
            </a:r>
            <a:r>
              <a:rPr lang="en-US" sz="1600" b="1" i="1">
                <a:solidFill>
                  <a:srgbClr val="626A73"/>
                </a:solidFill>
                <a:latin typeface="Consolas" panose="020B0609020204030204" pitchFamily="49" charset="0"/>
              </a:rPr>
              <a:t>F</a:t>
            </a:r>
            <a:r>
              <a:rPr lang="en-US" sz="1600" i="1">
                <a:solidFill>
                  <a:srgbClr val="626A73"/>
                </a:solidFill>
                <a:latin typeface="Consolas" panose="020B0609020204030204" pitchFamily="49" charset="0"/>
              </a:rPr>
              <a:t>ormat</a:t>
            </a:r>
            <a:br>
              <a:rPr lang="en-US" sz="1600" i="1">
                <a:solidFill>
                  <a:srgbClr val="626A73"/>
                </a:solidFill>
                <a:latin typeface="Consolas" panose="020B0609020204030204" pitchFamily="49" charset="0"/>
              </a:rPr>
            </a:b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mystr</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i="1">
                <a:solidFill>
                  <a:srgbClr val="626A73"/>
                </a:solidFill>
                <a:latin typeface="Consolas" panose="020B0609020204030204" pitchFamily="49" charset="0"/>
              </a:rPr>
              <a:t>//</a:t>
            </a:r>
            <a:r>
              <a:rPr lang="en-US" sz="1600" i="1" smtClean="0">
                <a:solidFill>
                  <a:srgbClr val="626A73"/>
                </a:solidFill>
                <a:latin typeface="Consolas" panose="020B0609020204030204" pitchFamily="49" charset="0"/>
              </a:rPr>
              <a:t>abc</a:t>
            </a:r>
          </a:p>
          <a:p>
            <a:pPr lvl="1"/>
            <a:endParaRPr lang="en-US" sz="1600" i="1">
              <a:solidFill>
                <a:srgbClr val="626A73"/>
              </a:solidFill>
              <a:latin typeface="Consolas" panose="020B0609020204030204" pitchFamily="49" charset="0"/>
            </a:endParaRPr>
          </a:p>
          <a:p>
            <a:pPr lvl="1"/>
            <a:r>
              <a:rPr lang="en-US" sz="1600" i="1" smtClean="0">
                <a:solidFill>
                  <a:srgbClr val="626A73"/>
                </a:solidFill>
                <a:latin typeface="Consolas" panose="020B0609020204030204" pitchFamily="49" charset="0"/>
              </a:rPr>
              <a:t>UTF-8 </a:t>
            </a:r>
            <a:r>
              <a:rPr lang="en-US" sz="1600" i="1">
                <a:solidFill>
                  <a:srgbClr val="626A73"/>
                </a:solidFill>
                <a:latin typeface="Consolas" panose="020B0609020204030204" pitchFamily="49" charset="0"/>
              </a:rPr>
              <a:t>is </a:t>
            </a:r>
            <a:r>
              <a:rPr lang="en-US" sz="1600" i="1" smtClean="0">
                <a:solidFill>
                  <a:srgbClr val="626A73"/>
                </a:solidFill>
                <a:latin typeface="Consolas" panose="020B0609020204030204" pitchFamily="49" charset="0"/>
              </a:rPr>
              <a:t>the World’s most </a:t>
            </a:r>
            <a:r>
              <a:rPr lang="en-US" sz="1600" i="1">
                <a:solidFill>
                  <a:srgbClr val="626A73"/>
                </a:solidFill>
                <a:latin typeface="Consolas" panose="020B0609020204030204" pitchFamily="49" charset="0"/>
              </a:rPr>
              <a:t>common character </a:t>
            </a:r>
            <a:r>
              <a:rPr lang="en-US" sz="1600" i="1" smtClean="0">
                <a:solidFill>
                  <a:srgbClr val="626A73"/>
                </a:solidFill>
                <a:latin typeface="Consolas" panose="020B0609020204030204" pitchFamily="49" charset="0"/>
              </a:rPr>
              <a:t>encoding(to computer-understandable code).</a:t>
            </a:r>
            <a:endParaRPr lang="en-US" sz="1600">
              <a:solidFill>
                <a:srgbClr val="BAC6DB"/>
              </a:solidFill>
              <a:latin typeface="Consolas" panose="020B0609020204030204" pitchFamily="49" charset="0"/>
            </a:endParaRPr>
          </a:p>
        </p:txBody>
      </p:sp>
    </p:spTree>
    <p:extLst>
      <p:ext uri="{BB962C8B-B14F-4D97-AF65-F5344CB8AC3E}">
        <p14:creationId xmlns:p14="http://schemas.microsoft.com/office/powerpoint/2010/main" xmlns="" val="2018813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smtClean="0">
                <a:latin typeface="Sitka Small" panose="02000505000000020004" pitchFamily="2" charset="0"/>
              </a:rPr>
              <a:t>package.json</a:t>
            </a:r>
            <a:endParaRPr lang="en-US" b="0">
              <a:latin typeface="Sitka Small" panose="02000505000000020004" pitchFamily="2" charset="0"/>
            </a:endParaRPr>
          </a:p>
        </p:txBody>
      </p:sp>
      <p:sp>
        <p:nvSpPr>
          <p:cNvPr id="7" name="Rectangle 6"/>
          <p:cNvSpPr/>
          <p:nvPr/>
        </p:nvSpPr>
        <p:spPr>
          <a:xfrm>
            <a:off x="877284" y="538317"/>
            <a:ext cx="10552716" cy="5909310"/>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As the name suggests, it is a JSON file. It is used to store information like what are the libraries and their version that we are using, author details, software version, description, etc.</a:t>
            </a:r>
          </a:p>
          <a:p>
            <a:pPr>
              <a:lnSpc>
                <a:spcPct val="150000"/>
              </a:lnSpc>
            </a:pPr>
            <a:endParaRPr lang="en-US" smtClean="0">
              <a:solidFill>
                <a:schemeClr val="bg1"/>
              </a:solidFill>
              <a:latin typeface="Comic Sans MS" panose="030F0702030302020204" pitchFamily="66" charset="0"/>
            </a:endParaRPr>
          </a:p>
          <a:p>
            <a:pPr>
              <a:lnSpc>
                <a:spcPct val="150000"/>
              </a:lnSpc>
            </a:pPr>
            <a:r>
              <a:rPr lang="en-US">
                <a:solidFill>
                  <a:schemeClr val="bg1"/>
                </a:solidFill>
                <a:latin typeface="Comic Sans MS" panose="030F0702030302020204" pitchFamily="66" charset="0"/>
              </a:rPr>
              <a:t>Using </a:t>
            </a:r>
            <a:r>
              <a:rPr lang="en-US">
                <a:solidFill>
                  <a:schemeClr val="accent6"/>
                </a:solidFill>
                <a:latin typeface="Comic Sans MS" panose="030F0702030302020204" pitchFamily="66" charset="0"/>
              </a:rPr>
              <a:t>npm init</a:t>
            </a:r>
            <a:r>
              <a:rPr lang="en-US">
                <a:solidFill>
                  <a:schemeClr val="bg1"/>
                </a:solidFill>
                <a:latin typeface="Comic Sans MS" panose="030F0702030302020204" pitchFamily="66" charset="0"/>
              </a:rPr>
              <a:t> to Initialize a Project</a:t>
            </a:r>
          </a:p>
          <a:p>
            <a:pPr marL="285750" indent="-285750">
              <a:lnSpc>
                <a:spcPct val="150000"/>
              </a:lnSpc>
              <a:buFont typeface="Wingdings" panose="05000000000000000000" pitchFamily="2" charset="2"/>
              <a:buChar char="§"/>
            </a:pPr>
            <a:r>
              <a:rPr lang="en-US" smtClean="0">
                <a:solidFill>
                  <a:schemeClr val="bg1"/>
                </a:solidFill>
                <a:latin typeface="Comic Sans MS" panose="030F0702030302020204" pitchFamily="66" charset="0"/>
              </a:rPr>
              <a:t>The </a:t>
            </a:r>
            <a:r>
              <a:rPr lang="en-US">
                <a:solidFill>
                  <a:schemeClr val="bg1"/>
                </a:solidFill>
                <a:latin typeface="Comic Sans MS" panose="030F0702030302020204" pitchFamily="66" charset="0"/>
              </a:rPr>
              <a:t>project's name: Defaults to the containing directory name.</a:t>
            </a:r>
          </a:p>
          <a:p>
            <a:pPr marL="285750" indent="-285750">
              <a:lnSpc>
                <a:spcPct val="150000"/>
              </a:lnSpc>
              <a:buFont typeface="Wingdings" panose="05000000000000000000" pitchFamily="2" charset="2"/>
              <a:buChar char="§"/>
            </a:pPr>
            <a:r>
              <a:rPr lang="en-US">
                <a:solidFill>
                  <a:schemeClr val="bg1"/>
                </a:solidFill>
                <a:latin typeface="Comic Sans MS" panose="030F0702030302020204" pitchFamily="66" charset="0"/>
              </a:rPr>
              <a:t>The project's initial version: 1.0.0 by default.</a:t>
            </a:r>
          </a:p>
          <a:p>
            <a:pPr marL="285750" indent="-285750">
              <a:lnSpc>
                <a:spcPct val="150000"/>
              </a:lnSpc>
              <a:buFont typeface="Wingdings" panose="05000000000000000000" pitchFamily="2" charset="2"/>
              <a:buChar char="§"/>
            </a:pPr>
            <a:r>
              <a:rPr lang="en-US">
                <a:solidFill>
                  <a:schemeClr val="bg1"/>
                </a:solidFill>
                <a:latin typeface="Comic Sans MS" panose="030F0702030302020204" pitchFamily="66" charset="0"/>
              </a:rPr>
              <a:t>The project's description: An overview of what it is and why you're doing the project.</a:t>
            </a:r>
          </a:p>
          <a:p>
            <a:pPr marL="285750" indent="-285750">
              <a:lnSpc>
                <a:spcPct val="150000"/>
              </a:lnSpc>
              <a:buFont typeface="Wingdings" panose="05000000000000000000" pitchFamily="2" charset="2"/>
              <a:buChar char="§"/>
            </a:pPr>
            <a:r>
              <a:rPr lang="en-US">
                <a:solidFill>
                  <a:schemeClr val="bg1"/>
                </a:solidFill>
                <a:latin typeface="Comic Sans MS" panose="030F0702030302020204" pitchFamily="66" charset="0"/>
              </a:rPr>
              <a:t>The project's entry point: </a:t>
            </a:r>
            <a:r>
              <a:rPr lang="en-US" smtClean="0">
                <a:solidFill>
                  <a:schemeClr val="bg1"/>
                </a:solidFill>
                <a:latin typeface="Comic Sans MS" panose="030F0702030302020204" pitchFamily="66" charset="0"/>
              </a:rPr>
              <a:t>The </a:t>
            </a:r>
            <a:r>
              <a:rPr lang="en-US">
                <a:solidFill>
                  <a:schemeClr val="bg1"/>
                </a:solidFill>
                <a:latin typeface="Comic Sans MS" panose="030F0702030302020204" pitchFamily="66" charset="0"/>
              </a:rPr>
              <a:t>main </a:t>
            </a:r>
            <a:r>
              <a:rPr lang="en-US" smtClean="0">
                <a:solidFill>
                  <a:schemeClr val="bg1"/>
                </a:solidFill>
                <a:latin typeface="Comic Sans MS" panose="030F0702030302020204" pitchFamily="66" charset="0"/>
              </a:rPr>
              <a:t>file that will be executed when we do run the app.</a:t>
            </a:r>
            <a:endParaRPr lang="en-US">
              <a:solidFill>
                <a:schemeClr val="bg1"/>
              </a:solidFill>
              <a:latin typeface="Comic Sans MS" panose="030F0702030302020204" pitchFamily="66" charset="0"/>
            </a:endParaRPr>
          </a:p>
          <a:p>
            <a:pPr marL="285750" indent="-285750">
              <a:lnSpc>
                <a:spcPct val="150000"/>
              </a:lnSpc>
              <a:buFont typeface="Wingdings" panose="05000000000000000000" pitchFamily="2" charset="2"/>
              <a:buChar char="§"/>
            </a:pPr>
            <a:r>
              <a:rPr lang="en-US">
                <a:solidFill>
                  <a:schemeClr val="bg1"/>
                </a:solidFill>
                <a:latin typeface="Comic Sans MS" panose="030F0702030302020204" pitchFamily="66" charset="0"/>
              </a:rPr>
              <a:t>The project's test command: To trigger testing with something like Standard.</a:t>
            </a:r>
          </a:p>
          <a:p>
            <a:pPr marL="285750" indent="-285750">
              <a:lnSpc>
                <a:spcPct val="150000"/>
              </a:lnSpc>
              <a:buFont typeface="Wingdings" panose="05000000000000000000" pitchFamily="2" charset="2"/>
              <a:buChar char="§"/>
            </a:pPr>
            <a:r>
              <a:rPr lang="en-US">
                <a:solidFill>
                  <a:schemeClr val="bg1"/>
                </a:solidFill>
                <a:latin typeface="Comic Sans MS" panose="030F0702030302020204" pitchFamily="66" charset="0"/>
              </a:rPr>
              <a:t>The project's git repository: Where the source code can be found.</a:t>
            </a:r>
          </a:p>
          <a:p>
            <a:pPr marL="285750" indent="-285750">
              <a:lnSpc>
                <a:spcPct val="150000"/>
              </a:lnSpc>
              <a:buFont typeface="Wingdings" panose="05000000000000000000" pitchFamily="2" charset="2"/>
              <a:buChar char="§"/>
            </a:pPr>
            <a:r>
              <a:rPr lang="en-US">
                <a:solidFill>
                  <a:schemeClr val="bg1"/>
                </a:solidFill>
                <a:latin typeface="Comic Sans MS" panose="030F0702030302020204" pitchFamily="66" charset="0"/>
              </a:rPr>
              <a:t>The project's keywords: Tags related to the project.</a:t>
            </a:r>
          </a:p>
          <a:p>
            <a:pPr marL="285750" indent="-285750">
              <a:lnSpc>
                <a:spcPct val="150000"/>
              </a:lnSpc>
              <a:buFont typeface="Wingdings" panose="05000000000000000000" pitchFamily="2" charset="2"/>
              <a:buChar char="§"/>
            </a:pPr>
            <a:r>
              <a:rPr lang="en-US">
                <a:solidFill>
                  <a:schemeClr val="bg1"/>
                </a:solidFill>
                <a:latin typeface="Comic Sans MS" panose="030F0702030302020204" pitchFamily="66" charset="0"/>
              </a:rPr>
              <a:t>The project's license</a:t>
            </a:r>
            <a:r>
              <a:rPr lang="en-US" smtClean="0">
                <a:solidFill>
                  <a:schemeClr val="bg1"/>
                </a:solidFill>
                <a:latin typeface="Comic Sans MS" panose="030F0702030302020204" pitchFamily="66" charset="0"/>
              </a:rPr>
              <a:t>: ISC (by default) and most </a:t>
            </a:r>
            <a:r>
              <a:rPr lang="en-US">
                <a:solidFill>
                  <a:schemeClr val="bg1"/>
                </a:solidFill>
                <a:latin typeface="Comic Sans MS" panose="030F0702030302020204" pitchFamily="66" charset="0"/>
              </a:rPr>
              <a:t>open-source Node.js projects are MIT.</a:t>
            </a:r>
          </a:p>
          <a:p>
            <a:pPr>
              <a:lnSpc>
                <a:spcPct val="150000"/>
              </a:lnSpc>
            </a:pPr>
            <a:endParaRPr lang="en-US" smtClean="0">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Or simply:         </a:t>
            </a:r>
            <a:r>
              <a:rPr lang="en-US" smtClean="0">
                <a:solidFill>
                  <a:schemeClr val="accent6"/>
                </a:solidFill>
                <a:latin typeface="Comic Sans MS" panose="030F0702030302020204" pitchFamily="66" charset="0"/>
              </a:rPr>
              <a:t>npm </a:t>
            </a:r>
            <a:r>
              <a:rPr lang="en-US">
                <a:solidFill>
                  <a:schemeClr val="accent6"/>
                </a:solidFill>
                <a:latin typeface="Comic Sans MS" panose="030F0702030302020204" pitchFamily="66" charset="0"/>
              </a:rPr>
              <a:t>init –y            ||        npm init </a:t>
            </a:r>
            <a:r>
              <a:rPr lang="en-US" smtClean="0">
                <a:solidFill>
                  <a:schemeClr val="accent6"/>
                </a:solidFill>
                <a:latin typeface="Comic Sans MS" panose="030F0702030302020204" pitchFamily="66" charset="0"/>
              </a:rPr>
              <a:t>--yes</a:t>
            </a:r>
            <a:endParaRPr lang="en-US">
              <a:solidFill>
                <a:schemeClr val="accent6"/>
              </a:solidFill>
              <a:latin typeface="Comic Sans MS" panose="030F0702030302020204" pitchFamily="66" charset="0"/>
            </a:endParaRPr>
          </a:p>
        </p:txBody>
      </p:sp>
    </p:spTree>
    <p:extLst>
      <p:ext uri="{BB962C8B-B14F-4D97-AF65-F5344CB8AC3E}">
        <p14:creationId xmlns:p14="http://schemas.microsoft.com/office/powerpoint/2010/main" xmlns="" val="645531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a:latin typeface="Sitka Small" panose="02000505000000020004" pitchFamily="2" charset="0"/>
              </a:rPr>
              <a:t>Require </a:t>
            </a:r>
            <a:r>
              <a:rPr lang="en-US" sz="2800" b="0" smtClean="0">
                <a:latin typeface="Sitka Small" panose="02000505000000020004" pitchFamily="2" charset="0"/>
              </a:rPr>
              <a:t>→ Import</a:t>
            </a:r>
            <a:endParaRPr lang="en-US" b="0">
              <a:latin typeface="Sitka Small" panose="02000505000000020004" pitchFamily="2" charset="0"/>
            </a:endParaRPr>
          </a:p>
        </p:txBody>
      </p:sp>
      <p:sp>
        <p:nvSpPr>
          <p:cNvPr id="7" name="Rectangle 6"/>
          <p:cNvSpPr/>
          <p:nvPr/>
        </p:nvSpPr>
        <p:spPr>
          <a:xfrm>
            <a:off x="877284" y="538317"/>
            <a:ext cx="10353612" cy="5488939"/>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NodeJS initially was written on an older version of JavaScript called CommonJS. </a:t>
            </a:r>
          </a:p>
          <a:p>
            <a:pPr>
              <a:lnSpc>
                <a:spcPct val="150000"/>
              </a:lnSpc>
            </a:pPr>
            <a:r>
              <a:rPr lang="en-US" smtClean="0">
                <a:solidFill>
                  <a:schemeClr val="bg1"/>
                </a:solidFill>
                <a:latin typeface="Comic Sans MS" panose="030F0702030302020204" pitchFamily="66" charset="0"/>
              </a:rPr>
              <a:t>This is the reason JS that we write for NodeJS run-time is slightly different. </a:t>
            </a:r>
          </a:p>
          <a:p>
            <a:pPr>
              <a:lnSpc>
                <a:spcPct val="150000"/>
              </a:lnSpc>
            </a:pPr>
            <a:r>
              <a:rPr lang="en-US" smtClean="0">
                <a:solidFill>
                  <a:schemeClr val="bg1"/>
                </a:solidFill>
                <a:latin typeface="Comic Sans MS" panose="030F0702030302020204" pitchFamily="66" charset="0"/>
              </a:rPr>
              <a:t>For example:- we use require and not import. </a:t>
            </a:r>
            <a:endParaRPr lang="en-US">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But the recent NodeJS version does support modern JS. </a:t>
            </a:r>
          </a:p>
          <a:p>
            <a:pPr>
              <a:lnSpc>
                <a:spcPct val="150000"/>
              </a:lnSpc>
            </a:pPr>
            <a:endParaRPr lang="en-US">
              <a:solidFill>
                <a:schemeClr val="bg1"/>
              </a:solidFill>
              <a:latin typeface="Comic Sans MS" panose="030F0702030302020204" pitchFamily="66" charset="0"/>
            </a:endParaRPr>
          </a:p>
          <a:p>
            <a:pPr>
              <a:lnSpc>
                <a:spcPct val="150000"/>
              </a:lnSpc>
            </a:pPr>
            <a:r>
              <a:rPr lang="en-US" smtClean="0">
                <a:solidFill>
                  <a:schemeClr val="bg1"/>
                </a:solidFill>
                <a:latin typeface="Comic Sans MS" panose="030F0702030302020204" pitchFamily="66" charset="0"/>
              </a:rPr>
              <a:t>By default node js still expect you to use require and not import, but there are a few ways to use import:</a:t>
            </a:r>
          </a:p>
          <a:p>
            <a:pPr marL="342900" indent="-342900">
              <a:lnSpc>
                <a:spcPct val="150000"/>
              </a:lnSpc>
              <a:buFont typeface="Wingdings" panose="05000000000000000000" pitchFamily="2" charset="2"/>
              <a:buChar char="ü"/>
            </a:pPr>
            <a:r>
              <a:rPr lang="en-US" smtClean="0">
                <a:solidFill>
                  <a:schemeClr val="bg1"/>
                </a:solidFill>
                <a:latin typeface="Comic Sans MS" panose="030F0702030302020204" pitchFamily="66" charset="0"/>
              </a:rPr>
              <a:t>To fix it at the project level: Add this in the package.json file. </a:t>
            </a:r>
            <a:r>
              <a:rPr lang="en-US" smtClean="0">
                <a:solidFill>
                  <a:schemeClr val="accent6"/>
                </a:solidFill>
                <a:latin typeface="Comic Sans MS" panose="030F0702030302020204" pitchFamily="66" charset="0"/>
              </a:rPr>
              <a:t>“type”: “module”</a:t>
            </a:r>
            <a:endParaRPr lang="en-US">
              <a:solidFill>
                <a:schemeClr val="accent6"/>
              </a:solidFill>
              <a:latin typeface="Comic Sans MS" panose="030F0702030302020204" pitchFamily="66" charset="0"/>
            </a:endParaRPr>
          </a:p>
          <a:p>
            <a:pPr marL="342900" indent="-342900">
              <a:lnSpc>
                <a:spcPct val="150000"/>
              </a:lnSpc>
              <a:buFont typeface="Wingdings" panose="05000000000000000000" pitchFamily="2" charset="2"/>
              <a:buChar char="ü"/>
            </a:pPr>
            <a:r>
              <a:rPr lang="en-US" smtClean="0">
                <a:solidFill>
                  <a:schemeClr val="bg1"/>
                </a:solidFill>
                <a:latin typeface="Comic Sans MS" panose="030F0702030302020204" pitchFamily="66" charset="0"/>
              </a:rPr>
              <a:t>To fix it at the file level change the file name extensions </a:t>
            </a:r>
            <a:r>
              <a:rPr lang="en-US" smtClean="0">
                <a:solidFill>
                  <a:schemeClr val="accent6"/>
                </a:solidFill>
                <a:latin typeface="Comic Sans MS" panose="030F0702030302020204" pitchFamily="66" charset="0"/>
              </a:rPr>
              <a:t>.js to .mjs </a:t>
            </a:r>
            <a:r>
              <a:rPr lang="en-US" smtClean="0">
                <a:solidFill>
                  <a:schemeClr val="bg1"/>
                </a:solidFill>
                <a:latin typeface="Comic Sans MS" panose="030F0702030302020204" pitchFamily="66" charset="0"/>
              </a:rPr>
              <a:t>(module JS) of the module and start point of the app inside package.json.</a:t>
            </a:r>
          </a:p>
          <a:p>
            <a:pPr>
              <a:lnSpc>
                <a:spcPct val="150000"/>
              </a:lnSpc>
            </a:pPr>
            <a:endParaRPr lang="en-US">
              <a:solidFill>
                <a:schemeClr val="bg1"/>
              </a:solidFill>
              <a:latin typeface="Comic Sans MS" panose="030F0702030302020204" pitchFamily="66" charset="0"/>
            </a:endParaRPr>
          </a:p>
          <a:p>
            <a:pPr>
              <a:lnSpc>
                <a:spcPct val="150000"/>
              </a:lnSpc>
            </a:pPr>
            <a:r>
              <a:rPr lang="en-US" smtClean="0">
                <a:solidFill>
                  <a:schemeClr val="accent6">
                    <a:lumMod val="40000"/>
                    <a:lumOff val="60000"/>
                  </a:schemeClr>
                </a:solidFill>
                <a:latin typeface="Comic Sans MS" panose="030F0702030302020204" pitchFamily="66" charset="0"/>
              </a:rPr>
              <a:t>Note</a:t>
            </a:r>
            <a:r>
              <a:rPr lang="en-US" smtClean="0">
                <a:solidFill>
                  <a:schemeClr val="bg1"/>
                </a:solidFill>
                <a:latin typeface="Comic Sans MS" panose="030F0702030302020204" pitchFamily="66" charset="0"/>
              </a:rPr>
              <a:t>: If </a:t>
            </a:r>
            <a:r>
              <a:rPr lang="en-US">
                <a:solidFill>
                  <a:schemeClr val="bg1"/>
                </a:solidFill>
                <a:latin typeface="Comic Sans MS" panose="030F0702030302020204" pitchFamily="66" charset="0"/>
              </a:rPr>
              <a:t>you </a:t>
            </a:r>
            <a:r>
              <a:rPr lang="en-US" smtClean="0">
                <a:solidFill>
                  <a:schemeClr val="bg1"/>
                </a:solidFill>
                <a:latin typeface="Comic Sans MS" panose="030F0702030302020204" pitchFamily="66" charset="0"/>
              </a:rPr>
              <a:t>get any error, first read and understand, and google </a:t>
            </a:r>
            <a:r>
              <a:rPr lang="en-US">
                <a:solidFill>
                  <a:schemeClr val="bg1"/>
                </a:solidFill>
                <a:latin typeface="Comic Sans MS" panose="030F0702030302020204" pitchFamily="66" charset="0"/>
              </a:rPr>
              <a:t>the </a:t>
            </a:r>
            <a:r>
              <a:rPr lang="en-US" smtClean="0">
                <a:solidFill>
                  <a:schemeClr val="bg1"/>
                </a:solidFill>
                <a:latin typeface="Comic Sans MS" panose="030F0702030302020204" pitchFamily="66" charset="0"/>
              </a:rPr>
              <a:t>error if needed. </a:t>
            </a:r>
            <a:endParaRPr lang="en-US">
              <a:solidFill>
                <a:schemeClr val="bg1"/>
              </a:solidFill>
              <a:latin typeface="Comic Sans MS" panose="030F0702030302020204" pitchFamily="66" charset="0"/>
            </a:endParaRPr>
          </a:p>
          <a:p>
            <a:pPr>
              <a:lnSpc>
                <a:spcPct val="150000"/>
              </a:lnSpc>
            </a:pPr>
            <a:endParaRPr lang="en-US" sz="200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3364309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339" y="17092"/>
            <a:ext cx="6318929" cy="480131"/>
          </a:xfrm>
        </p:spPr>
        <p:txBody>
          <a:bodyPr/>
          <a:lstStyle/>
          <a:p>
            <a:r>
              <a:rPr lang="en-US" sz="2800" b="0" smtClean="0">
                <a:latin typeface="Sitka Small" panose="02000505000000020004" pitchFamily="2" charset="0"/>
              </a:rPr>
              <a:t>NodeJS setup</a:t>
            </a:r>
            <a:endParaRPr lang="en-US" b="0">
              <a:latin typeface="Sitka Small" panose="02000505000000020004" pitchFamily="2" charset="0"/>
            </a:endParaRPr>
          </a:p>
        </p:txBody>
      </p:sp>
      <p:sp>
        <p:nvSpPr>
          <p:cNvPr id="7" name="Rectangle 6"/>
          <p:cNvSpPr/>
          <p:nvPr/>
        </p:nvSpPr>
        <p:spPr>
          <a:xfrm>
            <a:off x="891139" y="666268"/>
            <a:ext cx="10254381" cy="4616648"/>
          </a:xfrm>
          <a:prstGeom prst="rect">
            <a:avLst/>
          </a:prstGeom>
        </p:spPr>
        <p:txBody>
          <a:bodyPr wrap="square">
            <a:spAutoFit/>
          </a:bodyPr>
          <a:lstStyle/>
          <a:p>
            <a:pPr lvl="0">
              <a:lnSpc>
                <a:spcPct val="150000"/>
              </a:lnSpc>
            </a:pPr>
            <a:r>
              <a:rPr lang="en-US">
                <a:solidFill>
                  <a:srgbClr val="FFFFFF">
                    <a:lumMod val="95000"/>
                  </a:srgbClr>
                </a:solidFill>
                <a:latin typeface="Roboto"/>
              </a:rPr>
              <a:t>Step </a:t>
            </a:r>
            <a:r>
              <a:rPr lang="en-US" smtClean="0">
                <a:solidFill>
                  <a:srgbClr val="FFFFFF">
                    <a:lumMod val="95000"/>
                  </a:srgbClr>
                </a:solidFill>
                <a:latin typeface="Roboto"/>
              </a:rPr>
              <a:t>1: Download and Install NodeJS </a:t>
            </a:r>
          </a:p>
          <a:p>
            <a:pPr lvl="1">
              <a:lnSpc>
                <a:spcPct val="150000"/>
              </a:lnSpc>
            </a:pPr>
            <a:r>
              <a:rPr lang="en-US" sz="1600">
                <a:solidFill>
                  <a:schemeClr val="accent2"/>
                </a:solidFill>
                <a:latin typeface="Roboto"/>
              </a:rPr>
              <a:t>https://</a:t>
            </a:r>
            <a:r>
              <a:rPr lang="en-US" sz="1600" smtClean="0">
                <a:solidFill>
                  <a:schemeClr val="accent2"/>
                </a:solidFill>
                <a:latin typeface="Roboto"/>
              </a:rPr>
              <a:t>nodejs.org/en</a:t>
            </a:r>
          </a:p>
          <a:p>
            <a:pPr lvl="1">
              <a:lnSpc>
                <a:spcPct val="150000"/>
              </a:lnSpc>
            </a:pPr>
            <a:endParaRPr lang="en-US" smtClean="0">
              <a:solidFill>
                <a:srgbClr val="FFFFFF">
                  <a:lumMod val="95000"/>
                </a:srgbClr>
              </a:solidFill>
              <a:latin typeface="Roboto"/>
            </a:endParaRPr>
          </a:p>
          <a:p>
            <a:pPr>
              <a:lnSpc>
                <a:spcPct val="150000"/>
              </a:lnSpc>
            </a:pPr>
            <a:r>
              <a:rPr lang="en-US">
                <a:solidFill>
                  <a:srgbClr val="FFFFFF">
                    <a:lumMod val="95000"/>
                  </a:srgbClr>
                </a:solidFill>
                <a:latin typeface="Roboto"/>
              </a:rPr>
              <a:t>Step 2: </a:t>
            </a:r>
            <a:r>
              <a:rPr lang="en-US" smtClean="0">
                <a:solidFill>
                  <a:srgbClr val="FFFFFF">
                    <a:lumMod val="95000"/>
                  </a:srgbClr>
                </a:solidFill>
                <a:latin typeface="Roboto"/>
              </a:rPr>
              <a:t>Check the version to confirm if node js is installed successfully or not.</a:t>
            </a:r>
            <a:endParaRPr lang="en-US">
              <a:solidFill>
                <a:srgbClr val="FFFFFF">
                  <a:lumMod val="95000"/>
                </a:srgbClr>
              </a:solidFill>
              <a:latin typeface="Roboto"/>
            </a:endParaRPr>
          </a:p>
          <a:p>
            <a:pPr lvl="0">
              <a:lnSpc>
                <a:spcPct val="150000"/>
              </a:lnSpc>
            </a:pPr>
            <a:r>
              <a:rPr lang="en-US">
                <a:solidFill>
                  <a:srgbClr val="92D050"/>
                </a:solidFill>
                <a:latin typeface="Roboto"/>
              </a:rPr>
              <a:t> </a:t>
            </a:r>
            <a:r>
              <a:rPr lang="en-US" smtClean="0">
                <a:solidFill>
                  <a:srgbClr val="92D050"/>
                </a:solidFill>
                <a:latin typeface="Roboto"/>
              </a:rPr>
              <a:t>      node –v</a:t>
            </a:r>
          </a:p>
          <a:p>
            <a:pPr lvl="0">
              <a:lnSpc>
                <a:spcPct val="150000"/>
              </a:lnSpc>
            </a:pPr>
            <a:endParaRPr lang="en-US" smtClean="0">
              <a:solidFill>
                <a:srgbClr val="92D050"/>
              </a:solidFill>
              <a:latin typeface="Roboto"/>
            </a:endParaRPr>
          </a:p>
          <a:p>
            <a:pPr lvl="0">
              <a:lnSpc>
                <a:spcPct val="150000"/>
              </a:lnSpc>
            </a:pPr>
            <a:r>
              <a:rPr lang="en-US" smtClean="0">
                <a:solidFill>
                  <a:srgbClr val="FFFFFF">
                    <a:lumMod val="95000"/>
                  </a:srgbClr>
                </a:solidFill>
                <a:latin typeface="Roboto"/>
              </a:rPr>
              <a:t>Step 2: Open the CMD terminal and type “node” to start writing JS code.</a:t>
            </a:r>
          </a:p>
          <a:p>
            <a:pPr lvl="0">
              <a:lnSpc>
                <a:spcPct val="150000"/>
              </a:lnSpc>
            </a:pPr>
            <a:r>
              <a:rPr lang="en-US">
                <a:solidFill>
                  <a:srgbClr val="FFFFFF">
                    <a:lumMod val="95000"/>
                  </a:srgbClr>
                </a:solidFill>
                <a:latin typeface="Roboto"/>
              </a:rPr>
              <a:t>  </a:t>
            </a:r>
            <a:r>
              <a:rPr lang="en-US" smtClean="0">
                <a:solidFill>
                  <a:srgbClr val="FFFFFF">
                    <a:lumMod val="95000"/>
                  </a:srgbClr>
                </a:solidFill>
                <a:latin typeface="Roboto"/>
              </a:rPr>
              <a:t>     </a:t>
            </a:r>
            <a:r>
              <a:rPr lang="en-US" smtClean="0">
                <a:solidFill>
                  <a:srgbClr val="92D050"/>
                </a:solidFill>
                <a:latin typeface="Roboto"/>
              </a:rPr>
              <a:t>REPL – Read Evaluate Print Loop</a:t>
            </a:r>
          </a:p>
          <a:p>
            <a:pPr lvl="0">
              <a:lnSpc>
                <a:spcPct val="150000"/>
              </a:lnSpc>
            </a:pPr>
            <a:endParaRPr lang="en-US">
              <a:solidFill>
                <a:srgbClr val="92D050"/>
              </a:solidFill>
              <a:latin typeface="Roboto"/>
            </a:endParaRPr>
          </a:p>
          <a:p>
            <a:r>
              <a:rPr lang="en-US" smtClean="0">
                <a:solidFill>
                  <a:srgbClr val="FFFFFF">
                    <a:lumMod val="95000"/>
                  </a:srgbClr>
                </a:solidFill>
                <a:latin typeface="Roboto"/>
              </a:rPr>
              <a:t>Step 3</a:t>
            </a:r>
            <a:r>
              <a:rPr lang="en-US">
                <a:solidFill>
                  <a:srgbClr val="FFFFFF">
                    <a:lumMod val="95000"/>
                  </a:srgbClr>
                </a:solidFill>
                <a:latin typeface="Roboto"/>
              </a:rPr>
              <a:t>: To execute any JS file using NodeJS, execute the below command:</a:t>
            </a:r>
          </a:p>
          <a:p>
            <a:r>
              <a:rPr lang="en-US">
                <a:solidFill>
                  <a:srgbClr val="FFFFFF">
                    <a:lumMod val="95000"/>
                  </a:srgbClr>
                </a:solidFill>
                <a:latin typeface="Roboto"/>
              </a:rPr>
              <a:t> </a:t>
            </a:r>
            <a:r>
              <a:rPr lang="en-US" smtClean="0">
                <a:solidFill>
                  <a:srgbClr val="FFFFFF">
                    <a:lumMod val="95000"/>
                  </a:srgbClr>
                </a:solidFill>
                <a:latin typeface="Roboto"/>
              </a:rPr>
              <a:t>      </a:t>
            </a:r>
            <a:r>
              <a:rPr lang="en-US" smtClean="0">
                <a:solidFill>
                  <a:srgbClr val="92D050"/>
                </a:solidFill>
                <a:latin typeface="Roboto"/>
              </a:rPr>
              <a:t>node index</a:t>
            </a:r>
            <a:r>
              <a:rPr lang="en-US" smtClean="0">
                <a:solidFill>
                  <a:schemeClr val="tx2">
                    <a:lumMod val="60000"/>
                    <a:lumOff val="40000"/>
                  </a:schemeClr>
                </a:solidFill>
                <a:latin typeface="Roboto"/>
              </a:rPr>
              <a:t>.js</a:t>
            </a:r>
            <a:endParaRPr lang="en-US">
              <a:solidFill>
                <a:schemeClr val="tx2">
                  <a:lumMod val="60000"/>
                  <a:lumOff val="40000"/>
                </a:schemeClr>
              </a:solidFill>
              <a:latin typeface="Roboto"/>
            </a:endParaRPr>
          </a:p>
          <a:p>
            <a:endParaRPr lang="en-US">
              <a:solidFill>
                <a:srgbClr val="FFFFFF">
                  <a:lumMod val="95000"/>
                </a:srgbClr>
              </a:solidFill>
              <a:latin typeface="Roboto"/>
            </a:endParaRPr>
          </a:p>
        </p:txBody>
      </p:sp>
    </p:spTree>
    <p:extLst>
      <p:ext uri="{BB962C8B-B14F-4D97-AF65-F5344CB8AC3E}">
        <p14:creationId xmlns:p14="http://schemas.microsoft.com/office/powerpoint/2010/main" xmlns="" val="1880812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smtClean="0">
                <a:latin typeface="Sitka Small" panose="02000505000000020004" pitchFamily="2" charset="0"/>
              </a:rPr>
              <a:t>Export: default vs Named </a:t>
            </a:r>
            <a:endParaRPr lang="en-US" b="0">
              <a:latin typeface="Sitka Small" panose="02000505000000020004" pitchFamily="2" charset="0"/>
            </a:endParaRPr>
          </a:p>
        </p:txBody>
      </p:sp>
      <p:sp>
        <p:nvSpPr>
          <p:cNvPr id="7" name="Rectangle 6"/>
          <p:cNvSpPr/>
          <p:nvPr/>
        </p:nvSpPr>
        <p:spPr>
          <a:xfrm>
            <a:off x="877283" y="494073"/>
            <a:ext cx="10869807" cy="6124754"/>
          </a:xfrm>
          <a:prstGeom prst="rect">
            <a:avLst/>
          </a:prstGeom>
        </p:spPr>
        <p:txBody>
          <a:bodyPr wrap="square">
            <a:spAutoFit/>
          </a:bodyPr>
          <a:lstStyle/>
          <a:p>
            <a:pPr>
              <a:lnSpc>
                <a:spcPct val="150000"/>
              </a:lnSpc>
            </a:pPr>
            <a:r>
              <a:rPr lang="en-US" sz="2000" smtClean="0">
                <a:solidFill>
                  <a:schemeClr val="accent6">
                    <a:lumMod val="60000"/>
                    <a:lumOff val="40000"/>
                  </a:schemeClr>
                </a:solidFill>
                <a:latin typeface="Consolas" panose="020B0609020204030204" pitchFamily="49" charset="0"/>
              </a:rPr>
              <a:t>Why do we export anything from a Module? What we can export?</a:t>
            </a:r>
          </a:p>
          <a:p>
            <a:pPr>
              <a:lnSpc>
                <a:spcPct val="150000"/>
              </a:lnSpc>
            </a:pPr>
            <a:r>
              <a:rPr lang="en-US" sz="2000">
                <a:solidFill>
                  <a:schemeClr val="accent6">
                    <a:lumMod val="60000"/>
                    <a:lumOff val="40000"/>
                  </a:schemeClr>
                </a:solidFill>
                <a:latin typeface="Consolas" panose="020B0609020204030204" pitchFamily="49" charset="0"/>
              </a:rPr>
              <a:t> </a:t>
            </a:r>
            <a:r>
              <a:rPr lang="en-US" sz="2000" smtClean="0">
                <a:solidFill>
                  <a:schemeClr val="accent6">
                    <a:lumMod val="60000"/>
                    <a:lumOff val="40000"/>
                  </a:schemeClr>
                </a:solidFill>
                <a:latin typeface="Consolas" panose="020B0609020204030204" pitchFamily="49" charset="0"/>
              </a:rPr>
              <a:t>- </a:t>
            </a:r>
          </a:p>
          <a:p>
            <a:pPr>
              <a:lnSpc>
                <a:spcPct val="150000"/>
              </a:lnSpc>
            </a:pPr>
            <a:r>
              <a:rPr lang="en-US" sz="2000" smtClean="0">
                <a:solidFill>
                  <a:schemeClr val="accent6">
                    <a:lumMod val="60000"/>
                    <a:lumOff val="40000"/>
                  </a:schemeClr>
                </a:solidFill>
                <a:latin typeface="Consolas" panose="020B0609020204030204" pitchFamily="49" charset="0"/>
              </a:rPr>
              <a:t>Always import the default import first and then the named imports.</a:t>
            </a:r>
          </a:p>
          <a:p>
            <a:pPr>
              <a:lnSpc>
                <a:spcPct val="150000"/>
              </a:lnSpc>
            </a:pPr>
            <a:r>
              <a:rPr lang="en-US" smtClean="0">
                <a:solidFill>
                  <a:schemeClr val="accent6">
                    <a:lumMod val="60000"/>
                    <a:lumOff val="40000"/>
                  </a:schemeClr>
                </a:solidFill>
                <a:latin typeface="Comic Sans MS" panose="030F0702030302020204" pitchFamily="66" charset="0"/>
              </a:rPr>
              <a:t>1) Default </a:t>
            </a:r>
            <a:r>
              <a:rPr lang="en-US">
                <a:solidFill>
                  <a:schemeClr val="accent6">
                    <a:lumMod val="60000"/>
                    <a:lumOff val="40000"/>
                  </a:schemeClr>
                </a:solidFill>
                <a:latin typeface="Comic Sans MS" panose="030F0702030302020204" pitchFamily="66" charset="0"/>
              </a:rPr>
              <a:t>Export</a:t>
            </a:r>
            <a:r>
              <a:rPr lang="en-US">
                <a:solidFill>
                  <a:schemeClr val="bg1"/>
                </a:solidFill>
                <a:latin typeface="Comic Sans MS" panose="030F0702030302020204" pitchFamily="66" charset="0"/>
              </a:rPr>
              <a:t>: Each module can have only one default export. It can be imported by any name. </a:t>
            </a:r>
          </a:p>
          <a:p>
            <a:pPr lvl="1"/>
            <a:r>
              <a:rPr lang="en-US" smtClean="0">
                <a:solidFill>
                  <a:srgbClr val="827DB5"/>
                </a:solidFill>
                <a:latin typeface="Consolas" panose="020B0609020204030204" pitchFamily="49" charset="0"/>
              </a:rPr>
              <a:t>import</a:t>
            </a:r>
            <a:r>
              <a:rPr lang="en-US" smtClean="0">
                <a:solidFill>
                  <a:srgbClr val="BAC6DB"/>
                </a:solidFill>
                <a:latin typeface="Consolas" panose="020B0609020204030204" pitchFamily="49" charset="0"/>
              </a:rPr>
              <a:t> </a:t>
            </a:r>
            <a:r>
              <a:rPr lang="en-US">
                <a:solidFill>
                  <a:srgbClr val="A8AEBD"/>
                </a:solidFill>
                <a:latin typeface="Consolas" panose="020B0609020204030204" pitchFamily="49" charset="0"/>
              </a:rPr>
              <a:t>a</a:t>
            </a:r>
            <a:r>
              <a:rPr lang="en-US" smtClean="0">
                <a:solidFill>
                  <a:srgbClr val="A8AEBD"/>
                </a:solidFill>
                <a:latin typeface="Consolas" panose="020B0609020204030204" pitchFamily="49" charset="0"/>
              </a:rPr>
              <a:t>dd</a:t>
            </a:r>
            <a:r>
              <a:rPr lang="en-US" smtClean="0">
                <a:solidFill>
                  <a:srgbClr val="B3B3B3"/>
                </a:solidFill>
                <a:latin typeface="Consolas" panose="020B0609020204030204" pitchFamily="49" charset="0"/>
              </a:rPr>
              <a:t> </a:t>
            </a:r>
            <a:r>
              <a:rPr lang="en-US" smtClean="0">
                <a:solidFill>
                  <a:srgbClr val="827DB5"/>
                </a:solidFill>
                <a:latin typeface="Consolas" panose="020B0609020204030204" pitchFamily="49" charset="0"/>
              </a:rPr>
              <a:t>from</a:t>
            </a:r>
            <a:r>
              <a:rPr lang="en-US" smtClean="0">
                <a:solidFill>
                  <a:srgbClr val="BAC6DB"/>
                </a:solidFill>
                <a:latin typeface="Consolas" panose="020B0609020204030204" pitchFamily="49" charset="0"/>
              </a:rPr>
              <a:t> </a:t>
            </a:r>
            <a:r>
              <a:rPr lang="en-US">
                <a:solidFill>
                  <a:srgbClr val="A4BD00"/>
                </a:solidFill>
                <a:latin typeface="Consolas" panose="020B0609020204030204" pitchFamily="49" charset="0"/>
              </a:rPr>
              <a:t>"./</a:t>
            </a:r>
            <a:r>
              <a:rPr lang="en-US" smtClean="0">
                <a:solidFill>
                  <a:srgbClr val="A4BD00"/>
                </a:solidFill>
                <a:latin typeface="Consolas" panose="020B0609020204030204" pitchFamily="49" charset="0"/>
              </a:rPr>
              <a:t>add.js</a:t>
            </a:r>
            <a:r>
              <a:rPr lang="en-US">
                <a:solidFill>
                  <a:srgbClr val="A4BD00"/>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     //index.js</a:t>
            </a:r>
            <a:endParaRPr lang="en-US">
              <a:solidFill>
                <a:srgbClr val="BAC6DB"/>
              </a:solidFill>
              <a:latin typeface="Consolas" panose="020B0609020204030204" pitchFamily="49" charset="0"/>
            </a:endParaRPr>
          </a:p>
          <a:p>
            <a:pPr lvl="1"/>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smtClean="0">
                <a:solidFill>
                  <a:srgbClr val="00C200"/>
                </a:solidFill>
                <a:latin typeface="Consolas" panose="020B0609020204030204" pitchFamily="49" charset="0"/>
              </a:rPr>
              <a:t>sum</a:t>
            </a:r>
            <a:r>
              <a:rPr lang="en-US" smtClean="0">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a</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b</a:t>
            </a:r>
            <a:r>
              <a:rPr lang="en-US">
                <a:solidFill>
                  <a:srgbClr val="BAC6DB"/>
                </a:solidFill>
                <a:latin typeface="Consolas" panose="020B0609020204030204" pitchFamily="49" charset="0"/>
              </a:rPr>
              <a:t>) </a:t>
            </a:r>
            <a:r>
              <a:rPr lang="en-US" smtClean="0">
                <a:solidFill>
                  <a:srgbClr val="FF8533"/>
                </a:solidFill>
                <a:latin typeface="Consolas" panose="020B0609020204030204" pitchFamily="49" charset="0"/>
              </a:rPr>
              <a:t>=&gt; </a:t>
            </a:r>
            <a:r>
              <a:rPr lang="en-US">
                <a:solidFill>
                  <a:srgbClr val="A8AEBD"/>
                </a:solidFill>
                <a:latin typeface="Consolas" panose="020B0609020204030204" pitchFamily="49" charset="0"/>
              </a:rPr>
              <a:t>a</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b</a:t>
            </a:r>
            <a:r>
              <a:rPr lang="en-US" smtClean="0">
                <a:solidFill>
                  <a:srgbClr val="B3B3B3"/>
                </a:solidFill>
                <a:latin typeface="Consolas" panose="020B0609020204030204" pitchFamily="49" charset="0"/>
              </a:rPr>
              <a:t>;</a:t>
            </a:r>
            <a:r>
              <a:rPr lang="en-US" smtClean="0">
                <a:solidFill>
                  <a:srgbClr val="BAC6DB"/>
                </a:solidFill>
                <a:latin typeface="Consolas" panose="020B0609020204030204" pitchFamily="49" charset="0"/>
              </a:rPr>
              <a:t>     //calc.js</a:t>
            </a:r>
            <a:endParaRPr lang="en-US">
              <a:solidFill>
                <a:srgbClr val="BAC6DB"/>
              </a:solidFill>
              <a:latin typeface="Consolas" panose="020B0609020204030204" pitchFamily="49" charset="0"/>
            </a:endParaRPr>
          </a:p>
          <a:p>
            <a:pPr lvl="1"/>
            <a:r>
              <a:rPr lang="en-US" smtClean="0">
                <a:solidFill>
                  <a:srgbClr val="827DB5"/>
                </a:solidFill>
                <a:latin typeface="Consolas" panose="020B0609020204030204" pitchFamily="49" charset="0"/>
              </a:rPr>
              <a:t>export </a:t>
            </a:r>
            <a:r>
              <a:rPr lang="en-US">
                <a:solidFill>
                  <a:srgbClr val="827DB5"/>
                </a:solidFill>
                <a:latin typeface="Consolas" panose="020B0609020204030204" pitchFamily="49" charset="0"/>
              </a:rPr>
              <a:t>default </a:t>
            </a:r>
            <a:r>
              <a:rPr lang="en-US">
                <a:solidFill>
                  <a:srgbClr val="00C200"/>
                </a:solidFill>
                <a:latin typeface="Consolas" panose="020B0609020204030204" pitchFamily="49" charset="0"/>
              </a:rPr>
              <a:t>sum</a:t>
            </a:r>
            <a:r>
              <a:rPr lang="en-US" smtClean="0">
                <a:solidFill>
                  <a:srgbClr val="827DB5"/>
                </a:solidFill>
                <a:latin typeface="Consolas" panose="020B0609020204030204" pitchFamily="49" charset="0"/>
              </a:rPr>
              <a:t>;</a:t>
            </a:r>
          </a:p>
          <a:p>
            <a:pPr lvl="1"/>
            <a:endParaRPr lang="en-US">
              <a:solidFill>
                <a:srgbClr val="827DB5"/>
              </a:solidFill>
              <a:latin typeface="Consolas" panose="020B0609020204030204" pitchFamily="49" charset="0"/>
            </a:endParaRPr>
          </a:p>
          <a:p>
            <a:pPr>
              <a:lnSpc>
                <a:spcPct val="150000"/>
              </a:lnSpc>
            </a:pPr>
            <a:r>
              <a:rPr lang="en-US" smtClean="0">
                <a:solidFill>
                  <a:schemeClr val="accent6">
                    <a:lumMod val="60000"/>
                    <a:lumOff val="40000"/>
                  </a:schemeClr>
                </a:solidFill>
                <a:latin typeface="Comic Sans MS" panose="030F0702030302020204" pitchFamily="66" charset="0"/>
              </a:rPr>
              <a:t>2) Named </a:t>
            </a:r>
            <a:r>
              <a:rPr lang="en-US">
                <a:solidFill>
                  <a:schemeClr val="accent6">
                    <a:lumMod val="60000"/>
                    <a:lumOff val="40000"/>
                  </a:schemeClr>
                </a:solidFill>
                <a:latin typeface="Comic Sans MS" panose="030F0702030302020204" pitchFamily="66" charset="0"/>
              </a:rPr>
              <a:t>Export</a:t>
            </a:r>
            <a:r>
              <a:rPr lang="en-US">
                <a:solidFill>
                  <a:schemeClr val="bg1"/>
                </a:solidFill>
                <a:latin typeface="Comic Sans MS" panose="030F0702030302020204" pitchFamily="66" charset="0"/>
              </a:rPr>
              <a:t>: Each module can have only one default export. It can be imported by any name. </a:t>
            </a:r>
          </a:p>
          <a:p>
            <a:pPr lvl="1"/>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add</a:t>
            </a:r>
            <a:r>
              <a:rPr lang="en-US">
                <a:solidFill>
                  <a:srgbClr val="B3B3B3"/>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"./add.js"</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index.js</a:t>
            </a:r>
          </a:p>
          <a:p>
            <a:pPr lvl="1"/>
            <a:r>
              <a:rPr lang="en-US" smtClean="0">
                <a:solidFill>
                  <a:srgbClr val="827DB5"/>
                </a:solidFill>
                <a:latin typeface="Consolas" panose="020B0609020204030204" pitchFamily="49" charset="0"/>
              </a:rPr>
              <a:t>export const</a:t>
            </a:r>
            <a:r>
              <a:rPr lang="en-US" smtClean="0">
                <a:solidFill>
                  <a:srgbClr val="BAC6DB"/>
                </a:solidFill>
                <a:latin typeface="Consolas" panose="020B0609020204030204" pitchFamily="49" charset="0"/>
              </a:rPr>
              <a:t> </a:t>
            </a:r>
            <a:r>
              <a:rPr lang="en-US">
                <a:solidFill>
                  <a:srgbClr val="00C200"/>
                </a:solidFill>
                <a:latin typeface="Consolas" panose="020B0609020204030204" pitchFamily="49" charset="0"/>
              </a:rPr>
              <a:t>sum</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a</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b</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a</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b</a:t>
            </a:r>
            <a:r>
              <a:rPr lang="en-US" smtClean="0">
                <a:solidFill>
                  <a:srgbClr val="B3B3B3"/>
                </a:solidFill>
                <a:latin typeface="Consolas" panose="020B0609020204030204" pitchFamily="49" charset="0"/>
              </a:rPr>
              <a:t>;  </a:t>
            </a:r>
            <a:r>
              <a:rPr lang="en-US" smtClean="0">
                <a:solidFill>
                  <a:srgbClr val="BAC6DB"/>
                </a:solidFill>
                <a:latin typeface="Consolas" panose="020B0609020204030204" pitchFamily="49" charset="0"/>
              </a:rPr>
              <a:t>    </a:t>
            </a:r>
            <a:r>
              <a:rPr lang="en-US">
                <a:solidFill>
                  <a:srgbClr val="BAC6DB"/>
                </a:solidFill>
                <a:latin typeface="Consolas" panose="020B0609020204030204" pitchFamily="49" charset="0"/>
              </a:rPr>
              <a:t>//calc.js</a:t>
            </a:r>
          </a:p>
          <a:p>
            <a:pPr>
              <a:lnSpc>
                <a:spcPct val="150000"/>
              </a:lnSpc>
            </a:pPr>
            <a:endParaRPr lang="en-US" sz="2000" smtClean="0">
              <a:solidFill>
                <a:schemeClr val="accent6">
                  <a:lumMod val="60000"/>
                  <a:lumOff val="40000"/>
                </a:schemeClr>
              </a:solidFill>
              <a:latin typeface="Consolas" panose="020B0609020204030204" pitchFamily="49" charset="0"/>
            </a:endParaRPr>
          </a:p>
          <a:p>
            <a:pPr>
              <a:lnSpc>
                <a:spcPct val="150000"/>
              </a:lnSpc>
            </a:pPr>
            <a:r>
              <a:rPr lang="en-US" sz="2000" smtClean="0">
                <a:solidFill>
                  <a:schemeClr val="accent6">
                    <a:lumMod val="60000"/>
                    <a:lumOff val="40000"/>
                  </a:schemeClr>
                </a:solidFill>
                <a:latin typeface="Consolas" panose="020B0609020204030204" pitchFamily="49" charset="0"/>
              </a:rPr>
              <a:t>3) as</a:t>
            </a:r>
            <a:r>
              <a:rPr lang="en-US" sz="2000" smtClean="0">
                <a:solidFill>
                  <a:schemeClr val="bg1"/>
                </a:solidFill>
                <a:latin typeface="Comic Sans MS" panose="030F0702030302020204" pitchFamily="66" charset="0"/>
              </a:rPr>
              <a:t> 	   – operator can be used during import to give an alias name to the named export. </a:t>
            </a:r>
          </a:p>
          <a:p>
            <a:r>
              <a:rPr lang="en-US" sz="2000">
                <a:solidFill>
                  <a:srgbClr val="827DB5"/>
                </a:solidFill>
                <a:latin typeface="Consolas" panose="020B0609020204030204" pitchFamily="49" charset="0"/>
              </a:rPr>
              <a:t>import</a:t>
            </a:r>
            <a:r>
              <a:rPr lang="en-US" sz="2000">
                <a:solidFill>
                  <a:srgbClr val="BAC6DB"/>
                </a:solidFill>
                <a:latin typeface="Consolas" panose="020B0609020204030204" pitchFamily="49" charset="0"/>
              </a:rPr>
              <a:t> {</a:t>
            </a:r>
            <a:r>
              <a:rPr lang="en-US" sz="2000">
                <a:solidFill>
                  <a:srgbClr val="A8AEBD"/>
                </a:solidFill>
                <a:latin typeface="Consolas" panose="020B0609020204030204" pitchFamily="49" charset="0"/>
              </a:rPr>
              <a:t>addition</a:t>
            </a:r>
            <a:r>
              <a:rPr lang="en-US" sz="2000">
                <a:solidFill>
                  <a:srgbClr val="BAC6DB"/>
                </a:solidFill>
                <a:latin typeface="Consolas" panose="020B0609020204030204" pitchFamily="49" charset="0"/>
              </a:rPr>
              <a:t> </a:t>
            </a:r>
            <a:r>
              <a:rPr lang="en-US" sz="2000">
                <a:solidFill>
                  <a:srgbClr val="827DB5"/>
                </a:solidFill>
                <a:latin typeface="Consolas" panose="020B0609020204030204" pitchFamily="49" charset="0"/>
              </a:rPr>
              <a:t>as</a:t>
            </a:r>
            <a:r>
              <a:rPr lang="en-US" sz="2000">
                <a:solidFill>
                  <a:srgbClr val="BAC6DB"/>
                </a:solidFill>
                <a:latin typeface="Consolas" panose="020B0609020204030204" pitchFamily="49" charset="0"/>
              </a:rPr>
              <a:t> </a:t>
            </a:r>
            <a:r>
              <a:rPr lang="en-US" sz="2000">
                <a:solidFill>
                  <a:srgbClr val="A8AEBD"/>
                </a:solidFill>
                <a:latin typeface="Consolas" panose="020B0609020204030204" pitchFamily="49" charset="0"/>
              </a:rPr>
              <a:t>add</a:t>
            </a:r>
            <a:r>
              <a:rPr lang="en-US" sz="2000">
                <a:solidFill>
                  <a:srgbClr val="B3B3B3"/>
                </a:solidFill>
                <a:latin typeface="Consolas" panose="020B0609020204030204" pitchFamily="49" charset="0"/>
              </a:rPr>
              <a:t>,</a:t>
            </a:r>
            <a:r>
              <a:rPr lang="en-US" sz="2000">
                <a:solidFill>
                  <a:srgbClr val="BAC6DB"/>
                </a:solidFill>
                <a:latin typeface="Consolas" panose="020B0609020204030204" pitchFamily="49" charset="0"/>
              </a:rPr>
              <a:t> </a:t>
            </a:r>
            <a:r>
              <a:rPr lang="en-US" sz="2000">
                <a:solidFill>
                  <a:srgbClr val="A8AEBD"/>
                </a:solidFill>
                <a:latin typeface="Consolas" panose="020B0609020204030204" pitchFamily="49" charset="0"/>
              </a:rPr>
              <a:t>subtract</a:t>
            </a:r>
            <a:r>
              <a:rPr lang="en-US" sz="2000">
                <a:solidFill>
                  <a:srgbClr val="BAC6DB"/>
                </a:solidFill>
                <a:latin typeface="Consolas" panose="020B0609020204030204" pitchFamily="49" charset="0"/>
              </a:rPr>
              <a:t> </a:t>
            </a:r>
            <a:r>
              <a:rPr lang="en-US" sz="2000">
                <a:solidFill>
                  <a:srgbClr val="827DB5"/>
                </a:solidFill>
                <a:latin typeface="Consolas" panose="020B0609020204030204" pitchFamily="49" charset="0"/>
              </a:rPr>
              <a:t>as</a:t>
            </a:r>
            <a:r>
              <a:rPr lang="en-US" sz="2000">
                <a:solidFill>
                  <a:srgbClr val="BAC6DB"/>
                </a:solidFill>
                <a:latin typeface="Consolas" panose="020B0609020204030204" pitchFamily="49" charset="0"/>
              </a:rPr>
              <a:t> </a:t>
            </a:r>
            <a:r>
              <a:rPr lang="en-US" sz="2000">
                <a:solidFill>
                  <a:srgbClr val="A8AEBD"/>
                </a:solidFill>
                <a:latin typeface="Consolas" panose="020B0609020204030204" pitchFamily="49" charset="0"/>
              </a:rPr>
              <a:t>sub</a:t>
            </a:r>
            <a:r>
              <a:rPr lang="en-US" sz="2000">
                <a:solidFill>
                  <a:srgbClr val="B3B3B3"/>
                </a:solidFill>
                <a:latin typeface="Consolas" panose="020B0609020204030204" pitchFamily="49" charset="0"/>
              </a:rPr>
              <a:t>,</a:t>
            </a:r>
            <a:r>
              <a:rPr lang="en-US" sz="2000">
                <a:solidFill>
                  <a:srgbClr val="BAC6DB"/>
                </a:solidFill>
                <a:latin typeface="Consolas" panose="020B0609020204030204" pitchFamily="49" charset="0"/>
              </a:rPr>
              <a:t> </a:t>
            </a:r>
            <a:r>
              <a:rPr lang="en-US" sz="2000" smtClean="0">
                <a:solidFill>
                  <a:srgbClr val="A8AEBD"/>
                </a:solidFill>
                <a:latin typeface="Consolas" panose="020B0609020204030204" pitchFamily="49" charset="0"/>
              </a:rPr>
              <a:t>age</a:t>
            </a:r>
            <a:r>
              <a:rPr lang="en-US" sz="2000" smtClean="0">
                <a:solidFill>
                  <a:srgbClr val="BAC6DB"/>
                </a:solidFill>
                <a:latin typeface="Consolas" panose="020B0609020204030204" pitchFamily="49" charset="0"/>
              </a:rPr>
              <a:t>} </a:t>
            </a:r>
            <a:r>
              <a:rPr lang="en-US" sz="2000">
                <a:solidFill>
                  <a:srgbClr val="827DB5"/>
                </a:solidFill>
                <a:latin typeface="Consolas" panose="020B0609020204030204" pitchFamily="49" charset="0"/>
              </a:rPr>
              <a:t>from</a:t>
            </a:r>
            <a:r>
              <a:rPr lang="en-US" sz="2000">
                <a:solidFill>
                  <a:srgbClr val="BAC6DB"/>
                </a:solidFill>
                <a:latin typeface="Consolas" panose="020B0609020204030204" pitchFamily="49" charset="0"/>
              </a:rPr>
              <a:t> </a:t>
            </a:r>
            <a:r>
              <a:rPr lang="en-US" sz="2000">
                <a:solidFill>
                  <a:srgbClr val="A4BD00"/>
                </a:solidFill>
                <a:latin typeface="Consolas" panose="020B0609020204030204" pitchFamily="49" charset="0"/>
              </a:rPr>
              <a:t>"./</a:t>
            </a:r>
            <a:r>
              <a:rPr lang="en-US" sz="2000" smtClean="0">
                <a:solidFill>
                  <a:srgbClr val="A4BD00"/>
                </a:solidFill>
                <a:latin typeface="Consolas" panose="020B0609020204030204" pitchFamily="49" charset="0"/>
              </a:rPr>
              <a:t>add.js</a:t>
            </a:r>
            <a:r>
              <a:rPr lang="en-US" sz="2000">
                <a:solidFill>
                  <a:srgbClr val="A4BD00"/>
                </a:solidFill>
                <a:latin typeface="Consolas" panose="020B0609020204030204" pitchFamily="49" charset="0"/>
              </a:rPr>
              <a:t>"</a:t>
            </a:r>
            <a:r>
              <a:rPr lang="en-US" sz="2000">
                <a:solidFill>
                  <a:srgbClr val="B3B3B3"/>
                </a:solidFill>
                <a:latin typeface="Consolas" panose="020B0609020204030204" pitchFamily="49" charset="0"/>
              </a:rPr>
              <a:t>;</a:t>
            </a:r>
            <a:r>
              <a:rPr lang="en-US" sz="2000">
                <a:solidFill>
                  <a:srgbClr val="BAC6DB"/>
                </a:solidFill>
                <a:latin typeface="Consolas" panose="020B0609020204030204" pitchFamily="49" charset="0"/>
              </a:rPr>
              <a:t> </a:t>
            </a:r>
          </a:p>
          <a:p>
            <a:endParaRPr lang="en-US" sz="2000" smtClean="0">
              <a:solidFill>
                <a:schemeClr val="accent6">
                  <a:lumMod val="60000"/>
                  <a:lumOff val="40000"/>
                </a:schemeClr>
              </a:solidFill>
              <a:latin typeface="Consolas" panose="020B0609020204030204" pitchFamily="49" charset="0"/>
            </a:endParaRPr>
          </a:p>
          <a:p>
            <a:r>
              <a:rPr lang="en-US" sz="2000" smtClean="0">
                <a:solidFill>
                  <a:schemeClr val="accent6">
                    <a:lumMod val="60000"/>
                    <a:lumOff val="40000"/>
                  </a:schemeClr>
                </a:solidFill>
                <a:latin typeface="Consolas" panose="020B0609020204030204" pitchFamily="49" charset="0"/>
              </a:rPr>
              <a:t>4) * as  </a:t>
            </a:r>
            <a:r>
              <a:rPr lang="en-US" sz="2000" smtClean="0">
                <a:solidFill>
                  <a:schemeClr val="bg1"/>
                </a:solidFill>
                <a:latin typeface="Comic Sans MS" panose="030F0702030302020204" pitchFamily="66" charset="0"/>
              </a:rPr>
              <a:t>– to import all the named export only but we can import the default one also.</a:t>
            </a:r>
            <a:endParaRPr lang="en-US" sz="2000">
              <a:solidFill>
                <a:schemeClr val="bg1"/>
              </a:solidFill>
              <a:latin typeface="Comic Sans MS" panose="030F0702030302020204" pitchFamily="66" charset="0"/>
            </a:endParaRPr>
          </a:p>
          <a:p>
            <a:r>
              <a:rPr lang="en-US" sz="2000">
                <a:solidFill>
                  <a:srgbClr val="827DB5"/>
                </a:solidFill>
                <a:latin typeface="Consolas" panose="020B0609020204030204" pitchFamily="49" charset="0"/>
              </a:rPr>
              <a:t>import</a:t>
            </a:r>
            <a:r>
              <a:rPr lang="en-US" sz="2000">
                <a:solidFill>
                  <a:srgbClr val="BAC6DB"/>
                </a:solidFill>
                <a:latin typeface="Consolas" panose="020B0609020204030204" pitchFamily="49" charset="0"/>
              </a:rPr>
              <a:t> </a:t>
            </a:r>
            <a:r>
              <a:rPr lang="en-US" sz="2000">
                <a:solidFill>
                  <a:srgbClr val="E6B450"/>
                </a:solidFill>
                <a:latin typeface="Consolas" panose="020B0609020204030204" pitchFamily="49" charset="0"/>
              </a:rPr>
              <a:t>*</a:t>
            </a:r>
            <a:r>
              <a:rPr lang="en-US" sz="2000">
                <a:solidFill>
                  <a:srgbClr val="BAC6DB"/>
                </a:solidFill>
                <a:latin typeface="Consolas" panose="020B0609020204030204" pitchFamily="49" charset="0"/>
              </a:rPr>
              <a:t> </a:t>
            </a:r>
            <a:r>
              <a:rPr lang="en-US" sz="2000">
                <a:solidFill>
                  <a:srgbClr val="827DB5"/>
                </a:solidFill>
                <a:latin typeface="Consolas" panose="020B0609020204030204" pitchFamily="49" charset="0"/>
              </a:rPr>
              <a:t>as</a:t>
            </a:r>
            <a:r>
              <a:rPr lang="en-US" sz="2000">
                <a:solidFill>
                  <a:srgbClr val="BAC6DB"/>
                </a:solidFill>
                <a:latin typeface="Consolas" panose="020B0609020204030204" pitchFamily="49" charset="0"/>
              </a:rPr>
              <a:t> </a:t>
            </a:r>
            <a:r>
              <a:rPr lang="en-US" sz="2000" smtClean="0">
                <a:solidFill>
                  <a:srgbClr val="A8AEBD"/>
                </a:solidFill>
                <a:latin typeface="Consolas" panose="020B0609020204030204" pitchFamily="49" charset="0"/>
              </a:rPr>
              <a:t>Math</a:t>
            </a:r>
            <a:r>
              <a:rPr lang="en-US" sz="2000" smtClean="0">
                <a:solidFill>
                  <a:srgbClr val="BAC6DB"/>
                </a:solidFill>
                <a:latin typeface="Consolas" panose="020B0609020204030204" pitchFamily="49" charset="0"/>
              </a:rPr>
              <a:t> </a:t>
            </a:r>
            <a:r>
              <a:rPr lang="en-US" sz="2000">
                <a:solidFill>
                  <a:srgbClr val="827DB5"/>
                </a:solidFill>
                <a:latin typeface="Consolas" panose="020B0609020204030204" pitchFamily="49" charset="0"/>
              </a:rPr>
              <a:t>from</a:t>
            </a:r>
            <a:r>
              <a:rPr lang="en-US" sz="2000">
                <a:solidFill>
                  <a:srgbClr val="BAC6DB"/>
                </a:solidFill>
                <a:latin typeface="Consolas" panose="020B0609020204030204" pitchFamily="49" charset="0"/>
              </a:rPr>
              <a:t> </a:t>
            </a:r>
            <a:r>
              <a:rPr lang="en-US" sz="2000" smtClean="0">
                <a:solidFill>
                  <a:srgbClr val="A4BD00"/>
                </a:solidFill>
                <a:latin typeface="Consolas" panose="020B0609020204030204" pitchFamily="49" charset="0"/>
              </a:rPr>
              <a:t>"./calc.js</a:t>
            </a:r>
            <a:r>
              <a:rPr lang="en-US" sz="2000">
                <a:solidFill>
                  <a:srgbClr val="A4BD00"/>
                </a:solidFill>
                <a:latin typeface="Consolas" panose="020B0609020204030204" pitchFamily="49" charset="0"/>
              </a:rPr>
              <a:t>"</a:t>
            </a:r>
            <a:r>
              <a:rPr lang="en-US" sz="2000">
                <a:solidFill>
                  <a:srgbClr val="B3B3B3"/>
                </a:solidFill>
                <a:latin typeface="Consolas" panose="020B0609020204030204" pitchFamily="49" charset="0"/>
              </a:rPr>
              <a:t>;</a:t>
            </a:r>
            <a:r>
              <a:rPr lang="en-US" sz="2000">
                <a:solidFill>
                  <a:srgbClr val="BAC6DB"/>
                </a:solidFill>
                <a:latin typeface="Consolas" panose="020B0609020204030204" pitchFamily="49" charset="0"/>
              </a:rPr>
              <a:t> </a:t>
            </a:r>
          </a:p>
        </p:txBody>
      </p:sp>
    </p:spTree>
    <p:extLst>
      <p:ext uri="{BB962C8B-B14F-4D97-AF65-F5344CB8AC3E}">
        <p14:creationId xmlns:p14="http://schemas.microsoft.com/office/powerpoint/2010/main" xmlns="" val="3725081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smtClean="0">
                <a:latin typeface="Sitka Small" panose="02000505000000020004" pitchFamily="2" charset="0"/>
              </a:rPr>
              <a:t>Package manager</a:t>
            </a:r>
            <a:endParaRPr lang="en-US" b="0">
              <a:latin typeface="Sitka Small" panose="02000505000000020004" pitchFamily="2" charset="0"/>
            </a:endParaRPr>
          </a:p>
        </p:txBody>
      </p:sp>
      <p:sp>
        <p:nvSpPr>
          <p:cNvPr id="7" name="Rectangle 6"/>
          <p:cNvSpPr/>
          <p:nvPr/>
        </p:nvSpPr>
        <p:spPr>
          <a:xfrm>
            <a:off x="862536" y="3125426"/>
            <a:ext cx="2802438" cy="1846659"/>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Npm </a:t>
            </a:r>
            <a:endParaRPr lang="en-US" smtClean="0">
              <a:solidFill>
                <a:schemeClr val="bg1"/>
              </a:solidFill>
              <a:latin typeface="Comic Sans MS" panose="030F0702030302020204" pitchFamily="66" charset="0"/>
            </a:endParaRPr>
          </a:p>
          <a:p>
            <a:pPr>
              <a:lnSpc>
                <a:spcPct val="150000"/>
              </a:lnSpc>
            </a:pPr>
            <a:r>
              <a:rPr lang="en-US" smtClean="0">
                <a:solidFill>
                  <a:schemeClr val="accent6">
                    <a:lumMod val="60000"/>
                    <a:lumOff val="40000"/>
                  </a:schemeClr>
                </a:solidFill>
                <a:latin typeface="Comic Sans MS" panose="030F0702030302020204" pitchFamily="66" charset="0"/>
              </a:rPr>
              <a:t>Built-in with nodeJS</a:t>
            </a:r>
            <a:endParaRPr lang="en-US">
              <a:solidFill>
                <a:schemeClr val="accent6">
                  <a:lumMod val="60000"/>
                  <a:lumOff val="40000"/>
                </a:schemeClr>
              </a:solidFill>
              <a:latin typeface="Comic Sans MS" panose="030F0702030302020204" pitchFamily="66" charset="0"/>
            </a:endParaRPr>
          </a:p>
          <a:p>
            <a:pPr>
              <a:lnSpc>
                <a:spcPct val="150000"/>
              </a:lnSpc>
            </a:pPr>
            <a:r>
              <a:rPr lang="en-US" sz="2000">
                <a:solidFill>
                  <a:schemeClr val="accent6">
                    <a:lumMod val="60000"/>
                    <a:lumOff val="40000"/>
                  </a:schemeClr>
                </a:solidFill>
                <a:latin typeface="Consolas" panose="020B0609020204030204" pitchFamily="49" charset="0"/>
              </a:rPr>
              <a:t>npm install </a:t>
            </a:r>
            <a:r>
              <a:rPr lang="en-US" sz="2000" smtClean="0">
                <a:solidFill>
                  <a:schemeClr val="accent6">
                    <a:lumMod val="60000"/>
                    <a:lumOff val="40000"/>
                  </a:schemeClr>
                </a:solidFill>
                <a:latin typeface="Consolas" panose="020B0609020204030204" pitchFamily="49" charset="0"/>
              </a:rPr>
              <a:t>xyz</a:t>
            </a:r>
            <a:endParaRPr lang="en-US" sz="2000">
              <a:solidFill>
                <a:schemeClr val="accent6">
                  <a:lumMod val="60000"/>
                  <a:lumOff val="40000"/>
                </a:schemeClr>
              </a:solidFill>
              <a:latin typeface="Consolas" panose="020B0609020204030204" pitchFamily="49" charset="0"/>
            </a:endParaRPr>
          </a:p>
          <a:p>
            <a:pPr>
              <a:lnSpc>
                <a:spcPct val="150000"/>
              </a:lnSpc>
            </a:pPr>
            <a:r>
              <a:rPr lang="en-US">
                <a:solidFill>
                  <a:srgbClr val="BAC6DB"/>
                </a:solidFill>
                <a:latin typeface="Consolas" panose="020B0609020204030204" pitchFamily="49" charset="0"/>
              </a:rPr>
              <a:t>npm init</a:t>
            </a:r>
          </a:p>
        </p:txBody>
      </p:sp>
      <p:sp>
        <p:nvSpPr>
          <p:cNvPr id="3" name="Rectangle 2"/>
          <p:cNvSpPr/>
          <p:nvPr/>
        </p:nvSpPr>
        <p:spPr>
          <a:xfrm>
            <a:off x="4448097" y="3125426"/>
            <a:ext cx="2733368" cy="1754326"/>
          </a:xfrm>
          <a:prstGeom prst="rect">
            <a:avLst/>
          </a:prstGeom>
        </p:spPr>
        <p:txBody>
          <a:bodyPr wrap="square">
            <a:spAutoFit/>
          </a:bodyPr>
          <a:lstStyle/>
          <a:p>
            <a:pPr>
              <a:lnSpc>
                <a:spcPct val="150000"/>
              </a:lnSpc>
            </a:pPr>
            <a:r>
              <a:rPr lang="en-US">
                <a:solidFill>
                  <a:schemeClr val="bg1"/>
                </a:solidFill>
                <a:latin typeface="Comic Sans MS" panose="030F0702030302020204" pitchFamily="66" charset="0"/>
              </a:rPr>
              <a:t>Yarn</a:t>
            </a:r>
            <a:endParaRPr lang="en-US">
              <a:solidFill>
                <a:schemeClr val="accent6">
                  <a:lumMod val="60000"/>
                  <a:lumOff val="40000"/>
                </a:schemeClr>
              </a:solidFill>
              <a:latin typeface="Consolas" panose="020B0609020204030204" pitchFamily="49" charset="0"/>
            </a:endParaRPr>
          </a:p>
          <a:p>
            <a:pPr>
              <a:lnSpc>
                <a:spcPct val="150000"/>
              </a:lnSpc>
            </a:pPr>
            <a:r>
              <a:rPr lang="en-US">
                <a:solidFill>
                  <a:schemeClr val="accent6">
                    <a:lumMod val="60000"/>
                    <a:lumOff val="40000"/>
                  </a:schemeClr>
                </a:solidFill>
                <a:latin typeface="Consolas" panose="020B0609020204030204" pitchFamily="49" charset="0"/>
              </a:rPr>
              <a:t>npm install yarn -g</a:t>
            </a:r>
          </a:p>
          <a:p>
            <a:pPr>
              <a:lnSpc>
                <a:spcPct val="150000"/>
              </a:lnSpc>
            </a:pPr>
            <a:r>
              <a:rPr lang="en-US">
                <a:solidFill>
                  <a:schemeClr val="accent6">
                    <a:lumMod val="60000"/>
                    <a:lumOff val="40000"/>
                  </a:schemeClr>
                </a:solidFill>
                <a:latin typeface="Consolas" panose="020B0609020204030204" pitchFamily="49" charset="0"/>
              </a:rPr>
              <a:t>yarn add xyz</a:t>
            </a:r>
          </a:p>
          <a:p>
            <a:pPr>
              <a:lnSpc>
                <a:spcPct val="150000"/>
              </a:lnSpc>
            </a:pPr>
            <a:r>
              <a:rPr lang="en-US">
                <a:solidFill>
                  <a:srgbClr val="BAC6DB"/>
                </a:solidFill>
                <a:latin typeface="Consolas" panose="020B0609020204030204" pitchFamily="49" charset="0"/>
              </a:rPr>
              <a:t>yarn init</a:t>
            </a:r>
          </a:p>
        </p:txBody>
      </p:sp>
      <p:sp>
        <p:nvSpPr>
          <p:cNvPr id="4" name="Rectangle 3"/>
          <p:cNvSpPr/>
          <p:nvPr/>
        </p:nvSpPr>
        <p:spPr>
          <a:xfrm>
            <a:off x="822633" y="5083162"/>
            <a:ext cx="4833374" cy="1338828"/>
          </a:xfrm>
          <a:prstGeom prst="rect">
            <a:avLst/>
          </a:prstGeom>
        </p:spPr>
        <p:txBody>
          <a:bodyPr wrap="none">
            <a:spAutoFit/>
          </a:bodyPr>
          <a:lstStyle/>
          <a:p>
            <a:pPr>
              <a:lnSpc>
                <a:spcPct val="150000"/>
              </a:lnSpc>
            </a:pPr>
            <a:r>
              <a:rPr lang="en-US" smtClean="0">
                <a:solidFill>
                  <a:schemeClr val="bg1"/>
                </a:solidFill>
                <a:latin typeface="Comic Sans MS" panose="030F0702030302020204" pitchFamily="66" charset="0"/>
              </a:rPr>
              <a:t>What is a package manager?</a:t>
            </a:r>
          </a:p>
          <a:p>
            <a:pPr>
              <a:lnSpc>
                <a:spcPct val="150000"/>
              </a:lnSpc>
            </a:pPr>
            <a:r>
              <a:rPr lang="en-US" smtClean="0">
                <a:solidFill>
                  <a:schemeClr val="bg1"/>
                </a:solidFill>
                <a:latin typeface="Comic Sans MS" panose="030F0702030302020204" pitchFamily="66" charset="0"/>
              </a:rPr>
              <a:t>Why Yarn or pnpm was created?</a:t>
            </a:r>
          </a:p>
          <a:p>
            <a:pPr>
              <a:lnSpc>
                <a:spcPct val="150000"/>
              </a:lnSpc>
            </a:pPr>
            <a:r>
              <a:rPr lang="en-US" smtClean="0">
                <a:solidFill>
                  <a:schemeClr val="bg1"/>
                </a:solidFill>
                <a:latin typeface="Comic Sans MS" panose="030F0702030302020204" pitchFamily="66" charset="0"/>
              </a:rPr>
              <a:t>Which </a:t>
            </a:r>
            <a:r>
              <a:rPr lang="en-US">
                <a:solidFill>
                  <a:schemeClr val="bg1"/>
                </a:solidFill>
                <a:latin typeface="Comic Sans MS" panose="030F0702030302020204" pitchFamily="66" charset="0"/>
              </a:rPr>
              <a:t>node package manager should I use</a:t>
            </a:r>
            <a:r>
              <a:rPr lang="en-US" smtClean="0">
                <a:solidFill>
                  <a:schemeClr val="bg1"/>
                </a:solidFill>
                <a:latin typeface="Comic Sans MS" panose="030F0702030302020204" pitchFamily="66" charset="0"/>
              </a:rPr>
              <a:t>?</a:t>
            </a:r>
          </a:p>
        </p:txBody>
      </p:sp>
      <p:sp>
        <p:nvSpPr>
          <p:cNvPr id="6" name="Rectangle 5"/>
          <p:cNvSpPr/>
          <p:nvPr/>
        </p:nvSpPr>
        <p:spPr>
          <a:xfrm>
            <a:off x="8334408" y="3125426"/>
            <a:ext cx="2733368" cy="1754326"/>
          </a:xfrm>
          <a:prstGeom prst="rect">
            <a:avLst/>
          </a:prstGeom>
        </p:spPr>
        <p:txBody>
          <a:bodyPr wrap="square">
            <a:spAutoFit/>
          </a:bodyPr>
          <a:lstStyle/>
          <a:p>
            <a:pPr>
              <a:lnSpc>
                <a:spcPct val="150000"/>
              </a:lnSpc>
            </a:pPr>
            <a:r>
              <a:rPr lang="en-US" smtClean="0">
                <a:solidFill>
                  <a:schemeClr val="bg1"/>
                </a:solidFill>
                <a:latin typeface="Comic Sans MS" panose="030F0702030302020204" pitchFamily="66" charset="0"/>
              </a:rPr>
              <a:t>pnpm</a:t>
            </a:r>
            <a:endParaRPr lang="en-US">
              <a:solidFill>
                <a:schemeClr val="accent6">
                  <a:lumMod val="60000"/>
                  <a:lumOff val="40000"/>
                </a:schemeClr>
              </a:solidFill>
              <a:latin typeface="Consolas" panose="020B0609020204030204" pitchFamily="49" charset="0"/>
            </a:endParaRPr>
          </a:p>
          <a:p>
            <a:pPr>
              <a:lnSpc>
                <a:spcPct val="150000"/>
              </a:lnSpc>
            </a:pPr>
            <a:r>
              <a:rPr lang="en-US">
                <a:solidFill>
                  <a:schemeClr val="accent6">
                    <a:lumMod val="60000"/>
                    <a:lumOff val="40000"/>
                  </a:schemeClr>
                </a:solidFill>
                <a:latin typeface="Consolas" panose="020B0609020204030204" pitchFamily="49" charset="0"/>
              </a:rPr>
              <a:t>npm install </a:t>
            </a:r>
            <a:r>
              <a:rPr lang="en-US" smtClean="0">
                <a:solidFill>
                  <a:schemeClr val="accent6">
                    <a:lumMod val="60000"/>
                    <a:lumOff val="40000"/>
                  </a:schemeClr>
                </a:solidFill>
                <a:latin typeface="Consolas" panose="020B0609020204030204" pitchFamily="49" charset="0"/>
              </a:rPr>
              <a:t>pnpm </a:t>
            </a:r>
            <a:r>
              <a:rPr lang="en-US">
                <a:solidFill>
                  <a:schemeClr val="accent6">
                    <a:lumMod val="60000"/>
                    <a:lumOff val="40000"/>
                  </a:schemeClr>
                </a:solidFill>
                <a:latin typeface="Consolas" panose="020B0609020204030204" pitchFamily="49" charset="0"/>
              </a:rPr>
              <a:t>-g</a:t>
            </a:r>
          </a:p>
          <a:p>
            <a:pPr>
              <a:lnSpc>
                <a:spcPct val="150000"/>
              </a:lnSpc>
            </a:pPr>
            <a:r>
              <a:rPr lang="en-US" smtClean="0">
                <a:solidFill>
                  <a:schemeClr val="accent6">
                    <a:lumMod val="60000"/>
                    <a:lumOff val="40000"/>
                  </a:schemeClr>
                </a:solidFill>
                <a:latin typeface="Consolas" panose="020B0609020204030204" pitchFamily="49" charset="0"/>
              </a:rPr>
              <a:t>pnpm install </a:t>
            </a:r>
            <a:r>
              <a:rPr lang="en-US">
                <a:solidFill>
                  <a:schemeClr val="accent6">
                    <a:lumMod val="60000"/>
                    <a:lumOff val="40000"/>
                  </a:schemeClr>
                </a:solidFill>
                <a:latin typeface="Consolas" panose="020B0609020204030204" pitchFamily="49" charset="0"/>
              </a:rPr>
              <a:t>xyz</a:t>
            </a:r>
          </a:p>
          <a:p>
            <a:pPr>
              <a:lnSpc>
                <a:spcPct val="150000"/>
              </a:lnSpc>
            </a:pPr>
            <a:r>
              <a:rPr lang="en-US" smtClean="0">
                <a:solidFill>
                  <a:srgbClr val="BAC6DB"/>
                </a:solidFill>
                <a:latin typeface="Consolas" panose="020B0609020204030204" pitchFamily="49" charset="0"/>
              </a:rPr>
              <a:t>pnpm </a:t>
            </a:r>
            <a:r>
              <a:rPr lang="en-US">
                <a:solidFill>
                  <a:srgbClr val="BAC6DB"/>
                </a:solidFill>
                <a:latin typeface="Consolas" panose="020B0609020204030204" pitchFamily="49" charset="0"/>
              </a:rPr>
              <a:t>init</a:t>
            </a:r>
          </a:p>
        </p:txBody>
      </p:sp>
      <p:sp>
        <p:nvSpPr>
          <p:cNvPr id="9" name="Rectangle 8"/>
          <p:cNvSpPr/>
          <p:nvPr/>
        </p:nvSpPr>
        <p:spPr>
          <a:xfrm>
            <a:off x="869910" y="579135"/>
            <a:ext cx="10328786" cy="2369880"/>
          </a:xfrm>
          <a:prstGeom prst="rect">
            <a:avLst/>
          </a:prstGeom>
        </p:spPr>
        <p:txBody>
          <a:bodyPr wrap="square">
            <a:spAutoFit/>
          </a:bodyPr>
          <a:lstStyle/>
          <a:p>
            <a:r>
              <a:rPr lang="en-US" sz="1600" b="1">
                <a:solidFill>
                  <a:schemeClr val="bg1"/>
                </a:solidFill>
                <a:latin typeface="Comic Sans MS" panose="030F0702030302020204" pitchFamily="66" charset="0"/>
              </a:rPr>
              <a:t>NPM</a:t>
            </a:r>
            <a:r>
              <a:rPr lang="en-US" sz="1600">
                <a:solidFill>
                  <a:schemeClr val="bg1"/>
                </a:solidFill>
                <a:latin typeface="Comic Sans MS" panose="030F0702030302020204" pitchFamily="66" charset="0"/>
              </a:rPr>
              <a:t>: It is </a:t>
            </a:r>
            <a:r>
              <a:rPr lang="en-US" sz="1600" smtClean="0">
                <a:solidFill>
                  <a:schemeClr val="bg1"/>
                </a:solidFill>
                <a:latin typeface="Comic Sans MS" panose="030F0702030302020204" pitchFamily="66" charset="0"/>
              </a:rPr>
              <a:t>a bit </a:t>
            </a:r>
            <a:r>
              <a:rPr lang="en-US" sz="1600">
                <a:solidFill>
                  <a:schemeClr val="bg1"/>
                </a:solidFill>
                <a:latin typeface="Comic Sans MS" panose="030F0702030302020204" pitchFamily="66" charset="0"/>
              </a:rPr>
              <a:t>slower when compared to Yarn and PNPM.</a:t>
            </a:r>
          </a:p>
          <a:p>
            <a:endParaRPr lang="en-US" sz="1600">
              <a:solidFill>
                <a:schemeClr val="bg1"/>
              </a:solidFill>
              <a:latin typeface="Comic Sans MS" panose="030F0702030302020204" pitchFamily="66" charset="0"/>
            </a:endParaRPr>
          </a:p>
          <a:p>
            <a:r>
              <a:rPr lang="en-US" sz="1600" b="1">
                <a:solidFill>
                  <a:schemeClr val="bg1"/>
                </a:solidFill>
                <a:latin typeface="Comic Sans MS" panose="030F0702030302020204" pitchFamily="66" charset="0"/>
              </a:rPr>
              <a:t>YARN</a:t>
            </a:r>
            <a:r>
              <a:rPr lang="en-US" sz="1600">
                <a:solidFill>
                  <a:schemeClr val="bg1"/>
                </a:solidFill>
                <a:latin typeface="Comic Sans MS" panose="030F0702030302020204" pitchFamily="66" charset="0"/>
              </a:rPr>
              <a:t>: Yarn uses the same flatten node_modules directory but is comparable to NPM in regards to speed and installs packages </a:t>
            </a:r>
            <a:r>
              <a:rPr lang="en-US" sz="1600" smtClean="0">
                <a:solidFill>
                  <a:schemeClr val="bg1"/>
                </a:solidFill>
                <a:latin typeface="Comic Sans MS" panose="030F0702030302020204" pitchFamily="66" charset="0"/>
              </a:rPr>
              <a:t>parallelly.</a:t>
            </a:r>
            <a:endParaRPr lang="en-US" sz="1600">
              <a:solidFill>
                <a:schemeClr val="bg1"/>
              </a:solidFill>
              <a:latin typeface="Comic Sans MS" panose="030F0702030302020204" pitchFamily="66" charset="0"/>
            </a:endParaRPr>
          </a:p>
          <a:p>
            <a:endParaRPr lang="en-US" sz="1600">
              <a:solidFill>
                <a:schemeClr val="bg1"/>
              </a:solidFill>
              <a:latin typeface="Comic Sans MS" panose="030F0702030302020204" pitchFamily="66" charset="0"/>
            </a:endParaRPr>
          </a:p>
          <a:p>
            <a:r>
              <a:rPr lang="en-US" sz="1600" b="1">
                <a:solidFill>
                  <a:schemeClr val="bg1"/>
                </a:solidFill>
                <a:latin typeface="Comic Sans MS" panose="030F0702030302020204" pitchFamily="66" charset="0"/>
              </a:rPr>
              <a:t>PNPM</a:t>
            </a:r>
            <a:r>
              <a:rPr lang="en-US" sz="1600">
                <a:solidFill>
                  <a:schemeClr val="bg1"/>
                </a:solidFill>
                <a:latin typeface="Comic Sans MS" panose="030F0702030302020204" pitchFamily="66" charset="0"/>
              </a:rPr>
              <a:t>: PNPM is 3 times faster and more efficient than NPM.  With both cold and hot cache, PNPM is faster than Yarn</a:t>
            </a:r>
            <a:r>
              <a:rPr lang="en-US" sz="1600" smtClean="0">
                <a:solidFill>
                  <a:schemeClr val="bg1"/>
                </a:solidFill>
                <a:latin typeface="Comic Sans MS" panose="030F0702030302020204" pitchFamily="66" charset="0"/>
              </a:rPr>
              <a:t>.</a:t>
            </a:r>
          </a:p>
          <a:p>
            <a:endParaRPr lang="en-US" smtClean="0">
              <a:solidFill>
                <a:schemeClr val="bg1"/>
              </a:solidFill>
              <a:latin typeface="Comic Sans MS" panose="030F0702030302020204" pitchFamily="66" charset="0"/>
            </a:endParaRPr>
          </a:p>
          <a:p>
            <a:r>
              <a:rPr lang="en-US">
                <a:solidFill>
                  <a:schemeClr val="bg1"/>
                </a:solidFill>
                <a:latin typeface="Comic Sans MS" panose="030F0702030302020204" pitchFamily="66" charset="0"/>
              </a:rPr>
              <a:t>Reference article: </a:t>
            </a:r>
            <a:r>
              <a:rPr lang="en-US" sz="700">
                <a:solidFill>
                  <a:schemeClr val="bg1"/>
                </a:solidFill>
                <a:latin typeface="Comic Sans MS" panose="030F0702030302020204" pitchFamily="66" charset="0"/>
                <a:hlinkClick r:id="rId2"/>
              </a:rPr>
              <a:t>https://www.atatus.com/blog/npm-vs-yarn-vs-pnpm/#:~:</a:t>
            </a:r>
            <a:r>
              <a:rPr lang="en-US" sz="700" smtClean="0">
                <a:solidFill>
                  <a:schemeClr val="bg1"/>
                </a:solidFill>
                <a:latin typeface="Comic Sans MS" panose="030F0702030302020204" pitchFamily="66" charset="0"/>
                <a:hlinkClick r:id="rId2"/>
              </a:rPr>
              <a:t>text=PNPM%3A%20PNPM%20is%203%20times,than%20once%20on%20a%20disk</a:t>
            </a:r>
            <a:endParaRPr lang="en-US" sz="70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3500701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Sync vs</a:t>
            </a:r>
            <a:r>
              <a:rPr lang="en-US" sz="2800" b="0">
                <a:latin typeface="Sitka Small" panose="02000505000000020004" pitchFamily="2" charset="0"/>
              </a:rPr>
              <a:t>. </a:t>
            </a:r>
            <a:r>
              <a:rPr lang="en-US" sz="2800" b="0" smtClean="0">
                <a:latin typeface="Sitka Small" panose="02000505000000020004" pitchFamily="2" charset="0"/>
              </a:rPr>
              <a:t>Async </a:t>
            </a:r>
            <a:r>
              <a:rPr lang="en-US" sz="2800" b="0">
                <a:latin typeface="Sitka Small" panose="02000505000000020004" pitchFamily="2" charset="0"/>
              </a:rPr>
              <a:t>in Node.js</a:t>
            </a:r>
          </a:p>
        </p:txBody>
      </p:sp>
      <p:sp>
        <p:nvSpPr>
          <p:cNvPr id="9" name="Rectangle 8"/>
          <p:cNvSpPr/>
          <p:nvPr/>
        </p:nvSpPr>
        <p:spPr>
          <a:xfrm>
            <a:off x="862536" y="630754"/>
            <a:ext cx="10324116" cy="5386090"/>
          </a:xfrm>
          <a:prstGeom prst="rect">
            <a:avLst/>
          </a:prstGeom>
        </p:spPr>
        <p:txBody>
          <a:bodyPr wrap="square">
            <a:spAutoFit/>
          </a:bodyPr>
          <a:lstStyle/>
          <a:p>
            <a:r>
              <a:rPr lang="en-US" sz="1600">
                <a:solidFill>
                  <a:schemeClr val="accent6">
                    <a:lumMod val="60000"/>
                    <a:lumOff val="40000"/>
                  </a:schemeClr>
                </a:solidFill>
                <a:latin typeface="Comic Sans MS" panose="030F0702030302020204" pitchFamily="66" charset="0"/>
              </a:rPr>
              <a:t>Sync</a:t>
            </a:r>
            <a:r>
              <a:rPr lang="en-US" sz="1600">
                <a:solidFill>
                  <a:schemeClr val="bg1"/>
                </a:solidFill>
                <a:latin typeface="Comic Sans MS" panose="030F0702030302020204" pitchFamily="66" charset="0"/>
              </a:rPr>
              <a:t> = Synchronous = Blocking I/O model </a:t>
            </a:r>
            <a:r>
              <a:rPr lang="en-US" sz="1600" smtClean="0">
                <a:solidFill>
                  <a:schemeClr val="bg1"/>
                </a:solidFill>
                <a:latin typeface="Comic Sans MS" panose="030F0702030302020204" pitchFamily="66" charset="0"/>
              </a:rPr>
              <a:t>= one line at a time </a:t>
            </a:r>
            <a:endParaRPr lang="en-US" sz="1600">
              <a:solidFill>
                <a:schemeClr val="bg1"/>
              </a:solidFill>
              <a:latin typeface="Comic Sans MS" panose="030F0702030302020204" pitchFamily="66" charset="0"/>
            </a:endParaRPr>
          </a:p>
          <a:p>
            <a:endParaRPr lang="en-US" sz="1600">
              <a:solidFill>
                <a:schemeClr val="bg1"/>
              </a:solidFill>
              <a:latin typeface="Comic Sans MS" panose="030F0702030302020204" pitchFamily="66" charset="0"/>
            </a:endParaRPr>
          </a:p>
          <a:p>
            <a:r>
              <a:rPr lang="en-US" sz="1600">
                <a:solidFill>
                  <a:schemeClr val="accent6">
                    <a:lumMod val="60000"/>
                    <a:lumOff val="40000"/>
                  </a:schemeClr>
                </a:solidFill>
                <a:latin typeface="Comic Sans MS" panose="030F0702030302020204" pitchFamily="66" charset="0"/>
              </a:rPr>
              <a:t>Async</a:t>
            </a:r>
            <a:r>
              <a:rPr lang="en-US" sz="1600">
                <a:solidFill>
                  <a:schemeClr val="bg1"/>
                </a:solidFill>
                <a:latin typeface="Comic Sans MS" panose="030F0702030302020204" pitchFamily="66" charset="0"/>
              </a:rPr>
              <a:t> = Asynchronous = Non-blocking I/O </a:t>
            </a:r>
            <a:r>
              <a:rPr lang="en-US" sz="1600" smtClean="0">
                <a:solidFill>
                  <a:schemeClr val="bg1"/>
                </a:solidFill>
                <a:latin typeface="Comic Sans MS" panose="030F0702030302020204" pitchFamily="66" charset="0"/>
              </a:rPr>
              <a:t>model = parallel execution</a:t>
            </a:r>
            <a:endParaRPr lang="en-US" sz="1600">
              <a:solidFill>
                <a:schemeClr val="bg1"/>
              </a:solidFill>
              <a:latin typeface="Comic Sans MS" panose="030F0702030302020204" pitchFamily="66"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r>
              <a:rPr lang="en-US" sz="1600" b="1">
                <a:solidFill>
                  <a:schemeClr val="bg1"/>
                </a:solidFill>
                <a:latin typeface="Comic Sans MS" panose="030F0702030302020204" pitchFamily="66" charset="0"/>
              </a:rPr>
              <a:t>Advantages of Non-Blocking </a:t>
            </a:r>
            <a:r>
              <a:rPr lang="en-US" sz="1600" b="1" smtClean="0">
                <a:solidFill>
                  <a:schemeClr val="bg1"/>
                </a:solidFill>
                <a:latin typeface="Comic Sans MS" panose="030F0702030302020204" pitchFamily="66" charset="0"/>
              </a:rPr>
              <a:t>Code:</a:t>
            </a:r>
            <a:endParaRPr lang="en-US" sz="1600" b="1">
              <a:solidFill>
                <a:schemeClr val="bg1"/>
              </a:solidFill>
              <a:latin typeface="Comic Sans MS" panose="030F0702030302020204" pitchFamily="66" charset="0"/>
            </a:endParaRPr>
          </a:p>
          <a:p>
            <a:endParaRPr lang="en-US" sz="1600">
              <a:solidFill>
                <a:schemeClr val="bg1"/>
              </a:solidFill>
              <a:latin typeface="Comic Sans MS" panose="030F0702030302020204" pitchFamily="66" charset="0"/>
            </a:endParaRPr>
          </a:p>
          <a:p>
            <a:r>
              <a:rPr lang="en-US" sz="1600">
                <a:solidFill>
                  <a:schemeClr val="bg1"/>
                </a:solidFill>
                <a:latin typeface="Comic Sans MS" panose="030F0702030302020204" pitchFamily="66" charset="0"/>
              </a:rPr>
              <a:t>Synchronous code wastes around 90% of CPU cycles waiting for the network or disk to get the </a:t>
            </a:r>
            <a:r>
              <a:rPr lang="en-US" sz="1600" smtClean="0">
                <a:solidFill>
                  <a:schemeClr val="bg1"/>
                </a:solidFill>
                <a:latin typeface="Comic Sans MS" panose="030F0702030302020204" pitchFamily="66" charset="0"/>
              </a:rPr>
              <a:t>data</a:t>
            </a:r>
            <a:r>
              <a:rPr lang="en-US" sz="1600">
                <a:solidFill>
                  <a:schemeClr val="bg1"/>
                </a:solidFill>
                <a:latin typeface="Comic Sans MS" panose="030F0702030302020204" pitchFamily="66" charset="0"/>
              </a:rPr>
              <a:t>.</a:t>
            </a:r>
          </a:p>
          <a:p>
            <a:r>
              <a:rPr lang="en-US" sz="1600">
                <a:solidFill>
                  <a:schemeClr val="bg1"/>
                </a:solidFill>
                <a:latin typeface="Comic Sans MS" panose="030F0702030302020204" pitchFamily="66" charset="0"/>
              </a:rPr>
              <a:t>Using Asynchronous code is more efficient to have concurrency without dealing with multiple execution </a:t>
            </a:r>
            <a:r>
              <a:rPr lang="en-US" sz="1600" smtClean="0">
                <a:solidFill>
                  <a:schemeClr val="bg1"/>
                </a:solidFill>
                <a:latin typeface="Comic Sans MS" panose="030F0702030302020204" pitchFamily="66" charset="0"/>
              </a:rPr>
              <a:t>threads.</a:t>
            </a:r>
            <a:endParaRPr lang="en-US" sz="1600">
              <a:solidFill>
                <a:schemeClr val="bg1"/>
              </a:solidFill>
              <a:latin typeface="Comic Sans MS" panose="030F0702030302020204" pitchFamily="66"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976142" y="3525514"/>
            <a:ext cx="5943600" cy="2286000"/>
          </a:xfrm>
          <a:prstGeom prst="rect">
            <a:avLst/>
          </a:prstGeom>
        </p:spPr>
      </p:pic>
    </p:spTree>
    <p:extLst>
      <p:ext uri="{BB962C8B-B14F-4D97-AF65-F5344CB8AC3E}">
        <p14:creationId xmlns:p14="http://schemas.microsoft.com/office/powerpoint/2010/main" xmlns="" val="2926731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async fs using callback()</a:t>
            </a:r>
            <a:endParaRPr lang="en-US" sz="2800" b="0">
              <a:latin typeface="Sitka Small" panose="02000505000000020004" pitchFamily="2" charset="0"/>
            </a:endParaRPr>
          </a:p>
        </p:txBody>
      </p:sp>
      <p:sp>
        <p:nvSpPr>
          <p:cNvPr id="9" name="Rectangle 8"/>
          <p:cNvSpPr/>
          <p:nvPr/>
        </p:nvSpPr>
        <p:spPr>
          <a:xfrm>
            <a:off x="862536" y="579136"/>
            <a:ext cx="10729696" cy="2677656"/>
          </a:xfrm>
          <a:prstGeom prst="rect">
            <a:avLst/>
          </a:prstGeom>
        </p:spPr>
        <p:txBody>
          <a:bodyPr wrap="square">
            <a:spAutoFit/>
          </a:bodyPr>
          <a:lstStyle/>
          <a:p>
            <a:pPr>
              <a:lnSpc>
                <a:spcPct val="150000"/>
              </a:lnSpc>
            </a:pPr>
            <a:r>
              <a:rPr lang="en-US" sz="1600" smtClean="0">
                <a:solidFill>
                  <a:srgbClr val="827DB5"/>
                </a:solidFill>
                <a:latin typeface="Consolas" panose="020B0609020204030204" pitchFamily="49" charset="0"/>
              </a:rPr>
              <a:t>import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"fs"</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r>
              <a:rPr lang="en-US" sz="1600" smtClean="0">
                <a:solidFill>
                  <a:srgbClr val="A8AEBD"/>
                </a:solidFill>
                <a:latin typeface="Consolas" panose="020B0609020204030204" pitchFamily="49" charset="0"/>
              </a:rPr>
              <a:t>console</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"start"</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r>
              <a:rPr lang="en-US" sz="1600" smtClean="0">
                <a:solidFill>
                  <a:srgbClr val="A8AEBD"/>
                </a:solidFill>
                <a:latin typeface="Consolas" panose="020B0609020204030204" pitchFamily="49" charset="0"/>
              </a:rPr>
              <a:t>fs</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readFile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"./hello.txt"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"utf-8"</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err</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data</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p>
          <a:p>
            <a:pPr>
              <a:lnSpc>
                <a:spcPct val="150000"/>
              </a:lnSpc>
            </a:pPr>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 </a:t>
            </a:r>
            <a:r>
              <a:rPr lang="en-US" sz="1600" smtClean="0">
                <a:solidFill>
                  <a:srgbClr val="827DB5"/>
                </a:solidFill>
                <a:latin typeface="Consolas" panose="020B0609020204030204" pitchFamily="49" charset="0"/>
              </a:rPr>
              <a:t>if</a:t>
            </a:r>
            <a:r>
              <a:rPr lang="en-US" sz="1600" smtClean="0">
                <a:solidFill>
                  <a:srgbClr val="BAC6DB"/>
                </a:solidFill>
                <a:latin typeface="Consolas" panose="020B0609020204030204" pitchFamily="49" charset="0"/>
              </a:rPr>
              <a:t>(</a:t>
            </a:r>
            <a:r>
              <a:rPr lang="en-US" sz="1600" smtClean="0">
                <a:solidFill>
                  <a:srgbClr val="A8AEBD"/>
                </a:solidFill>
                <a:latin typeface="Consolas" panose="020B0609020204030204" pitchFamily="49" charset="0"/>
              </a:rPr>
              <a:t>err</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throw</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err</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console</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"data"</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data</a:t>
            </a:r>
            <a:r>
              <a:rPr lang="en-US" sz="1600" smtClean="0">
                <a:solidFill>
                  <a:srgbClr val="BAC6DB"/>
                </a:solidFill>
                <a:latin typeface="Consolas" panose="020B0609020204030204" pitchFamily="49" charset="0"/>
              </a:rPr>
              <a:t>)</a:t>
            </a:r>
            <a:r>
              <a:rPr lang="en-US" sz="1600">
                <a:solidFill>
                  <a:srgbClr val="B3B3B3"/>
                </a:solidFill>
                <a:latin typeface="Consolas" panose="020B0609020204030204" pitchFamily="49" charset="0"/>
              </a:rPr>
              <a:t>;      </a:t>
            </a:r>
            <a:r>
              <a:rPr lang="en-US" sz="1600" smtClean="0">
                <a:solidFill>
                  <a:srgbClr val="B3B3B3"/>
                </a:solidFill>
                <a:latin typeface="Consolas" panose="020B0609020204030204" pitchFamily="49" charset="0"/>
              </a:rPr>
              <a:t> </a:t>
            </a:r>
            <a:endParaRPr lang="en-US" sz="1600">
              <a:solidFill>
                <a:srgbClr val="BAC6DB"/>
              </a:solidFill>
              <a:latin typeface="Consolas" panose="020B0609020204030204" pitchFamily="49" charset="0"/>
            </a:endParaRPr>
          </a:p>
          <a:p>
            <a:pPr>
              <a:lnSpc>
                <a:spcPct val="150000"/>
              </a:lnSpc>
            </a:pPr>
            <a:r>
              <a:rPr lang="en-US" sz="1600" smtClean="0">
                <a:solidFill>
                  <a:srgbClr val="BAC6DB"/>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r>
              <a:rPr lang="en-US" sz="1600" smtClean="0">
                <a:solidFill>
                  <a:srgbClr val="A8AEBD"/>
                </a:solidFill>
                <a:latin typeface="Consolas" panose="020B0609020204030204" pitchFamily="49" charset="0"/>
              </a:rPr>
              <a:t>console</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"end</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p:txBody>
      </p:sp>
    </p:spTree>
    <p:extLst>
      <p:ext uri="{BB962C8B-B14F-4D97-AF65-F5344CB8AC3E}">
        <p14:creationId xmlns:p14="http://schemas.microsoft.com/office/powerpoint/2010/main" xmlns="" val="1213349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async fs module using promises</a:t>
            </a:r>
            <a:endParaRPr lang="en-US" sz="2800" b="0">
              <a:latin typeface="Sitka Small" panose="02000505000000020004" pitchFamily="2" charset="0"/>
            </a:endParaRPr>
          </a:p>
        </p:txBody>
      </p:sp>
      <p:sp>
        <p:nvSpPr>
          <p:cNvPr id="9" name="Rectangle 8"/>
          <p:cNvSpPr/>
          <p:nvPr/>
        </p:nvSpPr>
        <p:spPr>
          <a:xfrm>
            <a:off x="862536" y="649738"/>
            <a:ext cx="9712058" cy="5878532"/>
          </a:xfrm>
          <a:prstGeom prst="rect">
            <a:avLst/>
          </a:prstGeom>
        </p:spPr>
        <p:txBody>
          <a:bodyPr wrap="square">
            <a:spAutoFit/>
          </a:bodyPr>
          <a:lstStyle/>
          <a:p>
            <a:r>
              <a:rPr lang="en-US" sz="1600" smtClean="0">
                <a:solidFill>
                  <a:srgbClr val="827DB5"/>
                </a:solidFill>
                <a:latin typeface="Consolas" panose="020B0609020204030204" pitchFamily="49" charset="0"/>
              </a:rPr>
              <a:t>import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from</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"fs"</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endParaRPr lang="en-US" sz="1600" smtClean="0">
              <a:solidFill>
                <a:srgbClr val="BAC6DB"/>
              </a:solidFill>
              <a:latin typeface="Consolas" panose="020B0609020204030204" pitchFamily="49" charset="0"/>
            </a:endParaRPr>
          </a:p>
          <a:p>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"start"</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smtClean="0">
                <a:solidFill>
                  <a:srgbClr val="BAC6DB"/>
                </a:solidFill>
                <a:latin typeface="Consolas" panose="020B0609020204030204" pitchFamily="49" charset="0"/>
              </a:rPr>
              <a:t/>
            </a:r>
            <a:br>
              <a:rPr lang="en-US" sz="1600" smtClean="0">
                <a:solidFill>
                  <a:srgbClr val="BAC6DB"/>
                </a:solidFill>
                <a:latin typeface="Consolas" panose="020B0609020204030204" pitchFamily="49" charset="0"/>
              </a:rPr>
            </a:br>
            <a:r>
              <a:rPr lang="en-US" sz="1600" smtClean="0">
                <a:solidFill>
                  <a:srgbClr val="827DB5"/>
                </a:solidFill>
                <a:latin typeface="Consolas" panose="020B0609020204030204" pitchFamily="49" charset="0"/>
              </a:rPr>
              <a:t>const</a:t>
            </a:r>
            <a:r>
              <a:rPr lang="en-US" sz="1600" smtClean="0">
                <a:solidFill>
                  <a:srgbClr val="BAC6DB"/>
                </a:solidFill>
                <a:latin typeface="Consolas" panose="020B0609020204030204" pitchFamily="49" charset="0"/>
              </a:rPr>
              <a:t> </a:t>
            </a:r>
            <a:r>
              <a:rPr lang="en-US" sz="1600" smtClean="0">
                <a:solidFill>
                  <a:srgbClr val="00C200"/>
                </a:solidFill>
                <a:latin typeface="Consolas" panose="020B0609020204030204" pitchFamily="49" charset="0"/>
              </a:rPr>
              <a:t>getFile</a:t>
            </a:r>
            <a:r>
              <a:rPr lang="en-US" sz="1600" smtClean="0">
                <a:solidFill>
                  <a:srgbClr val="BAC6DB"/>
                </a:solidFill>
                <a:latin typeface="Consolas" panose="020B0609020204030204" pitchFamily="49" charset="0"/>
              </a:rPr>
              <a:t> </a:t>
            </a:r>
            <a:r>
              <a:rPr lang="en-US" sz="1600" smtClean="0">
                <a:solidFill>
                  <a:srgbClr val="FF6600"/>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smtClean="0">
                <a:solidFill>
                  <a:srgbClr val="8496B4"/>
                </a:solidFill>
                <a:latin typeface="Consolas" panose="020B0609020204030204" pitchFamily="49" charset="0"/>
              </a:rPr>
              <a:t>fileName</a:t>
            </a:r>
            <a:r>
              <a:rPr lang="en-US" sz="1600" smtClean="0">
                <a:solidFill>
                  <a:srgbClr val="BAC6DB"/>
                </a:solidFill>
                <a:latin typeface="Consolas" panose="020B0609020204030204" pitchFamily="49" charset="0"/>
              </a:rPr>
              <a:t>) </a:t>
            </a:r>
            <a:r>
              <a:rPr lang="en-US" sz="1600" smtClean="0">
                <a:solidFill>
                  <a:srgbClr val="FF8533"/>
                </a:solidFill>
                <a:latin typeface="Consolas" panose="020B0609020204030204" pitchFamily="49" charset="0"/>
              </a:rPr>
              <a:t>=&gt;</a:t>
            </a:r>
            <a:r>
              <a:rPr lang="en-US" sz="1600" smtClean="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new</a:t>
            </a:r>
            <a:r>
              <a:rPr lang="en-US" sz="1600">
                <a:solidFill>
                  <a:srgbClr val="BAC6DB"/>
                </a:solidFill>
                <a:latin typeface="Consolas" panose="020B0609020204030204" pitchFamily="49" charset="0"/>
              </a:rPr>
              <a:t> </a:t>
            </a:r>
            <a:r>
              <a:rPr lang="en-US" sz="1600">
                <a:solidFill>
                  <a:srgbClr val="39BAE6"/>
                </a:solidFill>
                <a:latin typeface="Consolas" panose="020B0609020204030204" pitchFamily="49" charset="0"/>
              </a:rPr>
              <a:t>Promise</a:t>
            </a:r>
            <a:r>
              <a:rPr lang="en-US" sz="1600">
                <a:solidFill>
                  <a:srgbClr val="BAC6DB"/>
                </a:solidFill>
                <a:latin typeface="Consolas" panose="020B0609020204030204" pitchFamily="49" charset="0"/>
              </a:rPr>
              <a:t>((</a:t>
            </a:r>
            <a:r>
              <a:rPr lang="en-US" sz="1600">
                <a:solidFill>
                  <a:srgbClr val="8496B4"/>
                </a:solidFill>
                <a:latin typeface="Consolas" panose="020B0609020204030204" pitchFamily="49" charset="0"/>
              </a:rPr>
              <a:t>resolve</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reject</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fs</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readFile</a:t>
            </a:r>
            <a:r>
              <a:rPr lang="en-US" sz="1600" smtClean="0">
                <a:solidFill>
                  <a:srgbClr val="BAC6DB"/>
                </a:solidFill>
                <a:latin typeface="Consolas" panose="020B0609020204030204" pitchFamily="49" charset="0"/>
              </a:rPr>
              <a:t>(</a:t>
            </a:r>
            <a:r>
              <a:rPr lang="en-US" sz="1600" smtClean="0">
                <a:solidFill>
                  <a:srgbClr val="A8AEBD"/>
                </a:solidFill>
                <a:latin typeface="Consolas" panose="020B0609020204030204" pitchFamily="49" charset="0"/>
              </a:rPr>
              <a:t>fileName</a:t>
            </a:r>
            <a:r>
              <a:rPr lang="en-US" sz="1600" smtClean="0">
                <a:solidFill>
                  <a:srgbClr val="B3B3B3"/>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a:solidFill>
                  <a:srgbClr val="8496B4"/>
                </a:solidFill>
                <a:latin typeface="Consolas" panose="020B0609020204030204" pitchFamily="49" charset="0"/>
              </a:rPr>
              <a:t>err</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data</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if</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err</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reject</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err</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else</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resolve</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data</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toString</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00C200"/>
                </a:solidFill>
                <a:latin typeface="Consolas" panose="020B0609020204030204" pitchFamily="49" charset="0"/>
              </a:rPr>
              <a:t>getFile</a:t>
            </a:r>
            <a:r>
              <a:rPr lang="en-US" sz="1600" smtClean="0">
                <a:solidFill>
                  <a:srgbClr val="BAC6DB"/>
                </a:solidFill>
                <a:latin typeface="Consolas" panose="020B0609020204030204" pitchFamily="49" charset="0"/>
              </a:rPr>
              <a:t>(</a:t>
            </a:r>
            <a:r>
              <a:rPr lang="en-US" sz="1600" smtClean="0">
                <a:solidFill>
                  <a:srgbClr val="A4BD00"/>
                </a:solidFill>
                <a:latin typeface="Consolas" panose="020B0609020204030204" pitchFamily="49" charset="0"/>
              </a:rPr>
              <a:t>"./</a:t>
            </a:r>
            <a:r>
              <a:rPr lang="en-US" sz="1600">
                <a:solidFill>
                  <a:srgbClr val="A4BD00"/>
                </a:solidFill>
                <a:latin typeface="Consolas" panose="020B0609020204030204" pitchFamily="49" charset="0"/>
              </a:rPr>
              <a:t>hello.txt"</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then</a:t>
            </a:r>
            <a:r>
              <a:rPr lang="en-US" sz="1600">
                <a:solidFill>
                  <a:srgbClr val="BAC6DB"/>
                </a:solidFill>
                <a:latin typeface="Consolas" panose="020B0609020204030204" pitchFamily="49" charset="0"/>
              </a:rPr>
              <a:t>(</a:t>
            </a:r>
            <a:r>
              <a:rPr lang="en-US" sz="1600">
                <a:solidFill>
                  <a:srgbClr val="8496B4"/>
                </a:solidFill>
                <a:latin typeface="Consolas" panose="020B0609020204030204" pitchFamily="49" charset="0"/>
              </a:rPr>
              <a:t>data</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data</a:t>
            </a:r>
            <a:r>
              <a:rPr lang="en-US" sz="1600" smtClean="0">
                <a:solidFill>
                  <a:srgbClr val="BAC6DB"/>
                </a:solidFill>
                <a:latin typeface="Consolas" panose="020B0609020204030204" pitchFamily="49" charset="0"/>
              </a:rPr>
              <a:t>))</a:t>
            </a:r>
          </a:p>
          <a:p>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catch</a:t>
            </a:r>
            <a:r>
              <a:rPr lang="en-US" sz="1600">
                <a:solidFill>
                  <a:srgbClr val="BAC6DB"/>
                </a:solidFill>
                <a:latin typeface="Consolas" panose="020B0609020204030204" pitchFamily="49" charset="0"/>
              </a:rPr>
              <a:t>((</a:t>
            </a:r>
            <a:r>
              <a:rPr lang="en-US" sz="1600">
                <a:solidFill>
                  <a:srgbClr val="8496B4"/>
                </a:solidFill>
                <a:latin typeface="Consolas" panose="020B0609020204030204" pitchFamily="49" charset="0"/>
              </a:rPr>
              <a:t>err</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error</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err</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smtClean="0">
                <a:solidFill>
                  <a:srgbClr val="BAC6DB"/>
                </a:solidFill>
                <a:latin typeface="Consolas" panose="020B0609020204030204" pitchFamily="49" charset="0"/>
              </a:rPr>
              <a:t>(</a:t>
            </a:r>
            <a:r>
              <a:rPr lang="en-US" smtClean="0">
                <a:solidFill>
                  <a:srgbClr val="A4BD00"/>
                </a:solidFill>
                <a:latin typeface="Consolas" panose="020B0609020204030204" pitchFamily="49" charset="0"/>
              </a:rPr>
              <a:t>"end"</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p:txBody>
      </p:sp>
    </p:spTree>
    <p:extLst>
      <p:ext uri="{BB962C8B-B14F-4D97-AF65-F5344CB8AC3E}">
        <p14:creationId xmlns:p14="http://schemas.microsoft.com/office/powerpoint/2010/main" xmlns="" val="2093496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Async fs module using async-await</a:t>
            </a:r>
            <a:endParaRPr lang="en-US" sz="2800" b="0">
              <a:latin typeface="Sitka Small" panose="02000505000000020004" pitchFamily="2" charset="0"/>
            </a:endParaRPr>
          </a:p>
        </p:txBody>
      </p:sp>
      <p:sp>
        <p:nvSpPr>
          <p:cNvPr id="9" name="Rectangle 8"/>
          <p:cNvSpPr/>
          <p:nvPr/>
        </p:nvSpPr>
        <p:spPr>
          <a:xfrm>
            <a:off x="862536" y="649738"/>
            <a:ext cx="9712058" cy="4031873"/>
          </a:xfrm>
          <a:prstGeom prst="rect">
            <a:avLst/>
          </a:prstGeom>
        </p:spPr>
        <p:txBody>
          <a:bodyPr wrap="square">
            <a:spAutoFit/>
          </a:bodyPr>
          <a:lstStyle/>
          <a:p>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"fs"</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"start"</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827DB5"/>
                </a:solidFill>
                <a:latin typeface="Consolas" panose="020B0609020204030204" pitchFamily="49" charset="0"/>
              </a:rPr>
              <a:t>async</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getFile</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output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await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F29668"/>
                </a:solidFill>
                <a:latin typeface="Consolas" panose="020B0609020204030204" pitchFamily="49" charset="0"/>
              </a:rPr>
              <a:t>.</a:t>
            </a:r>
            <a:r>
              <a:rPr lang="en-US" sz="1600">
                <a:solidFill>
                  <a:srgbClr val="A8AEBD"/>
                </a:solidFill>
                <a:latin typeface="Consolas" panose="020B0609020204030204" pitchFamily="49" charset="0"/>
              </a:rPr>
              <a:t>promises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readFile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"./hello.txt"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"utf-8"</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output</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output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smtClean="0">
                <a:solidFill>
                  <a:srgbClr val="BAC6DB"/>
                </a:solidFill>
                <a:latin typeface="Consolas" panose="020B0609020204030204" pitchFamily="49" charset="0"/>
              </a:rPr>
              <a:t>}</a:t>
            </a:r>
          </a:p>
          <a:p>
            <a:endParaRPr lang="en-US" sz="1600">
              <a:solidFill>
                <a:srgbClr val="BAC6DB"/>
              </a:solidFill>
              <a:latin typeface="Consolas" panose="020B0609020204030204" pitchFamily="49" charset="0"/>
            </a:endParaRPr>
          </a:p>
          <a:p>
            <a:r>
              <a:rPr lang="en-US" sz="1600">
                <a:solidFill>
                  <a:srgbClr val="00C200"/>
                </a:solidFill>
                <a:latin typeface="Consolas" panose="020B0609020204030204" pitchFamily="49" charset="0"/>
              </a:rPr>
              <a:t>getFile</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"end"</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endParaRPr lang="en-US" sz="1600" b="0">
              <a:solidFill>
                <a:srgbClr val="B3B3B3"/>
              </a:solidFill>
              <a:effectLst/>
              <a:latin typeface="Consolas" panose="020B0609020204030204" pitchFamily="49" charset="0"/>
            </a:endParaRPr>
          </a:p>
          <a:p>
            <a:pPr>
              <a:lnSpc>
                <a:spcPct val="150000"/>
              </a:lnSpc>
            </a:pPr>
            <a:endParaRPr lang="en-US" sz="1600" smtClean="0">
              <a:solidFill>
                <a:srgbClr val="B3B3B3"/>
              </a:solidFill>
              <a:latin typeface="Consolas" panose="020B0609020204030204" pitchFamily="49" charset="0"/>
            </a:endParaRPr>
          </a:p>
        </p:txBody>
      </p:sp>
    </p:spTree>
    <p:extLst>
      <p:ext uri="{BB962C8B-B14F-4D97-AF65-F5344CB8AC3E}">
        <p14:creationId xmlns:p14="http://schemas.microsoft.com/office/powerpoint/2010/main" xmlns="" val="3079714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Fetch API using async-await</a:t>
            </a:r>
            <a:endParaRPr lang="en-US" sz="2800" b="0">
              <a:latin typeface="Sitka Small" panose="02000505000000020004" pitchFamily="2" charset="0"/>
            </a:endParaRPr>
          </a:p>
        </p:txBody>
      </p:sp>
      <p:sp>
        <p:nvSpPr>
          <p:cNvPr id="9" name="Rectangle 8"/>
          <p:cNvSpPr/>
          <p:nvPr/>
        </p:nvSpPr>
        <p:spPr>
          <a:xfrm>
            <a:off x="862536" y="649738"/>
            <a:ext cx="10190946" cy="5262979"/>
          </a:xfrm>
          <a:prstGeom prst="rect">
            <a:avLst/>
          </a:prstGeom>
        </p:spPr>
        <p:txBody>
          <a:bodyPr wrap="square">
            <a:spAutoFit/>
          </a:bodyPr>
          <a:lstStyle/>
          <a:p>
            <a:r>
              <a:rPr lang="en-US" sz="1600" smtClean="0">
                <a:solidFill>
                  <a:schemeClr val="bg1">
                    <a:lumMod val="85000"/>
                  </a:schemeClr>
                </a:solidFill>
                <a:latin typeface="Consolas" panose="020B0609020204030204" pitchFamily="49" charset="0"/>
              </a:rPr>
              <a:t>The fetch method doesn’t work in Node Environment, It is only recognized by RunJS or Browser.</a:t>
            </a:r>
          </a:p>
          <a:p>
            <a:endParaRPr lang="en-US" sz="1600" smtClean="0">
              <a:solidFill>
                <a:srgbClr val="827DB5"/>
              </a:solidFill>
              <a:latin typeface="Consolas" panose="020B0609020204030204" pitchFamily="49" charset="0"/>
            </a:endParaRPr>
          </a:p>
          <a:p>
            <a:r>
              <a:rPr lang="en-US" sz="1600" smtClean="0">
                <a:solidFill>
                  <a:srgbClr val="827DB5"/>
                </a:solidFill>
                <a:latin typeface="Consolas" panose="020B0609020204030204" pitchFamily="49" charset="0"/>
              </a:rPr>
              <a:t>async </a:t>
            </a:r>
            <a:r>
              <a:rPr lang="en-US" sz="1600">
                <a:solidFill>
                  <a:srgbClr val="827DB5"/>
                </a:solidFill>
                <a:latin typeface="Consolas" panose="020B0609020204030204" pitchFamily="49" charset="0"/>
              </a:rPr>
              <a:t>function fetchMoviesJSON() {</a:t>
            </a:r>
          </a:p>
          <a:p>
            <a:r>
              <a:rPr lang="en-US" sz="1600">
                <a:solidFill>
                  <a:srgbClr val="827DB5"/>
                </a:solidFill>
                <a:latin typeface="Consolas" panose="020B0609020204030204" pitchFamily="49" charset="0"/>
              </a:rPr>
              <a:t>    const data = await fetch('https://jsonplaceholder.typicode.com/todos/1');</a:t>
            </a:r>
          </a:p>
          <a:p>
            <a:r>
              <a:rPr lang="en-US" sz="1600">
                <a:solidFill>
                  <a:srgbClr val="827DB5"/>
                </a:solidFill>
                <a:latin typeface="Consolas" panose="020B0609020204030204" pitchFamily="49" charset="0"/>
              </a:rPr>
              <a:t>    const usersData = await data.json();</a:t>
            </a:r>
          </a:p>
          <a:p>
            <a:r>
              <a:rPr lang="en-US" sz="1600">
                <a:solidFill>
                  <a:srgbClr val="827DB5"/>
                </a:solidFill>
                <a:latin typeface="Consolas" panose="020B0609020204030204" pitchFamily="49" charset="0"/>
              </a:rPr>
              <a:t>    console.log(usersData.title)</a:t>
            </a:r>
          </a:p>
          <a:p>
            <a:r>
              <a:rPr lang="en-US" sz="1600">
                <a:solidFill>
                  <a:srgbClr val="827DB5"/>
                </a:solidFill>
                <a:latin typeface="Consolas" panose="020B0609020204030204" pitchFamily="49" charset="0"/>
              </a:rPr>
              <a:t>}</a:t>
            </a:r>
          </a:p>
          <a:p>
            <a:endParaRPr lang="en-US" sz="1600">
              <a:solidFill>
                <a:srgbClr val="827DB5"/>
              </a:solidFill>
              <a:latin typeface="Consolas" panose="020B0609020204030204" pitchFamily="49" charset="0"/>
            </a:endParaRPr>
          </a:p>
          <a:p>
            <a:r>
              <a:rPr lang="en-US" sz="1600">
                <a:solidFill>
                  <a:srgbClr val="827DB5"/>
                </a:solidFill>
                <a:latin typeface="Consolas" panose="020B0609020204030204" pitchFamily="49" charset="0"/>
              </a:rPr>
              <a:t>fetchMoviesJSON();</a:t>
            </a:r>
            <a:endParaRPr lang="en-US" sz="1600" smtClean="0">
              <a:solidFill>
                <a:srgbClr val="BAC6DB"/>
              </a:solidFill>
              <a:latin typeface="Consolas" panose="020B0609020204030204" pitchFamily="49" charset="0"/>
            </a:endParaRPr>
          </a:p>
          <a:p>
            <a:endParaRPr lang="en-US" sz="1600" smtClean="0">
              <a:solidFill>
                <a:srgbClr val="BAC6DB"/>
              </a:solidFill>
              <a:latin typeface="Consolas" panose="020B0609020204030204" pitchFamily="49" charset="0"/>
            </a:endParaRPr>
          </a:p>
          <a:p>
            <a:endParaRPr lang="en-US" sz="1600">
              <a:solidFill>
                <a:srgbClr val="BAC6DB"/>
              </a:solidFill>
              <a:latin typeface="Consolas" panose="020B0609020204030204" pitchFamily="49" charset="0"/>
            </a:endParaRPr>
          </a:p>
          <a:p>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smtClean="0">
                <a:solidFill>
                  <a:srgbClr val="BAC6DB"/>
                </a:solidFill>
                <a:latin typeface="Consolas" panose="020B0609020204030204" pitchFamily="49" charset="0"/>
              </a:rPr>
              <a:t>Resource: </a:t>
            </a:r>
            <a:r>
              <a:rPr lang="en-US" sz="1600" smtClean="0">
                <a:solidFill>
                  <a:srgbClr val="BAC6DB"/>
                </a:solidFill>
                <a:latin typeface="Consolas" panose="020B0609020204030204" pitchFamily="49" charset="0"/>
                <a:hlinkClick r:id="rId2"/>
              </a:rPr>
              <a:t>https</a:t>
            </a:r>
            <a:r>
              <a:rPr lang="en-US" sz="1600">
                <a:solidFill>
                  <a:srgbClr val="BAC6DB"/>
                </a:solidFill>
                <a:latin typeface="Consolas" panose="020B0609020204030204" pitchFamily="49" charset="0"/>
                <a:hlinkClick r:id="rId2"/>
              </a:rPr>
              <a:t>://dmitripavlutin.com/javascript-fetch-async-await</a:t>
            </a:r>
            <a:r>
              <a:rPr lang="en-US" sz="1600" smtClean="0">
                <a:solidFill>
                  <a:srgbClr val="BAC6DB"/>
                </a:solidFill>
                <a:latin typeface="Consolas" panose="020B0609020204030204" pitchFamily="49" charset="0"/>
                <a:hlinkClick r:id="rId2"/>
              </a:rPr>
              <a:t>/</a:t>
            </a:r>
            <a:endParaRPr lang="en-US" sz="1600" smtClean="0">
              <a:solidFill>
                <a:srgbClr val="BAC6DB"/>
              </a:solidFill>
              <a:latin typeface="Consolas" panose="020B0609020204030204" pitchFamily="49" charset="0"/>
            </a:endParaRPr>
          </a:p>
          <a:p>
            <a:endParaRPr lang="en-US" sz="1600" b="0" smtClean="0">
              <a:solidFill>
                <a:srgbClr val="BAC6DB"/>
              </a:solidFill>
              <a:effectLst/>
              <a:latin typeface="Consolas" panose="020B0609020204030204" pitchFamily="49" charset="0"/>
            </a:endParaRPr>
          </a:p>
          <a:p>
            <a:r>
              <a:rPr lang="en-US" sz="1600" smtClean="0">
                <a:solidFill>
                  <a:srgbClr val="BAC6DB"/>
                </a:solidFill>
                <a:latin typeface="Consolas" panose="020B0609020204030204" pitchFamily="49" charset="0"/>
              </a:rPr>
              <a:t>We use await before an async activity like getting data from the backend. </a:t>
            </a:r>
          </a:p>
          <a:p>
            <a:endParaRPr lang="en-US" sz="1600">
              <a:solidFill>
                <a:srgbClr val="BAC6DB"/>
              </a:solidFill>
              <a:latin typeface="Consolas" panose="020B0609020204030204" pitchFamily="49" charset="0"/>
            </a:endParaRPr>
          </a:p>
          <a:p>
            <a:r>
              <a:rPr lang="en-US" sz="1600" b="0" smtClean="0">
                <a:solidFill>
                  <a:srgbClr val="BAC6DB"/>
                </a:solidFill>
                <a:effectLst/>
                <a:latin typeface="Consolas" panose="020B0609020204030204" pitchFamily="49" charset="0"/>
              </a:rPr>
              <a:t>We use callback, promises or async-await to synchronise a synchronous task. </a:t>
            </a:r>
          </a:p>
          <a:p>
            <a:endParaRPr lang="en-US" sz="1600" b="0" smtClean="0">
              <a:solidFill>
                <a:srgbClr val="BAC6DB"/>
              </a:solidFill>
              <a:effectLst/>
              <a:latin typeface="Consolas" panose="020B0609020204030204" pitchFamily="49" charset="0"/>
            </a:endParaRPr>
          </a:p>
          <a:p>
            <a:endParaRPr lang="en-US" sz="1600"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1911683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sync fs module: </a:t>
            </a:r>
            <a:r>
              <a:rPr lang="en-US" sz="2800">
                <a:solidFill>
                  <a:srgbClr val="00C200"/>
                </a:solidFill>
                <a:latin typeface="Consolas" panose="020B0609020204030204" pitchFamily="49" charset="0"/>
              </a:rPr>
              <a:t>readFileSync</a:t>
            </a:r>
            <a:endParaRPr lang="en-US" sz="2800" b="0" dirty="0">
              <a:latin typeface="Sitka Small" panose="02000505000000020004" pitchFamily="2" charset="0"/>
            </a:endParaRPr>
          </a:p>
        </p:txBody>
      </p:sp>
      <p:sp>
        <p:nvSpPr>
          <p:cNvPr id="9" name="Rectangle 8"/>
          <p:cNvSpPr/>
          <p:nvPr/>
        </p:nvSpPr>
        <p:spPr>
          <a:xfrm>
            <a:off x="862536" y="579136"/>
            <a:ext cx="10729696" cy="4031873"/>
          </a:xfrm>
          <a:prstGeom prst="rect">
            <a:avLst/>
          </a:prstGeom>
        </p:spPr>
        <p:txBody>
          <a:bodyPr wrap="square">
            <a:spAutoFit/>
          </a:bodyPr>
          <a:lstStyle/>
          <a:p>
            <a:r>
              <a:rPr lang="en-US" sz="1600" smtClean="0">
                <a:solidFill>
                  <a:srgbClr val="827DB5"/>
                </a:solidFill>
                <a:latin typeface="Consolas" panose="020B0609020204030204" pitchFamily="49" charset="0"/>
              </a:rPr>
              <a:t>const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"fs"</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endParaRPr lang="en-US" sz="1600" smtClean="0">
              <a:solidFill>
                <a:srgbClr val="A8AEBD"/>
              </a:solidFill>
              <a:latin typeface="Consolas" panose="020B0609020204030204" pitchFamily="49" charset="0"/>
            </a:endParaRPr>
          </a:p>
          <a:p>
            <a:pPr>
              <a:lnSpc>
                <a:spcPct val="150000"/>
              </a:lnSpc>
            </a:pPr>
            <a:r>
              <a:rPr lang="en-US" sz="1600" smtClean="0">
                <a:solidFill>
                  <a:srgbClr val="A8AEBD"/>
                </a:solidFill>
                <a:latin typeface="Consolas" panose="020B0609020204030204" pitchFamily="49" charset="0"/>
              </a:rPr>
              <a:t>console</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"start"</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output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readFileSync</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"./hello.txt"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"utf-8</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"output"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output</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pPr>
              <a:lnSpc>
                <a:spcPct val="150000"/>
              </a:lnSpc>
            </a:pP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"end</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endParaRPr lang="en-US" sz="1600" smtClean="0">
              <a:solidFill>
                <a:srgbClr val="827DB5"/>
              </a:solidFill>
              <a:latin typeface="Consolas" panose="020B0609020204030204" pitchFamily="49" charset="0"/>
            </a:endParaRPr>
          </a:p>
          <a:p>
            <a:endParaRPr lang="en-US" sz="1600" smtClean="0">
              <a:solidFill>
                <a:srgbClr val="B3B3B3"/>
              </a:solidFill>
              <a:latin typeface="Consolas" panose="020B0609020204030204" pitchFamily="49" charset="0"/>
            </a:endParaRPr>
          </a:p>
          <a:p>
            <a:endParaRPr lang="en-US" sz="1600" smtClean="0">
              <a:solidFill>
                <a:srgbClr val="B3B3B3"/>
              </a:solidFill>
              <a:latin typeface="Consolas" panose="020B0609020204030204" pitchFamily="49" charset="0"/>
            </a:endParaRPr>
          </a:p>
          <a:p>
            <a:endParaRPr lang="en-US" sz="1600">
              <a:solidFill>
                <a:srgbClr val="B3B3B3"/>
              </a:solidFill>
              <a:latin typeface="Consolas" panose="020B0609020204030204" pitchFamily="49" charset="0"/>
            </a:endParaRPr>
          </a:p>
          <a:p>
            <a:endParaRPr lang="en-US" sz="1600">
              <a:solidFill>
                <a:srgbClr val="B3B3B3"/>
              </a:solidFill>
              <a:latin typeface="Consolas" panose="020B0609020204030204" pitchFamily="49" charset="0"/>
            </a:endParaRPr>
          </a:p>
          <a:p>
            <a:endParaRPr lang="en-US" sz="1600" smtClean="0">
              <a:solidFill>
                <a:srgbClr val="B3B3B3"/>
              </a:solidFill>
              <a:latin typeface="Consolas" panose="020B0609020204030204" pitchFamily="49" charset="0"/>
            </a:endParaRPr>
          </a:p>
          <a:p>
            <a:pPr>
              <a:lnSpc>
                <a:spcPct val="150000"/>
              </a:lnSpc>
            </a:pPr>
            <a:endParaRPr lang="en-US" sz="1600">
              <a:solidFill>
                <a:srgbClr val="BAC6DB"/>
              </a:solidFill>
              <a:latin typeface="Consolas" panose="020B0609020204030204" pitchFamily="49" charset="0"/>
            </a:endParaRPr>
          </a:p>
          <a:p>
            <a:endParaRPr lang="en-US" sz="1600">
              <a:solidFill>
                <a:srgbClr val="B3B3B3"/>
              </a:solidFill>
              <a:latin typeface="Consolas" panose="020B0609020204030204" pitchFamily="49" charset="0"/>
            </a:endParaRPr>
          </a:p>
        </p:txBody>
      </p:sp>
    </p:spTree>
    <p:extLst>
      <p:ext uri="{BB962C8B-B14F-4D97-AF65-F5344CB8AC3E}">
        <p14:creationId xmlns:p14="http://schemas.microsoft.com/office/powerpoint/2010/main" xmlns="" val="300538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Write and update a file</a:t>
            </a:r>
            <a:endParaRPr lang="en-US" sz="2800" b="0" dirty="0">
              <a:latin typeface="Sitka Small" panose="02000505000000020004" pitchFamily="2" charset="0"/>
            </a:endParaRPr>
          </a:p>
        </p:txBody>
      </p:sp>
      <p:sp>
        <p:nvSpPr>
          <p:cNvPr id="9" name="Rectangle 8"/>
          <p:cNvSpPr/>
          <p:nvPr/>
        </p:nvSpPr>
        <p:spPr>
          <a:xfrm>
            <a:off x="862536" y="579136"/>
            <a:ext cx="10483890" cy="5755422"/>
          </a:xfrm>
          <a:prstGeom prst="rect">
            <a:avLst/>
          </a:prstGeom>
        </p:spPr>
        <p:txBody>
          <a:bodyPr wrap="square">
            <a:spAutoFit/>
          </a:bodyPr>
          <a:lstStyle/>
          <a:p>
            <a:r>
              <a:rPr lang="en-US" sz="1600" smtClean="0">
                <a:solidFill>
                  <a:srgbClr val="B3B3B3"/>
                </a:solidFill>
                <a:latin typeface="Consolas" panose="020B0609020204030204" pitchFamily="49" charset="0"/>
              </a:rPr>
              <a:t>The </a:t>
            </a:r>
            <a:r>
              <a:rPr lang="en-US" sz="1600" b="1">
                <a:solidFill>
                  <a:schemeClr val="accent6">
                    <a:lumMod val="60000"/>
                    <a:lumOff val="40000"/>
                  </a:schemeClr>
                </a:solidFill>
                <a:latin typeface="Consolas" panose="020B0609020204030204" pitchFamily="49" charset="0"/>
              </a:rPr>
              <a:t>fs.writeFile() </a:t>
            </a:r>
            <a:r>
              <a:rPr lang="en-US" sz="1600">
                <a:solidFill>
                  <a:srgbClr val="B3B3B3"/>
                </a:solidFill>
                <a:latin typeface="Consolas" panose="020B0609020204030204" pitchFamily="49" charset="0"/>
              </a:rPr>
              <a:t>method creates a new file and put the data in that file. If there are some data already exists then it overwrites the old data</a:t>
            </a:r>
            <a:r>
              <a:rPr lang="en-US" sz="1600" smtClean="0">
                <a:solidFill>
                  <a:srgbClr val="B3B3B3"/>
                </a:solidFill>
                <a:latin typeface="Consolas" panose="020B0609020204030204" pitchFamily="49" charset="0"/>
              </a:rPr>
              <a:t>. It can’t create folders. </a:t>
            </a:r>
            <a:endParaRPr lang="en-US" sz="1600">
              <a:solidFill>
                <a:srgbClr val="B3B3B3"/>
              </a:solidFill>
              <a:latin typeface="Consolas" panose="020B0609020204030204" pitchFamily="49" charset="0"/>
            </a:endParaRPr>
          </a:p>
          <a:p>
            <a:endParaRPr lang="en-US" sz="1600">
              <a:solidFill>
                <a:srgbClr val="B3B3B3"/>
              </a:solidFill>
              <a:latin typeface="Consolas" panose="020B0609020204030204" pitchFamily="49" charset="0"/>
            </a:endParaRPr>
          </a:p>
          <a:p>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'fs'</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A8AEBD"/>
                </a:solidFill>
                <a:latin typeface="Consolas" panose="020B0609020204030204" pitchFamily="49" charset="0"/>
              </a:rPr>
              <a:t>fs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writeFile</a:t>
            </a:r>
            <a:r>
              <a:rPr lang="en-US" sz="1600" smtClean="0">
                <a:solidFill>
                  <a:srgbClr val="BAC6DB"/>
                </a:solidFill>
                <a:latin typeface="Consolas" panose="020B0609020204030204" pitchFamily="49" charset="0"/>
              </a:rPr>
              <a:t>(</a:t>
            </a:r>
            <a:r>
              <a:rPr lang="en-US" sz="1600" smtClean="0">
                <a:solidFill>
                  <a:srgbClr val="A4BD00"/>
                </a:solidFill>
                <a:latin typeface="Consolas" panose="020B0609020204030204" pitchFamily="49" charset="0"/>
              </a:rPr>
              <a:t>'newWriteFile.txt</a:t>
            </a:r>
            <a:r>
              <a:rPr lang="en-US" sz="1600">
                <a:solidFill>
                  <a:srgbClr val="A4BD00"/>
                </a:solidFill>
                <a:latin typeface="Consolas" panose="020B0609020204030204" pitchFamily="49" charset="0"/>
              </a:rPr>
              <a: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smtClean="0">
                <a:solidFill>
                  <a:srgbClr val="A4BD00"/>
                </a:solidFill>
                <a:latin typeface="Consolas" panose="020B0609020204030204" pitchFamily="49" charset="0"/>
              </a:rPr>
              <a:t>'My important data using </a:t>
            </a:r>
            <a:r>
              <a:rPr lang="en-US" sz="1600">
                <a:solidFill>
                  <a:srgbClr val="A4BD00"/>
                </a:solidFill>
                <a:latin typeface="Consolas" panose="020B0609020204030204" pitchFamily="49" charset="0"/>
              </a:rPr>
              <a:t>writeFile </a:t>
            </a:r>
            <a:r>
              <a:rPr lang="en-US" sz="1600" smtClean="0">
                <a:solidFill>
                  <a:srgbClr val="A4BD00"/>
                </a:solidFill>
                <a:latin typeface="Consolas" panose="020B0609020204030204" pitchFamily="49" charset="0"/>
              </a:rPr>
              <a:t>1'</a:t>
            </a:r>
            <a:r>
              <a:rPr lang="en-US" sz="1600" smtClean="0">
                <a:solidFill>
                  <a:srgbClr val="B3B3B3"/>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err</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if</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err</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throw</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err</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'Saved!'</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endParaRPr lang="en-US" sz="1600">
              <a:solidFill>
                <a:srgbClr val="827DB5"/>
              </a:solidFill>
              <a:latin typeface="Consolas" panose="020B0609020204030204" pitchFamily="49" charset="0"/>
            </a:endParaRPr>
          </a:p>
          <a:p>
            <a:endParaRPr lang="en-US" sz="1600" smtClean="0">
              <a:solidFill>
                <a:srgbClr val="827DB5"/>
              </a:solidFill>
              <a:latin typeface="Consolas" panose="020B0609020204030204" pitchFamily="49" charset="0"/>
            </a:endParaRPr>
          </a:p>
          <a:p>
            <a:endParaRPr lang="en-US" sz="1600">
              <a:solidFill>
                <a:srgbClr val="827DB5"/>
              </a:solidFill>
              <a:latin typeface="Consolas" panose="020B0609020204030204" pitchFamily="49" charset="0"/>
            </a:endParaRPr>
          </a:p>
          <a:p>
            <a:r>
              <a:rPr lang="en-US" sz="1600">
                <a:solidFill>
                  <a:srgbClr val="B3B3B3"/>
                </a:solidFill>
                <a:latin typeface="Consolas" panose="020B0609020204030204" pitchFamily="49" charset="0"/>
              </a:rPr>
              <a:t>The </a:t>
            </a:r>
            <a:r>
              <a:rPr lang="en-US" sz="1600" b="1" smtClean="0">
                <a:solidFill>
                  <a:schemeClr val="accent6">
                    <a:lumMod val="60000"/>
                    <a:lumOff val="40000"/>
                  </a:schemeClr>
                </a:solidFill>
                <a:latin typeface="Consolas" panose="020B0609020204030204" pitchFamily="49" charset="0"/>
              </a:rPr>
              <a:t>fs.appendFile</a:t>
            </a:r>
            <a:r>
              <a:rPr lang="en-US" sz="1600" b="1">
                <a:solidFill>
                  <a:schemeClr val="accent6">
                    <a:lumMod val="60000"/>
                    <a:lumOff val="40000"/>
                  </a:schemeClr>
                </a:solidFill>
                <a:latin typeface="Consolas" panose="020B0609020204030204" pitchFamily="49" charset="0"/>
              </a:rPr>
              <a:t>() </a:t>
            </a:r>
            <a:r>
              <a:rPr lang="en-US" sz="1600">
                <a:solidFill>
                  <a:srgbClr val="B3B3B3"/>
                </a:solidFill>
                <a:latin typeface="Consolas" panose="020B0609020204030204" pitchFamily="49" charset="0"/>
              </a:rPr>
              <a:t>method creates a new file and put the data in that file. If </a:t>
            </a:r>
            <a:r>
              <a:rPr lang="en-US" sz="1600" smtClean="0">
                <a:solidFill>
                  <a:srgbClr val="B3B3B3"/>
                </a:solidFill>
                <a:latin typeface="Consolas" panose="020B0609020204030204" pitchFamily="49" charset="0"/>
              </a:rPr>
              <a:t>some data already exists, then it puts the new data at the end of </a:t>
            </a:r>
            <a:r>
              <a:rPr lang="en-US" sz="1600">
                <a:solidFill>
                  <a:srgbClr val="B3B3B3"/>
                </a:solidFill>
                <a:latin typeface="Consolas" panose="020B0609020204030204" pitchFamily="49" charset="0"/>
              </a:rPr>
              <a:t>the old data.</a:t>
            </a:r>
          </a:p>
          <a:p>
            <a:endParaRPr lang="en-US" sz="1600" smtClean="0">
              <a:solidFill>
                <a:srgbClr val="827DB5"/>
              </a:solidFill>
              <a:latin typeface="Consolas" panose="020B0609020204030204" pitchFamily="49" charset="0"/>
            </a:endParaRPr>
          </a:p>
          <a:p>
            <a:r>
              <a:rPr lang="en-US" sz="1600" smtClean="0">
                <a:solidFill>
                  <a:srgbClr val="827DB5"/>
                </a:solidFill>
                <a:latin typeface="Consolas" panose="020B0609020204030204" pitchFamily="49" charset="0"/>
              </a:rPr>
              <a:t>var</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'fs'</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A8AEBD"/>
                </a:solidFill>
                <a:latin typeface="Consolas" panose="020B0609020204030204" pitchFamily="49" charset="0"/>
              </a:rPr>
              <a:t>fs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appendFile</a:t>
            </a:r>
            <a:r>
              <a:rPr lang="en-US" sz="1600" smtClean="0">
                <a:solidFill>
                  <a:srgbClr val="BAC6DB"/>
                </a:solidFill>
                <a:latin typeface="Consolas" panose="020B0609020204030204" pitchFamily="49" charset="0"/>
              </a:rPr>
              <a:t>(</a:t>
            </a:r>
            <a:r>
              <a:rPr lang="en-US" sz="1600" smtClean="0">
                <a:solidFill>
                  <a:srgbClr val="A4BD00"/>
                </a:solidFill>
                <a:latin typeface="Consolas" panose="020B0609020204030204" pitchFamily="49" charset="0"/>
              </a:rPr>
              <a:t>'newAppendFile.txt</a:t>
            </a:r>
            <a:r>
              <a:rPr lang="en-US" sz="1600">
                <a:solidFill>
                  <a:srgbClr val="A4BD00"/>
                </a:solidFill>
                <a:latin typeface="Consolas" panose="020B0609020204030204" pitchFamily="49" charset="0"/>
              </a:rPr>
              <a:t>'</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'My important data using appendFile </a:t>
            </a:r>
            <a:r>
              <a:rPr lang="en-US" sz="1600" smtClean="0">
                <a:solidFill>
                  <a:srgbClr val="A4BD00"/>
                </a:solidFill>
                <a:latin typeface="Consolas" panose="020B0609020204030204" pitchFamily="49" charset="0"/>
              </a:rPr>
              <a:t>1\n'</a:t>
            </a:r>
            <a:r>
              <a:rPr lang="en-US" sz="1600" smtClean="0">
                <a:solidFill>
                  <a:srgbClr val="B3B3B3"/>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err</a:t>
            </a:r>
            <a:r>
              <a:rPr lang="en-US" sz="1600">
                <a:solidFill>
                  <a:srgbClr val="BAC6DB"/>
                </a:solidFill>
                <a:latin typeface="Consolas" panose="020B0609020204030204" pitchFamily="49" charset="0"/>
              </a:rPr>
              <a:t>) {</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if</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err</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throw</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err</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smtClean="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console</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log</a:t>
            </a:r>
            <a:r>
              <a:rPr lang="en-US" sz="1600" smtClean="0">
                <a:solidFill>
                  <a:srgbClr val="BAC6DB"/>
                </a:solidFill>
                <a:latin typeface="Consolas" panose="020B0609020204030204" pitchFamily="49" charset="0"/>
              </a:rPr>
              <a:t>(</a:t>
            </a:r>
            <a:r>
              <a:rPr lang="en-US" sz="1600">
                <a:solidFill>
                  <a:srgbClr val="A4BD00"/>
                </a:solidFill>
                <a:latin typeface="Consolas" panose="020B0609020204030204" pitchFamily="49" charset="0"/>
              </a:rPr>
              <a:t>'Appended!'</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endParaRPr lang="en-US" sz="1600" smtClean="0">
              <a:solidFill>
                <a:srgbClr val="BAC6DB"/>
              </a:solidFill>
              <a:latin typeface="Consolas" panose="020B0609020204030204" pitchFamily="49" charset="0"/>
            </a:endParaRPr>
          </a:p>
          <a:p>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endParaRPr lang="en-US" sz="1600">
              <a:solidFill>
                <a:srgbClr val="B3B3B3"/>
              </a:solidFill>
              <a:latin typeface="Consolas" panose="020B0609020204030204" pitchFamily="49" charset="0"/>
            </a:endParaRPr>
          </a:p>
        </p:txBody>
      </p:sp>
    </p:spTree>
    <p:extLst>
      <p:ext uri="{BB962C8B-B14F-4D97-AF65-F5344CB8AC3E}">
        <p14:creationId xmlns:p14="http://schemas.microsoft.com/office/powerpoint/2010/main" xmlns="" val="2693931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a:latin typeface="Sitka Small" panose="02000505000000020004" pitchFamily="2" charset="0"/>
              </a:rPr>
              <a:t>d</a:t>
            </a:r>
            <a:r>
              <a:rPr lang="en-US" sz="2800" b="0" smtClean="0">
                <a:latin typeface="Sitka Small" panose="02000505000000020004" pitchFamily="2" charset="0"/>
              </a:rPr>
              <a:t>elete(unlink) and rename a file</a:t>
            </a:r>
            <a:endParaRPr lang="en-US" sz="2800" b="0" dirty="0">
              <a:latin typeface="Sitka Small" panose="02000505000000020004" pitchFamily="2" charset="0"/>
            </a:endParaRPr>
          </a:p>
        </p:txBody>
      </p:sp>
      <p:sp>
        <p:nvSpPr>
          <p:cNvPr id="9" name="Rectangle 8"/>
          <p:cNvSpPr/>
          <p:nvPr/>
        </p:nvSpPr>
        <p:spPr>
          <a:xfrm>
            <a:off x="862536" y="579136"/>
            <a:ext cx="10483890" cy="5909310"/>
          </a:xfrm>
          <a:prstGeom prst="rect">
            <a:avLst/>
          </a:prstGeom>
        </p:spPr>
        <p:txBody>
          <a:bodyPr wrap="square">
            <a:spAutoFit/>
          </a:bodyPr>
          <a:lstStyle/>
          <a:p>
            <a:r>
              <a:rPr lang="en-US" smtClean="0">
                <a:solidFill>
                  <a:srgbClr val="B3B3B3"/>
                </a:solidFill>
                <a:latin typeface="Consolas" panose="020B0609020204030204" pitchFamily="49" charset="0"/>
              </a:rPr>
              <a:t>The </a:t>
            </a:r>
            <a:r>
              <a:rPr lang="en-US" b="1" smtClean="0">
                <a:solidFill>
                  <a:schemeClr val="accent6">
                    <a:lumMod val="60000"/>
                    <a:lumOff val="40000"/>
                  </a:schemeClr>
                </a:solidFill>
                <a:latin typeface="Consolas" panose="020B0609020204030204" pitchFamily="49" charset="0"/>
              </a:rPr>
              <a:t>fs.unlink() </a:t>
            </a:r>
            <a:r>
              <a:rPr lang="en-US">
                <a:solidFill>
                  <a:srgbClr val="B3B3B3"/>
                </a:solidFill>
                <a:latin typeface="Consolas" panose="020B0609020204030204" pitchFamily="49" charset="0"/>
              </a:rPr>
              <a:t>method deletes the specified file: </a:t>
            </a:r>
            <a:endParaRPr lang="en-US" smtClean="0">
              <a:solidFill>
                <a:srgbClr val="B3B3B3"/>
              </a:solidFill>
              <a:latin typeface="Consolas" panose="020B0609020204030204" pitchFamily="49" charset="0"/>
            </a:endParaRPr>
          </a:p>
          <a:p>
            <a:endParaRPr lang="en-US" smtClean="0">
              <a:solidFill>
                <a:srgbClr val="B3B3B3"/>
              </a:solidFill>
              <a:latin typeface="Consolas" panose="020B0609020204030204" pitchFamily="49" charset="0"/>
            </a:endParaRPr>
          </a:p>
          <a:p>
            <a:r>
              <a:rPr lang="en-US" smtClean="0">
                <a:solidFill>
                  <a:srgbClr val="827DB5"/>
                </a:solidFill>
                <a:latin typeface="Consolas" panose="020B0609020204030204" pitchFamily="49" charset="0"/>
              </a:rPr>
              <a:t>var</a:t>
            </a:r>
            <a:r>
              <a:rPr lang="en-US" smtClean="0">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'fs'</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fs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unlink</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'mynewfile3.txt'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err</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if</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err</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throw</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err</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'File deleted!'</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r>
              <a:rPr lang="en-US">
                <a:solidFill>
                  <a:srgbClr val="B3B3B3"/>
                </a:solidFill>
                <a:latin typeface="Consolas" panose="020B0609020204030204" pitchFamily="49" charset="0"/>
              </a:rPr>
              <a:t>The </a:t>
            </a:r>
            <a:r>
              <a:rPr lang="en-US">
                <a:solidFill>
                  <a:schemeClr val="accent6">
                    <a:lumMod val="60000"/>
                    <a:lumOff val="40000"/>
                  </a:schemeClr>
                </a:solidFill>
                <a:latin typeface="Consolas" panose="020B0609020204030204" pitchFamily="49" charset="0"/>
              </a:rPr>
              <a:t>fs.rename() </a:t>
            </a:r>
            <a:r>
              <a:rPr lang="en-US">
                <a:solidFill>
                  <a:srgbClr val="B3B3B3"/>
                </a:solidFill>
                <a:latin typeface="Consolas" panose="020B0609020204030204" pitchFamily="49" charset="0"/>
              </a:rPr>
              <a:t>method renames the specified file</a:t>
            </a:r>
            <a:r>
              <a:rPr lang="en-US" smtClean="0">
                <a:solidFill>
                  <a:srgbClr val="B3B3B3"/>
                </a:solidFill>
                <a:latin typeface="Consolas" panose="020B0609020204030204" pitchFamily="49" charset="0"/>
              </a:rPr>
              <a:t>:</a:t>
            </a:r>
          </a:p>
          <a:p>
            <a:endParaRPr lang="en-US">
              <a:solidFill>
                <a:srgbClr val="B3B3B3"/>
              </a:solidFill>
              <a:latin typeface="Consolas" panose="020B0609020204030204" pitchFamily="49" charset="0"/>
            </a:endParaRPr>
          </a:p>
          <a:p>
            <a:r>
              <a:rPr lang="en-US">
                <a:solidFill>
                  <a:srgbClr val="827DB5"/>
                </a:solidFill>
                <a:latin typeface="Consolas" panose="020B0609020204030204" pitchFamily="49" charset="0"/>
              </a:rPr>
              <a:t>var</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'fs'</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fs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rename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'mynewfile1.txt'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'myrenamedfile.txt'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err</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if</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err</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throw</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err</a:t>
            </a:r>
            <a:r>
              <a:rPr lang="en-US" smtClean="0">
                <a:solidFill>
                  <a:srgbClr val="B3B3B3"/>
                </a:solidFill>
                <a:latin typeface="Consolas" panose="020B0609020204030204" pitchFamily="49" charset="0"/>
              </a:rPr>
              <a:t>;</a:t>
            </a:r>
            <a:r>
              <a:rPr lang="en-US" smtClean="0">
                <a:solidFill>
                  <a:srgbClr val="BAC6DB"/>
                </a:solidFill>
                <a:latin typeface="Consolas" panose="020B0609020204030204" pitchFamily="49" charset="0"/>
              </a:rPr>
              <a:t>   </a:t>
            </a:r>
            <a:r>
              <a:rPr lang="en-US" i="1" smtClean="0">
                <a:solidFill>
                  <a:srgbClr val="626A73"/>
                </a:solidFill>
                <a:latin typeface="Consolas" panose="020B0609020204030204" pitchFamily="49" charset="0"/>
              </a:rPr>
              <a:t>// </a:t>
            </a:r>
            <a:r>
              <a:rPr lang="en-US" i="1">
                <a:solidFill>
                  <a:srgbClr val="626A73"/>
                </a:solidFill>
                <a:latin typeface="Consolas" panose="020B0609020204030204" pitchFamily="49" charset="0"/>
              </a:rPr>
              <a:t>  if (err) console.error("file not found!")</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console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log</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'File r</a:t>
            </a:r>
            <a:r>
              <a:rPr lang="en-US" smtClean="0">
                <a:solidFill>
                  <a:srgbClr val="A4BD00"/>
                </a:solidFill>
                <a:latin typeface="Consolas" panose="020B0609020204030204" pitchFamily="49" charset="0"/>
              </a:rPr>
              <a:t>enamed successfully!'</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endParaRPr lang="en-US">
              <a:solidFill>
                <a:srgbClr val="827DB5"/>
              </a:solidFill>
              <a:latin typeface="Consolas" panose="020B0609020204030204" pitchFamily="49" charset="0"/>
            </a:endParaRPr>
          </a:p>
          <a:p>
            <a:r>
              <a:rPr lang="en-US">
                <a:solidFill>
                  <a:srgbClr val="B3B3B3"/>
                </a:solidFill>
                <a:latin typeface="Consolas" panose="020B0609020204030204" pitchFamily="49" charset="0"/>
              </a:rPr>
              <a:t>Either use the else condition to give a success message or throw </a:t>
            </a:r>
            <a:r>
              <a:rPr lang="en-US" smtClean="0">
                <a:solidFill>
                  <a:srgbClr val="B3B3B3"/>
                </a:solidFill>
                <a:latin typeface="Consolas" panose="020B0609020204030204" pitchFamily="49" charset="0"/>
              </a:rPr>
              <a:t>err. </a:t>
            </a:r>
            <a:endParaRPr lang="en-US">
              <a:solidFill>
                <a:srgbClr val="B3B3B3"/>
              </a:solidFill>
              <a:latin typeface="Consolas" panose="020B0609020204030204" pitchFamily="49" charset="0"/>
            </a:endParaRPr>
          </a:p>
        </p:txBody>
      </p:sp>
    </p:spTree>
    <p:extLst>
      <p:ext uri="{BB962C8B-B14F-4D97-AF65-F5344CB8AC3E}">
        <p14:creationId xmlns:p14="http://schemas.microsoft.com/office/powerpoint/2010/main" xmlns="" val="55598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17" y="14748"/>
            <a:ext cx="6318929" cy="480131"/>
          </a:xfrm>
        </p:spPr>
        <p:txBody>
          <a:bodyPr/>
          <a:lstStyle/>
          <a:p>
            <a:r>
              <a:rPr lang="en-US" sz="2800" b="0" smtClean="0">
                <a:latin typeface="Sitka Small" panose="02000505000000020004" pitchFamily="2" charset="0"/>
              </a:rPr>
              <a:t>NodeJS</a:t>
            </a:r>
            <a:endParaRPr lang="en-US" b="0">
              <a:latin typeface="Sitka Small" panose="02000505000000020004" pitchFamily="2" charset="0"/>
            </a:endParaRPr>
          </a:p>
        </p:txBody>
      </p:sp>
      <p:sp>
        <p:nvSpPr>
          <p:cNvPr id="7" name="Rectangle 6"/>
          <p:cNvSpPr/>
          <p:nvPr/>
        </p:nvSpPr>
        <p:spPr>
          <a:xfrm>
            <a:off x="862536" y="559939"/>
            <a:ext cx="10813610" cy="6186309"/>
          </a:xfrm>
          <a:prstGeom prst="rect">
            <a:avLst/>
          </a:prstGeom>
        </p:spPr>
        <p:txBody>
          <a:bodyPr wrap="square">
            <a:spAutoFit/>
          </a:bodyPr>
          <a:lstStyle/>
          <a:p>
            <a:pPr>
              <a:lnSpc>
                <a:spcPct val="150000"/>
              </a:lnSpc>
            </a:pPr>
            <a:r>
              <a:rPr lang="en-US" sz="2000" b="1">
                <a:solidFill>
                  <a:schemeClr val="bg1"/>
                </a:solidFill>
                <a:latin typeface="Comic Sans MS" panose="030F0702030302020204" pitchFamily="66" charset="0"/>
              </a:rPr>
              <a:t>What is Node.js?</a:t>
            </a:r>
          </a:p>
          <a:p>
            <a:pPr>
              <a:lnSpc>
                <a:spcPct val="150000"/>
              </a:lnSpc>
            </a:pPr>
            <a:r>
              <a:rPr lang="en-US" sz="2000" smtClean="0">
                <a:solidFill>
                  <a:srgbClr val="92D050"/>
                </a:solidFill>
                <a:latin typeface="Comic Sans MS" panose="030F0702030302020204" pitchFamily="66" charset="0"/>
              </a:rPr>
              <a:t>Node.js </a:t>
            </a:r>
            <a:r>
              <a:rPr lang="en-US" sz="2000">
                <a:solidFill>
                  <a:srgbClr val="92D050"/>
                </a:solidFill>
                <a:latin typeface="Comic Sans MS" panose="030F0702030302020204" pitchFamily="66" charset="0"/>
              </a:rPr>
              <a:t>is an open-source, cross-platform JavaScript runtime environment</a:t>
            </a:r>
            <a:r>
              <a:rPr lang="en-US" sz="2000" smtClean="0">
                <a:solidFill>
                  <a:srgbClr val="92D050"/>
                </a:solidFill>
                <a:latin typeface="Comic Sans MS" panose="030F0702030302020204" pitchFamily="66" charset="0"/>
              </a:rPr>
              <a:t>.</a:t>
            </a:r>
            <a:endParaRPr lang="en-US" sz="2000">
              <a:solidFill>
                <a:srgbClr val="92D050"/>
              </a:solidFill>
              <a:latin typeface="Comic Sans MS" panose="030F0702030302020204" pitchFamily="66" charset="0"/>
            </a:endParaRPr>
          </a:p>
          <a:p>
            <a:pPr marL="342900" indent="-342900">
              <a:lnSpc>
                <a:spcPct val="150000"/>
              </a:lnSpc>
              <a:buFont typeface="Wingdings" panose="05000000000000000000" pitchFamily="2" charset="2"/>
              <a:buChar char="ü"/>
            </a:pPr>
            <a:r>
              <a:rPr lang="en-US" smtClean="0">
                <a:solidFill>
                  <a:srgbClr val="92D050"/>
                </a:solidFill>
                <a:latin typeface="Comic Sans MS" panose="030F0702030302020204" pitchFamily="66" charset="0"/>
              </a:rPr>
              <a:t>open-source – its code is available publicly. </a:t>
            </a:r>
          </a:p>
          <a:p>
            <a:pPr marL="342900" indent="-342900">
              <a:lnSpc>
                <a:spcPct val="150000"/>
              </a:lnSpc>
              <a:buFont typeface="Wingdings" panose="05000000000000000000" pitchFamily="2" charset="2"/>
              <a:buChar char="ü"/>
            </a:pPr>
            <a:r>
              <a:rPr lang="en-US" smtClean="0">
                <a:solidFill>
                  <a:srgbClr val="92D050"/>
                </a:solidFill>
                <a:latin typeface="Comic Sans MS" panose="030F0702030302020204" pitchFamily="66" charset="0"/>
              </a:rPr>
              <a:t>cross-platform- Node.js </a:t>
            </a:r>
            <a:r>
              <a:rPr lang="en-US">
                <a:solidFill>
                  <a:srgbClr val="92D050"/>
                </a:solidFill>
                <a:latin typeface="Comic Sans MS" panose="030F0702030302020204" pitchFamily="66" charset="0"/>
              </a:rPr>
              <a:t>runs on various platforms (Windows, Linux, Unix, Mac OS X, etc.)</a:t>
            </a:r>
          </a:p>
          <a:p>
            <a:pPr marL="342900" indent="-342900">
              <a:lnSpc>
                <a:spcPct val="150000"/>
              </a:lnSpc>
              <a:buFont typeface="Wingdings" panose="05000000000000000000" pitchFamily="2" charset="2"/>
              <a:buChar char="ü"/>
            </a:pPr>
            <a:r>
              <a:rPr lang="en-US">
                <a:solidFill>
                  <a:srgbClr val="92D050"/>
                </a:solidFill>
                <a:latin typeface="Comic Sans MS" panose="030F0702030302020204" pitchFamily="66" charset="0"/>
              </a:rPr>
              <a:t>JavaScript runtime </a:t>
            </a:r>
            <a:r>
              <a:rPr lang="en-US" smtClean="0">
                <a:solidFill>
                  <a:srgbClr val="92D050"/>
                </a:solidFill>
                <a:latin typeface="Comic Sans MS" panose="030F0702030302020204" pitchFamily="66" charset="0"/>
              </a:rPr>
              <a:t>environment- Node.js provides all the necessary components required to run a JS program outside a browser. It is not a language, nor a framework. </a:t>
            </a:r>
          </a:p>
          <a:p>
            <a:pPr marL="342900" indent="-342900">
              <a:lnSpc>
                <a:spcPct val="150000"/>
              </a:lnSpc>
              <a:buFont typeface="Wingdings" panose="05000000000000000000" pitchFamily="2" charset="2"/>
              <a:buChar char="ü"/>
            </a:pPr>
            <a:endParaRPr lang="en-US" sz="2000" smtClean="0">
              <a:solidFill>
                <a:schemeClr val="bg1"/>
              </a:solidFill>
              <a:latin typeface="Comic Sans MS" panose="030F0702030302020204" pitchFamily="66" charset="0"/>
            </a:endParaRPr>
          </a:p>
          <a:p>
            <a:pPr>
              <a:lnSpc>
                <a:spcPct val="150000"/>
              </a:lnSpc>
            </a:pPr>
            <a:r>
              <a:rPr lang="en-US" sz="2000" b="1" smtClean="0">
                <a:solidFill>
                  <a:schemeClr val="bg1"/>
                </a:solidFill>
                <a:latin typeface="Comic Sans MS" panose="030F0702030302020204" pitchFamily="66" charset="0"/>
              </a:rPr>
              <a:t>What </a:t>
            </a:r>
            <a:r>
              <a:rPr lang="en-US" sz="2000" b="1">
                <a:solidFill>
                  <a:schemeClr val="bg1"/>
                </a:solidFill>
                <a:latin typeface="Comic Sans MS" panose="030F0702030302020204" pitchFamily="66" charset="0"/>
              </a:rPr>
              <a:t>Can Node.js Do?</a:t>
            </a:r>
          </a:p>
          <a:p>
            <a:pPr marL="342900" indent="-342900">
              <a:lnSpc>
                <a:spcPct val="150000"/>
              </a:lnSpc>
              <a:buFont typeface="Wingdings" panose="05000000000000000000" pitchFamily="2" charset="2"/>
              <a:buChar char="ü"/>
            </a:pPr>
            <a:r>
              <a:rPr lang="en-US" sz="1600">
                <a:solidFill>
                  <a:srgbClr val="92D050"/>
                </a:solidFill>
                <a:latin typeface="Comic Sans MS" panose="030F0702030302020204" pitchFamily="66" charset="0"/>
              </a:rPr>
              <a:t>Node.js can generate </a:t>
            </a:r>
            <a:r>
              <a:rPr lang="en-US" sz="1600" smtClean="0">
                <a:solidFill>
                  <a:srgbClr val="92D050"/>
                </a:solidFill>
                <a:latin typeface="Comic Sans MS" panose="030F0702030302020204" pitchFamily="66" charset="0"/>
              </a:rPr>
              <a:t>the dynamic </a:t>
            </a:r>
            <a:r>
              <a:rPr lang="en-US" sz="1600">
                <a:solidFill>
                  <a:srgbClr val="92D050"/>
                </a:solidFill>
                <a:latin typeface="Comic Sans MS" panose="030F0702030302020204" pitchFamily="66" charset="0"/>
              </a:rPr>
              <a:t>page content</a:t>
            </a:r>
          </a:p>
          <a:p>
            <a:pPr marL="342900" indent="-342900">
              <a:lnSpc>
                <a:spcPct val="150000"/>
              </a:lnSpc>
              <a:buFont typeface="Wingdings" panose="05000000000000000000" pitchFamily="2" charset="2"/>
              <a:buChar char="ü"/>
            </a:pPr>
            <a:r>
              <a:rPr lang="en-US" sz="1600">
                <a:solidFill>
                  <a:srgbClr val="92D050"/>
                </a:solidFill>
                <a:latin typeface="Comic Sans MS" panose="030F0702030302020204" pitchFamily="66" charset="0"/>
              </a:rPr>
              <a:t>Node.js can create, open, read, write, delete, and close files on the server</a:t>
            </a:r>
          </a:p>
          <a:p>
            <a:pPr marL="342900" indent="-342900">
              <a:lnSpc>
                <a:spcPct val="150000"/>
              </a:lnSpc>
              <a:buFont typeface="Wingdings" panose="05000000000000000000" pitchFamily="2" charset="2"/>
              <a:buChar char="ü"/>
            </a:pPr>
            <a:r>
              <a:rPr lang="en-US" sz="1600">
                <a:solidFill>
                  <a:srgbClr val="92D050"/>
                </a:solidFill>
                <a:latin typeface="Comic Sans MS" panose="030F0702030302020204" pitchFamily="66" charset="0"/>
              </a:rPr>
              <a:t>Node.js can collect form data</a:t>
            </a:r>
          </a:p>
          <a:p>
            <a:pPr marL="342900" indent="-342900">
              <a:lnSpc>
                <a:spcPct val="150000"/>
              </a:lnSpc>
              <a:buFont typeface="Wingdings" panose="05000000000000000000" pitchFamily="2" charset="2"/>
              <a:buChar char="ü"/>
            </a:pPr>
            <a:r>
              <a:rPr lang="en-US" sz="1600">
                <a:solidFill>
                  <a:srgbClr val="92D050"/>
                </a:solidFill>
                <a:latin typeface="Comic Sans MS" panose="030F0702030302020204" pitchFamily="66" charset="0"/>
              </a:rPr>
              <a:t>Node.js can add, delete, </a:t>
            </a:r>
            <a:r>
              <a:rPr lang="en-US" sz="1600" smtClean="0">
                <a:solidFill>
                  <a:srgbClr val="92D050"/>
                </a:solidFill>
                <a:latin typeface="Comic Sans MS" panose="030F0702030302020204" pitchFamily="66" charset="0"/>
              </a:rPr>
              <a:t>and modify </a:t>
            </a:r>
            <a:r>
              <a:rPr lang="en-US" sz="1600">
                <a:solidFill>
                  <a:srgbClr val="92D050"/>
                </a:solidFill>
                <a:latin typeface="Comic Sans MS" panose="030F0702030302020204" pitchFamily="66" charset="0"/>
              </a:rPr>
              <a:t>data in your </a:t>
            </a:r>
            <a:r>
              <a:rPr lang="en-US" sz="1600" smtClean="0">
                <a:solidFill>
                  <a:srgbClr val="92D050"/>
                </a:solidFill>
                <a:latin typeface="Comic Sans MS" panose="030F0702030302020204" pitchFamily="66" charset="0"/>
              </a:rPr>
              <a:t>database</a:t>
            </a:r>
          </a:p>
          <a:p>
            <a:pPr marL="342900" indent="-342900">
              <a:lnSpc>
                <a:spcPct val="150000"/>
              </a:lnSpc>
              <a:buFont typeface="Wingdings" panose="05000000000000000000" pitchFamily="2" charset="2"/>
              <a:buChar char="ü"/>
            </a:pPr>
            <a:r>
              <a:rPr lang="en-US" sz="1600" smtClean="0">
                <a:solidFill>
                  <a:srgbClr val="92D050"/>
                </a:solidFill>
                <a:latin typeface="Comic Sans MS" panose="030F0702030302020204" pitchFamily="66" charset="0"/>
              </a:rPr>
              <a:t>Backend services like APIs</a:t>
            </a:r>
          </a:p>
          <a:p>
            <a:pPr marL="342900" indent="-342900">
              <a:lnSpc>
                <a:spcPct val="150000"/>
              </a:lnSpc>
              <a:buFont typeface="Wingdings" panose="05000000000000000000" pitchFamily="2" charset="2"/>
              <a:buChar char="ü"/>
            </a:pPr>
            <a:r>
              <a:rPr lang="en-US" sz="1600" smtClean="0">
                <a:solidFill>
                  <a:srgbClr val="92D050"/>
                </a:solidFill>
                <a:latin typeface="Comic Sans MS" panose="030F0702030302020204" pitchFamily="66" charset="0"/>
              </a:rPr>
              <a:t>Streaming Services</a:t>
            </a:r>
          </a:p>
          <a:p>
            <a:pPr marL="342900" indent="-342900">
              <a:lnSpc>
                <a:spcPct val="150000"/>
              </a:lnSpc>
              <a:buFont typeface="Wingdings" panose="05000000000000000000" pitchFamily="2" charset="2"/>
              <a:buChar char="ü"/>
            </a:pPr>
            <a:r>
              <a:rPr lang="en-US" sz="1600" smtClean="0">
                <a:solidFill>
                  <a:srgbClr val="92D050"/>
                </a:solidFill>
                <a:latin typeface="Comic Sans MS" panose="030F0702030302020204" pitchFamily="66" charset="0"/>
              </a:rPr>
              <a:t>CLI tools</a:t>
            </a:r>
            <a:endParaRPr lang="en-US" sz="200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xmlns="" val="3227825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Path module</a:t>
            </a:r>
            <a:endParaRPr lang="en-US" sz="2800" b="0" dirty="0">
              <a:latin typeface="Sitka Small" panose="02000505000000020004" pitchFamily="2" charset="0"/>
            </a:endParaRPr>
          </a:p>
        </p:txBody>
      </p:sp>
      <p:sp>
        <p:nvSpPr>
          <p:cNvPr id="9" name="Rectangle 8"/>
          <p:cNvSpPr/>
          <p:nvPr/>
        </p:nvSpPr>
        <p:spPr>
          <a:xfrm>
            <a:off x="862536" y="579136"/>
            <a:ext cx="10483890" cy="5293757"/>
          </a:xfrm>
          <a:prstGeom prst="rect">
            <a:avLst/>
          </a:prstGeom>
        </p:spPr>
        <p:txBody>
          <a:bodyPr wrap="square">
            <a:spAutoFit/>
          </a:bodyPr>
          <a:lstStyle/>
          <a:p>
            <a:r>
              <a:rPr lang="en-US" sz="1600" smtClean="0">
                <a:solidFill>
                  <a:srgbClr val="B3B3B3"/>
                </a:solidFill>
                <a:latin typeface="Consolas" panose="020B0609020204030204" pitchFamily="49" charset="0"/>
              </a:rPr>
              <a:t>The </a:t>
            </a:r>
            <a:r>
              <a:rPr lang="en-US" sz="1600" b="1" smtClean="0">
                <a:solidFill>
                  <a:schemeClr val="accent6">
                    <a:lumMod val="60000"/>
                    <a:lumOff val="40000"/>
                  </a:schemeClr>
                </a:solidFill>
                <a:latin typeface="Consolas" panose="020B0609020204030204" pitchFamily="49" charset="0"/>
              </a:rPr>
              <a:t>path.parse() </a:t>
            </a:r>
            <a:r>
              <a:rPr lang="en-US" sz="1600" smtClean="0">
                <a:solidFill>
                  <a:srgbClr val="B3B3B3"/>
                </a:solidFill>
                <a:latin typeface="Consolas" panose="020B0609020204030204" pitchFamily="49" charset="0"/>
              </a:rPr>
              <a:t>method formats a </a:t>
            </a:r>
            <a:r>
              <a:rPr lang="en-US" sz="1600">
                <a:solidFill>
                  <a:srgbClr val="B3B3B3"/>
                </a:solidFill>
                <a:latin typeface="Consolas" panose="020B0609020204030204" pitchFamily="49" charset="0"/>
              </a:rPr>
              <a:t>path string into a path object </a:t>
            </a:r>
          </a:p>
          <a:p>
            <a:r>
              <a:rPr lang="en-US" sz="1600" smtClean="0">
                <a:solidFill>
                  <a:srgbClr val="827DB5"/>
                </a:solidFill>
                <a:latin typeface="Consolas" panose="020B0609020204030204" pitchFamily="49" charset="0"/>
              </a:rPr>
              <a:t>var</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path</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'path'</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fileDetails</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path</a:t>
            </a:r>
            <a:r>
              <a:rPr lang="en-US" sz="1600">
                <a:solidFill>
                  <a:srgbClr val="F29668"/>
                </a:solidFill>
                <a:latin typeface="Consolas" panose="020B0609020204030204" pitchFamily="49" charset="0"/>
              </a:rPr>
              <a:t>.</a:t>
            </a:r>
            <a:r>
              <a:rPr lang="en-US" sz="1600" b="1">
                <a:solidFill>
                  <a:schemeClr val="accent6">
                    <a:lumMod val="75000"/>
                  </a:schemeClr>
                </a:solidFill>
                <a:latin typeface="Consolas" panose="020B0609020204030204" pitchFamily="49" charset="0"/>
              </a:rPr>
              <a:t>parse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'/myFolder/hello.js</a:t>
            </a:r>
            <a:r>
              <a:rPr lang="en-US" sz="1600" smtClean="0">
                <a:solidFill>
                  <a:srgbClr val="A4BD00"/>
                </a:solidFill>
                <a:latin typeface="Consolas" panose="020B0609020204030204" pitchFamily="49" charset="0"/>
              </a:rPr>
              <a:t>'</a:t>
            </a:r>
            <a:r>
              <a:rPr lang="en-US" sz="1600" smtClean="0">
                <a:solidFill>
                  <a:srgbClr val="BAC6DB"/>
                </a:solidFill>
                <a:latin typeface="Consolas" panose="020B0609020204030204" pitchFamily="49" charset="0"/>
              </a:rPr>
              <a:t>)</a:t>
            </a:r>
            <a:r>
              <a:rPr lang="en-US" sz="1600" smtClean="0">
                <a:solidFill>
                  <a:schemeClr val="accent6">
                    <a:lumMod val="60000"/>
                    <a:lumOff val="40000"/>
                  </a:schemeClr>
                </a:solidFill>
                <a:latin typeface="Consolas" panose="020B0609020204030204" pitchFamily="49" charset="0"/>
              </a:rPr>
              <a:t>.dir</a:t>
            </a:r>
            <a:r>
              <a:rPr lang="en-US" sz="1600" smtClean="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A8AEBD"/>
                </a:solidFill>
                <a:latin typeface="Consolas" panose="020B0609020204030204" pitchFamily="49" charset="0"/>
              </a:rPr>
              <a:t>console</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log</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fileDetails</a:t>
            </a:r>
            <a:r>
              <a:rPr lang="en-US" sz="1600" smtClean="0">
                <a:solidFill>
                  <a:srgbClr val="BAC6DB"/>
                </a:solidFill>
                <a:latin typeface="Consolas" panose="020B0609020204030204" pitchFamily="49" charset="0"/>
              </a:rPr>
              <a:t>)</a:t>
            </a:r>
            <a:r>
              <a:rPr lang="en-US" sz="1600" smtClean="0">
                <a:solidFill>
                  <a:srgbClr val="B3B3B3"/>
                </a:solidFill>
                <a:latin typeface="Consolas" panose="020B0609020204030204" pitchFamily="49" charset="0"/>
              </a:rPr>
              <a:t>;</a:t>
            </a:r>
          </a:p>
          <a:p>
            <a:r>
              <a:rPr lang="en-US" sz="1400" smtClean="0">
                <a:solidFill>
                  <a:srgbClr val="B3B3B3"/>
                </a:solidFill>
                <a:latin typeface="Consolas" panose="020B0609020204030204" pitchFamily="49" charset="0"/>
              </a:rPr>
              <a:t>    Output:</a:t>
            </a:r>
            <a:endParaRPr lang="en-US" sz="1400">
              <a:solidFill>
                <a:srgbClr val="BAC6DB"/>
              </a:solidFill>
              <a:latin typeface="Consolas" panose="020B0609020204030204" pitchFamily="49" charset="0"/>
            </a:endParaRPr>
          </a:p>
          <a:p>
            <a:pPr lvl="1"/>
            <a:r>
              <a:rPr lang="en-US" sz="1400">
                <a:solidFill>
                  <a:srgbClr val="827DB5"/>
                </a:solidFill>
                <a:latin typeface="Consolas" panose="020B0609020204030204" pitchFamily="49" charset="0"/>
              </a:rPr>
              <a:t>{</a:t>
            </a:r>
          </a:p>
          <a:p>
            <a:pPr lvl="1"/>
            <a:r>
              <a:rPr lang="en-US" sz="1400">
                <a:solidFill>
                  <a:srgbClr val="827DB5"/>
                </a:solidFill>
                <a:latin typeface="Consolas" panose="020B0609020204030204" pitchFamily="49" charset="0"/>
              </a:rPr>
              <a:t>  root: '/',</a:t>
            </a:r>
          </a:p>
          <a:p>
            <a:pPr lvl="1"/>
            <a:r>
              <a:rPr lang="en-US" sz="1400">
                <a:solidFill>
                  <a:srgbClr val="827DB5"/>
                </a:solidFill>
                <a:latin typeface="Consolas" panose="020B0609020204030204" pitchFamily="49" charset="0"/>
              </a:rPr>
              <a:t>  dir: '/Users/Refsnes',</a:t>
            </a:r>
          </a:p>
          <a:p>
            <a:pPr lvl="1"/>
            <a:r>
              <a:rPr lang="en-US" sz="1400">
                <a:solidFill>
                  <a:srgbClr val="827DB5"/>
                </a:solidFill>
                <a:latin typeface="Consolas" panose="020B0609020204030204" pitchFamily="49" charset="0"/>
              </a:rPr>
              <a:t>  base: 'demo_path.js',</a:t>
            </a:r>
          </a:p>
          <a:p>
            <a:pPr lvl="1"/>
            <a:r>
              <a:rPr lang="en-US" sz="1400">
                <a:solidFill>
                  <a:srgbClr val="827DB5"/>
                </a:solidFill>
                <a:latin typeface="Consolas" panose="020B0609020204030204" pitchFamily="49" charset="0"/>
              </a:rPr>
              <a:t>  ext: '.js',</a:t>
            </a:r>
          </a:p>
          <a:p>
            <a:pPr lvl="1"/>
            <a:r>
              <a:rPr lang="en-US" sz="1400">
                <a:solidFill>
                  <a:srgbClr val="827DB5"/>
                </a:solidFill>
                <a:latin typeface="Consolas" panose="020B0609020204030204" pitchFamily="49" charset="0"/>
              </a:rPr>
              <a:t>  name: 'demo_path'</a:t>
            </a:r>
          </a:p>
          <a:p>
            <a:pPr lvl="1"/>
            <a:r>
              <a:rPr lang="en-US" sz="1400" smtClean="0">
                <a:solidFill>
                  <a:srgbClr val="827DB5"/>
                </a:solidFill>
                <a:latin typeface="Consolas" panose="020B0609020204030204" pitchFamily="49" charset="0"/>
              </a:rPr>
              <a:t>}</a:t>
            </a:r>
          </a:p>
          <a:p>
            <a:pPr lvl="1"/>
            <a:endParaRPr lang="en-US" sz="1400">
              <a:solidFill>
                <a:srgbClr val="827DB5"/>
              </a:solidFill>
              <a:latin typeface="Consolas" panose="020B0609020204030204" pitchFamily="49" charset="0"/>
            </a:endParaRPr>
          </a:p>
          <a:p>
            <a:endParaRPr lang="en-US" sz="1600" smtClean="0">
              <a:solidFill>
                <a:srgbClr val="827DB5"/>
              </a:solidFill>
              <a:latin typeface="Consolas" panose="020B0609020204030204" pitchFamily="49" charset="0"/>
            </a:endParaRPr>
          </a:p>
          <a:p>
            <a:r>
              <a:rPr lang="en-US" sz="1600">
                <a:solidFill>
                  <a:srgbClr val="B3B3B3"/>
                </a:solidFill>
                <a:latin typeface="Consolas" panose="020B0609020204030204" pitchFamily="49" charset="0"/>
              </a:rPr>
              <a:t>The </a:t>
            </a:r>
            <a:r>
              <a:rPr lang="en-US" sz="1600" b="1" smtClean="0">
                <a:solidFill>
                  <a:schemeClr val="accent6">
                    <a:lumMod val="60000"/>
                    <a:lumOff val="40000"/>
                  </a:schemeClr>
                </a:solidFill>
                <a:latin typeface="Consolas" panose="020B0609020204030204" pitchFamily="49" charset="0"/>
              </a:rPr>
              <a:t>path.format</a:t>
            </a:r>
            <a:r>
              <a:rPr lang="en-US" sz="1600" b="1">
                <a:solidFill>
                  <a:schemeClr val="accent6">
                    <a:lumMod val="60000"/>
                    <a:lumOff val="40000"/>
                  </a:schemeClr>
                </a:solidFill>
                <a:latin typeface="Consolas" panose="020B0609020204030204" pitchFamily="49" charset="0"/>
              </a:rPr>
              <a:t>() </a:t>
            </a:r>
            <a:r>
              <a:rPr lang="en-US" sz="1600">
                <a:solidFill>
                  <a:srgbClr val="B3B3B3"/>
                </a:solidFill>
                <a:latin typeface="Consolas" panose="020B0609020204030204" pitchFamily="49" charset="0"/>
              </a:rPr>
              <a:t>is used to merge dir and base details</a:t>
            </a:r>
            <a:r>
              <a:rPr lang="en-US" sz="1600" smtClean="0">
                <a:solidFill>
                  <a:srgbClr val="B3B3B3"/>
                </a:solidFill>
                <a:latin typeface="Consolas" panose="020B0609020204030204" pitchFamily="49" charset="0"/>
              </a:rPr>
              <a:t>.</a:t>
            </a:r>
            <a:endParaRPr lang="en-US" sz="1600">
              <a:solidFill>
                <a:srgbClr val="827DB5"/>
              </a:solidFill>
              <a:latin typeface="Consolas" panose="020B0609020204030204" pitchFamily="49" charset="0"/>
            </a:endParaRPr>
          </a:p>
          <a:p>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path</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'path'</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dirNameObj</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 dir</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'C:</a:t>
            </a:r>
            <a:r>
              <a:rPr lang="en-US" sz="1600">
                <a:solidFill>
                  <a:srgbClr val="95E6CB"/>
                </a:solidFill>
                <a:latin typeface="Consolas" panose="020B0609020204030204" pitchFamily="49" charset="0"/>
              </a:rPr>
              <a:t>\\</a:t>
            </a:r>
            <a:r>
              <a:rPr lang="en-US" sz="1600">
                <a:solidFill>
                  <a:srgbClr val="A4BD00"/>
                </a:solidFill>
                <a:latin typeface="Consolas" panose="020B0609020204030204" pitchFamily="49" charset="0"/>
              </a:rPr>
              <a:t>Users</a:t>
            </a:r>
            <a:r>
              <a:rPr lang="en-US" sz="1600">
                <a:solidFill>
                  <a:srgbClr val="95E6CB"/>
                </a:solidFill>
                <a:latin typeface="Consolas" panose="020B0609020204030204" pitchFamily="49" charset="0"/>
              </a:rPr>
              <a:t>\\</a:t>
            </a:r>
            <a:r>
              <a:rPr lang="en-US" sz="1600">
                <a:solidFill>
                  <a:srgbClr val="A4BD00"/>
                </a:solidFill>
                <a:latin typeface="Consolas" panose="020B0609020204030204" pitchFamily="49" charset="0"/>
              </a:rPr>
              <a:t>Node'</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base</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4BD00"/>
                </a:solidFill>
                <a:latin typeface="Consolas" panose="020B0609020204030204" pitchFamily="49" charset="0"/>
              </a:rPr>
              <a:t>'fileName.js'</a:t>
            </a:r>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a:t>
            </a:r>
            <a:r>
              <a:rPr lang="en-US" sz="1600">
                <a:solidFill>
                  <a:srgbClr val="BAC6DB"/>
                </a:solidFill>
                <a:latin typeface="Consolas" panose="020B0609020204030204" pitchFamily="49" charset="0"/>
              </a:rPr>
              <a:t/>
            </a:r>
            <a:br>
              <a:rPr lang="en-US" sz="1600">
                <a:solidFill>
                  <a:srgbClr val="BAC6DB"/>
                </a:solidFill>
                <a:latin typeface="Consolas" panose="020B0609020204030204" pitchFamily="49" charset="0"/>
              </a:rPr>
            </a:br>
            <a:r>
              <a:rPr lang="en-US" sz="1600">
                <a:solidFill>
                  <a:srgbClr val="827DB5"/>
                </a:solidFill>
                <a:latin typeface="Consolas" panose="020B0609020204030204" pitchFamily="49" charset="0"/>
              </a:rPr>
              <a:t>var</a:t>
            </a:r>
            <a:r>
              <a:rPr lang="en-US" sz="160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totalPath</a:t>
            </a:r>
            <a:r>
              <a:rPr lang="en-US" sz="1600" smtClean="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path</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format</a:t>
            </a:r>
            <a:r>
              <a:rPr lang="en-US" sz="1600">
                <a:solidFill>
                  <a:srgbClr val="BAC6DB"/>
                </a:solidFill>
                <a:latin typeface="Consolas" panose="020B0609020204030204" pitchFamily="49" charset="0"/>
              </a:rPr>
              <a:t>(</a:t>
            </a:r>
            <a:r>
              <a:rPr lang="en-US" sz="1600">
                <a:solidFill>
                  <a:srgbClr val="A8AEBD"/>
                </a:solidFill>
                <a:latin typeface="Consolas" panose="020B0609020204030204" pitchFamily="49" charset="0"/>
              </a:rPr>
              <a:t>dirNameObj</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smtClean="0">
                <a:solidFill>
                  <a:srgbClr val="A8AEBD"/>
                </a:solidFill>
                <a:latin typeface="Consolas" panose="020B0609020204030204" pitchFamily="49" charset="0"/>
              </a:rPr>
              <a:t>console</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log</a:t>
            </a:r>
            <a:r>
              <a:rPr lang="en-US" sz="1600" smtClean="0">
                <a:solidFill>
                  <a:srgbClr val="BAC6DB"/>
                </a:solidFill>
                <a:latin typeface="Consolas" panose="020B0609020204030204" pitchFamily="49" charset="0"/>
              </a:rPr>
              <a:t>(</a:t>
            </a:r>
            <a:r>
              <a:rPr lang="en-US" sz="1600" smtClean="0">
                <a:solidFill>
                  <a:srgbClr val="A8AEBD"/>
                </a:solidFill>
                <a:latin typeface="Consolas" panose="020B0609020204030204" pitchFamily="49" charset="0"/>
              </a:rPr>
              <a:t>totalPath</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endParaRPr lang="en-US" sz="1600" smtClean="0">
              <a:solidFill>
                <a:srgbClr val="827DB5"/>
              </a:solidFill>
              <a:latin typeface="Consolas" panose="020B0609020204030204" pitchFamily="49" charset="0"/>
            </a:endParaRPr>
          </a:p>
          <a:p>
            <a:pPr fontAlgn="t"/>
            <a:r>
              <a:rPr lang="en-US" sz="1600" smtClean="0">
                <a:solidFill>
                  <a:schemeClr val="accent6">
                    <a:lumMod val="60000"/>
                    <a:lumOff val="40000"/>
                  </a:schemeClr>
                </a:solidFill>
                <a:latin typeface="Consolas" panose="020B0609020204030204" pitchFamily="49" charset="0"/>
              </a:rPr>
              <a:t>Excape Character: </a:t>
            </a:r>
            <a:r>
              <a:rPr lang="en-US" sz="1600" smtClean="0">
                <a:solidFill>
                  <a:srgbClr val="B3B3B3"/>
                </a:solidFill>
                <a:latin typeface="Consolas" panose="020B0609020204030204" pitchFamily="49" charset="0"/>
              </a:rPr>
              <a:t>\t – tab space  ||  </a:t>
            </a:r>
            <a:r>
              <a:rPr lang="en-US" sz="1600">
                <a:solidFill>
                  <a:srgbClr val="B3B3B3"/>
                </a:solidFill>
                <a:latin typeface="Consolas" panose="020B0609020204030204" pitchFamily="49" charset="0"/>
              </a:rPr>
              <a:t>\n – new Line  ||  </a:t>
            </a:r>
            <a:r>
              <a:rPr lang="en-US" sz="1600" smtClean="0">
                <a:solidFill>
                  <a:srgbClr val="B3B3B3"/>
                </a:solidFill>
                <a:latin typeface="Consolas" panose="020B0609020204030204" pitchFamily="49" charset="0"/>
              </a:rPr>
              <a:t>\" – quotes in string ||  \\ - for \ </a:t>
            </a:r>
            <a:endParaRPr lang="en-US" sz="1600">
              <a:solidFill>
                <a:srgbClr val="827DB5"/>
              </a:solidFill>
              <a:latin typeface="Consolas" panose="020B0609020204030204" pitchFamily="49" charset="0"/>
            </a:endParaRPr>
          </a:p>
        </p:txBody>
      </p:sp>
    </p:spTree>
    <p:extLst>
      <p:ext uri="{BB962C8B-B14F-4D97-AF65-F5344CB8AC3E}">
        <p14:creationId xmlns:p14="http://schemas.microsoft.com/office/powerpoint/2010/main" xmlns="" val="855324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a:latin typeface="Sitka Small" panose="02000505000000020004" pitchFamily="2" charset="0"/>
              </a:rPr>
              <a:t>fs </a:t>
            </a:r>
            <a:r>
              <a:rPr lang="en-US" sz="2800" b="0" smtClean="0">
                <a:latin typeface="Sitka Small" panose="02000505000000020004" pitchFamily="2" charset="0"/>
              </a:rPr>
              <a:t>createWriteStream stream</a:t>
            </a:r>
            <a:endParaRPr lang="en-US" sz="2800" b="0" dirty="0">
              <a:latin typeface="Sitka Small" panose="02000505000000020004" pitchFamily="2" charset="0"/>
            </a:endParaRPr>
          </a:p>
        </p:txBody>
      </p:sp>
      <p:sp>
        <p:nvSpPr>
          <p:cNvPr id="9" name="Rectangle 8"/>
          <p:cNvSpPr/>
          <p:nvPr/>
        </p:nvSpPr>
        <p:spPr>
          <a:xfrm>
            <a:off x="937507" y="579136"/>
            <a:ext cx="10483890" cy="5970865"/>
          </a:xfrm>
          <a:prstGeom prst="rect">
            <a:avLst/>
          </a:prstGeom>
        </p:spPr>
        <p:txBody>
          <a:bodyPr wrap="square">
            <a:spAutoFit/>
          </a:bodyPr>
          <a:lstStyle/>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endParaRPr lang="en-US" sz="1600" smtClean="0">
              <a:solidFill>
                <a:srgbClr val="00C200"/>
              </a:solidFill>
              <a:latin typeface="Consolas" panose="020B0609020204030204" pitchFamily="49" charset="0"/>
            </a:endParaRPr>
          </a:p>
          <a:p>
            <a:r>
              <a:rPr lang="en-US" sz="1600" smtClean="0">
                <a:solidFill>
                  <a:srgbClr val="00C200"/>
                </a:solidFill>
                <a:latin typeface="Consolas" panose="020B0609020204030204" pitchFamily="49" charset="0"/>
              </a:rPr>
              <a:t>createWriteStream</a:t>
            </a:r>
            <a:r>
              <a:rPr lang="en-US" sz="1600" smtClean="0">
                <a:solidFill>
                  <a:srgbClr val="827DB5"/>
                </a:solidFill>
                <a:latin typeface="Consolas" panose="020B0609020204030204" pitchFamily="49" charset="0"/>
              </a:rPr>
              <a:t> methods can create the file but not the folder. It overwrites the existing data.</a:t>
            </a:r>
          </a:p>
          <a:p>
            <a:pPr lvl="1"/>
            <a:endParaRPr lang="en-US" sz="1600" smtClean="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r>
              <a:rPr lang="en-US" smtClean="0">
                <a:solidFill>
                  <a:srgbClr val="827DB5"/>
                </a:solidFill>
                <a:latin typeface="Consolas" panose="020B0609020204030204" pitchFamily="49" charset="0"/>
              </a:rPr>
              <a:t>var</a:t>
            </a:r>
            <a:r>
              <a:rPr lang="en-US" smtClean="0">
                <a:solidFill>
                  <a:srgbClr val="BAC6DB"/>
                </a:solidFill>
                <a:latin typeface="Consolas" panose="020B0609020204030204" pitchFamily="49" charset="0"/>
              </a:rPr>
              <a:t> </a:t>
            </a:r>
            <a:r>
              <a:rPr lang="en-US" smtClean="0">
                <a:solidFill>
                  <a:srgbClr val="A8AEBD"/>
                </a:solidFill>
                <a:latin typeface="Consolas" panose="020B0609020204030204" pitchFamily="49" charset="0"/>
              </a:rPr>
              <a:t>fs</a:t>
            </a:r>
            <a:r>
              <a:rPr lang="en-US" smtClean="0">
                <a:solidFill>
                  <a:srgbClr val="BAC6DB"/>
                </a:solidFill>
                <a:latin typeface="Consolas" panose="020B0609020204030204" pitchFamily="49" charset="0"/>
              </a:rPr>
              <a:t> </a:t>
            </a:r>
            <a:r>
              <a:rPr lang="en-US" smtClean="0">
                <a:solidFill>
                  <a:srgbClr val="FF6600"/>
                </a:solidFill>
                <a:latin typeface="Consolas" panose="020B0609020204030204" pitchFamily="49" charset="0"/>
              </a:rPr>
              <a:t>=</a:t>
            </a:r>
            <a:r>
              <a:rPr lang="en-US" smtClean="0">
                <a:solidFill>
                  <a:srgbClr val="BAC6DB"/>
                </a:solidFill>
                <a:latin typeface="Consolas" panose="020B0609020204030204" pitchFamily="49" charset="0"/>
              </a:rPr>
              <a:t> </a:t>
            </a:r>
            <a:r>
              <a:rPr lang="en-US" smtClean="0">
                <a:solidFill>
                  <a:srgbClr val="00C200"/>
                </a:solidFill>
                <a:latin typeface="Consolas" panose="020B0609020204030204" pitchFamily="49" charset="0"/>
              </a:rPr>
              <a:t>require</a:t>
            </a:r>
            <a:r>
              <a:rPr lang="en-US" smtClean="0">
                <a:solidFill>
                  <a:srgbClr val="BAC6DB"/>
                </a:solidFill>
                <a:latin typeface="Consolas" panose="020B0609020204030204" pitchFamily="49" charset="0"/>
              </a:rPr>
              <a:t>(</a:t>
            </a:r>
            <a:r>
              <a:rPr lang="en-US" smtClean="0">
                <a:solidFill>
                  <a:srgbClr val="A4BD00"/>
                </a:solidFill>
                <a:latin typeface="Consolas" panose="020B0609020204030204" pitchFamily="49" charset="0"/>
              </a:rPr>
              <a:t>'fs'</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endParaRPr lang="en-US" smtClean="0">
              <a:solidFill>
                <a:srgbClr val="BAC6DB"/>
              </a:solidFill>
              <a:latin typeface="Consolas" panose="020B0609020204030204" pitchFamily="49" charset="0"/>
            </a:endParaRPr>
          </a:p>
          <a:p>
            <a:r>
              <a:rPr lang="en-US" smtClean="0">
                <a:solidFill>
                  <a:srgbClr val="BAC6DB"/>
                </a:solidFill>
                <a:latin typeface="Consolas" panose="020B0609020204030204" pitchFamily="49" charset="0"/>
              </a:rPr>
              <a:t/>
            </a:r>
            <a:br>
              <a:rPr lang="en-US" smtClean="0">
                <a:solidFill>
                  <a:srgbClr val="BAC6DB"/>
                </a:solidFill>
                <a:latin typeface="Consolas" panose="020B0609020204030204" pitchFamily="49" charset="0"/>
              </a:rPr>
            </a:br>
            <a:r>
              <a:rPr lang="en-US" smtClean="0">
                <a:solidFill>
                  <a:srgbClr val="827DB5"/>
                </a:solidFill>
                <a:latin typeface="Consolas" panose="020B0609020204030204" pitchFamily="49" charset="0"/>
              </a:rPr>
              <a:t>let</a:t>
            </a:r>
            <a:r>
              <a:rPr lang="en-US" smtClean="0">
                <a:solidFill>
                  <a:srgbClr val="BAC6DB"/>
                </a:solidFill>
                <a:latin typeface="Consolas" panose="020B0609020204030204" pitchFamily="49" charset="0"/>
              </a:rPr>
              <a:t> </a:t>
            </a:r>
            <a:r>
              <a:rPr lang="en-US" smtClean="0">
                <a:solidFill>
                  <a:srgbClr val="A8AEBD"/>
                </a:solidFill>
                <a:latin typeface="Consolas" panose="020B0609020204030204" pitchFamily="49" charset="0"/>
              </a:rPr>
              <a:t>stream</a:t>
            </a:r>
            <a:r>
              <a:rPr lang="en-US" smtClean="0">
                <a:solidFill>
                  <a:srgbClr val="BAC6DB"/>
                </a:solidFill>
                <a:latin typeface="Consolas" panose="020B0609020204030204" pitchFamily="49" charset="0"/>
              </a:rPr>
              <a:t> </a:t>
            </a:r>
            <a:r>
              <a:rPr lang="en-US" smtClean="0">
                <a:solidFill>
                  <a:srgbClr val="FF6600"/>
                </a:solidFill>
                <a:latin typeface="Consolas" panose="020B0609020204030204" pitchFamily="49" charset="0"/>
              </a:rPr>
              <a:t>=</a:t>
            </a:r>
            <a:r>
              <a:rPr lang="en-US" smtClean="0">
                <a:solidFill>
                  <a:srgbClr val="BAC6DB"/>
                </a:solidFill>
                <a:latin typeface="Consolas" panose="020B0609020204030204" pitchFamily="49" charset="0"/>
              </a:rPr>
              <a:t> </a:t>
            </a:r>
            <a:r>
              <a:rPr lang="en-US" smtClean="0">
                <a:solidFill>
                  <a:srgbClr val="A8AEBD"/>
                </a:solidFill>
                <a:latin typeface="Consolas" panose="020B0609020204030204" pitchFamily="49" charset="0"/>
              </a:rPr>
              <a:t>fs</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createWriteStream</a:t>
            </a:r>
            <a:r>
              <a:rPr lang="en-US" smtClean="0">
                <a:solidFill>
                  <a:srgbClr val="BAC6DB"/>
                </a:solidFill>
                <a:latin typeface="Consolas" panose="020B0609020204030204" pitchFamily="49" charset="0"/>
              </a:rPr>
              <a:t>(</a:t>
            </a:r>
            <a:r>
              <a:rPr lang="en-US" smtClean="0">
                <a:solidFill>
                  <a:srgbClr val="A4BD00"/>
                </a:solidFill>
                <a:latin typeface="Consolas" panose="020B0609020204030204" pitchFamily="49" charset="0"/>
              </a:rPr>
              <a:t>"./myFolder/hello2.txt"</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endParaRPr lang="en-US" smtClean="0">
              <a:solidFill>
                <a:srgbClr val="BAC6DB"/>
              </a:solidFill>
              <a:latin typeface="Consolas" panose="020B0609020204030204" pitchFamily="49" charset="0"/>
            </a:endParaRPr>
          </a:p>
          <a:p>
            <a:r>
              <a:rPr lang="en-US" smtClean="0">
                <a:solidFill>
                  <a:srgbClr val="A8AEBD"/>
                </a:solidFill>
                <a:latin typeface="Consolas" panose="020B0609020204030204" pitchFamily="49" charset="0"/>
              </a:rPr>
              <a:t>stream</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write</a:t>
            </a:r>
            <a:r>
              <a:rPr lang="en-US" smtClean="0">
                <a:solidFill>
                  <a:srgbClr val="BAC6DB"/>
                </a:solidFill>
                <a:latin typeface="Consolas" panose="020B0609020204030204" pitchFamily="49" charset="0"/>
              </a:rPr>
              <a:t>(</a:t>
            </a:r>
            <a:r>
              <a:rPr lang="en-US" smtClean="0">
                <a:solidFill>
                  <a:srgbClr val="A4BD00"/>
                </a:solidFill>
                <a:latin typeface="Consolas" panose="020B0609020204030204" pitchFamily="49" charset="0"/>
              </a:rPr>
              <a:t>"Write this in above file as the data is available 1 </a:t>
            </a:r>
            <a:r>
              <a:rPr lang="en-US" smtClean="0">
                <a:solidFill>
                  <a:srgbClr val="95E6CB"/>
                </a:solidFill>
                <a:latin typeface="Consolas" panose="020B0609020204030204" pitchFamily="49" charset="0"/>
              </a:rPr>
              <a:t>\n</a:t>
            </a:r>
            <a:r>
              <a:rPr lang="en-US" smtClean="0">
                <a:solidFill>
                  <a:srgbClr val="A4BD00"/>
                </a:solidFill>
                <a:latin typeface="Consolas" panose="020B0609020204030204" pitchFamily="49" charset="0"/>
              </a:rPr>
              <a:t>"</a:t>
            </a:r>
            <a:r>
              <a:rPr lang="en-US" smtClean="0">
                <a:solidFill>
                  <a:srgbClr val="BAC6DB"/>
                </a:solidFill>
                <a:latin typeface="Consolas" panose="020B0609020204030204" pitchFamily="49" charset="0"/>
              </a:rPr>
              <a:t>)</a:t>
            </a:r>
          </a:p>
          <a:p>
            <a:r>
              <a:rPr lang="en-US" smtClean="0">
                <a:solidFill>
                  <a:srgbClr val="A8AEBD"/>
                </a:solidFill>
                <a:latin typeface="Consolas" panose="020B0609020204030204" pitchFamily="49" charset="0"/>
              </a:rPr>
              <a:t>stream</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write</a:t>
            </a:r>
            <a:r>
              <a:rPr lang="en-US" smtClean="0">
                <a:solidFill>
                  <a:srgbClr val="BAC6DB"/>
                </a:solidFill>
                <a:latin typeface="Consolas" panose="020B0609020204030204" pitchFamily="49" charset="0"/>
              </a:rPr>
              <a:t>(</a:t>
            </a:r>
            <a:r>
              <a:rPr lang="en-US" smtClean="0">
                <a:solidFill>
                  <a:srgbClr val="A4BD00"/>
                </a:solidFill>
                <a:latin typeface="Consolas" panose="020B0609020204030204" pitchFamily="49" charset="0"/>
              </a:rPr>
              <a:t>"Write this in above file as the data is available 2 </a:t>
            </a:r>
            <a:r>
              <a:rPr lang="en-US" smtClean="0">
                <a:solidFill>
                  <a:srgbClr val="95E6CB"/>
                </a:solidFill>
                <a:latin typeface="Consolas" panose="020B0609020204030204" pitchFamily="49" charset="0"/>
              </a:rPr>
              <a:t>\n</a:t>
            </a:r>
            <a:r>
              <a:rPr lang="en-US" smtClean="0">
                <a:solidFill>
                  <a:srgbClr val="A4BD00"/>
                </a:solidFill>
                <a:latin typeface="Consolas" panose="020B0609020204030204" pitchFamily="49" charset="0"/>
              </a:rPr>
              <a:t>"</a:t>
            </a:r>
            <a:r>
              <a:rPr lang="en-US" smtClean="0">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endParaRPr lang="en-US" smtClean="0">
              <a:solidFill>
                <a:srgbClr val="B3B3B3"/>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1018868" y="682853"/>
            <a:ext cx="9525000" cy="2474393"/>
          </a:xfrm>
          <a:prstGeom prst="rect">
            <a:avLst/>
          </a:prstGeom>
        </p:spPr>
      </p:pic>
    </p:spTree>
    <p:extLst>
      <p:ext uri="{BB962C8B-B14F-4D97-AF65-F5344CB8AC3E}">
        <p14:creationId xmlns:p14="http://schemas.microsoft.com/office/powerpoint/2010/main" xmlns="" val="3189138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a:latin typeface="Sitka Small" panose="02000505000000020004" pitchFamily="2" charset="0"/>
              </a:rPr>
              <a:t>fs </a:t>
            </a:r>
            <a:r>
              <a:rPr lang="en-US" sz="2800" b="0" smtClean="0">
                <a:latin typeface="Sitka Small" panose="02000505000000020004" pitchFamily="2" charset="0"/>
              </a:rPr>
              <a:t>createReadStream stream</a:t>
            </a:r>
            <a:endParaRPr lang="en-US" sz="2800" b="0" dirty="0">
              <a:latin typeface="Sitka Small" panose="02000505000000020004" pitchFamily="2" charset="0"/>
            </a:endParaRPr>
          </a:p>
        </p:txBody>
      </p:sp>
      <p:sp>
        <p:nvSpPr>
          <p:cNvPr id="9" name="Rectangle 8"/>
          <p:cNvSpPr/>
          <p:nvPr/>
        </p:nvSpPr>
        <p:spPr>
          <a:xfrm>
            <a:off x="937507" y="579136"/>
            <a:ext cx="10483890" cy="5863144"/>
          </a:xfrm>
          <a:prstGeom prst="rect">
            <a:avLst/>
          </a:prstGeom>
        </p:spPr>
        <p:txBody>
          <a:bodyPr wrap="square">
            <a:spAutoFit/>
          </a:bodyPr>
          <a:lstStyle/>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pPr lvl="1"/>
            <a:endParaRPr lang="en-US" sz="160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pPr lvl="1"/>
            <a:endParaRPr lang="en-US" sz="1600" smtClean="0">
              <a:solidFill>
                <a:srgbClr val="827DB5"/>
              </a:solidFill>
              <a:latin typeface="Consolas" panose="020B0609020204030204" pitchFamily="49" charset="0"/>
            </a:endParaRPr>
          </a:p>
          <a:p>
            <a:r>
              <a:rPr lang="en-US" sz="1600">
                <a:solidFill>
                  <a:srgbClr val="827DB5"/>
                </a:solidFill>
                <a:latin typeface="Consolas" panose="020B0609020204030204" pitchFamily="49" charset="0"/>
              </a:rPr>
              <a:t>c</a:t>
            </a:r>
            <a:r>
              <a:rPr lang="en-US" sz="1600" smtClean="0">
                <a:solidFill>
                  <a:srgbClr val="827DB5"/>
                </a:solidFill>
                <a:latin typeface="Consolas" panose="020B0609020204030204" pitchFamily="49" charset="0"/>
              </a:rPr>
              <a:t>onst </a:t>
            </a:r>
            <a:r>
              <a:rPr lang="en-US" sz="1600" smtClean="0">
                <a:solidFill>
                  <a:srgbClr val="A8AEBD"/>
                </a:solidFill>
                <a:latin typeface="Consolas" panose="020B0609020204030204" pitchFamily="49" charset="0"/>
              </a:rPr>
              <a:t>fs</a:t>
            </a:r>
            <a:r>
              <a:rPr lang="en-US" sz="1600" smtClean="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require</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'fs'</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smtClean="0">
                <a:solidFill>
                  <a:srgbClr val="827DB5"/>
                </a:solidFill>
                <a:latin typeface="Consolas" panose="020B0609020204030204" pitchFamily="49" charset="0"/>
              </a:rPr>
              <a:t>let</a:t>
            </a:r>
            <a:r>
              <a:rPr lang="en-US" sz="1600" smtClean="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stream</a:t>
            </a:r>
            <a:r>
              <a:rPr lang="en-US" sz="1600" smtClean="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fs</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createReadStream</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"./myFolder/hello.txt"</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A8AEBD"/>
                </a:solidFill>
                <a:latin typeface="Consolas" panose="020B0609020204030204" pitchFamily="49" charset="0"/>
              </a:rPr>
              <a:t>stream</a:t>
            </a:r>
            <a:r>
              <a:rPr lang="en-US" sz="1600">
                <a:solidFill>
                  <a:srgbClr val="F29668"/>
                </a:solidFill>
                <a:latin typeface="Consolas" panose="020B0609020204030204" pitchFamily="49" charset="0"/>
              </a:rPr>
              <a:t>.</a:t>
            </a:r>
            <a:r>
              <a:rPr lang="en-US" sz="1600">
                <a:solidFill>
                  <a:srgbClr val="00C200"/>
                </a:solidFill>
                <a:latin typeface="Consolas" panose="020B0609020204030204" pitchFamily="49" charset="0"/>
              </a:rPr>
              <a:t>on</a:t>
            </a:r>
            <a:r>
              <a:rPr lang="en-US" sz="1600">
                <a:solidFill>
                  <a:srgbClr val="BAC6DB"/>
                </a:solidFill>
                <a:latin typeface="Consolas" panose="020B0609020204030204" pitchFamily="49" charset="0"/>
              </a:rPr>
              <a:t>(</a:t>
            </a:r>
            <a:r>
              <a:rPr lang="en-US" sz="1600">
                <a:solidFill>
                  <a:srgbClr val="A4BD00"/>
                </a:solidFill>
                <a:latin typeface="Consolas" panose="020B0609020204030204" pitchFamily="49" charset="0"/>
              </a:rPr>
              <a:t>"data"</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FF8533"/>
                </a:solidFill>
                <a:latin typeface="Consolas" panose="020B0609020204030204" pitchFamily="49" charset="0"/>
              </a:rPr>
              <a:t>function</a:t>
            </a:r>
            <a:r>
              <a:rPr lang="en-US" sz="1600">
                <a:solidFill>
                  <a:srgbClr val="BAC6DB"/>
                </a:solidFill>
                <a:latin typeface="Consolas" panose="020B0609020204030204" pitchFamily="49" charset="0"/>
              </a:rPr>
              <a:t> </a:t>
            </a:r>
            <a:r>
              <a:rPr lang="en-US" sz="1600" smtClean="0">
                <a:solidFill>
                  <a:srgbClr val="BAC6DB"/>
                </a:solidFill>
                <a:latin typeface="Consolas" panose="020B0609020204030204" pitchFamily="49" charset="0"/>
              </a:rPr>
              <a:t>(</a:t>
            </a:r>
            <a:r>
              <a:rPr lang="en-US" sz="1600" smtClean="0">
                <a:solidFill>
                  <a:srgbClr val="8496B4"/>
                </a:solidFill>
                <a:latin typeface="Consolas" panose="020B0609020204030204" pitchFamily="49" charset="0"/>
              </a:rPr>
              <a:t>d</a:t>
            </a:r>
            <a:r>
              <a:rPr lang="en-US" sz="1600" smtClean="0">
                <a:solidFill>
                  <a:srgbClr val="BAC6DB"/>
                </a:solidFill>
                <a:latin typeface="Consolas" panose="020B0609020204030204" pitchFamily="49" charset="0"/>
              </a:rPr>
              <a:t>) </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console</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log</a:t>
            </a:r>
            <a:r>
              <a:rPr lang="en-US" sz="1600" smtClean="0">
                <a:solidFill>
                  <a:srgbClr val="BAC6DB"/>
                </a:solidFill>
                <a:latin typeface="Consolas" panose="020B0609020204030204" pitchFamily="49" charset="0"/>
              </a:rPr>
              <a:t>(</a:t>
            </a:r>
            <a:r>
              <a:rPr lang="en-US" sz="1600" smtClean="0">
                <a:solidFill>
                  <a:srgbClr val="A8AEBD"/>
                </a:solidFill>
                <a:latin typeface="Consolas" panose="020B0609020204030204" pitchFamily="49" charset="0"/>
              </a:rPr>
              <a:t>d</a:t>
            </a:r>
            <a:r>
              <a:rPr lang="en-US" sz="1600" smtClean="0">
                <a:solidFill>
                  <a:srgbClr val="F29668"/>
                </a:solidFill>
                <a:latin typeface="Consolas" panose="020B0609020204030204" pitchFamily="49" charset="0"/>
              </a:rPr>
              <a:t>.</a:t>
            </a:r>
            <a:r>
              <a:rPr lang="en-US" sz="1600" smtClean="0">
                <a:solidFill>
                  <a:srgbClr val="00C200"/>
                </a:solidFill>
                <a:latin typeface="Consolas" panose="020B0609020204030204" pitchFamily="49" charset="0"/>
              </a:rPr>
              <a:t>toString</a:t>
            </a:r>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endParaRPr lang="en-US" sz="1600">
              <a:solidFill>
                <a:srgbClr val="BAC6DB"/>
              </a:solidFill>
              <a:latin typeface="Consolas" panose="020B0609020204030204" pitchFamily="49" charset="0"/>
            </a:endParaRPr>
          </a:p>
          <a:p>
            <a:pPr lvl="1"/>
            <a:endParaRPr lang="en-US" sz="1400">
              <a:solidFill>
                <a:srgbClr val="827DB5"/>
              </a:solidFill>
              <a:latin typeface="Consolas" panose="020B0609020204030204" pitchFamily="49" charset="0"/>
            </a:endParaRPr>
          </a:p>
          <a:p>
            <a:pPr>
              <a:lnSpc>
                <a:spcPct val="150000"/>
              </a:lnSpc>
            </a:pPr>
            <a:r>
              <a:rPr lang="en-US" sz="1600">
                <a:solidFill>
                  <a:srgbClr val="B3B3B3"/>
                </a:solidFill>
                <a:latin typeface="Consolas" panose="020B0609020204030204" pitchFamily="49" charset="0"/>
              </a:rPr>
              <a:t>data − This event is fired when there is data is available to read</a:t>
            </a:r>
            <a:r>
              <a:rPr lang="en-US" sz="1600" smtClean="0">
                <a:solidFill>
                  <a:srgbClr val="B3B3B3"/>
                </a:solidFill>
                <a:latin typeface="Consolas" panose="020B0609020204030204" pitchFamily="49" charset="0"/>
              </a:rPr>
              <a:t>.</a:t>
            </a:r>
            <a:endParaRPr lang="en-US" sz="1600">
              <a:solidFill>
                <a:srgbClr val="B3B3B3"/>
              </a:solidFill>
              <a:latin typeface="Consolas" panose="020B0609020204030204" pitchFamily="49" charset="0"/>
            </a:endParaRPr>
          </a:p>
          <a:p>
            <a:pPr>
              <a:lnSpc>
                <a:spcPct val="150000"/>
              </a:lnSpc>
            </a:pPr>
            <a:r>
              <a:rPr lang="en-US" sz="1600">
                <a:solidFill>
                  <a:srgbClr val="B3B3B3"/>
                </a:solidFill>
                <a:latin typeface="Consolas" panose="020B0609020204030204" pitchFamily="49" charset="0"/>
              </a:rPr>
              <a:t>end − This event is fired when there is no more data to read</a:t>
            </a:r>
            <a:r>
              <a:rPr lang="en-US" sz="1600" smtClean="0">
                <a:solidFill>
                  <a:srgbClr val="B3B3B3"/>
                </a:solidFill>
                <a:latin typeface="Consolas" panose="020B0609020204030204" pitchFamily="49" charset="0"/>
              </a:rPr>
              <a:t>.</a:t>
            </a:r>
            <a:endParaRPr lang="en-US" sz="1600">
              <a:solidFill>
                <a:srgbClr val="B3B3B3"/>
              </a:solidFill>
              <a:latin typeface="Consolas" panose="020B0609020204030204" pitchFamily="49" charset="0"/>
            </a:endParaRPr>
          </a:p>
          <a:p>
            <a:pPr>
              <a:lnSpc>
                <a:spcPct val="150000"/>
              </a:lnSpc>
            </a:pPr>
            <a:r>
              <a:rPr lang="en-US" sz="1600">
                <a:solidFill>
                  <a:srgbClr val="B3B3B3"/>
                </a:solidFill>
                <a:latin typeface="Consolas" panose="020B0609020204030204" pitchFamily="49" charset="0"/>
              </a:rPr>
              <a:t>error − This event is fired when there is </a:t>
            </a:r>
            <a:r>
              <a:rPr lang="en-US" sz="1600" smtClean="0">
                <a:solidFill>
                  <a:srgbClr val="B3B3B3"/>
                </a:solidFill>
                <a:latin typeface="Consolas" panose="020B0609020204030204" pitchFamily="49" charset="0"/>
              </a:rPr>
              <a:t>an </a:t>
            </a:r>
            <a:r>
              <a:rPr lang="en-US" sz="1600">
                <a:solidFill>
                  <a:srgbClr val="B3B3B3"/>
                </a:solidFill>
                <a:latin typeface="Consolas" panose="020B0609020204030204" pitchFamily="49" charset="0"/>
              </a:rPr>
              <a:t>error </a:t>
            </a:r>
            <a:r>
              <a:rPr lang="en-US" sz="1600" smtClean="0">
                <a:solidFill>
                  <a:srgbClr val="B3B3B3"/>
                </a:solidFill>
                <a:latin typeface="Consolas" panose="020B0609020204030204" pitchFamily="49" charset="0"/>
              </a:rPr>
              <a:t>in receiving </a:t>
            </a:r>
            <a:r>
              <a:rPr lang="en-US" sz="1600">
                <a:solidFill>
                  <a:srgbClr val="B3B3B3"/>
                </a:solidFill>
                <a:latin typeface="Consolas" panose="020B0609020204030204" pitchFamily="49" charset="0"/>
              </a:rPr>
              <a:t>or writing data</a:t>
            </a:r>
            <a:r>
              <a:rPr lang="en-US" sz="1600" smtClean="0">
                <a:solidFill>
                  <a:srgbClr val="B3B3B3"/>
                </a:solidFill>
                <a:latin typeface="Consolas" panose="020B0609020204030204" pitchFamily="49" charset="0"/>
              </a:rPr>
              <a:t>.</a:t>
            </a:r>
            <a:endParaRPr lang="en-US" sz="1600">
              <a:solidFill>
                <a:srgbClr val="B3B3B3"/>
              </a:solidFill>
              <a:latin typeface="Consolas" panose="020B0609020204030204" pitchFamily="49" charset="0"/>
            </a:endParaRPr>
          </a:p>
          <a:p>
            <a:pPr>
              <a:lnSpc>
                <a:spcPct val="150000"/>
              </a:lnSpc>
            </a:pPr>
            <a:r>
              <a:rPr lang="en-US">
                <a:solidFill>
                  <a:srgbClr val="B3B3B3"/>
                </a:solidFill>
                <a:latin typeface="Consolas" panose="020B0609020204030204" pitchFamily="49" charset="0"/>
              </a:rPr>
              <a:t>finish − </a:t>
            </a:r>
            <a:r>
              <a:rPr lang="en-US" sz="1600">
                <a:solidFill>
                  <a:srgbClr val="B3B3B3"/>
                </a:solidFill>
                <a:latin typeface="Consolas" panose="020B0609020204030204" pitchFamily="49" charset="0"/>
              </a:rPr>
              <a:t>This event is fired when all the data has been flushed to </a:t>
            </a:r>
            <a:r>
              <a:rPr lang="en-US" sz="1600" smtClean="0">
                <a:solidFill>
                  <a:srgbClr val="B3B3B3"/>
                </a:solidFill>
                <a:latin typeface="Consolas" panose="020B0609020204030204" pitchFamily="49" charset="0"/>
              </a:rPr>
              <a:t>the underlying </a:t>
            </a:r>
            <a:r>
              <a:rPr lang="en-US" sz="1600">
                <a:solidFill>
                  <a:srgbClr val="B3B3B3"/>
                </a:solidFill>
                <a:latin typeface="Consolas" panose="020B0609020204030204" pitchFamily="49" charset="0"/>
              </a:rPr>
              <a:t>system.</a:t>
            </a:r>
            <a:endParaRPr lang="en-US" sz="1600">
              <a:solidFill>
                <a:srgbClr val="BAC6DB"/>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1028701" y="625436"/>
            <a:ext cx="9525000" cy="2245637"/>
          </a:xfrm>
          <a:prstGeom prst="rect">
            <a:avLst/>
          </a:prstGeom>
        </p:spPr>
      </p:pic>
    </p:spTree>
    <p:extLst>
      <p:ext uri="{BB962C8B-B14F-4D97-AF65-F5344CB8AC3E}">
        <p14:creationId xmlns:p14="http://schemas.microsoft.com/office/powerpoint/2010/main" xmlns="" val="3724964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Transform stream</a:t>
            </a:r>
            <a:endParaRPr lang="en-US" sz="2800" b="0" dirty="0">
              <a:latin typeface="Sitka Small" panose="02000505000000020004" pitchFamily="2" charset="0"/>
            </a:endParaRPr>
          </a:p>
        </p:txBody>
      </p:sp>
      <p:sp>
        <p:nvSpPr>
          <p:cNvPr id="9" name="Rectangle 8"/>
          <p:cNvSpPr/>
          <p:nvPr/>
        </p:nvSpPr>
        <p:spPr>
          <a:xfrm>
            <a:off x="862536" y="579136"/>
            <a:ext cx="10483890" cy="5355312"/>
          </a:xfrm>
          <a:prstGeom prst="rect">
            <a:avLst/>
          </a:prstGeom>
        </p:spPr>
        <p:txBody>
          <a:bodyPr wrap="square">
            <a:spAutoFit/>
          </a:bodyPr>
          <a:lstStyle/>
          <a:p>
            <a:r>
              <a:rPr lang="en-US" smtClean="0">
                <a:solidFill>
                  <a:schemeClr val="bg1">
                    <a:lumMod val="85000"/>
                  </a:schemeClr>
                </a:solidFill>
                <a:latin typeface="Consolas" panose="020B0609020204030204" pitchFamily="49" charset="0"/>
              </a:rPr>
              <a:t>Let’s say you have a file, and you want to copy the content to a new file and during this file copy process you want to </a:t>
            </a:r>
            <a:r>
              <a:rPr lang="en-US">
                <a:solidFill>
                  <a:schemeClr val="bg1">
                    <a:lumMod val="85000"/>
                  </a:schemeClr>
                </a:solidFill>
                <a:latin typeface="Consolas" panose="020B0609020204030204" pitchFamily="49" charset="0"/>
              </a:rPr>
              <a:t>modify certain things</a:t>
            </a:r>
            <a:r>
              <a:rPr lang="en-US" smtClean="0">
                <a:solidFill>
                  <a:schemeClr val="bg1">
                    <a:lumMod val="85000"/>
                  </a:schemeClr>
                </a:solidFill>
                <a:latin typeface="Consolas" panose="020B0609020204030204" pitchFamily="49" charset="0"/>
              </a:rPr>
              <a:t> then you can use transform stream.</a:t>
            </a: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r>
              <a:rPr lang="en-US" smtClean="0">
                <a:solidFill>
                  <a:srgbClr val="827DB5"/>
                </a:solidFill>
                <a:latin typeface="Consolas" panose="020B0609020204030204" pitchFamily="49" charset="0"/>
              </a:rPr>
              <a:t>const</a:t>
            </a:r>
            <a:r>
              <a:rPr lang="en-US" smtClean="0">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'fs'</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Transform</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'stream'</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fileReadStream</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createReadStream</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'file1.txt'</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fileWriteStream</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createWriteStream</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'file2.txt'</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transformedData</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new</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Transform</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transform</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chunk</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encoding</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callback</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callback</a:t>
            </a:r>
            <a:r>
              <a:rPr lang="en-US">
                <a:solidFill>
                  <a:srgbClr val="BAC6DB"/>
                </a:solidFill>
                <a:latin typeface="Consolas" panose="020B0609020204030204" pitchFamily="49" charset="0"/>
              </a:rPr>
              <a:t>(</a:t>
            </a:r>
            <a:r>
              <a:rPr lang="en-US">
                <a:solidFill>
                  <a:srgbClr val="E6B450"/>
                </a:solidFill>
                <a:latin typeface="Consolas" panose="020B0609020204030204" pitchFamily="49" charset="0"/>
              </a:rPr>
              <a:t>null</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chunk</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toString</a:t>
            </a:r>
            <a:r>
              <a:rPr lang="en-US">
                <a:solidFill>
                  <a:srgbClr val="BAC6DB"/>
                </a:solidFill>
                <a:latin typeface="Consolas" panose="020B0609020204030204" pitchFamily="49" charset="0"/>
              </a:rPr>
              <a:t>()</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toUpperCase</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fileReadStream</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pipe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transformedData</a:t>
            </a:r>
            <a:r>
              <a:rPr lang="en-US">
                <a:solidFill>
                  <a:srgbClr val="BAC6DB"/>
                </a:solidFill>
                <a:latin typeface="Consolas" panose="020B0609020204030204" pitchFamily="49" charset="0"/>
              </a:rPr>
              <a:t>)</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pipe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fileWriteStream</a:t>
            </a:r>
            <a:r>
              <a:rPr lang="en-US">
                <a:solidFill>
                  <a:srgbClr val="BAC6DB"/>
                </a:solidFill>
                <a:latin typeface="Consolas" panose="020B0609020204030204" pitchFamily="49" charset="0"/>
              </a:rPr>
              <a:t>)</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1472823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a:latin typeface="Sitka Small" panose="02000505000000020004" pitchFamily="2" charset="0"/>
              </a:rPr>
              <a:t>CSV stream </a:t>
            </a:r>
            <a:r>
              <a:rPr lang="en-US" sz="2800" b="0" smtClean="0">
                <a:latin typeface="Sitka Small" panose="02000505000000020004" pitchFamily="2" charset="0"/>
              </a:rPr>
              <a:t>Parsing – reading from CSV files</a:t>
            </a:r>
            <a:endParaRPr lang="en-US" sz="2800" b="0" dirty="0">
              <a:latin typeface="Sitka Small" panose="02000505000000020004" pitchFamily="2" charset="0"/>
            </a:endParaRPr>
          </a:p>
        </p:txBody>
      </p:sp>
      <p:sp>
        <p:nvSpPr>
          <p:cNvPr id="9" name="Rectangle 8"/>
          <p:cNvSpPr/>
          <p:nvPr/>
        </p:nvSpPr>
        <p:spPr>
          <a:xfrm>
            <a:off x="862536" y="579136"/>
            <a:ext cx="10483890" cy="6001643"/>
          </a:xfrm>
          <a:prstGeom prst="rect">
            <a:avLst/>
          </a:prstGeom>
        </p:spPr>
        <p:txBody>
          <a:bodyPr wrap="square">
            <a:spAutoFit/>
          </a:bodyPr>
          <a:lstStyle/>
          <a:p>
            <a:r>
              <a:rPr lang="en-US" sz="2000" smtClean="0">
                <a:solidFill>
                  <a:schemeClr val="bg1">
                    <a:lumMod val="85000"/>
                  </a:schemeClr>
                </a:solidFill>
                <a:latin typeface="Consolas" panose="020B0609020204030204" pitchFamily="49" charset="0"/>
              </a:rPr>
              <a:t>The csv-parse </a:t>
            </a:r>
            <a:r>
              <a:rPr lang="en-US" sz="2000">
                <a:solidFill>
                  <a:schemeClr val="bg1">
                    <a:lumMod val="85000"/>
                  </a:schemeClr>
                </a:solidFill>
                <a:latin typeface="Consolas" panose="020B0609020204030204" pitchFamily="49" charset="0"/>
              </a:rPr>
              <a:t>package </a:t>
            </a:r>
            <a:r>
              <a:rPr lang="en-US" sz="2000" smtClean="0">
                <a:solidFill>
                  <a:schemeClr val="bg1">
                    <a:lumMod val="85000"/>
                  </a:schemeClr>
                </a:solidFill>
                <a:latin typeface="Consolas" panose="020B0609020204030204" pitchFamily="49" charset="0"/>
              </a:rPr>
              <a:t>parse(convert or extract) a CSV (comma-separated values) file into arrays but not vice-versa. Make sure the input file shouldn’t have empty lines. </a:t>
            </a:r>
          </a:p>
          <a:p>
            <a:endParaRPr lang="en-US">
              <a:solidFill>
                <a:schemeClr val="bg1">
                  <a:lumMod val="85000"/>
                </a:schemeClr>
              </a:solidFill>
              <a:latin typeface="Consolas" panose="020B0609020204030204" pitchFamily="49" charset="0"/>
            </a:endParaRPr>
          </a:p>
          <a:p>
            <a:endParaRPr lang="en-US" smtClean="0">
              <a:solidFill>
                <a:srgbClr val="827DB5"/>
              </a:solidFill>
              <a:latin typeface="Consolas" panose="020B0609020204030204" pitchFamily="49" charset="0"/>
            </a:endParaRPr>
          </a:p>
          <a:p>
            <a:r>
              <a:rPr lang="en-US" smtClean="0">
                <a:solidFill>
                  <a:srgbClr val="827DB5"/>
                </a:solidFill>
                <a:latin typeface="Consolas" panose="020B0609020204030204" pitchFamily="49" charset="0"/>
              </a:rPr>
              <a:t>npm install csv-parse</a:t>
            </a:r>
          </a:p>
          <a:p>
            <a:endParaRPr lang="en-US" smtClean="0">
              <a:solidFill>
                <a:srgbClr val="827DB5"/>
              </a:solidFill>
              <a:latin typeface="Consolas" panose="020B0609020204030204" pitchFamily="49" charset="0"/>
            </a:endParaRPr>
          </a:p>
          <a:p>
            <a:endParaRPr lang="en-US">
              <a:solidFill>
                <a:srgbClr val="827DB5"/>
              </a:solidFill>
              <a:latin typeface="Consolas" panose="020B0609020204030204" pitchFamily="49" charset="0"/>
            </a:endParaRPr>
          </a:p>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csv</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"csv-parse"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"fs"</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fs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createReadStream</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'fileName.csv'</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pipe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csv</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parse</a:t>
            </a:r>
            <a:r>
              <a:rPr lang="en-US">
                <a:solidFill>
                  <a:srgbClr val="BAC6DB"/>
                </a:solidFill>
                <a:latin typeface="Consolas" panose="020B0609020204030204" pitchFamily="49" charset="0"/>
              </a:rPr>
              <a:t>({delimiter</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on</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"data"</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function</a:t>
            </a:r>
            <a:r>
              <a:rPr lang="en-US">
                <a:solidFill>
                  <a:srgbClr val="BAC6DB"/>
                </a:solidFill>
                <a:latin typeface="Consolas" panose="020B0609020204030204" pitchFamily="49" charset="0"/>
              </a:rPr>
              <a:t>(</a:t>
            </a:r>
            <a:r>
              <a:rPr lang="en-US">
                <a:solidFill>
                  <a:srgbClr val="8496B4"/>
                </a:solidFill>
                <a:latin typeface="Consolas" panose="020B0609020204030204" pitchFamily="49" charset="0"/>
              </a:rPr>
              <a:t>row</a:t>
            </a:r>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t>
            </a:r>
            <a:r>
              <a:rPr lang="en-US" smtClean="0">
                <a:solidFill>
                  <a:srgbClr val="A8AEBD"/>
                </a:solidFill>
                <a:latin typeface="Consolas" panose="020B0609020204030204" pitchFamily="49" charset="0"/>
              </a:rPr>
              <a:t>console</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log</a:t>
            </a:r>
            <a:r>
              <a:rPr lang="en-US" smtClean="0">
                <a:solidFill>
                  <a:srgbClr val="BAC6DB"/>
                </a:solidFill>
                <a:latin typeface="Consolas" panose="020B0609020204030204" pitchFamily="49" charset="0"/>
              </a:rPr>
              <a:t>(</a:t>
            </a:r>
            <a:r>
              <a:rPr lang="en-US" smtClean="0">
                <a:solidFill>
                  <a:srgbClr val="A8AEBD"/>
                </a:solidFill>
                <a:latin typeface="Consolas" panose="020B0609020204030204" pitchFamily="49" charset="0"/>
              </a:rPr>
              <a:t>row</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smtClean="0">
                <a:solidFill>
                  <a:srgbClr val="BAC6DB"/>
                </a:solidFill>
                <a:latin typeface="Consolas" panose="020B0609020204030204" pitchFamily="49" charset="0"/>
              </a:rPr>
              <a:t>})</a:t>
            </a:r>
          </a:p>
          <a:p>
            <a:endParaRPr lang="en-US" b="0">
              <a:solidFill>
                <a:srgbClr val="BAC6DB"/>
              </a:solidFill>
              <a:effectLst/>
              <a:latin typeface="Consolas" panose="020B0609020204030204" pitchFamily="49" charset="0"/>
            </a:endParaRPr>
          </a:p>
          <a:p>
            <a:endParaRPr lang="en-US" smtClean="0">
              <a:solidFill>
                <a:srgbClr val="BAC6DB"/>
              </a:solidFill>
              <a:latin typeface="Consolas" panose="020B0609020204030204" pitchFamily="49" charset="0"/>
            </a:endParaRPr>
          </a:p>
          <a:p>
            <a:r>
              <a:rPr lang="en-US" smtClean="0">
                <a:solidFill>
                  <a:srgbClr val="A4BD00"/>
                </a:solidFill>
                <a:latin typeface="Consolas" panose="020B0609020204030204" pitchFamily="49" charset="0"/>
              </a:rPr>
              <a:t>filename.csv</a:t>
            </a:r>
            <a:endParaRPr lang="en-US">
              <a:solidFill>
                <a:srgbClr val="A4BD00"/>
              </a:solidFill>
              <a:latin typeface="Consolas" panose="020B0609020204030204" pitchFamily="49" charset="0"/>
            </a:endParaRPr>
          </a:p>
          <a:p>
            <a:pPr lvl="1"/>
            <a:r>
              <a:rPr lang="en-US">
                <a:solidFill>
                  <a:srgbClr val="BAC6DB"/>
                </a:solidFill>
                <a:latin typeface="Consolas" panose="020B0609020204030204" pitchFamily="49" charset="0"/>
              </a:rPr>
              <a:t>Apple,Banana,Mango</a:t>
            </a:r>
          </a:p>
          <a:p>
            <a:pPr lvl="1"/>
            <a:r>
              <a:rPr lang="en-US" smtClean="0">
                <a:solidFill>
                  <a:srgbClr val="BAC6DB"/>
                </a:solidFill>
                <a:latin typeface="Consolas" panose="020B0609020204030204" pitchFamily="49" charset="0"/>
              </a:rPr>
              <a:t>Sachin,Virat,Dhoni</a:t>
            </a:r>
          </a:p>
        </p:txBody>
      </p:sp>
    </p:spTree>
    <p:extLst>
      <p:ext uri="{BB962C8B-B14F-4D97-AF65-F5344CB8AC3E}">
        <p14:creationId xmlns:p14="http://schemas.microsoft.com/office/powerpoint/2010/main" xmlns="" val="2019669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a:latin typeface="Sitka Small" panose="02000505000000020004" pitchFamily="2" charset="0"/>
              </a:rPr>
              <a:t>CSV stream </a:t>
            </a:r>
            <a:r>
              <a:rPr lang="en-US" sz="2800" b="0" smtClean="0">
                <a:latin typeface="Sitka Small" panose="02000505000000020004" pitchFamily="2" charset="0"/>
              </a:rPr>
              <a:t>Parsing – writing to CSV file</a:t>
            </a:r>
            <a:endParaRPr lang="en-US" sz="2800" b="0" dirty="0">
              <a:latin typeface="Sitka Small" panose="02000505000000020004" pitchFamily="2" charset="0"/>
            </a:endParaRPr>
          </a:p>
        </p:txBody>
      </p:sp>
      <p:sp>
        <p:nvSpPr>
          <p:cNvPr id="9" name="Rectangle 8"/>
          <p:cNvSpPr/>
          <p:nvPr/>
        </p:nvSpPr>
        <p:spPr>
          <a:xfrm>
            <a:off x="862536" y="579136"/>
            <a:ext cx="10483890" cy="5693866"/>
          </a:xfrm>
          <a:prstGeom prst="rect">
            <a:avLst/>
          </a:prstGeom>
        </p:spPr>
        <p:txBody>
          <a:bodyPr wrap="square">
            <a:spAutoFit/>
          </a:bodyPr>
          <a:lstStyle/>
          <a:p>
            <a:r>
              <a:rPr lang="en-US" sz="2000" smtClean="0">
                <a:solidFill>
                  <a:schemeClr val="bg1">
                    <a:lumMod val="85000"/>
                  </a:schemeClr>
                </a:solidFill>
                <a:latin typeface="Consolas" panose="020B0609020204030204" pitchFamily="49" charset="0"/>
              </a:rPr>
              <a:t>The csv-stringify </a:t>
            </a:r>
            <a:r>
              <a:rPr lang="en-US" sz="2000">
                <a:solidFill>
                  <a:schemeClr val="bg1">
                    <a:lumMod val="85000"/>
                  </a:schemeClr>
                </a:solidFill>
                <a:latin typeface="Consolas" panose="020B0609020204030204" pitchFamily="49" charset="0"/>
              </a:rPr>
              <a:t>package </a:t>
            </a:r>
            <a:r>
              <a:rPr lang="en-US" sz="2000" smtClean="0">
                <a:solidFill>
                  <a:schemeClr val="bg1">
                    <a:lumMod val="85000"/>
                  </a:schemeClr>
                </a:solidFill>
                <a:latin typeface="Consolas" panose="020B0609020204030204" pitchFamily="49" charset="0"/>
              </a:rPr>
              <a:t>helps you to parse(convert) an array to a CSV text file.</a:t>
            </a:r>
          </a:p>
          <a:p>
            <a:endParaRPr lang="en-US" smtClean="0">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r>
              <a:rPr lang="en-US">
                <a:solidFill>
                  <a:srgbClr val="827DB5"/>
                </a:solidFill>
                <a:latin typeface="Consolas" panose="020B0609020204030204" pitchFamily="49" charset="0"/>
              </a:rPr>
              <a:t>npm install </a:t>
            </a:r>
            <a:r>
              <a:rPr lang="en-US" smtClean="0">
                <a:solidFill>
                  <a:srgbClr val="827DB5"/>
                </a:solidFill>
                <a:latin typeface="Consolas" panose="020B0609020204030204" pitchFamily="49" charset="0"/>
              </a:rPr>
              <a:t>csv-stringify</a:t>
            </a:r>
          </a:p>
          <a:p>
            <a:endParaRPr lang="en-US" smtClean="0">
              <a:solidFill>
                <a:srgbClr val="827DB5"/>
              </a:solidFill>
              <a:latin typeface="Consolas" panose="020B0609020204030204" pitchFamily="49" charset="0"/>
            </a:endParaRPr>
          </a:p>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stringify</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"csv-stringify"</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"fs"</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columnName</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"pName"</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"T-Run"</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"T-No"</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data</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'Sachin'</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10233</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10</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"Virat"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7312</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8</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4BD00"/>
                </a:solidFill>
                <a:latin typeface="Consolas" panose="020B0609020204030204" pitchFamily="49" charset="0"/>
              </a:rPr>
              <a:t>"Dhoni"</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6043</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7</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csvData</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stringify</a:t>
            </a:r>
            <a:r>
              <a:rPr lang="en-US">
                <a:solidFill>
                  <a:srgbClr val="BAC6DB"/>
                </a:solidFill>
                <a:latin typeface="Consolas" panose="020B0609020204030204" pitchFamily="49" charset="0"/>
              </a:rPr>
              <a:t>({ header</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B450"/>
                </a:solidFill>
                <a:latin typeface="Consolas" panose="020B0609020204030204" pitchFamily="49" charset="0"/>
              </a:rPr>
              <a:t>true</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columns</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columnName</a:t>
            </a:r>
            <a:r>
              <a:rPr lang="en-US">
                <a:solidFill>
                  <a:srgbClr val="BAC6DB"/>
                </a:solidFill>
                <a:latin typeface="Consolas" panose="020B0609020204030204" pitchFamily="49" charset="0"/>
              </a:rPr>
              <a:t> })</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827DB5"/>
                </a:solidFill>
                <a:latin typeface="Consolas" panose="020B0609020204030204" pitchFamily="49" charset="0"/>
              </a:rPr>
              <a:t>for</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let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i</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E6E600"/>
                </a:solidFill>
                <a:latin typeface="Consolas" panose="020B0609020204030204" pitchFamily="49" charset="0"/>
              </a:rPr>
              <a:t>0</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i</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&lt;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data</a:t>
            </a:r>
            <a:r>
              <a:rPr lang="en-US">
                <a:solidFill>
                  <a:srgbClr val="F29668"/>
                </a:solidFill>
                <a:latin typeface="Consolas" panose="020B0609020204030204" pitchFamily="49" charset="0"/>
              </a:rPr>
              <a:t>.</a:t>
            </a:r>
            <a:r>
              <a:rPr lang="en-US">
                <a:solidFill>
                  <a:srgbClr val="BAC6DB"/>
                </a:solidFill>
                <a:latin typeface="Consolas" panose="020B0609020204030204" pitchFamily="49" charset="0"/>
              </a:rPr>
              <a:t>length</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i</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csvData</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write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data</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i</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writeStrData</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fs</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createWriteStream</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"fileName.csv"</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A8AEBD"/>
                </a:solidFill>
                <a:latin typeface="Consolas" panose="020B0609020204030204" pitchFamily="49" charset="0"/>
              </a:rPr>
              <a:t>csvData</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pipe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writeStrData</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b="0">
              <a:solidFill>
                <a:srgbClr val="BAC6DB"/>
              </a:solidFill>
              <a:effectLst/>
              <a:latin typeface="Consolas" panose="020B0609020204030204" pitchFamily="49" charset="0"/>
            </a:endParaRPr>
          </a:p>
        </p:txBody>
      </p:sp>
    </p:spTree>
    <p:extLst>
      <p:ext uri="{BB962C8B-B14F-4D97-AF65-F5344CB8AC3E}">
        <p14:creationId xmlns:p14="http://schemas.microsoft.com/office/powerpoint/2010/main" xmlns="" val="2861594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REPL &amp; readline</a:t>
            </a:r>
            <a:endParaRPr lang="en-US" sz="2800" b="0" dirty="0">
              <a:latin typeface="Sitka Small" panose="02000505000000020004" pitchFamily="2" charset="0"/>
            </a:endParaRPr>
          </a:p>
        </p:txBody>
      </p:sp>
      <p:sp>
        <p:nvSpPr>
          <p:cNvPr id="9" name="Rectangle 8"/>
          <p:cNvSpPr/>
          <p:nvPr/>
        </p:nvSpPr>
        <p:spPr>
          <a:xfrm>
            <a:off x="862536" y="579136"/>
            <a:ext cx="10483890" cy="5755422"/>
          </a:xfrm>
          <a:prstGeom prst="rect">
            <a:avLst/>
          </a:prstGeom>
        </p:spPr>
        <p:txBody>
          <a:bodyPr wrap="square">
            <a:spAutoFit/>
          </a:bodyPr>
          <a:lstStyle/>
          <a:p>
            <a:r>
              <a:rPr lang="en-US" sz="2000">
                <a:solidFill>
                  <a:schemeClr val="bg1">
                    <a:lumMod val="85000"/>
                  </a:schemeClr>
                </a:solidFill>
                <a:latin typeface="Consolas" panose="020B0609020204030204" pitchFamily="49" charset="0"/>
              </a:rPr>
              <a:t>A Read-Eval-Print Loop, or REPL, is a computer environment where user inputs are read and evaluated, and then the results are returned to the user</a:t>
            </a:r>
            <a:r>
              <a:rPr lang="en-US" sz="2000" smtClean="0">
                <a:solidFill>
                  <a:schemeClr val="bg1">
                    <a:lumMod val="85000"/>
                  </a:schemeClr>
                </a:solidFill>
                <a:latin typeface="Consolas" panose="020B0609020204030204" pitchFamily="49" charset="0"/>
              </a:rPr>
              <a:t>.</a:t>
            </a:r>
            <a:endParaRPr lang="en-US">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r>
              <a:rPr lang="en-US" sz="2000">
                <a:solidFill>
                  <a:schemeClr val="bg1">
                    <a:lumMod val="85000"/>
                  </a:schemeClr>
                </a:solidFill>
                <a:latin typeface="Consolas" panose="020B0609020204030204" pitchFamily="49" charset="0"/>
              </a:rPr>
              <a:t>Your node </a:t>
            </a:r>
            <a:r>
              <a:rPr lang="en-US" sz="2000" smtClean="0">
                <a:solidFill>
                  <a:schemeClr val="bg1">
                    <a:lumMod val="85000"/>
                  </a:schemeClr>
                </a:solidFill>
                <a:latin typeface="Consolas" panose="020B0609020204030204" pitchFamily="49" charset="0"/>
              </a:rPr>
              <a:t>app </a:t>
            </a:r>
            <a:r>
              <a:rPr lang="en-US" sz="2000">
                <a:solidFill>
                  <a:schemeClr val="bg1">
                    <a:lumMod val="85000"/>
                  </a:schemeClr>
                </a:solidFill>
                <a:latin typeface="Consolas" panose="020B0609020204030204" pitchFamily="49" charset="0"/>
              </a:rPr>
              <a:t>file can also </a:t>
            </a:r>
            <a:r>
              <a:rPr lang="en-US" sz="2000" smtClean="0">
                <a:solidFill>
                  <a:schemeClr val="bg1">
                    <a:lumMod val="85000"/>
                  </a:schemeClr>
                </a:solidFill>
                <a:latin typeface="Consolas" panose="020B0609020204030204" pitchFamily="49" charset="0"/>
              </a:rPr>
              <a:t>read </a:t>
            </a:r>
            <a:r>
              <a:rPr lang="en-US" sz="2000">
                <a:solidFill>
                  <a:schemeClr val="bg1">
                    <a:lumMod val="85000"/>
                  </a:schemeClr>
                </a:solidFill>
                <a:latin typeface="Consolas" panose="020B0609020204030204" pitchFamily="49" charset="0"/>
              </a:rPr>
              <a:t>data from your terminal.</a:t>
            </a:r>
          </a:p>
          <a:p>
            <a:endParaRPr lang="en-US" smtClean="0">
              <a:solidFill>
                <a:srgbClr val="827DB5"/>
              </a:solidFill>
              <a:latin typeface="Consolas" panose="020B0609020204030204" pitchFamily="49" charset="0"/>
            </a:endParaRPr>
          </a:p>
          <a:p>
            <a:endParaRPr lang="en-US" smtClean="0">
              <a:solidFill>
                <a:srgbClr val="827DB5"/>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const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readline</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00C200"/>
                </a:solidFill>
                <a:latin typeface="Consolas" panose="020B0609020204030204" pitchFamily="49" charset="0"/>
              </a:rPr>
              <a:t>require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"readline"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827DB5"/>
                </a:solidFill>
                <a:latin typeface="Consolas" panose="020B0609020204030204" pitchFamily="49" charset="0"/>
              </a:rPr>
              <a:t>let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r1</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readline</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createInterface</a:t>
            </a:r>
            <a:r>
              <a:rPr lang="en-US">
                <a:solidFill>
                  <a:srgbClr val="BAC6DB"/>
                </a:solidFill>
                <a:latin typeface="Consolas" panose="020B0609020204030204" pitchFamily="49" charset="0"/>
              </a:rPr>
              <a:t>(</a:t>
            </a:r>
            <a:r>
              <a:rPr lang="en-US">
                <a:solidFill>
                  <a:srgbClr val="A8AEBD"/>
                </a:solidFill>
                <a:latin typeface="Consolas" panose="020B0609020204030204" pitchFamily="49" charset="0"/>
              </a:rPr>
              <a:t>process</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stdin</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process</a:t>
            </a:r>
            <a:r>
              <a:rPr lang="en-US">
                <a:solidFill>
                  <a:srgbClr val="F29668"/>
                </a:solidFill>
                <a:latin typeface="Consolas" panose="020B0609020204030204" pitchFamily="49" charset="0"/>
              </a:rPr>
              <a:t>.</a:t>
            </a:r>
            <a:r>
              <a:rPr lang="en-US">
                <a:solidFill>
                  <a:srgbClr val="A8AEBD"/>
                </a:solidFill>
                <a:latin typeface="Consolas" panose="020B0609020204030204" pitchFamily="49" charset="0"/>
              </a:rPr>
              <a:t>stdout</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r>
              <a:rPr lang="en-US">
                <a:solidFill>
                  <a:srgbClr val="A8AEBD"/>
                </a:solidFill>
                <a:latin typeface="Consolas" panose="020B0609020204030204" pitchFamily="49" charset="0"/>
              </a:rPr>
              <a:t>r1</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question</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"What is your name?"</a:t>
            </a:r>
            <a:r>
              <a:rPr lang="en-US">
                <a:solidFill>
                  <a:srgbClr val="B3B3B3"/>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496B4"/>
                </a:solidFill>
                <a:latin typeface="Consolas" panose="020B0609020204030204" pitchFamily="49" charset="0"/>
              </a:rPr>
              <a:t>name</a:t>
            </a:r>
            <a:r>
              <a:rPr lang="en-US">
                <a:solidFill>
                  <a:srgbClr val="BAC6DB"/>
                </a:solidFill>
                <a:latin typeface="Consolas" panose="020B0609020204030204" pitchFamily="49" charset="0"/>
              </a:rPr>
              <a:t> </a:t>
            </a:r>
            <a:r>
              <a:rPr lang="en-US">
                <a:solidFill>
                  <a:srgbClr val="FF8533"/>
                </a:solidFill>
                <a:latin typeface="Consolas" panose="020B0609020204030204" pitchFamily="49" charset="0"/>
              </a:rPr>
              <a:t>=&gt;</a:t>
            </a:r>
            <a:r>
              <a:rPr lang="en-US">
                <a:solidFill>
                  <a:srgbClr val="BAC6DB"/>
                </a:solidFill>
                <a:latin typeface="Consolas" panose="020B0609020204030204" pitchFamily="49" charset="0"/>
              </a:rPr>
              <a:t> {</a:t>
            </a: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r1</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write</a:t>
            </a:r>
            <a:r>
              <a:rPr lang="en-US">
                <a:solidFill>
                  <a:srgbClr val="BAC6DB"/>
                </a:solidFill>
                <a:latin typeface="Consolas" panose="020B0609020204030204" pitchFamily="49" charset="0"/>
              </a:rPr>
              <a:t>(</a:t>
            </a:r>
            <a:r>
              <a:rPr lang="en-US">
                <a:solidFill>
                  <a:srgbClr val="A4BD00"/>
                </a:solidFill>
                <a:latin typeface="Consolas" panose="020B0609020204030204" pitchFamily="49" charset="0"/>
              </a:rPr>
              <a:t>"Hello Mr"</a:t>
            </a:r>
            <a:r>
              <a:rPr lang="en-US">
                <a:solidFill>
                  <a:srgbClr val="BAC6DB"/>
                </a:solidFill>
                <a:latin typeface="Consolas" panose="020B0609020204030204" pitchFamily="49" charset="0"/>
              </a:rPr>
              <a:t> </a:t>
            </a:r>
            <a:r>
              <a:rPr lang="en-US">
                <a:solidFill>
                  <a:srgbClr val="FF660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name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r1</a:t>
            </a:r>
            <a:r>
              <a:rPr lang="en-US">
                <a:solidFill>
                  <a:srgbClr val="F29668"/>
                </a:solidFill>
                <a:latin typeface="Consolas" panose="020B0609020204030204" pitchFamily="49" charset="0"/>
              </a:rPr>
              <a:t>.</a:t>
            </a:r>
            <a:r>
              <a:rPr lang="en-US">
                <a:solidFill>
                  <a:srgbClr val="00C200"/>
                </a:solidFill>
                <a:latin typeface="Consolas" panose="020B0609020204030204" pitchFamily="49" charset="0"/>
              </a:rPr>
              <a:t>close</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a:solidFill>
                  <a:srgbClr val="BAC6DB"/>
                </a:solidFill>
                <a:latin typeface="Consolas" panose="020B0609020204030204" pitchFamily="49" charset="0"/>
              </a:rPr>
              <a:t>}))</a:t>
            </a:r>
          </a:p>
          <a:p>
            <a:r>
              <a:rPr lang="en-US">
                <a:solidFill>
                  <a:srgbClr val="BAC6DB"/>
                </a:solidFill>
                <a:latin typeface="Consolas" panose="020B0609020204030204" pitchFamily="49" charset="0"/>
              </a:rPr>
              <a:t/>
            </a:r>
            <a:br>
              <a:rPr lang="en-US">
                <a:solidFill>
                  <a:srgbClr val="BAC6DB"/>
                </a:solidFill>
                <a:latin typeface="Consolas" panose="020B0609020204030204" pitchFamily="49" charset="0"/>
              </a:rPr>
            </a:br>
            <a:endParaRPr lang="en-US" smtClean="0">
              <a:solidFill>
                <a:srgbClr val="827DB5"/>
              </a:solidFill>
              <a:latin typeface="Consolas" panose="020B0609020204030204" pitchFamily="49" charset="0"/>
            </a:endParaRPr>
          </a:p>
          <a:p>
            <a:endParaRPr lang="en-US">
              <a:solidFill>
                <a:srgbClr val="BAC6DB"/>
              </a:solidFill>
              <a:latin typeface="Consolas" panose="020B0609020204030204" pitchFamily="49" charset="0"/>
            </a:endParaRPr>
          </a:p>
        </p:txBody>
      </p:sp>
    </p:spTree>
    <p:extLst>
      <p:ext uri="{BB962C8B-B14F-4D97-AF65-F5344CB8AC3E}">
        <p14:creationId xmlns:p14="http://schemas.microsoft.com/office/powerpoint/2010/main" xmlns="" val="1211774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10633832" cy="480131"/>
          </a:xfrm>
        </p:spPr>
        <p:txBody>
          <a:bodyPr/>
          <a:lstStyle/>
          <a:p>
            <a:r>
              <a:rPr lang="en-US" sz="2800" b="0" smtClean="0">
                <a:latin typeface="Sitka Small" panose="02000505000000020004" pitchFamily="2" charset="0"/>
              </a:rPr>
              <a:t>Events</a:t>
            </a:r>
            <a:endParaRPr lang="en-US" sz="2800" b="0" dirty="0">
              <a:latin typeface="Sitka Small" panose="02000505000000020004" pitchFamily="2" charset="0"/>
            </a:endParaRPr>
          </a:p>
        </p:txBody>
      </p:sp>
      <p:sp>
        <p:nvSpPr>
          <p:cNvPr id="9" name="Rectangle 8"/>
          <p:cNvSpPr/>
          <p:nvPr/>
        </p:nvSpPr>
        <p:spPr>
          <a:xfrm>
            <a:off x="862536" y="579136"/>
            <a:ext cx="10483890" cy="3170099"/>
          </a:xfrm>
          <a:prstGeom prst="rect">
            <a:avLst/>
          </a:prstGeom>
        </p:spPr>
        <p:txBody>
          <a:bodyPr wrap="square">
            <a:spAutoFit/>
          </a:bodyPr>
          <a:lstStyle/>
          <a:p>
            <a:endParaRPr lang="en-US" sz="2000" smtClean="0">
              <a:solidFill>
                <a:schemeClr val="bg1">
                  <a:lumMod val="85000"/>
                </a:schemeClr>
              </a:solidFill>
              <a:latin typeface="Consolas" panose="020B0609020204030204" pitchFamily="49" charset="0"/>
            </a:endParaRPr>
          </a:p>
          <a:p>
            <a:r>
              <a:rPr lang="en-US" sz="2000" smtClean="0">
                <a:solidFill>
                  <a:schemeClr val="bg1">
                    <a:lumMod val="85000"/>
                  </a:schemeClr>
                </a:solidFill>
                <a:latin typeface="Consolas" panose="020B0609020204030204" pitchFamily="49" charset="0"/>
              </a:rPr>
              <a:t>Node JS is event-driven.</a:t>
            </a:r>
            <a:br>
              <a:rPr lang="en-US" sz="2000" smtClean="0">
                <a:solidFill>
                  <a:schemeClr val="bg1">
                    <a:lumMod val="85000"/>
                  </a:schemeClr>
                </a:solidFill>
                <a:latin typeface="Consolas" panose="020B0609020204030204" pitchFamily="49" charset="0"/>
              </a:rPr>
            </a:br>
            <a:endParaRPr lang="en-US" sz="2000" smtClean="0">
              <a:solidFill>
                <a:schemeClr val="bg1">
                  <a:lumMod val="85000"/>
                </a:schemeClr>
              </a:solidFill>
              <a:latin typeface="Consolas" panose="020B0609020204030204" pitchFamily="49" charset="0"/>
            </a:endParaRPr>
          </a:p>
          <a:p>
            <a:r>
              <a:rPr lang="en-US" sz="2000" smtClean="0">
                <a:solidFill>
                  <a:schemeClr val="bg1">
                    <a:lumMod val="85000"/>
                  </a:schemeClr>
                </a:solidFill>
                <a:latin typeface="Consolas" panose="020B0609020204030204" pitchFamily="49" charset="0"/>
              </a:rPr>
              <a:t>Event</a:t>
            </a:r>
          </a:p>
          <a:p>
            <a:r>
              <a:rPr lang="en-US" sz="2000" smtClean="0">
                <a:solidFill>
                  <a:schemeClr val="bg1">
                    <a:lumMod val="85000"/>
                  </a:schemeClr>
                </a:solidFill>
                <a:latin typeface="Consolas" panose="020B0609020204030204" pitchFamily="49" charset="0"/>
              </a:rPr>
              <a:t/>
            </a:r>
            <a:br>
              <a:rPr lang="en-US" sz="2000" smtClean="0">
                <a:solidFill>
                  <a:schemeClr val="bg1">
                    <a:lumMod val="85000"/>
                  </a:schemeClr>
                </a:solidFill>
                <a:latin typeface="Consolas" panose="020B0609020204030204" pitchFamily="49" charset="0"/>
              </a:rPr>
            </a:br>
            <a:r>
              <a:rPr lang="en-US" sz="2000" smtClean="0">
                <a:solidFill>
                  <a:schemeClr val="bg1">
                    <a:lumMod val="85000"/>
                  </a:schemeClr>
                </a:solidFill>
                <a:latin typeface="Consolas" panose="020B0609020204030204" pitchFamily="49" charset="0"/>
              </a:rPr>
              <a:t>Event loop</a:t>
            </a:r>
          </a:p>
          <a:p>
            <a:endParaRPr lang="en-US" sz="2000">
              <a:solidFill>
                <a:schemeClr val="bg1">
                  <a:lumMod val="85000"/>
                </a:schemeClr>
              </a:solidFill>
              <a:latin typeface="Consolas" panose="020B0609020204030204" pitchFamily="49" charset="0"/>
            </a:endParaRPr>
          </a:p>
          <a:p>
            <a:r>
              <a:rPr lang="en-US" sz="2000" smtClean="0">
                <a:solidFill>
                  <a:schemeClr val="bg1">
                    <a:lumMod val="85000"/>
                  </a:schemeClr>
                </a:solidFill>
                <a:latin typeface="Consolas" panose="020B0609020204030204" pitchFamily="49" charset="0"/>
              </a:rPr>
              <a:t>Event Handler</a:t>
            </a:r>
          </a:p>
          <a:p>
            <a:endParaRPr lang="en-US" sz="2000">
              <a:solidFill>
                <a:schemeClr val="bg1">
                  <a:lumMod val="85000"/>
                </a:schemeClr>
              </a:solidFill>
              <a:latin typeface="Consolas" panose="020B0609020204030204" pitchFamily="49" charset="0"/>
            </a:endParaRPr>
          </a:p>
          <a:p>
            <a:r>
              <a:rPr lang="en-US" sz="2000" smtClean="0">
                <a:solidFill>
                  <a:schemeClr val="bg1">
                    <a:lumMod val="85000"/>
                  </a:schemeClr>
                </a:solidFill>
                <a:latin typeface="Consolas" panose="020B0609020204030204" pitchFamily="49" charset="0"/>
              </a:rPr>
              <a:t>EventEmitter from events module.</a:t>
            </a:r>
            <a:endParaRPr lang="en-US" sz="200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xmlns="" val="784663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a:latin typeface="Sitka Small" panose="02000505000000020004" pitchFamily="2" charset="0"/>
              </a:rPr>
              <a:t>JavaScript Engine</a:t>
            </a:r>
            <a:endParaRPr lang="en-US" b="0">
              <a:latin typeface="Sitka Small" panose="02000505000000020004" pitchFamily="2" charset="0"/>
            </a:endParaRPr>
          </a:p>
        </p:txBody>
      </p:sp>
      <p:sp>
        <p:nvSpPr>
          <p:cNvPr id="7" name="Rectangle 6"/>
          <p:cNvSpPr/>
          <p:nvPr/>
        </p:nvSpPr>
        <p:spPr>
          <a:xfrm>
            <a:off x="862536" y="545689"/>
            <a:ext cx="10353612" cy="5863336"/>
          </a:xfrm>
          <a:prstGeom prst="rect">
            <a:avLst/>
          </a:prstGeom>
        </p:spPr>
        <p:txBody>
          <a:bodyPr wrap="square">
            <a:spAutoFit/>
          </a:bodyPr>
          <a:lstStyle/>
          <a:p>
            <a:pPr>
              <a:lnSpc>
                <a:spcPct val="150000"/>
              </a:lnSpc>
            </a:pPr>
            <a:r>
              <a:rPr lang="en-US" smtClean="0">
                <a:solidFill>
                  <a:srgbClr val="92D050"/>
                </a:solidFill>
                <a:latin typeface="Comic Sans MS" panose="030F0702030302020204" pitchFamily="66" charset="0"/>
              </a:rPr>
              <a:t>A </a:t>
            </a:r>
            <a:r>
              <a:rPr lang="en-US">
                <a:solidFill>
                  <a:srgbClr val="92D050"/>
                </a:solidFill>
                <a:latin typeface="Comic Sans MS" panose="030F0702030302020204" pitchFamily="66" charset="0"/>
              </a:rPr>
              <a:t>JavaScript engine is a computer program that executes JavaScript code and converts it into </a:t>
            </a:r>
            <a:r>
              <a:rPr lang="en-US" smtClean="0">
                <a:solidFill>
                  <a:srgbClr val="92D050"/>
                </a:solidFill>
                <a:latin typeface="Comic Sans MS" panose="030F0702030302020204" pitchFamily="66" charset="0"/>
              </a:rPr>
              <a:t>computer-understandable language. All </a:t>
            </a:r>
            <a:r>
              <a:rPr lang="en-US">
                <a:solidFill>
                  <a:srgbClr val="92D050"/>
                </a:solidFill>
                <a:latin typeface="Comic Sans MS" panose="030F0702030302020204" pitchFamily="66" charset="0"/>
              </a:rPr>
              <a:t>modern browsers come with their own version of the JavaScript </a:t>
            </a:r>
            <a:r>
              <a:rPr lang="en-US" smtClean="0">
                <a:solidFill>
                  <a:srgbClr val="92D050"/>
                </a:solidFill>
                <a:latin typeface="Comic Sans MS" panose="030F0702030302020204" pitchFamily="66" charset="0"/>
              </a:rPr>
              <a:t>Engine.</a:t>
            </a:r>
          </a:p>
          <a:p>
            <a:pPr>
              <a:lnSpc>
                <a:spcPct val="150000"/>
              </a:lnSpc>
            </a:pPr>
            <a:endParaRPr lang="en-US" smtClean="0">
              <a:solidFill>
                <a:srgbClr val="92D050"/>
              </a:solidFill>
              <a:latin typeface="Comic Sans MS" panose="030F0702030302020204" pitchFamily="66" charset="0"/>
            </a:endParaRPr>
          </a:p>
          <a:p>
            <a:pPr>
              <a:lnSpc>
                <a:spcPct val="150000"/>
              </a:lnSpc>
            </a:pPr>
            <a:r>
              <a:rPr lang="en-US" smtClean="0">
                <a:solidFill>
                  <a:srgbClr val="92D050"/>
                </a:solidFill>
                <a:latin typeface="Comic Sans MS" panose="030F0702030302020204" pitchFamily="66" charset="0"/>
              </a:rPr>
              <a:t>Here is a list of the different JavaScript Engines for each major Internet browser:</a:t>
            </a:r>
          </a:p>
          <a:p>
            <a:pPr>
              <a:lnSpc>
                <a:spcPct val="150000"/>
              </a:lnSpc>
            </a:pPr>
            <a:endParaRPr lang="en-US" smtClean="0">
              <a:solidFill>
                <a:srgbClr val="92D050"/>
              </a:solidFill>
              <a:latin typeface="Comic Sans MS" panose="030F0702030302020204" pitchFamily="66" charset="0"/>
            </a:endParaRPr>
          </a:p>
          <a:p>
            <a:pPr>
              <a:lnSpc>
                <a:spcPct val="150000"/>
              </a:lnSpc>
            </a:pPr>
            <a:r>
              <a:rPr lang="en-US" smtClean="0">
                <a:solidFill>
                  <a:srgbClr val="92D050"/>
                </a:solidFill>
                <a:latin typeface="Comic Sans MS" panose="030F0702030302020204" pitchFamily="66" charset="0"/>
              </a:rPr>
              <a:t>V8 – Google Chrome</a:t>
            </a:r>
          </a:p>
          <a:p>
            <a:pPr>
              <a:lnSpc>
                <a:spcPct val="150000"/>
              </a:lnSpc>
            </a:pPr>
            <a:r>
              <a:rPr lang="en-US" smtClean="0">
                <a:solidFill>
                  <a:srgbClr val="92D050"/>
                </a:solidFill>
                <a:latin typeface="Comic Sans MS" panose="030F0702030302020204" pitchFamily="66" charset="0"/>
              </a:rPr>
              <a:t>SpiderMonkey- Firefox  </a:t>
            </a:r>
          </a:p>
          <a:p>
            <a:pPr>
              <a:lnSpc>
                <a:spcPct val="150000"/>
              </a:lnSpc>
            </a:pPr>
            <a:r>
              <a:rPr lang="en-US">
                <a:solidFill>
                  <a:srgbClr val="92D050"/>
                </a:solidFill>
                <a:latin typeface="Comic Sans MS" panose="030F0702030302020204" pitchFamily="66" charset="0"/>
              </a:rPr>
              <a:t>JavaScriptCore </a:t>
            </a:r>
            <a:r>
              <a:rPr lang="en-US" smtClean="0">
                <a:solidFill>
                  <a:srgbClr val="92D050"/>
                </a:solidFill>
                <a:latin typeface="Comic Sans MS" panose="030F0702030302020204" pitchFamily="66" charset="0"/>
              </a:rPr>
              <a:t>- Safari</a:t>
            </a:r>
          </a:p>
          <a:p>
            <a:pPr>
              <a:lnSpc>
                <a:spcPct val="150000"/>
              </a:lnSpc>
            </a:pPr>
            <a:r>
              <a:rPr lang="en-US" smtClean="0">
                <a:solidFill>
                  <a:srgbClr val="92D050"/>
                </a:solidFill>
                <a:latin typeface="Comic Sans MS" panose="030F0702030302020204" pitchFamily="66" charset="0"/>
              </a:rPr>
              <a:t>Chakra - Edge</a:t>
            </a:r>
          </a:p>
          <a:p>
            <a:pPr>
              <a:lnSpc>
                <a:spcPct val="150000"/>
              </a:lnSpc>
            </a:pPr>
            <a:endParaRPr lang="en-US" smtClean="0">
              <a:solidFill>
                <a:srgbClr val="92D050"/>
              </a:solidFill>
              <a:latin typeface="Comic Sans MS" panose="030F0702030302020204" pitchFamily="66" charset="0"/>
            </a:endParaRPr>
          </a:p>
          <a:p>
            <a:pPr>
              <a:lnSpc>
                <a:spcPct val="150000"/>
              </a:lnSpc>
            </a:pPr>
            <a:r>
              <a:rPr lang="en-US" smtClean="0">
                <a:solidFill>
                  <a:srgbClr val="92D050"/>
                </a:solidFill>
                <a:latin typeface="Comic Sans MS" panose="030F0702030302020204" pitchFamily="66" charset="0"/>
              </a:rPr>
              <a:t>Among these, the most </a:t>
            </a:r>
            <a:r>
              <a:rPr lang="en-US">
                <a:solidFill>
                  <a:srgbClr val="92D050"/>
                </a:solidFill>
                <a:latin typeface="Comic Sans MS" panose="030F0702030302020204" pitchFamily="66" charset="0"/>
              </a:rPr>
              <a:t>popular one is Google’s V8 </a:t>
            </a:r>
            <a:r>
              <a:rPr lang="en-US" smtClean="0">
                <a:solidFill>
                  <a:srgbClr val="92D050"/>
                </a:solidFill>
                <a:latin typeface="Comic Sans MS" panose="030F0702030302020204" pitchFamily="66" charset="0"/>
              </a:rPr>
              <a:t>Engine</a:t>
            </a:r>
            <a:r>
              <a:rPr lang="en-US">
                <a:solidFill>
                  <a:srgbClr val="92D050"/>
                </a:solidFill>
                <a:latin typeface="Comic Sans MS" panose="030F0702030302020204" pitchFamily="66" charset="0"/>
              </a:rPr>
              <a:t> </a:t>
            </a:r>
            <a:r>
              <a:rPr lang="en-US" smtClean="0">
                <a:solidFill>
                  <a:srgbClr val="92D050"/>
                </a:solidFill>
                <a:latin typeface="Comic Sans MS" panose="030F0702030302020204" pitchFamily="66" charset="0"/>
              </a:rPr>
              <a:t>and Google decided to make it open-source. </a:t>
            </a:r>
          </a:p>
          <a:p>
            <a:pPr>
              <a:lnSpc>
                <a:spcPct val="150000"/>
              </a:lnSpc>
            </a:pPr>
            <a:endParaRPr lang="en-US">
              <a:solidFill>
                <a:srgbClr val="92D050"/>
              </a:solidFill>
              <a:latin typeface="Comic Sans MS" panose="030F0702030302020204" pitchFamily="66" charset="0"/>
            </a:endParaRPr>
          </a:p>
        </p:txBody>
      </p:sp>
    </p:spTree>
    <p:extLst>
      <p:ext uri="{BB962C8B-B14F-4D97-AF65-F5344CB8AC3E}">
        <p14:creationId xmlns:p14="http://schemas.microsoft.com/office/powerpoint/2010/main" xmlns="" val="719738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smtClean="0">
                <a:latin typeface="Sitka Small" panose="02000505000000020004" pitchFamily="2" charset="0"/>
              </a:rPr>
              <a:t>Ryan Dahl</a:t>
            </a:r>
            <a:endParaRPr lang="en-US" b="0">
              <a:latin typeface="Sitka Small" panose="02000505000000020004" pitchFamily="2" charset="0"/>
            </a:endParaRPr>
          </a:p>
        </p:txBody>
      </p:sp>
      <p:sp>
        <p:nvSpPr>
          <p:cNvPr id="7" name="Rectangle 6"/>
          <p:cNvSpPr/>
          <p:nvPr/>
        </p:nvSpPr>
        <p:spPr>
          <a:xfrm>
            <a:off x="862536" y="626805"/>
            <a:ext cx="10813610" cy="2400657"/>
          </a:xfrm>
          <a:prstGeom prst="rect">
            <a:avLst/>
          </a:prstGeom>
        </p:spPr>
        <p:txBody>
          <a:bodyPr wrap="square">
            <a:spAutoFit/>
          </a:bodyPr>
          <a:lstStyle/>
          <a:p>
            <a:pPr>
              <a:lnSpc>
                <a:spcPct val="150000"/>
              </a:lnSpc>
            </a:pPr>
            <a:r>
              <a:rPr lang="en-US" sz="2000">
                <a:solidFill>
                  <a:srgbClr val="92D050"/>
                </a:solidFill>
                <a:latin typeface="Comic Sans MS" panose="030F0702030302020204" pitchFamily="66" charset="0"/>
              </a:rPr>
              <a:t>Node.js was written initially by Ryan Dahl in </a:t>
            </a:r>
            <a:r>
              <a:rPr lang="en-US" sz="2000" smtClean="0">
                <a:solidFill>
                  <a:srgbClr val="92D050"/>
                </a:solidFill>
                <a:latin typeface="Comic Sans MS" panose="030F0702030302020204" pitchFamily="66" charset="0"/>
              </a:rPr>
              <a:t>2009.</a:t>
            </a:r>
          </a:p>
          <a:p>
            <a:pPr>
              <a:lnSpc>
                <a:spcPct val="150000"/>
              </a:lnSpc>
            </a:pPr>
            <a:endParaRPr lang="en-US" sz="2000">
              <a:solidFill>
                <a:srgbClr val="92D050"/>
              </a:solidFill>
              <a:latin typeface="Comic Sans MS" panose="030F0702030302020204" pitchFamily="66" charset="0"/>
            </a:endParaRPr>
          </a:p>
          <a:p>
            <a:pPr>
              <a:lnSpc>
                <a:spcPct val="150000"/>
              </a:lnSpc>
            </a:pPr>
            <a:r>
              <a:rPr lang="en-US" sz="2000" smtClean="0">
                <a:solidFill>
                  <a:srgbClr val="92D050"/>
                </a:solidFill>
                <a:latin typeface="Comic Sans MS" panose="030F0702030302020204" pitchFamily="66" charset="0"/>
              </a:rPr>
              <a:t>V8 </a:t>
            </a:r>
            <a:r>
              <a:rPr lang="en-US" sz="2000">
                <a:solidFill>
                  <a:srgbClr val="92D050"/>
                </a:solidFill>
                <a:latin typeface="Comic Sans MS" panose="030F0702030302020204" pitchFamily="66" charset="0"/>
              </a:rPr>
              <a:t>was chosen to be the engine that powered Node.js back in 2009, and as the popularity of Node.js exploded, V8 became the engine that now powers an incredible amount of server-side code written in JavaScript.</a:t>
            </a:r>
          </a:p>
        </p:txBody>
      </p:sp>
      <p:pic>
        <p:nvPicPr>
          <p:cNvPr id="3" name="Picture 2"/>
          <p:cNvPicPr>
            <a:picLocks noChangeAspect="1"/>
          </p:cNvPicPr>
          <p:nvPr/>
        </p:nvPicPr>
        <p:blipFill>
          <a:blip r:embed="rId2"/>
          <a:stretch>
            <a:fillRect/>
          </a:stretch>
        </p:blipFill>
        <p:spPr>
          <a:xfrm>
            <a:off x="8983713" y="2810736"/>
            <a:ext cx="1948721" cy="2923081"/>
          </a:xfrm>
          <a:prstGeom prst="rect">
            <a:avLst/>
          </a:prstGeom>
        </p:spPr>
      </p:pic>
    </p:spTree>
    <p:extLst>
      <p:ext uri="{BB962C8B-B14F-4D97-AF65-F5344CB8AC3E}">
        <p14:creationId xmlns:p14="http://schemas.microsoft.com/office/powerpoint/2010/main" xmlns="" val="3960426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a:latin typeface="Sitka Small" panose="02000505000000020004" pitchFamily="2" charset="0"/>
              </a:rPr>
              <a:t>Node.js Modules</a:t>
            </a:r>
            <a:endParaRPr lang="en-US" b="0">
              <a:latin typeface="Sitka Small" panose="02000505000000020004" pitchFamily="2" charset="0"/>
            </a:endParaRPr>
          </a:p>
        </p:txBody>
      </p:sp>
      <p:sp>
        <p:nvSpPr>
          <p:cNvPr id="7" name="Rectangle 6"/>
          <p:cNvSpPr/>
          <p:nvPr/>
        </p:nvSpPr>
        <p:spPr>
          <a:xfrm>
            <a:off x="862536" y="626805"/>
            <a:ext cx="10813610" cy="5632311"/>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Modules are JavaScript libraries that are independent and provide certain features or functionalities once imported. There are three types of modules: </a:t>
            </a:r>
          </a:p>
          <a:p>
            <a:pPr>
              <a:lnSpc>
                <a:spcPct val="150000"/>
              </a:lnSpc>
            </a:pPr>
            <a:endParaRPr lang="en-US" sz="2000" smtClean="0">
              <a:solidFill>
                <a:srgbClr val="92D050"/>
              </a:solidFill>
              <a:latin typeface="Comic Sans MS" panose="030F0702030302020204" pitchFamily="66" charset="0"/>
            </a:endParaRPr>
          </a:p>
          <a:p>
            <a:pPr>
              <a:lnSpc>
                <a:spcPct val="150000"/>
              </a:lnSpc>
            </a:pPr>
            <a:r>
              <a:rPr lang="en-US" sz="2000" smtClean="0">
                <a:solidFill>
                  <a:srgbClr val="92D050"/>
                </a:solidFill>
                <a:latin typeface="Comic Sans MS" panose="030F0702030302020204" pitchFamily="66" charset="0"/>
              </a:rPr>
              <a:t>1. Built-in Modules: Core Modules: </a:t>
            </a:r>
            <a:r>
              <a:rPr lang="en-US" sz="2000" smtClean="0">
                <a:solidFill>
                  <a:schemeClr val="bg1"/>
                </a:solidFill>
                <a:latin typeface="Comic Sans MS" panose="030F0702030302020204" pitchFamily="66" charset="0"/>
              </a:rPr>
              <a:t>Node.js </a:t>
            </a:r>
            <a:r>
              <a:rPr lang="en-US" sz="2000">
                <a:solidFill>
                  <a:schemeClr val="bg1"/>
                </a:solidFill>
                <a:latin typeface="Comic Sans MS" panose="030F0702030302020204" pitchFamily="66" charset="0"/>
              </a:rPr>
              <a:t>has many built-in modules that are part of the platform and come with Node.js installation. </a:t>
            </a:r>
            <a:endParaRPr lang="en-US" sz="2000" smtClean="0">
              <a:solidFill>
                <a:schemeClr val="bg1"/>
              </a:solidFill>
              <a:latin typeface="Comic Sans MS" panose="030F0702030302020204" pitchFamily="66" charset="0"/>
            </a:endParaRPr>
          </a:p>
          <a:p>
            <a:pPr>
              <a:lnSpc>
                <a:spcPct val="150000"/>
              </a:lnSpc>
            </a:pPr>
            <a:endParaRPr lang="en-US" sz="2000">
              <a:solidFill>
                <a:srgbClr val="92D050"/>
              </a:solidFill>
              <a:latin typeface="Comic Sans MS" panose="030F0702030302020204" pitchFamily="66" charset="0"/>
            </a:endParaRPr>
          </a:p>
          <a:p>
            <a:pPr>
              <a:lnSpc>
                <a:spcPct val="150000"/>
              </a:lnSpc>
            </a:pPr>
            <a:r>
              <a:rPr lang="en-US" sz="2000" smtClean="0">
                <a:solidFill>
                  <a:srgbClr val="92D050"/>
                </a:solidFill>
                <a:latin typeface="Comic Sans MS" panose="030F0702030302020204" pitchFamily="66" charset="0"/>
              </a:rPr>
              <a:t>2. User-defined Modules: Local Modules: </a:t>
            </a:r>
            <a:r>
              <a:rPr lang="en-US" sz="2000" smtClean="0">
                <a:solidFill>
                  <a:schemeClr val="bg1"/>
                </a:solidFill>
                <a:latin typeface="Comic Sans MS" panose="030F0702030302020204" pitchFamily="66" charset="0"/>
              </a:rPr>
              <a:t>Unlike </a:t>
            </a:r>
            <a:r>
              <a:rPr lang="en-US" sz="2000">
                <a:solidFill>
                  <a:schemeClr val="bg1"/>
                </a:solidFill>
                <a:latin typeface="Comic Sans MS" panose="030F0702030302020204" pitchFamily="66" charset="0"/>
              </a:rPr>
              <a:t>built-in and external modules, local modules are created locally in your Node.js </a:t>
            </a:r>
            <a:r>
              <a:rPr lang="en-US" sz="2000" smtClean="0">
                <a:solidFill>
                  <a:schemeClr val="bg1"/>
                </a:solidFill>
                <a:latin typeface="Comic Sans MS" panose="030F0702030302020204" pitchFamily="66" charset="0"/>
              </a:rPr>
              <a:t>application.</a:t>
            </a:r>
            <a:endParaRPr lang="en-US" sz="2000">
              <a:solidFill>
                <a:schemeClr val="bg1"/>
              </a:solidFill>
              <a:latin typeface="Comic Sans MS" panose="030F0702030302020204" pitchFamily="66" charset="0"/>
            </a:endParaRPr>
          </a:p>
          <a:p>
            <a:pPr>
              <a:lnSpc>
                <a:spcPct val="150000"/>
              </a:lnSpc>
            </a:pPr>
            <a:endParaRPr lang="en-US" sz="2000" smtClean="0">
              <a:solidFill>
                <a:srgbClr val="92D050"/>
              </a:solidFill>
              <a:latin typeface="Comic Sans MS" panose="030F0702030302020204" pitchFamily="66" charset="0"/>
            </a:endParaRPr>
          </a:p>
          <a:p>
            <a:pPr>
              <a:lnSpc>
                <a:spcPct val="150000"/>
              </a:lnSpc>
            </a:pPr>
            <a:r>
              <a:rPr lang="en-US" sz="2000" smtClean="0">
                <a:solidFill>
                  <a:srgbClr val="92D050"/>
                </a:solidFill>
                <a:latin typeface="Comic Sans MS" panose="030F0702030302020204" pitchFamily="66" charset="0"/>
              </a:rPr>
              <a:t>3. Third-party Modules: </a:t>
            </a:r>
            <a:r>
              <a:rPr lang="en-US" sz="2000" smtClean="0">
                <a:solidFill>
                  <a:schemeClr val="bg1"/>
                </a:solidFill>
                <a:latin typeface="Comic Sans MS" panose="030F0702030302020204" pitchFamily="66" charset="0"/>
              </a:rPr>
              <a:t>Third-party </a:t>
            </a:r>
            <a:r>
              <a:rPr lang="en-US" sz="2000">
                <a:solidFill>
                  <a:schemeClr val="bg1"/>
                </a:solidFill>
                <a:latin typeface="Comic Sans MS" panose="030F0702030302020204" pitchFamily="66" charset="0"/>
              </a:rPr>
              <a:t>modules are modules that are available online </a:t>
            </a:r>
            <a:r>
              <a:rPr lang="en-US" sz="2000" smtClean="0">
                <a:solidFill>
                  <a:schemeClr val="bg1"/>
                </a:solidFill>
                <a:latin typeface="Comic Sans MS" panose="030F0702030302020204" pitchFamily="66" charset="0"/>
              </a:rPr>
              <a:t>using npm. These </a:t>
            </a:r>
            <a:r>
              <a:rPr lang="en-US" sz="2000">
                <a:solidFill>
                  <a:schemeClr val="bg1"/>
                </a:solidFill>
                <a:latin typeface="Comic Sans MS" panose="030F0702030302020204" pitchFamily="66" charset="0"/>
              </a:rPr>
              <a:t>modules can be installed in the project folder or globally. Some of the popular third-party modules are Mongoose, </a:t>
            </a:r>
            <a:r>
              <a:rPr lang="en-US" sz="2000" smtClean="0">
                <a:solidFill>
                  <a:schemeClr val="bg1"/>
                </a:solidFill>
                <a:latin typeface="Comic Sans MS" panose="030F0702030302020204" pitchFamily="66" charset="0"/>
              </a:rPr>
              <a:t>Express, React, etc </a:t>
            </a:r>
            <a:endParaRPr lang="en-US" sz="2000">
              <a:solidFill>
                <a:srgbClr val="92D050"/>
              </a:solidFill>
              <a:latin typeface="Comic Sans MS" panose="030F0702030302020204" pitchFamily="66" charset="0"/>
            </a:endParaRPr>
          </a:p>
        </p:txBody>
      </p:sp>
    </p:spTree>
    <p:extLst>
      <p:ext uri="{BB962C8B-B14F-4D97-AF65-F5344CB8AC3E}">
        <p14:creationId xmlns:p14="http://schemas.microsoft.com/office/powerpoint/2010/main" xmlns="" val="413068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a:latin typeface="Sitka Small" panose="02000505000000020004" pitchFamily="2" charset="0"/>
              </a:rPr>
              <a:t>Node.js Modules</a:t>
            </a:r>
            <a:endParaRPr lang="en-US" b="0">
              <a:latin typeface="Sitka Small" panose="02000505000000020004" pitchFamily="2" charset="0"/>
            </a:endParaRPr>
          </a:p>
        </p:txBody>
      </p:sp>
      <p:sp>
        <p:nvSpPr>
          <p:cNvPr id="7" name="Rectangle 6"/>
          <p:cNvSpPr/>
          <p:nvPr/>
        </p:nvSpPr>
        <p:spPr>
          <a:xfrm>
            <a:off x="862536" y="626805"/>
            <a:ext cx="10813610" cy="5632311"/>
          </a:xfrm>
          <a:prstGeom prst="rect">
            <a:avLst/>
          </a:prstGeom>
        </p:spPr>
        <p:txBody>
          <a:bodyPr wrap="square">
            <a:spAutoFit/>
          </a:bodyPr>
          <a:lstStyle/>
          <a:p>
            <a:pPr>
              <a:lnSpc>
                <a:spcPct val="150000"/>
              </a:lnSpc>
            </a:pPr>
            <a:r>
              <a:rPr lang="en-US" sz="2000" smtClean="0">
                <a:solidFill>
                  <a:schemeClr val="bg1"/>
                </a:solidFill>
                <a:latin typeface="Comic Sans MS" panose="030F0702030302020204" pitchFamily="66" charset="0"/>
              </a:rPr>
              <a:t>Modules are JavaScript libraries that are independent and provide certain features or functionalities once imported. There are three types of modules: </a:t>
            </a:r>
          </a:p>
          <a:p>
            <a:pPr>
              <a:lnSpc>
                <a:spcPct val="150000"/>
              </a:lnSpc>
            </a:pPr>
            <a:endParaRPr lang="en-US" sz="2000" smtClean="0">
              <a:solidFill>
                <a:srgbClr val="92D050"/>
              </a:solidFill>
              <a:latin typeface="Comic Sans MS" panose="030F0702030302020204" pitchFamily="66" charset="0"/>
            </a:endParaRPr>
          </a:p>
          <a:p>
            <a:pPr>
              <a:lnSpc>
                <a:spcPct val="150000"/>
              </a:lnSpc>
            </a:pPr>
            <a:r>
              <a:rPr lang="en-US" sz="2000" smtClean="0">
                <a:solidFill>
                  <a:srgbClr val="92D050"/>
                </a:solidFill>
                <a:latin typeface="Comic Sans MS" panose="030F0702030302020204" pitchFamily="66" charset="0"/>
              </a:rPr>
              <a:t>1. Built-in Modules: Core Modules: </a:t>
            </a:r>
            <a:r>
              <a:rPr lang="en-US" sz="2000" smtClean="0">
                <a:solidFill>
                  <a:schemeClr val="bg1"/>
                </a:solidFill>
                <a:latin typeface="Comic Sans MS" panose="030F0702030302020204" pitchFamily="66" charset="0"/>
              </a:rPr>
              <a:t>Node.js </a:t>
            </a:r>
            <a:r>
              <a:rPr lang="en-US" sz="2000">
                <a:solidFill>
                  <a:schemeClr val="bg1"/>
                </a:solidFill>
                <a:latin typeface="Comic Sans MS" panose="030F0702030302020204" pitchFamily="66" charset="0"/>
              </a:rPr>
              <a:t>has many built-in modules that are part of the platform and come with Node.js installation. </a:t>
            </a:r>
            <a:r>
              <a:rPr lang="en-US" sz="2000" smtClean="0">
                <a:solidFill>
                  <a:schemeClr val="bg1"/>
                </a:solidFill>
                <a:latin typeface="Comic Sans MS" panose="030F0702030302020204" pitchFamily="66" charset="0"/>
              </a:rPr>
              <a:t>No installation needed.</a:t>
            </a:r>
          </a:p>
          <a:p>
            <a:pPr>
              <a:lnSpc>
                <a:spcPct val="150000"/>
              </a:lnSpc>
            </a:pPr>
            <a:endParaRPr lang="en-US" sz="2000">
              <a:solidFill>
                <a:srgbClr val="92D050"/>
              </a:solidFill>
              <a:latin typeface="Comic Sans MS" panose="030F0702030302020204" pitchFamily="66" charset="0"/>
            </a:endParaRPr>
          </a:p>
          <a:p>
            <a:pPr>
              <a:lnSpc>
                <a:spcPct val="150000"/>
              </a:lnSpc>
            </a:pPr>
            <a:r>
              <a:rPr lang="en-US" sz="2000" smtClean="0">
                <a:solidFill>
                  <a:srgbClr val="92D050"/>
                </a:solidFill>
                <a:latin typeface="Comic Sans MS" panose="030F0702030302020204" pitchFamily="66" charset="0"/>
              </a:rPr>
              <a:t>2. User-defined Modules: Local Modules: </a:t>
            </a:r>
            <a:r>
              <a:rPr lang="en-US" sz="2000" smtClean="0">
                <a:solidFill>
                  <a:schemeClr val="bg1"/>
                </a:solidFill>
                <a:latin typeface="Comic Sans MS" panose="030F0702030302020204" pitchFamily="66" charset="0"/>
              </a:rPr>
              <a:t>Unlike </a:t>
            </a:r>
            <a:r>
              <a:rPr lang="en-US" sz="2000">
                <a:solidFill>
                  <a:schemeClr val="bg1"/>
                </a:solidFill>
                <a:latin typeface="Comic Sans MS" panose="030F0702030302020204" pitchFamily="66" charset="0"/>
              </a:rPr>
              <a:t>built-in and external modules, local modules are created locally in your Node.js </a:t>
            </a:r>
            <a:r>
              <a:rPr lang="en-US" sz="2000" smtClean="0">
                <a:solidFill>
                  <a:schemeClr val="bg1"/>
                </a:solidFill>
                <a:latin typeface="Comic Sans MS" panose="030F0702030302020204" pitchFamily="66" charset="0"/>
              </a:rPr>
              <a:t>application.</a:t>
            </a:r>
            <a:endParaRPr lang="en-US" sz="2000">
              <a:solidFill>
                <a:schemeClr val="bg1"/>
              </a:solidFill>
              <a:latin typeface="Comic Sans MS" panose="030F0702030302020204" pitchFamily="66" charset="0"/>
            </a:endParaRPr>
          </a:p>
          <a:p>
            <a:pPr>
              <a:lnSpc>
                <a:spcPct val="150000"/>
              </a:lnSpc>
            </a:pPr>
            <a:endParaRPr lang="en-US" sz="2000" smtClean="0">
              <a:solidFill>
                <a:srgbClr val="92D050"/>
              </a:solidFill>
              <a:latin typeface="Comic Sans MS" panose="030F0702030302020204" pitchFamily="66" charset="0"/>
            </a:endParaRPr>
          </a:p>
          <a:p>
            <a:pPr>
              <a:lnSpc>
                <a:spcPct val="150000"/>
              </a:lnSpc>
            </a:pPr>
            <a:r>
              <a:rPr lang="en-US" sz="2000" smtClean="0">
                <a:solidFill>
                  <a:srgbClr val="92D050"/>
                </a:solidFill>
                <a:latin typeface="Comic Sans MS" panose="030F0702030302020204" pitchFamily="66" charset="0"/>
              </a:rPr>
              <a:t>3. Third-party Modules: </a:t>
            </a:r>
            <a:r>
              <a:rPr lang="en-US" sz="2000" smtClean="0">
                <a:solidFill>
                  <a:schemeClr val="bg1"/>
                </a:solidFill>
                <a:latin typeface="Comic Sans MS" panose="030F0702030302020204" pitchFamily="66" charset="0"/>
              </a:rPr>
              <a:t>Third-party </a:t>
            </a:r>
            <a:r>
              <a:rPr lang="en-US" sz="2000">
                <a:solidFill>
                  <a:schemeClr val="bg1"/>
                </a:solidFill>
                <a:latin typeface="Comic Sans MS" panose="030F0702030302020204" pitchFamily="66" charset="0"/>
              </a:rPr>
              <a:t>modules are modules that are available online </a:t>
            </a:r>
            <a:r>
              <a:rPr lang="en-US" sz="2000" smtClean="0">
                <a:solidFill>
                  <a:schemeClr val="bg1"/>
                </a:solidFill>
                <a:latin typeface="Comic Sans MS" panose="030F0702030302020204" pitchFamily="66" charset="0"/>
              </a:rPr>
              <a:t>using npm. These </a:t>
            </a:r>
            <a:r>
              <a:rPr lang="en-US" sz="2000">
                <a:solidFill>
                  <a:schemeClr val="bg1"/>
                </a:solidFill>
                <a:latin typeface="Comic Sans MS" panose="030F0702030302020204" pitchFamily="66" charset="0"/>
              </a:rPr>
              <a:t>modules can be installed in the project folder or globally. Some of the </a:t>
            </a:r>
            <a:r>
              <a:rPr lang="en-US" sz="2000" smtClean="0">
                <a:solidFill>
                  <a:schemeClr val="bg1"/>
                </a:solidFill>
                <a:latin typeface="Comic Sans MS" panose="030F0702030302020204" pitchFamily="66" charset="0"/>
              </a:rPr>
              <a:t>popular </a:t>
            </a:r>
            <a:r>
              <a:rPr lang="en-US" sz="2000">
                <a:solidFill>
                  <a:schemeClr val="bg1"/>
                </a:solidFill>
                <a:latin typeface="Comic Sans MS" panose="030F0702030302020204" pitchFamily="66" charset="0"/>
              </a:rPr>
              <a:t>third-party modules are Mongoose, </a:t>
            </a:r>
            <a:r>
              <a:rPr lang="en-US" sz="2000" smtClean="0">
                <a:solidFill>
                  <a:schemeClr val="bg1"/>
                </a:solidFill>
                <a:latin typeface="Comic Sans MS" panose="030F0702030302020204" pitchFamily="66" charset="0"/>
              </a:rPr>
              <a:t>Express, React, etc. Requires installation.</a:t>
            </a:r>
            <a:endParaRPr lang="en-US" sz="2000">
              <a:solidFill>
                <a:srgbClr val="92D050"/>
              </a:solidFill>
              <a:latin typeface="Comic Sans MS" panose="030F0702030302020204" pitchFamily="66" charset="0"/>
            </a:endParaRPr>
          </a:p>
        </p:txBody>
      </p:sp>
    </p:spTree>
    <p:extLst>
      <p:ext uri="{BB962C8B-B14F-4D97-AF65-F5344CB8AC3E}">
        <p14:creationId xmlns:p14="http://schemas.microsoft.com/office/powerpoint/2010/main" xmlns="" val="2094050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794" y="0"/>
            <a:ext cx="6318929" cy="480131"/>
          </a:xfrm>
        </p:spPr>
        <p:txBody>
          <a:bodyPr/>
          <a:lstStyle/>
          <a:p>
            <a:r>
              <a:rPr lang="en-US" sz="2800" b="0">
                <a:latin typeface="Sitka Small" panose="02000505000000020004" pitchFamily="2" charset="0"/>
              </a:rPr>
              <a:t>Local Modules</a:t>
            </a:r>
            <a:endParaRPr lang="en-US" b="0">
              <a:latin typeface="Sitka Small" panose="02000505000000020004" pitchFamily="2" charset="0"/>
            </a:endParaRPr>
          </a:p>
        </p:txBody>
      </p:sp>
      <p:sp>
        <p:nvSpPr>
          <p:cNvPr id="7" name="Rectangle 6"/>
          <p:cNvSpPr/>
          <p:nvPr/>
        </p:nvSpPr>
        <p:spPr>
          <a:xfrm>
            <a:off x="788794" y="494071"/>
            <a:ext cx="10545341" cy="6509474"/>
          </a:xfrm>
          <a:prstGeom prst="rect">
            <a:avLst/>
          </a:prstGeom>
        </p:spPr>
        <p:txBody>
          <a:bodyPr wrap="square">
            <a:spAutoFit/>
          </a:bodyPr>
          <a:lstStyle/>
          <a:p>
            <a:pPr marL="285750" indent="-285750">
              <a:lnSpc>
                <a:spcPct val="150000"/>
              </a:lnSpc>
              <a:buFont typeface="Arial" panose="020B0604020202020204" pitchFamily="34" charset="0"/>
              <a:buChar char="•"/>
            </a:pPr>
            <a:r>
              <a:rPr lang="en-US" smtClean="0">
                <a:solidFill>
                  <a:schemeClr val="bg1"/>
                </a:solidFill>
                <a:latin typeface="Comic Sans MS" panose="030F0702030302020204" pitchFamily="66" charset="0"/>
              </a:rPr>
              <a:t>Using the Export keyword, </a:t>
            </a:r>
          </a:p>
          <a:p>
            <a:pPr marL="285750" indent="-285750">
              <a:lnSpc>
                <a:spcPct val="150000"/>
              </a:lnSpc>
              <a:buFont typeface="Arial" panose="020B0604020202020204" pitchFamily="34" charset="0"/>
              <a:buChar char="•"/>
            </a:pPr>
            <a:r>
              <a:rPr lang="en-US" smtClean="0">
                <a:solidFill>
                  <a:schemeClr val="bg1"/>
                </a:solidFill>
                <a:latin typeface="Comic Sans MS" panose="030F0702030302020204" pitchFamily="66" charset="0"/>
              </a:rPr>
              <a:t>Require as constant and re-using it.</a:t>
            </a:r>
          </a:p>
          <a:p>
            <a:pPr marL="285750" indent="-285750">
              <a:lnSpc>
                <a:spcPct val="150000"/>
              </a:lnSpc>
              <a:buFont typeface="Arial" panose="020B0604020202020204" pitchFamily="34" charset="0"/>
              <a:buChar char="•"/>
            </a:pPr>
            <a:r>
              <a:rPr lang="en-US" smtClean="0">
                <a:solidFill>
                  <a:schemeClr val="bg1"/>
                </a:solidFill>
                <a:latin typeface="Comic Sans MS" panose="030F0702030302020204" pitchFamily="66" charset="0"/>
              </a:rPr>
              <a:t>Passing Values to the imported modules. </a:t>
            </a:r>
          </a:p>
          <a:p>
            <a:pPr>
              <a:lnSpc>
                <a:spcPct val="150000"/>
              </a:lnSpc>
            </a:pPr>
            <a:endParaRPr lang="en-US" sz="2000">
              <a:solidFill>
                <a:schemeClr val="bg1"/>
              </a:solidFill>
              <a:latin typeface="Comic Sans MS" panose="030F0702030302020204" pitchFamily="66" charset="0"/>
            </a:endParaRPr>
          </a:p>
          <a:p>
            <a:pPr>
              <a:lnSpc>
                <a:spcPct val="150000"/>
              </a:lnSpc>
            </a:pPr>
            <a:r>
              <a:rPr lang="en-US" smtClean="0">
                <a:solidFill>
                  <a:schemeClr val="bg1">
                    <a:lumMod val="95000"/>
                  </a:schemeClr>
                </a:solidFill>
                <a:latin typeface="Comic Sans MS" panose="030F0702030302020204" pitchFamily="66" charset="0"/>
              </a:rPr>
              <a:t>Filename: index.js </a:t>
            </a:r>
          </a:p>
          <a:p>
            <a:pPr lvl="1">
              <a:lnSpc>
                <a:spcPct val="150000"/>
              </a:lnSpc>
            </a:pPr>
            <a:r>
              <a:rPr lang="en-US" smtClean="0">
                <a:solidFill>
                  <a:srgbClr val="00B050"/>
                </a:solidFill>
                <a:latin typeface="Comic Sans MS" panose="030F0702030302020204" pitchFamily="66" charset="0"/>
              </a:rPr>
              <a:t>const add = require</a:t>
            </a:r>
            <a:r>
              <a:rPr lang="en-US">
                <a:solidFill>
                  <a:srgbClr val="00B050"/>
                </a:solidFill>
                <a:latin typeface="Comic Sans MS" panose="030F0702030302020204" pitchFamily="66" charset="0"/>
              </a:rPr>
              <a:t>(“./</a:t>
            </a:r>
            <a:r>
              <a:rPr lang="en-US" smtClean="0">
                <a:solidFill>
                  <a:srgbClr val="00B050"/>
                </a:solidFill>
                <a:latin typeface="Comic Sans MS" panose="030F0702030302020204" pitchFamily="66" charset="0"/>
              </a:rPr>
              <a:t>add”)</a:t>
            </a:r>
            <a:endParaRPr lang="en-US">
              <a:solidFill>
                <a:srgbClr val="00B050"/>
              </a:solidFill>
              <a:latin typeface="Comic Sans MS" panose="030F0702030302020204" pitchFamily="66" charset="0"/>
            </a:endParaRPr>
          </a:p>
          <a:p>
            <a:pPr lvl="1">
              <a:lnSpc>
                <a:spcPct val="150000"/>
              </a:lnSpc>
            </a:pPr>
            <a:r>
              <a:rPr lang="en-US" smtClean="0">
                <a:solidFill>
                  <a:srgbClr val="00B050"/>
                </a:solidFill>
                <a:latin typeface="Comic Sans MS" panose="030F0702030302020204" pitchFamily="66" charset="0"/>
              </a:rPr>
              <a:t>console.log(“Hello from Index JS file”);</a:t>
            </a:r>
          </a:p>
          <a:p>
            <a:pPr lvl="1">
              <a:lnSpc>
                <a:spcPct val="150000"/>
              </a:lnSpc>
            </a:pPr>
            <a:r>
              <a:rPr lang="en-US" smtClean="0">
                <a:solidFill>
                  <a:srgbClr val="00B050"/>
                </a:solidFill>
                <a:latin typeface="Comic Sans MS" panose="030F0702030302020204" pitchFamily="66" charset="0"/>
              </a:rPr>
              <a:t>const sum = add(4, 3);  </a:t>
            </a:r>
          </a:p>
          <a:p>
            <a:pPr lvl="1">
              <a:lnSpc>
                <a:spcPct val="150000"/>
              </a:lnSpc>
            </a:pPr>
            <a:r>
              <a:rPr lang="en-US" smtClean="0">
                <a:solidFill>
                  <a:srgbClr val="00B050"/>
                </a:solidFill>
                <a:latin typeface="Comic Sans MS" panose="030F0702030302020204" pitchFamily="66" charset="0"/>
              </a:rPr>
              <a:t>console.log(sum);</a:t>
            </a:r>
          </a:p>
          <a:p>
            <a:pPr>
              <a:lnSpc>
                <a:spcPct val="150000"/>
              </a:lnSpc>
            </a:pPr>
            <a:endParaRPr lang="en-US" smtClean="0">
              <a:solidFill>
                <a:srgbClr val="92D050"/>
              </a:solidFill>
              <a:latin typeface="Comic Sans MS" panose="030F0702030302020204" pitchFamily="66" charset="0"/>
            </a:endParaRPr>
          </a:p>
          <a:p>
            <a:pPr>
              <a:lnSpc>
                <a:spcPct val="150000"/>
              </a:lnSpc>
            </a:pPr>
            <a:r>
              <a:rPr lang="en-US">
                <a:solidFill>
                  <a:schemeClr val="bg1">
                    <a:lumMod val="95000"/>
                  </a:schemeClr>
                </a:solidFill>
                <a:latin typeface="Comic Sans MS" panose="030F0702030302020204" pitchFamily="66" charset="0"/>
              </a:rPr>
              <a:t>Filename: </a:t>
            </a:r>
            <a:r>
              <a:rPr lang="en-US" smtClean="0">
                <a:solidFill>
                  <a:schemeClr val="bg1">
                    <a:lumMod val="95000"/>
                  </a:schemeClr>
                </a:solidFill>
                <a:latin typeface="Comic Sans MS" panose="030F0702030302020204" pitchFamily="66" charset="0"/>
              </a:rPr>
              <a:t>add.js </a:t>
            </a:r>
            <a:endParaRPr lang="en-US">
              <a:solidFill>
                <a:schemeClr val="bg1">
                  <a:lumMod val="95000"/>
                </a:schemeClr>
              </a:solidFill>
              <a:latin typeface="Comic Sans MS" panose="030F0702030302020204" pitchFamily="66" charset="0"/>
            </a:endParaRPr>
          </a:p>
          <a:p>
            <a:pPr lvl="1">
              <a:lnSpc>
                <a:spcPct val="150000"/>
              </a:lnSpc>
            </a:pPr>
            <a:r>
              <a:rPr lang="en-US" smtClean="0">
                <a:solidFill>
                  <a:srgbClr val="00B050"/>
                </a:solidFill>
                <a:latin typeface="Comic Sans MS" panose="030F0702030302020204" pitchFamily="66" charset="0"/>
              </a:rPr>
              <a:t>const add = (a, b) =&gt; {</a:t>
            </a:r>
          </a:p>
          <a:p>
            <a:pPr lvl="1">
              <a:lnSpc>
                <a:spcPct val="150000"/>
              </a:lnSpc>
            </a:pPr>
            <a:r>
              <a:rPr lang="en-US">
                <a:solidFill>
                  <a:srgbClr val="00B050"/>
                </a:solidFill>
                <a:latin typeface="Comic Sans MS" panose="030F0702030302020204" pitchFamily="66" charset="0"/>
              </a:rPr>
              <a:t> </a:t>
            </a:r>
            <a:r>
              <a:rPr lang="en-US" smtClean="0">
                <a:solidFill>
                  <a:srgbClr val="00B050"/>
                </a:solidFill>
                <a:latin typeface="Comic Sans MS" panose="030F0702030302020204" pitchFamily="66" charset="0"/>
              </a:rPr>
              <a:t>     return a + b;</a:t>
            </a:r>
          </a:p>
          <a:p>
            <a:pPr lvl="1">
              <a:lnSpc>
                <a:spcPct val="150000"/>
              </a:lnSpc>
            </a:pPr>
            <a:r>
              <a:rPr lang="en-US" smtClean="0">
                <a:solidFill>
                  <a:srgbClr val="00B050"/>
                </a:solidFill>
                <a:latin typeface="Comic Sans MS" panose="030F0702030302020204" pitchFamily="66" charset="0"/>
              </a:rPr>
              <a:t>};</a:t>
            </a:r>
          </a:p>
          <a:p>
            <a:pPr lvl="1">
              <a:lnSpc>
                <a:spcPct val="150000"/>
              </a:lnSpc>
            </a:pPr>
            <a:r>
              <a:rPr lang="en-US" smtClean="0">
                <a:solidFill>
                  <a:srgbClr val="00B050"/>
                </a:solidFill>
                <a:latin typeface="Comic Sans MS" panose="030F0702030302020204" pitchFamily="66" charset="0"/>
              </a:rPr>
              <a:t>module.exports = add;</a:t>
            </a:r>
            <a:endParaRPr lang="en-US">
              <a:solidFill>
                <a:srgbClr val="00B050"/>
              </a:solidFill>
              <a:latin typeface="Comic Sans MS" panose="030F0702030302020204" pitchFamily="66" charset="0"/>
            </a:endParaRPr>
          </a:p>
        </p:txBody>
      </p:sp>
    </p:spTree>
    <p:extLst>
      <p:ext uri="{BB962C8B-B14F-4D97-AF65-F5344CB8AC3E}">
        <p14:creationId xmlns:p14="http://schemas.microsoft.com/office/powerpoint/2010/main" xmlns="" val="184554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36" y="0"/>
            <a:ext cx="6318929" cy="480131"/>
          </a:xfrm>
        </p:spPr>
        <p:txBody>
          <a:bodyPr/>
          <a:lstStyle/>
          <a:p>
            <a:r>
              <a:rPr lang="en-US" sz="2800" b="0" smtClean="0">
                <a:latin typeface="Sitka Small" panose="02000505000000020004" pitchFamily="2" charset="0"/>
              </a:rPr>
              <a:t>Calculator App</a:t>
            </a:r>
            <a:endParaRPr lang="en-US" b="0">
              <a:latin typeface="Sitka Small" panose="02000505000000020004" pitchFamily="2" charset="0"/>
            </a:endParaRPr>
          </a:p>
        </p:txBody>
      </p:sp>
      <p:sp>
        <p:nvSpPr>
          <p:cNvPr id="9" name="Rectangle 8"/>
          <p:cNvSpPr/>
          <p:nvPr/>
        </p:nvSpPr>
        <p:spPr>
          <a:xfrm>
            <a:off x="862536" y="630754"/>
            <a:ext cx="10328786" cy="5078313"/>
          </a:xfrm>
          <a:prstGeom prst="rect">
            <a:avLst/>
          </a:prstGeom>
        </p:spPr>
        <p:txBody>
          <a:bodyPr wrap="square">
            <a:spAutoFit/>
          </a:bodyPr>
          <a:lstStyle/>
          <a:p>
            <a:r>
              <a:rPr lang="en-US">
                <a:solidFill>
                  <a:srgbClr val="B3B3B3"/>
                </a:solidFill>
                <a:latin typeface="Consolas" panose="020B0609020204030204" pitchFamily="49" charset="0"/>
              </a:rPr>
              <a:t>index.js</a:t>
            </a:r>
          </a:p>
          <a:p>
            <a:r>
              <a:rPr lang="en-US">
                <a:solidFill>
                  <a:srgbClr val="827DB5"/>
                </a:solidFill>
                <a:latin typeface="Consolas" panose="020B0609020204030204" pitchFamily="49" charset="0"/>
              </a:rPr>
              <a:t>import</a:t>
            </a:r>
            <a:r>
              <a:rPr lang="en-US">
                <a:solidFill>
                  <a:srgbClr val="BAC6DB"/>
                </a:solidFill>
                <a:latin typeface="Consolas" panose="020B0609020204030204" pitchFamily="49" charset="0"/>
              </a:rPr>
              <a:t> </a:t>
            </a:r>
            <a:r>
              <a:rPr lang="en-US">
                <a:solidFill>
                  <a:srgbClr val="E6B450"/>
                </a:solidFill>
                <a:latin typeface="Consolas" panose="020B0609020204030204" pitchFamily="49" charset="0"/>
              </a:rPr>
              <a:t>*</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as</a:t>
            </a:r>
            <a:r>
              <a:rPr lang="en-US">
                <a:solidFill>
                  <a:srgbClr val="BAC6DB"/>
                </a:solidFill>
                <a:latin typeface="Consolas" panose="020B0609020204030204" pitchFamily="49" charset="0"/>
              </a:rPr>
              <a:t> </a:t>
            </a:r>
            <a:r>
              <a:rPr lang="en-US">
                <a:solidFill>
                  <a:srgbClr val="A8AEBD"/>
                </a:solidFill>
                <a:latin typeface="Consolas" panose="020B0609020204030204" pitchFamily="49" charset="0"/>
              </a:rPr>
              <a:t>math</a:t>
            </a:r>
            <a:r>
              <a:rPr lang="en-US">
                <a:solidFill>
                  <a:srgbClr val="BAC6DB"/>
                </a:solidFill>
                <a:latin typeface="Consolas" panose="020B0609020204030204" pitchFamily="49" charset="0"/>
              </a:rPr>
              <a:t> </a:t>
            </a:r>
            <a:r>
              <a:rPr lang="en-US">
                <a:solidFill>
                  <a:srgbClr val="827DB5"/>
                </a:solidFill>
                <a:latin typeface="Consolas" panose="020B0609020204030204" pitchFamily="49" charset="0"/>
              </a:rPr>
              <a:t>from</a:t>
            </a:r>
            <a:r>
              <a:rPr lang="en-US">
                <a:solidFill>
                  <a:srgbClr val="BAC6DB"/>
                </a:solidFill>
                <a:latin typeface="Consolas" panose="020B0609020204030204" pitchFamily="49" charset="0"/>
              </a:rPr>
              <a:t> </a:t>
            </a:r>
            <a:r>
              <a:rPr lang="en-US" smtClean="0">
                <a:solidFill>
                  <a:srgbClr val="A4BD00"/>
                </a:solidFill>
                <a:latin typeface="Consolas" panose="020B0609020204030204" pitchFamily="49" charset="0"/>
              </a:rPr>
              <a:t>"./calc.js</a:t>
            </a:r>
            <a:r>
              <a:rPr lang="en-US">
                <a:solidFill>
                  <a:srgbClr val="A4BD00"/>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A8AEBD"/>
                </a:solidFill>
                <a:latin typeface="Consolas" panose="020B0609020204030204" pitchFamily="49" charset="0"/>
              </a:rPr>
              <a:t>console</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log</a:t>
            </a:r>
            <a:r>
              <a:rPr lang="en-US" smtClean="0">
                <a:solidFill>
                  <a:srgbClr val="BAC6DB"/>
                </a:solidFill>
                <a:latin typeface="Consolas" panose="020B0609020204030204" pitchFamily="49" charset="0"/>
              </a:rPr>
              <a:t>(</a:t>
            </a:r>
            <a:r>
              <a:rPr lang="en-US" smtClean="0">
                <a:solidFill>
                  <a:srgbClr val="A8AEBD"/>
                </a:solidFill>
                <a:latin typeface="Consolas" panose="020B0609020204030204" pitchFamily="49" charset="0"/>
              </a:rPr>
              <a:t>math</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addition</a:t>
            </a:r>
            <a:r>
              <a:rPr lang="en-US" smtClean="0">
                <a:solidFill>
                  <a:srgbClr val="BAC6DB"/>
                </a:solidFill>
                <a:latin typeface="Consolas" panose="020B0609020204030204" pitchFamily="49" charset="0"/>
              </a:rPr>
              <a:t>(</a:t>
            </a:r>
            <a:r>
              <a:rPr lang="en-US">
                <a:solidFill>
                  <a:srgbClr val="E6E600"/>
                </a:solidFill>
                <a:latin typeface="Consolas" panose="020B0609020204030204" pitchFamily="49" charset="0"/>
              </a:rPr>
              <a:t>8</a:t>
            </a:r>
            <a:r>
              <a:rPr lang="en-US" smtClean="0">
                <a:solidFill>
                  <a:srgbClr val="B3B3B3"/>
                </a:solidFill>
                <a:latin typeface="Consolas" panose="020B0609020204030204" pitchFamily="49" charset="0"/>
              </a:rPr>
              <a:t>,</a:t>
            </a:r>
            <a:r>
              <a:rPr lang="en-US" smtClean="0">
                <a:solidFill>
                  <a:srgbClr val="E6E600"/>
                </a:solidFill>
                <a:latin typeface="Consolas" panose="020B0609020204030204" pitchFamily="49" charset="0"/>
              </a:rPr>
              <a:t>4</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A8AEBD"/>
                </a:solidFill>
                <a:latin typeface="Consolas" panose="020B0609020204030204" pitchFamily="49" charset="0"/>
              </a:rPr>
              <a:t>console</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log</a:t>
            </a:r>
            <a:r>
              <a:rPr lang="en-US" smtClean="0">
                <a:solidFill>
                  <a:srgbClr val="BAC6DB"/>
                </a:solidFill>
                <a:latin typeface="Consolas" panose="020B0609020204030204" pitchFamily="49" charset="0"/>
              </a:rPr>
              <a:t>(</a:t>
            </a:r>
            <a:r>
              <a:rPr lang="en-US" smtClean="0">
                <a:solidFill>
                  <a:srgbClr val="A8AEBD"/>
                </a:solidFill>
                <a:latin typeface="Consolas" panose="020B0609020204030204" pitchFamily="49" charset="0"/>
              </a:rPr>
              <a:t>math</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subtraction</a:t>
            </a:r>
            <a:r>
              <a:rPr lang="en-US" smtClean="0">
                <a:solidFill>
                  <a:srgbClr val="BAC6DB"/>
                </a:solidFill>
                <a:latin typeface="Consolas" panose="020B0609020204030204" pitchFamily="49" charset="0"/>
              </a:rPr>
              <a:t>(</a:t>
            </a:r>
            <a:r>
              <a:rPr lang="en-US" smtClean="0">
                <a:solidFill>
                  <a:srgbClr val="E6E600"/>
                </a:solidFill>
                <a:latin typeface="Consolas" panose="020B0609020204030204" pitchFamily="49" charset="0"/>
              </a:rPr>
              <a:t>8</a:t>
            </a:r>
            <a:r>
              <a:rPr lang="en-US" smtClean="0">
                <a:solidFill>
                  <a:srgbClr val="B3B3B3"/>
                </a:solidFill>
                <a:latin typeface="Consolas" panose="020B0609020204030204" pitchFamily="49" charset="0"/>
              </a:rPr>
              <a:t>,</a:t>
            </a:r>
            <a:r>
              <a:rPr lang="en-US" smtClean="0">
                <a:solidFill>
                  <a:srgbClr val="E6E600"/>
                </a:solidFill>
                <a:latin typeface="Consolas" panose="020B0609020204030204" pitchFamily="49" charset="0"/>
              </a:rPr>
              <a:t>4</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A8AEBD"/>
                </a:solidFill>
                <a:latin typeface="Consolas" panose="020B0609020204030204" pitchFamily="49" charset="0"/>
              </a:rPr>
              <a:t>console</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log</a:t>
            </a:r>
            <a:r>
              <a:rPr lang="en-US" smtClean="0">
                <a:solidFill>
                  <a:srgbClr val="BAC6DB"/>
                </a:solidFill>
                <a:latin typeface="Consolas" panose="020B0609020204030204" pitchFamily="49" charset="0"/>
              </a:rPr>
              <a:t>(</a:t>
            </a:r>
            <a:r>
              <a:rPr lang="en-US" smtClean="0">
                <a:solidFill>
                  <a:srgbClr val="A8AEBD"/>
                </a:solidFill>
                <a:latin typeface="Consolas" panose="020B0609020204030204" pitchFamily="49" charset="0"/>
              </a:rPr>
              <a:t>math</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multiplication</a:t>
            </a:r>
            <a:r>
              <a:rPr lang="en-US" smtClean="0">
                <a:solidFill>
                  <a:srgbClr val="BAC6DB"/>
                </a:solidFill>
                <a:latin typeface="Consolas" panose="020B0609020204030204" pitchFamily="49" charset="0"/>
              </a:rPr>
              <a:t>(</a:t>
            </a:r>
            <a:r>
              <a:rPr lang="en-US" smtClean="0">
                <a:solidFill>
                  <a:srgbClr val="E6E600"/>
                </a:solidFill>
                <a:latin typeface="Consolas" panose="020B0609020204030204" pitchFamily="49" charset="0"/>
              </a:rPr>
              <a:t>8</a:t>
            </a:r>
            <a:r>
              <a:rPr lang="en-US" smtClean="0">
                <a:solidFill>
                  <a:srgbClr val="B3B3B3"/>
                </a:solidFill>
                <a:latin typeface="Consolas" panose="020B0609020204030204" pitchFamily="49" charset="0"/>
              </a:rPr>
              <a:t>,</a:t>
            </a:r>
            <a:r>
              <a:rPr lang="en-US" smtClean="0">
                <a:solidFill>
                  <a:srgbClr val="E6E600"/>
                </a:solidFill>
                <a:latin typeface="Consolas" panose="020B0609020204030204" pitchFamily="49" charset="0"/>
              </a:rPr>
              <a:t>4</a:t>
            </a:r>
            <a:r>
              <a:rPr lang="en-US">
                <a:solidFill>
                  <a:srgbClr val="BAC6DB"/>
                </a:solidFill>
                <a:latin typeface="Consolas" panose="020B0609020204030204" pitchFamily="49" charset="0"/>
              </a:rPr>
              <a:t>))</a:t>
            </a:r>
            <a:r>
              <a:rPr lang="en-US">
                <a:solidFill>
                  <a:srgbClr val="B3B3B3"/>
                </a:solidFill>
                <a:latin typeface="Consolas" panose="020B0609020204030204" pitchFamily="49" charset="0"/>
              </a:rPr>
              <a:t>;</a:t>
            </a:r>
            <a:endParaRPr lang="en-US">
              <a:solidFill>
                <a:srgbClr val="BAC6DB"/>
              </a:solidFill>
              <a:latin typeface="Consolas" panose="020B0609020204030204" pitchFamily="49" charset="0"/>
            </a:endParaRPr>
          </a:p>
          <a:p>
            <a:r>
              <a:rPr lang="en-US" smtClean="0">
                <a:solidFill>
                  <a:srgbClr val="A8AEBD"/>
                </a:solidFill>
                <a:latin typeface="Consolas" panose="020B0609020204030204" pitchFamily="49" charset="0"/>
              </a:rPr>
              <a:t>console</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log</a:t>
            </a:r>
            <a:r>
              <a:rPr lang="en-US" smtClean="0">
                <a:solidFill>
                  <a:srgbClr val="BAC6DB"/>
                </a:solidFill>
                <a:latin typeface="Consolas" panose="020B0609020204030204" pitchFamily="49" charset="0"/>
              </a:rPr>
              <a:t>(</a:t>
            </a:r>
            <a:r>
              <a:rPr lang="en-US" smtClean="0">
                <a:solidFill>
                  <a:srgbClr val="A8AEBD"/>
                </a:solidFill>
                <a:latin typeface="Consolas" panose="020B0609020204030204" pitchFamily="49" charset="0"/>
              </a:rPr>
              <a:t>math</a:t>
            </a:r>
            <a:r>
              <a:rPr lang="en-US" smtClean="0">
                <a:solidFill>
                  <a:srgbClr val="F29668"/>
                </a:solidFill>
                <a:latin typeface="Consolas" panose="020B0609020204030204" pitchFamily="49" charset="0"/>
              </a:rPr>
              <a:t>.</a:t>
            </a:r>
            <a:r>
              <a:rPr lang="en-US" smtClean="0">
                <a:solidFill>
                  <a:srgbClr val="00C200"/>
                </a:solidFill>
                <a:latin typeface="Consolas" panose="020B0609020204030204" pitchFamily="49" charset="0"/>
              </a:rPr>
              <a:t>division</a:t>
            </a:r>
            <a:r>
              <a:rPr lang="en-US" smtClean="0">
                <a:solidFill>
                  <a:srgbClr val="BAC6DB"/>
                </a:solidFill>
                <a:latin typeface="Consolas" panose="020B0609020204030204" pitchFamily="49" charset="0"/>
              </a:rPr>
              <a:t>(</a:t>
            </a:r>
            <a:r>
              <a:rPr lang="en-US" smtClean="0">
                <a:solidFill>
                  <a:srgbClr val="E6E600"/>
                </a:solidFill>
                <a:latin typeface="Consolas" panose="020B0609020204030204" pitchFamily="49" charset="0"/>
              </a:rPr>
              <a:t>8</a:t>
            </a:r>
            <a:r>
              <a:rPr lang="en-US" smtClean="0">
                <a:solidFill>
                  <a:srgbClr val="B3B3B3"/>
                </a:solidFill>
                <a:latin typeface="Consolas" panose="020B0609020204030204" pitchFamily="49" charset="0"/>
              </a:rPr>
              <a:t>,</a:t>
            </a:r>
            <a:r>
              <a:rPr lang="en-US" smtClean="0">
                <a:solidFill>
                  <a:srgbClr val="E6E600"/>
                </a:solidFill>
                <a:latin typeface="Consolas" panose="020B0609020204030204" pitchFamily="49" charset="0"/>
              </a:rPr>
              <a:t>4</a:t>
            </a:r>
            <a:r>
              <a:rPr lang="en-US" smtClean="0">
                <a:solidFill>
                  <a:srgbClr val="BAC6DB"/>
                </a:solidFill>
                <a:latin typeface="Consolas" panose="020B0609020204030204" pitchFamily="49" charset="0"/>
              </a:rPr>
              <a:t>))</a:t>
            </a:r>
            <a:r>
              <a:rPr lang="en-US" smtClean="0">
                <a:solidFill>
                  <a:srgbClr val="B3B3B3"/>
                </a:solidFill>
                <a:latin typeface="Consolas" panose="020B0609020204030204" pitchFamily="49" charset="0"/>
              </a:rPr>
              <a:t>;</a:t>
            </a:r>
          </a:p>
          <a:p>
            <a:endParaRPr lang="en-US" smtClean="0">
              <a:solidFill>
                <a:srgbClr val="B3B3B3"/>
              </a:solidFill>
              <a:latin typeface="Consolas" panose="020B0609020204030204" pitchFamily="49" charset="0"/>
            </a:endParaRPr>
          </a:p>
          <a:p>
            <a:endParaRPr lang="en-US">
              <a:solidFill>
                <a:srgbClr val="B3B3B3"/>
              </a:solidFill>
              <a:latin typeface="Consolas" panose="020B0609020204030204" pitchFamily="49" charset="0"/>
            </a:endParaRPr>
          </a:p>
          <a:p>
            <a:r>
              <a:rPr lang="en-US">
                <a:solidFill>
                  <a:srgbClr val="B3B3B3"/>
                </a:solidFill>
                <a:latin typeface="Consolas" panose="020B0609020204030204" pitchFamily="49" charset="0"/>
              </a:rPr>
              <a:t>c</a:t>
            </a:r>
            <a:r>
              <a:rPr lang="en-US" smtClean="0">
                <a:solidFill>
                  <a:srgbClr val="B3B3B3"/>
                </a:solidFill>
                <a:latin typeface="Consolas" panose="020B0609020204030204" pitchFamily="49" charset="0"/>
              </a:rPr>
              <a:t>alc.js</a:t>
            </a:r>
            <a:endParaRPr lang="en-US">
              <a:solidFill>
                <a:srgbClr val="B3B3B3"/>
              </a:solidFill>
              <a:latin typeface="Consolas" panose="020B0609020204030204" pitchFamily="49" charset="0"/>
            </a:endParaRPr>
          </a:p>
          <a:p>
            <a:r>
              <a:rPr lang="en-US" sz="1600">
                <a:solidFill>
                  <a:srgbClr val="827DB5"/>
                </a:solidFill>
                <a:latin typeface="Consolas" panose="020B0609020204030204" pitchFamily="49" charset="0"/>
              </a:rPr>
              <a:t>export</a:t>
            </a:r>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addition</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a</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b</a:t>
            </a:r>
            <a:r>
              <a:rPr lang="en-US" sz="1600">
                <a:solidFill>
                  <a:srgbClr val="BAC6DB"/>
                </a:solidFill>
                <a:latin typeface="Consolas" panose="020B0609020204030204" pitchFamily="49" charset="0"/>
              </a:rPr>
              <a:t>) </a:t>
            </a:r>
            <a:r>
              <a:rPr lang="en-US" sz="1600" smtClean="0">
                <a:solidFill>
                  <a:srgbClr val="FF8533"/>
                </a:solidFill>
                <a:latin typeface="Consolas" panose="020B0609020204030204" pitchFamily="49" charset="0"/>
              </a:rPr>
              <a:t>=&gt;</a:t>
            </a:r>
            <a:r>
              <a:rPr lang="en-US" sz="160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a</a:t>
            </a:r>
            <a:r>
              <a:rPr lang="en-US" sz="1600" smtClean="0">
                <a:solidFill>
                  <a:srgbClr val="BAC6DB"/>
                </a:solidFill>
                <a:latin typeface="Consolas" panose="020B0609020204030204" pitchFamily="49" charset="0"/>
              </a:rPr>
              <a:t> </a:t>
            </a:r>
            <a:r>
              <a:rPr lang="en-US" sz="1600" smtClean="0">
                <a:solidFill>
                  <a:srgbClr val="FF6600"/>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b</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endParaRPr lang="en-US" sz="1600" smtClean="0">
              <a:solidFill>
                <a:srgbClr val="BAC6DB"/>
              </a:solidFill>
              <a:latin typeface="Consolas" panose="020B0609020204030204" pitchFamily="49" charset="0"/>
            </a:endParaRPr>
          </a:p>
          <a:p>
            <a:r>
              <a:rPr lang="en-US" sz="1600" smtClean="0">
                <a:solidFill>
                  <a:srgbClr val="827DB5"/>
                </a:solidFill>
                <a:latin typeface="Consolas" panose="020B0609020204030204" pitchFamily="49" charset="0"/>
              </a:rPr>
              <a:t>export</a:t>
            </a:r>
            <a:r>
              <a:rPr lang="en-US" sz="1600" smtClean="0">
                <a:solidFill>
                  <a:srgbClr val="BAC6DB"/>
                </a:solidFill>
                <a:latin typeface="Consolas" panose="020B0609020204030204" pitchFamily="49" charset="0"/>
              </a:rPr>
              <a:t> </a:t>
            </a:r>
            <a:r>
              <a:rPr lang="en-US" sz="1600">
                <a:solidFill>
                  <a:srgbClr val="827DB5"/>
                </a:solidFill>
                <a:latin typeface="Consolas" panose="020B0609020204030204" pitchFamily="49" charset="0"/>
              </a:rPr>
              <a:t>const</a:t>
            </a:r>
            <a:r>
              <a:rPr lang="en-US" sz="1600">
                <a:solidFill>
                  <a:srgbClr val="BAC6DB"/>
                </a:solidFill>
                <a:latin typeface="Consolas" panose="020B0609020204030204" pitchFamily="49" charset="0"/>
              </a:rPr>
              <a:t> </a:t>
            </a:r>
            <a:r>
              <a:rPr lang="en-US" sz="1600">
                <a:solidFill>
                  <a:srgbClr val="00C200"/>
                </a:solidFill>
                <a:latin typeface="Consolas" panose="020B0609020204030204" pitchFamily="49" charset="0"/>
              </a:rPr>
              <a:t>subtract</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a</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b</a:t>
            </a:r>
            <a:r>
              <a:rPr lang="en-US" sz="1600">
                <a:solidFill>
                  <a:srgbClr val="BAC6DB"/>
                </a:solidFill>
                <a:latin typeface="Consolas" panose="020B0609020204030204" pitchFamily="49" charset="0"/>
              </a:rPr>
              <a:t>) </a:t>
            </a:r>
            <a:r>
              <a:rPr lang="en-US" sz="1600" smtClean="0">
                <a:solidFill>
                  <a:srgbClr val="FF8533"/>
                </a:solidFill>
                <a:latin typeface="Consolas" panose="020B0609020204030204" pitchFamily="49" charset="0"/>
              </a:rPr>
              <a:t>=&gt;</a:t>
            </a:r>
            <a:r>
              <a:rPr lang="en-US" sz="1600" smtClean="0">
                <a:solidFill>
                  <a:srgbClr val="BAC6DB"/>
                </a:solidFill>
                <a:latin typeface="Consolas" panose="020B0609020204030204" pitchFamily="49" charset="0"/>
              </a:rPr>
              <a:t> </a:t>
            </a:r>
            <a:r>
              <a:rPr lang="en-US" sz="1600" smtClean="0">
                <a:solidFill>
                  <a:srgbClr val="A8AEBD"/>
                </a:solidFill>
                <a:latin typeface="Consolas" panose="020B0609020204030204" pitchFamily="49" charset="0"/>
              </a:rPr>
              <a:t>a</a:t>
            </a:r>
            <a:r>
              <a:rPr lang="en-US" sz="1600" smtClean="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b</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endParaRPr lang="en-US" sz="1600" smtClean="0">
              <a:solidFill>
                <a:srgbClr val="BAC6DB"/>
              </a:solidFill>
              <a:latin typeface="Consolas" panose="020B0609020204030204" pitchFamily="49" charset="0"/>
            </a:endParaRPr>
          </a:p>
          <a:p>
            <a:r>
              <a:rPr lang="en-US" sz="1600" smtClean="0">
                <a:solidFill>
                  <a:srgbClr val="827DB5"/>
                </a:solidFill>
                <a:latin typeface="Consolas" panose="020B0609020204030204" pitchFamily="49" charset="0"/>
              </a:rPr>
              <a:t>export</a:t>
            </a:r>
            <a:r>
              <a:rPr lang="en-US" sz="1600" smtClean="0">
                <a:solidFill>
                  <a:srgbClr val="BAC6DB"/>
                </a:solidFill>
                <a:latin typeface="Consolas" panose="020B0609020204030204" pitchFamily="49" charset="0"/>
              </a:rPr>
              <a:t> </a:t>
            </a:r>
            <a:r>
              <a:rPr lang="en-US" sz="1600" smtClean="0">
                <a:solidFill>
                  <a:srgbClr val="827DB5"/>
                </a:solidFill>
                <a:latin typeface="Consolas" panose="020B0609020204030204" pitchFamily="49" charset="0"/>
              </a:rPr>
              <a:t>const</a:t>
            </a:r>
            <a:r>
              <a:rPr lang="en-US" sz="1600" smtClean="0">
                <a:solidFill>
                  <a:srgbClr val="BAC6DB"/>
                </a:solidFill>
                <a:latin typeface="Consolas" panose="020B0609020204030204" pitchFamily="49" charset="0"/>
              </a:rPr>
              <a:t> </a:t>
            </a:r>
            <a:r>
              <a:rPr lang="en-US" sz="1600">
                <a:solidFill>
                  <a:srgbClr val="00C200"/>
                </a:solidFill>
                <a:latin typeface="Consolas" panose="020B0609020204030204" pitchFamily="49" charset="0"/>
              </a:rPr>
              <a:t>multiplication</a:t>
            </a:r>
            <a:r>
              <a:rPr lang="en-US" sz="1600">
                <a:solidFill>
                  <a:srgbClr val="BAC6DB"/>
                </a:solidFill>
                <a:latin typeface="Consolas" panose="020B0609020204030204" pitchFamily="49" charset="0"/>
              </a:rPr>
              <a:t> </a:t>
            </a:r>
            <a:r>
              <a:rPr lang="en-US" sz="1600">
                <a:solidFill>
                  <a:srgbClr val="FF6600"/>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a</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b</a:t>
            </a:r>
            <a:r>
              <a:rPr lang="en-US" sz="1600">
                <a:solidFill>
                  <a:srgbClr val="BAC6DB"/>
                </a:solidFill>
                <a:latin typeface="Consolas" panose="020B0609020204030204" pitchFamily="49" charset="0"/>
              </a:rPr>
              <a:t>) </a:t>
            </a:r>
            <a:r>
              <a:rPr lang="en-US" sz="1600" smtClean="0">
                <a:solidFill>
                  <a:srgbClr val="FF8533"/>
                </a:solidFill>
                <a:latin typeface="Consolas" panose="020B0609020204030204" pitchFamily="49" charset="0"/>
              </a:rPr>
              <a:t>=&gt; </a:t>
            </a:r>
            <a:r>
              <a:rPr lang="en-US" sz="1600" smtClean="0">
                <a:solidFill>
                  <a:srgbClr val="A8AEBD"/>
                </a:solidFill>
                <a:latin typeface="Consolas" panose="020B0609020204030204" pitchFamily="49" charset="0"/>
              </a:rPr>
              <a:t>a</a:t>
            </a:r>
            <a:r>
              <a:rPr lang="en-US" sz="1600" smtClean="0">
                <a:solidFill>
                  <a:srgbClr val="BAC6DB"/>
                </a:solidFill>
                <a:latin typeface="Consolas" panose="020B0609020204030204" pitchFamily="49" charset="0"/>
              </a:rPr>
              <a:t> </a:t>
            </a:r>
            <a:r>
              <a:rPr lang="en-US" sz="1600" smtClean="0">
                <a:solidFill>
                  <a:srgbClr val="FF6600"/>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b</a:t>
            </a:r>
            <a:r>
              <a:rPr lang="en-US" sz="1600" smtClean="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endParaRPr lang="en-US" sz="1600" smtClean="0">
              <a:solidFill>
                <a:srgbClr val="BAC6DB"/>
              </a:solidFill>
              <a:latin typeface="Consolas" panose="020B0609020204030204" pitchFamily="49" charset="0"/>
            </a:endParaRPr>
          </a:p>
          <a:p>
            <a:r>
              <a:rPr lang="en-US" sz="1600" smtClean="0">
                <a:solidFill>
                  <a:srgbClr val="827DB5"/>
                </a:solidFill>
                <a:latin typeface="Consolas" panose="020B0609020204030204" pitchFamily="49" charset="0"/>
              </a:rPr>
              <a:t>export</a:t>
            </a:r>
            <a:r>
              <a:rPr lang="en-US" sz="1600" smtClean="0">
                <a:solidFill>
                  <a:srgbClr val="BAC6DB"/>
                </a:solidFill>
                <a:latin typeface="Consolas" panose="020B0609020204030204" pitchFamily="49" charset="0"/>
              </a:rPr>
              <a:t> default </a:t>
            </a:r>
            <a:r>
              <a:rPr lang="en-US" sz="1600" smtClean="0">
                <a:solidFill>
                  <a:srgbClr val="FF8533"/>
                </a:solidFill>
                <a:latin typeface="Consolas" panose="020B0609020204030204" pitchFamily="49" charset="0"/>
              </a:rPr>
              <a:t>function</a:t>
            </a:r>
            <a:r>
              <a:rPr lang="en-US" sz="1600" smtClean="0">
                <a:solidFill>
                  <a:srgbClr val="BAC6DB"/>
                </a:solidFill>
                <a:latin typeface="Consolas" panose="020B0609020204030204" pitchFamily="49" charset="0"/>
              </a:rPr>
              <a:t> </a:t>
            </a:r>
            <a:r>
              <a:rPr lang="en-US" sz="1600">
                <a:solidFill>
                  <a:srgbClr val="00C200"/>
                </a:solidFill>
                <a:latin typeface="Consolas" panose="020B0609020204030204" pitchFamily="49" charset="0"/>
              </a:rPr>
              <a:t>division</a:t>
            </a:r>
            <a:r>
              <a:rPr lang="en-US" sz="1600">
                <a:solidFill>
                  <a:srgbClr val="BAC6DB"/>
                </a:solidFill>
                <a:latin typeface="Consolas" panose="020B0609020204030204" pitchFamily="49" charset="0"/>
              </a:rPr>
              <a:t>(</a:t>
            </a:r>
            <a:r>
              <a:rPr lang="en-US" sz="1600">
                <a:solidFill>
                  <a:srgbClr val="8496B4"/>
                </a:solidFill>
                <a:latin typeface="Consolas" panose="020B0609020204030204" pitchFamily="49" charset="0"/>
              </a:rPr>
              <a:t>a</a:t>
            </a:r>
            <a:r>
              <a:rPr lang="en-US" sz="1600">
                <a:solidFill>
                  <a:srgbClr val="B3B3B3"/>
                </a:solidFill>
                <a:latin typeface="Consolas" panose="020B0609020204030204" pitchFamily="49" charset="0"/>
              </a:rPr>
              <a:t>,</a:t>
            </a:r>
            <a:r>
              <a:rPr lang="en-US" sz="1600">
                <a:solidFill>
                  <a:srgbClr val="BAC6DB"/>
                </a:solidFill>
                <a:latin typeface="Consolas" panose="020B0609020204030204" pitchFamily="49" charset="0"/>
              </a:rPr>
              <a:t> </a:t>
            </a:r>
            <a:r>
              <a:rPr lang="en-US" sz="1600">
                <a:solidFill>
                  <a:srgbClr val="8496B4"/>
                </a:solidFill>
                <a:latin typeface="Consolas" panose="020B0609020204030204" pitchFamily="49" charset="0"/>
              </a:rPr>
              <a:t>b</a:t>
            </a:r>
            <a:r>
              <a:rPr lang="en-US" sz="1600">
                <a:solidFill>
                  <a:srgbClr val="BAC6DB"/>
                </a:solidFill>
                <a:latin typeface="Consolas" panose="020B0609020204030204" pitchFamily="49" charset="0"/>
              </a:rPr>
              <a:t>){</a:t>
            </a:r>
          </a:p>
          <a:p>
            <a:r>
              <a:rPr lang="en-US" sz="1600">
                <a:solidFill>
                  <a:srgbClr val="BAC6DB"/>
                </a:solidFill>
                <a:latin typeface="Consolas" panose="020B0609020204030204" pitchFamily="49" charset="0"/>
              </a:rPr>
              <a:t>    </a:t>
            </a:r>
            <a:r>
              <a:rPr lang="en-US" sz="1600">
                <a:solidFill>
                  <a:srgbClr val="827DB5"/>
                </a:solidFill>
                <a:latin typeface="Consolas" panose="020B0609020204030204" pitchFamily="49" charset="0"/>
              </a:rPr>
              <a:t>return</a:t>
            </a:r>
            <a:r>
              <a:rPr lang="en-US" sz="1600">
                <a:solidFill>
                  <a:srgbClr val="BAC6DB"/>
                </a:solidFill>
                <a:latin typeface="Consolas" panose="020B0609020204030204" pitchFamily="49" charset="0"/>
              </a:rPr>
              <a:t> </a:t>
            </a:r>
            <a:r>
              <a:rPr lang="en-US" sz="1600">
                <a:solidFill>
                  <a:srgbClr val="A8AEBD"/>
                </a:solidFill>
                <a:latin typeface="Consolas" panose="020B0609020204030204" pitchFamily="49" charset="0"/>
              </a:rPr>
              <a:t>a</a:t>
            </a:r>
            <a:r>
              <a:rPr lang="en-US" sz="1600">
                <a:solidFill>
                  <a:srgbClr val="BAC6DB"/>
                </a:solidFill>
                <a:latin typeface="Consolas" panose="020B0609020204030204" pitchFamily="49" charset="0"/>
              </a:rPr>
              <a:t> </a:t>
            </a:r>
            <a:r>
              <a:rPr lang="en-US" sz="1600" smtClean="0">
                <a:solidFill>
                  <a:srgbClr val="FF6600"/>
                </a:solidFill>
                <a:latin typeface="Consolas" panose="020B0609020204030204" pitchFamily="49" charset="0"/>
              </a:rPr>
              <a:t>/</a:t>
            </a:r>
            <a:r>
              <a:rPr lang="en-US" sz="1600" smtClean="0">
                <a:solidFill>
                  <a:srgbClr val="BAC6DB"/>
                </a:solidFill>
                <a:latin typeface="Consolas" panose="020B0609020204030204" pitchFamily="49" charset="0"/>
              </a:rPr>
              <a:t> </a:t>
            </a:r>
            <a:r>
              <a:rPr lang="en-US" sz="1600">
                <a:solidFill>
                  <a:srgbClr val="A8AEBD"/>
                </a:solidFill>
                <a:latin typeface="Consolas" panose="020B0609020204030204" pitchFamily="49" charset="0"/>
              </a:rPr>
              <a:t>b</a:t>
            </a:r>
            <a:r>
              <a:rPr lang="en-US" sz="1600">
                <a:solidFill>
                  <a:srgbClr val="B3B3B3"/>
                </a:solidFill>
                <a:latin typeface="Consolas" panose="020B0609020204030204" pitchFamily="49" charset="0"/>
              </a:rPr>
              <a:t>;</a:t>
            </a:r>
            <a:endParaRPr lang="en-US" sz="1600">
              <a:solidFill>
                <a:srgbClr val="BAC6DB"/>
              </a:solidFill>
              <a:latin typeface="Consolas" panose="020B0609020204030204" pitchFamily="49" charset="0"/>
            </a:endParaRPr>
          </a:p>
          <a:p>
            <a:r>
              <a:rPr lang="en-US" sz="1600">
                <a:solidFill>
                  <a:srgbClr val="BAC6DB"/>
                </a:solidFill>
                <a:latin typeface="Consolas" panose="020B0609020204030204" pitchFamily="49" charset="0"/>
              </a:rPr>
              <a:t>}</a:t>
            </a:r>
          </a:p>
          <a:p>
            <a:endParaRPr lang="en-US">
              <a:solidFill>
                <a:srgbClr val="BAC6DB"/>
              </a:solidFill>
              <a:latin typeface="Consolas" panose="020B0609020204030204" pitchFamily="49" charset="0"/>
            </a:endParaRPr>
          </a:p>
        </p:txBody>
      </p:sp>
    </p:spTree>
    <p:extLst>
      <p:ext uri="{BB962C8B-B14F-4D97-AF65-F5344CB8AC3E}">
        <p14:creationId xmlns:p14="http://schemas.microsoft.com/office/powerpoint/2010/main" xmlns="" val="668520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term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2378</Words>
  <Application>Microsoft Office PowerPoint</Application>
  <PresentationFormat>Custom</PresentationFormat>
  <Paragraphs>532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NodeJS</vt:lpstr>
      <vt:lpstr>NodeJS setup</vt:lpstr>
      <vt:lpstr>NodeJS</vt:lpstr>
      <vt:lpstr>JavaScript Engine</vt:lpstr>
      <vt:lpstr>Ryan Dahl</vt:lpstr>
      <vt:lpstr>Node.js Modules</vt:lpstr>
      <vt:lpstr>Node.js Modules</vt:lpstr>
      <vt:lpstr>Local Modules</vt:lpstr>
      <vt:lpstr>Calculator App</vt:lpstr>
      <vt:lpstr>Local Modules</vt:lpstr>
      <vt:lpstr>Local Modules</vt:lpstr>
      <vt:lpstr>Modules Scope</vt:lpstr>
      <vt:lpstr>Modules Default Parameters</vt:lpstr>
      <vt:lpstr>Modules Global Variables</vt:lpstr>
      <vt:lpstr>Node.js Modules Advantages </vt:lpstr>
      <vt:lpstr>Core Modules </vt:lpstr>
      <vt:lpstr>Core Modules </vt:lpstr>
      <vt:lpstr>package.json</vt:lpstr>
      <vt:lpstr>Require → Import</vt:lpstr>
      <vt:lpstr>Export: default vs Named </vt:lpstr>
      <vt:lpstr>Package manager</vt:lpstr>
      <vt:lpstr>Sync vs. Async in Node.js</vt:lpstr>
      <vt:lpstr>async fs using callback()</vt:lpstr>
      <vt:lpstr>async fs module using promises</vt:lpstr>
      <vt:lpstr>Async fs module using async-await</vt:lpstr>
      <vt:lpstr>Fetch API using async-await</vt:lpstr>
      <vt:lpstr>sync fs module: readFileSync</vt:lpstr>
      <vt:lpstr>Write and update a file</vt:lpstr>
      <vt:lpstr>delete(unlink) and rename a file</vt:lpstr>
      <vt:lpstr>Path module</vt:lpstr>
      <vt:lpstr>fs createWriteStream stream</vt:lpstr>
      <vt:lpstr>fs createReadStream stream</vt:lpstr>
      <vt:lpstr>Transform stream</vt:lpstr>
      <vt:lpstr>CSV stream Parsing – reading from CSV files</vt:lpstr>
      <vt:lpstr>CSV stream Parsing – writing to CSV file</vt:lpstr>
      <vt:lpstr>REPL &amp; readline</vt:lpstr>
      <vt:lpstr>Events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2022-12-09T21:34:35Z</dcterms:created>
  <dcterms:modified xsi:type="dcterms:W3CDTF">2024-11-17T08:31:07Z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924dbb1d-991d-4bbd-aad5-33bac1d8ffaf_Enabled">
    <vt:lpwstr>true</vt:lpwstr>
  </property>
  <property fmtid="{D5CDD505-2E9C-101B-9397-08002B2CF9AE}" pid="4" name="MSIP_Label_924dbb1d-991d-4bbd-aad5-33bac1d8ffaf_SetDate">
    <vt:lpwstr>2023-04-22T16:36:22Z</vt:lpwstr>
  </property>
  <property fmtid="{D5CDD505-2E9C-101B-9397-08002B2CF9AE}" pid="5" name="MSIP_Label_924dbb1d-991d-4bbd-aad5-33bac1d8ffaf_Method">
    <vt:lpwstr>Standard</vt:lpwstr>
  </property>
  <property fmtid="{D5CDD505-2E9C-101B-9397-08002B2CF9AE}" pid="6" name="MSIP_Label_924dbb1d-991d-4bbd-aad5-33bac1d8ffaf_Name">
    <vt:lpwstr>924dbb1d-991d-4bbd-aad5-33bac1d8ffaf</vt:lpwstr>
  </property>
  <property fmtid="{D5CDD505-2E9C-101B-9397-08002B2CF9AE}" pid="7" name="MSIP_Label_924dbb1d-991d-4bbd-aad5-33bac1d8ffaf_SiteId">
    <vt:lpwstr>9652d7c2-1ccf-4940-8151-4a92bd474ed0</vt:lpwstr>
  </property>
  <property fmtid="{D5CDD505-2E9C-101B-9397-08002B2CF9AE}" pid="8" name="MSIP_Label_924dbb1d-991d-4bbd-aad5-33bac1d8ffaf_ActionId">
    <vt:lpwstr>7c345b96-49e4-41b2-822a-5dc0c1419167</vt:lpwstr>
  </property>
  <property fmtid="{D5CDD505-2E9C-101B-9397-08002B2CF9AE}" pid="9" name="MSIP_Label_924dbb1d-991d-4bbd-aad5-33bac1d8ffaf_ContentBits">
    <vt:lpwstr>1</vt:lpwstr>
  </property>
</Properties>
</file>