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8"/>
  </p:notesMasterIdLst>
  <p:handoutMasterIdLst>
    <p:handoutMasterId r:id="rId59"/>
  </p:handoutMasterIdLst>
  <p:sldIdLst>
    <p:sldId id="256" r:id="rId5"/>
    <p:sldId id="399" r:id="rId6"/>
    <p:sldId id="422" r:id="rId7"/>
    <p:sldId id="423" r:id="rId8"/>
    <p:sldId id="437" r:id="rId9"/>
    <p:sldId id="424" r:id="rId10"/>
    <p:sldId id="438" r:id="rId11"/>
    <p:sldId id="417" r:id="rId12"/>
    <p:sldId id="426" r:id="rId13"/>
    <p:sldId id="427" r:id="rId14"/>
    <p:sldId id="428" r:id="rId15"/>
    <p:sldId id="450" r:id="rId16"/>
    <p:sldId id="429" r:id="rId17"/>
    <p:sldId id="432" r:id="rId18"/>
    <p:sldId id="431" r:id="rId19"/>
    <p:sldId id="433" r:id="rId20"/>
    <p:sldId id="442" r:id="rId21"/>
    <p:sldId id="434" r:id="rId22"/>
    <p:sldId id="441" r:id="rId23"/>
    <p:sldId id="440" r:id="rId24"/>
    <p:sldId id="435" r:id="rId25"/>
    <p:sldId id="436" r:id="rId26"/>
    <p:sldId id="443" r:id="rId27"/>
    <p:sldId id="425" r:id="rId28"/>
    <p:sldId id="430" r:id="rId29"/>
    <p:sldId id="447" r:id="rId30"/>
    <p:sldId id="446" r:id="rId31"/>
    <p:sldId id="444" r:id="rId32"/>
    <p:sldId id="455" r:id="rId33"/>
    <p:sldId id="456" r:id="rId34"/>
    <p:sldId id="466" r:id="rId35"/>
    <p:sldId id="457" r:id="rId36"/>
    <p:sldId id="458" r:id="rId37"/>
    <p:sldId id="475" r:id="rId38"/>
    <p:sldId id="448" r:id="rId39"/>
    <p:sldId id="460" r:id="rId40"/>
    <p:sldId id="461" r:id="rId41"/>
    <p:sldId id="462" r:id="rId42"/>
    <p:sldId id="471" r:id="rId43"/>
    <p:sldId id="472" r:id="rId44"/>
    <p:sldId id="470" r:id="rId45"/>
    <p:sldId id="473" r:id="rId46"/>
    <p:sldId id="474" r:id="rId47"/>
    <p:sldId id="467" r:id="rId48"/>
    <p:sldId id="468" r:id="rId49"/>
    <p:sldId id="465" r:id="rId50"/>
    <p:sldId id="469" r:id="rId51"/>
    <p:sldId id="452" r:id="rId52"/>
    <p:sldId id="464" r:id="rId53"/>
    <p:sldId id="463" r:id="rId54"/>
    <p:sldId id="477" r:id="rId55"/>
    <p:sldId id="479" r:id="rId56"/>
    <p:sldId id="47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4FCC778B-6A93-4B10-84A8-B01076C017DE}">
          <p14:sldIdLst>
            <p14:sldId id="256"/>
            <p14:sldId id="294"/>
            <p14:sldId id="399"/>
            <p14:sldId id="422"/>
            <p14:sldId id="423"/>
            <p14:sldId id="437"/>
            <p14:sldId id="424"/>
            <p14:sldId id="438"/>
            <p14:sldId id="417"/>
            <p14:sldId id="426"/>
            <p14:sldId id="427"/>
            <p14:sldId id="428"/>
            <p14:sldId id="450"/>
            <p14:sldId id="429"/>
            <p14:sldId id="432"/>
            <p14:sldId id="431"/>
            <p14:sldId id="433"/>
            <p14:sldId id="442"/>
            <p14:sldId id="434"/>
            <p14:sldId id="441"/>
            <p14:sldId id="440"/>
            <p14:sldId id="435"/>
            <p14:sldId id="436"/>
            <p14:sldId id="443"/>
            <p14:sldId id="425"/>
            <p14:sldId id="430"/>
            <p14:sldId id="447"/>
            <p14:sldId id="446"/>
            <p14:sldId id="444"/>
            <p14:sldId id="455"/>
            <p14:sldId id="456"/>
            <p14:sldId id="466"/>
            <p14:sldId id="457"/>
            <p14:sldId id="458"/>
            <p14:sldId id="475"/>
            <p14:sldId id="448"/>
            <p14:sldId id="460"/>
            <p14:sldId id="461"/>
            <p14:sldId id="462"/>
            <p14:sldId id="471"/>
            <p14:sldId id="472"/>
            <p14:sldId id="470"/>
            <p14:sldId id="473"/>
            <p14:sldId id="474"/>
            <p14:sldId id="467"/>
            <p14:sldId id="468"/>
            <p14:sldId id="465"/>
            <p14:sldId id="469"/>
            <p14:sldId id="452"/>
            <p14:sldId id="464"/>
            <p14:sldId id="463"/>
            <p14:sldId id="477"/>
            <p14:sldId id="479"/>
            <p14:sldId id="478"/>
          </p14:sldIdLst>
        </p14:section>
        <p14:section name="Untitled Section" id="{ABC7E411-1725-429A-A846-371E13FC14E8}">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C4360"/>
    <a:srgbClr val="002136"/>
    <a:srgbClr val="003352"/>
    <a:srgbClr val="103350"/>
    <a:srgbClr val="1B6872"/>
    <a:srgbClr val="63B7C6"/>
    <a:srgbClr val="0C75AC"/>
    <a:srgbClr val="00243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snapVertSplitter="1" vertBarState="minimized" horzBarState="maximized">
    <p:restoredLeft sz="4920" autoAdjust="0"/>
    <p:restoredTop sz="94660"/>
  </p:normalViewPr>
  <p:slideViewPr>
    <p:cSldViewPr snapToGrid="0">
      <p:cViewPr varScale="1">
        <p:scale>
          <a:sx n="73" d="100"/>
          <a:sy n="73" d="100"/>
        </p:scale>
        <p:origin x="-1038" y="-102"/>
      </p:cViewPr>
      <p:guideLst>
        <p:guide orient="horz" pos="2160"/>
        <p:guide pos="3840"/>
      </p:guideLst>
    </p:cSldViewPr>
  </p:slideViewPr>
  <p:notesTextViewPr>
    <p:cViewPr>
      <p:scale>
        <a:sx n="1" d="1"/>
        <a:sy n="1" d="1"/>
      </p:scale>
      <p:origin x="0" y="0"/>
    </p:cViewPr>
  </p:notesTextViewPr>
  <p:notesViewPr>
    <p:cSldViewPr snapToGrid="0">
      <p:cViewPr varScale="1">
        <p:scale>
          <a:sx n="124" d="100"/>
          <a:sy n="124" d="100"/>
        </p:scale>
        <p:origin x="1146" y="96"/>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pPr/>
              <a:t>9/28/2024</a:t>
            </a:fld>
            <a:endParaRPr lang="en-US"/>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pPr/>
              <a:t>‹#›</a:t>
            </a:fld>
            <a:endParaRPr lang="en-US"/>
          </a:p>
        </p:txBody>
      </p:sp>
    </p:spTree>
    <p:extLst>
      <p:ext uri="{BB962C8B-B14F-4D97-AF65-F5344CB8AC3E}">
        <p14:creationId xmlns:p14="http://schemas.microsoft.com/office/powerpoint/2010/main" xmlns=""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pPr/>
              <a:t>9/28/2024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pPr/>
              <a:t>‹#›</a:t>
            </a:fld>
            <a:endParaRPr lang="en-US" noProof="0"/>
          </a:p>
        </p:txBody>
      </p:sp>
    </p:spTree>
    <p:extLst>
      <p:ext uri="{BB962C8B-B14F-4D97-AF65-F5344CB8AC3E}">
        <p14:creationId xmlns:p14="http://schemas.microsoft.com/office/powerpoint/2010/main" xmlns=""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Layout">
    <p:bg>
      <p:bgPr>
        <a:solidFill>
          <a:schemeClr val="accent5">
            <a:lumMod val="50000"/>
          </a:schemeClr>
        </a:solidFill>
        <a:effectLst/>
      </p:bgPr>
    </p:bg>
    <p:spTree>
      <p:nvGrpSpPr>
        <p:cNvPr id="1" name=""/>
        <p:cNvGrpSpPr/>
        <p:nvPr/>
      </p:nvGrpSpPr>
      <p:grpSpPr>
        <a:xfrm>
          <a:off x="0" y="0"/>
          <a:ext cx="0" cy="0"/>
          <a:chOff x="0" y="0"/>
          <a:chExt cx="0" cy="0"/>
        </a:xfrm>
      </p:grpSpPr>
      <p:sp>
        <p:nvSpPr>
          <p:cNvPr id="3" name="Rectangle 2"/>
          <p:cNvSpPr/>
          <p:nvPr userDrawn="1"/>
        </p:nvSpPr>
        <p:spPr>
          <a:xfrm>
            <a:off x="1" y="0"/>
            <a:ext cx="12192000" cy="504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301217" y="0"/>
            <a:ext cx="5733028"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dirty="0" smtClean="0"/>
              <a:t>Click to edit Master title style</a:t>
            </a:r>
            <a:endParaRPr lang="en-US" noProof="0" dirty="0"/>
          </a:p>
        </p:txBody>
      </p:sp>
      <p:sp>
        <p:nvSpPr>
          <p:cNvPr id="5" name="Text Placeholder 4"/>
          <p:cNvSpPr>
            <a:spLocks noGrp="1"/>
          </p:cNvSpPr>
          <p:nvPr>
            <p:ph type="body" sz="quarter" idx="10" hasCustomPrompt="1"/>
          </p:nvPr>
        </p:nvSpPr>
        <p:spPr>
          <a:xfrm>
            <a:off x="11530679" y="73721"/>
            <a:ext cx="470231" cy="357382"/>
          </a:xfrm>
          <a:prstGeom prst="rect">
            <a:avLst/>
          </a:prstGeom>
        </p:spPr>
        <p:txBody>
          <a:bodyPr>
            <a:normAutofit/>
          </a:bodyPr>
          <a:lstStyle>
            <a:lvl1pPr marL="0" indent="0">
              <a:lnSpc>
                <a:spcPct val="100000"/>
              </a:lnSpc>
              <a:buNone/>
              <a:defRPr sz="1600">
                <a:solidFill>
                  <a:schemeClr val="bg1"/>
                </a:solidFill>
                <a:latin typeface="Verdana Pro Semibold" panose="020B0704030504040204" pitchFamily="34" charset="0"/>
              </a:defRPr>
            </a:lvl1pPr>
          </a:lstStyle>
          <a:p>
            <a:pPr lvl="0"/>
            <a:r>
              <a:rPr lang="en-US" smtClean="0"/>
              <a:t>12</a:t>
            </a:r>
            <a:endParaRPr lang="en-US" dirty="0"/>
          </a:p>
        </p:txBody>
      </p:sp>
    </p:spTree>
    <p:extLst>
      <p:ext uri="{BB962C8B-B14F-4D97-AF65-F5344CB8AC3E}">
        <p14:creationId xmlns:p14="http://schemas.microsoft.com/office/powerpoint/2010/main" xmlns="" val="12551332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1435136" y="6133672"/>
            <a:ext cx="756863" cy="72432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xmlns="" val="218550534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a:prstGeom prst="rect">
            <a:avLst/>
          </a:prstGeo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xmlns="" val="22363861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a:prstGeom prst="rect">
            <a:avLst/>
          </a:prstGeo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Tree>
    <p:extLst>
      <p:ext uri="{BB962C8B-B14F-4D97-AF65-F5344CB8AC3E}">
        <p14:creationId xmlns:p14="http://schemas.microsoft.com/office/powerpoint/2010/main" xmlns="" val="12185180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a:prstGeom prst="rect">
            <a:avLst/>
          </a:prstGeo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a:prstGeom prst="rect">
            <a:avLst/>
          </a:prstGeo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xmlns="" val="4369596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a:prstGeom prst="rect">
            <a:avLst/>
          </a:prstGeo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xmlns="" val="17531698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a:prstGeom prst="rect">
            <a:avLst/>
          </a:prstGeo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xmlns="" val="2745748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26367082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a:prstGeom prst="rect">
            <a:avLst/>
          </a:prstGeo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a:prstGeom prst="rect">
            <a:avLst/>
          </a:prstGeo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9995978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xmlns="" val="4762663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a:prstGeom prst="rect">
            <a:avLst/>
          </a:prstGeo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xmlns="" val="15447457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a:prstGeom prst="rect">
            <a:avLst/>
          </a:prstGeo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a:prstGeom prst="rect">
            <a:avLst/>
          </a:prstGeo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12129895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1" name="MSIPCMContentMarking" descr="{&quot;HashCode&quot;:758215280,&quot;Placement&quot;:&quot;Header&quot;,&quot;Top&quot;:0.0,&quot;Left&quot;:0.0,&quot;SlideWidth&quot;:960,&quot;SlideHeight&quot;:540}"/>
          <p:cNvSpPr txBox="1"/>
          <p:nvPr userDrawn="1"/>
        </p:nvSpPr>
        <p:spPr>
          <a:xfrm>
            <a:off x="0" y="0"/>
            <a:ext cx="663105" cy="252360"/>
          </a:xfrm>
          <a:prstGeom prst="rect">
            <a:avLst/>
          </a:prstGeom>
          <a:noFill/>
        </p:spPr>
        <p:txBody>
          <a:bodyPr vert="horz" wrap="square" lIns="0" tIns="0" rIns="0" bIns="0" rtlCol="0" anchor="ctr" anchorCtr="1">
            <a:spAutoFit/>
          </a:bodyPr>
          <a:lstStyle/>
          <a:p>
            <a:pPr algn="l">
              <a:spcBef>
                <a:spcPts val="0"/>
              </a:spcBef>
              <a:spcAft>
                <a:spcPts val="0"/>
              </a:spcAft>
            </a:pPr>
            <a:r>
              <a:rPr lang="en-US" sz="1000" smtClean="0">
                <a:solidFill>
                  <a:srgbClr val="000000"/>
                </a:solidFill>
                <a:latin typeface="CorpoS" pitchFamily="2" charset="0"/>
              </a:rPr>
              <a:t>Internal</a:t>
            </a:r>
            <a:endParaRPr lang="en-US" sz="1000">
              <a:solidFill>
                <a:srgbClr val="000000"/>
              </a:solidFill>
              <a:latin typeface="CorpoS" pitchFamily="2" charset="0"/>
            </a:endParaRPr>
          </a:p>
        </p:txBody>
      </p:sp>
    </p:spTree>
    <p:extLst>
      <p:ext uri="{BB962C8B-B14F-4D97-AF65-F5344CB8AC3E}">
        <p14:creationId xmlns:p14="http://schemas.microsoft.com/office/powerpoint/2010/main" xmlns="" val="666093331"/>
      </p:ext>
    </p:extLst>
  </p:cSld>
  <p:clrMap bg1="lt1" tx1="dk1" bg2="lt2" tx2="dk2" accent1="accent1" accent2="accent2" accent3="accent3" accent4="accent4" accent5="accent5" accent6="accent6" hlink="hlink" folHlink="folHlink"/>
  <p:sldLayoutIdLst>
    <p:sldLayoutId id="2147483680" r:id="rId1"/>
    <p:sldLayoutId id="2147483649" r:id="rId2"/>
    <p:sldLayoutId id="2147483666" r:id="rId3"/>
    <p:sldLayoutId id="2147483654" r:id="rId4"/>
    <p:sldLayoutId id="2147483674" r:id="rId5"/>
    <p:sldLayoutId id="2147483673" r:id="rId6"/>
    <p:sldLayoutId id="2147483662" r:id="rId7"/>
    <p:sldLayoutId id="2147483663" r:id="rId8"/>
    <p:sldLayoutId id="2147483676" r:id="rId9"/>
    <p:sldLayoutId id="2147483678" r:id="rId10"/>
    <p:sldLayoutId id="2147483667" r:id="rId11"/>
    <p:sldLayoutId id="2147483668"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codesandbox.io/"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hyperlink" Target="https://codesandbox.io/s/dazzling-ptolemy-y1yp5p?file=/src/Home.js:0-88"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hyperlink" Target="https://redux-toolkit.js.org/tutorials/quick-star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4097707" y="2718567"/>
            <a:ext cx="3748596" cy="995692"/>
          </a:xfrm>
        </p:spPr>
        <p:txBody>
          <a:bodyPr/>
          <a:lstStyle/>
          <a:p>
            <a:r>
              <a:rPr lang="en-US" smtClean="0"/>
              <a:t>React JS</a:t>
            </a:r>
            <a:endParaRPr lang="en-US"/>
          </a:p>
        </p:txBody>
      </p:sp>
    </p:spTree>
    <p:extLst>
      <p:ext uri="{BB962C8B-B14F-4D97-AF65-F5344CB8AC3E}">
        <p14:creationId xmlns:p14="http://schemas.microsoft.com/office/powerpoint/2010/main" xmlns=""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smtClean="0">
                <a:latin typeface="Sitka Small" panose="02000505000000020004" pitchFamily="2" charset="0"/>
              </a:rPr>
              <a:t>Create &amp; Render a component</a:t>
            </a:r>
            <a:endParaRPr lang="en-US" sz="2800">
              <a:latin typeface="Sitka Small" panose="02000505000000020004" pitchFamily="2" charset="0"/>
            </a:endParaRPr>
          </a:p>
        </p:txBody>
      </p:sp>
      <p:sp>
        <p:nvSpPr>
          <p:cNvPr id="7" name="Rectangle 6"/>
          <p:cNvSpPr/>
          <p:nvPr/>
        </p:nvSpPr>
        <p:spPr>
          <a:xfrm>
            <a:off x="852466" y="731847"/>
            <a:ext cx="10536714" cy="5078313"/>
          </a:xfrm>
          <a:prstGeom prst="rect">
            <a:avLst/>
          </a:prstGeom>
        </p:spPr>
        <p:txBody>
          <a:bodyPr wrap="square">
            <a:spAutoFit/>
          </a:bodyPr>
          <a:lstStyle/>
          <a:p>
            <a:pPr>
              <a:lnSpc>
                <a:spcPct val="150000"/>
              </a:lnSpc>
            </a:pPr>
            <a:r>
              <a:rPr lang="en-US">
                <a:solidFill>
                  <a:schemeClr val="bg1"/>
                </a:solidFill>
                <a:latin typeface="Comic Sans MS" panose="030F0702030302020204" pitchFamily="66" charset="0"/>
              </a:rPr>
              <a:t>Let’s create a functional component:</a:t>
            </a:r>
          </a:p>
          <a:p>
            <a:pPr lvl="1">
              <a:lnSpc>
                <a:spcPct val="150000"/>
              </a:lnSpc>
            </a:pPr>
            <a:r>
              <a:rPr lang="en-US">
                <a:solidFill>
                  <a:srgbClr val="92D050"/>
                </a:solidFill>
                <a:latin typeface="Arial Nova" panose="020B0504020202020204" pitchFamily="34" charset="0"/>
              </a:rPr>
              <a:t>function Car() {</a:t>
            </a: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return </a:t>
            </a:r>
            <a:r>
              <a:rPr lang="en-US">
                <a:solidFill>
                  <a:srgbClr val="92D050"/>
                </a:solidFill>
                <a:latin typeface="Arial Nova" panose="020B0504020202020204" pitchFamily="34" charset="0"/>
              </a:rPr>
              <a:t>&lt;h2&gt;Hi, I am a Car!&lt;/h2&gt;;</a:t>
            </a:r>
          </a:p>
          <a:p>
            <a:pPr lvl="1">
              <a:lnSpc>
                <a:spcPct val="150000"/>
              </a:lnSpc>
            </a:pPr>
            <a:r>
              <a:rPr lang="en-US">
                <a:solidFill>
                  <a:srgbClr val="92D050"/>
                </a:solidFill>
                <a:latin typeface="Arial Nova" panose="020B0504020202020204" pitchFamily="34" charset="0"/>
              </a:rPr>
              <a:t>}</a:t>
            </a:r>
          </a:p>
          <a:p>
            <a:pPr>
              <a:lnSpc>
                <a:spcPct val="150000"/>
              </a:lnSpc>
            </a:pPr>
            <a:endParaRPr lang="en-US" smtClean="0">
              <a:solidFill>
                <a:schemeClr val="bg1"/>
              </a:solidFill>
              <a:latin typeface="Comic Sans MS" panose="030F0702030302020204" pitchFamily="66" charset="0"/>
            </a:endParaRPr>
          </a:p>
          <a:p>
            <a:pPr>
              <a:lnSpc>
                <a:spcPct val="150000"/>
              </a:lnSpc>
            </a:pPr>
            <a:r>
              <a:rPr lang="en-US" smtClean="0">
                <a:solidFill>
                  <a:schemeClr val="bg1"/>
                </a:solidFill>
                <a:latin typeface="Comic Sans MS" panose="030F0702030302020204" pitchFamily="66" charset="0"/>
              </a:rPr>
              <a:t>Rendering multiple element in a Component.</a:t>
            </a:r>
          </a:p>
          <a:p>
            <a:pPr>
              <a:lnSpc>
                <a:spcPct val="150000"/>
              </a:lnSpc>
            </a:pPr>
            <a:endParaRPr lang="en-US">
              <a:solidFill>
                <a:schemeClr val="bg1"/>
              </a:solidFill>
              <a:latin typeface="Comic Sans MS" panose="030F0702030302020204" pitchFamily="66" charset="0"/>
            </a:endParaRPr>
          </a:p>
          <a:p>
            <a:pPr>
              <a:lnSpc>
                <a:spcPct val="150000"/>
              </a:lnSpc>
            </a:pPr>
            <a:endParaRPr lang="en-US" smtClean="0">
              <a:solidFill>
                <a:schemeClr val="bg1"/>
              </a:solidFill>
              <a:latin typeface="Comic Sans MS" panose="030F0702030302020204" pitchFamily="66" charset="0"/>
            </a:endParaRPr>
          </a:p>
          <a:p>
            <a:pPr>
              <a:lnSpc>
                <a:spcPct val="150000"/>
              </a:lnSpc>
            </a:pPr>
            <a:endParaRPr lang="en-US">
              <a:solidFill>
                <a:schemeClr val="bg1"/>
              </a:solidFill>
              <a:latin typeface="Comic Sans MS" panose="030F0702030302020204" pitchFamily="66" charset="0"/>
            </a:endParaRPr>
          </a:p>
          <a:p>
            <a:pPr>
              <a:lnSpc>
                <a:spcPct val="150000"/>
              </a:lnSpc>
            </a:pPr>
            <a:r>
              <a:rPr lang="en-US">
                <a:solidFill>
                  <a:schemeClr val="bg1"/>
                </a:solidFill>
                <a:latin typeface="Comic Sans MS" panose="030F0702030302020204" pitchFamily="66" charset="0"/>
              </a:rPr>
              <a:t>Rendering a Component in &lt;App /&gt;</a:t>
            </a:r>
          </a:p>
          <a:p>
            <a:pPr>
              <a:lnSpc>
                <a:spcPct val="150000"/>
              </a:lnSpc>
            </a:pPr>
            <a:endParaRPr lang="en-US" smtClean="0">
              <a:solidFill>
                <a:schemeClr val="bg1"/>
              </a:solidFill>
              <a:latin typeface="Comic Sans MS" panose="030F0702030302020204" pitchFamily="66" charset="0"/>
            </a:endParaRPr>
          </a:p>
          <a:p>
            <a:pPr>
              <a:lnSpc>
                <a:spcPct val="150000"/>
              </a:lnSpc>
            </a:pPr>
            <a:endParaRPr lang="en-US">
              <a:solidFill>
                <a:schemeClr val="bg1"/>
              </a:solidFill>
              <a:latin typeface="Comic Sans MS" panose="030F0702030302020204" pitchFamily="66" charset="0"/>
            </a:endParaRPr>
          </a:p>
        </p:txBody>
      </p:sp>
    </p:spTree>
    <p:extLst>
      <p:ext uri="{BB962C8B-B14F-4D97-AF65-F5344CB8AC3E}">
        <p14:creationId xmlns:p14="http://schemas.microsoft.com/office/powerpoint/2010/main" xmlns="" val="719112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a:latin typeface="Sitka Small" panose="02000505000000020004" pitchFamily="2" charset="0"/>
              </a:rPr>
              <a:t>React Props</a:t>
            </a:r>
            <a:endParaRPr lang="en-US" sz="2800">
              <a:latin typeface="Sitka Small" panose="02000505000000020004" pitchFamily="2" charset="0"/>
            </a:endParaRPr>
          </a:p>
        </p:txBody>
      </p:sp>
      <p:sp>
        <p:nvSpPr>
          <p:cNvPr id="7" name="Rectangle 6"/>
          <p:cNvSpPr/>
          <p:nvPr/>
        </p:nvSpPr>
        <p:spPr>
          <a:xfrm>
            <a:off x="852466" y="731847"/>
            <a:ext cx="10536714" cy="5493812"/>
          </a:xfrm>
          <a:prstGeom prst="rect">
            <a:avLst/>
          </a:prstGeom>
        </p:spPr>
        <p:txBody>
          <a:bodyPr wrap="square">
            <a:spAutoFit/>
          </a:bodyPr>
          <a:lstStyle/>
          <a:p>
            <a:pPr>
              <a:lnSpc>
                <a:spcPct val="150000"/>
              </a:lnSpc>
            </a:pPr>
            <a:r>
              <a:rPr lang="en-US">
                <a:solidFill>
                  <a:schemeClr val="bg1"/>
                </a:solidFill>
                <a:latin typeface="Comic Sans MS" panose="030F0702030302020204" pitchFamily="66" charset="0"/>
              </a:rPr>
              <a:t>Props are arguments passed into React components.</a:t>
            </a:r>
          </a:p>
          <a:p>
            <a:pPr>
              <a:lnSpc>
                <a:spcPct val="150000"/>
              </a:lnSpc>
            </a:pPr>
            <a:endParaRPr lang="en-US">
              <a:solidFill>
                <a:schemeClr val="bg1"/>
              </a:solidFill>
              <a:latin typeface="Comic Sans MS" panose="030F0702030302020204" pitchFamily="66" charset="0"/>
            </a:endParaRPr>
          </a:p>
          <a:p>
            <a:pPr>
              <a:lnSpc>
                <a:spcPct val="150000"/>
              </a:lnSpc>
            </a:pPr>
            <a:r>
              <a:rPr lang="en-US">
                <a:solidFill>
                  <a:schemeClr val="bg1"/>
                </a:solidFill>
                <a:latin typeface="Comic Sans MS" panose="030F0702030302020204" pitchFamily="66" charset="0"/>
              </a:rPr>
              <a:t>React Props are like function arguments in JavaScript and attributes in HTML</a:t>
            </a:r>
            <a:r>
              <a:rPr lang="en-US" smtClean="0">
                <a:solidFill>
                  <a:schemeClr val="bg1"/>
                </a:solidFill>
                <a:latin typeface="Comic Sans MS" panose="030F0702030302020204" pitchFamily="66" charset="0"/>
              </a:rPr>
              <a:t>.</a:t>
            </a:r>
          </a:p>
          <a:p>
            <a:pPr>
              <a:lnSpc>
                <a:spcPct val="150000"/>
              </a:lnSpc>
            </a:pPr>
            <a:endParaRPr lang="en-US">
              <a:solidFill>
                <a:schemeClr val="bg1"/>
              </a:solidFill>
              <a:latin typeface="Comic Sans MS" panose="030F0702030302020204" pitchFamily="66" charset="0"/>
            </a:endParaRPr>
          </a:p>
          <a:p>
            <a:pPr>
              <a:lnSpc>
                <a:spcPct val="150000"/>
              </a:lnSpc>
            </a:pPr>
            <a:r>
              <a:rPr lang="en-US" smtClean="0">
                <a:solidFill>
                  <a:srgbClr val="92D050"/>
                </a:solidFill>
                <a:latin typeface="Arial Nova" panose="020B0504020202020204" pitchFamily="34" charset="0"/>
              </a:rPr>
              <a:t>      &lt;</a:t>
            </a:r>
            <a:r>
              <a:rPr lang="en-US">
                <a:solidFill>
                  <a:srgbClr val="92D050"/>
                </a:solidFill>
                <a:latin typeface="Arial Nova" panose="020B0504020202020204" pitchFamily="34" charset="0"/>
              </a:rPr>
              <a:t>Car brand="Ford" </a:t>
            </a:r>
            <a:r>
              <a:rPr lang="en-US" smtClean="0">
                <a:solidFill>
                  <a:srgbClr val="92D050"/>
                </a:solidFill>
                <a:latin typeface="Arial Nova" panose="020B0504020202020204" pitchFamily="34" charset="0"/>
              </a:rPr>
              <a:t>/&gt;;</a:t>
            </a:r>
            <a:endParaRPr lang="en-US">
              <a:solidFill>
                <a:srgbClr val="92D050"/>
              </a:solidFill>
              <a:latin typeface="Arial Nova" panose="020B0504020202020204" pitchFamily="34" charset="0"/>
            </a:endParaRPr>
          </a:p>
          <a:p>
            <a:pPr>
              <a:lnSpc>
                <a:spcPct val="150000"/>
              </a:lnSpc>
            </a:pPr>
            <a:endParaRPr lang="en-US">
              <a:solidFill>
                <a:schemeClr val="bg1"/>
              </a:solidFill>
              <a:latin typeface="Comic Sans MS" panose="030F0702030302020204" pitchFamily="66" charset="0"/>
            </a:endParaRPr>
          </a:p>
          <a:p>
            <a:pPr>
              <a:lnSpc>
                <a:spcPct val="150000"/>
              </a:lnSpc>
            </a:pPr>
            <a:r>
              <a:rPr lang="en-US">
                <a:solidFill>
                  <a:schemeClr val="bg1"/>
                </a:solidFill>
                <a:latin typeface="Comic Sans MS" panose="030F0702030302020204" pitchFamily="66" charset="0"/>
              </a:rPr>
              <a:t> </a:t>
            </a:r>
            <a:r>
              <a:rPr lang="en-US" smtClean="0">
                <a:solidFill>
                  <a:schemeClr val="bg1"/>
                </a:solidFill>
                <a:latin typeface="Comic Sans MS" panose="030F0702030302020204" pitchFamily="66" charset="0"/>
              </a:rPr>
              <a:t>     </a:t>
            </a:r>
            <a:r>
              <a:rPr lang="en-US" smtClean="0">
                <a:solidFill>
                  <a:srgbClr val="92D050"/>
                </a:solidFill>
                <a:latin typeface="Arial Nova" panose="020B0504020202020204" pitchFamily="34" charset="0"/>
              </a:rPr>
              <a:t>function </a:t>
            </a:r>
            <a:r>
              <a:rPr lang="en-US">
                <a:solidFill>
                  <a:srgbClr val="92D050"/>
                </a:solidFill>
                <a:latin typeface="Arial Nova" panose="020B0504020202020204" pitchFamily="34" charset="0"/>
              </a:rPr>
              <a:t>Car</a:t>
            </a:r>
            <a:r>
              <a:rPr lang="en-US" smtClean="0">
                <a:solidFill>
                  <a:srgbClr val="92D050"/>
                </a:solidFill>
                <a:latin typeface="Arial Nova" panose="020B0504020202020204" pitchFamily="34" charset="0"/>
              </a:rPr>
              <a:t>( props ) </a:t>
            </a:r>
            <a:r>
              <a:rPr lang="en-US">
                <a:solidFill>
                  <a:srgbClr val="92D050"/>
                </a:solidFill>
                <a:latin typeface="Arial Nova" panose="020B0504020202020204" pitchFamily="34" charset="0"/>
              </a:rPr>
              <a:t>{</a:t>
            </a: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return </a:t>
            </a:r>
            <a:r>
              <a:rPr lang="en-US">
                <a:solidFill>
                  <a:srgbClr val="92D050"/>
                </a:solidFill>
                <a:latin typeface="Arial Nova" panose="020B0504020202020204" pitchFamily="34" charset="0"/>
              </a:rPr>
              <a:t>&lt;h2&gt;Hi, I am a </a:t>
            </a:r>
            <a:r>
              <a:rPr lang="en-US" smtClean="0">
                <a:solidFill>
                  <a:srgbClr val="92D050"/>
                </a:solidFill>
                <a:latin typeface="Arial Nova" panose="020B0504020202020204" pitchFamily="34" charset="0"/>
              </a:rPr>
              <a:t>{ props.brand } !&lt;/</a:t>
            </a:r>
            <a:r>
              <a:rPr lang="en-US">
                <a:solidFill>
                  <a:srgbClr val="92D050"/>
                </a:solidFill>
                <a:latin typeface="Arial Nova" panose="020B0504020202020204" pitchFamily="34" charset="0"/>
              </a:rPr>
              <a:t>h2&gt;;</a:t>
            </a:r>
          </a:p>
          <a:p>
            <a:pPr lvl="1">
              <a:lnSpc>
                <a:spcPct val="150000"/>
              </a:lnSpc>
            </a:pPr>
            <a:r>
              <a:rPr lang="en-US">
                <a:solidFill>
                  <a:srgbClr val="92D050"/>
                </a:solidFill>
                <a:latin typeface="Arial Nova" panose="020B0504020202020204" pitchFamily="34" charset="0"/>
              </a:rPr>
              <a:t>}</a:t>
            </a:r>
          </a:p>
          <a:p>
            <a:pPr>
              <a:lnSpc>
                <a:spcPct val="150000"/>
              </a:lnSpc>
            </a:pPr>
            <a:endParaRPr lang="en-US" smtClean="0">
              <a:solidFill>
                <a:schemeClr val="bg1"/>
              </a:solidFill>
              <a:latin typeface="Comic Sans MS" panose="030F0702030302020204" pitchFamily="66" charset="0"/>
            </a:endParaRPr>
          </a:p>
          <a:p>
            <a:pPr>
              <a:lnSpc>
                <a:spcPct val="150000"/>
              </a:lnSpc>
            </a:pPr>
            <a:endParaRPr lang="en-US" smtClean="0">
              <a:solidFill>
                <a:schemeClr val="bg1"/>
              </a:solidFill>
              <a:latin typeface="Comic Sans MS" panose="030F0702030302020204" pitchFamily="66" charset="0"/>
            </a:endParaRPr>
          </a:p>
          <a:p>
            <a:pPr>
              <a:lnSpc>
                <a:spcPct val="150000"/>
              </a:lnSpc>
            </a:pPr>
            <a:r>
              <a:rPr lang="en-US" b="1" smtClean="0">
                <a:solidFill>
                  <a:schemeClr val="bg1"/>
                </a:solidFill>
                <a:latin typeface="Comic Sans MS" panose="030F0702030302020204" pitchFamily="66" charset="0"/>
              </a:rPr>
              <a:t>Destructuring props.</a:t>
            </a:r>
            <a:endParaRPr lang="en-US" b="1">
              <a:solidFill>
                <a:schemeClr val="bg1"/>
              </a:solidFill>
              <a:latin typeface="Comic Sans MS" panose="030F0702030302020204" pitchFamily="66" charset="0"/>
            </a:endParaRPr>
          </a:p>
          <a:p>
            <a:pPr>
              <a:lnSpc>
                <a:spcPct val="150000"/>
              </a:lnSpc>
            </a:pPr>
            <a:endParaRPr lang="en-US">
              <a:solidFill>
                <a:schemeClr val="bg1"/>
              </a:solidFill>
              <a:latin typeface="Comic Sans MS" panose="030F0702030302020204" pitchFamily="66" charset="0"/>
            </a:endParaRPr>
          </a:p>
        </p:txBody>
      </p:sp>
    </p:spTree>
    <p:extLst>
      <p:ext uri="{BB962C8B-B14F-4D97-AF65-F5344CB8AC3E}">
        <p14:creationId xmlns:p14="http://schemas.microsoft.com/office/powerpoint/2010/main" xmlns="" val="3641350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a:latin typeface="Sitka Small" panose="02000505000000020004" pitchFamily="2" charset="0"/>
              </a:rPr>
              <a:t>Destructuring props.</a:t>
            </a:r>
          </a:p>
        </p:txBody>
      </p:sp>
      <p:sp>
        <p:nvSpPr>
          <p:cNvPr id="7" name="Rectangle 6"/>
          <p:cNvSpPr/>
          <p:nvPr/>
        </p:nvSpPr>
        <p:spPr>
          <a:xfrm>
            <a:off x="836137" y="595114"/>
            <a:ext cx="10536714" cy="3416320"/>
          </a:xfrm>
          <a:prstGeom prst="rect">
            <a:avLst/>
          </a:prstGeom>
        </p:spPr>
        <p:txBody>
          <a:bodyPr wrap="square">
            <a:spAutoFit/>
          </a:bodyPr>
          <a:lstStyle/>
          <a:p>
            <a:pPr>
              <a:lnSpc>
                <a:spcPct val="150000"/>
              </a:lnSpc>
            </a:pPr>
            <a:endParaRPr lang="en-US">
              <a:solidFill>
                <a:schemeClr val="bg1"/>
              </a:solidFill>
              <a:latin typeface="Comic Sans MS" panose="030F0702030302020204" pitchFamily="66" charset="0"/>
            </a:endParaRPr>
          </a:p>
          <a:p>
            <a:pPr>
              <a:lnSpc>
                <a:spcPct val="150000"/>
              </a:lnSpc>
            </a:pPr>
            <a:r>
              <a:rPr lang="en-US" smtClean="0">
                <a:solidFill>
                  <a:srgbClr val="92D050"/>
                </a:solidFill>
                <a:latin typeface="Arial Nova" panose="020B0504020202020204" pitchFamily="34" charset="0"/>
              </a:rPr>
              <a:t>      &lt;</a:t>
            </a:r>
            <a:r>
              <a:rPr lang="en-US">
                <a:solidFill>
                  <a:srgbClr val="92D050"/>
                </a:solidFill>
                <a:latin typeface="Arial Nova" panose="020B0504020202020204" pitchFamily="34" charset="0"/>
              </a:rPr>
              <a:t>Car brand="Ford" </a:t>
            </a:r>
            <a:r>
              <a:rPr lang="en-US" smtClean="0">
                <a:solidFill>
                  <a:srgbClr val="92D050"/>
                </a:solidFill>
                <a:latin typeface="Arial Nova" panose="020B0504020202020204" pitchFamily="34" charset="0"/>
              </a:rPr>
              <a:t>/&gt;;</a:t>
            </a:r>
            <a:endParaRPr lang="en-US">
              <a:solidFill>
                <a:srgbClr val="92D050"/>
              </a:solidFill>
              <a:latin typeface="Arial Nova" panose="020B0504020202020204" pitchFamily="34" charset="0"/>
            </a:endParaRPr>
          </a:p>
          <a:p>
            <a:pPr>
              <a:lnSpc>
                <a:spcPct val="150000"/>
              </a:lnSpc>
            </a:pPr>
            <a:endParaRPr lang="en-US">
              <a:solidFill>
                <a:schemeClr val="bg1"/>
              </a:solidFill>
              <a:latin typeface="Comic Sans MS" panose="030F0702030302020204" pitchFamily="66" charset="0"/>
            </a:endParaRPr>
          </a:p>
          <a:p>
            <a:pPr>
              <a:lnSpc>
                <a:spcPct val="150000"/>
              </a:lnSpc>
            </a:pPr>
            <a:r>
              <a:rPr lang="en-US">
                <a:solidFill>
                  <a:schemeClr val="bg1"/>
                </a:solidFill>
                <a:latin typeface="Comic Sans MS" panose="030F0702030302020204" pitchFamily="66" charset="0"/>
              </a:rPr>
              <a:t> </a:t>
            </a:r>
            <a:r>
              <a:rPr lang="en-US" smtClean="0">
                <a:solidFill>
                  <a:schemeClr val="bg1"/>
                </a:solidFill>
                <a:latin typeface="Comic Sans MS" panose="030F0702030302020204" pitchFamily="66" charset="0"/>
              </a:rPr>
              <a:t>     </a:t>
            </a:r>
            <a:r>
              <a:rPr lang="en-US" smtClean="0">
                <a:solidFill>
                  <a:srgbClr val="92D050"/>
                </a:solidFill>
                <a:latin typeface="Arial Nova" panose="020B0504020202020204" pitchFamily="34" charset="0"/>
              </a:rPr>
              <a:t>function </a:t>
            </a:r>
            <a:r>
              <a:rPr lang="en-US">
                <a:solidFill>
                  <a:srgbClr val="92D050"/>
                </a:solidFill>
                <a:latin typeface="Arial Nova" panose="020B0504020202020204" pitchFamily="34" charset="0"/>
              </a:rPr>
              <a:t>Car</a:t>
            </a:r>
            <a:r>
              <a:rPr lang="en-US" smtClean="0">
                <a:solidFill>
                  <a:srgbClr val="92D050"/>
                </a:solidFill>
                <a:latin typeface="Arial Nova" panose="020B0504020202020204" pitchFamily="34" charset="0"/>
              </a:rPr>
              <a:t>({ brand }) {</a:t>
            </a:r>
            <a:endParaRPr lang="en-US">
              <a:solidFill>
                <a:srgbClr val="92D050"/>
              </a:solidFill>
              <a:latin typeface="Arial Nova" panose="020B0504020202020204" pitchFamily="34" charset="0"/>
            </a:endParaRP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return </a:t>
            </a:r>
            <a:r>
              <a:rPr lang="en-US">
                <a:solidFill>
                  <a:srgbClr val="92D050"/>
                </a:solidFill>
                <a:latin typeface="Arial Nova" panose="020B0504020202020204" pitchFamily="34" charset="0"/>
              </a:rPr>
              <a:t>&lt;h2&gt;Hi, I am a </a:t>
            </a:r>
            <a:r>
              <a:rPr lang="en-US" smtClean="0">
                <a:solidFill>
                  <a:srgbClr val="92D050"/>
                </a:solidFill>
                <a:latin typeface="Arial Nova" panose="020B0504020202020204" pitchFamily="34" charset="0"/>
              </a:rPr>
              <a:t>{ brand } !&lt;/</a:t>
            </a:r>
            <a:r>
              <a:rPr lang="en-US">
                <a:solidFill>
                  <a:srgbClr val="92D050"/>
                </a:solidFill>
                <a:latin typeface="Arial Nova" panose="020B0504020202020204" pitchFamily="34" charset="0"/>
              </a:rPr>
              <a:t>h2</a:t>
            </a:r>
            <a:r>
              <a:rPr lang="en-US" smtClean="0">
                <a:solidFill>
                  <a:srgbClr val="92D050"/>
                </a:solidFill>
                <a:latin typeface="Arial Nova" panose="020B0504020202020204" pitchFamily="34" charset="0"/>
              </a:rPr>
              <a:t>&gt;;</a:t>
            </a:r>
          </a:p>
          <a:p>
            <a:pPr lvl="1">
              <a:lnSpc>
                <a:spcPct val="150000"/>
              </a:lnSpc>
            </a:pPr>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a:p>
            <a:pPr>
              <a:lnSpc>
                <a:spcPct val="150000"/>
              </a:lnSpc>
            </a:pPr>
            <a:endParaRPr lang="en-US" smtClean="0">
              <a:solidFill>
                <a:schemeClr val="bg1"/>
              </a:solidFill>
              <a:latin typeface="Comic Sans MS" panose="030F0702030302020204" pitchFamily="66" charset="0"/>
            </a:endParaRPr>
          </a:p>
          <a:p>
            <a:pPr>
              <a:lnSpc>
                <a:spcPct val="150000"/>
              </a:lnSpc>
            </a:pPr>
            <a:endParaRPr lang="en-US" smtClean="0">
              <a:solidFill>
                <a:schemeClr val="bg1"/>
              </a:solidFill>
              <a:latin typeface="Comic Sans MS" panose="030F0702030302020204" pitchFamily="66" charset="0"/>
            </a:endParaRPr>
          </a:p>
        </p:txBody>
      </p:sp>
    </p:spTree>
    <p:extLst>
      <p:ext uri="{BB962C8B-B14F-4D97-AF65-F5344CB8AC3E}">
        <p14:creationId xmlns:p14="http://schemas.microsoft.com/office/powerpoint/2010/main" xmlns="" val="3487367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smtClean="0">
                <a:latin typeface="Sitka Small" panose="02000505000000020004" pitchFamily="2" charset="0"/>
              </a:rPr>
              <a:t>Button &amp; Events</a:t>
            </a:r>
            <a:endParaRPr lang="en-US" sz="2800">
              <a:latin typeface="Sitka Small" panose="02000505000000020004" pitchFamily="2" charset="0"/>
            </a:endParaRPr>
          </a:p>
        </p:txBody>
      </p:sp>
      <p:sp>
        <p:nvSpPr>
          <p:cNvPr id="7" name="Rectangle 6"/>
          <p:cNvSpPr/>
          <p:nvPr/>
        </p:nvSpPr>
        <p:spPr>
          <a:xfrm>
            <a:off x="893288" y="625711"/>
            <a:ext cx="10728992" cy="5493812"/>
          </a:xfrm>
          <a:prstGeom prst="rect">
            <a:avLst/>
          </a:prstGeom>
        </p:spPr>
        <p:txBody>
          <a:bodyPr wrap="square">
            <a:spAutoFit/>
          </a:bodyPr>
          <a:lstStyle/>
          <a:p>
            <a:pPr>
              <a:lnSpc>
                <a:spcPct val="150000"/>
              </a:lnSpc>
            </a:pPr>
            <a:r>
              <a:rPr lang="en-US">
                <a:solidFill>
                  <a:schemeClr val="bg1"/>
                </a:solidFill>
                <a:latin typeface="Comic Sans MS" panose="030F0702030302020204" pitchFamily="66" charset="0"/>
              </a:rPr>
              <a:t>Just like HTML DOM events, React can perform actions </a:t>
            </a:r>
            <a:r>
              <a:rPr lang="en-US" smtClean="0">
                <a:solidFill>
                  <a:schemeClr val="bg1"/>
                </a:solidFill>
                <a:latin typeface="Comic Sans MS" panose="030F0702030302020204" pitchFamily="66" charset="0"/>
              </a:rPr>
              <a:t>like </a:t>
            </a:r>
            <a:r>
              <a:rPr lang="en-US">
                <a:solidFill>
                  <a:schemeClr val="bg1"/>
                </a:solidFill>
                <a:latin typeface="Comic Sans MS" panose="030F0702030302020204" pitchFamily="66" charset="0"/>
              </a:rPr>
              <a:t>click, change, mouseover </a:t>
            </a:r>
            <a:r>
              <a:rPr lang="en-US" smtClean="0">
                <a:solidFill>
                  <a:schemeClr val="bg1"/>
                </a:solidFill>
                <a:latin typeface="Comic Sans MS" panose="030F0702030302020204" pitchFamily="66" charset="0"/>
              </a:rPr>
              <a:t>etc. </a:t>
            </a:r>
          </a:p>
          <a:p>
            <a:pPr>
              <a:lnSpc>
                <a:spcPct val="150000"/>
              </a:lnSpc>
            </a:pPr>
            <a:r>
              <a:rPr lang="en-US" smtClean="0">
                <a:solidFill>
                  <a:schemeClr val="bg1"/>
                </a:solidFill>
                <a:latin typeface="Comic Sans MS" panose="030F0702030302020204" pitchFamily="66" charset="0"/>
              </a:rPr>
              <a:t>React </a:t>
            </a:r>
            <a:r>
              <a:rPr lang="en-US">
                <a:solidFill>
                  <a:schemeClr val="bg1"/>
                </a:solidFill>
                <a:latin typeface="Comic Sans MS" panose="030F0702030302020204" pitchFamily="66" charset="0"/>
              </a:rPr>
              <a:t>events are written in camelCase syntax</a:t>
            </a:r>
            <a:r>
              <a:rPr lang="en-US" smtClean="0">
                <a:solidFill>
                  <a:schemeClr val="bg1"/>
                </a:solidFill>
                <a:latin typeface="Comic Sans MS" panose="030F0702030302020204" pitchFamily="66" charset="0"/>
              </a:rPr>
              <a:t>: </a:t>
            </a:r>
            <a:r>
              <a:rPr lang="en-US" smtClean="0">
                <a:solidFill>
                  <a:srgbClr val="92D050"/>
                </a:solidFill>
                <a:latin typeface="Arial Nova" panose="020B0504020202020204" pitchFamily="34" charset="0"/>
              </a:rPr>
              <a:t>onClick </a:t>
            </a:r>
            <a:r>
              <a:rPr lang="en-US">
                <a:solidFill>
                  <a:schemeClr val="bg1"/>
                </a:solidFill>
                <a:latin typeface="Comic Sans MS" panose="030F0702030302020204" pitchFamily="66" charset="0"/>
              </a:rPr>
              <a:t>instead of </a:t>
            </a:r>
            <a:r>
              <a:rPr lang="en-US">
                <a:solidFill>
                  <a:srgbClr val="92D050"/>
                </a:solidFill>
                <a:latin typeface="Arial Nova" panose="020B0504020202020204" pitchFamily="34" charset="0"/>
              </a:rPr>
              <a:t>onclick.</a:t>
            </a:r>
          </a:p>
          <a:p>
            <a:pPr>
              <a:lnSpc>
                <a:spcPct val="150000"/>
              </a:lnSpc>
            </a:pPr>
            <a:r>
              <a:rPr lang="en-US" smtClean="0">
                <a:solidFill>
                  <a:schemeClr val="bg1"/>
                </a:solidFill>
                <a:latin typeface="Comic Sans MS" panose="030F0702030302020204" pitchFamily="66" charset="0"/>
              </a:rPr>
              <a:t>React </a:t>
            </a:r>
            <a:r>
              <a:rPr lang="en-US">
                <a:solidFill>
                  <a:schemeClr val="bg1"/>
                </a:solidFill>
                <a:latin typeface="Comic Sans MS" panose="030F0702030302020204" pitchFamily="66" charset="0"/>
              </a:rPr>
              <a:t>event handlers are written inside curly braces</a:t>
            </a:r>
            <a:r>
              <a:rPr lang="en-US" smtClean="0">
                <a:solidFill>
                  <a:schemeClr val="bg1"/>
                </a:solidFill>
                <a:latin typeface="Comic Sans MS" panose="030F0702030302020204" pitchFamily="66" charset="0"/>
              </a:rPr>
              <a:t>: </a:t>
            </a:r>
            <a:r>
              <a:rPr lang="en-US" smtClean="0">
                <a:solidFill>
                  <a:srgbClr val="92D050"/>
                </a:solidFill>
                <a:latin typeface="Arial Nova" panose="020B0504020202020204" pitchFamily="34" charset="0"/>
              </a:rPr>
              <a:t>onClick</a:t>
            </a:r>
            <a:r>
              <a:rPr lang="en-US">
                <a:solidFill>
                  <a:srgbClr val="92D050"/>
                </a:solidFill>
                <a:latin typeface="Arial Nova" panose="020B0504020202020204" pitchFamily="34" charset="0"/>
              </a:rPr>
              <a:t>={</a:t>
            </a:r>
            <a:r>
              <a:rPr lang="en-US" smtClean="0">
                <a:solidFill>
                  <a:srgbClr val="92D050"/>
                </a:solidFill>
                <a:latin typeface="Arial Nova" panose="020B0504020202020204" pitchFamily="34" charset="0"/>
              </a:rPr>
              <a:t>shoot} </a:t>
            </a:r>
          </a:p>
          <a:p>
            <a:pPr>
              <a:lnSpc>
                <a:spcPct val="150000"/>
              </a:lnSpc>
            </a:pPr>
            <a:endParaRPr lang="en-US" smtClean="0">
              <a:solidFill>
                <a:srgbClr val="92D050"/>
              </a:solidFill>
              <a:latin typeface="Arial Nova" panose="020B0504020202020204" pitchFamily="34" charset="0"/>
            </a:endParaRPr>
          </a:p>
          <a:p>
            <a:pPr>
              <a:lnSpc>
                <a:spcPct val="150000"/>
              </a:lnSpc>
            </a:pPr>
            <a:r>
              <a:rPr lang="en-US" smtClean="0">
                <a:solidFill>
                  <a:schemeClr val="bg1"/>
                </a:solidFill>
                <a:latin typeface="Comic Sans MS" panose="030F0702030302020204" pitchFamily="66" charset="0"/>
              </a:rPr>
              <a:t>      </a:t>
            </a:r>
            <a:r>
              <a:rPr lang="en-US">
                <a:solidFill>
                  <a:srgbClr val="92D050"/>
                </a:solidFill>
                <a:latin typeface="Arial Nova" panose="020B0504020202020204" pitchFamily="34" charset="0"/>
              </a:rPr>
              <a:t>function Car( props ) </a:t>
            </a:r>
            <a:r>
              <a:rPr lang="en-US" smtClean="0">
                <a:solidFill>
                  <a:srgbClr val="92D050"/>
                </a:solidFill>
                <a:latin typeface="Arial Nova" panose="020B0504020202020204" pitchFamily="34" charset="0"/>
              </a:rPr>
              <a:t>{</a:t>
            </a: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 const shoot = () =&gt; {</a:t>
            </a:r>
          </a:p>
          <a:p>
            <a:pPr lvl="2">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alert(" Nice car choice ! ");</a:t>
            </a:r>
            <a:endParaRPr lang="en-US">
              <a:solidFill>
                <a:srgbClr val="92D050"/>
              </a:solidFill>
              <a:latin typeface="Arial Nova" panose="020B0504020202020204" pitchFamily="34" charset="0"/>
            </a:endParaRPr>
          </a:p>
          <a:p>
            <a:pPr lvl="2">
              <a:lnSpc>
                <a:spcPct val="150000"/>
              </a:lnSpc>
            </a:pPr>
            <a:r>
              <a:rPr lang="en-US">
                <a:solidFill>
                  <a:srgbClr val="92D050"/>
                </a:solidFill>
                <a:latin typeface="Arial Nova" panose="020B0504020202020204" pitchFamily="34" charset="0"/>
              </a:rPr>
              <a:t>  }</a:t>
            </a: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return &lt;&gt;</a:t>
            </a:r>
          </a:p>
          <a:p>
            <a:pPr lvl="3">
              <a:lnSpc>
                <a:spcPct val="150000"/>
              </a:lnSpc>
            </a:pPr>
            <a:r>
              <a:rPr lang="en-US">
                <a:solidFill>
                  <a:srgbClr val="92D050"/>
                </a:solidFill>
                <a:latin typeface="Arial Nova" panose="020B0504020202020204" pitchFamily="34" charset="0"/>
              </a:rPr>
              <a:t>&lt;button onClick={shoot}&gt;Take the shot!&lt;/button</a:t>
            </a:r>
            <a:r>
              <a:rPr lang="en-US" smtClean="0">
                <a:solidFill>
                  <a:srgbClr val="92D050"/>
                </a:solidFill>
                <a:latin typeface="Arial Nova" panose="020B0504020202020204" pitchFamily="34" charset="0"/>
              </a:rPr>
              <a:t>&gt;</a:t>
            </a:r>
          </a:p>
          <a:p>
            <a:pPr lvl="3">
              <a:lnSpc>
                <a:spcPct val="150000"/>
              </a:lnSpc>
            </a:pPr>
            <a:r>
              <a:rPr lang="en-US" smtClean="0">
                <a:solidFill>
                  <a:srgbClr val="92D050"/>
                </a:solidFill>
                <a:latin typeface="Arial Nova" panose="020B0504020202020204" pitchFamily="34" charset="0"/>
              </a:rPr>
              <a:t>&lt;</a:t>
            </a:r>
            <a:r>
              <a:rPr lang="en-US">
                <a:solidFill>
                  <a:srgbClr val="92D050"/>
                </a:solidFill>
                <a:latin typeface="Arial Nova" panose="020B0504020202020204" pitchFamily="34" charset="0"/>
              </a:rPr>
              <a:t>h2</a:t>
            </a:r>
            <a:r>
              <a:rPr lang="en-US" smtClean="0">
                <a:solidFill>
                  <a:srgbClr val="92D050"/>
                </a:solidFill>
                <a:latin typeface="Arial Nova" panose="020B0504020202020204" pitchFamily="34" charset="0"/>
              </a:rPr>
              <a:t>&gt; Hi</a:t>
            </a:r>
            <a:r>
              <a:rPr lang="en-US">
                <a:solidFill>
                  <a:srgbClr val="92D050"/>
                </a:solidFill>
                <a:latin typeface="Arial Nova" panose="020B0504020202020204" pitchFamily="34" charset="0"/>
              </a:rPr>
              <a:t>, I am a { props.brand } </a:t>
            </a:r>
            <a:r>
              <a:rPr lang="en-US" smtClean="0">
                <a:solidFill>
                  <a:srgbClr val="92D050"/>
                </a:solidFill>
                <a:latin typeface="Arial Nova" panose="020B0504020202020204" pitchFamily="34" charset="0"/>
              </a:rPr>
              <a:t>! &lt;/</a:t>
            </a:r>
            <a:r>
              <a:rPr lang="en-US">
                <a:solidFill>
                  <a:srgbClr val="92D050"/>
                </a:solidFill>
                <a:latin typeface="Arial Nova" panose="020B0504020202020204" pitchFamily="34" charset="0"/>
              </a:rPr>
              <a:t>h2</a:t>
            </a:r>
            <a:r>
              <a:rPr lang="en-US" smtClean="0">
                <a:solidFill>
                  <a:srgbClr val="92D050"/>
                </a:solidFill>
                <a:latin typeface="Arial Nova" panose="020B0504020202020204" pitchFamily="34" charset="0"/>
              </a:rPr>
              <a:t>&gt;;</a:t>
            </a:r>
          </a:p>
          <a:p>
            <a:pPr lvl="2">
              <a:lnSpc>
                <a:spcPct val="150000"/>
              </a:lnSpc>
            </a:pPr>
            <a:r>
              <a:rPr lang="en-US" smtClean="0">
                <a:solidFill>
                  <a:srgbClr val="92D050"/>
                </a:solidFill>
                <a:latin typeface="Arial Nova" panose="020B0504020202020204" pitchFamily="34" charset="0"/>
              </a:rPr>
              <a:t>&lt;/&gt;</a:t>
            </a:r>
            <a:endParaRPr lang="en-US">
              <a:solidFill>
                <a:srgbClr val="92D050"/>
              </a:solidFill>
              <a:latin typeface="Arial Nova" panose="020B0504020202020204" pitchFamily="34" charset="0"/>
            </a:endParaRPr>
          </a:p>
          <a:p>
            <a:pPr lvl="1">
              <a:lnSpc>
                <a:spcPct val="150000"/>
              </a:lnSpc>
            </a:pPr>
            <a:r>
              <a:rPr lang="en-US" smtClean="0">
                <a:solidFill>
                  <a:srgbClr val="92D050"/>
                </a:solidFill>
                <a:latin typeface="Arial Nova" panose="020B0504020202020204" pitchFamily="34" charset="0"/>
              </a:rPr>
              <a:t>}</a:t>
            </a:r>
          </a:p>
        </p:txBody>
      </p:sp>
    </p:spTree>
    <p:extLst>
      <p:ext uri="{BB962C8B-B14F-4D97-AF65-F5344CB8AC3E}">
        <p14:creationId xmlns:p14="http://schemas.microsoft.com/office/powerpoint/2010/main" xmlns="" val="2853751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Reusing Component</a:t>
            </a:r>
            <a:endParaRPr lang="en-US" sz="2800">
              <a:latin typeface="Sitka Small" panose="02000505000000020004" pitchFamily="2" charset="0"/>
            </a:endParaRPr>
          </a:p>
        </p:txBody>
      </p:sp>
      <p:sp>
        <p:nvSpPr>
          <p:cNvPr id="7" name="Rectangle 6"/>
          <p:cNvSpPr/>
          <p:nvPr/>
        </p:nvSpPr>
        <p:spPr>
          <a:xfrm>
            <a:off x="893288" y="625711"/>
            <a:ext cx="11214348" cy="5909310"/>
          </a:xfrm>
          <a:prstGeom prst="rect">
            <a:avLst/>
          </a:prstGeom>
        </p:spPr>
        <p:txBody>
          <a:bodyPr wrap="square">
            <a:spAutoFit/>
          </a:bodyPr>
          <a:lstStyle/>
          <a:p>
            <a:pPr>
              <a:lnSpc>
                <a:spcPct val="150000"/>
              </a:lnSpc>
            </a:pPr>
            <a:r>
              <a:rPr lang="en-US" smtClean="0">
                <a:solidFill>
                  <a:srgbClr val="92D050"/>
                </a:solidFill>
                <a:latin typeface="Arial Nova" panose="020B0504020202020204" pitchFamily="34" charset="0"/>
              </a:rPr>
              <a:t>function Car(props) </a:t>
            </a:r>
            <a:r>
              <a:rPr lang="en-US">
                <a:solidFill>
                  <a:srgbClr val="92D050"/>
                </a:solidFill>
                <a:latin typeface="Arial Nova" panose="020B0504020202020204" pitchFamily="34" charset="0"/>
              </a:rPr>
              <a:t>{</a:t>
            </a: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return </a:t>
            </a:r>
            <a:r>
              <a:rPr lang="en-US">
                <a:solidFill>
                  <a:srgbClr val="92D050"/>
                </a:solidFill>
                <a:latin typeface="Arial Nova" panose="020B0504020202020204" pitchFamily="34" charset="0"/>
              </a:rPr>
              <a:t>&lt;li&gt;I am a { </a:t>
            </a:r>
            <a:r>
              <a:rPr lang="en-US" smtClean="0">
                <a:solidFill>
                  <a:srgbClr val="92D050"/>
                </a:solidFill>
                <a:latin typeface="Arial Nova" panose="020B0504020202020204" pitchFamily="34" charset="0"/>
              </a:rPr>
              <a:t>props.brand </a:t>
            </a:r>
            <a:r>
              <a:rPr lang="en-US">
                <a:solidFill>
                  <a:srgbClr val="92D050"/>
                </a:solidFill>
                <a:latin typeface="Arial Nova" panose="020B0504020202020204" pitchFamily="34" charset="0"/>
              </a:rPr>
              <a:t>}&lt;/li&gt;;</a:t>
            </a:r>
          </a:p>
          <a:p>
            <a:pPr>
              <a:lnSpc>
                <a:spcPct val="150000"/>
              </a:lnSpc>
            </a:pPr>
            <a:r>
              <a:rPr lang="en-US" smtClean="0">
                <a:solidFill>
                  <a:srgbClr val="92D050"/>
                </a:solidFill>
                <a:latin typeface="Arial Nova" panose="020B0504020202020204" pitchFamily="34" charset="0"/>
              </a:rPr>
              <a:t>}</a:t>
            </a:r>
          </a:p>
          <a:p>
            <a:pPr>
              <a:lnSpc>
                <a:spcPct val="150000"/>
              </a:lnSpc>
            </a:pPr>
            <a:endParaRPr lang="en-US" smtClean="0">
              <a:solidFill>
                <a:srgbClr val="92D050"/>
              </a:solidFill>
              <a:latin typeface="Arial Nova" panose="020B0504020202020204" pitchFamily="34" charset="0"/>
            </a:endParaRPr>
          </a:p>
          <a:p>
            <a:pPr>
              <a:lnSpc>
                <a:spcPct val="150000"/>
              </a:lnSpc>
            </a:pPr>
            <a:r>
              <a:rPr lang="en-US" smtClean="0">
                <a:solidFill>
                  <a:srgbClr val="92D050"/>
                </a:solidFill>
                <a:latin typeface="Arial Nova" panose="020B0504020202020204" pitchFamily="34" charset="0"/>
              </a:rPr>
              <a:t>function </a:t>
            </a:r>
            <a:r>
              <a:rPr lang="en-US">
                <a:solidFill>
                  <a:srgbClr val="92D050"/>
                </a:solidFill>
                <a:latin typeface="Arial Nova" panose="020B0504020202020204" pitchFamily="34" charset="0"/>
              </a:rPr>
              <a:t>App() {</a:t>
            </a:r>
          </a:p>
          <a:p>
            <a:pPr>
              <a:lnSpc>
                <a:spcPct val="150000"/>
              </a:lnSpc>
            </a:pPr>
            <a:r>
              <a:rPr lang="en-US" smtClean="0">
                <a:solidFill>
                  <a:srgbClr val="92D050"/>
                </a:solidFill>
                <a:latin typeface="Arial Nova" panose="020B0504020202020204" pitchFamily="34" charset="0"/>
              </a:rPr>
              <a:t>    return ( &lt;&gt;</a:t>
            </a:r>
            <a:endParaRPr lang="en-US">
              <a:solidFill>
                <a:srgbClr val="92D050"/>
              </a:solidFill>
              <a:latin typeface="Arial Nova" panose="020B0504020202020204" pitchFamily="34" charset="0"/>
            </a:endParaRPr>
          </a:p>
          <a:p>
            <a:pPr lvl="2">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&lt;h1</a:t>
            </a:r>
            <a:r>
              <a:rPr lang="en-US" smtClean="0">
                <a:solidFill>
                  <a:srgbClr val="92D050"/>
                </a:solidFill>
                <a:latin typeface="Arial Nova" panose="020B0504020202020204" pitchFamily="34" charset="0"/>
              </a:rPr>
              <a:t>&gt;  Who </a:t>
            </a:r>
            <a:r>
              <a:rPr lang="en-US">
                <a:solidFill>
                  <a:srgbClr val="92D050"/>
                </a:solidFill>
                <a:latin typeface="Arial Nova" panose="020B0504020202020204" pitchFamily="34" charset="0"/>
              </a:rPr>
              <a:t>lives in my garage</a:t>
            </a:r>
            <a:r>
              <a:rPr lang="en-US" smtClean="0">
                <a:solidFill>
                  <a:srgbClr val="92D050"/>
                </a:solidFill>
                <a:latin typeface="Arial Nova" panose="020B0504020202020204" pitchFamily="34" charset="0"/>
              </a:rPr>
              <a:t>?  &lt;/</a:t>
            </a:r>
            <a:r>
              <a:rPr lang="en-US">
                <a:solidFill>
                  <a:srgbClr val="92D050"/>
                </a:solidFill>
                <a:latin typeface="Arial Nova" panose="020B0504020202020204" pitchFamily="34" charset="0"/>
              </a:rPr>
              <a:t>h1&gt;</a:t>
            </a:r>
          </a:p>
          <a:p>
            <a:pPr lvl="2">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&lt;</a:t>
            </a:r>
            <a:r>
              <a:rPr lang="en-US">
                <a:solidFill>
                  <a:srgbClr val="92D050"/>
                </a:solidFill>
                <a:latin typeface="Arial Nova" panose="020B0504020202020204" pitchFamily="34" charset="0"/>
              </a:rPr>
              <a:t>ul</a:t>
            </a:r>
            <a:r>
              <a:rPr lang="en-US" smtClean="0">
                <a:solidFill>
                  <a:srgbClr val="92D050"/>
                </a:solidFill>
                <a:latin typeface="Arial Nova" panose="020B0504020202020204" pitchFamily="34" charset="0"/>
              </a:rPr>
              <a:t>&gt;</a:t>
            </a:r>
          </a:p>
          <a:p>
            <a:pPr lvl="3">
              <a:lnSpc>
                <a:spcPct val="150000"/>
              </a:lnSpc>
            </a:pPr>
            <a:r>
              <a:rPr lang="en-US" smtClean="0">
                <a:solidFill>
                  <a:srgbClr val="92D050"/>
                </a:solidFill>
                <a:latin typeface="Arial Nova" panose="020B0504020202020204" pitchFamily="34" charset="0"/>
              </a:rPr>
              <a:t>	&lt;</a:t>
            </a:r>
            <a:r>
              <a:rPr lang="en-US">
                <a:solidFill>
                  <a:srgbClr val="92D050"/>
                </a:solidFill>
                <a:latin typeface="Arial Nova" panose="020B0504020202020204" pitchFamily="34" charset="0"/>
              </a:rPr>
              <a:t>Car brand</a:t>
            </a:r>
            <a:r>
              <a:rPr lang="en-US" smtClean="0">
                <a:solidFill>
                  <a:srgbClr val="92D050"/>
                </a:solidFill>
                <a:latin typeface="Arial Nova" panose="020B0504020202020204" pitchFamily="34" charset="0"/>
              </a:rPr>
              <a:t>=" Ford </a:t>
            </a:r>
            <a:r>
              <a:rPr lang="en-US">
                <a:solidFill>
                  <a:srgbClr val="92D050"/>
                </a:solidFill>
                <a:latin typeface="Arial Nova" panose="020B0504020202020204" pitchFamily="34" charset="0"/>
              </a:rPr>
              <a:t>"</a:t>
            </a:r>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/&gt;</a:t>
            </a:r>
            <a:r>
              <a:rPr lang="en-US" smtClean="0">
                <a:solidFill>
                  <a:srgbClr val="92D050"/>
                </a:solidFill>
                <a:latin typeface="Arial Nova" panose="020B0504020202020204" pitchFamily="34" charset="0"/>
              </a:rPr>
              <a:t> </a:t>
            </a:r>
          </a:p>
          <a:p>
            <a:pPr lvl="3">
              <a:lnSpc>
                <a:spcPct val="150000"/>
              </a:lnSpc>
            </a:pPr>
            <a:r>
              <a:rPr lang="en-US">
                <a:solidFill>
                  <a:srgbClr val="92D050"/>
                </a:solidFill>
                <a:latin typeface="Arial Nova" panose="020B0504020202020204" pitchFamily="34" charset="0"/>
              </a:rPr>
              <a:t>	&lt;Car brand=" </a:t>
            </a:r>
            <a:r>
              <a:rPr lang="en-US" smtClean="0">
                <a:solidFill>
                  <a:srgbClr val="92D050"/>
                </a:solidFill>
                <a:latin typeface="Arial Nova" panose="020B0504020202020204" pitchFamily="34" charset="0"/>
              </a:rPr>
              <a:t>BMW </a:t>
            </a:r>
            <a:r>
              <a:rPr lang="en-US">
                <a:solidFill>
                  <a:srgbClr val="92D050"/>
                </a:solidFill>
                <a:latin typeface="Arial Nova" panose="020B0504020202020204" pitchFamily="34" charset="0"/>
              </a:rPr>
              <a:t>" /&gt; </a:t>
            </a:r>
          </a:p>
          <a:p>
            <a:pPr lvl="3">
              <a:lnSpc>
                <a:spcPct val="150000"/>
              </a:lnSpc>
            </a:pPr>
            <a:r>
              <a:rPr lang="en-US">
                <a:solidFill>
                  <a:srgbClr val="92D050"/>
                </a:solidFill>
                <a:latin typeface="Arial Nova" panose="020B0504020202020204" pitchFamily="34" charset="0"/>
              </a:rPr>
              <a:t>	&lt;Car brand=" </a:t>
            </a:r>
            <a:r>
              <a:rPr lang="en-US" smtClean="0">
                <a:solidFill>
                  <a:srgbClr val="92D050"/>
                </a:solidFill>
                <a:latin typeface="Arial Nova" panose="020B0504020202020204" pitchFamily="34" charset="0"/>
              </a:rPr>
              <a:t>Audi </a:t>
            </a:r>
            <a:r>
              <a:rPr lang="en-US">
                <a:solidFill>
                  <a:srgbClr val="92D050"/>
                </a:solidFill>
                <a:latin typeface="Arial Nova" panose="020B0504020202020204" pitchFamily="34" charset="0"/>
              </a:rPr>
              <a:t>" /&gt; </a:t>
            </a:r>
          </a:p>
          <a:p>
            <a:pPr lvl="3">
              <a:lnSpc>
                <a:spcPct val="150000"/>
              </a:lnSpc>
            </a:pPr>
            <a:r>
              <a:rPr lang="en-US" smtClean="0">
                <a:solidFill>
                  <a:srgbClr val="92D050"/>
                </a:solidFill>
                <a:latin typeface="Arial Nova" panose="020B0504020202020204" pitchFamily="34" charset="0"/>
              </a:rPr>
              <a:t>&lt;/</a:t>
            </a:r>
            <a:r>
              <a:rPr lang="en-US">
                <a:solidFill>
                  <a:srgbClr val="92D050"/>
                </a:solidFill>
                <a:latin typeface="Arial Nova" panose="020B0504020202020204" pitchFamily="34" charset="0"/>
              </a:rPr>
              <a:t>ul&gt;</a:t>
            </a: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&lt;/&gt; );</a:t>
            </a:r>
            <a:endParaRPr lang="en-US">
              <a:solidFill>
                <a:srgbClr val="92D050"/>
              </a:solidFill>
              <a:latin typeface="Arial Nova" panose="020B0504020202020204" pitchFamily="34" charset="0"/>
            </a:endParaRPr>
          </a:p>
          <a:p>
            <a:pPr>
              <a:lnSpc>
                <a:spcPct val="150000"/>
              </a:lnSpc>
            </a:pPr>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p:txBody>
      </p:sp>
    </p:spTree>
    <p:extLst>
      <p:ext uri="{BB962C8B-B14F-4D97-AF65-F5344CB8AC3E}">
        <p14:creationId xmlns:p14="http://schemas.microsoft.com/office/powerpoint/2010/main" xmlns="" val="151554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52058"/>
          </a:xfrm>
        </p:spPr>
        <p:txBody>
          <a:bodyPr/>
          <a:lstStyle/>
          <a:p>
            <a:r>
              <a:rPr lang="en-US" sz="2800" b="0" smtClean="0">
                <a:latin typeface="Sitka Small" panose="02000505000000020004" pitchFamily="2" charset="0"/>
              </a:rPr>
              <a:t>Rendering component Multiple time</a:t>
            </a:r>
            <a:endParaRPr lang="en-US" sz="2800">
              <a:latin typeface="Sitka Small" panose="02000505000000020004" pitchFamily="2" charset="0"/>
            </a:endParaRPr>
          </a:p>
        </p:txBody>
      </p:sp>
      <p:sp>
        <p:nvSpPr>
          <p:cNvPr id="7" name="Rectangle 6"/>
          <p:cNvSpPr/>
          <p:nvPr/>
        </p:nvSpPr>
        <p:spPr>
          <a:xfrm>
            <a:off x="893288" y="625711"/>
            <a:ext cx="11214348" cy="5493812"/>
          </a:xfrm>
          <a:prstGeom prst="rect">
            <a:avLst/>
          </a:prstGeom>
        </p:spPr>
        <p:txBody>
          <a:bodyPr wrap="square">
            <a:spAutoFit/>
          </a:bodyPr>
          <a:lstStyle/>
          <a:p>
            <a:pPr>
              <a:lnSpc>
                <a:spcPct val="150000"/>
              </a:lnSpc>
            </a:pPr>
            <a:r>
              <a:rPr lang="en-US" smtClean="0">
                <a:solidFill>
                  <a:srgbClr val="92D050"/>
                </a:solidFill>
                <a:latin typeface="Arial Nova" panose="020B0504020202020204" pitchFamily="34" charset="0"/>
              </a:rPr>
              <a:t>function </a:t>
            </a:r>
            <a:r>
              <a:rPr lang="en-US">
                <a:solidFill>
                  <a:srgbClr val="92D050"/>
                </a:solidFill>
                <a:latin typeface="Arial Nova" panose="020B0504020202020204" pitchFamily="34" charset="0"/>
              </a:rPr>
              <a:t>Car(props) {</a:t>
            </a:r>
          </a:p>
          <a:p>
            <a:pPr>
              <a:lnSpc>
                <a:spcPct val="150000"/>
              </a:lnSpc>
            </a:pPr>
            <a:r>
              <a:rPr lang="en-US">
                <a:solidFill>
                  <a:srgbClr val="92D050"/>
                </a:solidFill>
                <a:latin typeface="Arial Nova" panose="020B0504020202020204" pitchFamily="34" charset="0"/>
              </a:rPr>
              <a:t>  return &lt;li&gt;I am a { props.brand }&lt;/li&gt;;</a:t>
            </a:r>
          </a:p>
          <a:p>
            <a:pPr>
              <a:lnSpc>
                <a:spcPct val="150000"/>
              </a:lnSpc>
            </a:pPr>
            <a:r>
              <a:rPr lang="en-US" smtClean="0">
                <a:solidFill>
                  <a:srgbClr val="92D050"/>
                </a:solidFill>
                <a:latin typeface="Arial Nova" panose="020B0504020202020204" pitchFamily="34" charset="0"/>
              </a:rPr>
              <a:t>}</a:t>
            </a:r>
          </a:p>
          <a:p>
            <a:pPr>
              <a:lnSpc>
                <a:spcPct val="150000"/>
              </a:lnSpc>
            </a:pPr>
            <a:endParaRPr lang="en-US">
              <a:solidFill>
                <a:srgbClr val="92D050"/>
              </a:solidFill>
              <a:latin typeface="Arial Nova" panose="020B0504020202020204" pitchFamily="34" charset="0"/>
            </a:endParaRPr>
          </a:p>
          <a:p>
            <a:pPr>
              <a:lnSpc>
                <a:spcPct val="150000"/>
              </a:lnSpc>
            </a:pPr>
            <a:r>
              <a:rPr lang="en-US">
                <a:solidFill>
                  <a:srgbClr val="92D050"/>
                </a:solidFill>
                <a:latin typeface="Arial Nova" panose="020B0504020202020204" pitchFamily="34" charset="0"/>
              </a:rPr>
              <a:t>function App() {</a:t>
            </a:r>
          </a:p>
          <a:p>
            <a:pPr>
              <a:lnSpc>
                <a:spcPct val="150000"/>
              </a:lnSpc>
            </a:pPr>
            <a:r>
              <a:rPr lang="en-US">
                <a:solidFill>
                  <a:srgbClr val="92D050"/>
                </a:solidFill>
                <a:latin typeface="Arial Nova" panose="020B0504020202020204" pitchFamily="34" charset="0"/>
              </a:rPr>
              <a:t>  const cars = ['Ford', 'BMW', 'Audi'];</a:t>
            </a:r>
          </a:p>
          <a:p>
            <a:pPr>
              <a:lnSpc>
                <a:spcPct val="150000"/>
              </a:lnSpc>
            </a:pPr>
            <a:r>
              <a:rPr lang="en-US">
                <a:solidFill>
                  <a:srgbClr val="92D050"/>
                </a:solidFill>
                <a:latin typeface="Arial Nova" panose="020B0504020202020204" pitchFamily="34" charset="0"/>
              </a:rPr>
              <a:t>  return </a:t>
            </a:r>
            <a:r>
              <a:rPr lang="en-US" smtClean="0">
                <a:solidFill>
                  <a:srgbClr val="92D050"/>
                </a:solidFill>
                <a:latin typeface="Arial Nova" panose="020B0504020202020204" pitchFamily="34" charset="0"/>
              </a:rPr>
              <a:t>( </a:t>
            </a: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&lt;&gt;</a:t>
            </a:r>
            <a:endParaRPr lang="en-US">
              <a:solidFill>
                <a:srgbClr val="92D050"/>
              </a:solidFill>
              <a:latin typeface="Arial Nova" panose="020B0504020202020204" pitchFamily="34" charset="0"/>
            </a:endParaRP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&lt;</a:t>
            </a:r>
            <a:r>
              <a:rPr lang="en-US">
                <a:solidFill>
                  <a:srgbClr val="92D050"/>
                </a:solidFill>
                <a:latin typeface="Arial Nova" panose="020B0504020202020204" pitchFamily="34" charset="0"/>
              </a:rPr>
              <a:t>h1&gt;Who lives in my garage?&lt;/h1&gt;</a:t>
            </a: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&lt;</a:t>
            </a:r>
            <a:r>
              <a:rPr lang="en-US">
                <a:solidFill>
                  <a:srgbClr val="92D050"/>
                </a:solidFill>
                <a:latin typeface="Arial Nova" panose="020B0504020202020204" pitchFamily="34" charset="0"/>
              </a:rPr>
              <a:t>ul</a:t>
            </a:r>
            <a:r>
              <a:rPr lang="en-US" smtClean="0">
                <a:solidFill>
                  <a:srgbClr val="92D050"/>
                </a:solidFill>
                <a:latin typeface="Arial Nova" panose="020B0504020202020204" pitchFamily="34" charset="0"/>
              </a:rPr>
              <a:t>&gt; { cars.map( (</a:t>
            </a:r>
            <a:r>
              <a:rPr lang="en-US">
                <a:solidFill>
                  <a:srgbClr val="92D050"/>
                </a:solidFill>
                <a:latin typeface="Arial Nova" panose="020B0504020202020204" pitchFamily="34" charset="0"/>
              </a:rPr>
              <a:t>car) =&gt; &lt;Car brand={car} </a:t>
            </a:r>
            <a:r>
              <a:rPr lang="en-US" smtClean="0">
                <a:solidFill>
                  <a:srgbClr val="92D050"/>
                </a:solidFill>
                <a:latin typeface="Arial Nova" panose="020B0504020202020204" pitchFamily="34" charset="0"/>
              </a:rPr>
              <a:t>/&gt;) }   </a:t>
            </a:r>
            <a:r>
              <a:rPr lang="en-US">
                <a:solidFill>
                  <a:srgbClr val="92D050"/>
                </a:solidFill>
                <a:latin typeface="Arial Nova" panose="020B0504020202020204" pitchFamily="34" charset="0"/>
              </a:rPr>
              <a:t>&lt;/ul&gt;</a:t>
            </a: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&lt;/&gt; </a:t>
            </a: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a:t>
            </a:r>
            <a:endParaRPr lang="en-US">
              <a:solidFill>
                <a:srgbClr val="92D050"/>
              </a:solidFill>
              <a:latin typeface="Arial Nova" panose="020B0504020202020204" pitchFamily="34" charset="0"/>
            </a:endParaRPr>
          </a:p>
          <a:p>
            <a:pPr>
              <a:lnSpc>
                <a:spcPct val="150000"/>
              </a:lnSpc>
            </a:pPr>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p:txBody>
      </p:sp>
    </p:spTree>
    <p:extLst>
      <p:ext uri="{BB962C8B-B14F-4D97-AF65-F5344CB8AC3E}">
        <p14:creationId xmlns:p14="http://schemas.microsoft.com/office/powerpoint/2010/main" xmlns="" val="2188726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Form in React</a:t>
            </a:r>
            <a:endParaRPr lang="en-US" sz="2800">
              <a:latin typeface="Sitka Small" panose="02000505000000020004" pitchFamily="2" charset="0"/>
            </a:endParaRPr>
          </a:p>
        </p:txBody>
      </p:sp>
      <p:sp>
        <p:nvSpPr>
          <p:cNvPr id="7" name="Rectangle 6"/>
          <p:cNvSpPr/>
          <p:nvPr/>
        </p:nvSpPr>
        <p:spPr>
          <a:xfrm>
            <a:off x="893288" y="625711"/>
            <a:ext cx="11214348" cy="3416320"/>
          </a:xfrm>
          <a:prstGeom prst="rect">
            <a:avLst/>
          </a:prstGeom>
        </p:spPr>
        <p:txBody>
          <a:bodyPr wrap="square">
            <a:spAutoFit/>
          </a:bodyPr>
          <a:lstStyle/>
          <a:p>
            <a:pPr>
              <a:lnSpc>
                <a:spcPct val="150000"/>
              </a:lnSpc>
            </a:pPr>
            <a:r>
              <a:rPr lang="en-US">
                <a:solidFill>
                  <a:srgbClr val="92D050"/>
                </a:solidFill>
                <a:latin typeface="Arial Nova" panose="020B0504020202020204" pitchFamily="34" charset="0"/>
              </a:rPr>
              <a:t>function MyForm() {</a:t>
            </a: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return </a:t>
            </a:r>
            <a:r>
              <a:rPr lang="en-US">
                <a:solidFill>
                  <a:srgbClr val="92D050"/>
                </a:solidFill>
                <a:latin typeface="Arial Nova" panose="020B0504020202020204" pitchFamily="34" charset="0"/>
              </a:rPr>
              <a:t>(</a:t>
            </a: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&lt;</a:t>
            </a:r>
            <a:r>
              <a:rPr lang="en-US">
                <a:solidFill>
                  <a:srgbClr val="92D050"/>
                </a:solidFill>
                <a:latin typeface="Arial Nova" panose="020B0504020202020204" pitchFamily="34" charset="0"/>
              </a:rPr>
              <a:t>form&gt;</a:t>
            </a:r>
          </a:p>
          <a:p>
            <a:pPr lvl="2">
              <a:lnSpc>
                <a:spcPct val="150000"/>
              </a:lnSpc>
            </a:pPr>
            <a:r>
              <a:rPr lang="en-US">
                <a:solidFill>
                  <a:srgbClr val="92D050"/>
                </a:solidFill>
                <a:latin typeface="Arial Nova" panose="020B0504020202020204" pitchFamily="34" charset="0"/>
              </a:rPr>
              <a:t>      &lt;label&gt;Enter your name</a:t>
            </a:r>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&lt;/label</a:t>
            </a:r>
            <a:r>
              <a:rPr lang="en-US" smtClean="0">
                <a:solidFill>
                  <a:srgbClr val="92D050"/>
                </a:solidFill>
                <a:latin typeface="Arial Nova" panose="020B0504020202020204" pitchFamily="34" charset="0"/>
              </a:rPr>
              <a:t>&gt;</a:t>
            </a:r>
            <a:endParaRPr lang="en-US">
              <a:solidFill>
                <a:srgbClr val="92D050"/>
              </a:solidFill>
              <a:latin typeface="Arial Nova" panose="020B0504020202020204" pitchFamily="34" charset="0"/>
            </a:endParaRPr>
          </a:p>
          <a:p>
            <a:pPr lvl="2">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&lt;</a:t>
            </a:r>
            <a:r>
              <a:rPr lang="en-US">
                <a:solidFill>
                  <a:srgbClr val="92D050"/>
                </a:solidFill>
                <a:latin typeface="Arial Nova" panose="020B0504020202020204" pitchFamily="34" charset="0"/>
              </a:rPr>
              <a:t>input type="text" </a:t>
            </a:r>
            <a:r>
              <a:rPr lang="en-US" smtClean="0">
                <a:solidFill>
                  <a:srgbClr val="92D050"/>
                </a:solidFill>
                <a:latin typeface="Arial Nova" panose="020B0504020202020204" pitchFamily="34" charset="0"/>
              </a:rPr>
              <a:t>/&gt;</a:t>
            </a:r>
          </a:p>
          <a:p>
            <a:pPr lvl="2">
              <a:lnSpc>
                <a:spcPct val="150000"/>
              </a:lnSpc>
            </a:pPr>
            <a:r>
              <a:rPr lang="en-US" smtClean="0">
                <a:solidFill>
                  <a:srgbClr val="92D050"/>
                </a:solidFill>
                <a:latin typeface="Arial Nova" panose="020B0504020202020204" pitchFamily="34" charset="0"/>
              </a:rPr>
              <a:t>&lt;/</a:t>
            </a:r>
            <a:r>
              <a:rPr lang="en-US">
                <a:solidFill>
                  <a:srgbClr val="92D050"/>
                </a:solidFill>
                <a:latin typeface="Arial Nova" panose="020B0504020202020204" pitchFamily="34" charset="0"/>
              </a:rPr>
              <a:t>form&gt;</a:t>
            </a: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a:t>
            </a:r>
            <a:endParaRPr lang="en-US">
              <a:solidFill>
                <a:srgbClr val="92D050"/>
              </a:solidFill>
              <a:latin typeface="Arial Nova" panose="020B0504020202020204" pitchFamily="34" charset="0"/>
            </a:endParaRPr>
          </a:p>
          <a:p>
            <a:pPr>
              <a:lnSpc>
                <a:spcPct val="150000"/>
              </a:lnSpc>
            </a:pPr>
            <a:r>
              <a:rPr lang="en-US" smtClean="0">
                <a:solidFill>
                  <a:srgbClr val="92D050"/>
                </a:solidFill>
                <a:latin typeface="Arial Nova" panose="020B0504020202020204" pitchFamily="34" charset="0"/>
              </a:rPr>
              <a:t>}</a:t>
            </a:r>
          </a:p>
        </p:txBody>
      </p:sp>
    </p:spTree>
    <p:extLst>
      <p:ext uri="{BB962C8B-B14F-4D97-AF65-F5344CB8AC3E}">
        <p14:creationId xmlns:p14="http://schemas.microsoft.com/office/powerpoint/2010/main" xmlns="" val="254432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Ternary Operator</a:t>
            </a:r>
            <a:endParaRPr lang="en-US" sz="2800">
              <a:latin typeface="Sitka Small" panose="02000505000000020004" pitchFamily="2" charset="0"/>
            </a:endParaRPr>
          </a:p>
        </p:txBody>
      </p:sp>
      <p:sp>
        <p:nvSpPr>
          <p:cNvPr id="7" name="Rectangle 6"/>
          <p:cNvSpPr/>
          <p:nvPr/>
        </p:nvSpPr>
        <p:spPr>
          <a:xfrm>
            <a:off x="893288" y="625711"/>
            <a:ext cx="11214348" cy="5493812"/>
          </a:xfrm>
          <a:prstGeom prst="rect">
            <a:avLst/>
          </a:prstGeom>
        </p:spPr>
        <p:txBody>
          <a:bodyPr wrap="square">
            <a:spAutoFit/>
          </a:bodyPr>
          <a:lstStyle/>
          <a:p>
            <a:pPr>
              <a:lnSpc>
                <a:spcPct val="150000"/>
              </a:lnSpc>
            </a:pPr>
            <a:r>
              <a:rPr lang="en-US">
                <a:solidFill>
                  <a:schemeClr val="bg1"/>
                </a:solidFill>
                <a:latin typeface="Comic Sans MS" panose="030F0702030302020204" pitchFamily="66" charset="0"/>
              </a:rPr>
              <a:t>The ternary operator is a simplified conditional operator like if / else</a:t>
            </a:r>
            <a:r>
              <a:rPr lang="en-US" smtClean="0">
                <a:solidFill>
                  <a:schemeClr val="bg1"/>
                </a:solidFill>
                <a:latin typeface="Comic Sans MS" panose="030F0702030302020204" pitchFamily="66" charset="0"/>
              </a:rPr>
              <a:t>.</a:t>
            </a:r>
            <a:endParaRPr lang="en-US">
              <a:solidFill>
                <a:srgbClr val="92D050"/>
              </a:solidFill>
              <a:latin typeface="Arial Nova" panose="020B0504020202020204" pitchFamily="34" charset="0"/>
            </a:endParaRPr>
          </a:p>
          <a:p>
            <a:pPr>
              <a:lnSpc>
                <a:spcPct val="150000"/>
              </a:lnSpc>
            </a:pPr>
            <a:r>
              <a:rPr lang="en-US" b="1">
                <a:solidFill>
                  <a:schemeClr val="bg1"/>
                </a:solidFill>
                <a:latin typeface="Comic Sans MS" panose="030F0702030302020204" pitchFamily="66" charset="0"/>
              </a:rPr>
              <a:t>Syntax:</a:t>
            </a:r>
            <a:r>
              <a:rPr lang="en-US">
                <a:solidFill>
                  <a:schemeClr val="bg1"/>
                </a:solidFill>
                <a:latin typeface="Comic Sans MS" panose="030F0702030302020204" pitchFamily="66" charset="0"/>
              </a:rPr>
              <a:t> condition </a:t>
            </a:r>
            <a:r>
              <a:rPr lang="en-US">
                <a:solidFill>
                  <a:srgbClr val="FF0000"/>
                </a:solidFill>
                <a:latin typeface="Comic Sans MS" panose="030F0702030302020204" pitchFamily="66" charset="0"/>
              </a:rPr>
              <a:t>?</a:t>
            </a:r>
            <a:r>
              <a:rPr lang="en-US">
                <a:solidFill>
                  <a:schemeClr val="bg1"/>
                </a:solidFill>
                <a:latin typeface="Comic Sans MS" panose="030F0702030302020204" pitchFamily="66" charset="0"/>
              </a:rPr>
              <a:t> &lt;expression if true&gt; </a:t>
            </a:r>
            <a:r>
              <a:rPr lang="en-US">
                <a:solidFill>
                  <a:srgbClr val="FF0000"/>
                </a:solidFill>
                <a:latin typeface="Comic Sans MS" panose="030F0702030302020204" pitchFamily="66" charset="0"/>
              </a:rPr>
              <a:t>:</a:t>
            </a:r>
            <a:r>
              <a:rPr lang="en-US">
                <a:solidFill>
                  <a:schemeClr val="bg1"/>
                </a:solidFill>
                <a:latin typeface="Comic Sans MS" panose="030F0702030302020204" pitchFamily="66" charset="0"/>
              </a:rPr>
              <a:t> &lt;expression if false</a:t>
            </a:r>
            <a:r>
              <a:rPr lang="en-US" smtClean="0">
                <a:solidFill>
                  <a:schemeClr val="bg1"/>
                </a:solidFill>
                <a:latin typeface="Comic Sans MS" panose="030F0702030302020204" pitchFamily="66" charset="0"/>
              </a:rPr>
              <a:t>&gt;</a:t>
            </a:r>
          </a:p>
          <a:p>
            <a:pPr>
              <a:lnSpc>
                <a:spcPct val="150000"/>
              </a:lnSpc>
            </a:pPr>
            <a:endParaRPr lang="en-US" smtClean="0">
              <a:solidFill>
                <a:schemeClr val="bg1"/>
              </a:solidFill>
              <a:latin typeface="Comic Sans MS" panose="030F0702030302020204" pitchFamily="66" charset="0"/>
            </a:endParaRPr>
          </a:p>
          <a:p>
            <a:pPr>
              <a:lnSpc>
                <a:spcPct val="150000"/>
              </a:lnSpc>
            </a:pPr>
            <a:r>
              <a:rPr lang="en-US">
                <a:solidFill>
                  <a:schemeClr val="bg1"/>
                </a:solidFill>
                <a:latin typeface="Comic Sans MS" panose="030F0702030302020204" pitchFamily="66" charset="0"/>
              </a:rPr>
              <a:t>Here is an example using if / else</a:t>
            </a:r>
            <a:r>
              <a:rPr lang="en-US" smtClean="0">
                <a:solidFill>
                  <a:schemeClr val="bg1"/>
                </a:solidFill>
                <a:latin typeface="Comic Sans MS" panose="030F0702030302020204" pitchFamily="66" charset="0"/>
              </a:rPr>
              <a:t>:</a:t>
            </a:r>
          </a:p>
          <a:p>
            <a:pPr lvl="1">
              <a:lnSpc>
                <a:spcPct val="150000"/>
              </a:lnSpc>
            </a:pPr>
            <a:r>
              <a:rPr lang="en-US">
                <a:solidFill>
                  <a:srgbClr val="92D050"/>
                </a:solidFill>
                <a:latin typeface="Arial Nova" panose="020B0504020202020204" pitchFamily="34" charset="0"/>
              </a:rPr>
              <a:t>if (authenticated) {</a:t>
            </a: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renderApp</a:t>
            </a:r>
            <a:r>
              <a:rPr lang="en-US">
                <a:solidFill>
                  <a:srgbClr val="92D050"/>
                </a:solidFill>
                <a:latin typeface="Arial Nova" panose="020B0504020202020204" pitchFamily="34" charset="0"/>
              </a:rPr>
              <a:t>();</a:t>
            </a:r>
          </a:p>
          <a:p>
            <a:pPr lvl="1">
              <a:lnSpc>
                <a:spcPct val="150000"/>
              </a:lnSpc>
            </a:pPr>
            <a:r>
              <a:rPr lang="en-US">
                <a:solidFill>
                  <a:srgbClr val="92D050"/>
                </a:solidFill>
                <a:latin typeface="Arial Nova" panose="020B0504020202020204" pitchFamily="34" charset="0"/>
              </a:rPr>
              <a:t>} else {</a:t>
            </a: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renderLogin</a:t>
            </a:r>
            <a:r>
              <a:rPr lang="en-US">
                <a:solidFill>
                  <a:srgbClr val="92D050"/>
                </a:solidFill>
                <a:latin typeface="Arial Nova" panose="020B0504020202020204" pitchFamily="34" charset="0"/>
              </a:rPr>
              <a:t>();</a:t>
            </a:r>
          </a:p>
          <a:p>
            <a:pPr lvl="1">
              <a:lnSpc>
                <a:spcPct val="150000"/>
              </a:lnSpc>
            </a:pPr>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a:p>
            <a:pPr>
              <a:lnSpc>
                <a:spcPct val="150000"/>
              </a:lnSpc>
            </a:pPr>
            <a:endParaRPr lang="en-US" smtClean="0">
              <a:solidFill>
                <a:schemeClr val="bg1"/>
              </a:solidFill>
              <a:latin typeface="Comic Sans MS" panose="030F0702030302020204" pitchFamily="66" charset="0"/>
            </a:endParaRPr>
          </a:p>
          <a:p>
            <a:pPr>
              <a:lnSpc>
                <a:spcPct val="150000"/>
              </a:lnSpc>
            </a:pPr>
            <a:r>
              <a:rPr lang="en-US" smtClean="0">
                <a:solidFill>
                  <a:schemeClr val="bg1"/>
                </a:solidFill>
                <a:latin typeface="Comic Sans MS" panose="030F0702030302020204" pitchFamily="66" charset="0"/>
              </a:rPr>
              <a:t>Here </a:t>
            </a:r>
            <a:r>
              <a:rPr lang="en-US">
                <a:solidFill>
                  <a:schemeClr val="bg1"/>
                </a:solidFill>
                <a:latin typeface="Comic Sans MS" panose="030F0702030302020204" pitchFamily="66" charset="0"/>
              </a:rPr>
              <a:t>is the same example using a ternary operator</a:t>
            </a:r>
            <a:r>
              <a:rPr lang="en-US" smtClean="0">
                <a:solidFill>
                  <a:schemeClr val="bg1"/>
                </a:solidFill>
                <a:latin typeface="Comic Sans MS" panose="030F0702030302020204" pitchFamily="66" charset="0"/>
              </a:rPr>
              <a:t>:</a:t>
            </a: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authenticated </a:t>
            </a:r>
            <a:r>
              <a:rPr lang="en-US">
                <a:solidFill>
                  <a:srgbClr val="FF0000"/>
                </a:solidFill>
                <a:latin typeface="Arial Nova" panose="020B0504020202020204" pitchFamily="34" charset="0"/>
              </a:rPr>
              <a:t>? </a:t>
            </a:r>
            <a:r>
              <a:rPr lang="en-US">
                <a:solidFill>
                  <a:srgbClr val="92D050"/>
                </a:solidFill>
                <a:latin typeface="Arial Nova" panose="020B0504020202020204" pitchFamily="34" charset="0"/>
              </a:rPr>
              <a:t>renderApp() </a:t>
            </a:r>
            <a:r>
              <a:rPr lang="en-US">
                <a:solidFill>
                  <a:srgbClr val="FF0000"/>
                </a:solidFill>
                <a:latin typeface="Arial Nova" panose="020B0504020202020204" pitchFamily="34" charset="0"/>
              </a:rPr>
              <a:t>: </a:t>
            </a:r>
            <a:r>
              <a:rPr lang="en-US">
                <a:solidFill>
                  <a:srgbClr val="92D050"/>
                </a:solidFill>
                <a:latin typeface="Arial Nova" panose="020B0504020202020204" pitchFamily="34" charset="0"/>
              </a:rPr>
              <a:t>renderLogin();</a:t>
            </a:r>
          </a:p>
          <a:p>
            <a:pPr>
              <a:lnSpc>
                <a:spcPct val="150000"/>
              </a:lnSpc>
            </a:pPr>
            <a:endParaRPr lang="en-US">
              <a:solidFill>
                <a:schemeClr val="bg1"/>
              </a:solidFill>
              <a:latin typeface="Comic Sans MS" panose="030F0702030302020204" pitchFamily="66" charset="0"/>
            </a:endParaRPr>
          </a:p>
        </p:txBody>
      </p:sp>
    </p:spTree>
    <p:extLst>
      <p:ext uri="{BB962C8B-B14F-4D97-AF65-F5344CB8AC3E}">
        <p14:creationId xmlns:p14="http://schemas.microsoft.com/office/powerpoint/2010/main" xmlns="" val="3653766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Conditional Rendering - Element</a:t>
            </a:r>
            <a:endParaRPr lang="en-US" sz="2800">
              <a:latin typeface="Sitka Small" panose="02000505000000020004" pitchFamily="2" charset="0"/>
            </a:endParaRPr>
          </a:p>
        </p:txBody>
      </p:sp>
      <p:sp>
        <p:nvSpPr>
          <p:cNvPr id="7" name="Rectangle 6"/>
          <p:cNvSpPr/>
          <p:nvPr/>
        </p:nvSpPr>
        <p:spPr>
          <a:xfrm>
            <a:off x="836137" y="679658"/>
            <a:ext cx="10193812" cy="5493812"/>
          </a:xfrm>
          <a:prstGeom prst="rect">
            <a:avLst/>
          </a:prstGeom>
        </p:spPr>
        <p:txBody>
          <a:bodyPr wrap="square">
            <a:spAutoFit/>
          </a:bodyPr>
          <a:lstStyle/>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function App() </a:t>
            </a:r>
            <a:r>
              <a:rPr lang="en-US">
                <a:solidFill>
                  <a:srgbClr val="92D050"/>
                </a:solidFill>
                <a:latin typeface="Arial Nova" panose="020B0504020202020204" pitchFamily="34" charset="0"/>
              </a:rPr>
              <a:t>{</a:t>
            </a: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	const isLoggedIn  = </a:t>
            </a:r>
            <a:r>
              <a:rPr lang="en-US" smtClean="0">
                <a:solidFill>
                  <a:srgbClr val="92D050"/>
                </a:solidFill>
                <a:latin typeface="Arial Nova" panose="020B0504020202020204" pitchFamily="34" charset="0"/>
              </a:rPr>
              <a:t>true;</a:t>
            </a: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let text;</a:t>
            </a:r>
            <a:endParaRPr lang="en-US">
              <a:solidFill>
                <a:srgbClr val="92D050"/>
              </a:solidFill>
              <a:latin typeface="Arial Nova" panose="020B0504020202020204" pitchFamily="34" charset="0"/>
            </a:endParaRPr>
          </a:p>
          <a:p>
            <a:pPr lvl="2">
              <a:lnSpc>
                <a:spcPct val="150000"/>
              </a:lnSpc>
            </a:pPr>
            <a:r>
              <a:rPr lang="en-US">
                <a:solidFill>
                  <a:srgbClr val="92D050"/>
                </a:solidFill>
                <a:latin typeface="Arial Nova" panose="020B0504020202020204" pitchFamily="34" charset="0"/>
              </a:rPr>
              <a:t>if (isLoggedIn) {</a:t>
            </a:r>
          </a:p>
          <a:p>
            <a:pPr lvl="2">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text </a:t>
            </a: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&lt;h1&gt; Welcome &lt;/h1&gt;;</a:t>
            </a:r>
            <a:endParaRPr lang="en-US">
              <a:solidFill>
                <a:srgbClr val="92D050"/>
              </a:solidFill>
              <a:latin typeface="Arial Nova" panose="020B0504020202020204" pitchFamily="34" charset="0"/>
            </a:endParaRPr>
          </a:p>
          <a:p>
            <a:pPr lvl="2">
              <a:lnSpc>
                <a:spcPct val="150000"/>
              </a:lnSpc>
            </a:pPr>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else {</a:t>
            </a:r>
          </a:p>
          <a:p>
            <a:pPr lvl="2">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text </a:t>
            </a:r>
            <a:r>
              <a:rPr lang="en-US">
                <a:solidFill>
                  <a:srgbClr val="92D050"/>
                </a:solidFill>
                <a:latin typeface="Arial Nova" panose="020B0504020202020204" pitchFamily="34" charset="0"/>
              </a:rPr>
              <a:t>= &lt;h1&gt; </a:t>
            </a:r>
            <a:r>
              <a:rPr lang="en-US" smtClean="0">
                <a:solidFill>
                  <a:srgbClr val="92D050"/>
                </a:solidFill>
                <a:latin typeface="Arial Nova" panose="020B0504020202020204" pitchFamily="34" charset="0"/>
              </a:rPr>
              <a:t>Please Login First </a:t>
            </a:r>
            <a:r>
              <a:rPr lang="en-US">
                <a:solidFill>
                  <a:srgbClr val="92D050"/>
                </a:solidFill>
                <a:latin typeface="Arial Nova" panose="020B0504020202020204" pitchFamily="34" charset="0"/>
              </a:rPr>
              <a:t>&lt;/h1</a:t>
            </a:r>
            <a:r>
              <a:rPr lang="en-US" smtClean="0">
                <a:solidFill>
                  <a:srgbClr val="92D050"/>
                </a:solidFill>
                <a:latin typeface="Arial Nova" panose="020B0504020202020204" pitchFamily="34" charset="0"/>
              </a:rPr>
              <a:t>&gt;;</a:t>
            </a:r>
            <a:endParaRPr lang="en-US">
              <a:solidFill>
                <a:srgbClr val="92D050"/>
              </a:solidFill>
              <a:latin typeface="Arial Nova" panose="020B0504020202020204" pitchFamily="34" charset="0"/>
            </a:endParaRPr>
          </a:p>
          <a:p>
            <a:pPr lvl="2">
              <a:lnSpc>
                <a:spcPct val="150000"/>
              </a:lnSpc>
            </a:pPr>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a:p>
            <a:pPr lvl="2">
              <a:lnSpc>
                <a:spcPct val="150000"/>
              </a:lnSpc>
            </a:pPr>
            <a:r>
              <a:rPr lang="en-US">
                <a:solidFill>
                  <a:schemeClr val="bg1">
                    <a:lumMod val="50000"/>
                  </a:schemeClr>
                </a:solidFill>
                <a:latin typeface="Arial Nova" panose="020B0504020202020204" pitchFamily="34" charset="0"/>
              </a:rPr>
              <a:t>//how to write above if-else using ternary operator?</a:t>
            </a:r>
          </a:p>
          <a:p>
            <a:pPr>
              <a:lnSpc>
                <a:spcPct val="150000"/>
              </a:lnSpc>
            </a:pPr>
            <a:r>
              <a:rPr lang="en-US" smtClean="0">
                <a:solidFill>
                  <a:srgbClr val="92D050"/>
                </a:solidFill>
                <a:latin typeface="Arial Nova" panose="020B0504020202020204" pitchFamily="34" charset="0"/>
              </a:rPr>
              <a:t>	return( &lt;div&gt; {text} &lt;/div&gt; )</a:t>
            </a:r>
          </a:p>
          <a:p>
            <a:pPr>
              <a:lnSpc>
                <a:spcPct val="150000"/>
              </a:lnSpc>
            </a:pPr>
            <a:r>
              <a:rPr lang="en-US" smtClean="0">
                <a:solidFill>
                  <a:srgbClr val="92D050"/>
                </a:solidFill>
                <a:latin typeface="Arial Nova" panose="020B0504020202020204" pitchFamily="34" charset="0"/>
              </a:rPr>
              <a:t>}</a:t>
            </a:r>
          </a:p>
          <a:p>
            <a:pPr>
              <a:lnSpc>
                <a:spcPct val="150000"/>
              </a:lnSpc>
            </a:pPr>
            <a:endParaRPr lang="en-US">
              <a:solidFill>
                <a:srgbClr val="92D050"/>
              </a:solidFill>
              <a:latin typeface="Arial Nova" panose="020B0504020202020204" pitchFamily="34" charset="0"/>
            </a:endParaRPr>
          </a:p>
          <a:p>
            <a:pPr>
              <a:lnSpc>
                <a:spcPct val="150000"/>
              </a:lnSpc>
            </a:pPr>
            <a:endParaRPr lang="en-US" smtClean="0">
              <a:solidFill>
                <a:srgbClr val="92D050"/>
              </a:solidFill>
              <a:latin typeface="Arial Nova" panose="020B0504020202020204" pitchFamily="34" charset="0"/>
            </a:endParaRPr>
          </a:p>
        </p:txBody>
      </p:sp>
    </p:spTree>
    <p:extLst>
      <p:ext uri="{BB962C8B-B14F-4D97-AF65-F5344CB8AC3E}">
        <p14:creationId xmlns:p14="http://schemas.microsoft.com/office/powerpoint/2010/main" xmlns="" val="3152704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a:latin typeface="Sitka Small" panose="02000505000000020004" pitchFamily="2" charset="0"/>
              </a:rPr>
              <a:t>Conditional </a:t>
            </a:r>
            <a:r>
              <a:rPr lang="en-US" sz="2800" b="0" smtClean="0">
                <a:latin typeface="Sitka Small" panose="02000505000000020004" pitchFamily="2" charset="0"/>
              </a:rPr>
              <a:t>Rendering - </a:t>
            </a:r>
            <a:r>
              <a:rPr lang="en-US" sz="2800" b="0">
                <a:latin typeface="Sitka Small" panose="02000505000000020004" pitchFamily="2" charset="0"/>
              </a:rPr>
              <a:t>Component</a:t>
            </a:r>
            <a:endParaRPr lang="en-US" sz="2800">
              <a:latin typeface="Sitka Small" panose="02000505000000020004" pitchFamily="2" charset="0"/>
            </a:endParaRPr>
          </a:p>
        </p:txBody>
      </p:sp>
      <p:sp>
        <p:nvSpPr>
          <p:cNvPr id="7" name="Rectangle 6"/>
          <p:cNvSpPr/>
          <p:nvPr/>
        </p:nvSpPr>
        <p:spPr>
          <a:xfrm>
            <a:off x="901452" y="568563"/>
            <a:ext cx="10193812" cy="6324808"/>
          </a:xfrm>
          <a:prstGeom prst="rect">
            <a:avLst/>
          </a:prstGeom>
        </p:spPr>
        <p:txBody>
          <a:bodyPr wrap="square">
            <a:spAutoFit/>
          </a:bodyPr>
          <a:lstStyle/>
          <a:p>
            <a:pPr>
              <a:lnSpc>
                <a:spcPct val="150000"/>
              </a:lnSpc>
            </a:pPr>
            <a:r>
              <a:rPr lang="en-US">
                <a:solidFill>
                  <a:srgbClr val="92D050"/>
                </a:solidFill>
                <a:latin typeface="Arial Nova" panose="020B0504020202020204" pitchFamily="34" charset="0"/>
              </a:rPr>
              <a:t>function </a:t>
            </a:r>
            <a:r>
              <a:rPr lang="en-US" smtClean="0">
                <a:solidFill>
                  <a:srgbClr val="92D050"/>
                </a:solidFill>
                <a:latin typeface="Arial Nova" panose="020B0504020202020204" pitchFamily="34" charset="0"/>
              </a:rPr>
              <a:t>Failed() </a:t>
            </a:r>
            <a:r>
              <a:rPr lang="en-US">
                <a:solidFill>
                  <a:srgbClr val="92D050"/>
                </a:solidFill>
                <a:latin typeface="Arial Nova" panose="020B0504020202020204" pitchFamily="34" charset="0"/>
              </a:rPr>
              <a:t>{</a:t>
            </a: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return &lt;h1&gt; You have </a:t>
            </a:r>
            <a:r>
              <a:rPr lang="en-US" smtClean="0">
                <a:solidFill>
                  <a:srgbClr val="92D050"/>
                </a:solidFill>
                <a:latin typeface="Arial Nova" panose="020B0504020202020204" pitchFamily="34" charset="0"/>
              </a:rPr>
              <a:t>failed </a:t>
            </a:r>
            <a:r>
              <a:rPr lang="en-US">
                <a:solidFill>
                  <a:srgbClr val="92D050"/>
                </a:solidFill>
                <a:latin typeface="Arial Nova" panose="020B0504020202020204" pitchFamily="34" charset="0"/>
              </a:rPr>
              <a:t>the </a:t>
            </a:r>
            <a:r>
              <a:rPr lang="en-US" smtClean="0">
                <a:solidFill>
                  <a:srgbClr val="92D050"/>
                </a:solidFill>
                <a:latin typeface="Arial Nova" panose="020B0504020202020204" pitchFamily="34" charset="0"/>
              </a:rPr>
              <a:t>exam, sorry! </a:t>
            </a:r>
            <a:r>
              <a:rPr lang="en-US">
                <a:solidFill>
                  <a:srgbClr val="92D050"/>
                </a:solidFill>
                <a:latin typeface="Arial Nova" panose="020B0504020202020204" pitchFamily="34" charset="0"/>
              </a:rPr>
              <a:t>&lt;/h1&gt;;</a:t>
            </a:r>
          </a:p>
          <a:p>
            <a:pPr>
              <a:lnSpc>
                <a:spcPct val="150000"/>
              </a:lnSpc>
            </a:pPr>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a:p>
            <a:pPr>
              <a:lnSpc>
                <a:spcPct val="150000"/>
              </a:lnSpc>
            </a:pPr>
            <a:r>
              <a:rPr lang="en-US" smtClean="0">
                <a:solidFill>
                  <a:srgbClr val="92D050"/>
                </a:solidFill>
                <a:latin typeface="Arial Nova" panose="020B0504020202020204" pitchFamily="34" charset="0"/>
              </a:rPr>
              <a:t>function Passed() </a:t>
            </a:r>
            <a:r>
              <a:rPr lang="en-US">
                <a:solidFill>
                  <a:srgbClr val="92D050"/>
                </a:solidFill>
                <a:latin typeface="Arial Nova" panose="020B0504020202020204" pitchFamily="34" charset="0"/>
              </a:rPr>
              <a:t>{</a:t>
            </a: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return </a:t>
            </a:r>
            <a:r>
              <a:rPr lang="en-US">
                <a:solidFill>
                  <a:srgbClr val="92D050"/>
                </a:solidFill>
                <a:latin typeface="Arial Nova" panose="020B0504020202020204" pitchFamily="34" charset="0"/>
              </a:rPr>
              <a:t>&lt;</a:t>
            </a:r>
            <a:r>
              <a:rPr lang="en-US" smtClean="0">
                <a:solidFill>
                  <a:srgbClr val="92D050"/>
                </a:solidFill>
                <a:latin typeface="Arial Nova" panose="020B0504020202020204" pitchFamily="34" charset="0"/>
              </a:rPr>
              <a:t>h1&gt; You have passed the exam, successfully! &lt;/</a:t>
            </a:r>
            <a:r>
              <a:rPr lang="en-US">
                <a:solidFill>
                  <a:srgbClr val="92D050"/>
                </a:solidFill>
                <a:latin typeface="Arial Nova" panose="020B0504020202020204" pitchFamily="34" charset="0"/>
              </a:rPr>
              <a:t>h1&gt;;</a:t>
            </a:r>
          </a:p>
          <a:p>
            <a:pPr>
              <a:lnSpc>
                <a:spcPct val="150000"/>
              </a:lnSpc>
            </a:pPr>
            <a:r>
              <a:rPr lang="en-US" smtClean="0">
                <a:solidFill>
                  <a:srgbClr val="92D050"/>
                </a:solidFill>
                <a:latin typeface="Arial Nova" panose="020B0504020202020204" pitchFamily="34" charset="0"/>
              </a:rPr>
              <a:t>}</a:t>
            </a:r>
          </a:p>
          <a:p>
            <a:pPr>
              <a:lnSpc>
                <a:spcPct val="150000"/>
              </a:lnSpc>
            </a:pPr>
            <a:endParaRPr lang="en-US" smtClean="0">
              <a:solidFill>
                <a:srgbClr val="92D050"/>
              </a:solidFill>
              <a:latin typeface="Arial Nova" panose="020B0504020202020204" pitchFamily="34" charset="0"/>
            </a:endParaRPr>
          </a:p>
          <a:p>
            <a:pPr>
              <a:lnSpc>
                <a:spcPct val="150000"/>
              </a:lnSpc>
            </a:pPr>
            <a:r>
              <a:rPr lang="en-US">
                <a:solidFill>
                  <a:srgbClr val="92D050"/>
                </a:solidFill>
                <a:latin typeface="Arial Nova" panose="020B0504020202020204" pitchFamily="34" charset="0"/>
              </a:rPr>
              <a:t>function </a:t>
            </a:r>
            <a:r>
              <a:rPr lang="en-US" smtClean="0">
                <a:solidFill>
                  <a:srgbClr val="92D050"/>
                </a:solidFill>
                <a:latin typeface="Arial Nova" panose="020B0504020202020204" pitchFamily="34" charset="0"/>
              </a:rPr>
              <a:t>App() </a:t>
            </a:r>
            <a:r>
              <a:rPr lang="en-US">
                <a:solidFill>
                  <a:srgbClr val="92D050"/>
                </a:solidFill>
                <a:latin typeface="Arial Nova" panose="020B0504020202020204" pitchFamily="34" charset="0"/>
              </a:rPr>
              <a:t>{</a:t>
            </a: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const marks  </a:t>
            </a: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42;</a:t>
            </a:r>
            <a:endParaRPr lang="en-US">
              <a:solidFill>
                <a:srgbClr val="92D050"/>
              </a:solidFill>
              <a:latin typeface="Arial Nova" panose="020B0504020202020204" pitchFamily="34" charset="0"/>
            </a:endParaRPr>
          </a:p>
          <a:p>
            <a:pPr lvl="1">
              <a:lnSpc>
                <a:spcPct val="150000"/>
              </a:lnSpc>
            </a:pPr>
            <a:r>
              <a:rPr lang="en-US">
                <a:solidFill>
                  <a:srgbClr val="92D050"/>
                </a:solidFill>
                <a:latin typeface="Arial Nova" panose="020B0504020202020204" pitchFamily="34" charset="0"/>
              </a:rPr>
              <a:t>  if </a:t>
            </a:r>
            <a:r>
              <a:rPr lang="en-US" smtClean="0">
                <a:solidFill>
                  <a:srgbClr val="92D050"/>
                </a:solidFill>
                <a:latin typeface="Arial Nova" panose="020B0504020202020204" pitchFamily="34" charset="0"/>
              </a:rPr>
              <a:t>(</a:t>
            </a: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marks &gt; 35 ) </a:t>
            </a:r>
            <a:endParaRPr lang="en-US">
              <a:solidFill>
                <a:srgbClr val="92D050"/>
              </a:solidFill>
              <a:latin typeface="Arial Nova" panose="020B0504020202020204" pitchFamily="34" charset="0"/>
            </a:endParaRP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return &lt;Passed /&gt;;</a:t>
            </a:r>
            <a:endParaRPr lang="en-US">
              <a:solidFill>
                <a:srgbClr val="92D050"/>
              </a:solidFill>
              <a:latin typeface="Arial Nova" panose="020B0504020202020204" pitchFamily="34" charset="0"/>
            </a:endParaRP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else</a:t>
            </a:r>
          </a:p>
          <a:p>
            <a:pPr>
              <a:lnSpc>
                <a:spcPct val="150000"/>
              </a:lnSpc>
            </a:pPr>
            <a:r>
              <a:rPr lang="en-US" smtClean="0">
                <a:solidFill>
                  <a:srgbClr val="92D050"/>
                </a:solidFill>
                <a:latin typeface="Arial Nova" panose="020B0504020202020204" pitchFamily="34" charset="0"/>
              </a:rPr>
              <a:t>	return &lt;Failed /&gt;;</a:t>
            </a:r>
          </a:p>
          <a:p>
            <a:pPr>
              <a:lnSpc>
                <a:spcPct val="150000"/>
              </a:lnSpc>
            </a:pPr>
            <a:r>
              <a:rPr lang="en-US" smtClean="0">
                <a:solidFill>
                  <a:srgbClr val="92D050"/>
                </a:solidFill>
                <a:latin typeface="Arial Nova" panose="020B0504020202020204" pitchFamily="34" charset="0"/>
              </a:rPr>
              <a:t>}</a:t>
            </a:r>
          </a:p>
          <a:p>
            <a:pPr>
              <a:lnSpc>
                <a:spcPct val="150000"/>
              </a:lnSpc>
            </a:pPr>
            <a:r>
              <a:rPr lang="en-US" smtClean="0">
                <a:solidFill>
                  <a:schemeClr val="bg1">
                    <a:lumMod val="50000"/>
                  </a:schemeClr>
                </a:solidFill>
                <a:latin typeface="Arial Nova" panose="020B0504020202020204" pitchFamily="34" charset="0"/>
              </a:rPr>
              <a:t>Next: 1.pass props also   2.Condition elements rendering using ternary operator.</a:t>
            </a:r>
            <a:endParaRPr lang="en-US">
              <a:solidFill>
                <a:schemeClr val="bg1">
                  <a:lumMod val="50000"/>
                </a:schemeClr>
              </a:solidFill>
              <a:latin typeface="Arial Nova" panose="020B0504020202020204" pitchFamily="34" charset="0"/>
            </a:endParaRPr>
          </a:p>
        </p:txBody>
      </p:sp>
    </p:spTree>
    <p:extLst>
      <p:ext uri="{BB962C8B-B14F-4D97-AF65-F5344CB8AC3E}">
        <p14:creationId xmlns:p14="http://schemas.microsoft.com/office/powerpoint/2010/main" xmlns="" val="4100674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659" y="0"/>
            <a:ext cx="6318929" cy="480131"/>
          </a:xfrm>
        </p:spPr>
        <p:txBody>
          <a:bodyPr/>
          <a:lstStyle/>
          <a:p>
            <a:r>
              <a:rPr lang="en-US" sz="2800" b="0" smtClean="0">
                <a:latin typeface="Sitka Small" panose="02000505000000020004" pitchFamily="2" charset="0"/>
              </a:rPr>
              <a:t>React JS</a:t>
            </a:r>
            <a:endParaRPr lang="en-US" b="0">
              <a:latin typeface="Sitka Small" panose="02000505000000020004" pitchFamily="2" charset="0"/>
            </a:endParaRPr>
          </a:p>
        </p:txBody>
      </p:sp>
      <p:sp>
        <p:nvSpPr>
          <p:cNvPr id="7" name="Rectangle 6"/>
          <p:cNvSpPr/>
          <p:nvPr/>
        </p:nvSpPr>
        <p:spPr>
          <a:xfrm>
            <a:off x="930632" y="1062226"/>
            <a:ext cx="9119257" cy="1631216"/>
          </a:xfrm>
          <a:prstGeom prst="rect">
            <a:avLst/>
          </a:prstGeom>
        </p:spPr>
        <p:txBody>
          <a:bodyPr wrap="square">
            <a:spAutoFit/>
          </a:bodyPr>
          <a:lstStyle/>
          <a:p>
            <a:r>
              <a:rPr lang="en-US" sz="2000">
                <a:solidFill>
                  <a:schemeClr val="bg1"/>
                </a:solidFill>
                <a:latin typeface="Comic Sans MS" panose="030F0702030302020204" pitchFamily="66" charset="0"/>
              </a:rPr>
              <a:t>React is a JavaScript library for building user interfaces.</a:t>
            </a:r>
          </a:p>
          <a:p>
            <a:endParaRPr lang="en-US" sz="2000">
              <a:solidFill>
                <a:schemeClr val="bg1"/>
              </a:solidFill>
              <a:latin typeface="Comic Sans MS" panose="030F0702030302020204" pitchFamily="66" charset="0"/>
            </a:endParaRPr>
          </a:p>
          <a:p>
            <a:r>
              <a:rPr lang="en-US" sz="2000">
                <a:solidFill>
                  <a:schemeClr val="bg1"/>
                </a:solidFill>
                <a:latin typeface="Comic Sans MS" panose="030F0702030302020204" pitchFamily="66" charset="0"/>
              </a:rPr>
              <a:t>React is used to build single-page applications.</a:t>
            </a:r>
          </a:p>
          <a:p>
            <a:endParaRPr lang="en-US" sz="2000">
              <a:solidFill>
                <a:schemeClr val="bg1"/>
              </a:solidFill>
              <a:latin typeface="Comic Sans MS" panose="030F0702030302020204" pitchFamily="66" charset="0"/>
            </a:endParaRPr>
          </a:p>
          <a:p>
            <a:r>
              <a:rPr lang="en-US" sz="2000">
                <a:solidFill>
                  <a:schemeClr val="bg1"/>
                </a:solidFill>
                <a:latin typeface="Comic Sans MS" panose="030F0702030302020204" pitchFamily="66" charset="0"/>
              </a:rPr>
              <a:t>React allows us to create reusable UI components</a:t>
            </a:r>
            <a:r>
              <a:rPr lang="en-US" sz="2000" smtClean="0">
                <a:solidFill>
                  <a:schemeClr val="bg1"/>
                </a:solidFill>
                <a:latin typeface="Comic Sans MS" panose="030F0702030302020204" pitchFamily="66" charset="0"/>
              </a:rPr>
              <a:t>.</a:t>
            </a:r>
          </a:p>
        </p:txBody>
      </p:sp>
    </p:spTree>
    <p:extLst>
      <p:ext uri="{BB962C8B-B14F-4D97-AF65-F5344CB8AC3E}">
        <p14:creationId xmlns:p14="http://schemas.microsoft.com/office/powerpoint/2010/main" xmlns="" val="3227825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smtClean="0">
                <a:latin typeface="Sitka Small" panose="02000505000000020004" pitchFamily="2" charset="0"/>
              </a:rPr>
              <a:t>Flow Structure of React App</a:t>
            </a:r>
            <a:endParaRPr lang="en-US" sz="2800">
              <a:latin typeface="Sitka Small" panose="02000505000000020004" pitchFamily="2" charset="0"/>
            </a:endParaRPr>
          </a:p>
        </p:txBody>
      </p:sp>
      <p:sp>
        <p:nvSpPr>
          <p:cNvPr id="7" name="Rectangle 6"/>
          <p:cNvSpPr/>
          <p:nvPr/>
        </p:nvSpPr>
        <p:spPr>
          <a:xfrm>
            <a:off x="852465" y="731847"/>
            <a:ext cx="11136449" cy="3831818"/>
          </a:xfrm>
          <a:prstGeom prst="rect">
            <a:avLst/>
          </a:prstGeom>
        </p:spPr>
        <p:txBody>
          <a:bodyPr wrap="square">
            <a:spAutoFit/>
          </a:bodyPr>
          <a:lstStyle/>
          <a:p>
            <a:pPr>
              <a:lnSpc>
                <a:spcPct val="150000"/>
              </a:lnSpc>
            </a:pPr>
            <a:r>
              <a:rPr lang="en-US" smtClean="0">
                <a:solidFill>
                  <a:schemeClr val="bg1"/>
                </a:solidFill>
                <a:latin typeface="Comic Sans MS" panose="030F0702030302020204" pitchFamily="66" charset="0"/>
              </a:rPr>
              <a:t>We have only one HTML page (index.html) that contains a div with an ID. </a:t>
            </a:r>
          </a:p>
          <a:p>
            <a:pPr>
              <a:lnSpc>
                <a:spcPct val="150000"/>
              </a:lnSpc>
            </a:pPr>
            <a:r>
              <a:rPr lang="en-US" smtClean="0">
                <a:solidFill>
                  <a:schemeClr val="bg1"/>
                </a:solidFill>
                <a:latin typeface="Comic Sans MS" panose="030F0702030302020204" pitchFamily="66" charset="0"/>
              </a:rPr>
              <a:t>We have a javascript page named index.js that targets the above div </a:t>
            </a:r>
          </a:p>
          <a:p>
            <a:pPr>
              <a:lnSpc>
                <a:spcPct val="150000"/>
              </a:lnSpc>
            </a:pPr>
            <a:r>
              <a:rPr lang="en-US" smtClean="0">
                <a:solidFill>
                  <a:schemeClr val="bg1"/>
                </a:solidFill>
                <a:latin typeface="Comic Sans MS" panose="030F0702030302020204" pitchFamily="66" charset="0"/>
              </a:rPr>
              <a:t>and render a component (App) over it.</a:t>
            </a:r>
          </a:p>
          <a:p>
            <a:pPr>
              <a:lnSpc>
                <a:spcPct val="150000"/>
              </a:lnSpc>
            </a:pPr>
            <a:r>
              <a:rPr lang="en-US" smtClean="0">
                <a:solidFill>
                  <a:schemeClr val="bg1"/>
                </a:solidFill>
                <a:latin typeface="Comic Sans MS" panose="030F0702030302020204" pitchFamily="66" charset="0"/>
              </a:rPr>
              <a:t>This app component is also called as root or main component. Since it contains various other components that return HTML which is displayed in the browser. </a:t>
            </a:r>
          </a:p>
          <a:p>
            <a:pPr>
              <a:lnSpc>
                <a:spcPct val="150000"/>
              </a:lnSpc>
            </a:pPr>
            <a:endParaRPr lang="en-US" smtClean="0">
              <a:solidFill>
                <a:schemeClr val="bg1"/>
              </a:solidFill>
              <a:latin typeface="Comic Sans MS" panose="030F0702030302020204" pitchFamily="66" charset="0"/>
            </a:endParaRPr>
          </a:p>
          <a:p>
            <a:pPr>
              <a:lnSpc>
                <a:spcPct val="150000"/>
              </a:lnSpc>
            </a:pPr>
            <a:r>
              <a:rPr lang="en-US" smtClean="0">
                <a:solidFill>
                  <a:schemeClr val="bg1"/>
                </a:solidFill>
                <a:latin typeface="Comic Sans MS" panose="030F0702030302020204" pitchFamily="66" charset="0"/>
              </a:rPr>
              <a:t> </a:t>
            </a:r>
          </a:p>
          <a:p>
            <a:pPr>
              <a:lnSpc>
                <a:spcPct val="150000"/>
              </a:lnSpc>
            </a:pPr>
            <a:r>
              <a:rPr lang="en-US" smtClean="0">
                <a:solidFill>
                  <a:schemeClr val="bg1"/>
                </a:solidFill>
                <a:latin typeface="Comic Sans MS" panose="030F0702030302020204" pitchFamily="66" charset="0"/>
              </a:rPr>
              <a:t> </a:t>
            </a:r>
            <a:endParaRPr lang="en-US">
              <a:solidFill>
                <a:schemeClr val="bg1"/>
              </a:solidFill>
              <a:latin typeface="Comic Sans MS" panose="030F0702030302020204" pitchFamily="66" charset="0"/>
            </a:endParaRPr>
          </a:p>
          <a:p>
            <a:pPr>
              <a:lnSpc>
                <a:spcPct val="150000"/>
              </a:lnSpc>
            </a:pPr>
            <a:endParaRPr lang="en-US" smtClean="0">
              <a:solidFill>
                <a:schemeClr val="bg1"/>
              </a:solidFill>
              <a:latin typeface="Comic Sans MS" panose="030F0702030302020204" pitchFamily="66" charset="0"/>
            </a:endParaRPr>
          </a:p>
        </p:txBody>
      </p:sp>
    </p:spTree>
    <p:extLst>
      <p:ext uri="{BB962C8B-B14F-4D97-AF65-F5344CB8AC3E}">
        <p14:creationId xmlns:p14="http://schemas.microsoft.com/office/powerpoint/2010/main" xmlns="" val="2673451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smtClean="0">
                <a:latin typeface="Sitka Small" panose="02000505000000020004" pitchFamily="2" charset="0"/>
              </a:rPr>
              <a:t>Inline CSS	</a:t>
            </a:r>
            <a:endParaRPr lang="en-US" sz="2800">
              <a:latin typeface="Sitka Small" panose="02000505000000020004" pitchFamily="2" charset="0"/>
            </a:endParaRPr>
          </a:p>
        </p:txBody>
      </p:sp>
      <p:sp>
        <p:nvSpPr>
          <p:cNvPr id="7" name="Rectangle 6"/>
          <p:cNvSpPr/>
          <p:nvPr/>
        </p:nvSpPr>
        <p:spPr>
          <a:xfrm>
            <a:off x="852465" y="731847"/>
            <a:ext cx="11136449" cy="5078313"/>
          </a:xfrm>
          <a:prstGeom prst="rect">
            <a:avLst/>
          </a:prstGeom>
        </p:spPr>
        <p:txBody>
          <a:bodyPr wrap="square">
            <a:spAutoFit/>
          </a:bodyPr>
          <a:lstStyle/>
          <a:p>
            <a:pPr>
              <a:lnSpc>
                <a:spcPct val="150000"/>
              </a:lnSpc>
            </a:pPr>
            <a:r>
              <a:rPr lang="en-US" smtClean="0">
                <a:solidFill>
                  <a:srgbClr val="92D050"/>
                </a:solidFill>
                <a:latin typeface="Arial Nova" panose="020B0504020202020204" pitchFamily="34" charset="0"/>
              </a:rPr>
              <a:t>const </a:t>
            </a:r>
            <a:r>
              <a:rPr lang="en-US">
                <a:solidFill>
                  <a:srgbClr val="92D050"/>
                </a:solidFill>
                <a:latin typeface="Arial Nova" panose="020B0504020202020204" pitchFamily="34" charset="0"/>
              </a:rPr>
              <a:t>Header = () =&gt; {</a:t>
            </a:r>
          </a:p>
          <a:p>
            <a:pPr>
              <a:lnSpc>
                <a:spcPct val="150000"/>
              </a:lnSpc>
            </a:pPr>
            <a:r>
              <a:rPr lang="en-US">
                <a:solidFill>
                  <a:srgbClr val="92D050"/>
                </a:solidFill>
                <a:latin typeface="Arial Nova" panose="020B0504020202020204" pitchFamily="34" charset="0"/>
              </a:rPr>
              <a:t>      return &lt;h1 style={{color: "red"}}&gt;Hello Style!&lt;/h1&gt;</a:t>
            </a:r>
          </a:p>
          <a:p>
            <a:pPr>
              <a:lnSpc>
                <a:spcPct val="150000"/>
              </a:lnSpc>
            </a:pPr>
            <a:r>
              <a:rPr lang="en-US">
                <a:solidFill>
                  <a:srgbClr val="92D050"/>
                </a:solidFill>
                <a:latin typeface="Arial Nova" panose="020B0504020202020204" pitchFamily="34" charset="0"/>
              </a:rPr>
              <a:t>}</a:t>
            </a:r>
          </a:p>
          <a:p>
            <a:pPr>
              <a:lnSpc>
                <a:spcPct val="150000"/>
              </a:lnSpc>
            </a:pPr>
            <a:endParaRPr lang="en-US">
              <a:solidFill>
                <a:schemeClr val="bg1"/>
              </a:solidFill>
              <a:latin typeface="Comic Sans MS" panose="030F0702030302020204" pitchFamily="66" charset="0"/>
            </a:endParaRPr>
          </a:p>
          <a:p>
            <a:pPr>
              <a:lnSpc>
                <a:spcPct val="150000"/>
              </a:lnSpc>
            </a:pPr>
            <a:r>
              <a:rPr lang="en-US" b="1">
                <a:solidFill>
                  <a:schemeClr val="bg1"/>
                </a:solidFill>
                <a:latin typeface="Comic Sans MS" panose="030F0702030302020204" pitchFamily="66" charset="0"/>
              </a:rPr>
              <a:t>camelCased Property </a:t>
            </a:r>
            <a:r>
              <a:rPr lang="en-US" b="1" smtClean="0">
                <a:solidFill>
                  <a:schemeClr val="bg1"/>
                </a:solidFill>
                <a:latin typeface="Comic Sans MS" panose="030F0702030302020204" pitchFamily="66" charset="0"/>
              </a:rPr>
              <a:t>Names:</a:t>
            </a:r>
          </a:p>
          <a:p>
            <a:pPr>
              <a:lnSpc>
                <a:spcPct val="150000"/>
              </a:lnSpc>
            </a:pPr>
            <a:endParaRPr lang="en-US">
              <a:solidFill>
                <a:schemeClr val="bg1"/>
              </a:solidFill>
              <a:latin typeface="Comic Sans MS" panose="030F0702030302020204" pitchFamily="66" charset="0"/>
            </a:endParaRPr>
          </a:p>
          <a:p>
            <a:pPr>
              <a:lnSpc>
                <a:spcPct val="150000"/>
              </a:lnSpc>
            </a:pPr>
            <a:r>
              <a:rPr lang="en-US">
                <a:solidFill>
                  <a:srgbClr val="92D050"/>
                </a:solidFill>
                <a:latin typeface="Arial Nova" panose="020B0504020202020204" pitchFamily="34" charset="0"/>
              </a:rPr>
              <a:t>const Header = () =&gt; {</a:t>
            </a:r>
          </a:p>
          <a:p>
            <a:pPr>
              <a:lnSpc>
                <a:spcPct val="150000"/>
              </a:lnSpc>
            </a:pPr>
            <a:r>
              <a:rPr lang="en-US">
                <a:solidFill>
                  <a:srgbClr val="92D050"/>
                </a:solidFill>
                <a:latin typeface="Arial Nova" panose="020B0504020202020204" pitchFamily="34" charset="0"/>
              </a:rPr>
              <a:t>      return &lt;h1 style={{</a:t>
            </a:r>
            <a:r>
              <a:rPr lang="en-US" smtClean="0">
                <a:solidFill>
                  <a:srgbClr val="92D050"/>
                </a:solidFill>
                <a:latin typeface="Arial Nova" panose="020B0504020202020204" pitchFamily="34" charset="0"/>
              </a:rPr>
              <a:t>backgroundColor</a:t>
            </a:r>
            <a:r>
              <a:rPr lang="en-US">
                <a:solidFill>
                  <a:srgbClr val="92D050"/>
                </a:solidFill>
                <a:latin typeface="Arial Nova" panose="020B0504020202020204" pitchFamily="34" charset="0"/>
              </a:rPr>
              <a:t>: "lightblue"}}&gt;Hello Style!&lt;/h1&gt;</a:t>
            </a:r>
          </a:p>
          <a:p>
            <a:pPr>
              <a:lnSpc>
                <a:spcPct val="150000"/>
              </a:lnSpc>
            </a:pPr>
            <a:r>
              <a:rPr lang="en-US">
                <a:solidFill>
                  <a:srgbClr val="92D050"/>
                </a:solidFill>
                <a:latin typeface="Arial Nova" panose="020B0504020202020204" pitchFamily="34" charset="0"/>
              </a:rPr>
              <a:t>}</a:t>
            </a:r>
          </a:p>
          <a:p>
            <a:pPr>
              <a:lnSpc>
                <a:spcPct val="150000"/>
              </a:lnSpc>
            </a:pPr>
            <a:endParaRPr lang="en-US" smtClean="0">
              <a:solidFill>
                <a:schemeClr val="bg1"/>
              </a:solidFill>
              <a:latin typeface="Comic Sans MS" panose="030F0702030302020204" pitchFamily="66" charset="0"/>
            </a:endParaRPr>
          </a:p>
          <a:p>
            <a:pPr>
              <a:lnSpc>
                <a:spcPct val="150000"/>
              </a:lnSpc>
            </a:pPr>
            <a:endParaRPr lang="en-US">
              <a:solidFill>
                <a:schemeClr val="bg1"/>
              </a:solidFill>
              <a:latin typeface="Comic Sans MS" panose="030F0702030302020204" pitchFamily="66" charset="0"/>
            </a:endParaRPr>
          </a:p>
          <a:p>
            <a:pPr>
              <a:lnSpc>
                <a:spcPct val="150000"/>
              </a:lnSpc>
            </a:pPr>
            <a:r>
              <a:rPr lang="en-US" smtClean="0">
                <a:solidFill>
                  <a:srgbClr val="FF0000"/>
                </a:solidFill>
                <a:latin typeface="Comic Sans MS" panose="030F0702030302020204" pitchFamily="66" charset="0"/>
              </a:rPr>
              <a:t>Cons</a:t>
            </a:r>
            <a:r>
              <a:rPr lang="en-US" smtClean="0">
                <a:solidFill>
                  <a:schemeClr val="bg1"/>
                </a:solidFill>
                <a:latin typeface="Comic Sans MS" panose="030F0702030302020204" pitchFamily="66" charset="0"/>
              </a:rPr>
              <a:t>: The code quicky becomes unreadable. </a:t>
            </a:r>
          </a:p>
        </p:txBody>
      </p:sp>
    </p:spTree>
    <p:extLst>
      <p:ext uri="{BB962C8B-B14F-4D97-AF65-F5344CB8AC3E}">
        <p14:creationId xmlns:p14="http://schemas.microsoft.com/office/powerpoint/2010/main" xmlns="" val="2000302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smtClean="0">
                <a:latin typeface="Sitka Small" panose="02000505000000020004" pitchFamily="2" charset="0"/>
              </a:rPr>
              <a:t>CSS as object	</a:t>
            </a:r>
            <a:endParaRPr lang="en-US" sz="2800">
              <a:latin typeface="Sitka Small" panose="02000505000000020004" pitchFamily="2" charset="0"/>
            </a:endParaRPr>
          </a:p>
        </p:txBody>
      </p:sp>
      <p:sp>
        <p:nvSpPr>
          <p:cNvPr id="7" name="Rectangle 6"/>
          <p:cNvSpPr/>
          <p:nvPr/>
        </p:nvSpPr>
        <p:spPr>
          <a:xfrm>
            <a:off x="852465" y="731847"/>
            <a:ext cx="11136449" cy="5078313"/>
          </a:xfrm>
          <a:prstGeom prst="rect">
            <a:avLst/>
          </a:prstGeom>
        </p:spPr>
        <p:txBody>
          <a:bodyPr wrap="square">
            <a:spAutoFit/>
          </a:bodyPr>
          <a:lstStyle/>
          <a:p>
            <a:pPr>
              <a:lnSpc>
                <a:spcPct val="150000"/>
              </a:lnSpc>
            </a:pPr>
            <a:r>
              <a:rPr lang="en-US">
                <a:solidFill>
                  <a:srgbClr val="92D050"/>
                </a:solidFill>
                <a:latin typeface="Arial Nova" panose="020B0504020202020204" pitchFamily="34" charset="0"/>
              </a:rPr>
              <a:t>const Header = () =&gt; {</a:t>
            </a:r>
          </a:p>
          <a:p>
            <a:pPr lvl="1">
              <a:lnSpc>
                <a:spcPct val="150000"/>
              </a:lnSpc>
            </a:pPr>
            <a:r>
              <a:rPr lang="en-US" smtClean="0">
                <a:solidFill>
                  <a:srgbClr val="92D050"/>
                </a:solidFill>
                <a:latin typeface="Arial Nova" panose="020B0504020202020204" pitchFamily="34" charset="0"/>
              </a:rPr>
              <a:t>const </a:t>
            </a:r>
            <a:r>
              <a:rPr lang="en-US">
                <a:solidFill>
                  <a:srgbClr val="92D050"/>
                </a:solidFill>
                <a:latin typeface="Arial Nova" panose="020B0504020202020204" pitchFamily="34" charset="0"/>
              </a:rPr>
              <a:t>myStyle = {</a:t>
            </a:r>
          </a:p>
          <a:p>
            <a:pPr lvl="2">
              <a:lnSpc>
                <a:spcPct val="150000"/>
              </a:lnSpc>
            </a:pPr>
            <a:r>
              <a:rPr lang="en-US">
                <a:solidFill>
                  <a:srgbClr val="92D050"/>
                </a:solidFill>
                <a:latin typeface="Arial Nova" panose="020B0504020202020204" pitchFamily="34" charset="0"/>
              </a:rPr>
              <a:t>    color: "white",</a:t>
            </a:r>
          </a:p>
          <a:p>
            <a:pPr lvl="2">
              <a:lnSpc>
                <a:spcPct val="150000"/>
              </a:lnSpc>
            </a:pPr>
            <a:r>
              <a:rPr lang="en-US">
                <a:solidFill>
                  <a:srgbClr val="92D050"/>
                </a:solidFill>
                <a:latin typeface="Arial Nova" panose="020B0504020202020204" pitchFamily="34" charset="0"/>
              </a:rPr>
              <a:t>    backgroundColor: "DodgerBlue",</a:t>
            </a:r>
          </a:p>
          <a:p>
            <a:pPr lvl="2">
              <a:lnSpc>
                <a:spcPct val="150000"/>
              </a:lnSpc>
            </a:pPr>
            <a:r>
              <a:rPr lang="en-US">
                <a:solidFill>
                  <a:srgbClr val="92D050"/>
                </a:solidFill>
                <a:latin typeface="Arial Nova" panose="020B0504020202020204" pitchFamily="34" charset="0"/>
              </a:rPr>
              <a:t>    padding: "10px",</a:t>
            </a:r>
          </a:p>
          <a:p>
            <a:pPr lvl="2">
              <a:lnSpc>
                <a:spcPct val="150000"/>
              </a:lnSpc>
            </a:pPr>
            <a:r>
              <a:rPr lang="en-US">
                <a:solidFill>
                  <a:srgbClr val="92D050"/>
                </a:solidFill>
                <a:latin typeface="Arial Nova" panose="020B0504020202020204" pitchFamily="34" charset="0"/>
              </a:rPr>
              <a:t>    fontFamily: "Sans-Serif"</a:t>
            </a: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a:t>
            </a:r>
          </a:p>
          <a:p>
            <a:pPr>
              <a:lnSpc>
                <a:spcPct val="150000"/>
              </a:lnSpc>
            </a:pPr>
            <a:endParaRPr lang="en-US">
              <a:solidFill>
                <a:srgbClr val="92D050"/>
              </a:solidFill>
              <a:latin typeface="Arial Nova" panose="020B0504020202020204" pitchFamily="34" charset="0"/>
            </a:endParaRP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return &lt;</a:t>
            </a:r>
            <a:r>
              <a:rPr lang="en-US">
                <a:solidFill>
                  <a:srgbClr val="92D050"/>
                </a:solidFill>
                <a:latin typeface="Arial Nova" panose="020B0504020202020204" pitchFamily="34" charset="0"/>
              </a:rPr>
              <a:t>h1 style={myStyle}&gt;Hello Style!&lt;/h1</a:t>
            </a:r>
            <a:r>
              <a:rPr lang="en-US" smtClean="0">
                <a:solidFill>
                  <a:srgbClr val="92D050"/>
                </a:solidFill>
                <a:latin typeface="Arial Nova" panose="020B0504020202020204" pitchFamily="34" charset="0"/>
              </a:rPr>
              <a:t>&gt;</a:t>
            </a:r>
          </a:p>
          <a:p>
            <a:pPr>
              <a:lnSpc>
                <a:spcPct val="150000"/>
              </a:lnSpc>
            </a:pPr>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a:p>
            <a:pPr>
              <a:lnSpc>
                <a:spcPct val="150000"/>
              </a:lnSpc>
            </a:pPr>
            <a:endParaRPr lang="en-US" smtClean="0">
              <a:solidFill>
                <a:srgbClr val="92D050"/>
              </a:solidFill>
              <a:latin typeface="Arial Nova" panose="020B0504020202020204" pitchFamily="34" charset="0"/>
            </a:endParaRPr>
          </a:p>
          <a:p>
            <a:pPr>
              <a:lnSpc>
                <a:spcPct val="150000"/>
              </a:lnSpc>
            </a:pPr>
            <a:endParaRPr lang="en-US">
              <a:solidFill>
                <a:srgbClr val="92D050"/>
              </a:solidFill>
              <a:latin typeface="Arial Nova" panose="020B0504020202020204" pitchFamily="34" charset="0"/>
            </a:endParaRPr>
          </a:p>
        </p:txBody>
      </p:sp>
    </p:spTree>
    <p:extLst>
      <p:ext uri="{BB962C8B-B14F-4D97-AF65-F5344CB8AC3E}">
        <p14:creationId xmlns:p14="http://schemas.microsoft.com/office/powerpoint/2010/main" xmlns="" val="2684774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smtClean="0">
                <a:latin typeface="Sitka Small" panose="02000505000000020004" pitchFamily="2" charset="0"/>
              </a:rPr>
              <a:t>External CSS	</a:t>
            </a:r>
            <a:endParaRPr lang="en-US" sz="2800">
              <a:latin typeface="Sitka Small" panose="02000505000000020004" pitchFamily="2" charset="0"/>
            </a:endParaRPr>
          </a:p>
        </p:txBody>
      </p:sp>
      <p:sp>
        <p:nvSpPr>
          <p:cNvPr id="7" name="Rectangle 6"/>
          <p:cNvSpPr/>
          <p:nvPr/>
        </p:nvSpPr>
        <p:spPr>
          <a:xfrm>
            <a:off x="836137" y="663480"/>
            <a:ext cx="11136449" cy="5632311"/>
          </a:xfrm>
          <a:prstGeom prst="rect">
            <a:avLst/>
          </a:prstGeom>
        </p:spPr>
        <p:txBody>
          <a:bodyPr wrap="square">
            <a:spAutoFit/>
          </a:bodyPr>
          <a:lstStyle/>
          <a:p>
            <a:r>
              <a:rPr lang="en-US">
                <a:solidFill>
                  <a:srgbClr val="827DB5"/>
                </a:solidFill>
                <a:latin typeface="Consolas" panose="020B0609020204030204" pitchFamily="49" charset="0"/>
              </a:rPr>
              <a:t>import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Car</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"./car/Car"</a:t>
            </a:r>
            <a:endParaRPr lang="en-US">
              <a:solidFill>
                <a:srgbClr val="BAC6DB"/>
              </a:solidFill>
              <a:latin typeface="Consolas" panose="020B0609020204030204" pitchFamily="49" charset="0"/>
            </a:endParaRPr>
          </a:p>
          <a:p>
            <a:r>
              <a:rPr lang="en-US">
                <a:solidFill>
                  <a:srgbClr val="00B050"/>
                </a:solidFill>
                <a:latin typeface="Consolas" panose="020B0609020204030204" pitchFamily="49" charset="0"/>
              </a:rPr>
              <a:t>import './App.css';</a:t>
            </a: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App</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smtClean="0">
                <a:solidFill>
                  <a:srgbClr val="A8AEBD"/>
                </a:solidFill>
                <a:latin typeface="Consolas" panose="020B0609020204030204" pitchFamily="49" charset="0"/>
              </a:rPr>
              <a:t>myCarCollection</a:t>
            </a:r>
            <a:r>
              <a:rPr lang="en-US" smtClean="0">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"Ford"</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"BMW"</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"Honda"</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"Toyota"</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smtClean="0">
                <a:solidFill>
                  <a:srgbClr val="A4BD00"/>
                </a:solidFill>
                <a:latin typeface="Consolas" panose="020B0609020204030204" pitchFamily="49" charset="0"/>
              </a:rPr>
              <a:t>"</a:t>
            </a:r>
            <a:r>
              <a:rPr lang="en-US">
                <a:solidFill>
                  <a:srgbClr val="A4BD00"/>
                </a:solidFill>
                <a:latin typeface="Consolas" panose="020B0609020204030204" pitchFamily="49" charset="0"/>
              </a:rPr>
              <a:t>Audi"</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"Tesla"</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&lt;h1&gt;</a:t>
            </a:r>
            <a:r>
              <a:rPr lang="en-US">
                <a:solidFill>
                  <a:srgbClr val="BAC6DB"/>
                </a:solidFill>
                <a:latin typeface="Consolas" panose="020B0609020204030204" pitchFamily="49" charset="0"/>
              </a:rPr>
              <a:t>  Who lives in my garage?  </a:t>
            </a:r>
            <a:r>
              <a:rPr lang="en-US">
                <a:solidFill>
                  <a:srgbClr val="39BAE6"/>
                </a:solidFill>
                <a:latin typeface="Consolas" panose="020B0609020204030204" pitchFamily="49" charset="0"/>
              </a:rPr>
              <a:t>&lt;/h1&gt;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t>
            </a:r>
            <a:r>
              <a:rPr lang="en-US" smtClean="0">
                <a:solidFill>
                  <a:srgbClr val="A8AEBD"/>
                </a:solidFill>
                <a:latin typeface="Consolas" panose="020B0609020204030204" pitchFamily="49" charset="0"/>
              </a:rPr>
              <a:t>{</a:t>
            </a:r>
            <a:r>
              <a:rPr lang="en-US">
                <a:solidFill>
                  <a:srgbClr val="A8AEBD"/>
                </a:solidFill>
                <a:latin typeface="Consolas" panose="020B0609020204030204" pitchFamily="49" charset="0"/>
              </a:rPr>
              <a:t>myCarCollection</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map</a:t>
            </a:r>
            <a:r>
              <a:rPr lang="en-US">
                <a:solidFill>
                  <a:srgbClr val="BAC6DB"/>
                </a:solidFill>
                <a:latin typeface="Consolas" panose="020B0609020204030204" pitchFamily="49" charset="0"/>
              </a:rPr>
              <a:t>((</a:t>
            </a:r>
            <a:r>
              <a:rPr lang="en-US">
                <a:solidFill>
                  <a:srgbClr val="8496B4"/>
                </a:solidFill>
                <a:latin typeface="Consolas" panose="020B0609020204030204" pitchFamily="49" charset="0"/>
              </a:rPr>
              <a:t>abc</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8496B4"/>
                </a:solidFill>
                <a:latin typeface="Consolas" panose="020B0609020204030204" pitchFamily="49" charset="0"/>
              </a:rPr>
              <a:t>ind</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endParaRPr lang="en-US" smtClean="0">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smtClean="0">
                <a:solidFill>
                  <a:srgbClr val="BAC6DB"/>
                </a:solidFill>
                <a:latin typeface="Consolas" panose="020B0609020204030204" pitchFamily="49" charset="0"/>
              </a:rPr>
              <a:t>   </a:t>
            </a:r>
            <a:r>
              <a:rPr lang="en-US" smtClean="0">
                <a:solidFill>
                  <a:srgbClr val="39BAE6"/>
                </a:solidFill>
                <a:latin typeface="Consolas" panose="020B0609020204030204" pitchFamily="49" charset="0"/>
              </a:rPr>
              <a:t>&lt;</a:t>
            </a:r>
            <a:r>
              <a:rPr lang="en-US">
                <a:solidFill>
                  <a:srgbClr val="39BAE6"/>
                </a:solidFill>
                <a:latin typeface="Consolas" panose="020B0609020204030204" pitchFamily="49" charset="0"/>
              </a:rPr>
              <a:t>Car</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name</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{abc}</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index</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ind}</a:t>
            </a:r>
            <a:r>
              <a:rPr lang="en-US">
                <a:solidFill>
                  <a:srgbClr val="39BAE6"/>
                </a:solidFill>
                <a:latin typeface="Consolas" panose="020B0609020204030204" pitchFamily="49" charset="0"/>
              </a:rPr>
              <a:t>/&gt;</a:t>
            </a:r>
            <a:r>
              <a:rPr lang="en-US">
                <a:solidFill>
                  <a:srgbClr val="BAC6DB"/>
                </a:solidFill>
                <a:latin typeface="Consolas" panose="020B0609020204030204" pitchFamily="49" charset="0"/>
              </a:rPr>
              <a:t>  </a:t>
            </a:r>
            <a:endParaRPr lang="en-US" smtClean="0">
              <a:solidFill>
                <a:srgbClr val="BAC6DB"/>
              </a:solidFill>
              <a:latin typeface="Consolas" panose="020B0609020204030204" pitchFamily="49" charset="0"/>
            </a:endParaRPr>
          </a:p>
          <a:p>
            <a:r>
              <a:rPr lang="en-US" smtClean="0">
                <a:solidFill>
                  <a:srgbClr val="BAC6DB"/>
                </a:solidFill>
                <a:latin typeface="Consolas" panose="020B0609020204030204" pitchFamily="49" charset="0"/>
              </a:rPr>
              <a:t>      )</a:t>
            </a:r>
            <a:r>
              <a:rPr lang="en-US" smtClean="0">
                <a:solidFill>
                  <a:srgbClr val="A8AEBD"/>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827DB5"/>
                </a:solidFill>
                <a:latin typeface="Consolas" panose="020B0609020204030204" pitchFamily="49" charset="0"/>
              </a:rPr>
              <a:t>export</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default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App</a:t>
            </a:r>
            <a:r>
              <a:rPr lang="en-US" smtClean="0">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p:txBody>
      </p:sp>
    </p:spTree>
    <p:extLst>
      <p:ext uri="{BB962C8B-B14F-4D97-AF65-F5344CB8AC3E}">
        <p14:creationId xmlns:p14="http://schemas.microsoft.com/office/powerpoint/2010/main" xmlns="" val="153023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smtClean="0">
                <a:latin typeface="Sitka Small" panose="02000505000000020004" pitchFamily="2" charset="0"/>
              </a:rPr>
              <a:t>Virtual DOM</a:t>
            </a:r>
            <a:endParaRPr lang="en-US" sz="2800">
              <a:latin typeface="Sitka Small" panose="02000505000000020004" pitchFamily="2" charset="0"/>
            </a:endParaRPr>
          </a:p>
        </p:txBody>
      </p:sp>
      <p:sp>
        <p:nvSpPr>
          <p:cNvPr id="7" name="Rectangle 6"/>
          <p:cNvSpPr/>
          <p:nvPr/>
        </p:nvSpPr>
        <p:spPr>
          <a:xfrm>
            <a:off x="852465" y="629295"/>
            <a:ext cx="10932185" cy="5909310"/>
          </a:xfrm>
          <a:prstGeom prst="rect">
            <a:avLst/>
          </a:prstGeom>
        </p:spPr>
        <p:txBody>
          <a:bodyPr wrap="square">
            <a:spAutoFit/>
          </a:bodyPr>
          <a:lstStyle/>
          <a:p>
            <a:pPr>
              <a:lnSpc>
                <a:spcPct val="150000"/>
              </a:lnSpc>
            </a:pPr>
            <a:r>
              <a:rPr lang="en-US" smtClean="0">
                <a:solidFill>
                  <a:schemeClr val="bg1"/>
                </a:solidFill>
                <a:latin typeface="Comic Sans MS" panose="030F0702030302020204" pitchFamily="66" charset="0"/>
              </a:rPr>
              <a:t>Browser create a DOM for our application, also called a actual dom.</a:t>
            </a:r>
          </a:p>
          <a:p>
            <a:pPr>
              <a:lnSpc>
                <a:spcPct val="150000"/>
              </a:lnSpc>
            </a:pPr>
            <a:r>
              <a:rPr lang="en-US" smtClean="0">
                <a:solidFill>
                  <a:schemeClr val="bg1"/>
                </a:solidFill>
                <a:latin typeface="Comic Sans MS" panose="030F0702030302020204" pitchFamily="66" charset="0"/>
              </a:rPr>
              <a:t>React </a:t>
            </a:r>
            <a:r>
              <a:rPr lang="en-US">
                <a:solidFill>
                  <a:schemeClr val="bg1"/>
                </a:solidFill>
                <a:latin typeface="Comic Sans MS" panose="030F0702030302020204" pitchFamily="66" charset="0"/>
              </a:rPr>
              <a:t>creates a </a:t>
            </a:r>
            <a:r>
              <a:rPr lang="en-US" smtClean="0">
                <a:solidFill>
                  <a:schemeClr val="bg1"/>
                </a:solidFill>
                <a:latin typeface="Comic Sans MS" panose="030F0702030302020204" pitchFamily="66" charset="0"/>
              </a:rPr>
              <a:t>Virtual DOM of the application component and it’s state. </a:t>
            </a:r>
          </a:p>
          <a:p>
            <a:pPr>
              <a:lnSpc>
                <a:spcPct val="150000"/>
              </a:lnSpc>
            </a:pPr>
            <a:endParaRPr lang="en-US">
              <a:solidFill>
                <a:schemeClr val="bg1"/>
              </a:solidFill>
              <a:latin typeface="Comic Sans MS" panose="030F0702030302020204" pitchFamily="66" charset="0"/>
            </a:endParaRPr>
          </a:p>
          <a:p>
            <a:pPr>
              <a:lnSpc>
                <a:spcPct val="150000"/>
              </a:lnSpc>
            </a:pPr>
            <a:endParaRPr lang="en-US" smtClean="0">
              <a:solidFill>
                <a:schemeClr val="bg1"/>
              </a:solidFill>
              <a:latin typeface="Comic Sans MS" panose="030F0702030302020204" pitchFamily="66" charset="0"/>
            </a:endParaRPr>
          </a:p>
          <a:p>
            <a:pPr>
              <a:lnSpc>
                <a:spcPct val="150000"/>
              </a:lnSpc>
            </a:pPr>
            <a:endParaRPr lang="en-US">
              <a:solidFill>
                <a:schemeClr val="bg1"/>
              </a:solidFill>
              <a:latin typeface="Comic Sans MS" panose="030F0702030302020204" pitchFamily="66" charset="0"/>
            </a:endParaRPr>
          </a:p>
          <a:p>
            <a:pPr>
              <a:lnSpc>
                <a:spcPct val="150000"/>
              </a:lnSpc>
            </a:pPr>
            <a:endParaRPr lang="en-US" smtClean="0">
              <a:solidFill>
                <a:schemeClr val="bg1"/>
              </a:solidFill>
              <a:latin typeface="Comic Sans MS" panose="030F0702030302020204" pitchFamily="66" charset="0"/>
            </a:endParaRPr>
          </a:p>
          <a:p>
            <a:pPr>
              <a:lnSpc>
                <a:spcPct val="150000"/>
              </a:lnSpc>
            </a:pPr>
            <a:endParaRPr lang="en-US" smtClean="0">
              <a:solidFill>
                <a:schemeClr val="bg1"/>
              </a:solidFill>
              <a:latin typeface="Comic Sans MS" panose="030F0702030302020204" pitchFamily="66" charset="0"/>
            </a:endParaRPr>
          </a:p>
          <a:p>
            <a:pPr>
              <a:lnSpc>
                <a:spcPct val="150000"/>
              </a:lnSpc>
            </a:pPr>
            <a:r>
              <a:rPr lang="en-US" smtClean="0">
                <a:solidFill>
                  <a:schemeClr val="bg1"/>
                </a:solidFill>
                <a:latin typeface="Comic Sans MS" panose="030F0702030302020204" pitchFamily="66" charset="0"/>
              </a:rPr>
              <a:t>Now everytime state changes then it compares with the Actual DOM with the virtual DOM, and update that particular part of the application that has been changed, without re-rendering the entire component or application.</a:t>
            </a:r>
          </a:p>
          <a:p>
            <a:pPr>
              <a:lnSpc>
                <a:spcPct val="150000"/>
              </a:lnSpc>
            </a:pPr>
            <a:endParaRPr lang="en-US">
              <a:solidFill>
                <a:schemeClr val="bg1"/>
              </a:solidFill>
              <a:latin typeface="Comic Sans MS" panose="030F0702030302020204" pitchFamily="66" charset="0"/>
            </a:endParaRPr>
          </a:p>
          <a:p>
            <a:pPr>
              <a:lnSpc>
                <a:spcPct val="150000"/>
              </a:lnSpc>
            </a:pPr>
            <a:endParaRPr lang="en-US" smtClean="0">
              <a:solidFill>
                <a:schemeClr val="bg1"/>
              </a:solidFill>
              <a:latin typeface="Comic Sans MS" panose="030F0702030302020204" pitchFamily="66" charset="0"/>
            </a:endParaRPr>
          </a:p>
          <a:p>
            <a:pPr>
              <a:lnSpc>
                <a:spcPct val="150000"/>
              </a:lnSpc>
            </a:pPr>
            <a:endParaRPr lang="en-US">
              <a:solidFill>
                <a:schemeClr val="bg1"/>
              </a:solidFill>
              <a:latin typeface="Comic Sans MS" panose="030F0702030302020204" pitchFamily="66" charset="0"/>
            </a:endParaRPr>
          </a:p>
          <a:p>
            <a:pPr>
              <a:lnSpc>
                <a:spcPct val="150000"/>
              </a:lnSpc>
            </a:pPr>
            <a:endParaRPr lang="en-US" smtClean="0">
              <a:solidFill>
                <a:schemeClr val="bg1"/>
              </a:solidFill>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3995601" y="4639238"/>
            <a:ext cx="4095750" cy="1714500"/>
          </a:xfrm>
          <a:prstGeom prst="rect">
            <a:avLst/>
          </a:prstGeom>
        </p:spPr>
      </p:pic>
      <p:pic>
        <p:nvPicPr>
          <p:cNvPr id="5" name="Picture 4"/>
          <p:cNvPicPr>
            <a:picLocks noChangeAspect="1"/>
          </p:cNvPicPr>
          <p:nvPr/>
        </p:nvPicPr>
        <p:blipFill>
          <a:blip r:embed="rId3"/>
          <a:stretch>
            <a:fillRect/>
          </a:stretch>
        </p:blipFill>
        <p:spPr>
          <a:xfrm>
            <a:off x="939070" y="1590643"/>
            <a:ext cx="4686300" cy="1714500"/>
          </a:xfrm>
          <a:prstGeom prst="rect">
            <a:avLst/>
          </a:prstGeom>
        </p:spPr>
      </p:pic>
    </p:spTree>
    <p:extLst>
      <p:ext uri="{BB962C8B-B14F-4D97-AF65-F5344CB8AC3E}">
        <p14:creationId xmlns:p14="http://schemas.microsoft.com/office/powerpoint/2010/main" xmlns="" val="12281879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List Items</a:t>
            </a:r>
            <a:endParaRPr lang="en-US" sz="2800">
              <a:latin typeface="Sitka Small" panose="02000505000000020004" pitchFamily="2" charset="0"/>
            </a:endParaRPr>
          </a:p>
        </p:txBody>
      </p:sp>
      <p:sp>
        <p:nvSpPr>
          <p:cNvPr id="7" name="Rectangle 6"/>
          <p:cNvSpPr/>
          <p:nvPr/>
        </p:nvSpPr>
        <p:spPr>
          <a:xfrm>
            <a:off x="893288" y="625711"/>
            <a:ext cx="11214348" cy="4247317"/>
          </a:xfrm>
          <a:prstGeom prst="rect">
            <a:avLst/>
          </a:prstGeom>
        </p:spPr>
        <p:txBody>
          <a:bodyPr wrap="square">
            <a:spAutoFit/>
          </a:bodyPr>
          <a:lstStyle/>
          <a:p>
            <a:pPr>
              <a:lnSpc>
                <a:spcPct val="150000"/>
              </a:lnSpc>
            </a:pPr>
            <a:r>
              <a:rPr lang="en-US" smtClean="0">
                <a:solidFill>
                  <a:srgbClr val="92D050"/>
                </a:solidFill>
                <a:latin typeface="Arial Nova" panose="020B0504020202020204" pitchFamily="34" charset="0"/>
              </a:rPr>
              <a:t>function </a:t>
            </a:r>
            <a:r>
              <a:rPr lang="en-US">
                <a:solidFill>
                  <a:srgbClr val="92D050"/>
                </a:solidFill>
                <a:latin typeface="Arial Nova" panose="020B0504020202020204" pitchFamily="34" charset="0"/>
              </a:rPr>
              <a:t>App() {</a:t>
            </a:r>
          </a:p>
          <a:p>
            <a:pPr>
              <a:lnSpc>
                <a:spcPct val="150000"/>
              </a:lnSpc>
            </a:pPr>
            <a:r>
              <a:rPr lang="en-US" smtClean="0">
                <a:solidFill>
                  <a:srgbClr val="92D050"/>
                </a:solidFill>
                <a:latin typeface="Arial Nova" panose="020B0504020202020204" pitchFamily="34" charset="0"/>
              </a:rPr>
              <a:t>    return ( &lt;&gt;</a:t>
            </a:r>
            <a:endParaRPr lang="en-US">
              <a:solidFill>
                <a:srgbClr val="92D050"/>
              </a:solidFill>
              <a:latin typeface="Arial Nova" panose="020B0504020202020204" pitchFamily="34" charset="0"/>
            </a:endParaRP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a:t>
            </a:r>
            <a:r>
              <a:rPr lang="en-US">
                <a:solidFill>
                  <a:srgbClr val="92D050"/>
                </a:solidFill>
                <a:latin typeface="Arial Nova" panose="020B0504020202020204" pitchFamily="34" charset="0"/>
              </a:rPr>
              <a:t>&lt;h1</a:t>
            </a:r>
            <a:r>
              <a:rPr lang="en-US" smtClean="0">
                <a:solidFill>
                  <a:srgbClr val="92D050"/>
                </a:solidFill>
                <a:latin typeface="Arial Nova" panose="020B0504020202020204" pitchFamily="34" charset="0"/>
              </a:rPr>
              <a:t>&gt;  Who </a:t>
            </a:r>
            <a:r>
              <a:rPr lang="en-US">
                <a:solidFill>
                  <a:srgbClr val="92D050"/>
                </a:solidFill>
                <a:latin typeface="Arial Nova" panose="020B0504020202020204" pitchFamily="34" charset="0"/>
              </a:rPr>
              <a:t>lives in my garage</a:t>
            </a:r>
            <a:r>
              <a:rPr lang="en-US" smtClean="0">
                <a:solidFill>
                  <a:srgbClr val="92D050"/>
                </a:solidFill>
                <a:latin typeface="Arial Nova" panose="020B0504020202020204" pitchFamily="34" charset="0"/>
              </a:rPr>
              <a:t>?  &lt;/</a:t>
            </a:r>
            <a:r>
              <a:rPr lang="en-US">
                <a:solidFill>
                  <a:srgbClr val="92D050"/>
                </a:solidFill>
                <a:latin typeface="Arial Nova" panose="020B0504020202020204" pitchFamily="34" charset="0"/>
              </a:rPr>
              <a:t>h1&gt;</a:t>
            </a: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&lt;</a:t>
            </a:r>
            <a:r>
              <a:rPr lang="en-US">
                <a:solidFill>
                  <a:srgbClr val="92D050"/>
                </a:solidFill>
                <a:latin typeface="Arial Nova" panose="020B0504020202020204" pitchFamily="34" charset="0"/>
              </a:rPr>
              <a:t>ul</a:t>
            </a:r>
            <a:r>
              <a:rPr lang="en-US" smtClean="0">
                <a:solidFill>
                  <a:srgbClr val="92D050"/>
                </a:solidFill>
                <a:latin typeface="Arial Nova" panose="020B0504020202020204" pitchFamily="34" charset="0"/>
              </a:rPr>
              <a:t>&gt; </a:t>
            </a:r>
          </a:p>
          <a:p>
            <a:pPr lvl="2">
              <a:lnSpc>
                <a:spcPct val="150000"/>
              </a:lnSpc>
            </a:pPr>
            <a:r>
              <a:rPr lang="en-US">
                <a:solidFill>
                  <a:srgbClr val="92D050"/>
                </a:solidFill>
                <a:latin typeface="Arial Nova" panose="020B0504020202020204" pitchFamily="34" charset="0"/>
              </a:rPr>
              <a:t>	&lt;</a:t>
            </a:r>
            <a:r>
              <a:rPr lang="en-US" smtClean="0">
                <a:solidFill>
                  <a:srgbClr val="92D050"/>
                </a:solidFill>
                <a:latin typeface="Arial Nova" panose="020B0504020202020204" pitchFamily="34" charset="0"/>
              </a:rPr>
              <a:t>li key=“1”&gt;I </a:t>
            </a:r>
            <a:r>
              <a:rPr lang="en-US">
                <a:solidFill>
                  <a:srgbClr val="92D050"/>
                </a:solidFill>
                <a:latin typeface="Arial Nova" panose="020B0504020202020204" pitchFamily="34" charset="0"/>
              </a:rPr>
              <a:t>am </a:t>
            </a:r>
            <a:r>
              <a:rPr lang="en-US" smtClean="0">
                <a:solidFill>
                  <a:srgbClr val="92D050"/>
                </a:solidFill>
                <a:latin typeface="Arial Nova" panose="020B0504020202020204" pitchFamily="34" charset="0"/>
              </a:rPr>
              <a:t>a Ford &lt;/</a:t>
            </a:r>
            <a:r>
              <a:rPr lang="en-US">
                <a:solidFill>
                  <a:srgbClr val="92D050"/>
                </a:solidFill>
                <a:latin typeface="Arial Nova" panose="020B0504020202020204" pitchFamily="34" charset="0"/>
              </a:rPr>
              <a:t>li</a:t>
            </a:r>
            <a:r>
              <a:rPr lang="en-US" smtClean="0">
                <a:solidFill>
                  <a:srgbClr val="92D050"/>
                </a:solidFill>
                <a:latin typeface="Arial Nova" panose="020B0504020202020204" pitchFamily="34" charset="0"/>
              </a:rPr>
              <a:t>&gt;</a:t>
            </a:r>
          </a:p>
          <a:p>
            <a:pPr lvl="2">
              <a:lnSpc>
                <a:spcPct val="150000"/>
              </a:lnSpc>
            </a:pPr>
            <a:r>
              <a:rPr lang="en-US">
                <a:solidFill>
                  <a:srgbClr val="92D050"/>
                </a:solidFill>
                <a:latin typeface="Arial Nova" panose="020B0504020202020204" pitchFamily="34" charset="0"/>
              </a:rPr>
              <a:t>	&lt;</a:t>
            </a:r>
            <a:r>
              <a:rPr lang="en-US" smtClean="0">
                <a:solidFill>
                  <a:srgbClr val="92D050"/>
                </a:solidFill>
                <a:latin typeface="Arial Nova" panose="020B0504020202020204" pitchFamily="34" charset="0"/>
              </a:rPr>
              <a:t>li </a:t>
            </a:r>
            <a:r>
              <a:rPr lang="en-US">
                <a:solidFill>
                  <a:srgbClr val="92D050"/>
                </a:solidFill>
                <a:latin typeface="Arial Nova" panose="020B0504020202020204" pitchFamily="34" charset="0"/>
              </a:rPr>
              <a:t>key</a:t>
            </a:r>
            <a:r>
              <a:rPr lang="en-US" smtClean="0">
                <a:solidFill>
                  <a:srgbClr val="92D050"/>
                </a:solidFill>
                <a:latin typeface="Arial Nova" panose="020B0504020202020204" pitchFamily="34" charset="0"/>
              </a:rPr>
              <a:t>=“2”&gt; </a:t>
            </a:r>
            <a:r>
              <a:rPr lang="en-US">
                <a:solidFill>
                  <a:srgbClr val="92D050"/>
                </a:solidFill>
                <a:latin typeface="Arial Nova" panose="020B0504020202020204" pitchFamily="34" charset="0"/>
              </a:rPr>
              <a:t>I am </a:t>
            </a:r>
            <a:r>
              <a:rPr lang="en-US" smtClean="0">
                <a:solidFill>
                  <a:srgbClr val="92D050"/>
                </a:solidFill>
                <a:latin typeface="Arial Nova" panose="020B0504020202020204" pitchFamily="34" charset="0"/>
              </a:rPr>
              <a:t>a BMW &lt;/</a:t>
            </a:r>
            <a:r>
              <a:rPr lang="en-US">
                <a:solidFill>
                  <a:srgbClr val="92D050"/>
                </a:solidFill>
                <a:latin typeface="Arial Nova" panose="020B0504020202020204" pitchFamily="34" charset="0"/>
              </a:rPr>
              <a:t>li</a:t>
            </a:r>
            <a:r>
              <a:rPr lang="en-US" smtClean="0">
                <a:solidFill>
                  <a:srgbClr val="92D050"/>
                </a:solidFill>
                <a:latin typeface="Arial Nova" panose="020B0504020202020204" pitchFamily="34" charset="0"/>
              </a:rPr>
              <a:t>&gt;</a:t>
            </a:r>
          </a:p>
          <a:p>
            <a:pPr lvl="2">
              <a:lnSpc>
                <a:spcPct val="150000"/>
              </a:lnSpc>
            </a:pPr>
            <a:r>
              <a:rPr lang="en-US">
                <a:solidFill>
                  <a:srgbClr val="92D050"/>
                </a:solidFill>
                <a:latin typeface="Arial Nova" panose="020B0504020202020204" pitchFamily="34" charset="0"/>
              </a:rPr>
              <a:t>	&lt;</a:t>
            </a:r>
            <a:r>
              <a:rPr lang="en-US" smtClean="0">
                <a:solidFill>
                  <a:srgbClr val="92D050"/>
                </a:solidFill>
                <a:latin typeface="Arial Nova" panose="020B0504020202020204" pitchFamily="34" charset="0"/>
              </a:rPr>
              <a:t>li &gt;</a:t>
            </a:r>
            <a:r>
              <a:rPr lang="en-US">
                <a:solidFill>
                  <a:srgbClr val="92D050"/>
                </a:solidFill>
                <a:latin typeface="Arial Nova" panose="020B0504020202020204" pitchFamily="34" charset="0"/>
              </a:rPr>
              <a:t>I am </a:t>
            </a:r>
            <a:r>
              <a:rPr lang="en-US" smtClean="0">
                <a:solidFill>
                  <a:srgbClr val="92D050"/>
                </a:solidFill>
                <a:latin typeface="Arial Nova" panose="020B0504020202020204" pitchFamily="34" charset="0"/>
              </a:rPr>
              <a:t>a Audi &lt;/</a:t>
            </a:r>
            <a:r>
              <a:rPr lang="en-US">
                <a:solidFill>
                  <a:srgbClr val="92D050"/>
                </a:solidFill>
                <a:latin typeface="Arial Nova" panose="020B0504020202020204" pitchFamily="34" charset="0"/>
              </a:rPr>
              <a:t>li&gt;</a:t>
            </a:r>
            <a:endParaRPr lang="en-US" smtClean="0">
              <a:solidFill>
                <a:srgbClr val="92D050"/>
              </a:solidFill>
              <a:latin typeface="Arial Nova" panose="020B0504020202020204" pitchFamily="34" charset="0"/>
            </a:endParaRPr>
          </a:p>
          <a:p>
            <a:pPr lvl="1">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&lt;/</a:t>
            </a:r>
            <a:r>
              <a:rPr lang="en-US">
                <a:solidFill>
                  <a:srgbClr val="92D050"/>
                </a:solidFill>
                <a:latin typeface="Arial Nova" panose="020B0504020202020204" pitchFamily="34" charset="0"/>
              </a:rPr>
              <a:t>ul&gt;</a:t>
            </a:r>
          </a:p>
          <a:p>
            <a:pPr>
              <a:lnSpc>
                <a:spcPct val="150000"/>
              </a:lnSpc>
            </a:pPr>
            <a:r>
              <a:rPr lang="en-US">
                <a:solidFill>
                  <a:srgbClr val="92D050"/>
                </a:solidFill>
                <a:latin typeface="Arial Nova" panose="020B0504020202020204" pitchFamily="34" charset="0"/>
              </a:rPr>
              <a:t>    </a:t>
            </a:r>
            <a:r>
              <a:rPr lang="en-US" smtClean="0">
                <a:solidFill>
                  <a:srgbClr val="92D050"/>
                </a:solidFill>
                <a:latin typeface="Arial Nova" panose="020B0504020202020204" pitchFamily="34" charset="0"/>
              </a:rPr>
              <a:t>  &lt;/&gt; );</a:t>
            </a:r>
            <a:endParaRPr lang="en-US">
              <a:solidFill>
                <a:srgbClr val="92D050"/>
              </a:solidFill>
              <a:latin typeface="Arial Nova" panose="020B0504020202020204" pitchFamily="34" charset="0"/>
            </a:endParaRPr>
          </a:p>
          <a:p>
            <a:pPr>
              <a:lnSpc>
                <a:spcPct val="150000"/>
              </a:lnSpc>
            </a:pPr>
            <a:r>
              <a:rPr lang="en-US" smtClean="0">
                <a:solidFill>
                  <a:srgbClr val="92D050"/>
                </a:solidFill>
                <a:latin typeface="Arial Nova" panose="020B0504020202020204" pitchFamily="34" charset="0"/>
              </a:rPr>
              <a:t>}</a:t>
            </a:r>
            <a:endParaRPr lang="en-US">
              <a:solidFill>
                <a:srgbClr val="92D050"/>
              </a:solidFill>
              <a:latin typeface="Arial Nova" panose="020B0504020202020204" pitchFamily="34" charset="0"/>
            </a:endParaRPr>
          </a:p>
        </p:txBody>
      </p:sp>
    </p:spTree>
    <p:extLst>
      <p:ext uri="{BB962C8B-B14F-4D97-AF65-F5344CB8AC3E}">
        <p14:creationId xmlns:p14="http://schemas.microsoft.com/office/powerpoint/2010/main" xmlns="" val="9809962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smtClean="0">
                <a:latin typeface="Sitka Small" panose="02000505000000020004" pitchFamily="2" charset="0"/>
              </a:rPr>
              <a:t>List Items and Keys</a:t>
            </a:r>
            <a:endParaRPr lang="en-US" sz="2800">
              <a:latin typeface="Sitka Small" panose="02000505000000020004" pitchFamily="2" charset="0"/>
            </a:endParaRPr>
          </a:p>
        </p:txBody>
      </p:sp>
      <p:sp>
        <p:nvSpPr>
          <p:cNvPr id="3" name="Rectangle 2"/>
          <p:cNvSpPr/>
          <p:nvPr/>
        </p:nvSpPr>
        <p:spPr>
          <a:xfrm>
            <a:off x="646632" y="743086"/>
            <a:ext cx="10727821" cy="4524315"/>
          </a:xfrm>
          <a:prstGeom prst="rect">
            <a:avLst/>
          </a:prstGeom>
        </p:spPr>
        <p:txBody>
          <a:bodyPr wrap="square">
            <a:spAutoFit/>
          </a:bodyPr>
          <a:lstStyle/>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numbers</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E6E600"/>
                </a:solidFill>
                <a:latin typeface="Consolas" panose="020B0609020204030204" pitchFamily="49" charset="0"/>
              </a:rPr>
              <a:t>1</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E6E600"/>
                </a:solidFill>
                <a:latin typeface="Consolas" panose="020B0609020204030204" pitchFamily="49" charset="0"/>
              </a:rPr>
              <a:t>2</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E6E600"/>
                </a:solidFill>
                <a:latin typeface="Consolas" panose="020B0609020204030204" pitchFamily="49" charset="0"/>
              </a:rPr>
              <a:t>3</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E6E600"/>
                </a:solidFill>
                <a:latin typeface="Consolas" panose="020B0609020204030204" pitchFamily="49" charset="0"/>
              </a:rPr>
              <a:t>4</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E6E600"/>
                </a:solidFill>
                <a:latin typeface="Consolas" panose="020B0609020204030204" pitchFamily="49" charset="0"/>
              </a:rPr>
              <a:t>5</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listItems</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numbers</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map</a:t>
            </a:r>
            <a:r>
              <a:rPr lang="en-US">
                <a:solidFill>
                  <a:srgbClr val="BAC6DB"/>
                </a:solidFill>
                <a:latin typeface="Consolas" panose="020B0609020204030204" pitchFamily="49" charset="0"/>
              </a:rPr>
              <a:t>((</a:t>
            </a:r>
            <a:r>
              <a:rPr lang="en-US">
                <a:solidFill>
                  <a:srgbClr val="8496B4"/>
                </a:solidFill>
                <a:latin typeface="Consolas" panose="020B0609020204030204" pitchFamily="49" charset="0"/>
              </a:rPr>
              <a:t>number</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&lt;li</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key</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{number</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toString</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39BAE6"/>
                </a:solidFill>
                <a:latin typeface="Consolas" panose="020B0609020204030204" pitchFamily="49" charset="0"/>
              </a:rPr>
              <a:t>&gt;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{number}</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&lt;/li&gt;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endParaRPr lang="en-US" smtClean="0">
              <a:solidFill>
                <a:srgbClr val="BAC6DB"/>
              </a:solidFill>
              <a:latin typeface="Consolas" panose="020B0609020204030204" pitchFamily="49" charset="0"/>
            </a:endParaRPr>
          </a:p>
          <a:p>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smtClean="0">
                <a:solidFill>
                  <a:srgbClr val="BAC6DB"/>
                </a:solidFill>
                <a:latin typeface="Consolas" panose="020B0609020204030204" pitchFamily="49" charset="0"/>
              </a:rPr>
              <a:t> const todos = </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"Ford"</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"BMW"</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"Honda"</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"Toyota"</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"Audi"</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"Tesla</a:t>
            </a:r>
            <a:r>
              <a:rPr lang="en-US" smtClean="0">
                <a:solidFill>
                  <a:srgbClr val="A4BD00"/>
                </a:solidFill>
                <a:latin typeface="Consolas" panose="020B0609020204030204" pitchFamily="49" charset="0"/>
              </a:rPr>
              <a:t>"</a:t>
            </a:r>
            <a:r>
              <a:rPr lang="en-US" smtClean="0">
                <a:solidFill>
                  <a:srgbClr val="BAC6DB"/>
                </a:solidFill>
                <a:latin typeface="Consolas" panose="020B0609020204030204" pitchFamily="49" charset="0"/>
              </a:rPr>
              <a:t>]</a:t>
            </a:r>
            <a:r>
              <a:rPr lang="en-US" smtClean="0">
                <a:solidFill>
                  <a:srgbClr val="B3B3B3"/>
                </a:solidFill>
                <a:latin typeface="Consolas" panose="020B0609020204030204" pitchFamily="49" charset="0"/>
              </a:rPr>
              <a:t>;</a:t>
            </a:r>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todoItems</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todos</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map</a:t>
            </a:r>
            <a:r>
              <a:rPr lang="en-US">
                <a:solidFill>
                  <a:srgbClr val="BAC6DB"/>
                </a:solidFill>
                <a:latin typeface="Consolas" panose="020B0609020204030204" pitchFamily="49" charset="0"/>
              </a:rPr>
              <a:t>((</a:t>
            </a:r>
            <a:r>
              <a:rPr lang="en-US">
                <a:solidFill>
                  <a:srgbClr val="8496B4"/>
                </a:solidFill>
                <a:latin typeface="Consolas" panose="020B0609020204030204" pitchFamily="49" charset="0"/>
              </a:rPr>
              <a:t>todo</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8496B4"/>
                </a:solidFill>
                <a:latin typeface="Consolas" panose="020B0609020204030204" pitchFamily="49" charset="0"/>
              </a:rPr>
              <a:t>index</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i="1">
                <a:solidFill>
                  <a:srgbClr val="626A73"/>
                </a:solidFill>
                <a:latin typeface="Consolas" panose="020B0609020204030204" pitchFamily="49" charset="0"/>
              </a:rPr>
              <a:t>// Only do this if items have no stable IDs</a:t>
            </a:r>
            <a:endParaRPr lang="en-US">
              <a:solidFill>
                <a:srgbClr val="BAC6DB"/>
              </a:solidFill>
              <a:latin typeface="Consolas" panose="020B0609020204030204" pitchFamily="49" charset="0"/>
            </a:endParaRPr>
          </a:p>
          <a:p>
            <a:pPr lvl="1"/>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&lt;li</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key</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{index}</a:t>
            </a:r>
            <a:r>
              <a:rPr lang="en-US">
                <a:solidFill>
                  <a:srgbClr val="39BAE6"/>
                </a:solidFill>
                <a:latin typeface="Consolas" panose="020B0609020204030204" pitchFamily="49" charset="0"/>
              </a:rPr>
              <a:t>&gt;</a:t>
            </a:r>
            <a:endParaRPr lang="en-US">
              <a:solidFill>
                <a:srgbClr val="BAC6DB"/>
              </a:solidFill>
              <a:latin typeface="Consolas" panose="020B0609020204030204" pitchFamily="49" charset="0"/>
            </a:endParaRPr>
          </a:p>
          <a:p>
            <a:pPr lvl="1"/>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{todo</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text}</a:t>
            </a:r>
            <a:endParaRPr lang="en-US">
              <a:solidFill>
                <a:srgbClr val="BAC6DB"/>
              </a:solidFill>
              <a:latin typeface="Consolas" panose="020B0609020204030204" pitchFamily="49" charset="0"/>
            </a:endParaRPr>
          </a:p>
          <a:p>
            <a:pPr lvl="1"/>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&lt;/li&gt;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smtClean="0">
                <a:solidFill>
                  <a:srgbClr val="BAC6DB"/>
                </a:solidFill>
                <a:latin typeface="Consolas" panose="020B0609020204030204" pitchFamily="49" charset="0"/>
              </a:rPr>
              <a:t>)</a:t>
            </a:r>
            <a:r>
              <a:rPr lang="en-US" smtClean="0">
                <a:solidFill>
                  <a:srgbClr val="B3B3B3"/>
                </a:solidFill>
                <a:latin typeface="Consolas" panose="020B0609020204030204" pitchFamily="49" charset="0"/>
              </a:rPr>
              <a:t>;</a:t>
            </a:r>
          </a:p>
          <a:p>
            <a:r>
              <a:rPr lang="en-US" b="0" smtClean="0">
                <a:solidFill>
                  <a:srgbClr val="B3B3B3"/>
                </a:solidFill>
                <a:effectLst/>
                <a:latin typeface="Consolas" panose="020B0609020204030204" pitchFamily="49" charset="0"/>
              </a:rPr>
              <a:t>todos.push(“Tata”);</a:t>
            </a:r>
            <a:endParaRPr lang="en-US" b="0">
              <a:solidFill>
                <a:srgbClr val="BAC6DB"/>
              </a:solidFill>
              <a:effectLst/>
              <a:latin typeface="Consolas" panose="020B0609020204030204" pitchFamily="49" charset="0"/>
            </a:endParaRPr>
          </a:p>
        </p:txBody>
      </p:sp>
    </p:spTree>
    <p:extLst>
      <p:ext uri="{BB962C8B-B14F-4D97-AF65-F5344CB8AC3E}">
        <p14:creationId xmlns:p14="http://schemas.microsoft.com/office/powerpoint/2010/main" xmlns="" val="652626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smtClean="0">
                <a:latin typeface="Sitka Small" panose="02000505000000020004" pitchFamily="2" charset="0"/>
              </a:rPr>
              <a:t>Hooks</a:t>
            </a:r>
            <a:endParaRPr lang="en-US" sz="2800">
              <a:latin typeface="Sitka Small" panose="02000505000000020004" pitchFamily="2" charset="0"/>
            </a:endParaRPr>
          </a:p>
        </p:txBody>
      </p:sp>
      <p:sp>
        <p:nvSpPr>
          <p:cNvPr id="7" name="Rectangle 6"/>
          <p:cNvSpPr/>
          <p:nvPr/>
        </p:nvSpPr>
        <p:spPr>
          <a:xfrm>
            <a:off x="836138" y="663480"/>
            <a:ext cx="10717688" cy="5632311"/>
          </a:xfrm>
          <a:prstGeom prst="rect">
            <a:avLst/>
          </a:prstGeom>
        </p:spPr>
        <p:txBody>
          <a:bodyPr wrap="square">
            <a:spAutoFit/>
          </a:bodyPr>
          <a:lstStyle/>
          <a:p>
            <a:endParaRPr lang="en-US" smtClean="0">
              <a:solidFill>
                <a:schemeClr val="bg1"/>
              </a:solidFill>
              <a:latin typeface="Consolas" panose="020B0609020204030204" pitchFamily="49" charset="0"/>
            </a:endParaRPr>
          </a:p>
          <a:p>
            <a:endParaRPr lang="en-US">
              <a:solidFill>
                <a:schemeClr val="bg1"/>
              </a:solidFill>
              <a:latin typeface="Consolas" panose="020B0609020204030204" pitchFamily="49" charset="0"/>
            </a:endParaRPr>
          </a:p>
          <a:p>
            <a:endParaRPr lang="en-US" smtClean="0">
              <a:solidFill>
                <a:schemeClr val="bg1"/>
              </a:solidFill>
              <a:latin typeface="Consolas" panose="020B0609020204030204" pitchFamily="49" charset="0"/>
            </a:endParaRPr>
          </a:p>
          <a:p>
            <a:endParaRPr lang="en-US">
              <a:solidFill>
                <a:schemeClr val="bg1"/>
              </a:solidFill>
              <a:latin typeface="Consolas" panose="020B0609020204030204" pitchFamily="49" charset="0"/>
            </a:endParaRPr>
          </a:p>
          <a:p>
            <a:endParaRPr lang="en-US" smtClean="0">
              <a:solidFill>
                <a:schemeClr val="bg1"/>
              </a:solidFill>
              <a:latin typeface="Consolas" panose="020B0609020204030204" pitchFamily="49" charset="0"/>
            </a:endParaRPr>
          </a:p>
          <a:p>
            <a:endParaRPr lang="en-US">
              <a:solidFill>
                <a:schemeClr val="bg1"/>
              </a:solidFill>
              <a:latin typeface="Consolas" panose="020B0609020204030204" pitchFamily="49" charset="0"/>
            </a:endParaRPr>
          </a:p>
          <a:p>
            <a:endParaRPr lang="en-US" smtClean="0">
              <a:solidFill>
                <a:schemeClr val="bg1"/>
              </a:solidFill>
              <a:latin typeface="Consolas" panose="020B0609020204030204" pitchFamily="49" charset="0"/>
            </a:endParaRPr>
          </a:p>
          <a:p>
            <a:endParaRPr lang="en-US" smtClean="0">
              <a:solidFill>
                <a:schemeClr val="bg1"/>
              </a:solidFill>
              <a:latin typeface="Consolas" panose="020B0609020204030204" pitchFamily="49" charset="0"/>
            </a:endParaRPr>
          </a:p>
          <a:p>
            <a:endParaRPr lang="en-US" smtClean="0">
              <a:solidFill>
                <a:schemeClr val="bg1"/>
              </a:solidFill>
              <a:latin typeface="Consolas" panose="020B0609020204030204" pitchFamily="49" charset="0"/>
            </a:endParaRPr>
          </a:p>
          <a:p>
            <a:r>
              <a:rPr lang="en-US" smtClean="0">
                <a:solidFill>
                  <a:schemeClr val="bg1"/>
                </a:solidFill>
                <a:latin typeface="Consolas" panose="020B0609020204030204" pitchFamily="49" charset="0"/>
              </a:rPr>
              <a:t>Hooks </a:t>
            </a:r>
            <a:r>
              <a:rPr lang="en-US">
                <a:solidFill>
                  <a:schemeClr val="bg1"/>
                </a:solidFill>
                <a:latin typeface="Consolas" panose="020B0609020204030204" pitchFamily="49" charset="0"/>
              </a:rPr>
              <a:t>are a feature in React that allow </a:t>
            </a:r>
            <a:r>
              <a:rPr lang="en-US" smtClean="0">
                <a:solidFill>
                  <a:schemeClr val="bg1"/>
                </a:solidFill>
                <a:latin typeface="Consolas" panose="020B0609020204030204" pitchFamily="49" charset="0"/>
              </a:rPr>
              <a:t>us to use state, lifecycle methods, </a:t>
            </a:r>
            <a:r>
              <a:rPr lang="en-US">
                <a:solidFill>
                  <a:schemeClr val="bg1"/>
                </a:solidFill>
                <a:latin typeface="Consolas" panose="020B0609020204030204" pitchFamily="49" charset="0"/>
              </a:rPr>
              <a:t>and other </a:t>
            </a:r>
            <a:r>
              <a:rPr lang="en-US" smtClean="0">
                <a:solidFill>
                  <a:schemeClr val="bg1"/>
                </a:solidFill>
                <a:latin typeface="Consolas" panose="020B0609020204030204" pitchFamily="49" charset="0"/>
              </a:rPr>
              <a:t>React features inside a functional component. </a:t>
            </a:r>
          </a:p>
          <a:p>
            <a:endParaRPr lang="en-US" smtClean="0">
              <a:solidFill>
                <a:schemeClr val="bg1"/>
              </a:solidFill>
              <a:latin typeface="Consolas" panose="020B0609020204030204" pitchFamily="49" charset="0"/>
            </a:endParaRPr>
          </a:p>
          <a:p>
            <a:r>
              <a:rPr lang="en-US">
                <a:solidFill>
                  <a:schemeClr val="bg1"/>
                </a:solidFill>
                <a:latin typeface="Consolas" panose="020B0609020204030204" pitchFamily="49" charset="0"/>
              </a:rPr>
              <a:t>Some of the popular hooks are </a:t>
            </a:r>
            <a:r>
              <a:rPr lang="en-US" smtClean="0">
                <a:solidFill>
                  <a:schemeClr val="bg1"/>
                </a:solidFill>
                <a:latin typeface="Consolas" panose="020B0609020204030204" pitchFamily="49" charset="0"/>
              </a:rPr>
              <a:t>useState and useEffect.</a:t>
            </a:r>
          </a:p>
          <a:p>
            <a:endParaRPr lang="en-US">
              <a:solidFill>
                <a:schemeClr val="bg1"/>
              </a:solidFill>
              <a:latin typeface="Consolas" panose="020B0609020204030204" pitchFamily="49" charset="0"/>
            </a:endParaRPr>
          </a:p>
          <a:p>
            <a:r>
              <a:rPr lang="en-US" smtClean="0">
                <a:solidFill>
                  <a:schemeClr val="bg1"/>
                </a:solidFill>
                <a:latin typeface="Consolas" panose="020B0609020204030204" pitchFamily="49" charset="0"/>
              </a:rPr>
              <a:t>In order to use a hook, first we need to import it from react:</a:t>
            </a:r>
          </a:p>
          <a:p>
            <a:endParaRPr lang="en-US" smtClean="0">
              <a:solidFill>
                <a:schemeClr val="bg1"/>
              </a:solidFill>
              <a:latin typeface="Consolas" panose="020B0609020204030204" pitchFamily="49" charset="0"/>
            </a:endParaRPr>
          </a:p>
          <a:p>
            <a:r>
              <a:rPr lang="en-US" smtClean="0">
                <a:solidFill>
                  <a:srgbClr val="827DB5"/>
                </a:solidFill>
                <a:latin typeface="Consolas" panose="020B0609020204030204" pitchFamily="49" charset="0"/>
              </a:rPr>
              <a:t>import</a:t>
            </a:r>
            <a:r>
              <a:rPr lang="en-US" smtClean="0">
                <a:solidFill>
                  <a:srgbClr val="BAC6DB"/>
                </a:solidFill>
                <a:latin typeface="Consolas" panose="020B0609020204030204" pitchFamily="49" charset="0"/>
              </a:rPr>
              <a:t> { </a:t>
            </a:r>
            <a:r>
              <a:rPr lang="en-US" smtClean="0">
                <a:solidFill>
                  <a:srgbClr val="A8AEBD"/>
                </a:solidFill>
                <a:latin typeface="Consolas" panose="020B0609020204030204" pitchFamily="49" charset="0"/>
              </a:rPr>
              <a:t>useState</a:t>
            </a:r>
            <a:r>
              <a:rPr lang="en-US" smtClean="0">
                <a:solidFill>
                  <a:srgbClr val="BAC6DB"/>
                </a:solidFill>
                <a:latin typeface="Consolas" panose="020B0609020204030204" pitchFamily="49" charset="0"/>
              </a:rPr>
              <a:t> } </a:t>
            </a:r>
            <a:r>
              <a:rPr lang="en-US" smtClean="0">
                <a:solidFill>
                  <a:srgbClr val="827DB5"/>
                </a:solidFill>
                <a:latin typeface="Consolas" panose="020B0609020204030204" pitchFamily="49" charset="0"/>
              </a:rPr>
              <a:t>from</a:t>
            </a:r>
            <a:r>
              <a:rPr lang="en-US" smtClean="0">
                <a:solidFill>
                  <a:srgbClr val="BAC6DB"/>
                </a:solidFill>
                <a:latin typeface="Consolas" panose="020B0609020204030204" pitchFamily="49" charset="0"/>
              </a:rPr>
              <a:t> </a:t>
            </a:r>
            <a:r>
              <a:rPr lang="en-US" smtClean="0">
                <a:solidFill>
                  <a:srgbClr val="A4BD00"/>
                </a:solidFill>
                <a:latin typeface="Consolas" panose="020B0609020204030204" pitchFamily="49" charset="0"/>
              </a:rPr>
              <a:t>'react'</a:t>
            </a:r>
            <a:r>
              <a:rPr lang="en-US" smtClean="0">
                <a:solidFill>
                  <a:srgbClr val="B3B3B3"/>
                </a:solidFill>
                <a:latin typeface="Consolas" panose="020B0609020204030204" pitchFamily="49" charset="0"/>
              </a:rPr>
              <a:t>;</a:t>
            </a:r>
            <a:endParaRPr lang="en-US" smtClean="0">
              <a:solidFill>
                <a:srgbClr val="BAC6DB"/>
              </a:solidFill>
              <a:latin typeface="Consolas" panose="020B0609020204030204" pitchFamily="49" charset="0"/>
            </a:endParaRPr>
          </a:p>
          <a:p>
            <a:r>
              <a:rPr lang="en-US" smtClean="0">
                <a:solidFill>
                  <a:srgbClr val="827DB5"/>
                </a:solidFill>
                <a:latin typeface="Consolas" panose="020B0609020204030204" pitchFamily="49" charset="0"/>
              </a:rPr>
              <a:t>import</a:t>
            </a:r>
            <a:r>
              <a:rPr lang="en-US" smtClean="0">
                <a:solidFill>
                  <a:srgbClr val="BAC6DB"/>
                </a:solidFill>
                <a:latin typeface="Consolas" panose="020B0609020204030204" pitchFamily="49" charset="0"/>
              </a:rPr>
              <a:t> </a:t>
            </a:r>
            <a:r>
              <a:rPr lang="en-US">
                <a:solidFill>
                  <a:srgbClr val="BAC6DB"/>
                </a:solidFill>
                <a:latin typeface="Consolas" panose="020B0609020204030204" pitchFamily="49" charset="0"/>
              </a:rPr>
              <a:t>{ </a:t>
            </a:r>
            <a:r>
              <a:rPr lang="en-US" smtClean="0">
                <a:solidFill>
                  <a:srgbClr val="A8AEBD"/>
                </a:solidFill>
                <a:latin typeface="Consolas" panose="020B0609020204030204" pitchFamily="49" charset="0"/>
              </a:rPr>
              <a:t>useEffect</a:t>
            </a:r>
            <a:r>
              <a:rPr lang="en-US" smtClean="0">
                <a:solidFill>
                  <a:srgbClr val="BAC6DB"/>
                </a:solidFill>
                <a:latin typeface="Consolas" panose="020B0609020204030204" pitchFamily="49" charset="0"/>
              </a:rPr>
              <a:t> </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'react'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smtClean="0">
                <a:solidFill>
                  <a:srgbClr val="BAC6DB"/>
                </a:solidFill>
                <a:latin typeface="Consolas" panose="020B0609020204030204" pitchFamily="49" charset="0"/>
              </a:rPr>
              <a:t>OR</a:t>
            </a:r>
          </a:p>
          <a:p>
            <a:r>
              <a:rPr lang="en-US" smtClean="0">
                <a:solidFill>
                  <a:srgbClr val="827DB5"/>
                </a:solidFill>
                <a:latin typeface="Consolas" panose="020B0609020204030204" pitchFamily="49" charset="0"/>
              </a:rPr>
              <a:t>import</a:t>
            </a:r>
            <a:r>
              <a:rPr lang="en-US" smtClean="0">
                <a:solidFill>
                  <a:srgbClr val="BAC6DB"/>
                </a:solidFill>
                <a:latin typeface="Consolas" panose="020B0609020204030204" pitchFamily="49" charset="0"/>
              </a:rPr>
              <a:t> </a:t>
            </a:r>
            <a:r>
              <a:rPr lang="en-US">
                <a:solidFill>
                  <a:srgbClr val="BAC6DB"/>
                </a:solidFill>
                <a:latin typeface="Consolas" panose="020B0609020204030204" pitchFamily="49" charset="0"/>
              </a:rPr>
              <a:t>{ </a:t>
            </a:r>
            <a:r>
              <a:rPr lang="en-US" smtClean="0">
                <a:solidFill>
                  <a:srgbClr val="A8AEBD"/>
                </a:solidFill>
                <a:latin typeface="Consolas" panose="020B0609020204030204" pitchFamily="49" charset="0"/>
              </a:rPr>
              <a:t>useState, </a:t>
            </a:r>
            <a:r>
              <a:rPr lang="en-US">
                <a:solidFill>
                  <a:srgbClr val="A8AEBD"/>
                </a:solidFill>
                <a:latin typeface="Consolas" panose="020B0609020204030204" pitchFamily="49" charset="0"/>
              </a:rPr>
              <a:t>useEffect</a:t>
            </a:r>
            <a:r>
              <a:rPr lang="en-US" smtClean="0">
                <a:solidFill>
                  <a:srgbClr val="BAC6DB"/>
                </a:solidFill>
                <a:latin typeface="Consolas" panose="020B0609020204030204" pitchFamily="49" charset="0"/>
              </a:rPr>
              <a:t> </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'react</a:t>
            </a:r>
            <a:r>
              <a:rPr lang="en-US" smtClean="0">
                <a:solidFill>
                  <a:srgbClr val="A4BD00"/>
                </a:solidFill>
                <a:latin typeface="Consolas" panose="020B0609020204030204" pitchFamily="49" charset="0"/>
              </a:rPr>
              <a:t>'</a:t>
            </a:r>
            <a:r>
              <a:rPr lang="en-US" smtClean="0">
                <a:solidFill>
                  <a:srgbClr val="B3B3B3"/>
                </a:solidFill>
                <a:latin typeface="Consolas" panose="020B0609020204030204" pitchFamily="49" charset="0"/>
              </a:rPr>
              <a:t>;  </a:t>
            </a:r>
            <a:endParaRPr lang="en-US">
              <a:solidFill>
                <a:srgbClr val="BAC6DB"/>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4619625" y="711106"/>
            <a:ext cx="3289618" cy="2193756"/>
          </a:xfrm>
          <a:prstGeom prst="rect">
            <a:avLst/>
          </a:prstGeom>
        </p:spPr>
      </p:pic>
    </p:spTree>
    <p:extLst>
      <p:ext uri="{BB962C8B-B14F-4D97-AF65-F5344CB8AC3E}">
        <p14:creationId xmlns:p14="http://schemas.microsoft.com/office/powerpoint/2010/main" xmlns="" val="509264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useState Hook</a:t>
            </a:r>
            <a:endParaRPr lang="en-US" sz="2800">
              <a:latin typeface="Sitka Small" panose="02000505000000020004" pitchFamily="2" charset="0"/>
            </a:endParaRPr>
          </a:p>
        </p:txBody>
      </p:sp>
      <p:sp>
        <p:nvSpPr>
          <p:cNvPr id="7" name="Rectangle 6"/>
          <p:cNvSpPr/>
          <p:nvPr/>
        </p:nvSpPr>
        <p:spPr>
          <a:xfrm>
            <a:off x="844682" y="561042"/>
            <a:ext cx="10623417" cy="6186309"/>
          </a:xfrm>
          <a:prstGeom prst="rect">
            <a:avLst/>
          </a:prstGeom>
        </p:spPr>
        <p:txBody>
          <a:bodyPr wrap="square">
            <a:spAutoFit/>
          </a:bodyPr>
          <a:lstStyle/>
          <a:p>
            <a:pPr>
              <a:lnSpc>
                <a:spcPct val="150000"/>
              </a:lnSpc>
            </a:pPr>
            <a:r>
              <a:rPr lang="en-US">
                <a:solidFill>
                  <a:schemeClr val="bg1">
                    <a:lumMod val="95000"/>
                  </a:schemeClr>
                </a:solidFill>
                <a:latin typeface="Roboto"/>
              </a:rPr>
              <a:t>The React useState Hook allows us </a:t>
            </a:r>
            <a:r>
              <a:rPr lang="en-US" smtClean="0">
                <a:solidFill>
                  <a:schemeClr val="bg1">
                    <a:lumMod val="95000"/>
                  </a:schemeClr>
                </a:solidFill>
                <a:latin typeface="Roboto"/>
              </a:rPr>
              <a:t>to declare variable that can store data and react can </a:t>
            </a:r>
            <a:r>
              <a:rPr lang="en-US" b="1" smtClean="0">
                <a:solidFill>
                  <a:schemeClr val="bg1">
                    <a:lumMod val="95000"/>
                  </a:schemeClr>
                </a:solidFill>
                <a:latin typeface="Roboto"/>
              </a:rPr>
              <a:t>track</a:t>
            </a:r>
            <a:r>
              <a:rPr lang="en-US" smtClean="0">
                <a:solidFill>
                  <a:schemeClr val="bg1">
                    <a:lumMod val="95000"/>
                  </a:schemeClr>
                </a:solidFill>
                <a:latin typeface="Roboto"/>
              </a:rPr>
              <a:t> the state change (modification of the data) </a:t>
            </a:r>
            <a:r>
              <a:rPr lang="en-US">
                <a:solidFill>
                  <a:schemeClr val="bg1">
                    <a:lumMod val="95000"/>
                  </a:schemeClr>
                </a:solidFill>
                <a:latin typeface="Roboto"/>
              </a:rPr>
              <a:t>in a function component</a:t>
            </a:r>
            <a:r>
              <a:rPr lang="en-US" smtClean="0">
                <a:solidFill>
                  <a:schemeClr val="bg1">
                    <a:lumMod val="95000"/>
                  </a:schemeClr>
                </a:solidFill>
                <a:latin typeface="Roboto"/>
              </a:rPr>
              <a:t>.</a:t>
            </a:r>
          </a:p>
          <a:p>
            <a:pPr>
              <a:lnSpc>
                <a:spcPct val="150000"/>
              </a:lnSpc>
            </a:pPr>
            <a:r>
              <a:rPr lang="en-US" smtClean="0">
                <a:solidFill>
                  <a:schemeClr val="bg1">
                    <a:lumMod val="95000"/>
                  </a:schemeClr>
                </a:solidFill>
                <a:latin typeface="Roboto"/>
              </a:rPr>
              <a:t>Now since react tracks all the state variable change so react can render that specific component which is dependent on that state and no need to re-render the entire applicaton.</a:t>
            </a:r>
          </a:p>
          <a:p>
            <a:pPr>
              <a:lnSpc>
                <a:spcPct val="150000"/>
              </a:lnSpc>
            </a:pPr>
            <a:endParaRPr lang="en-US" smtClean="0">
              <a:solidFill>
                <a:srgbClr val="827DB5"/>
              </a:solidFill>
              <a:latin typeface="Roboto"/>
            </a:endParaRPr>
          </a:p>
          <a:p>
            <a:pPr>
              <a:lnSpc>
                <a:spcPct val="150000"/>
              </a:lnSpc>
            </a:pPr>
            <a:r>
              <a:rPr lang="en-US" b="1">
                <a:solidFill>
                  <a:schemeClr val="accent6"/>
                </a:solidFill>
                <a:latin typeface="Roboto"/>
              </a:rPr>
              <a:t>What </a:t>
            </a:r>
            <a:r>
              <a:rPr lang="en-US" b="1" smtClean="0">
                <a:solidFill>
                  <a:schemeClr val="accent6"/>
                </a:solidFill>
                <a:latin typeface="Roboto"/>
              </a:rPr>
              <a:t>type of data, state can store?</a:t>
            </a:r>
          </a:p>
          <a:p>
            <a:pPr>
              <a:lnSpc>
                <a:spcPct val="150000"/>
              </a:lnSpc>
            </a:pPr>
            <a:r>
              <a:rPr lang="en-US" smtClean="0">
                <a:solidFill>
                  <a:schemeClr val="bg1">
                    <a:lumMod val="95000"/>
                  </a:schemeClr>
                </a:solidFill>
                <a:latin typeface="Roboto"/>
              </a:rPr>
              <a:t>The </a:t>
            </a:r>
            <a:r>
              <a:rPr lang="en-US">
                <a:solidFill>
                  <a:schemeClr val="bg1">
                    <a:lumMod val="95000"/>
                  </a:schemeClr>
                </a:solidFill>
                <a:latin typeface="Roboto"/>
              </a:rPr>
              <a:t>useState Hook can be used to keep track of </a:t>
            </a:r>
            <a:r>
              <a:rPr lang="en-US" smtClean="0">
                <a:solidFill>
                  <a:schemeClr val="bg1">
                    <a:lumMod val="95000"/>
                  </a:schemeClr>
                </a:solidFill>
                <a:latin typeface="Roboto"/>
              </a:rPr>
              <a:t>any data type like strings</a:t>
            </a:r>
            <a:r>
              <a:rPr lang="en-US">
                <a:solidFill>
                  <a:schemeClr val="bg1">
                    <a:lumMod val="95000"/>
                  </a:schemeClr>
                </a:solidFill>
                <a:latin typeface="Roboto"/>
              </a:rPr>
              <a:t>, numbers, booleans, arrays, objects, </a:t>
            </a:r>
            <a:r>
              <a:rPr lang="en-US" smtClean="0">
                <a:solidFill>
                  <a:schemeClr val="bg1">
                    <a:lumMod val="95000"/>
                  </a:schemeClr>
                </a:solidFill>
                <a:latin typeface="Roboto"/>
              </a:rPr>
              <a:t>or mix datatype. </a:t>
            </a:r>
          </a:p>
          <a:p>
            <a:endParaRPr lang="en-US" smtClean="0">
              <a:solidFill>
                <a:srgbClr val="827DB5"/>
              </a:solidFill>
              <a:latin typeface="Consolas" panose="020B0609020204030204" pitchFamily="49" charset="0"/>
            </a:endParaRPr>
          </a:p>
          <a:p>
            <a:endParaRPr lang="en-US" smtClean="0">
              <a:solidFill>
                <a:srgbClr val="827DB5"/>
              </a:solidFill>
              <a:latin typeface="Consolas" panose="020B0609020204030204" pitchFamily="49" charset="0"/>
            </a:endParaRPr>
          </a:p>
          <a:p>
            <a:r>
              <a:rPr lang="en-US">
                <a:solidFill>
                  <a:srgbClr val="827DB5"/>
                </a:solidFill>
                <a:latin typeface="Consolas" panose="020B0609020204030204" pitchFamily="49" charset="0"/>
              </a:rPr>
              <a:t>import</a:t>
            </a:r>
            <a:r>
              <a:rPr lang="en-US">
                <a:solidFill>
                  <a:srgbClr val="BAC6DB"/>
                </a:solidFill>
                <a:latin typeface="Consolas" panose="020B0609020204030204" pitchFamily="49" charset="0"/>
              </a:rPr>
              <a:t> { </a:t>
            </a:r>
            <a:r>
              <a:rPr lang="en-US">
                <a:solidFill>
                  <a:srgbClr val="A8AEBD"/>
                </a:solidFill>
                <a:latin typeface="Consolas" panose="020B0609020204030204" pitchFamily="49" charset="0"/>
              </a:rPr>
              <a:t>useState</a:t>
            </a:r>
            <a:r>
              <a:rPr lang="en-US">
                <a:solidFill>
                  <a:srgbClr val="BAC6DB"/>
                </a:solidFill>
                <a:latin typeface="Consolas" panose="020B0609020204030204" pitchFamily="49" charset="0"/>
              </a:rPr>
              <a:t> }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"react"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App</a:t>
            </a:r>
            <a:r>
              <a:rPr lang="en-US" smtClean="0">
                <a:solidFill>
                  <a:srgbClr val="BAC6DB"/>
                </a:solidFill>
                <a:latin typeface="Consolas" panose="020B0609020204030204" pitchFamily="49" charset="0"/>
              </a:rPr>
              <a:t>() </a:t>
            </a: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color</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setColor</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useState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"red"</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&lt;h1&gt;</a:t>
            </a:r>
            <a:r>
              <a:rPr lang="en-US">
                <a:solidFill>
                  <a:srgbClr val="BAC6DB"/>
                </a:solidFill>
                <a:latin typeface="Consolas" panose="020B0609020204030204" pitchFamily="49" charset="0"/>
              </a:rPr>
              <a:t>My favorite color is </a:t>
            </a:r>
            <a:r>
              <a:rPr lang="en-US">
                <a:solidFill>
                  <a:srgbClr val="A8AEBD"/>
                </a:solidFill>
                <a:latin typeface="Consolas" panose="020B0609020204030204" pitchFamily="49" charset="0"/>
              </a:rPr>
              <a:t>{color}</a:t>
            </a:r>
            <a:r>
              <a:rPr lang="en-US">
                <a:solidFill>
                  <a:srgbClr val="BAC6DB"/>
                </a:solidFill>
                <a:latin typeface="Consolas" panose="020B0609020204030204" pitchFamily="49" charset="0"/>
              </a:rPr>
              <a:t>!</a:t>
            </a:r>
            <a:r>
              <a:rPr lang="en-US">
                <a:solidFill>
                  <a:srgbClr val="39BAE6"/>
                </a:solidFill>
                <a:latin typeface="Consolas" panose="020B0609020204030204" pitchFamily="49" charset="0"/>
              </a:rPr>
              <a:t>&lt;/h1&gt;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a:t>
            </a:r>
          </a:p>
          <a:p>
            <a:endParaRPr lang="en-US" b="0">
              <a:solidFill>
                <a:srgbClr val="BAC6DB"/>
              </a:solidFill>
              <a:effectLst/>
              <a:latin typeface="Consolas" panose="020B0609020204030204" pitchFamily="49" charset="0"/>
            </a:endParaRPr>
          </a:p>
        </p:txBody>
      </p:sp>
    </p:spTree>
    <p:extLst>
      <p:ext uri="{BB962C8B-B14F-4D97-AF65-F5344CB8AC3E}">
        <p14:creationId xmlns:p14="http://schemas.microsoft.com/office/powerpoint/2010/main" xmlns="" val="26299691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useState Hook - </a:t>
            </a:r>
            <a:r>
              <a:rPr lang="en-US" sz="2800" smtClean="0">
                <a:solidFill>
                  <a:schemeClr val="bg1">
                    <a:lumMod val="95000"/>
                  </a:schemeClr>
                </a:solidFill>
                <a:latin typeface="Consolas" panose="020B0609020204030204" pitchFamily="49" charset="0"/>
              </a:rPr>
              <a:t>Updating state</a:t>
            </a:r>
            <a:endParaRPr lang="en-US" sz="2800">
              <a:latin typeface="Sitka Small" panose="02000505000000020004" pitchFamily="2" charset="0"/>
            </a:endParaRPr>
          </a:p>
        </p:txBody>
      </p:sp>
      <p:sp>
        <p:nvSpPr>
          <p:cNvPr id="7" name="Rectangle 6"/>
          <p:cNvSpPr/>
          <p:nvPr/>
        </p:nvSpPr>
        <p:spPr>
          <a:xfrm>
            <a:off x="844683" y="561042"/>
            <a:ext cx="10193812" cy="5355312"/>
          </a:xfrm>
          <a:prstGeom prst="rect">
            <a:avLst/>
          </a:prstGeom>
        </p:spPr>
        <p:txBody>
          <a:bodyPr wrap="square">
            <a:spAutoFit/>
          </a:bodyPr>
          <a:lstStyle/>
          <a:p>
            <a:endParaRPr lang="en-US" smtClean="0">
              <a:solidFill>
                <a:srgbClr val="827DB5"/>
              </a:solidFill>
              <a:latin typeface="Consolas" panose="020B0609020204030204" pitchFamily="49" charset="0"/>
            </a:endParaRPr>
          </a:p>
          <a:p>
            <a:r>
              <a:rPr lang="en-US">
                <a:solidFill>
                  <a:srgbClr val="827DB5"/>
                </a:solidFill>
                <a:latin typeface="Consolas" panose="020B0609020204030204" pitchFamily="49" charset="0"/>
              </a:rPr>
              <a:t>import</a:t>
            </a:r>
            <a:r>
              <a:rPr lang="en-US">
                <a:solidFill>
                  <a:srgbClr val="BAC6DB"/>
                </a:solidFill>
                <a:latin typeface="Consolas" panose="020B0609020204030204" pitchFamily="49" charset="0"/>
              </a:rPr>
              <a:t> { </a:t>
            </a:r>
            <a:r>
              <a:rPr lang="en-US">
                <a:solidFill>
                  <a:srgbClr val="A8AEBD"/>
                </a:solidFill>
                <a:latin typeface="Consolas" panose="020B0609020204030204" pitchFamily="49" charset="0"/>
              </a:rPr>
              <a:t>useState</a:t>
            </a:r>
            <a:r>
              <a:rPr lang="en-US">
                <a:solidFill>
                  <a:srgbClr val="BAC6DB"/>
                </a:solidFill>
                <a:latin typeface="Consolas" panose="020B0609020204030204" pitchFamily="49" charset="0"/>
              </a:rPr>
              <a:t> }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'react'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p>
          <a:p>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App</a:t>
            </a:r>
            <a:r>
              <a:rPr lang="en-US" smtClean="0">
                <a:solidFill>
                  <a:srgbClr val="BAC6DB"/>
                </a:solidFill>
                <a:latin typeface="Consolas" panose="020B0609020204030204" pitchFamily="49" charset="0"/>
              </a:rPr>
              <a:t>() </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p>
          <a:p>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count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setCount</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useState</a:t>
            </a:r>
            <a:r>
              <a:rPr lang="en-US">
                <a:solidFill>
                  <a:srgbClr val="BAC6DB"/>
                </a:solidFill>
                <a:latin typeface="Consolas" panose="020B0609020204030204" pitchFamily="49" charset="0"/>
              </a:rPr>
              <a:t>(</a:t>
            </a:r>
            <a:r>
              <a:rPr lang="en-US">
                <a:solidFill>
                  <a:srgbClr val="E6E600"/>
                </a:solidFill>
                <a:latin typeface="Consolas" panose="020B0609020204030204" pitchFamily="49" charset="0"/>
              </a:rPr>
              <a:t>0</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&lt;h1&gt;</a:t>
            </a:r>
            <a:r>
              <a:rPr lang="en-US">
                <a:solidFill>
                  <a:srgbClr val="BAC6DB"/>
                </a:solidFill>
                <a:latin typeface="Consolas" panose="020B0609020204030204" pitchFamily="49" charset="0"/>
              </a:rPr>
              <a:t>You clicked </a:t>
            </a:r>
            <a:r>
              <a:rPr lang="en-US">
                <a:solidFill>
                  <a:srgbClr val="A8AEBD"/>
                </a:solidFill>
                <a:latin typeface="Consolas" panose="020B0609020204030204" pitchFamily="49" charset="0"/>
              </a:rPr>
              <a:t>{count}</a:t>
            </a:r>
            <a:r>
              <a:rPr lang="en-US">
                <a:solidFill>
                  <a:srgbClr val="BAC6DB"/>
                </a:solidFill>
                <a:latin typeface="Consolas" panose="020B0609020204030204" pitchFamily="49" charset="0"/>
              </a:rPr>
              <a:t> times</a:t>
            </a:r>
            <a:r>
              <a:rPr lang="en-US">
                <a:solidFill>
                  <a:srgbClr val="39BAE6"/>
                </a:solidFill>
                <a:latin typeface="Consolas" panose="020B0609020204030204" pitchFamily="49" charset="0"/>
              </a:rPr>
              <a:t>&lt;/h1&gt;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&lt;button</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onClick</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setCount</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count</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E6E600"/>
                </a:solidFill>
                <a:latin typeface="Consolas" panose="020B0609020204030204" pitchFamily="49" charset="0"/>
              </a:rPr>
              <a:t>1</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39BAE6"/>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Increment Count</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&lt;/button&gt;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p>
          <a:p>
            <a:r>
              <a:rPr lang="en-US">
                <a:solidFill>
                  <a:srgbClr val="827DB5"/>
                </a:solidFill>
                <a:latin typeface="Consolas" panose="020B0609020204030204" pitchFamily="49" charset="0"/>
              </a:rPr>
              <a:t>export</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default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App</a:t>
            </a:r>
            <a:r>
              <a:rPr lang="en-US" smtClean="0">
                <a:solidFill>
                  <a:srgbClr val="B3B3B3"/>
                </a:solidFill>
                <a:latin typeface="Consolas" panose="020B0609020204030204" pitchFamily="49" charset="0"/>
              </a:rPr>
              <a:t>;</a:t>
            </a:r>
            <a:r>
              <a:rPr lang="en-US" smtClean="0">
                <a:solidFill>
                  <a:srgbClr val="BAC6DB"/>
                </a:solidFill>
                <a:latin typeface="Consolas" panose="020B0609020204030204" pitchFamily="49" charset="0"/>
              </a:rPr>
              <a:t> </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endParaRPr lang="en-US" b="0">
              <a:solidFill>
                <a:srgbClr val="BAC6DB"/>
              </a:solidFill>
              <a:effectLst/>
              <a:latin typeface="Consolas" panose="020B0609020204030204" pitchFamily="49" charset="0"/>
            </a:endParaRPr>
          </a:p>
        </p:txBody>
      </p:sp>
    </p:spTree>
    <p:extLst>
      <p:ext uri="{BB962C8B-B14F-4D97-AF65-F5344CB8AC3E}">
        <p14:creationId xmlns:p14="http://schemas.microsoft.com/office/powerpoint/2010/main" xmlns="" val="2117075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659" y="0"/>
            <a:ext cx="6318929" cy="480131"/>
          </a:xfrm>
        </p:spPr>
        <p:txBody>
          <a:bodyPr/>
          <a:lstStyle/>
          <a:p>
            <a:r>
              <a:rPr lang="en-US" sz="2800" b="0" smtClean="0">
                <a:latin typeface="Sitka Small" panose="02000505000000020004" pitchFamily="2" charset="0"/>
              </a:rPr>
              <a:t>Run React in Browser</a:t>
            </a:r>
            <a:endParaRPr lang="en-US" b="0">
              <a:latin typeface="Sitka Small" panose="02000505000000020004" pitchFamily="2" charset="0"/>
            </a:endParaRPr>
          </a:p>
        </p:txBody>
      </p:sp>
      <p:sp>
        <p:nvSpPr>
          <p:cNvPr id="7" name="Rectangle 6"/>
          <p:cNvSpPr/>
          <p:nvPr/>
        </p:nvSpPr>
        <p:spPr>
          <a:xfrm>
            <a:off x="868823" y="936706"/>
            <a:ext cx="9119257" cy="1631216"/>
          </a:xfrm>
          <a:prstGeom prst="rect">
            <a:avLst/>
          </a:prstGeom>
        </p:spPr>
        <p:txBody>
          <a:bodyPr wrap="square">
            <a:spAutoFit/>
          </a:bodyPr>
          <a:lstStyle/>
          <a:p>
            <a:r>
              <a:rPr lang="en-US" sz="2000" smtClean="0">
                <a:solidFill>
                  <a:schemeClr val="bg1"/>
                </a:solidFill>
                <a:latin typeface="Comic Sans MS" panose="030F0702030302020204" pitchFamily="66" charset="0"/>
              </a:rPr>
              <a:t>Step 1: Open </a:t>
            </a:r>
            <a:r>
              <a:rPr lang="en-US" sz="2000" smtClean="0">
                <a:solidFill>
                  <a:schemeClr val="bg1"/>
                </a:solidFill>
                <a:latin typeface="Comic Sans MS" panose="030F0702030302020204" pitchFamily="66" charset="0"/>
                <a:hlinkClick r:id="rId2"/>
              </a:rPr>
              <a:t>https</a:t>
            </a:r>
            <a:r>
              <a:rPr lang="en-US" sz="2000">
                <a:solidFill>
                  <a:schemeClr val="bg1"/>
                </a:solidFill>
                <a:latin typeface="Comic Sans MS" panose="030F0702030302020204" pitchFamily="66" charset="0"/>
                <a:hlinkClick r:id="rId2"/>
              </a:rPr>
              <a:t>://</a:t>
            </a:r>
            <a:r>
              <a:rPr lang="en-US" sz="2000" smtClean="0">
                <a:solidFill>
                  <a:schemeClr val="bg1"/>
                </a:solidFill>
                <a:latin typeface="Comic Sans MS" panose="030F0702030302020204" pitchFamily="66" charset="0"/>
                <a:hlinkClick r:id="rId2"/>
              </a:rPr>
              <a:t>codesandbox.io</a:t>
            </a:r>
            <a:endParaRPr lang="en-US" sz="2000" smtClean="0">
              <a:solidFill>
                <a:schemeClr val="bg1"/>
              </a:solidFill>
              <a:latin typeface="Comic Sans MS" panose="030F0702030302020204" pitchFamily="66" charset="0"/>
            </a:endParaRPr>
          </a:p>
          <a:p>
            <a:endParaRPr lang="en-US" sz="2000">
              <a:solidFill>
                <a:schemeClr val="bg1"/>
              </a:solidFill>
              <a:latin typeface="Comic Sans MS" panose="030F0702030302020204" pitchFamily="66" charset="0"/>
            </a:endParaRPr>
          </a:p>
          <a:p>
            <a:r>
              <a:rPr lang="en-US" sz="2000" smtClean="0">
                <a:solidFill>
                  <a:schemeClr val="bg1"/>
                </a:solidFill>
                <a:latin typeface="Comic Sans MS" panose="030F0702030302020204" pitchFamily="66" charset="0"/>
              </a:rPr>
              <a:t>Step 2: Click on Create button and choose React.</a:t>
            </a:r>
          </a:p>
          <a:p>
            <a:endParaRPr lang="en-US" sz="2000">
              <a:solidFill>
                <a:schemeClr val="bg1"/>
              </a:solidFill>
              <a:latin typeface="Comic Sans MS" panose="030F0702030302020204" pitchFamily="66" charset="0"/>
            </a:endParaRPr>
          </a:p>
          <a:p>
            <a:r>
              <a:rPr lang="en-US" sz="2000" smtClean="0">
                <a:solidFill>
                  <a:schemeClr val="bg1"/>
                </a:solidFill>
                <a:latin typeface="Comic Sans MS" panose="030F0702030302020204" pitchFamily="66" charset="0"/>
              </a:rPr>
              <a:t>Step 3: Now you can code inside App.jxs file.</a:t>
            </a:r>
          </a:p>
        </p:txBody>
      </p:sp>
    </p:spTree>
    <p:extLst>
      <p:ext uri="{BB962C8B-B14F-4D97-AF65-F5344CB8AC3E}">
        <p14:creationId xmlns:p14="http://schemas.microsoft.com/office/powerpoint/2010/main" xmlns="" val="651093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useState Hook </a:t>
            </a:r>
            <a:r>
              <a:rPr lang="en-US" sz="2800" b="0" smtClean="0">
                <a:solidFill>
                  <a:schemeClr val="accent6"/>
                </a:solidFill>
                <a:latin typeface="Sitka Small" panose="02000505000000020004" pitchFamily="2" charset="0"/>
              </a:rPr>
              <a:t>vs</a:t>
            </a:r>
            <a:r>
              <a:rPr lang="en-US" sz="2800" b="0" smtClean="0">
                <a:latin typeface="Sitka Small" panose="02000505000000020004" pitchFamily="2" charset="0"/>
              </a:rPr>
              <a:t> JS Variable</a:t>
            </a:r>
            <a:endParaRPr lang="en-US" sz="2800">
              <a:latin typeface="Sitka Small" panose="02000505000000020004" pitchFamily="2" charset="0"/>
            </a:endParaRPr>
          </a:p>
        </p:txBody>
      </p:sp>
      <p:sp>
        <p:nvSpPr>
          <p:cNvPr id="7" name="Rectangle 6"/>
          <p:cNvSpPr/>
          <p:nvPr/>
        </p:nvSpPr>
        <p:spPr>
          <a:xfrm>
            <a:off x="844682" y="561042"/>
            <a:ext cx="11023467" cy="5909310"/>
          </a:xfrm>
          <a:prstGeom prst="rect">
            <a:avLst/>
          </a:prstGeom>
        </p:spPr>
        <p:txBody>
          <a:bodyPr wrap="square">
            <a:spAutoFit/>
          </a:bodyPr>
          <a:lstStyle/>
          <a:p>
            <a:r>
              <a:rPr lang="en-US" smtClean="0">
                <a:solidFill>
                  <a:srgbClr val="827DB5"/>
                </a:solidFill>
                <a:latin typeface="Consolas" panose="020B0609020204030204" pitchFamily="49" charset="0"/>
              </a:rPr>
              <a:t>import</a:t>
            </a:r>
            <a:r>
              <a:rPr lang="en-US" smtClean="0">
                <a:solidFill>
                  <a:srgbClr val="BAC6DB"/>
                </a:solidFill>
                <a:latin typeface="Consolas" panose="020B0609020204030204" pitchFamily="49" charset="0"/>
              </a:rPr>
              <a:t> </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useState</a:t>
            </a:r>
            <a:r>
              <a:rPr lang="en-US">
                <a:solidFill>
                  <a:srgbClr val="BAC6DB"/>
                </a:solidFill>
                <a:latin typeface="Consolas" panose="020B0609020204030204" pitchFamily="49" charset="0"/>
              </a:rPr>
              <a:t> }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'react'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Welcome</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&lt;h1&gt;</a:t>
            </a:r>
            <a:r>
              <a:rPr lang="en-US">
                <a:solidFill>
                  <a:srgbClr val="BAC6DB"/>
                </a:solidFill>
                <a:latin typeface="Consolas" panose="020B0609020204030204" pitchFamily="49" charset="0"/>
              </a:rPr>
              <a:t>Welcome back!, You have successfully Login</a:t>
            </a:r>
            <a:r>
              <a:rPr lang="en-US">
                <a:solidFill>
                  <a:srgbClr val="39BAE6"/>
                </a:solidFill>
                <a:latin typeface="Consolas" panose="020B0609020204030204" pitchFamily="49" charset="0"/>
              </a:rPr>
              <a:t>&lt;/h1&gt;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smtClean="0">
                <a:solidFill>
                  <a:srgbClr val="BAC6DB"/>
                </a:solidFill>
                <a:latin typeface="Consolas" panose="020B0609020204030204" pitchFamily="49" charset="0"/>
              </a:rPr>
              <a:t>}</a:t>
            </a:r>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Logout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&lt;h1&gt;</a:t>
            </a:r>
            <a:r>
              <a:rPr lang="en-US">
                <a:solidFill>
                  <a:srgbClr val="BAC6DB"/>
                </a:solidFill>
                <a:latin typeface="Consolas" panose="020B0609020204030204" pitchFamily="49" charset="0"/>
              </a:rPr>
              <a:t>You are logout successfully, Please sign in to use the app.</a:t>
            </a:r>
            <a:r>
              <a:rPr lang="en-US">
                <a:solidFill>
                  <a:srgbClr val="39BAE6"/>
                </a:solidFill>
                <a:latin typeface="Consolas" panose="020B0609020204030204" pitchFamily="49" charset="0"/>
              </a:rPr>
              <a:t>&lt;/h1&gt;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App</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isLogin</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setLogin</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useState</a:t>
            </a:r>
            <a:r>
              <a:rPr lang="en-US">
                <a:solidFill>
                  <a:srgbClr val="BAC6DB"/>
                </a:solidFill>
                <a:latin typeface="Consolas" panose="020B0609020204030204" pitchFamily="49" charset="0"/>
              </a:rPr>
              <a:t>(</a:t>
            </a:r>
            <a:r>
              <a:rPr lang="en-US">
                <a:solidFill>
                  <a:srgbClr val="E6B450"/>
                </a:solidFill>
                <a:latin typeface="Consolas" panose="020B0609020204030204" pitchFamily="49" charset="0"/>
              </a:rPr>
              <a:t>false</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&lt;h3&gt;</a:t>
            </a:r>
            <a:r>
              <a:rPr lang="en-US">
                <a:solidFill>
                  <a:srgbClr val="BAC6DB"/>
                </a:solidFill>
                <a:latin typeface="Consolas" panose="020B0609020204030204" pitchFamily="49" charset="0"/>
              </a:rPr>
              <a:t> Learning useState hook</a:t>
            </a:r>
            <a:r>
              <a:rPr lang="en-US">
                <a:solidFill>
                  <a:srgbClr val="39BAE6"/>
                </a:solidFill>
                <a:latin typeface="Consolas" panose="020B0609020204030204" pitchFamily="49" charset="0"/>
              </a:rPr>
              <a:t>&lt;/h3</a:t>
            </a:r>
            <a:r>
              <a:rPr lang="en-US" smtClean="0">
                <a:solidFill>
                  <a:srgbClr val="39BAE6"/>
                </a:solidFill>
                <a:latin typeface="Consolas" panose="020B0609020204030204" pitchFamily="49" charset="0"/>
              </a:rPr>
              <a:t>&gt;</a:t>
            </a:r>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t>
            </a:r>
            <a:r>
              <a:rPr lang="en-US" smtClean="0">
                <a:solidFill>
                  <a:srgbClr val="A8AEBD"/>
                </a:solidFill>
                <a:latin typeface="Consolas" panose="020B0609020204030204" pitchFamily="49" charset="0"/>
              </a:rPr>
              <a:t>{ isLogin</a:t>
            </a:r>
            <a:r>
              <a:rPr lang="en-US" smtClean="0">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&lt;Welcome</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/&gt;</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&lt;Logout</a:t>
            </a:r>
            <a:r>
              <a:rPr lang="en-US">
                <a:solidFill>
                  <a:srgbClr val="BAC6DB"/>
                </a:solidFill>
                <a:latin typeface="Consolas" panose="020B0609020204030204" pitchFamily="49" charset="0"/>
              </a:rPr>
              <a:t> </a:t>
            </a:r>
            <a:r>
              <a:rPr lang="en-US" smtClean="0">
                <a:solidFill>
                  <a:srgbClr val="39BAE6"/>
                </a:solidFill>
                <a:latin typeface="Consolas" panose="020B0609020204030204" pitchFamily="49" charset="0"/>
              </a:rPr>
              <a:t>/&gt; </a:t>
            </a:r>
            <a:r>
              <a:rPr lang="en-US" smtClean="0">
                <a:solidFill>
                  <a:srgbClr val="A8AEBD"/>
                </a:solidFill>
                <a:latin typeface="Consolas" panose="020B0609020204030204" pitchFamily="49" charset="0"/>
              </a:rPr>
              <a:t>}</a:t>
            </a:r>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&lt;button</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onClick</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00C200"/>
                </a:solidFill>
                <a:latin typeface="Consolas" panose="020B0609020204030204" pitchFamily="49" charset="0"/>
              </a:rPr>
              <a:t>setLogin</a:t>
            </a:r>
            <a:r>
              <a:rPr lang="en-US">
                <a:solidFill>
                  <a:srgbClr val="BAC6DB"/>
                </a:solidFill>
                <a:latin typeface="Consolas" panose="020B0609020204030204" pitchFamily="49" charset="0"/>
              </a:rPr>
              <a:t>(</a:t>
            </a:r>
            <a:r>
              <a:rPr lang="en-US">
                <a:solidFill>
                  <a:srgbClr val="E6B450"/>
                </a:solidFill>
                <a:latin typeface="Consolas" panose="020B0609020204030204" pitchFamily="49" charset="0"/>
              </a:rPr>
              <a:t>true</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39BAE6"/>
                </a:solidFill>
                <a:latin typeface="Consolas" panose="020B0609020204030204" pitchFamily="49" charset="0"/>
              </a:rPr>
              <a:t>&gt;</a:t>
            </a:r>
            <a:r>
              <a:rPr lang="en-US">
                <a:solidFill>
                  <a:srgbClr val="BAC6DB"/>
                </a:solidFill>
                <a:latin typeface="Consolas" panose="020B0609020204030204" pitchFamily="49" charset="0"/>
              </a:rPr>
              <a:t> Login </a:t>
            </a:r>
            <a:r>
              <a:rPr lang="en-US">
                <a:solidFill>
                  <a:srgbClr val="39BAE6"/>
                </a:solidFill>
                <a:latin typeface="Consolas" panose="020B0609020204030204" pitchFamily="49" charset="0"/>
              </a:rPr>
              <a:t>&lt;/button&gt;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&lt;button</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onClick</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00C200"/>
                </a:solidFill>
                <a:latin typeface="Consolas" panose="020B0609020204030204" pitchFamily="49" charset="0"/>
              </a:rPr>
              <a:t>setLogin</a:t>
            </a:r>
            <a:r>
              <a:rPr lang="en-US">
                <a:solidFill>
                  <a:srgbClr val="BAC6DB"/>
                </a:solidFill>
                <a:latin typeface="Consolas" panose="020B0609020204030204" pitchFamily="49" charset="0"/>
              </a:rPr>
              <a:t>(</a:t>
            </a:r>
            <a:r>
              <a:rPr lang="en-US">
                <a:solidFill>
                  <a:srgbClr val="E6B450"/>
                </a:solidFill>
                <a:latin typeface="Consolas" panose="020B0609020204030204" pitchFamily="49" charset="0"/>
              </a:rPr>
              <a:t>false</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39BAE6"/>
                </a:solidFill>
                <a:latin typeface="Consolas" panose="020B0609020204030204" pitchFamily="49" charset="0"/>
              </a:rPr>
              <a:t>&gt;</a:t>
            </a:r>
            <a:r>
              <a:rPr lang="en-US">
                <a:solidFill>
                  <a:srgbClr val="BAC6DB"/>
                </a:solidFill>
                <a:latin typeface="Consolas" panose="020B0609020204030204" pitchFamily="49" charset="0"/>
              </a:rPr>
              <a:t> Logout </a:t>
            </a:r>
            <a:r>
              <a:rPr lang="en-US">
                <a:solidFill>
                  <a:srgbClr val="39BAE6"/>
                </a:solidFill>
                <a:latin typeface="Consolas" panose="020B0609020204030204" pitchFamily="49" charset="0"/>
              </a:rPr>
              <a:t>&lt;/button</a:t>
            </a:r>
            <a:r>
              <a:rPr lang="en-US" smtClean="0">
                <a:solidFill>
                  <a:srgbClr val="39BAE6"/>
                </a:solidFill>
                <a:latin typeface="Consolas" panose="020B0609020204030204" pitchFamily="49" charset="0"/>
              </a:rPr>
              <a:t>&gt;</a:t>
            </a:r>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827DB5"/>
                </a:solidFill>
                <a:latin typeface="Consolas" panose="020B0609020204030204" pitchFamily="49" charset="0"/>
              </a:rPr>
              <a:t>export</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default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App</a:t>
            </a:r>
            <a:r>
              <a:rPr lang="en-US" smtClean="0">
                <a:solidFill>
                  <a:srgbClr val="B3B3B3"/>
                </a:solidFill>
                <a:latin typeface="Consolas" panose="020B0609020204030204" pitchFamily="49" charset="0"/>
              </a:rPr>
              <a:t>;</a:t>
            </a:r>
            <a:endParaRPr lang="en-US" b="0">
              <a:solidFill>
                <a:srgbClr val="BAC6DB"/>
              </a:solidFill>
              <a:effectLst/>
              <a:latin typeface="Consolas" panose="020B0609020204030204" pitchFamily="49" charset="0"/>
            </a:endParaRPr>
          </a:p>
        </p:txBody>
      </p:sp>
    </p:spTree>
    <p:extLst>
      <p:ext uri="{BB962C8B-B14F-4D97-AF65-F5344CB8AC3E}">
        <p14:creationId xmlns:p14="http://schemas.microsoft.com/office/powerpoint/2010/main" xmlns="" val="41999845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useState Hook </a:t>
            </a:r>
            <a:r>
              <a:rPr lang="en-US" sz="2800" b="0" smtClean="0">
                <a:solidFill>
                  <a:schemeClr val="accent6"/>
                </a:solidFill>
                <a:latin typeface="Sitka Small" panose="02000505000000020004" pitchFamily="2" charset="0"/>
              </a:rPr>
              <a:t>vs</a:t>
            </a:r>
            <a:r>
              <a:rPr lang="en-US" sz="2800" b="0" smtClean="0">
                <a:latin typeface="Sitka Small" panose="02000505000000020004" pitchFamily="2" charset="0"/>
              </a:rPr>
              <a:t> JS Variable</a:t>
            </a:r>
            <a:endParaRPr lang="en-US" sz="2800">
              <a:latin typeface="Sitka Small" panose="02000505000000020004" pitchFamily="2" charset="0"/>
            </a:endParaRPr>
          </a:p>
        </p:txBody>
      </p:sp>
      <p:sp>
        <p:nvSpPr>
          <p:cNvPr id="7" name="Rectangle 6"/>
          <p:cNvSpPr/>
          <p:nvPr/>
        </p:nvSpPr>
        <p:spPr>
          <a:xfrm>
            <a:off x="844682" y="561042"/>
            <a:ext cx="11023467" cy="5909310"/>
          </a:xfrm>
          <a:prstGeom prst="rect">
            <a:avLst/>
          </a:prstGeom>
        </p:spPr>
        <p:txBody>
          <a:bodyPr wrap="square">
            <a:spAutoFit/>
          </a:bodyPr>
          <a:lstStyle/>
          <a:p>
            <a:r>
              <a:rPr lang="en-US" smtClean="0">
                <a:solidFill>
                  <a:srgbClr val="827DB5"/>
                </a:solidFill>
                <a:latin typeface="Consolas" panose="020B0609020204030204" pitchFamily="49" charset="0"/>
              </a:rPr>
              <a:t>import</a:t>
            </a:r>
            <a:r>
              <a:rPr lang="en-US" smtClean="0">
                <a:solidFill>
                  <a:srgbClr val="BAC6DB"/>
                </a:solidFill>
                <a:latin typeface="Consolas" panose="020B0609020204030204" pitchFamily="49" charset="0"/>
              </a:rPr>
              <a:t> </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useState</a:t>
            </a:r>
            <a:r>
              <a:rPr lang="en-US">
                <a:solidFill>
                  <a:srgbClr val="BAC6DB"/>
                </a:solidFill>
                <a:latin typeface="Consolas" panose="020B0609020204030204" pitchFamily="49" charset="0"/>
              </a:rPr>
              <a:t> }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'react'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Welcome</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&lt;h1&gt;</a:t>
            </a:r>
            <a:r>
              <a:rPr lang="en-US">
                <a:solidFill>
                  <a:srgbClr val="BAC6DB"/>
                </a:solidFill>
                <a:latin typeface="Consolas" panose="020B0609020204030204" pitchFamily="49" charset="0"/>
              </a:rPr>
              <a:t>Welcome back!, You have successfully Login</a:t>
            </a:r>
            <a:r>
              <a:rPr lang="en-US">
                <a:solidFill>
                  <a:srgbClr val="39BAE6"/>
                </a:solidFill>
                <a:latin typeface="Consolas" panose="020B0609020204030204" pitchFamily="49" charset="0"/>
              </a:rPr>
              <a:t>&lt;/h1&gt;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smtClean="0">
                <a:solidFill>
                  <a:srgbClr val="BAC6DB"/>
                </a:solidFill>
                <a:latin typeface="Consolas" panose="020B0609020204030204" pitchFamily="49" charset="0"/>
              </a:rPr>
              <a:t>}</a:t>
            </a:r>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Logout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&lt;h1&gt;</a:t>
            </a:r>
            <a:r>
              <a:rPr lang="en-US">
                <a:solidFill>
                  <a:srgbClr val="BAC6DB"/>
                </a:solidFill>
                <a:latin typeface="Consolas" panose="020B0609020204030204" pitchFamily="49" charset="0"/>
              </a:rPr>
              <a:t>You are logout successfully, Please sign in to use the app.</a:t>
            </a:r>
            <a:r>
              <a:rPr lang="en-US">
                <a:solidFill>
                  <a:srgbClr val="39BAE6"/>
                </a:solidFill>
                <a:latin typeface="Consolas" panose="020B0609020204030204" pitchFamily="49" charset="0"/>
              </a:rPr>
              <a:t>&lt;/h1&gt;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App</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isLogin</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setLogin</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useState</a:t>
            </a:r>
            <a:r>
              <a:rPr lang="en-US">
                <a:solidFill>
                  <a:srgbClr val="BAC6DB"/>
                </a:solidFill>
                <a:latin typeface="Consolas" panose="020B0609020204030204" pitchFamily="49" charset="0"/>
              </a:rPr>
              <a:t>(</a:t>
            </a:r>
            <a:r>
              <a:rPr lang="en-US">
                <a:solidFill>
                  <a:srgbClr val="E6B450"/>
                </a:solidFill>
                <a:latin typeface="Consolas" panose="020B0609020204030204" pitchFamily="49" charset="0"/>
              </a:rPr>
              <a:t>false</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&lt;h3&gt;</a:t>
            </a:r>
            <a:r>
              <a:rPr lang="en-US">
                <a:solidFill>
                  <a:srgbClr val="BAC6DB"/>
                </a:solidFill>
                <a:latin typeface="Consolas" panose="020B0609020204030204" pitchFamily="49" charset="0"/>
              </a:rPr>
              <a:t> Learning useState hook</a:t>
            </a:r>
            <a:r>
              <a:rPr lang="en-US">
                <a:solidFill>
                  <a:srgbClr val="39BAE6"/>
                </a:solidFill>
                <a:latin typeface="Consolas" panose="020B0609020204030204" pitchFamily="49" charset="0"/>
              </a:rPr>
              <a:t>&lt;/h3</a:t>
            </a:r>
            <a:r>
              <a:rPr lang="en-US" smtClean="0">
                <a:solidFill>
                  <a:srgbClr val="39BAE6"/>
                </a:solidFill>
                <a:latin typeface="Consolas" panose="020B0609020204030204" pitchFamily="49" charset="0"/>
              </a:rPr>
              <a:t>&gt;</a:t>
            </a:r>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t>
            </a:r>
            <a:r>
              <a:rPr lang="en-US" smtClean="0">
                <a:solidFill>
                  <a:srgbClr val="A8AEBD"/>
                </a:solidFill>
                <a:latin typeface="Consolas" panose="020B0609020204030204" pitchFamily="49" charset="0"/>
              </a:rPr>
              <a:t>{ isLogin</a:t>
            </a:r>
            <a:r>
              <a:rPr lang="en-US" smtClean="0">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&lt;Welcome</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/&gt;</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&lt;Logout</a:t>
            </a:r>
            <a:r>
              <a:rPr lang="en-US">
                <a:solidFill>
                  <a:srgbClr val="BAC6DB"/>
                </a:solidFill>
                <a:latin typeface="Consolas" panose="020B0609020204030204" pitchFamily="49" charset="0"/>
              </a:rPr>
              <a:t> </a:t>
            </a:r>
            <a:r>
              <a:rPr lang="en-US" smtClean="0">
                <a:solidFill>
                  <a:srgbClr val="39BAE6"/>
                </a:solidFill>
                <a:latin typeface="Consolas" panose="020B0609020204030204" pitchFamily="49" charset="0"/>
              </a:rPr>
              <a:t>/&gt; </a:t>
            </a:r>
            <a:r>
              <a:rPr lang="en-US" smtClean="0">
                <a:solidFill>
                  <a:srgbClr val="A8AEBD"/>
                </a:solidFill>
                <a:latin typeface="Consolas" panose="020B0609020204030204" pitchFamily="49" charset="0"/>
              </a:rPr>
              <a:t>}</a:t>
            </a:r>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&lt;button</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onClick</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00C200"/>
                </a:solidFill>
                <a:latin typeface="Consolas" panose="020B0609020204030204" pitchFamily="49" charset="0"/>
              </a:rPr>
              <a:t>setLogin</a:t>
            </a:r>
            <a:r>
              <a:rPr lang="en-US">
                <a:solidFill>
                  <a:srgbClr val="BAC6DB"/>
                </a:solidFill>
                <a:latin typeface="Consolas" panose="020B0609020204030204" pitchFamily="49" charset="0"/>
              </a:rPr>
              <a:t>(</a:t>
            </a:r>
            <a:r>
              <a:rPr lang="en-US">
                <a:solidFill>
                  <a:srgbClr val="E6B450"/>
                </a:solidFill>
                <a:latin typeface="Consolas" panose="020B0609020204030204" pitchFamily="49" charset="0"/>
              </a:rPr>
              <a:t>true</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39BAE6"/>
                </a:solidFill>
                <a:latin typeface="Consolas" panose="020B0609020204030204" pitchFamily="49" charset="0"/>
              </a:rPr>
              <a:t>&gt;</a:t>
            </a:r>
            <a:r>
              <a:rPr lang="en-US">
                <a:solidFill>
                  <a:srgbClr val="BAC6DB"/>
                </a:solidFill>
                <a:latin typeface="Consolas" panose="020B0609020204030204" pitchFamily="49" charset="0"/>
              </a:rPr>
              <a:t> Login </a:t>
            </a:r>
            <a:r>
              <a:rPr lang="en-US">
                <a:solidFill>
                  <a:srgbClr val="39BAE6"/>
                </a:solidFill>
                <a:latin typeface="Consolas" panose="020B0609020204030204" pitchFamily="49" charset="0"/>
              </a:rPr>
              <a:t>&lt;/button&gt;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&lt;button</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onClick</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00C200"/>
                </a:solidFill>
                <a:latin typeface="Consolas" panose="020B0609020204030204" pitchFamily="49" charset="0"/>
              </a:rPr>
              <a:t>setLogin</a:t>
            </a:r>
            <a:r>
              <a:rPr lang="en-US">
                <a:solidFill>
                  <a:srgbClr val="BAC6DB"/>
                </a:solidFill>
                <a:latin typeface="Consolas" panose="020B0609020204030204" pitchFamily="49" charset="0"/>
              </a:rPr>
              <a:t>(</a:t>
            </a:r>
            <a:r>
              <a:rPr lang="en-US">
                <a:solidFill>
                  <a:srgbClr val="E6B450"/>
                </a:solidFill>
                <a:latin typeface="Consolas" panose="020B0609020204030204" pitchFamily="49" charset="0"/>
              </a:rPr>
              <a:t>false</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39BAE6"/>
                </a:solidFill>
                <a:latin typeface="Consolas" panose="020B0609020204030204" pitchFamily="49" charset="0"/>
              </a:rPr>
              <a:t>&gt;</a:t>
            </a:r>
            <a:r>
              <a:rPr lang="en-US">
                <a:solidFill>
                  <a:srgbClr val="BAC6DB"/>
                </a:solidFill>
                <a:latin typeface="Consolas" panose="020B0609020204030204" pitchFamily="49" charset="0"/>
              </a:rPr>
              <a:t> Logout </a:t>
            </a:r>
            <a:r>
              <a:rPr lang="en-US">
                <a:solidFill>
                  <a:srgbClr val="39BAE6"/>
                </a:solidFill>
                <a:latin typeface="Consolas" panose="020B0609020204030204" pitchFamily="49" charset="0"/>
              </a:rPr>
              <a:t>&lt;/button</a:t>
            </a:r>
            <a:r>
              <a:rPr lang="en-US" smtClean="0">
                <a:solidFill>
                  <a:srgbClr val="39BAE6"/>
                </a:solidFill>
                <a:latin typeface="Consolas" panose="020B0609020204030204" pitchFamily="49" charset="0"/>
              </a:rPr>
              <a:t>&gt;</a:t>
            </a:r>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827DB5"/>
                </a:solidFill>
                <a:latin typeface="Consolas" panose="020B0609020204030204" pitchFamily="49" charset="0"/>
              </a:rPr>
              <a:t>export</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default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App</a:t>
            </a:r>
            <a:r>
              <a:rPr lang="en-US" smtClean="0">
                <a:solidFill>
                  <a:srgbClr val="B3B3B3"/>
                </a:solidFill>
                <a:latin typeface="Consolas" panose="020B0609020204030204" pitchFamily="49" charset="0"/>
              </a:rPr>
              <a:t>;</a:t>
            </a:r>
            <a:endParaRPr lang="en-US" b="0">
              <a:solidFill>
                <a:srgbClr val="BAC6DB"/>
              </a:solidFill>
              <a:effectLst/>
              <a:latin typeface="Consolas" panose="020B0609020204030204" pitchFamily="49" charset="0"/>
            </a:endParaRPr>
          </a:p>
        </p:txBody>
      </p:sp>
    </p:spTree>
    <p:extLst>
      <p:ext uri="{BB962C8B-B14F-4D97-AF65-F5344CB8AC3E}">
        <p14:creationId xmlns:p14="http://schemas.microsoft.com/office/powerpoint/2010/main" xmlns="" val="35813259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Controlled Components</a:t>
            </a:r>
            <a:endParaRPr lang="en-US" sz="2800">
              <a:latin typeface="Sitka Small" panose="02000505000000020004" pitchFamily="2" charset="0"/>
            </a:endParaRPr>
          </a:p>
        </p:txBody>
      </p:sp>
      <p:sp>
        <p:nvSpPr>
          <p:cNvPr id="7" name="Rectangle 6"/>
          <p:cNvSpPr/>
          <p:nvPr/>
        </p:nvSpPr>
        <p:spPr>
          <a:xfrm>
            <a:off x="863732" y="522942"/>
            <a:ext cx="10623417" cy="6324808"/>
          </a:xfrm>
          <a:prstGeom prst="rect">
            <a:avLst/>
          </a:prstGeom>
        </p:spPr>
        <p:txBody>
          <a:bodyPr wrap="square">
            <a:spAutoFit/>
          </a:bodyPr>
          <a:lstStyle/>
          <a:p>
            <a:pPr>
              <a:lnSpc>
                <a:spcPct val="150000"/>
              </a:lnSpc>
            </a:pPr>
            <a:r>
              <a:rPr lang="en-US">
                <a:solidFill>
                  <a:schemeClr val="bg1">
                    <a:lumMod val="95000"/>
                  </a:schemeClr>
                </a:solidFill>
                <a:latin typeface="Roboto"/>
              </a:rPr>
              <a:t>Controlled Components are those in which </a:t>
            </a:r>
            <a:r>
              <a:rPr lang="en-US" smtClean="0">
                <a:solidFill>
                  <a:schemeClr val="bg1">
                    <a:lumMod val="95000"/>
                  </a:schemeClr>
                </a:solidFill>
                <a:latin typeface="Roboto"/>
              </a:rPr>
              <a:t>form data </a:t>
            </a:r>
            <a:r>
              <a:rPr lang="en-US">
                <a:solidFill>
                  <a:schemeClr val="bg1">
                    <a:lumMod val="95000"/>
                  </a:schemeClr>
                </a:solidFill>
                <a:latin typeface="Roboto"/>
              </a:rPr>
              <a:t>is handled by the </a:t>
            </a:r>
            <a:r>
              <a:rPr lang="en-US" smtClean="0">
                <a:solidFill>
                  <a:schemeClr val="bg1">
                    <a:lumMod val="95000"/>
                  </a:schemeClr>
                </a:solidFill>
                <a:latin typeface="Roboto"/>
              </a:rPr>
              <a:t>useState hook.</a:t>
            </a: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App</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name</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setName</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useState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email</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setEmail</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useState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onSubmit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console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log</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"Name value: "</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name</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console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log</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"Email value: "</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email</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&lt;h1&gt;</a:t>
            </a:r>
            <a:r>
              <a:rPr lang="en-US">
                <a:solidFill>
                  <a:srgbClr val="BAC6DB"/>
                </a:solidFill>
                <a:latin typeface="Consolas" panose="020B0609020204030204" pitchFamily="49" charset="0"/>
              </a:rPr>
              <a:t> Your Name is :  </a:t>
            </a:r>
            <a:r>
              <a:rPr lang="en-US">
                <a:solidFill>
                  <a:srgbClr val="A8AEBD"/>
                </a:solidFill>
                <a:latin typeface="Consolas" panose="020B0609020204030204" pitchFamily="49" charset="0"/>
              </a:rPr>
              <a:t>{name}</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&lt;/h1&gt;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&lt;h1&gt;</a:t>
            </a:r>
            <a:r>
              <a:rPr lang="en-US">
                <a:solidFill>
                  <a:srgbClr val="BAC6DB"/>
                </a:solidFill>
                <a:latin typeface="Consolas" panose="020B0609020204030204" pitchFamily="49" charset="0"/>
              </a:rPr>
              <a:t> Your Email is : </a:t>
            </a:r>
            <a:r>
              <a:rPr lang="en-US">
                <a:solidFill>
                  <a:srgbClr val="A8AEBD"/>
                </a:solidFill>
                <a:latin typeface="Consolas" panose="020B0609020204030204" pitchFamily="49" charset="0"/>
              </a:rPr>
              <a:t>{email}</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&lt;/h1&gt;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&lt;form</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onSubmit</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{onSubmit}</a:t>
            </a:r>
            <a:r>
              <a:rPr lang="en-US">
                <a:solidFill>
                  <a:srgbClr val="39BAE6"/>
                </a:solidFill>
                <a:latin typeface="Consolas" panose="020B0609020204030204" pitchFamily="49" charset="0"/>
              </a:rPr>
              <a:t>&gt;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a:t>
            </a:r>
            <a:r>
              <a:rPr lang="en-US" smtClean="0">
                <a:solidFill>
                  <a:srgbClr val="39BAE6"/>
                </a:solidFill>
                <a:latin typeface="Consolas" panose="020B0609020204030204" pitchFamily="49" charset="0"/>
              </a:rPr>
              <a:t>input </a:t>
            </a:r>
            <a:r>
              <a:rPr lang="en-US" smtClean="0">
                <a:solidFill>
                  <a:srgbClr val="FB8C00"/>
                </a:solidFill>
                <a:latin typeface="Consolas" panose="020B0609020204030204" pitchFamily="49" charset="0"/>
              </a:rPr>
              <a:t>value</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{name</a:t>
            </a:r>
            <a:r>
              <a:rPr lang="en-US" smtClean="0">
                <a:solidFill>
                  <a:srgbClr val="A8AEBD"/>
                </a:solidFill>
                <a:latin typeface="Consolas" panose="020B0609020204030204" pitchFamily="49" charset="0"/>
              </a:rPr>
              <a:t>} </a:t>
            </a:r>
            <a:r>
              <a:rPr lang="en-US" smtClean="0">
                <a:solidFill>
                  <a:srgbClr val="FB8C00"/>
                </a:solidFill>
                <a:latin typeface="Consolas" panose="020B0609020204030204" pitchFamily="49" charset="0"/>
              </a:rPr>
              <a:t>onChange</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BAC6DB"/>
                </a:solidFill>
                <a:latin typeface="Consolas" panose="020B0609020204030204" pitchFamily="49" charset="0"/>
              </a:rPr>
              <a:t>(</a:t>
            </a:r>
            <a:r>
              <a:rPr lang="en-US">
                <a:solidFill>
                  <a:srgbClr val="8496B4"/>
                </a:solidFill>
                <a:latin typeface="Consolas" panose="020B0609020204030204" pitchFamily="49" charset="0"/>
              </a:rPr>
              <a:t>e</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setName</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e</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target</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value</a:t>
            </a:r>
            <a:r>
              <a:rPr lang="en-US" smtClean="0">
                <a:solidFill>
                  <a:srgbClr val="BAC6DB"/>
                </a:solidFill>
                <a:latin typeface="Consolas" panose="020B0609020204030204" pitchFamily="49" charset="0"/>
              </a:rPr>
              <a:t>)</a:t>
            </a:r>
            <a:r>
              <a:rPr lang="en-US" smtClean="0">
                <a:solidFill>
                  <a:srgbClr val="A8AEBD"/>
                </a:solidFill>
                <a:latin typeface="Consolas" panose="020B0609020204030204" pitchFamily="49" charset="0"/>
              </a:rPr>
              <a:t>}</a:t>
            </a:r>
            <a:r>
              <a:rPr lang="en-US" smtClean="0">
                <a:solidFill>
                  <a:srgbClr val="39BAE6"/>
                </a:solidFill>
                <a:latin typeface="Consolas" panose="020B0609020204030204" pitchFamily="49" charset="0"/>
              </a:rPr>
              <a:t>/&gt;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a:t>
            </a:r>
            <a:r>
              <a:rPr lang="en-US" smtClean="0">
                <a:solidFill>
                  <a:srgbClr val="39BAE6"/>
                </a:solidFill>
                <a:latin typeface="Consolas" panose="020B0609020204030204" pitchFamily="49" charset="0"/>
              </a:rPr>
              <a:t>input </a:t>
            </a:r>
            <a:r>
              <a:rPr lang="en-US" smtClean="0">
                <a:solidFill>
                  <a:srgbClr val="FB8C00"/>
                </a:solidFill>
                <a:latin typeface="Consolas" panose="020B0609020204030204" pitchFamily="49" charset="0"/>
              </a:rPr>
              <a:t>value</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{email</a:t>
            </a:r>
            <a:r>
              <a:rPr lang="en-US" smtClean="0">
                <a:solidFill>
                  <a:srgbClr val="A8AEBD"/>
                </a:solidFill>
                <a:latin typeface="Consolas" panose="020B0609020204030204" pitchFamily="49" charset="0"/>
              </a:rPr>
              <a:t>} </a:t>
            </a:r>
            <a:r>
              <a:rPr lang="en-US" smtClean="0">
                <a:solidFill>
                  <a:srgbClr val="FB8C00"/>
                </a:solidFill>
                <a:latin typeface="Consolas" panose="020B0609020204030204" pitchFamily="49" charset="0"/>
              </a:rPr>
              <a:t>onChange</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BAC6DB"/>
                </a:solidFill>
                <a:latin typeface="Consolas" panose="020B0609020204030204" pitchFamily="49" charset="0"/>
              </a:rPr>
              <a:t>(</a:t>
            </a:r>
            <a:r>
              <a:rPr lang="en-US">
                <a:solidFill>
                  <a:srgbClr val="8496B4"/>
                </a:solidFill>
                <a:latin typeface="Consolas" panose="020B0609020204030204" pitchFamily="49" charset="0"/>
              </a:rPr>
              <a:t>e</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setEmail</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e</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target</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value</a:t>
            </a:r>
            <a:r>
              <a:rPr lang="en-US" smtClean="0">
                <a:solidFill>
                  <a:srgbClr val="BAC6DB"/>
                </a:solidFill>
                <a:latin typeface="Consolas" panose="020B0609020204030204" pitchFamily="49" charset="0"/>
              </a:rPr>
              <a:t>)</a:t>
            </a:r>
            <a:r>
              <a:rPr lang="en-US" smtClean="0">
                <a:solidFill>
                  <a:srgbClr val="A8AEBD"/>
                </a:solidFill>
                <a:latin typeface="Consolas" panose="020B0609020204030204" pitchFamily="49" charset="0"/>
              </a:rPr>
              <a:t>} </a:t>
            </a:r>
            <a:r>
              <a:rPr lang="en-US" smtClean="0">
                <a:solidFill>
                  <a:srgbClr val="39BAE6"/>
                </a:solidFill>
                <a:latin typeface="Consolas" panose="020B0609020204030204" pitchFamily="49" charset="0"/>
              </a:rPr>
              <a:t>/&gt;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&lt;input</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type</a:t>
            </a:r>
            <a:r>
              <a:rPr lang="en-US">
                <a:solidFill>
                  <a:srgbClr val="FF6600"/>
                </a:solidFill>
                <a:latin typeface="Consolas" panose="020B0609020204030204" pitchFamily="49" charset="0"/>
              </a:rPr>
              <a:t>=</a:t>
            </a:r>
            <a:r>
              <a:rPr lang="en-US">
                <a:solidFill>
                  <a:srgbClr val="A4BD00"/>
                </a:solidFill>
                <a:latin typeface="Consolas" panose="020B0609020204030204" pitchFamily="49" charset="0"/>
              </a:rPr>
              <a:t>"submit"</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value</a:t>
            </a:r>
            <a:r>
              <a:rPr lang="en-US">
                <a:solidFill>
                  <a:srgbClr val="FF6600"/>
                </a:solidFill>
                <a:latin typeface="Consolas" panose="020B0609020204030204" pitchFamily="49" charset="0"/>
              </a:rPr>
              <a:t>=</a:t>
            </a:r>
            <a:r>
              <a:rPr lang="en-US">
                <a:solidFill>
                  <a:srgbClr val="A4BD00"/>
                </a:solidFill>
                <a:latin typeface="Consolas" panose="020B0609020204030204" pitchFamily="49" charset="0"/>
              </a:rPr>
              <a:t>"Submit"</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&lt;/form&gt;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smtClean="0">
                <a:solidFill>
                  <a:srgbClr val="BAC6DB"/>
                </a:solidFill>
                <a:latin typeface="Consolas" panose="020B0609020204030204" pitchFamily="49" charset="0"/>
              </a:rPr>
              <a:t>}</a:t>
            </a:r>
            <a:endParaRPr lang="en-US">
              <a:solidFill>
                <a:srgbClr val="BAC6DB"/>
              </a:solidFill>
              <a:latin typeface="Consolas" panose="020B0609020204030204" pitchFamily="49" charset="0"/>
            </a:endParaRPr>
          </a:p>
        </p:txBody>
      </p:sp>
    </p:spTree>
    <p:extLst>
      <p:ext uri="{BB962C8B-B14F-4D97-AF65-F5344CB8AC3E}">
        <p14:creationId xmlns:p14="http://schemas.microsoft.com/office/powerpoint/2010/main" xmlns="" val="14665254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Uncontrolled Components &amp; useRef</a:t>
            </a:r>
            <a:endParaRPr lang="en-US" sz="2800">
              <a:latin typeface="Sitka Small" panose="02000505000000020004" pitchFamily="2" charset="0"/>
            </a:endParaRPr>
          </a:p>
        </p:txBody>
      </p:sp>
      <p:sp>
        <p:nvSpPr>
          <p:cNvPr id="7" name="Rectangle 6"/>
          <p:cNvSpPr/>
          <p:nvPr/>
        </p:nvSpPr>
        <p:spPr>
          <a:xfrm>
            <a:off x="863732" y="503892"/>
            <a:ext cx="10623417" cy="6324808"/>
          </a:xfrm>
          <a:prstGeom prst="rect">
            <a:avLst/>
          </a:prstGeom>
        </p:spPr>
        <p:txBody>
          <a:bodyPr wrap="square">
            <a:spAutoFit/>
          </a:bodyPr>
          <a:lstStyle/>
          <a:p>
            <a:pPr>
              <a:lnSpc>
                <a:spcPct val="150000"/>
              </a:lnSpc>
            </a:pPr>
            <a:r>
              <a:rPr lang="en-US" smtClean="0">
                <a:solidFill>
                  <a:schemeClr val="bg1">
                    <a:lumMod val="95000"/>
                  </a:schemeClr>
                </a:solidFill>
                <a:latin typeface="Roboto"/>
              </a:rPr>
              <a:t>Uncontrolled </a:t>
            </a:r>
            <a:r>
              <a:rPr lang="en-US">
                <a:solidFill>
                  <a:schemeClr val="bg1">
                    <a:lumMod val="95000"/>
                  </a:schemeClr>
                </a:solidFill>
                <a:latin typeface="Roboto"/>
              </a:rPr>
              <a:t>Components are those in which form’s data is </a:t>
            </a:r>
            <a:r>
              <a:rPr lang="en-US" smtClean="0">
                <a:solidFill>
                  <a:schemeClr val="bg1">
                    <a:lumMod val="95000"/>
                  </a:schemeClr>
                </a:solidFill>
                <a:latin typeface="Roboto"/>
              </a:rPr>
              <a:t>NOT handled </a:t>
            </a:r>
            <a:r>
              <a:rPr lang="en-US">
                <a:solidFill>
                  <a:schemeClr val="bg1">
                    <a:lumMod val="95000"/>
                  </a:schemeClr>
                </a:solidFill>
                <a:latin typeface="Roboto"/>
              </a:rPr>
              <a:t>by the component’s state</a:t>
            </a:r>
            <a:r>
              <a:rPr lang="en-US" smtClean="0">
                <a:solidFill>
                  <a:schemeClr val="bg1">
                    <a:lumMod val="95000"/>
                  </a:schemeClr>
                </a:solidFill>
                <a:latin typeface="Roboto"/>
              </a:rPr>
              <a:t>.</a:t>
            </a:r>
          </a:p>
          <a:p>
            <a:r>
              <a:rPr lang="en-US">
                <a:solidFill>
                  <a:srgbClr val="827DB5"/>
                </a:solidFill>
                <a:latin typeface="Consolas" panose="020B0609020204030204" pitchFamily="49" charset="0"/>
              </a:rPr>
              <a:t>import</a:t>
            </a:r>
            <a:r>
              <a:rPr lang="en-US">
                <a:solidFill>
                  <a:srgbClr val="BAC6DB"/>
                </a:solidFill>
                <a:latin typeface="Consolas" panose="020B0609020204030204" pitchFamily="49" charset="0"/>
              </a:rPr>
              <a:t> </a:t>
            </a:r>
            <a:r>
              <a:rPr lang="en-US" smtClean="0">
                <a:solidFill>
                  <a:srgbClr val="BAC6DB"/>
                </a:solidFill>
                <a:latin typeface="Consolas" panose="020B0609020204030204" pitchFamily="49" charset="0"/>
              </a:rPr>
              <a:t>{ </a:t>
            </a:r>
            <a:r>
              <a:rPr lang="en-US">
                <a:solidFill>
                  <a:srgbClr val="A8AEBD"/>
                </a:solidFill>
                <a:latin typeface="Consolas" panose="020B0609020204030204" pitchFamily="49" charset="0"/>
              </a:rPr>
              <a:t>useRef</a:t>
            </a:r>
            <a:r>
              <a:rPr lang="en-US">
                <a:solidFill>
                  <a:srgbClr val="BAC6DB"/>
                </a:solidFill>
                <a:latin typeface="Consolas" panose="020B0609020204030204" pitchFamily="49" charset="0"/>
              </a:rPr>
              <a:t> }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"react"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smtClean="0">
                <a:solidFill>
                  <a:srgbClr val="FF8533"/>
                </a:solidFill>
                <a:latin typeface="Consolas" panose="020B0609020204030204" pitchFamily="49" charset="0"/>
              </a:rPr>
              <a:t>function</a:t>
            </a:r>
            <a:r>
              <a:rPr lang="en-US" smtClean="0">
                <a:solidFill>
                  <a:srgbClr val="BAC6DB"/>
                </a:solidFill>
                <a:latin typeface="Consolas" panose="020B0609020204030204" pitchFamily="49" charset="0"/>
              </a:rPr>
              <a:t> </a:t>
            </a:r>
            <a:r>
              <a:rPr lang="en-US">
                <a:solidFill>
                  <a:srgbClr val="00C200"/>
                </a:solidFill>
                <a:latin typeface="Consolas" panose="020B0609020204030204" pitchFamily="49" charset="0"/>
              </a:rPr>
              <a:t>App</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nameRef</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smtClean="0">
                <a:solidFill>
                  <a:srgbClr val="00C200"/>
                </a:solidFill>
                <a:latin typeface="Consolas" panose="020B0609020204030204" pitchFamily="49" charset="0"/>
              </a:rPr>
              <a:t>useRef</a:t>
            </a:r>
            <a:r>
              <a:rPr lang="en-US" smtClean="0">
                <a:solidFill>
                  <a:srgbClr val="BAC6DB"/>
                </a:solidFill>
                <a:latin typeface="Consolas" panose="020B0609020204030204" pitchFamily="49" charset="0"/>
              </a:rPr>
              <a:t>(null)</a:t>
            </a:r>
            <a:r>
              <a:rPr lang="en-US" smtClean="0">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emailRef</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smtClean="0">
                <a:solidFill>
                  <a:srgbClr val="00C200"/>
                </a:solidFill>
                <a:latin typeface="Consolas" panose="020B0609020204030204" pitchFamily="49" charset="0"/>
              </a:rPr>
              <a:t>useRef</a:t>
            </a:r>
            <a:r>
              <a:rPr lang="en-US" smtClean="0">
                <a:solidFill>
                  <a:srgbClr val="BAC6DB"/>
                </a:solidFill>
                <a:latin typeface="Consolas" panose="020B0609020204030204" pitchFamily="49" charset="0"/>
              </a:rPr>
              <a:t>(null)</a:t>
            </a:r>
            <a:r>
              <a:rPr lang="en-US" smtClean="0">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onSubmit</a:t>
            </a:r>
            <a:r>
              <a:rPr lang="en-US">
                <a:solidFill>
                  <a:srgbClr val="BAC6DB"/>
                </a:solidFill>
                <a:latin typeface="Consolas" panose="020B0609020204030204" pitchFamily="49" charset="0"/>
              </a:rPr>
              <a:t>(</a:t>
            </a:r>
            <a:r>
              <a:rPr lang="en-US">
                <a:solidFill>
                  <a:srgbClr val="8496B4"/>
                </a:solidFill>
                <a:latin typeface="Consolas" panose="020B0609020204030204" pitchFamily="49" charset="0"/>
              </a:rPr>
              <a:t>e</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preventDefault</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console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log</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"Name value: "</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nameRef</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current</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value</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console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log</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"Email value: "</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emailRef</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current</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value</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&lt;h1&gt;</a:t>
            </a:r>
            <a:r>
              <a:rPr lang="en-US">
                <a:solidFill>
                  <a:srgbClr val="BAC6DB"/>
                </a:solidFill>
                <a:latin typeface="Consolas" panose="020B0609020204030204" pitchFamily="49" charset="0"/>
              </a:rPr>
              <a:t> Name : </a:t>
            </a:r>
            <a:r>
              <a:rPr lang="en-US" smtClean="0">
                <a:solidFill>
                  <a:srgbClr val="A8AEBD"/>
                </a:solidFill>
                <a:latin typeface="Consolas" panose="020B0609020204030204" pitchFamily="49" charset="0"/>
              </a:rPr>
              <a:t>{nameRef?</a:t>
            </a:r>
            <a:r>
              <a:rPr lang="en-US" smtClean="0">
                <a:solidFill>
                  <a:srgbClr val="F29668"/>
                </a:solidFill>
                <a:latin typeface="Consolas" panose="020B0609020204030204" pitchFamily="49" charset="0"/>
              </a:rPr>
              <a:t>.</a:t>
            </a:r>
            <a:r>
              <a:rPr lang="en-US" smtClean="0">
                <a:solidFill>
                  <a:srgbClr val="A8AEBD"/>
                </a:solidFill>
                <a:latin typeface="Consolas" panose="020B0609020204030204" pitchFamily="49" charset="0"/>
              </a:rPr>
              <a:t>current?</a:t>
            </a:r>
            <a:r>
              <a:rPr lang="en-US" smtClean="0">
                <a:solidFill>
                  <a:srgbClr val="F29668"/>
                </a:solidFill>
                <a:latin typeface="Consolas" panose="020B0609020204030204" pitchFamily="49" charset="0"/>
              </a:rPr>
              <a:t>.</a:t>
            </a:r>
            <a:r>
              <a:rPr lang="en-US">
                <a:solidFill>
                  <a:srgbClr val="A8AEBD"/>
                </a:solidFill>
                <a:latin typeface="Consolas" panose="020B0609020204030204" pitchFamily="49" charset="0"/>
              </a:rPr>
              <a:t>value}</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&lt;/h1&gt;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&lt;form</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onSubmit</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{onSubmit}</a:t>
            </a:r>
            <a:r>
              <a:rPr lang="en-US">
                <a:solidFill>
                  <a:srgbClr val="39BAE6"/>
                </a:solidFill>
                <a:latin typeface="Consolas" panose="020B0609020204030204" pitchFamily="49" charset="0"/>
              </a:rPr>
              <a:t>&gt;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&lt;input</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type</a:t>
            </a:r>
            <a:r>
              <a:rPr lang="en-US">
                <a:solidFill>
                  <a:srgbClr val="FF6600"/>
                </a:solidFill>
                <a:latin typeface="Consolas" panose="020B0609020204030204" pitchFamily="49" charset="0"/>
              </a:rPr>
              <a:t>=</a:t>
            </a:r>
            <a:r>
              <a:rPr lang="en-US">
                <a:solidFill>
                  <a:srgbClr val="A4BD00"/>
                </a:solidFill>
                <a:latin typeface="Consolas" panose="020B0609020204030204" pitchFamily="49" charset="0"/>
              </a:rPr>
              <a:t>"text"</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ref</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{nameRef}</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&lt;input</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type</a:t>
            </a:r>
            <a:r>
              <a:rPr lang="en-US">
                <a:solidFill>
                  <a:srgbClr val="FF6600"/>
                </a:solidFill>
                <a:latin typeface="Consolas" panose="020B0609020204030204" pitchFamily="49" charset="0"/>
              </a:rPr>
              <a:t>=</a:t>
            </a:r>
            <a:r>
              <a:rPr lang="en-US">
                <a:solidFill>
                  <a:srgbClr val="A4BD00"/>
                </a:solidFill>
                <a:latin typeface="Consolas" panose="020B0609020204030204" pitchFamily="49" charset="0"/>
              </a:rPr>
              <a:t>"email"</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ref</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{emailRef}</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&lt;input</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type</a:t>
            </a:r>
            <a:r>
              <a:rPr lang="en-US">
                <a:solidFill>
                  <a:srgbClr val="FF6600"/>
                </a:solidFill>
                <a:latin typeface="Consolas" panose="020B0609020204030204" pitchFamily="49" charset="0"/>
              </a:rPr>
              <a:t>=</a:t>
            </a:r>
            <a:r>
              <a:rPr lang="en-US">
                <a:solidFill>
                  <a:srgbClr val="A4BD00"/>
                </a:solidFill>
                <a:latin typeface="Consolas" panose="020B0609020204030204" pitchFamily="49" charset="0"/>
              </a:rPr>
              <a:t>"submit"</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value</a:t>
            </a:r>
            <a:r>
              <a:rPr lang="en-US">
                <a:solidFill>
                  <a:srgbClr val="FF6600"/>
                </a:solidFill>
                <a:latin typeface="Consolas" panose="020B0609020204030204" pitchFamily="49" charset="0"/>
              </a:rPr>
              <a:t>=</a:t>
            </a:r>
            <a:r>
              <a:rPr lang="en-US">
                <a:solidFill>
                  <a:srgbClr val="A4BD00"/>
                </a:solidFill>
                <a:latin typeface="Consolas" panose="020B0609020204030204" pitchFamily="49" charset="0"/>
              </a:rPr>
              <a:t>"Submit"</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&lt;/form&gt;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a:t>
            </a:r>
            <a:endParaRPr lang="en-US" b="0">
              <a:solidFill>
                <a:srgbClr val="BAC6DB"/>
              </a:solidFill>
              <a:effectLst/>
              <a:latin typeface="Consolas" panose="020B0609020204030204" pitchFamily="49" charset="0"/>
            </a:endParaRPr>
          </a:p>
        </p:txBody>
      </p:sp>
    </p:spTree>
    <p:extLst>
      <p:ext uri="{BB962C8B-B14F-4D97-AF65-F5344CB8AC3E}">
        <p14:creationId xmlns:p14="http://schemas.microsoft.com/office/powerpoint/2010/main" xmlns="" val="41539502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865" y="29635"/>
            <a:ext cx="8397670" cy="480131"/>
          </a:xfrm>
        </p:spPr>
        <p:txBody>
          <a:bodyPr/>
          <a:lstStyle/>
          <a:p>
            <a:r>
              <a:rPr lang="en-US" sz="2800" b="0" smtClean="0">
                <a:latin typeface="Sitka Small" panose="02000505000000020004" pitchFamily="2" charset="0"/>
              </a:rPr>
              <a:t>JS Objects vs JSON</a:t>
            </a:r>
            <a:endParaRPr lang="en-US" sz="2800">
              <a:latin typeface="Sitka Small" panose="02000505000000020004" pitchFamily="2" charset="0"/>
            </a:endParaRPr>
          </a:p>
        </p:txBody>
      </p:sp>
      <p:sp>
        <p:nvSpPr>
          <p:cNvPr id="7" name="Rectangle 6"/>
          <p:cNvSpPr/>
          <p:nvPr/>
        </p:nvSpPr>
        <p:spPr>
          <a:xfrm>
            <a:off x="836137" y="538945"/>
            <a:ext cx="10467403" cy="5909310"/>
          </a:xfrm>
          <a:prstGeom prst="rect">
            <a:avLst/>
          </a:prstGeom>
        </p:spPr>
        <p:txBody>
          <a:bodyPr wrap="square">
            <a:spAutoFit/>
          </a:bodyPr>
          <a:lstStyle/>
          <a:p>
            <a:pPr>
              <a:lnSpc>
                <a:spcPct val="150000"/>
              </a:lnSpc>
            </a:pPr>
            <a:r>
              <a:rPr lang="en-US" smtClean="0">
                <a:solidFill>
                  <a:schemeClr val="bg1">
                    <a:lumMod val="95000"/>
                  </a:schemeClr>
                </a:solidFill>
                <a:latin typeface="Roboto"/>
              </a:rPr>
              <a:t>JSON Stands for JavaScript Object Notation. We generally send and receive data from the server as JSON. To convert an object to JSON we can wrap all the keys in double quotes and the entire object in a single quote. Or alternatively, we can use methods like JSON.stringify(objName) to convert it to JSON data type. To convert JSON data to an object we can use JSON.parse(jsonVarible).</a:t>
            </a:r>
          </a:p>
          <a:p>
            <a:pPr>
              <a:lnSpc>
                <a:spcPct val="150000"/>
              </a:lnSpc>
            </a:pPr>
            <a:endParaRPr lang="en-US">
              <a:solidFill>
                <a:schemeClr val="bg1">
                  <a:lumMod val="95000"/>
                </a:schemeClr>
              </a:solidFill>
              <a:latin typeface="Roboto"/>
            </a:endParaRPr>
          </a:p>
          <a:p>
            <a:pPr>
              <a:lnSpc>
                <a:spcPct val="150000"/>
              </a:lnSpc>
            </a:pPr>
            <a:endParaRPr lang="en-US">
              <a:solidFill>
                <a:srgbClr val="B3B3B3"/>
              </a:solidFill>
              <a:latin typeface="Consolas" panose="020B0609020204030204" pitchFamily="49" charset="0"/>
            </a:endParaRPr>
          </a:p>
          <a:p>
            <a:endParaRPr lang="en-US" smtClean="0">
              <a:solidFill>
                <a:srgbClr val="B3B3B3"/>
              </a:solidFill>
              <a:latin typeface="Consolas" panose="020B0609020204030204" pitchFamily="49" charset="0"/>
            </a:endParaRPr>
          </a:p>
          <a:p>
            <a:endParaRPr lang="en-US">
              <a:solidFill>
                <a:srgbClr val="B3B3B3"/>
              </a:solidFill>
              <a:latin typeface="Consolas" panose="020B0609020204030204" pitchFamily="49" charset="0"/>
            </a:endParaRPr>
          </a:p>
          <a:p>
            <a:endParaRPr lang="en-US" smtClean="0">
              <a:solidFill>
                <a:srgbClr val="B3B3B3"/>
              </a:solidFill>
              <a:latin typeface="Consolas" panose="020B0609020204030204" pitchFamily="49" charset="0"/>
            </a:endParaRPr>
          </a:p>
          <a:p>
            <a:endParaRPr lang="en-US">
              <a:solidFill>
                <a:srgbClr val="B3B3B3"/>
              </a:solidFill>
              <a:latin typeface="Consolas" panose="020B0609020204030204" pitchFamily="49" charset="0"/>
            </a:endParaRPr>
          </a:p>
          <a:p>
            <a:endParaRPr lang="en-US" smtClean="0">
              <a:solidFill>
                <a:srgbClr val="B3B3B3"/>
              </a:solidFill>
              <a:latin typeface="Consolas" panose="020B0609020204030204" pitchFamily="49" charset="0"/>
            </a:endParaRPr>
          </a:p>
          <a:p>
            <a:endParaRPr lang="en-US" smtClean="0">
              <a:solidFill>
                <a:srgbClr val="B3B3B3"/>
              </a:solidFill>
              <a:latin typeface="Consolas" panose="020B0609020204030204" pitchFamily="49" charset="0"/>
            </a:endParaRPr>
          </a:p>
          <a:p>
            <a:endParaRPr lang="en-US">
              <a:solidFill>
                <a:srgbClr val="B3B3B3"/>
              </a:solidFill>
              <a:latin typeface="Consolas" panose="020B0609020204030204" pitchFamily="49" charset="0"/>
            </a:endParaRPr>
          </a:p>
          <a:p>
            <a:endParaRPr lang="en-US" smtClean="0">
              <a:solidFill>
                <a:srgbClr val="B3B3B3"/>
              </a:solidFill>
              <a:latin typeface="Consolas" panose="020B0609020204030204" pitchFamily="49" charset="0"/>
            </a:endParaRPr>
          </a:p>
          <a:p>
            <a:endParaRPr lang="en-US">
              <a:solidFill>
                <a:srgbClr val="B3B3B3"/>
              </a:solidFill>
              <a:latin typeface="Consolas" panose="020B0609020204030204" pitchFamily="49" charset="0"/>
            </a:endParaRPr>
          </a:p>
          <a:p>
            <a:endParaRPr lang="en-US" smtClean="0">
              <a:solidFill>
                <a:srgbClr val="B3B3B3"/>
              </a:solidFill>
              <a:latin typeface="Consolas" panose="020B0609020204030204" pitchFamily="49" charset="0"/>
            </a:endParaRPr>
          </a:p>
          <a:p>
            <a:endParaRPr lang="en-US" smtClean="0">
              <a:solidFill>
                <a:srgbClr val="B3B3B3"/>
              </a:solidFill>
              <a:latin typeface="Consolas" panose="020B0609020204030204" pitchFamily="49" charset="0"/>
            </a:endParaRPr>
          </a:p>
          <a:p>
            <a:endParaRPr lang="en-US">
              <a:solidFill>
                <a:srgbClr val="B3B3B3"/>
              </a:solidFill>
              <a:latin typeface="Consolas" panose="020B0609020204030204" pitchFamily="49" charset="0"/>
            </a:endParaRPr>
          </a:p>
        </p:txBody>
      </p:sp>
      <p:pic>
        <p:nvPicPr>
          <p:cNvPr id="1028" name="Picture 4" descr="https://miro.medium.com/v2/resize:fit:963/1*6W3AKTS7xAXFvpX-Q-uH5Q.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33414" y="2529192"/>
            <a:ext cx="6364412" cy="35820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811996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useEffect Hook</a:t>
            </a:r>
            <a:endParaRPr lang="en-US" sz="2800">
              <a:latin typeface="Sitka Small" panose="02000505000000020004" pitchFamily="2" charset="0"/>
            </a:endParaRPr>
          </a:p>
        </p:txBody>
      </p:sp>
      <p:sp>
        <p:nvSpPr>
          <p:cNvPr id="7" name="Rectangle 6"/>
          <p:cNvSpPr/>
          <p:nvPr/>
        </p:nvSpPr>
        <p:spPr>
          <a:xfrm>
            <a:off x="844683" y="561042"/>
            <a:ext cx="10871068" cy="4939814"/>
          </a:xfrm>
          <a:prstGeom prst="rect">
            <a:avLst/>
          </a:prstGeom>
        </p:spPr>
        <p:txBody>
          <a:bodyPr wrap="square">
            <a:spAutoFit/>
          </a:bodyPr>
          <a:lstStyle/>
          <a:p>
            <a:pPr>
              <a:lnSpc>
                <a:spcPct val="150000"/>
              </a:lnSpc>
            </a:pPr>
            <a:r>
              <a:rPr lang="en-US" smtClean="0">
                <a:solidFill>
                  <a:schemeClr val="bg1">
                    <a:lumMod val="95000"/>
                  </a:schemeClr>
                </a:solidFill>
                <a:latin typeface="Roboto"/>
              </a:rPr>
              <a:t>The </a:t>
            </a:r>
            <a:r>
              <a:rPr lang="en-US">
                <a:solidFill>
                  <a:schemeClr val="bg1">
                    <a:lumMod val="95000"/>
                  </a:schemeClr>
                </a:solidFill>
                <a:latin typeface="Roboto"/>
              </a:rPr>
              <a:t>useEffect Hook allows you to perform side effects in your components</a:t>
            </a:r>
            <a:r>
              <a:rPr lang="en-US" smtClean="0">
                <a:solidFill>
                  <a:schemeClr val="bg1">
                    <a:lumMod val="95000"/>
                  </a:schemeClr>
                </a:solidFill>
                <a:latin typeface="Roboto"/>
              </a:rPr>
              <a:t>.</a:t>
            </a:r>
          </a:p>
          <a:p>
            <a:pPr>
              <a:lnSpc>
                <a:spcPct val="150000"/>
              </a:lnSpc>
            </a:pPr>
            <a:r>
              <a:rPr lang="en-US">
                <a:solidFill>
                  <a:schemeClr val="bg1">
                    <a:lumMod val="95000"/>
                  </a:schemeClr>
                </a:solidFill>
                <a:latin typeface="Roboto"/>
              </a:rPr>
              <a:t>Some examples of side effects are: fetching data, </a:t>
            </a:r>
            <a:r>
              <a:rPr lang="en-US" smtClean="0">
                <a:solidFill>
                  <a:schemeClr val="bg1">
                    <a:lumMod val="95000"/>
                  </a:schemeClr>
                </a:solidFill>
                <a:latin typeface="Roboto"/>
              </a:rPr>
              <a:t>updating DOM </a:t>
            </a:r>
            <a:r>
              <a:rPr lang="en-US">
                <a:solidFill>
                  <a:schemeClr val="bg1">
                    <a:lumMod val="95000"/>
                  </a:schemeClr>
                </a:solidFill>
                <a:latin typeface="Roboto"/>
              </a:rPr>
              <a:t>directly</a:t>
            </a:r>
            <a:r>
              <a:rPr lang="en-US" smtClean="0">
                <a:solidFill>
                  <a:schemeClr val="bg1">
                    <a:lumMod val="95000"/>
                  </a:schemeClr>
                </a:solidFill>
                <a:latin typeface="Roboto"/>
              </a:rPr>
              <a:t>, etc.</a:t>
            </a:r>
          </a:p>
          <a:p>
            <a:endParaRPr lang="en-US" b="0" smtClean="0">
              <a:solidFill>
                <a:schemeClr val="bg1">
                  <a:lumMod val="95000"/>
                </a:schemeClr>
              </a:solidFill>
              <a:effectLst/>
              <a:latin typeface="Roboto"/>
            </a:endParaRPr>
          </a:p>
          <a:p>
            <a:endParaRPr lang="en-US">
              <a:solidFill>
                <a:schemeClr val="bg1">
                  <a:lumMod val="95000"/>
                </a:schemeClr>
              </a:solidFill>
              <a:latin typeface="Roboto"/>
            </a:endParaRPr>
          </a:p>
          <a:p>
            <a:r>
              <a:rPr lang="en-US" smtClean="0">
                <a:solidFill>
                  <a:schemeClr val="bg1">
                    <a:lumMod val="95000"/>
                  </a:schemeClr>
                </a:solidFill>
                <a:latin typeface="Roboto"/>
              </a:rPr>
              <a:t>The useEffect hook </a:t>
            </a:r>
            <a:r>
              <a:rPr lang="en-US">
                <a:solidFill>
                  <a:schemeClr val="bg1">
                    <a:lumMod val="95000"/>
                  </a:schemeClr>
                </a:solidFill>
                <a:latin typeface="Roboto"/>
              </a:rPr>
              <a:t>accepts two arguments. </a:t>
            </a:r>
            <a:r>
              <a:rPr lang="en-US" smtClean="0">
                <a:solidFill>
                  <a:schemeClr val="bg1">
                    <a:lumMod val="95000"/>
                  </a:schemeClr>
                </a:solidFill>
                <a:latin typeface="Roboto"/>
              </a:rPr>
              <a:t> </a:t>
            </a:r>
          </a:p>
          <a:p>
            <a:endParaRPr lang="en-US">
              <a:solidFill>
                <a:srgbClr val="BAC6DB"/>
              </a:solidFill>
              <a:latin typeface="Consolas" panose="020B0609020204030204" pitchFamily="49" charset="0"/>
            </a:endParaRPr>
          </a:p>
          <a:p>
            <a:r>
              <a:rPr lang="en-US" smtClean="0">
                <a:solidFill>
                  <a:schemeClr val="bg1">
                    <a:lumMod val="95000"/>
                  </a:schemeClr>
                </a:solidFill>
                <a:latin typeface="Roboto"/>
              </a:rPr>
              <a:t>Syntax :</a:t>
            </a:r>
            <a:endParaRPr lang="en-US">
              <a:solidFill>
                <a:schemeClr val="bg1">
                  <a:lumMod val="95000"/>
                </a:schemeClr>
              </a:solidFill>
              <a:latin typeface="Roboto"/>
            </a:endParaRPr>
          </a:p>
          <a:p>
            <a:endParaRPr lang="en-US">
              <a:solidFill>
                <a:srgbClr val="BAC6DB"/>
              </a:solidFill>
              <a:latin typeface="Consolas" panose="020B0609020204030204" pitchFamily="49" charset="0"/>
            </a:endParaRPr>
          </a:p>
          <a:p>
            <a:pPr lvl="1"/>
            <a:r>
              <a:rPr lang="en-US">
                <a:solidFill>
                  <a:srgbClr val="BAC6DB"/>
                </a:solidFill>
                <a:latin typeface="Consolas" panose="020B0609020204030204" pitchFamily="49" charset="0"/>
              </a:rPr>
              <a:t>useEffect(</a:t>
            </a:r>
            <a:r>
              <a:rPr lang="en-US">
                <a:solidFill>
                  <a:schemeClr val="accent6"/>
                </a:solidFill>
                <a:latin typeface="Consolas" panose="020B0609020204030204" pitchFamily="49" charset="0"/>
              </a:rPr>
              <a:t>() =&gt; {</a:t>
            </a:r>
          </a:p>
          <a:p>
            <a:pPr lvl="1"/>
            <a:r>
              <a:rPr lang="en-US" smtClean="0">
                <a:solidFill>
                  <a:schemeClr val="accent6"/>
                </a:solidFill>
                <a:latin typeface="Consolas" panose="020B0609020204030204" pitchFamily="49" charset="0"/>
              </a:rPr>
              <a:t> </a:t>
            </a:r>
            <a:endParaRPr lang="en-US">
              <a:solidFill>
                <a:schemeClr val="accent6"/>
              </a:solidFill>
              <a:latin typeface="Consolas" panose="020B0609020204030204" pitchFamily="49" charset="0"/>
            </a:endParaRPr>
          </a:p>
          <a:p>
            <a:pPr lvl="1"/>
            <a:r>
              <a:rPr lang="en-US">
                <a:solidFill>
                  <a:schemeClr val="accent6"/>
                </a:solidFill>
                <a:latin typeface="Consolas" panose="020B0609020204030204" pitchFamily="49" charset="0"/>
              </a:rPr>
              <a:t>}, </a:t>
            </a:r>
            <a:r>
              <a:rPr lang="en-US">
                <a:solidFill>
                  <a:srgbClr val="00B050"/>
                </a:solidFill>
                <a:latin typeface="Consolas" panose="020B0609020204030204" pitchFamily="49" charset="0"/>
              </a:rPr>
              <a:t>[]</a:t>
            </a:r>
            <a:r>
              <a:rPr lang="en-US">
                <a:solidFill>
                  <a:srgbClr val="BAC6DB"/>
                </a:solidFill>
                <a:latin typeface="Consolas" panose="020B0609020204030204" pitchFamily="49" charset="0"/>
              </a:rPr>
              <a:t>);</a:t>
            </a:r>
          </a:p>
          <a:p>
            <a:pPr>
              <a:lnSpc>
                <a:spcPct val="150000"/>
              </a:lnSpc>
            </a:pPr>
            <a:endParaRPr lang="en-US">
              <a:solidFill>
                <a:schemeClr val="bg1">
                  <a:lumMod val="95000"/>
                </a:schemeClr>
              </a:solidFill>
              <a:latin typeface="Roboto"/>
            </a:endParaRPr>
          </a:p>
          <a:p>
            <a:pPr>
              <a:lnSpc>
                <a:spcPct val="150000"/>
              </a:lnSpc>
            </a:pPr>
            <a:r>
              <a:rPr lang="en-US">
                <a:solidFill>
                  <a:schemeClr val="bg1">
                    <a:lumMod val="95000"/>
                  </a:schemeClr>
                </a:solidFill>
                <a:latin typeface="Roboto"/>
              </a:rPr>
              <a:t>The first argument is a function we basically fetch data from the API and second argument is an optional array based on the second argument react either render/call the API one time or multiple time. </a:t>
            </a:r>
          </a:p>
          <a:p>
            <a:r>
              <a:rPr lang="en-US" smtClean="0">
                <a:solidFill>
                  <a:srgbClr val="BAC6DB"/>
                </a:solidFill>
                <a:latin typeface="Consolas" panose="020B0609020204030204" pitchFamily="49" charset="0"/>
              </a:rPr>
              <a:t> </a:t>
            </a:r>
            <a:endParaRPr lang="en-US">
              <a:solidFill>
                <a:srgbClr val="BAC6DB"/>
              </a:solidFill>
              <a:latin typeface="Consolas" panose="020B0609020204030204" pitchFamily="49" charset="0"/>
            </a:endParaRPr>
          </a:p>
        </p:txBody>
      </p:sp>
    </p:spTree>
    <p:extLst>
      <p:ext uri="{BB962C8B-B14F-4D97-AF65-F5344CB8AC3E}">
        <p14:creationId xmlns:p14="http://schemas.microsoft.com/office/powerpoint/2010/main" xmlns="" val="5796893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useEffect Hook</a:t>
            </a:r>
            <a:endParaRPr lang="en-US" sz="2800">
              <a:latin typeface="Sitka Small" panose="02000505000000020004" pitchFamily="2" charset="0"/>
            </a:endParaRPr>
          </a:p>
        </p:txBody>
      </p:sp>
      <p:sp>
        <p:nvSpPr>
          <p:cNvPr id="7" name="Rectangle 6"/>
          <p:cNvSpPr/>
          <p:nvPr/>
        </p:nvSpPr>
        <p:spPr>
          <a:xfrm>
            <a:off x="836137" y="675342"/>
            <a:ext cx="10193812" cy="5355312"/>
          </a:xfrm>
          <a:prstGeom prst="rect">
            <a:avLst/>
          </a:prstGeom>
        </p:spPr>
        <p:txBody>
          <a:bodyPr wrap="square">
            <a:spAutoFit/>
          </a:bodyPr>
          <a:lstStyle/>
          <a:p>
            <a:r>
              <a:rPr lang="en-US">
                <a:solidFill>
                  <a:srgbClr val="827DB5"/>
                </a:solidFill>
                <a:latin typeface="Consolas" panose="020B0609020204030204" pitchFamily="49" charset="0"/>
              </a:rPr>
              <a:t>import</a:t>
            </a:r>
            <a:r>
              <a:rPr lang="en-US">
                <a:solidFill>
                  <a:srgbClr val="BAC6DB"/>
                </a:solidFill>
                <a:latin typeface="Consolas" panose="020B0609020204030204" pitchFamily="49" charset="0"/>
              </a:rPr>
              <a:t> { </a:t>
            </a:r>
            <a:r>
              <a:rPr lang="en-US">
                <a:solidFill>
                  <a:srgbClr val="A8AEBD"/>
                </a:solidFill>
                <a:latin typeface="Consolas" panose="020B0609020204030204" pitchFamily="49" charset="0"/>
              </a:rPr>
              <a:t>useState</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useEffect</a:t>
            </a:r>
            <a:r>
              <a:rPr lang="en-US">
                <a:solidFill>
                  <a:srgbClr val="BAC6DB"/>
                </a:solidFill>
                <a:latin typeface="Consolas" panose="020B0609020204030204" pitchFamily="49" charset="0"/>
              </a:rPr>
              <a:t> }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"react"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endParaRPr lang="en-US" smtClean="0">
              <a:solidFill>
                <a:srgbClr val="FF8533"/>
              </a:solidFill>
              <a:latin typeface="Consolas" panose="020B0609020204030204" pitchFamily="49" charset="0"/>
            </a:endParaRPr>
          </a:p>
          <a:p>
            <a:r>
              <a:rPr lang="en-US" smtClean="0">
                <a:solidFill>
                  <a:srgbClr val="FF8533"/>
                </a:solidFill>
                <a:latin typeface="Consolas" panose="020B0609020204030204" pitchFamily="49" charset="0"/>
              </a:rPr>
              <a:t>function</a:t>
            </a:r>
            <a:r>
              <a:rPr lang="en-US" smtClean="0">
                <a:solidFill>
                  <a:srgbClr val="BAC6DB"/>
                </a:solidFill>
                <a:latin typeface="Consolas" panose="020B0609020204030204" pitchFamily="49" charset="0"/>
              </a:rPr>
              <a:t> </a:t>
            </a:r>
            <a:r>
              <a:rPr lang="en-US">
                <a:solidFill>
                  <a:srgbClr val="00C200"/>
                </a:solidFill>
                <a:latin typeface="Consolas" panose="020B0609020204030204" pitchFamily="49" charset="0"/>
              </a:rPr>
              <a:t>App</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todo</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setTodo</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useState</a:t>
            </a:r>
            <a:r>
              <a:rPr lang="en-US" smtClean="0">
                <a:solidFill>
                  <a:srgbClr val="BAC6DB"/>
                </a:solidFill>
                <a:latin typeface="Consolas" panose="020B0609020204030204" pitchFamily="49" charset="0"/>
              </a:rPr>
              <a:t>([]) </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useEffect</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fetch</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'https://jsonplaceholder.typicode.com/todos/'</a:t>
            </a: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then</a:t>
            </a:r>
            <a:r>
              <a:rPr lang="en-US">
                <a:solidFill>
                  <a:srgbClr val="BAC6DB"/>
                </a:solidFill>
                <a:latin typeface="Consolas" panose="020B0609020204030204" pitchFamily="49" charset="0"/>
              </a:rPr>
              <a:t>(</a:t>
            </a:r>
            <a:r>
              <a:rPr lang="en-US">
                <a:solidFill>
                  <a:srgbClr val="8496B4"/>
                </a:solidFill>
                <a:latin typeface="Consolas" panose="020B0609020204030204" pitchFamily="49" charset="0"/>
              </a:rPr>
              <a:t>response</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response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json</a:t>
            </a:r>
            <a:r>
              <a:rPr lang="en-US" smtClean="0">
                <a:solidFill>
                  <a:srgbClr val="BAC6DB"/>
                </a:solidFill>
                <a:latin typeface="Consolas" panose="020B0609020204030204" pitchFamily="49" charset="0"/>
              </a:rPr>
              <a:t>())  </a:t>
            </a:r>
            <a:r>
              <a:rPr lang="en-US" smtClean="0">
                <a:solidFill>
                  <a:schemeClr val="bg1">
                    <a:lumMod val="50000"/>
                  </a:schemeClr>
                </a:solidFill>
                <a:latin typeface="Consolas" panose="020B0609020204030204" pitchFamily="49" charset="0"/>
              </a:rPr>
              <a:t>//JSON to JS </a:t>
            </a:r>
            <a:r>
              <a:rPr lang="en-US">
                <a:solidFill>
                  <a:schemeClr val="bg1">
                    <a:lumMod val="50000"/>
                  </a:schemeClr>
                </a:solidFill>
                <a:latin typeface="Consolas" panose="020B0609020204030204" pitchFamily="49" charset="0"/>
              </a:rPr>
              <a:t>object</a:t>
            </a:r>
            <a:r>
              <a:rPr lang="en-US" smtClean="0">
                <a:solidFill>
                  <a:schemeClr val="bg1">
                    <a:lumMod val="50000"/>
                  </a:schemeClr>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then</a:t>
            </a:r>
            <a:r>
              <a:rPr lang="en-US">
                <a:solidFill>
                  <a:srgbClr val="BAC6DB"/>
                </a:solidFill>
                <a:latin typeface="Consolas" panose="020B0609020204030204" pitchFamily="49" charset="0"/>
              </a:rPr>
              <a:t>(</a:t>
            </a:r>
            <a:r>
              <a:rPr lang="en-US">
                <a:solidFill>
                  <a:srgbClr val="8496B4"/>
                </a:solidFill>
                <a:latin typeface="Consolas" panose="020B0609020204030204" pitchFamily="49" charset="0"/>
              </a:rPr>
              <a:t>data</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setTodo</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data</a:t>
            </a: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&lt;h1&gt;</a:t>
            </a:r>
            <a:r>
              <a:rPr lang="en-US">
                <a:solidFill>
                  <a:srgbClr val="BAC6DB"/>
                </a:solidFill>
                <a:latin typeface="Consolas" panose="020B0609020204030204" pitchFamily="49" charset="0"/>
              </a:rPr>
              <a:t>Todo List items: </a:t>
            </a:r>
            <a:r>
              <a:rPr lang="en-US">
                <a:solidFill>
                  <a:srgbClr val="39BAE6"/>
                </a:solidFill>
                <a:latin typeface="Consolas" panose="020B0609020204030204" pitchFamily="49" charset="0"/>
              </a:rPr>
              <a:t>&lt;/h1&gt;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&lt;ul&gt;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{todo</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map</a:t>
            </a:r>
            <a:r>
              <a:rPr lang="en-US">
                <a:solidFill>
                  <a:srgbClr val="BAC6DB"/>
                </a:solidFill>
                <a:latin typeface="Consolas" panose="020B0609020204030204" pitchFamily="49" charset="0"/>
              </a:rPr>
              <a:t>(</a:t>
            </a:r>
            <a:r>
              <a:rPr lang="en-US">
                <a:solidFill>
                  <a:srgbClr val="8496B4"/>
                </a:solidFill>
                <a:latin typeface="Consolas" panose="020B0609020204030204" pitchFamily="49" charset="0"/>
              </a:rPr>
              <a:t>item</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&lt;li</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key</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{item}</a:t>
            </a:r>
            <a:r>
              <a:rPr lang="en-US">
                <a:solidFill>
                  <a:srgbClr val="39BAE6"/>
                </a:solidFill>
                <a:latin typeface="Consolas" panose="020B0609020204030204" pitchFamily="49" charset="0"/>
              </a:rPr>
              <a:t>&gt;</a:t>
            </a:r>
            <a:r>
              <a:rPr lang="en-US">
                <a:solidFill>
                  <a:srgbClr val="A8AEBD"/>
                </a:solidFill>
                <a:latin typeface="Consolas" panose="020B0609020204030204" pitchFamily="49" charset="0"/>
              </a:rPr>
              <a:t>{item</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title}</a:t>
            </a:r>
            <a:r>
              <a:rPr lang="en-US">
                <a:solidFill>
                  <a:srgbClr val="39BAE6"/>
                </a:solidFill>
                <a:latin typeface="Consolas" panose="020B0609020204030204" pitchFamily="49" charset="0"/>
              </a:rPr>
              <a:t>&lt;/li&gt;</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39BAE6"/>
                </a:solidFill>
                <a:latin typeface="Consolas" panose="020B0609020204030204" pitchFamily="49" charset="0"/>
              </a:rPr>
              <a:t>&lt;/ul&gt;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 </a:t>
            </a:r>
          </a:p>
          <a:p>
            <a:r>
              <a:rPr lang="en-US">
                <a:solidFill>
                  <a:srgbClr val="BAC6DB"/>
                </a:solidFill>
                <a:latin typeface="Consolas" panose="020B0609020204030204" pitchFamily="49" charset="0"/>
              </a:rPr>
              <a:t>}</a:t>
            </a:r>
            <a:endParaRPr lang="en-US" b="0">
              <a:solidFill>
                <a:srgbClr val="BAC6DB"/>
              </a:solidFill>
              <a:effectLst/>
              <a:latin typeface="Consolas" panose="020B0609020204030204" pitchFamily="49" charset="0"/>
            </a:endParaRPr>
          </a:p>
        </p:txBody>
      </p:sp>
    </p:spTree>
    <p:extLst>
      <p:ext uri="{BB962C8B-B14F-4D97-AF65-F5344CB8AC3E}">
        <p14:creationId xmlns:p14="http://schemas.microsoft.com/office/powerpoint/2010/main" xmlns="" val="4124616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Lifecycle methods - useEffect</a:t>
            </a:r>
            <a:endParaRPr lang="en-US" sz="2800">
              <a:latin typeface="Sitka Small" panose="02000505000000020004" pitchFamily="2" charset="0"/>
            </a:endParaRPr>
          </a:p>
        </p:txBody>
      </p:sp>
      <p:pic>
        <p:nvPicPr>
          <p:cNvPr id="5" name="Picture 4"/>
          <p:cNvPicPr>
            <a:picLocks noChangeAspect="1"/>
          </p:cNvPicPr>
          <p:nvPr/>
        </p:nvPicPr>
        <p:blipFill>
          <a:blip r:embed="rId2"/>
          <a:stretch>
            <a:fillRect/>
          </a:stretch>
        </p:blipFill>
        <p:spPr>
          <a:xfrm>
            <a:off x="990600" y="857250"/>
            <a:ext cx="10096500" cy="5562600"/>
          </a:xfrm>
          <a:prstGeom prst="rect">
            <a:avLst/>
          </a:prstGeom>
        </p:spPr>
      </p:pic>
    </p:spTree>
    <p:extLst>
      <p:ext uri="{BB962C8B-B14F-4D97-AF65-F5344CB8AC3E}">
        <p14:creationId xmlns:p14="http://schemas.microsoft.com/office/powerpoint/2010/main" xmlns="" val="39604270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Lifecycle methods - useEffect</a:t>
            </a:r>
            <a:endParaRPr lang="en-US" sz="2800">
              <a:latin typeface="Sitka Small" panose="02000505000000020004" pitchFamily="2" charset="0"/>
            </a:endParaRPr>
          </a:p>
        </p:txBody>
      </p:sp>
      <p:sp>
        <p:nvSpPr>
          <p:cNvPr id="4" name="Rectangle 3"/>
          <p:cNvSpPr/>
          <p:nvPr/>
        </p:nvSpPr>
        <p:spPr>
          <a:xfrm>
            <a:off x="836137" y="625197"/>
            <a:ext cx="10687050" cy="6186309"/>
          </a:xfrm>
          <a:prstGeom prst="rect">
            <a:avLst/>
          </a:prstGeom>
        </p:spPr>
        <p:txBody>
          <a:bodyPr wrap="square">
            <a:spAutoFit/>
          </a:bodyPr>
          <a:lstStyle/>
          <a:p>
            <a:r>
              <a:rPr lang="en-US">
                <a:solidFill>
                  <a:srgbClr val="E6E600"/>
                </a:solidFill>
                <a:latin typeface="Consolas" panose="020B0609020204030204" pitchFamily="49" charset="0"/>
              </a:rPr>
              <a:t>1.</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No</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dependency passed:</a:t>
            </a:r>
          </a:p>
          <a:p>
            <a:r>
              <a:rPr lang="en-US">
                <a:solidFill>
                  <a:srgbClr val="00C200"/>
                </a:solidFill>
                <a:latin typeface="Consolas" panose="020B0609020204030204" pitchFamily="49" charset="0"/>
              </a:rPr>
              <a:t>useEffect</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i="1">
                <a:solidFill>
                  <a:srgbClr val="626A73"/>
                </a:solidFill>
                <a:latin typeface="Consolas" panose="020B0609020204030204" pitchFamily="49" charset="0"/>
              </a:rPr>
              <a:t>//Runs on every </a:t>
            </a:r>
            <a:r>
              <a:rPr lang="en-US" i="1" smtClean="0">
                <a:solidFill>
                  <a:srgbClr val="626A73"/>
                </a:solidFill>
                <a:latin typeface="Consolas" panose="020B0609020204030204" pitchFamily="49" charset="0"/>
              </a:rPr>
              <a:t>stateChange , infinite call issue, </a:t>
            </a:r>
            <a:r>
              <a:rPr lang="en-US" b="1" i="1" smtClean="0">
                <a:solidFill>
                  <a:srgbClr val="626A73"/>
                </a:solidFill>
                <a:latin typeface="Consolas" panose="020B0609020204030204" pitchFamily="49" charset="0"/>
              </a:rPr>
              <a:t>Bad practice</a:t>
            </a:r>
            <a:r>
              <a:rPr lang="en-US" i="1" smtClean="0">
                <a:solidFill>
                  <a:srgbClr val="626A7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E6E600"/>
                </a:solidFill>
                <a:latin typeface="Consolas" panose="020B0609020204030204" pitchFamily="49" charset="0"/>
              </a:rPr>
              <a:t>2.</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An</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empty</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array: componentDidMount equivalent</a:t>
            </a:r>
            <a:endParaRPr lang="en-US">
              <a:solidFill>
                <a:srgbClr val="BAC6DB"/>
              </a:solidFill>
              <a:latin typeface="Consolas" panose="020B0609020204030204" pitchFamily="49" charset="0"/>
            </a:endParaRPr>
          </a:p>
          <a:p>
            <a:r>
              <a:rPr lang="en-US">
                <a:solidFill>
                  <a:srgbClr val="00C200"/>
                </a:solidFill>
                <a:latin typeface="Consolas" panose="020B0609020204030204" pitchFamily="49" charset="0"/>
              </a:rPr>
              <a:t>useEffect</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i="1" smtClean="0">
                <a:solidFill>
                  <a:srgbClr val="626A73"/>
                </a:solidFill>
                <a:latin typeface="Consolas" panose="020B0609020204030204" pitchFamily="49" charset="0"/>
              </a:rPr>
              <a:t>// After the JSX is rendered then it is called once.</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E6E600"/>
                </a:solidFill>
                <a:latin typeface="Consolas" panose="020B0609020204030204" pitchFamily="49" charset="0"/>
              </a:rPr>
              <a:t>3.</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Props</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or</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state</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values: componentDidUpdate</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equivalent</a:t>
            </a:r>
            <a:endParaRPr lang="en-US">
              <a:solidFill>
                <a:srgbClr val="BAC6DB"/>
              </a:solidFill>
              <a:latin typeface="Consolas" panose="020B0609020204030204" pitchFamily="49" charset="0"/>
            </a:endParaRPr>
          </a:p>
          <a:p>
            <a:r>
              <a:rPr lang="en-US">
                <a:solidFill>
                  <a:srgbClr val="00C200"/>
                </a:solidFill>
                <a:latin typeface="Consolas" panose="020B0609020204030204" pitchFamily="49" charset="0"/>
              </a:rPr>
              <a:t>useEffect</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i="1">
                <a:solidFill>
                  <a:srgbClr val="626A73"/>
                </a:solidFill>
                <a:latin typeface="Consolas" panose="020B0609020204030204" pitchFamily="49" charset="0"/>
              </a:rPr>
              <a:t>//Runs on the first render</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i="1">
                <a:solidFill>
                  <a:srgbClr val="626A73"/>
                </a:solidFill>
                <a:latin typeface="Consolas" panose="020B0609020204030204" pitchFamily="49" charset="0"/>
              </a:rPr>
              <a:t>//And any time any dependency value changes</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prop</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smtClean="0">
                <a:solidFill>
                  <a:srgbClr val="A8AEBD"/>
                </a:solidFill>
                <a:latin typeface="Consolas" panose="020B0609020204030204" pitchFamily="49" charset="0"/>
              </a:rPr>
              <a:t>count</a:t>
            </a:r>
            <a:r>
              <a:rPr lang="en-US" smtClean="0">
                <a:solidFill>
                  <a:srgbClr val="BAC6DB"/>
                </a:solidFill>
                <a:latin typeface="Consolas" panose="020B0609020204030204" pitchFamily="49" charset="0"/>
              </a:rPr>
              <a:t>])</a:t>
            </a:r>
            <a:r>
              <a:rPr lang="en-US" smtClean="0">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E6E600"/>
                </a:solidFill>
                <a:latin typeface="Consolas" panose="020B0609020204030204" pitchFamily="49" charset="0"/>
              </a:rPr>
              <a:t>4.</a:t>
            </a:r>
            <a:r>
              <a:rPr lang="en-US">
                <a:solidFill>
                  <a:srgbClr val="BAC6DB"/>
                </a:solidFill>
                <a:latin typeface="Consolas" panose="020B0609020204030204" pitchFamily="49" charset="0"/>
              </a:rPr>
              <a:t> Inside useEffect we can also perform somecleanup</a:t>
            </a:r>
            <a:r>
              <a:rPr lang="en-US" smtClean="0">
                <a:solidFill>
                  <a:srgbClr val="BAC6DB"/>
                </a:solidFill>
                <a:latin typeface="Consolas" panose="020B0609020204030204" pitchFamily="49" charset="0"/>
              </a:rPr>
              <a:t>: componentWillUnmount  </a:t>
            </a:r>
            <a:endParaRPr lang="en-US">
              <a:solidFill>
                <a:srgbClr val="BAC6DB"/>
              </a:solidFill>
              <a:latin typeface="Consolas" panose="020B0609020204030204" pitchFamily="49" charset="0"/>
            </a:endParaRPr>
          </a:p>
          <a:p>
            <a:r>
              <a:rPr lang="en-US">
                <a:solidFill>
                  <a:srgbClr val="00C200"/>
                </a:solidFill>
                <a:latin typeface="Consolas" panose="020B0609020204030204" pitchFamily="49" charset="0"/>
              </a:rPr>
              <a:t>useEffect</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console.log("cleaned up");</a:t>
            </a:r>
          </a:p>
          <a:p>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smtClean="0">
                <a:solidFill>
                  <a:srgbClr val="BAC6DB"/>
                </a:solidFill>
                <a:latin typeface="Consolas" panose="020B0609020204030204" pitchFamily="49" charset="0"/>
              </a:rPr>
              <a:t>[])</a:t>
            </a:r>
            <a:r>
              <a:rPr lang="en-US" smtClean="0">
                <a:solidFill>
                  <a:srgbClr val="B3B3B3"/>
                </a:solidFill>
                <a:latin typeface="Consolas" panose="020B0609020204030204" pitchFamily="49" charset="0"/>
              </a:rPr>
              <a:t>;</a:t>
            </a:r>
            <a:endParaRPr lang="en-US" b="0">
              <a:solidFill>
                <a:srgbClr val="BAC6DB"/>
              </a:solidFill>
              <a:effectLst/>
              <a:latin typeface="Consolas" panose="020B0609020204030204" pitchFamily="49" charset="0"/>
            </a:endParaRPr>
          </a:p>
        </p:txBody>
      </p:sp>
    </p:spTree>
    <p:extLst>
      <p:ext uri="{BB962C8B-B14F-4D97-AF65-F5344CB8AC3E}">
        <p14:creationId xmlns:p14="http://schemas.microsoft.com/office/powerpoint/2010/main" xmlns="" val="4554112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Axios </a:t>
            </a:r>
            <a:endParaRPr lang="en-US" sz="2800">
              <a:latin typeface="Sitka Small" panose="02000505000000020004" pitchFamily="2" charset="0"/>
            </a:endParaRPr>
          </a:p>
        </p:txBody>
      </p:sp>
      <p:sp>
        <p:nvSpPr>
          <p:cNvPr id="4" name="Rectangle 3"/>
          <p:cNvSpPr/>
          <p:nvPr/>
        </p:nvSpPr>
        <p:spPr>
          <a:xfrm>
            <a:off x="836137" y="625197"/>
            <a:ext cx="10687050" cy="5847755"/>
          </a:xfrm>
          <a:prstGeom prst="rect">
            <a:avLst/>
          </a:prstGeom>
        </p:spPr>
        <p:txBody>
          <a:bodyPr wrap="square">
            <a:spAutoFit/>
          </a:bodyPr>
          <a:lstStyle/>
          <a:p>
            <a:r>
              <a:rPr lang="en-US" smtClean="0">
                <a:solidFill>
                  <a:schemeClr val="bg1">
                    <a:lumMod val="95000"/>
                  </a:schemeClr>
                </a:solidFill>
                <a:latin typeface="Consolas" panose="020B0609020204030204" pitchFamily="49" charset="0"/>
              </a:rPr>
              <a:t>Axios is a better alternative to fetch() method.</a:t>
            </a:r>
          </a:p>
          <a:p>
            <a:r>
              <a:rPr lang="en-US" smtClean="0">
                <a:solidFill>
                  <a:schemeClr val="bg1">
                    <a:lumMod val="95000"/>
                  </a:schemeClr>
                </a:solidFill>
                <a:latin typeface="Consolas" panose="020B0609020204030204" pitchFamily="49" charset="0"/>
              </a:rPr>
              <a:t>First, install the package: </a:t>
            </a:r>
            <a:r>
              <a:rPr lang="en-US" smtClean="0">
                <a:solidFill>
                  <a:schemeClr val="accent6"/>
                </a:solidFill>
                <a:latin typeface="Consolas" panose="020B0609020204030204" pitchFamily="49" charset="0"/>
              </a:rPr>
              <a:t>npm i axios</a:t>
            </a:r>
          </a:p>
          <a:p>
            <a:endParaRPr lang="en-US" smtClean="0">
              <a:solidFill>
                <a:srgbClr val="827DB5"/>
              </a:solidFill>
              <a:latin typeface="Consolas" panose="020B0609020204030204" pitchFamily="49" charset="0"/>
            </a:endParaRPr>
          </a:p>
          <a:p>
            <a:r>
              <a:rPr lang="en-US" sz="1600" smtClean="0">
                <a:solidFill>
                  <a:srgbClr val="827DB5"/>
                </a:solidFill>
                <a:latin typeface="Consolas" panose="020B0609020204030204" pitchFamily="49" charset="0"/>
              </a:rPr>
              <a:t>import</a:t>
            </a:r>
            <a:r>
              <a:rPr lang="en-US" sz="1600" smtClean="0">
                <a:solidFill>
                  <a:srgbClr val="BAC6DB"/>
                </a:solidFill>
                <a:latin typeface="Consolas" panose="020B0609020204030204" pitchFamily="49" charset="0"/>
              </a:rPr>
              <a:t> </a:t>
            </a:r>
            <a:r>
              <a:rPr lang="en-US" sz="1600">
                <a:solidFill>
                  <a:srgbClr val="A8AEBD"/>
                </a:solidFill>
                <a:latin typeface="Consolas" panose="020B0609020204030204" pitchFamily="49" charset="0"/>
              </a:rPr>
              <a:t>axios</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from</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"axios"</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827DB5"/>
                </a:solidFill>
                <a:latin typeface="Consolas" panose="020B0609020204030204" pitchFamily="49" charset="0"/>
              </a:rPr>
              <a:t>export</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default</a:t>
            </a:r>
            <a:r>
              <a:rPr lang="en-US" sz="1600">
                <a:solidFill>
                  <a:srgbClr val="BAC6DB"/>
                </a:solidFill>
                <a:latin typeface="Consolas" panose="020B0609020204030204" pitchFamily="49" charset="0"/>
              </a:rPr>
              <a:t> </a:t>
            </a:r>
            <a:r>
              <a:rPr lang="en-US" sz="1600">
                <a:solidFill>
                  <a:srgbClr val="FF8533"/>
                </a:solidFill>
                <a:latin typeface="Consolas" panose="020B0609020204030204" pitchFamily="49" charset="0"/>
              </a:rPr>
              <a:t>function</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App</a:t>
            </a:r>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const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post</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setPost</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React</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useState</a:t>
            </a:r>
            <a:r>
              <a:rPr lang="en-US" sz="1600">
                <a:solidFill>
                  <a:srgbClr val="BAC6DB"/>
                </a:solidFill>
                <a:latin typeface="Consolas" panose="020B0609020204030204" pitchFamily="49" charset="0"/>
              </a:rPr>
              <a:t>(</a:t>
            </a:r>
            <a:r>
              <a:rPr lang="en-US" sz="1600">
                <a:solidFill>
                  <a:srgbClr val="E6B450"/>
                </a:solidFill>
                <a:latin typeface="Consolas" panose="020B0609020204030204" pitchFamily="49" charset="0"/>
              </a:rPr>
              <a:t>null</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useEffect</a:t>
            </a:r>
            <a:r>
              <a:rPr lang="en-US" sz="1600">
                <a:solidFill>
                  <a:srgbClr val="BAC6DB"/>
                </a:solidFill>
                <a:latin typeface="Consolas" panose="020B0609020204030204" pitchFamily="49" charset="0"/>
              </a:rPr>
              <a:t>(() </a:t>
            </a:r>
            <a:r>
              <a:rPr lang="en-US" sz="1600">
                <a:solidFill>
                  <a:srgbClr val="FF8533"/>
                </a:solidFill>
                <a:latin typeface="Consolas" panose="020B0609020204030204" pitchFamily="49" charset="0"/>
              </a:rPr>
              <a:t>=&gt;</a:t>
            </a:r>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axios</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get</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"https://jsonplaceholder.typicode.com/posts/1"</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then</a:t>
            </a:r>
            <a:r>
              <a:rPr lang="en-US" sz="1600">
                <a:solidFill>
                  <a:srgbClr val="BAC6DB"/>
                </a:solidFill>
                <a:latin typeface="Consolas" panose="020B0609020204030204" pitchFamily="49" charset="0"/>
              </a:rPr>
              <a:t>((</a:t>
            </a:r>
            <a:r>
              <a:rPr lang="en-US" sz="1600">
                <a:solidFill>
                  <a:srgbClr val="8496B4"/>
                </a:solidFill>
                <a:latin typeface="Consolas" panose="020B0609020204030204" pitchFamily="49" charset="0"/>
              </a:rPr>
              <a:t>response</a:t>
            </a:r>
            <a:r>
              <a:rPr lang="en-US" sz="1600">
                <a:solidFill>
                  <a:srgbClr val="BAC6DB"/>
                </a:solidFill>
                <a:latin typeface="Consolas" panose="020B0609020204030204" pitchFamily="49" charset="0"/>
              </a:rPr>
              <a:t>) </a:t>
            </a:r>
            <a:r>
              <a:rPr lang="en-US" sz="1600">
                <a:solidFill>
                  <a:srgbClr val="FF8533"/>
                </a:solidFill>
                <a:latin typeface="Consolas" panose="020B0609020204030204" pitchFamily="49" charset="0"/>
              </a:rPr>
              <a:t>=&gt;</a:t>
            </a:r>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setPost</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response</a:t>
            </a:r>
            <a:r>
              <a:rPr lang="en-US" sz="1600">
                <a:solidFill>
                  <a:srgbClr val="F29668"/>
                </a:solidFill>
                <a:latin typeface="Consolas" panose="020B0609020204030204" pitchFamily="49" charset="0"/>
              </a:rPr>
              <a:t>.</a:t>
            </a:r>
            <a:r>
              <a:rPr lang="en-US" sz="1600">
                <a:solidFill>
                  <a:srgbClr val="A8AEBD"/>
                </a:solidFill>
                <a:latin typeface="Consolas" panose="020B0609020204030204" pitchFamily="49" charset="0"/>
              </a:rPr>
              <a:t>data</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catch</a:t>
            </a:r>
            <a:r>
              <a:rPr lang="en-US" sz="1600">
                <a:solidFill>
                  <a:srgbClr val="BAC6DB"/>
                </a:solidFill>
                <a:latin typeface="Consolas" panose="020B0609020204030204" pitchFamily="49" charset="0"/>
              </a:rPr>
              <a:t>((</a:t>
            </a:r>
            <a:r>
              <a:rPr lang="en-US" sz="1600">
                <a:solidFill>
                  <a:srgbClr val="8496B4"/>
                </a:solidFill>
                <a:latin typeface="Consolas" panose="020B0609020204030204" pitchFamily="49" charset="0"/>
              </a:rPr>
              <a:t>error</a:t>
            </a:r>
            <a:r>
              <a:rPr lang="en-US" sz="1600">
                <a:solidFill>
                  <a:srgbClr val="BAC6DB"/>
                </a:solidFill>
                <a:latin typeface="Consolas" panose="020B0609020204030204" pitchFamily="49" charset="0"/>
              </a:rPr>
              <a:t>) </a:t>
            </a:r>
            <a:r>
              <a:rPr lang="en-US" sz="1600">
                <a:solidFill>
                  <a:srgbClr val="FF8533"/>
                </a:solidFill>
                <a:latin typeface="Consolas" panose="020B0609020204030204" pitchFamily="49" charset="0"/>
              </a:rPr>
              <a:t>=&gt;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console</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error</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error</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return</a:t>
            </a:r>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&lt;div&gt;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&lt;h1&gt;</a:t>
            </a:r>
            <a:r>
              <a:rPr lang="en-US" sz="1600">
                <a:solidFill>
                  <a:srgbClr val="A8AEBD"/>
                </a:solidFill>
                <a:latin typeface="Consolas" panose="020B0609020204030204" pitchFamily="49" charset="0"/>
              </a:rPr>
              <a:t>{post</a:t>
            </a:r>
            <a:r>
              <a:rPr lang="en-US" sz="1600">
                <a:solidFill>
                  <a:srgbClr val="F29668"/>
                </a:solidFill>
                <a:latin typeface="Consolas" panose="020B0609020204030204" pitchFamily="49" charset="0"/>
              </a:rPr>
              <a:t>.</a:t>
            </a:r>
            <a:r>
              <a:rPr lang="en-US" sz="1600">
                <a:solidFill>
                  <a:srgbClr val="A8AEBD"/>
                </a:solidFill>
                <a:latin typeface="Consolas" panose="020B0609020204030204" pitchFamily="49" charset="0"/>
              </a:rPr>
              <a:t>title}</a:t>
            </a:r>
            <a:r>
              <a:rPr lang="en-US" sz="1600">
                <a:solidFill>
                  <a:srgbClr val="39BAE6"/>
                </a:solidFill>
                <a:latin typeface="Consolas" panose="020B0609020204030204" pitchFamily="49" charset="0"/>
              </a:rPr>
              <a:t>&lt;/h1&gt;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&lt;p&gt;</a:t>
            </a:r>
            <a:r>
              <a:rPr lang="en-US" sz="1600">
                <a:solidFill>
                  <a:srgbClr val="A8AEBD"/>
                </a:solidFill>
                <a:latin typeface="Consolas" panose="020B0609020204030204" pitchFamily="49" charset="0"/>
              </a:rPr>
              <a:t>{post</a:t>
            </a:r>
            <a:r>
              <a:rPr lang="en-US" sz="1600">
                <a:solidFill>
                  <a:srgbClr val="F29668"/>
                </a:solidFill>
                <a:latin typeface="Consolas" panose="020B0609020204030204" pitchFamily="49" charset="0"/>
              </a:rPr>
              <a:t>.</a:t>
            </a:r>
            <a:r>
              <a:rPr lang="en-US" sz="1600">
                <a:solidFill>
                  <a:srgbClr val="A8AEBD"/>
                </a:solidFill>
                <a:latin typeface="Consolas" panose="020B0609020204030204" pitchFamily="49" charset="0"/>
              </a:rPr>
              <a:t>body}</a:t>
            </a:r>
            <a:r>
              <a:rPr lang="en-US" sz="1600">
                <a:solidFill>
                  <a:srgbClr val="39BAE6"/>
                </a:solidFill>
                <a:latin typeface="Consolas" panose="020B0609020204030204" pitchFamily="49" charset="0"/>
              </a:rPr>
              <a:t>&lt;/p&gt;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&lt;/div&gt;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a:t>
            </a:r>
            <a:endParaRPr lang="en-US" sz="1600" b="0">
              <a:solidFill>
                <a:srgbClr val="BAC6DB"/>
              </a:solidFill>
              <a:effectLst/>
              <a:latin typeface="Consolas" panose="020B0609020204030204" pitchFamily="49" charset="0"/>
            </a:endParaRPr>
          </a:p>
        </p:txBody>
      </p:sp>
    </p:spTree>
    <p:extLst>
      <p:ext uri="{BB962C8B-B14F-4D97-AF65-F5344CB8AC3E}">
        <p14:creationId xmlns:p14="http://schemas.microsoft.com/office/powerpoint/2010/main" xmlns="" val="3062847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659" y="17092"/>
            <a:ext cx="6318929" cy="480131"/>
          </a:xfrm>
        </p:spPr>
        <p:txBody>
          <a:bodyPr/>
          <a:lstStyle/>
          <a:p>
            <a:r>
              <a:rPr lang="en-US" sz="2800" b="0" smtClean="0">
                <a:latin typeface="Sitka Small" panose="02000505000000020004" pitchFamily="2" charset="0"/>
              </a:rPr>
              <a:t>Node (npm) setup</a:t>
            </a:r>
            <a:endParaRPr lang="en-US" b="0">
              <a:latin typeface="Sitka Small" panose="02000505000000020004" pitchFamily="2" charset="0"/>
            </a:endParaRPr>
          </a:p>
        </p:txBody>
      </p:sp>
      <p:sp>
        <p:nvSpPr>
          <p:cNvPr id="7" name="Rectangle 6"/>
          <p:cNvSpPr/>
          <p:nvPr/>
        </p:nvSpPr>
        <p:spPr>
          <a:xfrm>
            <a:off x="860659" y="705178"/>
            <a:ext cx="10629726" cy="5016758"/>
          </a:xfrm>
          <a:prstGeom prst="rect">
            <a:avLst/>
          </a:prstGeom>
        </p:spPr>
        <p:txBody>
          <a:bodyPr wrap="square">
            <a:spAutoFit/>
          </a:bodyPr>
          <a:lstStyle/>
          <a:p>
            <a:pPr>
              <a:lnSpc>
                <a:spcPct val="150000"/>
              </a:lnSpc>
            </a:pPr>
            <a:r>
              <a:rPr lang="en-US" sz="2000" smtClean="0">
                <a:solidFill>
                  <a:schemeClr val="bg1"/>
                </a:solidFill>
                <a:latin typeface="Comic Sans MS" panose="030F0702030302020204" pitchFamily="66" charset="0"/>
              </a:rPr>
              <a:t>Step 1: First </a:t>
            </a:r>
            <a:r>
              <a:rPr lang="en-US" sz="2000">
                <a:solidFill>
                  <a:schemeClr val="bg1"/>
                </a:solidFill>
                <a:latin typeface="Comic Sans MS" panose="030F0702030302020204" pitchFamily="66" charset="0"/>
              </a:rPr>
              <a:t>check </a:t>
            </a:r>
            <a:r>
              <a:rPr lang="en-US" sz="2000" smtClean="0">
                <a:solidFill>
                  <a:schemeClr val="bg1"/>
                </a:solidFill>
                <a:latin typeface="Comic Sans MS" panose="030F0702030302020204" pitchFamily="66" charset="0"/>
              </a:rPr>
              <a:t>if </a:t>
            </a:r>
            <a:r>
              <a:rPr lang="en-US" sz="2000" b="1" smtClean="0">
                <a:solidFill>
                  <a:schemeClr val="bg1"/>
                </a:solidFill>
                <a:latin typeface="Comic Sans MS" panose="030F0702030302020204" pitchFamily="66" charset="0"/>
              </a:rPr>
              <a:t>NodeJS </a:t>
            </a:r>
            <a:r>
              <a:rPr lang="en-US" sz="2000" smtClean="0">
                <a:solidFill>
                  <a:schemeClr val="bg1"/>
                </a:solidFill>
                <a:latin typeface="Comic Sans MS" panose="030F0702030302020204" pitchFamily="66" charset="0"/>
              </a:rPr>
              <a:t>is installed in your system using command:  </a:t>
            </a:r>
            <a:r>
              <a:rPr lang="en-US" sz="2000" b="1" smtClean="0">
                <a:solidFill>
                  <a:srgbClr val="00B050"/>
                </a:solidFill>
                <a:latin typeface="Comic Sans MS" panose="030F0702030302020204" pitchFamily="66" charset="0"/>
              </a:rPr>
              <a:t>node –v</a:t>
            </a:r>
          </a:p>
          <a:p>
            <a:pPr>
              <a:lnSpc>
                <a:spcPct val="150000"/>
              </a:lnSpc>
            </a:pPr>
            <a:endParaRPr lang="en-US" sz="2000">
              <a:solidFill>
                <a:schemeClr val="bg1"/>
              </a:solidFill>
              <a:latin typeface="Comic Sans MS" panose="030F0702030302020204" pitchFamily="66" charset="0"/>
            </a:endParaRPr>
          </a:p>
          <a:p>
            <a:pPr>
              <a:lnSpc>
                <a:spcPct val="150000"/>
              </a:lnSpc>
            </a:pPr>
            <a:r>
              <a:rPr lang="en-US" sz="2000">
                <a:solidFill>
                  <a:schemeClr val="bg1"/>
                </a:solidFill>
                <a:latin typeface="Comic Sans MS" panose="030F0702030302020204" pitchFamily="66" charset="0"/>
              </a:rPr>
              <a:t>Step </a:t>
            </a:r>
            <a:r>
              <a:rPr lang="en-US" sz="2000" smtClean="0">
                <a:solidFill>
                  <a:schemeClr val="bg1"/>
                </a:solidFill>
                <a:latin typeface="Comic Sans MS" panose="030F0702030302020204" pitchFamily="66" charset="0"/>
              </a:rPr>
              <a:t>2: If the command is not recognized, then follow the step 3 </a:t>
            </a:r>
          </a:p>
          <a:p>
            <a:pPr>
              <a:lnSpc>
                <a:spcPct val="150000"/>
              </a:lnSpc>
            </a:pPr>
            <a:r>
              <a:rPr lang="en-US" sz="2000">
                <a:solidFill>
                  <a:schemeClr val="bg1"/>
                </a:solidFill>
                <a:latin typeface="Comic Sans MS" panose="030F0702030302020204" pitchFamily="66" charset="0"/>
              </a:rPr>
              <a:t>	</a:t>
            </a:r>
            <a:r>
              <a:rPr lang="en-US" sz="2000" smtClean="0">
                <a:solidFill>
                  <a:schemeClr val="bg1"/>
                </a:solidFill>
                <a:latin typeface="Comic Sans MS" panose="030F0702030302020204" pitchFamily="66" charset="0"/>
              </a:rPr>
              <a:t>else if you got some version like v16.2.0 then skip all below steps.</a:t>
            </a:r>
            <a:endParaRPr lang="en-US" sz="2000">
              <a:solidFill>
                <a:schemeClr val="bg1"/>
              </a:solidFill>
              <a:latin typeface="Comic Sans MS" panose="030F0702030302020204" pitchFamily="66" charset="0"/>
            </a:endParaRPr>
          </a:p>
          <a:p>
            <a:pPr>
              <a:lnSpc>
                <a:spcPct val="150000"/>
              </a:lnSpc>
            </a:pPr>
            <a:endParaRPr lang="en-US" sz="2000">
              <a:solidFill>
                <a:schemeClr val="bg1"/>
              </a:solidFill>
              <a:latin typeface="Comic Sans MS" panose="030F0702030302020204" pitchFamily="66" charset="0"/>
            </a:endParaRPr>
          </a:p>
          <a:p>
            <a:pPr>
              <a:lnSpc>
                <a:spcPct val="150000"/>
              </a:lnSpc>
            </a:pPr>
            <a:r>
              <a:rPr lang="en-US" sz="2000">
                <a:solidFill>
                  <a:schemeClr val="bg1"/>
                </a:solidFill>
                <a:latin typeface="Comic Sans MS" panose="030F0702030302020204" pitchFamily="66" charset="0"/>
              </a:rPr>
              <a:t>Step </a:t>
            </a:r>
            <a:r>
              <a:rPr lang="en-US" sz="2000" smtClean="0">
                <a:solidFill>
                  <a:schemeClr val="bg1"/>
                </a:solidFill>
                <a:latin typeface="Comic Sans MS" panose="030F0702030302020204" pitchFamily="66" charset="0"/>
              </a:rPr>
              <a:t>3: Installed node js by downloading the recommended one : </a:t>
            </a:r>
            <a:r>
              <a:rPr lang="en-US" sz="2000" smtClean="0">
                <a:solidFill>
                  <a:schemeClr val="bg1"/>
                </a:solidFill>
                <a:latin typeface="Comic Sans MS" panose="030F0702030302020204" pitchFamily="66" charset="0"/>
                <a:hlinkClick r:id="rId2"/>
              </a:rPr>
              <a:t>https</a:t>
            </a:r>
            <a:r>
              <a:rPr lang="en-US" sz="2000">
                <a:solidFill>
                  <a:schemeClr val="bg1"/>
                </a:solidFill>
                <a:latin typeface="Comic Sans MS" panose="030F0702030302020204" pitchFamily="66" charset="0"/>
                <a:hlinkClick r:id="rId2"/>
              </a:rPr>
              <a:t>://</a:t>
            </a:r>
            <a:r>
              <a:rPr lang="en-US" sz="2000" smtClean="0">
                <a:solidFill>
                  <a:schemeClr val="bg1"/>
                </a:solidFill>
                <a:latin typeface="Comic Sans MS" panose="030F0702030302020204" pitchFamily="66" charset="0"/>
                <a:hlinkClick r:id="rId2"/>
              </a:rPr>
              <a:t>nodejs.org</a:t>
            </a:r>
            <a:endParaRPr lang="en-US" sz="2000">
              <a:solidFill>
                <a:schemeClr val="bg1"/>
              </a:solidFill>
              <a:latin typeface="Comic Sans MS" panose="030F0702030302020204" pitchFamily="66" charset="0"/>
            </a:endParaRPr>
          </a:p>
          <a:p>
            <a:pPr>
              <a:lnSpc>
                <a:spcPct val="150000"/>
              </a:lnSpc>
            </a:pPr>
            <a:endParaRPr lang="en-US" sz="2000" smtClean="0">
              <a:solidFill>
                <a:schemeClr val="bg1"/>
              </a:solidFill>
              <a:latin typeface="Comic Sans MS" panose="030F0702030302020204" pitchFamily="66" charset="0"/>
            </a:endParaRPr>
          </a:p>
          <a:p>
            <a:pPr>
              <a:lnSpc>
                <a:spcPct val="150000"/>
              </a:lnSpc>
            </a:pPr>
            <a:r>
              <a:rPr lang="en-US" sz="2000" smtClean="0">
                <a:solidFill>
                  <a:schemeClr val="bg1"/>
                </a:solidFill>
                <a:latin typeface="Comic Sans MS" panose="030F0702030302020204" pitchFamily="66" charset="0"/>
              </a:rPr>
              <a:t>Step 4: Next &gt; next &gt; …</a:t>
            </a:r>
          </a:p>
          <a:p>
            <a:pPr>
              <a:lnSpc>
                <a:spcPct val="150000"/>
              </a:lnSpc>
            </a:pPr>
            <a:endParaRPr lang="en-US" sz="2000" smtClean="0">
              <a:solidFill>
                <a:schemeClr val="bg1"/>
              </a:solidFill>
              <a:latin typeface="Comic Sans MS" panose="030F0702030302020204" pitchFamily="66" charset="0"/>
            </a:endParaRPr>
          </a:p>
          <a:p>
            <a:pPr>
              <a:lnSpc>
                <a:spcPct val="150000"/>
              </a:lnSpc>
            </a:pPr>
            <a:r>
              <a:rPr lang="en-US" sz="2000" smtClean="0">
                <a:solidFill>
                  <a:schemeClr val="bg1"/>
                </a:solidFill>
                <a:latin typeface="Comic Sans MS" panose="030F0702030302020204" pitchFamily="66" charset="0"/>
              </a:rPr>
              <a:t>Step 5: Repeat steps from step 1.</a:t>
            </a:r>
            <a:endParaRPr lang="en-US" sz="2000" b="1">
              <a:solidFill>
                <a:srgbClr val="00B050"/>
              </a:solidFill>
              <a:latin typeface="Comic Sans MS" panose="030F0702030302020204" pitchFamily="66" charset="0"/>
            </a:endParaRPr>
          </a:p>
          <a:p>
            <a:endParaRPr lang="en-US" sz="2000">
              <a:solidFill>
                <a:schemeClr val="bg1"/>
              </a:solidFill>
              <a:latin typeface="Comic Sans MS" panose="030F0702030302020204" pitchFamily="66" charset="0"/>
            </a:endParaRPr>
          </a:p>
        </p:txBody>
      </p:sp>
    </p:spTree>
    <p:extLst>
      <p:ext uri="{BB962C8B-B14F-4D97-AF65-F5344CB8AC3E}">
        <p14:creationId xmlns:p14="http://schemas.microsoft.com/office/powerpoint/2010/main" xmlns="" val="1880812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smtClean="0">
                <a:latin typeface="Sitka Small" panose="02000505000000020004" pitchFamily="2" charset="0"/>
              </a:rPr>
              <a:t>async await with Axios </a:t>
            </a:r>
            <a:endParaRPr lang="en-US" sz="2800">
              <a:latin typeface="Sitka Small" panose="02000505000000020004" pitchFamily="2" charset="0"/>
            </a:endParaRPr>
          </a:p>
        </p:txBody>
      </p:sp>
      <p:sp>
        <p:nvSpPr>
          <p:cNvPr id="4" name="Rectangle 3"/>
          <p:cNvSpPr/>
          <p:nvPr/>
        </p:nvSpPr>
        <p:spPr>
          <a:xfrm>
            <a:off x="836137" y="625197"/>
            <a:ext cx="10687050" cy="4247317"/>
          </a:xfrm>
          <a:prstGeom prst="rect">
            <a:avLst/>
          </a:prstGeom>
        </p:spPr>
        <p:txBody>
          <a:bodyPr wrap="square">
            <a:spAutoFit/>
          </a:bodyPr>
          <a:lstStyle/>
          <a:p>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axios</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require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'axios'</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827DB5"/>
                </a:solidFill>
                <a:latin typeface="Consolas" panose="020B0609020204030204" pitchFamily="49" charset="0"/>
              </a:rPr>
              <a:t>async</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fetchData</a:t>
            </a: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try</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let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response</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await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axios</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get</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a:t>
            </a:r>
            <a:r>
              <a:rPr lang="en-US" smtClean="0">
                <a:solidFill>
                  <a:srgbClr val="A4BD00"/>
                </a:solidFill>
                <a:latin typeface="Consolas" panose="020B0609020204030204" pitchFamily="49" charset="0"/>
              </a:rPr>
              <a:t>api_url/'</a:t>
            </a:r>
            <a:r>
              <a:rPr lang="en-US" smtClean="0">
                <a:solidFill>
                  <a:srgbClr val="BAC6DB"/>
                </a:solidFill>
                <a:latin typeface="Consolas" panose="020B0609020204030204" pitchFamily="49" charset="0"/>
              </a:rPr>
              <a:t>)</a:t>
            </a:r>
            <a:r>
              <a:rPr lang="en-US" smtClean="0">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console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log</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response</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smtClean="0">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smtClean="0">
                <a:solidFill>
                  <a:srgbClr val="BAC6DB"/>
                </a:solidFill>
                <a:latin typeface="Consolas" panose="020B0609020204030204" pitchFamily="49" charset="0"/>
              </a:rPr>
              <a:t> </a:t>
            </a:r>
            <a:r>
              <a:rPr lang="en-US" smtClean="0">
                <a:solidFill>
                  <a:srgbClr val="827DB5"/>
                </a:solidFill>
                <a:latin typeface="Consolas" panose="020B0609020204030204" pitchFamily="49" charset="0"/>
              </a:rPr>
              <a:t>catch</a:t>
            </a:r>
            <a:r>
              <a:rPr lang="en-US" smtClean="0">
                <a:solidFill>
                  <a:srgbClr val="BAC6DB"/>
                </a:solidFill>
                <a:latin typeface="Consolas" panose="020B0609020204030204" pitchFamily="49" charset="0"/>
              </a:rPr>
              <a:t>(</a:t>
            </a:r>
            <a:r>
              <a:rPr lang="en-US" smtClean="0">
                <a:solidFill>
                  <a:srgbClr val="A8AEBD"/>
                </a:solidFill>
                <a:latin typeface="Consolas" panose="020B0609020204030204" pitchFamily="49" charset="0"/>
              </a:rPr>
              <a:t>err</a:t>
            </a: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console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error</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err</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00C200"/>
                </a:solidFill>
                <a:latin typeface="Consolas" panose="020B0609020204030204" pitchFamily="49" charset="0"/>
              </a:rPr>
              <a:t>useEffect</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fetchData</a:t>
            </a: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endParaRPr lang="en-US" b="0">
              <a:solidFill>
                <a:srgbClr val="BAC6DB"/>
              </a:solidFill>
              <a:effectLst/>
              <a:latin typeface="Consolas" panose="020B0609020204030204" pitchFamily="49" charset="0"/>
            </a:endParaRPr>
          </a:p>
        </p:txBody>
      </p:sp>
    </p:spTree>
    <p:extLst>
      <p:ext uri="{BB962C8B-B14F-4D97-AF65-F5344CB8AC3E}">
        <p14:creationId xmlns:p14="http://schemas.microsoft.com/office/powerpoint/2010/main" xmlns="" val="37740062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a:latin typeface="Sitka Small" panose="02000505000000020004" pitchFamily="2" charset="0"/>
              </a:rPr>
              <a:t>Function </a:t>
            </a:r>
            <a:r>
              <a:rPr lang="en-US" sz="2800" b="0" smtClean="0">
                <a:latin typeface="Sitka Small" panose="02000505000000020004" pitchFamily="2" charset="0"/>
              </a:rPr>
              <a:t>to </a:t>
            </a:r>
            <a:r>
              <a:rPr lang="en-US" sz="2800" b="0">
                <a:latin typeface="Sitka Small" panose="02000505000000020004" pitchFamily="2" charset="0"/>
              </a:rPr>
              <a:t>Class Components</a:t>
            </a:r>
            <a:r>
              <a:rPr lang="en-US" sz="2800" b="0" smtClean="0">
                <a:latin typeface="Sitka Small" panose="02000505000000020004" pitchFamily="2" charset="0"/>
              </a:rPr>
              <a:t>	</a:t>
            </a:r>
            <a:endParaRPr lang="en-US" sz="2800">
              <a:latin typeface="Sitka Small" panose="02000505000000020004" pitchFamily="2" charset="0"/>
            </a:endParaRPr>
          </a:p>
        </p:txBody>
      </p:sp>
      <p:sp>
        <p:nvSpPr>
          <p:cNvPr id="7" name="Rectangle 6"/>
          <p:cNvSpPr/>
          <p:nvPr/>
        </p:nvSpPr>
        <p:spPr>
          <a:xfrm>
            <a:off x="836138" y="663480"/>
            <a:ext cx="5926612" cy="5816977"/>
          </a:xfrm>
          <a:prstGeom prst="rect">
            <a:avLst/>
          </a:prstGeom>
        </p:spPr>
        <p:txBody>
          <a:bodyPr wrap="square">
            <a:spAutoFit/>
          </a:bodyPr>
          <a:lstStyle/>
          <a:p>
            <a:r>
              <a:rPr lang="en-US" sz="1600" i="1" smtClean="0">
                <a:solidFill>
                  <a:srgbClr val="626A73"/>
                </a:solidFill>
                <a:latin typeface="Consolas" panose="020B0609020204030204" pitchFamily="49" charset="0"/>
              </a:rPr>
              <a:t>//</a:t>
            </a:r>
            <a:r>
              <a:rPr lang="en-US" sz="1600" i="1">
                <a:solidFill>
                  <a:srgbClr val="626A73"/>
                </a:solidFill>
                <a:latin typeface="Consolas" panose="020B0609020204030204" pitchFamily="49" charset="0"/>
              </a:rPr>
              <a:t>class App extends React.Component{ </a:t>
            </a:r>
            <a:endParaRPr lang="en-US" sz="1600" i="1" smtClean="0">
              <a:solidFill>
                <a:srgbClr val="626A73"/>
              </a:solidFill>
              <a:latin typeface="Consolas" panose="020B0609020204030204" pitchFamily="49" charset="0"/>
            </a:endParaRPr>
          </a:p>
          <a:p>
            <a:r>
              <a:rPr lang="en-US" sz="1600" i="1" smtClean="0">
                <a:solidFill>
                  <a:srgbClr val="626A73"/>
                </a:solidFill>
                <a:latin typeface="Consolas" panose="020B0609020204030204" pitchFamily="49" charset="0"/>
              </a:rPr>
              <a:t>     render</a:t>
            </a:r>
            <a:r>
              <a:rPr lang="en-US" sz="1600" i="1">
                <a:solidFill>
                  <a:srgbClr val="626A73"/>
                </a:solidFill>
                <a:latin typeface="Consolas" panose="020B0609020204030204" pitchFamily="49" charset="0"/>
              </a:rPr>
              <a:t>() { </a:t>
            </a:r>
            <a:endParaRPr lang="en-US" sz="1600" i="1" smtClean="0">
              <a:solidFill>
                <a:srgbClr val="626A73"/>
              </a:solidFill>
              <a:latin typeface="Consolas" panose="020B0609020204030204" pitchFamily="49" charset="0"/>
            </a:endParaRPr>
          </a:p>
          <a:p>
            <a:r>
              <a:rPr lang="en-US" sz="1600" i="1">
                <a:solidFill>
                  <a:srgbClr val="626A73"/>
                </a:solidFill>
                <a:latin typeface="Consolas" panose="020B0609020204030204" pitchFamily="49" charset="0"/>
              </a:rPr>
              <a:t>	</a:t>
            </a:r>
            <a:r>
              <a:rPr lang="en-US" sz="1600" i="1" smtClean="0">
                <a:solidFill>
                  <a:srgbClr val="626A73"/>
                </a:solidFill>
                <a:latin typeface="Consolas" panose="020B0609020204030204" pitchFamily="49" charset="0"/>
              </a:rPr>
              <a:t>return</a:t>
            </a:r>
            <a:r>
              <a:rPr lang="en-US" sz="1600" i="1">
                <a:solidFill>
                  <a:srgbClr val="626A73"/>
                </a:solidFill>
                <a:latin typeface="Consolas" panose="020B0609020204030204" pitchFamily="49" charset="0"/>
              </a:rPr>
              <a:t>() </a:t>
            </a:r>
            <a:endParaRPr lang="en-US" sz="1600" i="1" smtClean="0">
              <a:solidFill>
                <a:srgbClr val="626A73"/>
              </a:solidFill>
              <a:latin typeface="Consolas" panose="020B0609020204030204" pitchFamily="49" charset="0"/>
            </a:endParaRPr>
          </a:p>
          <a:p>
            <a:r>
              <a:rPr lang="en-US" sz="1600" i="1">
                <a:solidFill>
                  <a:srgbClr val="626A73"/>
                </a:solidFill>
                <a:latin typeface="Consolas" panose="020B0609020204030204" pitchFamily="49" charset="0"/>
              </a:rPr>
              <a:t> </a:t>
            </a:r>
            <a:r>
              <a:rPr lang="en-US" sz="1600" i="1" smtClean="0">
                <a:solidFill>
                  <a:srgbClr val="626A73"/>
                </a:solidFill>
                <a:latin typeface="Consolas" panose="020B0609020204030204" pitchFamily="49" charset="0"/>
              </a:rPr>
              <a:t>    }</a:t>
            </a:r>
          </a:p>
          <a:p>
            <a:r>
              <a:rPr lang="en-US" sz="1600" i="1" smtClean="0">
                <a:solidFill>
                  <a:srgbClr val="626A73"/>
                </a:solidFill>
                <a:latin typeface="Consolas" panose="020B0609020204030204" pitchFamily="49" charset="0"/>
              </a:rPr>
              <a:t>  }</a:t>
            </a:r>
            <a:endParaRPr lang="en-US" sz="1600">
              <a:solidFill>
                <a:srgbClr val="BAC6DB"/>
              </a:solidFill>
              <a:latin typeface="Consolas" panose="020B0609020204030204" pitchFamily="49" charset="0"/>
            </a:endParaRPr>
          </a:p>
          <a:p>
            <a:endParaRPr lang="en-US" smtClean="0">
              <a:solidFill>
                <a:srgbClr val="FF8533"/>
              </a:solidFill>
              <a:latin typeface="Consolas" panose="020B0609020204030204" pitchFamily="49" charset="0"/>
            </a:endParaRPr>
          </a:p>
          <a:p>
            <a:r>
              <a:rPr lang="en-US" sz="1600" smtClean="0">
                <a:solidFill>
                  <a:srgbClr val="FF8533"/>
                </a:solidFill>
                <a:latin typeface="Consolas" panose="020B0609020204030204" pitchFamily="49" charset="0"/>
              </a:rPr>
              <a:t>function</a:t>
            </a:r>
            <a:r>
              <a:rPr lang="en-US" sz="1600" smtClean="0">
                <a:solidFill>
                  <a:srgbClr val="BAC6DB"/>
                </a:solidFill>
                <a:latin typeface="Consolas" panose="020B0609020204030204" pitchFamily="49" charset="0"/>
              </a:rPr>
              <a:t> </a:t>
            </a:r>
            <a:r>
              <a:rPr lang="en-US" sz="1600">
                <a:solidFill>
                  <a:srgbClr val="00C200"/>
                </a:solidFill>
                <a:latin typeface="Consolas" panose="020B0609020204030204" pitchFamily="49" charset="0"/>
              </a:rPr>
              <a:t>App</a:t>
            </a:r>
            <a:r>
              <a:rPr lang="en-US" sz="1600">
                <a:solidFill>
                  <a:srgbClr val="BAC6DB"/>
                </a:solidFill>
                <a:latin typeface="Consolas" panose="020B0609020204030204" pitchFamily="49" charset="0"/>
              </a:rPr>
              <a:t>(){          </a:t>
            </a:r>
            <a:endParaRPr lang="en-US" sz="1600" smtClean="0">
              <a:solidFill>
                <a:srgbClr val="BAC6DB"/>
              </a:solidFill>
              <a:latin typeface="Consolas" panose="020B0609020204030204" pitchFamily="49" charset="0"/>
            </a:endParaRPr>
          </a:p>
          <a:p>
            <a:r>
              <a:rPr lang="en-US" sz="1600" smtClean="0">
                <a:solidFill>
                  <a:srgbClr val="BAC6DB"/>
                </a:solidFill>
                <a:latin typeface="Consolas" panose="020B0609020204030204" pitchFamily="49" charset="0"/>
              </a:rPr>
              <a:t>  </a:t>
            </a:r>
            <a:r>
              <a:rPr lang="en-US" sz="1600" smtClean="0">
                <a:solidFill>
                  <a:srgbClr val="827DB5"/>
                </a:solidFill>
                <a:latin typeface="Consolas" panose="020B0609020204030204" pitchFamily="49" charset="0"/>
              </a:rPr>
              <a:t>return</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&lt;div&gt;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&lt;Header</a:t>
            </a:r>
            <a:r>
              <a:rPr lang="en-US" sz="1600">
                <a:solidFill>
                  <a:srgbClr val="BAC6DB"/>
                </a:solidFill>
                <a:latin typeface="Consolas" panose="020B0609020204030204" pitchFamily="49" charset="0"/>
              </a:rPr>
              <a:t> </a:t>
            </a:r>
            <a:r>
              <a:rPr lang="en-US" sz="1600">
                <a:solidFill>
                  <a:srgbClr val="FB8C00"/>
                </a:solidFill>
                <a:latin typeface="Consolas" panose="020B0609020204030204" pitchFamily="49" charset="0"/>
              </a:rPr>
              <a:t>userName</a:t>
            </a:r>
            <a:r>
              <a:rPr lang="en-US" sz="1600">
                <a:solidFill>
                  <a:srgbClr val="FF6600"/>
                </a:solidFill>
                <a:latin typeface="Consolas" panose="020B0609020204030204" pitchFamily="49" charset="0"/>
              </a:rPr>
              <a:t>=</a:t>
            </a:r>
            <a:r>
              <a:rPr lang="en-US" sz="1600">
                <a:solidFill>
                  <a:srgbClr val="A4BD00"/>
                </a:solidFill>
                <a:latin typeface="Consolas" panose="020B0609020204030204" pitchFamily="49" charset="0"/>
              </a:rPr>
              <a:t>"Dipak"</a:t>
            </a:r>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&lt;Greeting</a:t>
            </a:r>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&lt;/div&gt;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FF8533"/>
                </a:solidFill>
                <a:latin typeface="Consolas" panose="020B0609020204030204" pitchFamily="49" charset="0"/>
              </a:rPr>
              <a:t>function</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Header</a:t>
            </a:r>
            <a:r>
              <a:rPr lang="en-US" sz="1600">
                <a:solidFill>
                  <a:srgbClr val="BAC6DB"/>
                </a:solidFill>
                <a:latin typeface="Consolas" panose="020B0609020204030204" pitchFamily="49" charset="0"/>
              </a:rPr>
              <a:t>(</a:t>
            </a:r>
            <a:r>
              <a:rPr lang="en-US" sz="1600">
                <a:solidFill>
                  <a:srgbClr val="8496B4"/>
                </a:solidFill>
                <a:latin typeface="Consolas" panose="020B0609020204030204" pitchFamily="49" charset="0"/>
              </a:rPr>
              <a:t>props</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return</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&lt;p&gt;</a:t>
            </a:r>
            <a:r>
              <a:rPr lang="en-US" sz="1600">
                <a:solidFill>
                  <a:srgbClr val="BAC6DB"/>
                </a:solidFill>
                <a:latin typeface="Consolas" panose="020B0609020204030204" pitchFamily="49" charset="0"/>
              </a:rPr>
              <a:t> Welcome, </a:t>
            </a:r>
            <a:r>
              <a:rPr lang="en-US" sz="1600">
                <a:solidFill>
                  <a:srgbClr val="A8AEBD"/>
                </a:solidFill>
                <a:latin typeface="Consolas" panose="020B0609020204030204" pitchFamily="49" charset="0"/>
              </a:rPr>
              <a:t>{props</a:t>
            </a:r>
            <a:r>
              <a:rPr lang="en-US" sz="1600">
                <a:solidFill>
                  <a:srgbClr val="F29668"/>
                </a:solidFill>
                <a:latin typeface="Consolas" panose="020B0609020204030204" pitchFamily="49" charset="0"/>
              </a:rPr>
              <a:t>.</a:t>
            </a:r>
            <a:r>
              <a:rPr lang="en-US" sz="1600">
                <a:solidFill>
                  <a:srgbClr val="A8AEBD"/>
                </a:solidFill>
                <a:latin typeface="Consolas" panose="020B0609020204030204" pitchFamily="49" charset="0"/>
              </a:rPr>
              <a:t>userName}</a:t>
            </a:r>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&lt;/p&gt;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a:t>
            </a:r>
          </a:p>
          <a:p>
            <a:endParaRPr lang="en-US">
              <a:solidFill>
                <a:srgbClr val="827DB5"/>
              </a:solidFill>
              <a:latin typeface="Consolas" panose="020B0609020204030204" pitchFamily="49" charset="0"/>
            </a:endParaRPr>
          </a:p>
        </p:txBody>
      </p:sp>
      <p:sp>
        <p:nvSpPr>
          <p:cNvPr id="3" name="Rectangle 2"/>
          <p:cNvSpPr/>
          <p:nvPr/>
        </p:nvSpPr>
        <p:spPr>
          <a:xfrm>
            <a:off x="7048501" y="509766"/>
            <a:ext cx="4676774" cy="5047536"/>
          </a:xfrm>
          <a:prstGeom prst="rect">
            <a:avLst/>
          </a:prstGeom>
        </p:spPr>
        <p:txBody>
          <a:bodyPr wrap="square">
            <a:spAutoFit/>
          </a:bodyPr>
          <a:lstStyle/>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sz="1600">
                <a:solidFill>
                  <a:srgbClr val="FF8533"/>
                </a:solidFill>
                <a:latin typeface="Consolas" panose="020B0609020204030204" pitchFamily="49" charset="0"/>
              </a:rPr>
              <a:t>function</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Greeting</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const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date</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new</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Date</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const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hours</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date</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getHours</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let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timeOfDay</a:t>
            </a:r>
            <a:r>
              <a:rPr lang="en-US" sz="1600" smtClean="0">
                <a:solidFill>
                  <a:srgbClr val="B3B3B3"/>
                </a:solidFill>
                <a:latin typeface="Consolas" panose="020B0609020204030204" pitchFamily="49" charset="0"/>
              </a:rPr>
              <a:t>;</a:t>
            </a:r>
          </a:p>
          <a:p>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if</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hours</a:t>
            </a:r>
            <a:r>
              <a:rPr lang="en-US" sz="1600">
                <a:solidFill>
                  <a:srgbClr val="FF6600"/>
                </a:solidFill>
                <a:latin typeface="Consolas" panose="020B0609020204030204" pitchFamily="49" charset="0"/>
              </a:rPr>
              <a:t>&lt;</a:t>
            </a:r>
            <a:r>
              <a:rPr lang="en-US" sz="1600">
                <a:solidFill>
                  <a:srgbClr val="E6E600"/>
                </a:solidFill>
                <a:latin typeface="Consolas" panose="020B0609020204030204" pitchFamily="49" charset="0"/>
              </a:rPr>
              <a:t>12</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timeOfDay</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"morning"</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else</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if</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hours</a:t>
            </a:r>
            <a:r>
              <a:rPr lang="en-US" sz="1600">
                <a:solidFill>
                  <a:srgbClr val="FF6600"/>
                </a:solidFill>
                <a:latin typeface="Consolas" panose="020B0609020204030204" pitchFamily="49" charset="0"/>
              </a:rPr>
              <a:t>&gt;=</a:t>
            </a:r>
            <a:r>
              <a:rPr lang="en-US" sz="1600">
                <a:solidFill>
                  <a:srgbClr val="E6E600"/>
                </a:solidFill>
                <a:latin typeface="Consolas" panose="020B0609020204030204" pitchFamily="49" charset="0"/>
              </a:rPr>
              <a:t>12</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&amp;&amp;</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hours</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&lt;</a:t>
            </a:r>
            <a:r>
              <a:rPr lang="en-US" sz="1600">
                <a:solidFill>
                  <a:srgbClr val="E6E600"/>
                </a:solidFill>
                <a:latin typeface="Consolas" panose="020B0609020204030204" pitchFamily="49" charset="0"/>
              </a:rPr>
              <a:t>17</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timeOfDay</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"afternoon"</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else</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timeOfDay</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"night"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return</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&lt;h1&gt;</a:t>
            </a:r>
            <a:r>
              <a:rPr lang="en-US" sz="1600">
                <a:solidFill>
                  <a:srgbClr val="BAC6DB"/>
                </a:solidFill>
                <a:latin typeface="Consolas" panose="020B0609020204030204" pitchFamily="49" charset="0"/>
              </a:rPr>
              <a:t> Good </a:t>
            </a:r>
            <a:r>
              <a:rPr lang="en-US" sz="1600">
                <a:solidFill>
                  <a:srgbClr val="A8AEBD"/>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timeOfDay</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a:t>
            </a:r>
            <a:r>
              <a:rPr lang="en-US" sz="1600">
                <a:solidFill>
                  <a:srgbClr val="BAC6DB"/>
                </a:solidFill>
                <a:latin typeface="Consolas" panose="020B0609020204030204" pitchFamily="49" charset="0"/>
              </a:rPr>
              <a:t> to </a:t>
            </a:r>
            <a:r>
              <a:rPr lang="en-US" sz="1600" smtClean="0">
                <a:solidFill>
                  <a:srgbClr val="BAC6DB"/>
                </a:solidFill>
                <a:latin typeface="Consolas" panose="020B0609020204030204" pitchFamily="49" charset="0"/>
              </a:rPr>
              <a:t>you </a:t>
            </a:r>
            <a:r>
              <a:rPr lang="en-US" sz="1600">
                <a:solidFill>
                  <a:srgbClr val="39BAE6"/>
                </a:solidFill>
                <a:latin typeface="Consolas" panose="020B0609020204030204" pitchFamily="49" charset="0"/>
              </a:rPr>
              <a:t>&lt;/h1&gt;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a:t>
            </a:r>
          </a:p>
        </p:txBody>
      </p:sp>
    </p:spTree>
    <p:extLst>
      <p:ext uri="{BB962C8B-B14F-4D97-AF65-F5344CB8AC3E}">
        <p14:creationId xmlns:p14="http://schemas.microsoft.com/office/powerpoint/2010/main" xmlns="" val="8875475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a:latin typeface="Sitka Small" panose="02000505000000020004" pitchFamily="2" charset="0"/>
              </a:rPr>
              <a:t>Function </a:t>
            </a:r>
            <a:r>
              <a:rPr lang="en-US" sz="2800" b="0" smtClean="0">
                <a:latin typeface="Sitka Small" panose="02000505000000020004" pitchFamily="2" charset="0"/>
              </a:rPr>
              <a:t>to </a:t>
            </a:r>
            <a:r>
              <a:rPr lang="en-US" sz="2800" b="0">
                <a:latin typeface="Sitka Small" panose="02000505000000020004" pitchFamily="2" charset="0"/>
              </a:rPr>
              <a:t>Class Components</a:t>
            </a:r>
            <a:r>
              <a:rPr lang="en-US" sz="2800" b="0" smtClean="0">
                <a:latin typeface="Sitka Small" panose="02000505000000020004" pitchFamily="2" charset="0"/>
              </a:rPr>
              <a:t>	</a:t>
            </a:r>
            <a:endParaRPr lang="en-US" sz="2800">
              <a:latin typeface="Sitka Small" panose="02000505000000020004" pitchFamily="2" charset="0"/>
            </a:endParaRPr>
          </a:p>
        </p:txBody>
      </p:sp>
      <p:sp>
        <p:nvSpPr>
          <p:cNvPr id="7" name="Rectangle 6"/>
          <p:cNvSpPr/>
          <p:nvPr/>
        </p:nvSpPr>
        <p:spPr>
          <a:xfrm>
            <a:off x="836138" y="663480"/>
            <a:ext cx="5926612" cy="5816977"/>
          </a:xfrm>
          <a:prstGeom prst="rect">
            <a:avLst/>
          </a:prstGeom>
        </p:spPr>
        <p:txBody>
          <a:bodyPr wrap="square">
            <a:spAutoFit/>
          </a:bodyPr>
          <a:lstStyle/>
          <a:p>
            <a:r>
              <a:rPr lang="en-US" sz="1600" i="1" smtClean="0">
                <a:solidFill>
                  <a:srgbClr val="626A73"/>
                </a:solidFill>
                <a:latin typeface="Consolas" panose="020B0609020204030204" pitchFamily="49" charset="0"/>
              </a:rPr>
              <a:t>//</a:t>
            </a:r>
            <a:r>
              <a:rPr lang="en-US" sz="1600" i="1">
                <a:solidFill>
                  <a:srgbClr val="626A73"/>
                </a:solidFill>
                <a:latin typeface="Consolas" panose="020B0609020204030204" pitchFamily="49" charset="0"/>
              </a:rPr>
              <a:t>class App extends React.Component{ </a:t>
            </a:r>
            <a:endParaRPr lang="en-US" sz="1600" i="1" smtClean="0">
              <a:solidFill>
                <a:srgbClr val="626A73"/>
              </a:solidFill>
              <a:latin typeface="Consolas" panose="020B0609020204030204" pitchFamily="49" charset="0"/>
            </a:endParaRPr>
          </a:p>
          <a:p>
            <a:r>
              <a:rPr lang="en-US" sz="1600" i="1" smtClean="0">
                <a:solidFill>
                  <a:srgbClr val="626A73"/>
                </a:solidFill>
                <a:latin typeface="Consolas" panose="020B0609020204030204" pitchFamily="49" charset="0"/>
              </a:rPr>
              <a:t>     render</a:t>
            </a:r>
            <a:r>
              <a:rPr lang="en-US" sz="1600" i="1">
                <a:solidFill>
                  <a:srgbClr val="626A73"/>
                </a:solidFill>
                <a:latin typeface="Consolas" panose="020B0609020204030204" pitchFamily="49" charset="0"/>
              </a:rPr>
              <a:t>() { </a:t>
            </a:r>
            <a:endParaRPr lang="en-US" sz="1600" i="1" smtClean="0">
              <a:solidFill>
                <a:srgbClr val="626A73"/>
              </a:solidFill>
              <a:latin typeface="Consolas" panose="020B0609020204030204" pitchFamily="49" charset="0"/>
            </a:endParaRPr>
          </a:p>
          <a:p>
            <a:r>
              <a:rPr lang="en-US" sz="1600" i="1">
                <a:solidFill>
                  <a:srgbClr val="626A73"/>
                </a:solidFill>
                <a:latin typeface="Consolas" panose="020B0609020204030204" pitchFamily="49" charset="0"/>
              </a:rPr>
              <a:t>	</a:t>
            </a:r>
            <a:r>
              <a:rPr lang="en-US" sz="1600" i="1" smtClean="0">
                <a:solidFill>
                  <a:srgbClr val="626A73"/>
                </a:solidFill>
                <a:latin typeface="Consolas" panose="020B0609020204030204" pitchFamily="49" charset="0"/>
              </a:rPr>
              <a:t>return</a:t>
            </a:r>
            <a:r>
              <a:rPr lang="en-US" sz="1600" i="1">
                <a:solidFill>
                  <a:srgbClr val="626A73"/>
                </a:solidFill>
                <a:latin typeface="Consolas" panose="020B0609020204030204" pitchFamily="49" charset="0"/>
              </a:rPr>
              <a:t>() </a:t>
            </a:r>
            <a:endParaRPr lang="en-US" sz="1600" i="1" smtClean="0">
              <a:solidFill>
                <a:srgbClr val="626A73"/>
              </a:solidFill>
              <a:latin typeface="Consolas" panose="020B0609020204030204" pitchFamily="49" charset="0"/>
            </a:endParaRPr>
          </a:p>
          <a:p>
            <a:r>
              <a:rPr lang="en-US" sz="1600" i="1">
                <a:solidFill>
                  <a:srgbClr val="626A73"/>
                </a:solidFill>
                <a:latin typeface="Consolas" panose="020B0609020204030204" pitchFamily="49" charset="0"/>
              </a:rPr>
              <a:t> </a:t>
            </a:r>
            <a:r>
              <a:rPr lang="en-US" sz="1600" i="1" smtClean="0">
                <a:solidFill>
                  <a:srgbClr val="626A73"/>
                </a:solidFill>
                <a:latin typeface="Consolas" panose="020B0609020204030204" pitchFamily="49" charset="0"/>
              </a:rPr>
              <a:t>    }</a:t>
            </a:r>
          </a:p>
          <a:p>
            <a:r>
              <a:rPr lang="en-US" sz="1600" i="1" smtClean="0">
                <a:solidFill>
                  <a:srgbClr val="626A73"/>
                </a:solidFill>
                <a:latin typeface="Consolas" panose="020B0609020204030204" pitchFamily="49" charset="0"/>
              </a:rPr>
              <a:t>  }</a:t>
            </a:r>
            <a:endParaRPr lang="en-US" sz="1600">
              <a:solidFill>
                <a:srgbClr val="BAC6DB"/>
              </a:solidFill>
              <a:latin typeface="Consolas" panose="020B0609020204030204" pitchFamily="49" charset="0"/>
            </a:endParaRPr>
          </a:p>
          <a:p>
            <a:endParaRPr lang="en-US" smtClean="0">
              <a:solidFill>
                <a:srgbClr val="FF8533"/>
              </a:solidFill>
              <a:latin typeface="Consolas" panose="020B0609020204030204" pitchFamily="49" charset="0"/>
            </a:endParaRPr>
          </a:p>
          <a:p>
            <a:r>
              <a:rPr lang="en-US" sz="1600" smtClean="0">
                <a:solidFill>
                  <a:srgbClr val="FF8533"/>
                </a:solidFill>
                <a:latin typeface="Consolas" panose="020B0609020204030204" pitchFamily="49" charset="0"/>
              </a:rPr>
              <a:t>function</a:t>
            </a:r>
            <a:r>
              <a:rPr lang="en-US" sz="1600" smtClean="0">
                <a:solidFill>
                  <a:srgbClr val="BAC6DB"/>
                </a:solidFill>
                <a:latin typeface="Consolas" panose="020B0609020204030204" pitchFamily="49" charset="0"/>
              </a:rPr>
              <a:t> </a:t>
            </a:r>
            <a:r>
              <a:rPr lang="en-US" sz="1600">
                <a:solidFill>
                  <a:srgbClr val="00C200"/>
                </a:solidFill>
                <a:latin typeface="Consolas" panose="020B0609020204030204" pitchFamily="49" charset="0"/>
              </a:rPr>
              <a:t>App</a:t>
            </a:r>
            <a:r>
              <a:rPr lang="en-US" sz="1600">
                <a:solidFill>
                  <a:srgbClr val="BAC6DB"/>
                </a:solidFill>
                <a:latin typeface="Consolas" panose="020B0609020204030204" pitchFamily="49" charset="0"/>
              </a:rPr>
              <a:t>(){          </a:t>
            </a:r>
            <a:endParaRPr lang="en-US" sz="1600" smtClean="0">
              <a:solidFill>
                <a:srgbClr val="BAC6DB"/>
              </a:solidFill>
              <a:latin typeface="Consolas" panose="020B0609020204030204" pitchFamily="49" charset="0"/>
            </a:endParaRPr>
          </a:p>
          <a:p>
            <a:r>
              <a:rPr lang="en-US" sz="1600" smtClean="0">
                <a:solidFill>
                  <a:srgbClr val="BAC6DB"/>
                </a:solidFill>
                <a:latin typeface="Consolas" panose="020B0609020204030204" pitchFamily="49" charset="0"/>
              </a:rPr>
              <a:t>  </a:t>
            </a:r>
            <a:r>
              <a:rPr lang="en-US" sz="1600" smtClean="0">
                <a:solidFill>
                  <a:srgbClr val="827DB5"/>
                </a:solidFill>
                <a:latin typeface="Consolas" panose="020B0609020204030204" pitchFamily="49" charset="0"/>
              </a:rPr>
              <a:t>return</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&lt;div&gt;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&lt;Header</a:t>
            </a:r>
            <a:r>
              <a:rPr lang="en-US" sz="1600">
                <a:solidFill>
                  <a:srgbClr val="BAC6DB"/>
                </a:solidFill>
                <a:latin typeface="Consolas" panose="020B0609020204030204" pitchFamily="49" charset="0"/>
              </a:rPr>
              <a:t> </a:t>
            </a:r>
            <a:r>
              <a:rPr lang="en-US" sz="1600">
                <a:solidFill>
                  <a:srgbClr val="FB8C00"/>
                </a:solidFill>
                <a:latin typeface="Consolas" panose="020B0609020204030204" pitchFamily="49" charset="0"/>
              </a:rPr>
              <a:t>userName</a:t>
            </a:r>
            <a:r>
              <a:rPr lang="en-US" sz="1600">
                <a:solidFill>
                  <a:srgbClr val="FF6600"/>
                </a:solidFill>
                <a:latin typeface="Consolas" panose="020B0609020204030204" pitchFamily="49" charset="0"/>
              </a:rPr>
              <a:t>=</a:t>
            </a:r>
            <a:r>
              <a:rPr lang="en-US" sz="1600">
                <a:solidFill>
                  <a:srgbClr val="A4BD00"/>
                </a:solidFill>
                <a:latin typeface="Consolas" panose="020B0609020204030204" pitchFamily="49" charset="0"/>
              </a:rPr>
              <a:t>"Dipak"</a:t>
            </a:r>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&lt;Greeting</a:t>
            </a:r>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&lt;/div&gt;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FF8533"/>
                </a:solidFill>
                <a:latin typeface="Consolas" panose="020B0609020204030204" pitchFamily="49" charset="0"/>
              </a:rPr>
              <a:t>function</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Header</a:t>
            </a:r>
            <a:r>
              <a:rPr lang="en-US" sz="1600">
                <a:solidFill>
                  <a:srgbClr val="BAC6DB"/>
                </a:solidFill>
                <a:latin typeface="Consolas" panose="020B0609020204030204" pitchFamily="49" charset="0"/>
              </a:rPr>
              <a:t>(</a:t>
            </a:r>
            <a:r>
              <a:rPr lang="en-US" sz="1600">
                <a:solidFill>
                  <a:srgbClr val="8496B4"/>
                </a:solidFill>
                <a:latin typeface="Consolas" panose="020B0609020204030204" pitchFamily="49" charset="0"/>
              </a:rPr>
              <a:t>props</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return</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&lt;p&gt;</a:t>
            </a:r>
            <a:r>
              <a:rPr lang="en-US" sz="1600">
                <a:solidFill>
                  <a:srgbClr val="BAC6DB"/>
                </a:solidFill>
                <a:latin typeface="Consolas" panose="020B0609020204030204" pitchFamily="49" charset="0"/>
              </a:rPr>
              <a:t> Welcome, </a:t>
            </a:r>
            <a:r>
              <a:rPr lang="en-US" sz="1600">
                <a:solidFill>
                  <a:srgbClr val="A8AEBD"/>
                </a:solidFill>
                <a:latin typeface="Consolas" panose="020B0609020204030204" pitchFamily="49" charset="0"/>
              </a:rPr>
              <a:t>{props</a:t>
            </a:r>
            <a:r>
              <a:rPr lang="en-US" sz="1600">
                <a:solidFill>
                  <a:srgbClr val="F29668"/>
                </a:solidFill>
                <a:latin typeface="Consolas" panose="020B0609020204030204" pitchFamily="49" charset="0"/>
              </a:rPr>
              <a:t>.</a:t>
            </a:r>
            <a:r>
              <a:rPr lang="en-US" sz="1600">
                <a:solidFill>
                  <a:srgbClr val="A8AEBD"/>
                </a:solidFill>
                <a:latin typeface="Consolas" panose="020B0609020204030204" pitchFamily="49" charset="0"/>
              </a:rPr>
              <a:t>userName}</a:t>
            </a:r>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&lt;/p&gt;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a:t>
            </a:r>
          </a:p>
          <a:p>
            <a:endParaRPr lang="en-US">
              <a:solidFill>
                <a:srgbClr val="827DB5"/>
              </a:solidFill>
              <a:latin typeface="Consolas" panose="020B0609020204030204" pitchFamily="49" charset="0"/>
            </a:endParaRPr>
          </a:p>
        </p:txBody>
      </p:sp>
      <p:sp>
        <p:nvSpPr>
          <p:cNvPr id="3" name="Rectangle 2"/>
          <p:cNvSpPr/>
          <p:nvPr/>
        </p:nvSpPr>
        <p:spPr>
          <a:xfrm>
            <a:off x="7048501" y="509766"/>
            <a:ext cx="4676774" cy="5047536"/>
          </a:xfrm>
          <a:prstGeom prst="rect">
            <a:avLst/>
          </a:prstGeom>
        </p:spPr>
        <p:txBody>
          <a:bodyPr wrap="square">
            <a:spAutoFit/>
          </a:bodyPr>
          <a:lstStyle/>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sz="1600">
                <a:solidFill>
                  <a:srgbClr val="FF8533"/>
                </a:solidFill>
                <a:latin typeface="Consolas" panose="020B0609020204030204" pitchFamily="49" charset="0"/>
              </a:rPr>
              <a:t>function</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Greeting</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const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date</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new</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Date</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const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hours</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date</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getHours</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let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timeOfDay</a:t>
            </a:r>
            <a:r>
              <a:rPr lang="en-US" sz="1600" smtClean="0">
                <a:solidFill>
                  <a:srgbClr val="B3B3B3"/>
                </a:solidFill>
                <a:latin typeface="Consolas" panose="020B0609020204030204" pitchFamily="49" charset="0"/>
              </a:rPr>
              <a:t>;</a:t>
            </a:r>
          </a:p>
          <a:p>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if</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hours</a:t>
            </a:r>
            <a:r>
              <a:rPr lang="en-US" sz="1600">
                <a:solidFill>
                  <a:srgbClr val="FF6600"/>
                </a:solidFill>
                <a:latin typeface="Consolas" panose="020B0609020204030204" pitchFamily="49" charset="0"/>
              </a:rPr>
              <a:t>&lt;</a:t>
            </a:r>
            <a:r>
              <a:rPr lang="en-US" sz="1600">
                <a:solidFill>
                  <a:srgbClr val="E6E600"/>
                </a:solidFill>
                <a:latin typeface="Consolas" panose="020B0609020204030204" pitchFamily="49" charset="0"/>
              </a:rPr>
              <a:t>12</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timeOfDay</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"morning"</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else</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if</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hours</a:t>
            </a:r>
            <a:r>
              <a:rPr lang="en-US" sz="1600">
                <a:solidFill>
                  <a:srgbClr val="FF6600"/>
                </a:solidFill>
                <a:latin typeface="Consolas" panose="020B0609020204030204" pitchFamily="49" charset="0"/>
              </a:rPr>
              <a:t>&gt;=</a:t>
            </a:r>
            <a:r>
              <a:rPr lang="en-US" sz="1600">
                <a:solidFill>
                  <a:srgbClr val="E6E600"/>
                </a:solidFill>
                <a:latin typeface="Consolas" panose="020B0609020204030204" pitchFamily="49" charset="0"/>
              </a:rPr>
              <a:t>12</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&amp;&amp;</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hours</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&lt;</a:t>
            </a:r>
            <a:r>
              <a:rPr lang="en-US" sz="1600">
                <a:solidFill>
                  <a:srgbClr val="E6E600"/>
                </a:solidFill>
                <a:latin typeface="Consolas" panose="020B0609020204030204" pitchFamily="49" charset="0"/>
              </a:rPr>
              <a:t>17</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timeOfDay</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"afternoon"</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else</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timeOfDay</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"night"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return</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&lt;h1&gt;</a:t>
            </a:r>
            <a:r>
              <a:rPr lang="en-US" sz="1600">
                <a:solidFill>
                  <a:srgbClr val="BAC6DB"/>
                </a:solidFill>
                <a:latin typeface="Consolas" panose="020B0609020204030204" pitchFamily="49" charset="0"/>
              </a:rPr>
              <a:t> Good </a:t>
            </a:r>
            <a:r>
              <a:rPr lang="en-US" sz="1600">
                <a:solidFill>
                  <a:srgbClr val="A8AEBD"/>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timeOfDay</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a:t>
            </a:r>
            <a:r>
              <a:rPr lang="en-US" sz="1600">
                <a:solidFill>
                  <a:srgbClr val="BAC6DB"/>
                </a:solidFill>
                <a:latin typeface="Consolas" panose="020B0609020204030204" pitchFamily="49" charset="0"/>
              </a:rPr>
              <a:t> to </a:t>
            </a:r>
            <a:r>
              <a:rPr lang="en-US" sz="1600" smtClean="0">
                <a:solidFill>
                  <a:srgbClr val="BAC6DB"/>
                </a:solidFill>
                <a:latin typeface="Consolas" panose="020B0609020204030204" pitchFamily="49" charset="0"/>
              </a:rPr>
              <a:t>you </a:t>
            </a:r>
            <a:r>
              <a:rPr lang="en-US" sz="1600">
                <a:solidFill>
                  <a:srgbClr val="39BAE6"/>
                </a:solidFill>
                <a:latin typeface="Consolas" panose="020B0609020204030204" pitchFamily="49" charset="0"/>
              </a:rPr>
              <a:t>&lt;/h1&gt;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a:t>
            </a:r>
          </a:p>
        </p:txBody>
      </p:sp>
    </p:spTree>
    <p:extLst>
      <p:ext uri="{BB962C8B-B14F-4D97-AF65-F5344CB8AC3E}">
        <p14:creationId xmlns:p14="http://schemas.microsoft.com/office/powerpoint/2010/main" xmlns="" val="3235111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smtClean="0">
                <a:latin typeface="Sitka Small" panose="02000505000000020004" pitchFamily="2" charset="0"/>
              </a:rPr>
              <a:t>State in Class Components	</a:t>
            </a:r>
            <a:endParaRPr lang="en-US" sz="2800">
              <a:latin typeface="Sitka Small" panose="02000505000000020004" pitchFamily="2" charset="0"/>
            </a:endParaRPr>
          </a:p>
        </p:txBody>
      </p:sp>
      <p:sp>
        <p:nvSpPr>
          <p:cNvPr id="7" name="Rectangle 6"/>
          <p:cNvSpPr/>
          <p:nvPr/>
        </p:nvSpPr>
        <p:spPr>
          <a:xfrm>
            <a:off x="836136" y="577755"/>
            <a:ext cx="10041413" cy="5878532"/>
          </a:xfrm>
          <a:prstGeom prst="rect">
            <a:avLst/>
          </a:prstGeom>
        </p:spPr>
        <p:txBody>
          <a:bodyPr wrap="square">
            <a:spAutoFit/>
          </a:bodyPr>
          <a:lstStyle/>
          <a:p>
            <a:r>
              <a:rPr lang="en-US" smtClean="0">
                <a:solidFill>
                  <a:srgbClr val="827DB5"/>
                </a:solidFill>
                <a:latin typeface="Consolas" panose="020B0609020204030204" pitchFamily="49" charset="0"/>
              </a:rPr>
              <a:t>class</a:t>
            </a:r>
            <a:r>
              <a:rPr lang="en-US" smtClean="0">
                <a:solidFill>
                  <a:srgbClr val="BAC6DB"/>
                </a:solidFill>
                <a:latin typeface="Consolas" panose="020B0609020204030204" pitchFamily="49" charset="0"/>
              </a:rPr>
              <a:t> </a:t>
            </a:r>
            <a:r>
              <a:rPr lang="en-US">
                <a:solidFill>
                  <a:srgbClr val="39BAE6"/>
                </a:solidFill>
                <a:latin typeface="Consolas" panose="020B0609020204030204" pitchFamily="49" charset="0"/>
              </a:rPr>
              <a:t>Car</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extends</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React</a:t>
            </a:r>
            <a:r>
              <a:rPr lang="en-US">
                <a:solidFill>
                  <a:srgbClr val="F29668"/>
                </a:solidFill>
                <a:latin typeface="Consolas" panose="020B0609020204030204" pitchFamily="49" charset="0"/>
              </a:rPr>
              <a:t>.</a:t>
            </a:r>
            <a:r>
              <a:rPr lang="en-US">
                <a:solidFill>
                  <a:srgbClr val="39BAE6"/>
                </a:solidFill>
                <a:latin typeface="Consolas" panose="020B0609020204030204" pitchFamily="49" charset="0"/>
              </a:rPr>
              <a:t>Component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constructor</a:t>
            </a:r>
            <a:r>
              <a:rPr lang="en-US">
                <a:solidFill>
                  <a:srgbClr val="BAC6DB"/>
                </a:solidFill>
                <a:latin typeface="Consolas" panose="020B0609020204030204" pitchFamily="49" charset="0"/>
              </a:rPr>
              <a:t>(</a:t>
            </a:r>
            <a:r>
              <a:rPr lang="en-US">
                <a:solidFill>
                  <a:srgbClr val="8496B4"/>
                </a:solidFill>
                <a:latin typeface="Consolas" panose="020B0609020204030204" pitchFamily="49" charset="0"/>
              </a:rPr>
              <a:t>props</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i="1">
                <a:solidFill>
                  <a:srgbClr val="39BAE6"/>
                </a:solidFill>
                <a:latin typeface="Consolas" panose="020B0609020204030204" pitchFamily="49" charset="0"/>
              </a:rPr>
              <a:t>super</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props</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i="1">
                <a:solidFill>
                  <a:srgbClr val="39BAE6"/>
                </a:solidFill>
                <a:latin typeface="Consolas" panose="020B0609020204030204" pitchFamily="49" charset="0"/>
              </a:rPr>
              <a:t>this</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state</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model</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"Mustang"</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color</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"red"</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changeColor</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i="1">
                <a:solidFill>
                  <a:srgbClr val="39BAE6"/>
                </a:solidFill>
                <a:latin typeface="Consolas" panose="020B0609020204030204" pitchFamily="49" charset="0"/>
              </a:rPr>
              <a:t>this</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setState</a:t>
            </a:r>
            <a:r>
              <a:rPr lang="en-US">
                <a:solidFill>
                  <a:srgbClr val="BAC6DB"/>
                </a:solidFill>
                <a:latin typeface="Consolas" panose="020B0609020204030204" pitchFamily="49" charset="0"/>
              </a:rPr>
              <a:t>({color</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"blue"</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render</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smtClean="0">
                <a:solidFill>
                  <a:srgbClr val="39BAE6"/>
                </a:solidFill>
                <a:latin typeface="Consolas" panose="020B0609020204030204" pitchFamily="49" charset="0"/>
              </a:rPr>
              <a:t>&lt;h1&gt; </a:t>
            </a:r>
            <a:r>
              <a:rPr lang="en-US" smtClean="0">
                <a:solidFill>
                  <a:srgbClr val="BAC6DB"/>
                </a:solidFill>
                <a:latin typeface="Consolas" panose="020B0609020204030204" pitchFamily="49" charset="0"/>
              </a:rPr>
              <a:t>It </a:t>
            </a:r>
            <a:r>
              <a:rPr lang="en-US">
                <a:solidFill>
                  <a:srgbClr val="BAC6DB"/>
                </a:solidFill>
                <a:latin typeface="Consolas" panose="020B0609020204030204" pitchFamily="49" charset="0"/>
              </a:rPr>
              <a:t>is </a:t>
            </a:r>
            <a:r>
              <a:rPr lang="en-US" smtClean="0">
                <a:solidFill>
                  <a:srgbClr val="BAC6DB"/>
                </a:solidFill>
                <a:latin typeface="Consolas" panose="020B0609020204030204" pitchFamily="49" charset="0"/>
              </a:rPr>
              <a:t>a </a:t>
            </a:r>
            <a:r>
              <a:rPr lang="en-US">
                <a:solidFill>
                  <a:srgbClr val="A8AEBD"/>
                </a:solidFill>
                <a:latin typeface="Consolas" panose="020B0609020204030204" pitchFamily="49" charset="0"/>
              </a:rPr>
              <a:t>{</a:t>
            </a:r>
            <a:r>
              <a:rPr lang="en-US" i="1">
                <a:solidFill>
                  <a:srgbClr val="39BAE6"/>
                </a:solidFill>
                <a:latin typeface="Consolas" panose="020B0609020204030204" pitchFamily="49" charset="0"/>
              </a:rPr>
              <a:t>this</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state</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model</a:t>
            </a:r>
            <a:r>
              <a:rPr lang="en-US" smtClean="0">
                <a:solidFill>
                  <a:srgbClr val="A8AEBD"/>
                </a:solidFill>
                <a:latin typeface="Consolas" panose="020B0609020204030204" pitchFamily="49" charset="0"/>
              </a:rPr>
              <a:t>} in</a:t>
            </a:r>
            <a:r>
              <a:rPr lang="en-US" smtClean="0">
                <a:solidFill>
                  <a:srgbClr val="BAC6DB"/>
                </a:solidFill>
                <a:latin typeface="Consolas" panose="020B0609020204030204" pitchFamily="49" charset="0"/>
              </a:rPr>
              <a:t> </a:t>
            </a:r>
            <a:r>
              <a:rPr lang="en-US">
                <a:solidFill>
                  <a:srgbClr val="A8AEBD"/>
                </a:solidFill>
                <a:latin typeface="Consolas" panose="020B0609020204030204" pitchFamily="49" charset="0"/>
              </a:rPr>
              <a:t>{</a:t>
            </a:r>
            <a:r>
              <a:rPr lang="en-US" i="1">
                <a:solidFill>
                  <a:srgbClr val="39BAE6"/>
                </a:solidFill>
                <a:latin typeface="Consolas" panose="020B0609020204030204" pitchFamily="49" charset="0"/>
              </a:rPr>
              <a:t>this</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state</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color</a:t>
            </a:r>
            <a:r>
              <a:rPr lang="en-US" smtClean="0">
                <a:solidFill>
                  <a:srgbClr val="A8AEBD"/>
                </a:solidFill>
                <a:latin typeface="Consolas" panose="020B0609020204030204" pitchFamily="49" charset="0"/>
              </a:rPr>
              <a:t>} Color </a:t>
            </a:r>
            <a:r>
              <a:rPr lang="en-US" smtClean="0">
                <a:solidFill>
                  <a:srgbClr val="39BAE6"/>
                </a:solidFill>
                <a:latin typeface="Consolas" panose="020B0609020204030204" pitchFamily="49" charset="0"/>
              </a:rPr>
              <a:t>&lt;/h1&gt;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a:t>
            </a:r>
            <a:r>
              <a:rPr lang="en-US" smtClean="0">
                <a:solidFill>
                  <a:srgbClr val="39BAE6"/>
                </a:solidFill>
                <a:latin typeface="Consolas" panose="020B0609020204030204" pitchFamily="49" charset="0"/>
              </a:rPr>
              <a:t>button </a:t>
            </a:r>
            <a:r>
              <a:rPr lang="en-US" smtClean="0">
                <a:solidFill>
                  <a:srgbClr val="FB8C00"/>
                </a:solidFill>
                <a:latin typeface="Consolas" panose="020B0609020204030204" pitchFamily="49" charset="0"/>
              </a:rPr>
              <a:t>onClick</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t>
            </a:r>
            <a:r>
              <a:rPr lang="en-US" i="1">
                <a:solidFill>
                  <a:srgbClr val="39BAE6"/>
                </a:solidFill>
                <a:latin typeface="Consolas" panose="020B0609020204030204" pitchFamily="49" charset="0"/>
              </a:rPr>
              <a:t>this</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changeColor</a:t>
            </a:r>
            <a:r>
              <a:rPr lang="en-US" smtClean="0">
                <a:solidFill>
                  <a:srgbClr val="A8AEBD"/>
                </a:solidFill>
                <a:latin typeface="Consolas" panose="020B0609020204030204" pitchFamily="49" charset="0"/>
              </a:rPr>
              <a:t>}</a:t>
            </a:r>
            <a:r>
              <a:rPr lang="en-US" smtClean="0">
                <a:solidFill>
                  <a:srgbClr val="39BAE6"/>
                </a:solidFill>
                <a:latin typeface="Consolas" panose="020B0609020204030204" pitchFamily="49" charset="0"/>
              </a:rPr>
              <a:t>&gt; </a:t>
            </a:r>
            <a:r>
              <a:rPr lang="en-US" smtClean="0">
                <a:solidFill>
                  <a:srgbClr val="BAC6DB"/>
                </a:solidFill>
                <a:latin typeface="Consolas" panose="020B0609020204030204" pitchFamily="49" charset="0"/>
              </a:rPr>
              <a:t>Change </a:t>
            </a:r>
            <a:r>
              <a:rPr lang="en-US">
                <a:solidFill>
                  <a:srgbClr val="BAC6DB"/>
                </a:solidFill>
                <a:latin typeface="Consolas" panose="020B0609020204030204" pitchFamily="49" charset="0"/>
              </a:rPr>
              <a:t>color</a:t>
            </a:r>
            <a:r>
              <a:rPr lang="en-US">
                <a:solidFill>
                  <a:srgbClr val="39BAE6"/>
                </a:solidFill>
                <a:latin typeface="Consolas" panose="020B0609020204030204" pitchFamily="49" charset="0"/>
              </a:rPr>
              <a:t>&lt;/button&gt;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a:t>
            </a:r>
          </a:p>
          <a:p>
            <a:endParaRPr lang="en-US" sz="1600">
              <a:solidFill>
                <a:srgbClr val="827DB5"/>
              </a:solidFill>
              <a:latin typeface="Consolas" panose="020B0609020204030204" pitchFamily="49" charset="0"/>
            </a:endParaRPr>
          </a:p>
        </p:txBody>
      </p:sp>
    </p:spTree>
    <p:extLst>
      <p:ext uri="{BB962C8B-B14F-4D97-AF65-F5344CB8AC3E}">
        <p14:creationId xmlns:p14="http://schemas.microsoft.com/office/powerpoint/2010/main" xmlns="" val="32857851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8397670" cy="480131"/>
          </a:xfrm>
        </p:spPr>
        <p:txBody>
          <a:bodyPr/>
          <a:lstStyle/>
          <a:p>
            <a:r>
              <a:rPr lang="en-US" sz="2800" b="0">
                <a:latin typeface="Sitka Small" panose="02000505000000020004" pitchFamily="2" charset="0"/>
              </a:rPr>
              <a:t>Default Export vs Named Export</a:t>
            </a:r>
          </a:p>
        </p:txBody>
      </p:sp>
      <p:sp>
        <p:nvSpPr>
          <p:cNvPr id="7" name="Rectangle 6"/>
          <p:cNvSpPr/>
          <p:nvPr/>
        </p:nvSpPr>
        <p:spPr>
          <a:xfrm>
            <a:off x="844684" y="561042"/>
            <a:ext cx="10527686" cy="5740033"/>
          </a:xfrm>
          <a:prstGeom prst="rect">
            <a:avLst/>
          </a:prstGeom>
        </p:spPr>
        <p:txBody>
          <a:bodyPr wrap="square">
            <a:spAutoFit/>
          </a:bodyPr>
          <a:lstStyle/>
          <a:p>
            <a:pPr>
              <a:lnSpc>
                <a:spcPct val="150000"/>
              </a:lnSpc>
            </a:pPr>
            <a:r>
              <a:rPr lang="en-US" smtClean="0">
                <a:solidFill>
                  <a:schemeClr val="bg1">
                    <a:lumMod val="95000"/>
                  </a:schemeClr>
                </a:solidFill>
                <a:latin typeface="Roboto"/>
              </a:rPr>
              <a:t>In order to reuse a function, class, object, etc we need to export them basically means exposing them to the entire application. There are two ways to export them:</a:t>
            </a:r>
          </a:p>
          <a:p>
            <a:pPr>
              <a:lnSpc>
                <a:spcPct val="150000"/>
              </a:lnSpc>
            </a:pPr>
            <a:endParaRPr lang="en-US" b="1" smtClean="0">
              <a:solidFill>
                <a:schemeClr val="bg1">
                  <a:lumMod val="95000"/>
                </a:schemeClr>
              </a:solidFill>
              <a:latin typeface="Roboto"/>
            </a:endParaRPr>
          </a:p>
          <a:p>
            <a:pPr>
              <a:lnSpc>
                <a:spcPct val="150000"/>
              </a:lnSpc>
            </a:pPr>
            <a:r>
              <a:rPr lang="en-US" b="1" smtClean="0">
                <a:solidFill>
                  <a:schemeClr val="bg1">
                    <a:lumMod val="95000"/>
                  </a:schemeClr>
                </a:solidFill>
                <a:latin typeface="Roboto"/>
              </a:rPr>
              <a:t>1. Named </a:t>
            </a:r>
            <a:r>
              <a:rPr lang="en-US" b="1">
                <a:solidFill>
                  <a:schemeClr val="bg1">
                    <a:lumMod val="95000"/>
                  </a:schemeClr>
                </a:solidFill>
                <a:latin typeface="Roboto"/>
              </a:rPr>
              <a:t>exports </a:t>
            </a:r>
            <a:r>
              <a:rPr lang="en-US">
                <a:solidFill>
                  <a:schemeClr val="bg1">
                    <a:lumMod val="95000"/>
                  </a:schemeClr>
                </a:solidFill>
                <a:latin typeface="Roboto"/>
              </a:rPr>
              <a:t>are useful </a:t>
            </a:r>
            <a:r>
              <a:rPr lang="en-US" smtClean="0">
                <a:solidFill>
                  <a:schemeClr val="bg1">
                    <a:lumMod val="95000"/>
                  </a:schemeClr>
                </a:solidFill>
                <a:latin typeface="Roboto"/>
              </a:rPr>
              <a:t>for exporting </a:t>
            </a:r>
            <a:r>
              <a:rPr lang="en-US">
                <a:solidFill>
                  <a:schemeClr val="bg1">
                    <a:lumMod val="95000"/>
                  </a:schemeClr>
                </a:solidFill>
                <a:latin typeface="Roboto"/>
              </a:rPr>
              <a:t>several </a:t>
            </a:r>
            <a:r>
              <a:rPr lang="en-US" smtClean="0">
                <a:solidFill>
                  <a:schemeClr val="bg1">
                    <a:lumMod val="95000"/>
                  </a:schemeClr>
                </a:solidFill>
                <a:latin typeface="Roboto"/>
              </a:rPr>
              <a:t>values from the same file. </a:t>
            </a:r>
            <a:r>
              <a:rPr lang="en-US">
                <a:solidFill>
                  <a:schemeClr val="bg1">
                    <a:lumMod val="95000"/>
                  </a:schemeClr>
                </a:solidFill>
                <a:latin typeface="Roboto"/>
              </a:rPr>
              <a:t>During the import, one will be able to use the same name to refer to the corresponding value</a:t>
            </a:r>
            <a:r>
              <a:rPr lang="en-US" smtClean="0">
                <a:solidFill>
                  <a:schemeClr val="bg1">
                    <a:lumMod val="95000"/>
                  </a:schemeClr>
                </a:solidFill>
                <a:latin typeface="Roboto"/>
              </a:rPr>
              <a:t>.</a:t>
            </a:r>
          </a:p>
          <a:p>
            <a:pPr lvl="1"/>
            <a:r>
              <a:rPr lang="en-US" sz="1600" i="1">
                <a:solidFill>
                  <a:srgbClr val="626A73"/>
                </a:solidFill>
                <a:latin typeface="Consolas" panose="020B0609020204030204" pitchFamily="49" charset="0"/>
              </a:rPr>
              <a:t>// ex. importing 2 named exports &amp; giving a named import a different name by using "as":</a:t>
            </a:r>
            <a:endParaRPr lang="en-US" sz="1600">
              <a:solidFill>
                <a:srgbClr val="BAC6DB"/>
              </a:solidFill>
              <a:latin typeface="Consolas" panose="020B0609020204030204" pitchFamily="49" charset="0"/>
            </a:endParaRPr>
          </a:p>
          <a:p>
            <a:pPr lvl="1"/>
            <a:r>
              <a:rPr lang="en-US" sz="1600">
                <a:solidFill>
                  <a:srgbClr val="827DB5"/>
                </a:solidFill>
                <a:latin typeface="Consolas" panose="020B0609020204030204" pitchFamily="49" charset="0"/>
              </a:rPr>
              <a:t>import</a:t>
            </a:r>
            <a:r>
              <a:rPr lang="en-US" sz="1600">
                <a:solidFill>
                  <a:srgbClr val="BAC6DB"/>
                </a:solidFill>
                <a:latin typeface="Consolas" panose="020B0609020204030204" pitchFamily="49" charset="0"/>
              </a:rPr>
              <a:t> { </a:t>
            </a:r>
            <a:r>
              <a:rPr lang="en-US" sz="1600">
                <a:solidFill>
                  <a:srgbClr val="A8AEBD"/>
                </a:solidFill>
                <a:latin typeface="Consolas" panose="020B0609020204030204" pitchFamily="49" charset="0"/>
              </a:rPr>
              <a:t>MyComponent</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MyComponent2</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as</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MyNewComponent</a:t>
            </a:r>
            <a:r>
              <a:rPr lang="en-US" sz="1600">
                <a:solidFill>
                  <a:srgbClr val="BAC6DB"/>
                </a:solidFill>
                <a:latin typeface="Consolas" panose="020B0609020204030204" pitchFamily="49" charset="0"/>
              </a:rPr>
              <a:t> } </a:t>
            </a:r>
            <a:r>
              <a:rPr lang="en-US" sz="1600">
                <a:solidFill>
                  <a:srgbClr val="827DB5"/>
                </a:solidFill>
                <a:latin typeface="Consolas" panose="020B0609020204030204" pitchFamily="49" charset="0"/>
              </a:rPr>
              <a:t>from</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"./MyComponent"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pPr lvl="1"/>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i="1">
                <a:solidFill>
                  <a:srgbClr val="626A73"/>
                </a:solidFill>
                <a:latin typeface="Consolas" panose="020B0609020204030204" pitchFamily="49" charset="0"/>
              </a:rPr>
              <a:t>// </a:t>
            </a:r>
            <a:r>
              <a:rPr lang="en-US" sz="1600" i="1" smtClean="0">
                <a:solidFill>
                  <a:srgbClr val="626A73"/>
                </a:solidFill>
                <a:latin typeface="Consolas" panose="020B0609020204030204" pitchFamily="49" charset="0"/>
              </a:rPr>
              <a:t>exports two functions/components </a:t>
            </a:r>
            <a:r>
              <a:rPr lang="en-US" sz="1600" i="1">
                <a:solidFill>
                  <a:srgbClr val="626A73"/>
                </a:solidFill>
                <a:latin typeface="Consolas" panose="020B0609020204030204" pitchFamily="49" charset="0"/>
              </a:rPr>
              <a:t>from ./MyComponent.js file</a:t>
            </a:r>
            <a:endParaRPr lang="en-US" sz="1600">
              <a:solidFill>
                <a:srgbClr val="BAC6DB"/>
              </a:solidFill>
              <a:latin typeface="Consolas" panose="020B0609020204030204" pitchFamily="49" charset="0"/>
            </a:endParaRPr>
          </a:p>
          <a:p>
            <a:pPr lvl="1"/>
            <a:r>
              <a:rPr lang="en-US" sz="1600">
                <a:solidFill>
                  <a:srgbClr val="827DB5"/>
                </a:solidFill>
                <a:latin typeface="Consolas" panose="020B0609020204030204" pitchFamily="49" charset="0"/>
              </a:rPr>
              <a:t>export</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const</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MyComponent</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 </a:t>
            </a:r>
            <a:r>
              <a:rPr lang="en-US" sz="1600">
                <a:solidFill>
                  <a:srgbClr val="FF8533"/>
                </a:solidFill>
                <a:latin typeface="Consolas" panose="020B0609020204030204" pitchFamily="49" charset="0"/>
              </a:rPr>
              <a:t>=&gt;</a:t>
            </a:r>
            <a:r>
              <a:rPr lang="en-US" sz="1600">
                <a:solidFill>
                  <a:srgbClr val="BAC6DB"/>
                </a:solidFill>
                <a:latin typeface="Consolas" panose="020B0609020204030204" pitchFamily="49" charset="0"/>
              </a:rPr>
              <a:t> {}</a:t>
            </a:r>
          </a:p>
          <a:p>
            <a:pPr lvl="1"/>
            <a:r>
              <a:rPr lang="en-US" sz="1600">
                <a:solidFill>
                  <a:srgbClr val="827DB5"/>
                </a:solidFill>
                <a:latin typeface="Consolas" panose="020B0609020204030204" pitchFamily="49" charset="0"/>
              </a:rPr>
              <a:t>export</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const</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MyComponent2</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 </a:t>
            </a:r>
            <a:r>
              <a:rPr lang="en-US" sz="1600">
                <a:solidFill>
                  <a:srgbClr val="FF8533"/>
                </a:solidFill>
                <a:latin typeface="Consolas" panose="020B0609020204030204" pitchFamily="49" charset="0"/>
              </a:rPr>
              <a:t>=&gt;</a:t>
            </a:r>
            <a:r>
              <a:rPr lang="en-US" sz="1600">
                <a:solidFill>
                  <a:srgbClr val="BAC6DB"/>
                </a:solidFill>
                <a:latin typeface="Consolas" panose="020B0609020204030204" pitchFamily="49" charset="0"/>
              </a:rPr>
              <a:t> {}</a:t>
            </a:r>
          </a:p>
          <a:p>
            <a:pPr>
              <a:lnSpc>
                <a:spcPct val="150000"/>
              </a:lnSpc>
            </a:pPr>
            <a:endParaRPr lang="en-US" smtClean="0">
              <a:solidFill>
                <a:schemeClr val="bg1">
                  <a:lumMod val="95000"/>
                </a:schemeClr>
              </a:solidFill>
              <a:latin typeface="Roboto"/>
            </a:endParaRPr>
          </a:p>
          <a:p>
            <a:pPr>
              <a:lnSpc>
                <a:spcPct val="150000"/>
              </a:lnSpc>
            </a:pPr>
            <a:r>
              <a:rPr lang="en-US" smtClean="0">
                <a:solidFill>
                  <a:schemeClr val="bg1">
                    <a:lumMod val="95000"/>
                  </a:schemeClr>
                </a:solidFill>
                <a:latin typeface="Roboto"/>
              </a:rPr>
              <a:t>2. There is </a:t>
            </a:r>
            <a:r>
              <a:rPr lang="en-US">
                <a:solidFill>
                  <a:schemeClr val="bg1">
                    <a:lumMod val="95000"/>
                  </a:schemeClr>
                </a:solidFill>
                <a:latin typeface="Roboto"/>
              </a:rPr>
              <a:t>only a single </a:t>
            </a:r>
            <a:r>
              <a:rPr lang="en-US" b="1">
                <a:solidFill>
                  <a:schemeClr val="bg1">
                    <a:lumMod val="95000"/>
                  </a:schemeClr>
                </a:solidFill>
                <a:latin typeface="Roboto"/>
              </a:rPr>
              <a:t>default export </a:t>
            </a:r>
            <a:r>
              <a:rPr lang="en-US">
                <a:solidFill>
                  <a:schemeClr val="bg1">
                    <a:lumMod val="95000"/>
                  </a:schemeClr>
                </a:solidFill>
                <a:latin typeface="Roboto"/>
              </a:rPr>
              <a:t>per </a:t>
            </a:r>
            <a:r>
              <a:rPr lang="en-US" smtClean="0">
                <a:solidFill>
                  <a:schemeClr val="bg1">
                    <a:lumMod val="95000"/>
                  </a:schemeClr>
                </a:solidFill>
                <a:latin typeface="Roboto"/>
              </a:rPr>
              <a:t>module.</a:t>
            </a:r>
          </a:p>
          <a:p>
            <a:pPr lvl="1"/>
            <a:endParaRPr lang="en-US" i="1" smtClean="0">
              <a:solidFill>
                <a:srgbClr val="626A73"/>
              </a:solidFill>
              <a:latin typeface="Consolas" panose="020B0609020204030204" pitchFamily="49" charset="0"/>
            </a:endParaRPr>
          </a:p>
          <a:p>
            <a:pPr lvl="1"/>
            <a:r>
              <a:rPr lang="en-US" sz="1600" i="1" smtClean="0">
                <a:solidFill>
                  <a:srgbClr val="626A73"/>
                </a:solidFill>
                <a:latin typeface="Consolas" panose="020B0609020204030204" pitchFamily="49" charset="0"/>
              </a:rPr>
              <a:t>// </a:t>
            </a:r>
            <a:r>
              <a:rPr lang="en-US" sz="1600" i="1">
                <a:solidFill>
                  <a:srgbClr val="626A73"/>
                </a:solidFill>
                <a:latin typeface="Consolas" panose="020B0609020204030204" pitchFamily="49" charset="0"/>
              </a:rPr>
              <a:t>import</a:t>
            </a:r>
            <a:endParaRPr lang="en-US" sz="1600">
              <a:solidFill>
                <a:srgbClr val="BAC6DB"/>
              </a:solidFill>
              <a:latin typeface="Consolas" panose="020B0609020204030204" pitchFamily="49" charset="0"/>
            </a:endParaRPr>
          </a:p>
          <a:p>
            <a:pPr lvl="1"/>
            <a:r>
              <a:rPr lang="en-US" sz="1600">
                <a:solidFill>
                  <a:srgbClr val="827DB5"/>
                </a:solidFill>
                <a:latin typeface="Consolas" panose="020B0609020204030204" pitchFamily="49" charset="0"/>
              </a:rPr>
              <a:t>import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MyDefaultComponent</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from</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"./MyDefaultExport"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pPr lvl="1"/>
            <a:r>
              <a:rPr lang="en-US" sz="1600" i="1">
                <a:solidFill>
                  <a:srgbClr val="626A73"/>
                </a:solidFill>
                <a:latin typeface="Consolas" panose="020B0609020204030204" pitchFamily="49" charset="0"/>
              </a:rPr>
              <a:t>// export</a:t>
            </a:r>
            <a:endParaRPr lang="en-US" sz="1600">
              <a:solidFill>
                <a:srgbClr val="BAC6DB"/>
              </a:solidFill>
              <a:latin typeface="Consolas" panose="020B0609020204030204" pitchFamily="49" charset="0"/>
            </a:endParaRPr>
          </a:p>
          <a:p>
            <a:pPr lvl="1"/>
            <a:r>
              <a:rPr lang="en-US" sz="1600">
                <a:solidFill>
                  <a:srgbClr val="827DB5"/>
                </a:solidFill>
                <a:latin typeface="Consolas" panose="020B0609020204030204" pitchFamily="49" charset="0"/>
              </a:rPr>
              <a:t>export</a:t>
            </a:r>
            <a:r>
              <a:rPr lang="en-US" sz="1600">
                <a:solidFill>
                  <a:srgbClr val="BAC6DB"/>
                </a:solidFill>
                <a:latin typeface="Consolas" panose="020B0609020204030204" pitchFamily="49" charset="0"/>
              </a:rPr>
              <a:t> </a:t>
            </a:r>
            <a:r>
              <a:rPr lang="en-US" sz="1600" b="1">
                <a:solidFill>
                  <a:srgbClr val="827DB5"/>
                </a:solidFill>
                <a:latin typeface="Consolas" panose="020B0609020204030204" pitchFamily="49" charset="0"/>
              </a:rPr>
              <a:t>default</a:t>
            </a:r>
            <a:r>
              <a:rPr lang="en-US" sz="1600">
                <a:solidFill>
                  <a:srgbClr val="BAC6DB"/>
                </a:solidFill>
                <a:latin typeface="Consolas" panose="020B0609020204030204" pitchFamily="49" charset="0"/>
              </a:rPr>
              <a:t> </a:t>
            </a:r>
            <a:r>
              <a:rPr lang="en-US" sz="1600" smtClean="0">
                <a:solidFill>
                  <a:srgbClr val="827DB5"/>
                </a:solidFill>
                <a:latin typeface="Consolas" panose="020B0609020204030204" pitchFamily="49" charset="0"/>
              </a:rPr>
              <a:t>const</a:t>
            </a:r>
            <a:r>
              <a:rPr lang="en-US" sz="1600" smtClean="0">
                <a:solidFill>
                  <a:srgbClr val="BAC6DB"/>
                </a:solidFill>
                <a:latin typeface="Consolas" panose="020B0609020204030204" pitchFamily="49" charset="0"/>
              </a:rPr>
              <a:t> </a:t>
            </a:r>
            <a:r>
              <a:rPr lang="en-US" sz="1600">
                <a:solidFill>
                  <a:srgbClr val="00C200"/>
                </a:solidFill>
                <a:latin typeface="Consolas" panose="020B0609020204030204" pitchFamily="49" charset="0"/>
              </a:rPr>
              <a:t>MyComponent</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 </a:t>
            </a:r>
            <a:r>
              <a:rPr lang="en-US" sz="1600">
                <a:solidFill>
                  <a:srgbClr val="FF8533"/>
                </a:solidFill>
                <a:latin typeface="Consolas" panose="020B0609020204030204" pitchFamily="49" charset="0"/>
              </a:rPr>
              <a:t>=&gt;</a:t>
            </a:r>
            <a:r>
              <a:rPr lang="en-US" sz="1600">
                <a:solidFill>
                  <a:srgbClr val="BAC6DB"/>
                </a:solidFill>
                <a:latin typeface="Consolas" panose="020B0609020204030204" pitchFamily="49" charset="0"/>
              </a:rPr>
              <a:t> </a:t>
            </a:r>
            <a:r>
              <a:rPr lang="en-US" sz="1600" smtClean="0">
                <a:solidFill>
                  <a:srgbClr val="BAC6DB"/>
                </a:solidFill>
                <a:latin typeface="Consolas" panose="020B0609020204030204" pitchFamily="49" charset="0"/>
              </a:rPr>
              <a:t>{}</a:t>
            </a:r>
          </a:p>
        </p:txBody>
      </p:sp>
    </p:spTree>
    <p:extLst>
      <p:ext uri="{BB962C8B-B14F-4D97-AF65-F5344CB8AC3E}">
        <p14:creationId xmlns:p14="http://schemas.microsoft.com/office/powerpoint/2010/main" xmlns="" val="39578465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9475836" cy="480131"/>
          </a:xfrm>
        </p:spPr>
        <p:txBody>
          <a:bodyPr/>
          <a:lstStyle/>
          <a:p>
            <a:r>
              <a:rPr lang="en-US" sz="2800" b="0" smtClean="0">
                <a:latin typeface="Sitka Small" panose="02000505000000020004" pitchFamily="2" charset="0"/>
              </a:rPr>
              <a:t>Why React Component Render Twice? – Strict Mode</a:t>
            </a:r>
            <a:endParaRPr lang="en-US" sz="2800" b="0">
              <a:latin typeface="Sitka Small" panose="02000505000000020004" pitchFamily="2" charset="0"/>
            </a:endParaRPr>
          </a:p>
        </p:txBody>
      </p:sp>
      <p:sp>
        <p:nvSpPr>
          <p:cNvPr id="7" name="Rectangle 6"/>
          <p:cNvSpPr/>
          <p:nvPr/>
        </p:nvSpPr>
        <p:spPr>
          <a:xfrm>
            <a:off x="874557" y="730091"/>
            <a:ext cx="10527686" cy="3785652"/>
          </a:xfrm>
          <a:prstGeom prst="rect">
            <a:avLst/>
          </a:prstGeom>
        </p:spPr>
        <p:txBody>
          <a:bodyPr wrap="square">
            <a:spAutoFit/>
          </a:bodyPr>
          <a:lstStyle/>
          <a:p>
            <a:r>
              <a:rPr lang="en-US" smtClean="0">
                <a:solidFill>
                  <a:srgbClr val="827DB5"/>
                </a:solidFill>
                <a:latin typeface="Consolas" panose="020B0609020204030204" pitchFamily="49" charset="0"/>
              </a:rPr>
              <a:t>import</a:t>
            </a:r>
            <a:r>
              <a:rPr lang="en-US" smtClean="0">
                <a:solidFill>
                  <a:srgbClr val="BAC6DB"/>
                </a:solidFill>
                <a:latin typeface="Consolas" panose="020B0609020204030204" pitchFamily="49" charset="0"/>
              </a:rPr>
              <a:t> </a:t>
            </a:r>
            <a:r>
              <a:rPr lang="en-US">
                <a:solidFill>
                  <a:srgbClr val="A8AEBD"/>
                </a:solidFill>
                <a:latin typeface="Consolas" panose="020B0609020204030204" pitchFamily="49" charset="0"/>
              </a:rPr>
              <a:t>React</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'react'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827DB5"/>
                </a:solidFill>
                <a:latin typeface="Consolas" panose="020B0609020204030204" pitchFamily="49" charset="0"/>
              </a:rPr>
              <a:t>import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ReactDOM</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'react-dom/client'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smtClean="0">
                <a:solidFill>
                  <a:srgbClr val="827DB5"/>
                </a:solidFill>
                <a:latin typeface="Consolas" panose="020B0609020204030204" pitchFamily="49" charset="0"/>
              </a:rPr>
              <a:t>import</a:t>
            </a:r>
            <a:r>
              <a:rPr lang="en-US" smtClean="0">
                <a:solidFill>
                  <a:srgbClr val="BAC6DB"/>
                </a:solidFill>
                <a:latin typeface="Consolas" panose="020B0609020204030204" pitchFamily="49" charset="0"/>
              </a:rPr>
              <a:t> </a:t>
            </a:r>
            <a:r>
              <a:rPr lang="en-US">
                <a:solidFill>
                  <a:srgbClr val="A8AEBD"/>
                </a:solidFill>
                <a:latin typeface="Consolas" panose="020B0609020204030204" pitchFamily="49" charset="0"/>
              </a:rPr>
              <a:t>App</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'./App'</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root</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ReactDOM</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createRoot</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document</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getElementById</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'root'</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A8AEBD"/>
                </a:solidFill>
                <a:latin typeface="Consolas" panose="020B0609020204030204" pitchFamily="49" charset="0"/>
              </a:rPr>
              <a:t>root</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render</a:t>
            </a: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&lt;React.StrictMode&gt;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smtClean="0">
                <a:solidFill>
                  <a:srgbClr val="39BAE6"/>
                </a:solidFill>
                <a:latin typeface="Consolas" panose="020B0609020204030204" pitchFamily="49" charset="0"/>
              </a:rPr>
              <a:t>&lt;App</a:t>
            </a:r>
            <a:r>
              <a:rPr lang="en-US" smtClean="0">
                <a:solidFill>
                  <a:srgbClr val="BAC6DB"/>
                </a:solidFill>
                <a:latin typeface="Consolas" panose="020B0609020204030204" pitchFamily="49" charset="0"/>
              </a:rPr>
              <a:t> </a:t>
            </a:r>
            <a:r>
              <a:rPr lang="en-US" smtClean="0">
                <a:solidFill>
                  <a:srgbClr val="39BAE6"/>
                </a:solidFill>
                <a:latin typeface="Consolas" panose="020B0609020204030204" pitchFamily="49" charset="0"/>
              </a:rPr>
              <a:t>/&gt;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&lt;/React.StrictMode&gt;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pPr>
              <a:lnSpc>
                <a:spcPct val="150000"/>
              </a:lnSpc>
            </a:pPr>
            <a:endParaRPr lang="en-US" sz="1600" smtClean="0">
              <a:solidFill>
                <a:srgbClr val="BAC6DB"/>
              </a:solidFill>
              <a:latin typeface="Consolas" panose="020B0609020204030204" pitchFamily="49" charset="0"/>
            </a:endParaRPr>
          </a:p>
        </p:txBody>
      </p:sp>
    </p:spTree>
    <p:extLst>
      <p:ext uri="{BB962C8B-B14F-4D97-AF65-F5344CB8AC3E}">
        <p14:creationId xmlns:p14="http://schemas.microsoft.com/office/powerpoint/2010/main" xmlns="" val="1169698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a:latin typeface="Sitka Small" panose="02000505000000020004" pitchFamily="2" charset="0"/>
              </a:rPr>
              <a:t>PropTypes in React</a:t>
            </a:r>
            <a:endParaRPr lang="en-US" sz="2800">
              <a:latin typeface="Sitka Small" panose="02000505000000020004" pitchFamily="2" charset="0"/>
            </a:endParaRPr>
          </a:p>
        </p:txBody>
      </p:sp>
      <p:sp>
        <p:nvSpPr>
          <p:cNvPr id="3" name="Rectangle 2"/>
          <p:cNvSpPr/>
          <p:nvPr/>
        </p:nvSpPr>
        <p:spPr>
          <a:xfrm>
            <a:off x="836138" y="749961"/>
            <a:ext cx="5418665" cy="4801314"/>
          </a:xfrm>
          <a:prstGeom prst="rect">
            <a:avLst/>
          </a:prstGeom>
        </p:spPr>
        <p:txBody>
          <a:bodyPr wrap="square">
            <a:spAutoFit/>
          </a:bodyPr>
          <a:lstStyle/>
          <a:p>
            <a:r>
              <a:rPr lang="en-US" smtClean="0">
                <a:solidFill>
                  <a:srgbClr val="BAC6DB"/>
                </a:solidFill>
                <a:latin typeface="Consolas" panose="020B0609020204030204" pitchFamily="49" charset="0"/>
              </a:rPr>
              <a:t>npm </a:t>
            </a:r>
            <a:r>
              <a:rPr lang="en-US">
                <a:solidFill>
                  <a:srgbClr val="BAC6DB"/>
                </a:solidFill>
                <a:latin typeface="Consolas" panose="020B0609020204030204" pitchFamily="49" charset="0"/>
              </a:rPr>
              <a:t>install prop-types </a:t>
            </a:r>
            <a:r>
              <a:rPr lang="en-US" smtClean="0">
                <a:solidFill>
                  <a:srgbClr val="BAC6DB"/>
                </a:solidFill>
                <a:latin typeface="Consolas" panose="020B0609020204030204" pitchFamily="49" charset="0"/>
              </a:rPr>
              <a:t>–save</a:t>
            </a:r>
          </a:p>
          <a:p>
            <a:endParaRPr lang="en-US" smtClean="0">
              <a:solidFill>
                <a:srgbClr val="BAC6DB"/>
              </a:solidFill>
              <a:latin typeface="Consolas" panose="020B0609020204030204" pitchFamily="49" charset="0"/>
            </a:endParaRPr>
          </a:p>
          <a:p>
            <a:endParaRPr lang="en-US">
              <a:solidFill>
                <a:srgbClr val="BAC6DB"/>
              </a:solidFill>
              <a:latin typeface="Consolas" panose="020B0609020204030204" pitchFamily="49" charset="0"/>
            </a:endParaRPr>
          </a:p>
          <a:p>
            <a:r>
              <a:rPr lang="en-US">
                <a:solidFill>
                  <a:srgbClr val="827DB5"/>
                </a:solidFill>
                <a:latin typeface="Consolas" panose="020B0609020204030204" pitchFamily="49" charset="0"/>
              </a:rPr>
              <a:t>import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PropTypes</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'prop-types'</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smtClean="0">
                <a:solidFill>
                  <a:srgbClr val="00C200"/>
                </a:solidFill>
                <a:latin typeface="Consolas" panose="020B0609020204030204" pitchFamily="49" charset="0"/>
              </a:rPr>
              <a:t>Greeting</a:t>
            </a:r>
            <a:r>
              <a:rPr lang="en-US" smtClean="0">
                <a:solidFill>
                  <a:srgbClr val="BAC6DB"/>
                </a:solidFill>
                <a:latin typeface="Consolas" panose="020B0609020204030204" pitchFamily="49" charset="0"/>
              </a:rPr>
              <a:t>(</a:t>
            </a:r>
            <a:r>
              <a:rPr lang="en-US" smtClean="0">
                <a:solidFill>
                  <a:srgbClr val="8496B4"/>
                </a:solidFill>
                <a:latin typeface="Consolas" panose="020B0609020204030204" pitchFamily="49" charset="0"/>
              </a:rPr>
              <a:t>props</a:t>
            </a:r>
            <a:r>
              <a:rPr lang="en-US" smtClean="0">
                <a:solidFill>
                  <a:srgbClr val="BAC6DB"/>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&lt;h1&gt;</a:t>
            </a:r>
            <a:r>
              <a:rPr lang="en-US">
                <a:solidFill>
                  <a:srgbClr val="BAC6DB"/>
                </a:solidFill>
                <a:latin typeface="Consolas" panose="020B0609020204030204" pitchFamily="49" charset="0"/>
              </a:rPr>
              <a:t>Hello, </a:t>
            </a:r>
            <a:r>
              <a:rPr lang="en-US">
                <a:solidFill>
                  <a:srgbClr val="A8AEBD"/>
                </a:solidFill>
                <a:latin typeface="Consolas" panose="020B0609020204030204" pitchFamily="49" charset="0"/>
              </a:rPr>
              <a:t>{props</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name}</a:t>
            </a:r>
            <a:r>
              <a:rPr lang="en-US">
                <a:solidFill>
                  <a:srgbClr val="39BAE6"/>
                </a:solidFill>
                <a:latin typeface="Consolas" panose="020B0609020204030204" pitchFamily="49" charset="0"/>
              </a:rPr>
              <a:t>&lt;/h1&gt;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smtClean="0">
                <a:solidFill>
                  <a:srgbClr val="BAC6DB"/>
                </a:solidFill>
                <a:latin typeface="Consolas" panose="020B0609020204030204" pitchFamily="49" charset="0"/>
              </a:rPr>
              <a:t>)</a:t>
            </a:r>
            <a:r>
              <a:rPr lang="en-US" smtClean="0">
                <a:solidFill>
                  <a:srgbClr val="B3B3B3"/>
                </a:solidFill>
                <a:latin typeface="Consolas" panose="020B0609020204030204" pitchFamily="49" charset="0"/>
              </a:rPr>
              <a:t>;</a:t>
            </a:r>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A8AEBD"/>
                </a:solidFill>
                <a:latin typeface="Consolas" panose="020B0609020204030204" pitchFamily="49" charset="0"/>
              </a:rPr>
              <a:t>Greeting</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propTypes</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name</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smtClean="0">
                <a:solidFill>
                  <a:srgbClr val="A8AEBD"/>
                </a:solidFill>
                <a:latin typeface="Consolas" panose="020B0609020204030204" pitchFamily="49" charset="0"/>
              </a:rPr>
              <a:t>PropTypes</a:t>
            </a:r>
            <a:r>
              <a:rPr lang="en-US" smtClean="0">
                <a:solidFill>
                  <a:srgbClr val="F29668"/>
                </a:solidFill>
                <a:latin typeface="Consolas" panose="020B0609020204030204" pitchFamily="49" charset="0"/>
              </a:rPr>
              <a:t>.</a:t>
            </a:r>
            <a:r>
              <a:rPr lang="en-US" smtClean="0">
                <a:solidFill>
                  <a:srgbClr val="A8AEBD"/>
                </a:solidFill>
                <a:latin typeface="Consolas" panose="020B0609020204030204" pitchFamily="49" charset="0"/>
              </a:rPr>
              <a:t>string.isRequired</a:t>
            </a:r>
            <a:r>
              <a:rPr lang="en-US" smtClean="0">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age</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PropTypes</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number</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endParaRPr lang="en-US">
              <a:solidFill>
                <a:srgbClr val="BAC6DB"/>
              </a:solidFill>
              <a:latin typeface="Consolas" panose="020B06090202040302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4271924375"/>
              </p:ext>
            </p:extLst>
          </p:nvPr>
        </p:nvGraphicFramePr>
        <p:xfrm>
          <a:off x="6254803" y="1456892"/>
          <a:ext cx="5148303" cy="2255520"/>
        </p:xfrm>
        <a:graphic>
          <a:graphicData uri="http://schemas.openxmlformats.org/drawingml/2006/table">
            <a:tbl>
              <a:tblPr/>
              <a:tblGrid>
                <a:gridCol w="1344706">
                  <a:extLst>
                    <a:ext uri="{9D8B030D-6E8A-4147-A177-3AD203B41FA5}">
                      <a16:colId xmlns:a16="http://schemas.microsoft.com/office/drawing/2014/main" xmlns="" val="3812700281"/>
                    </a:ext>
                  </a:extLst>
                </a:gridCol>
                <a:gridCol w="1874904">
                  <a:extLst>
                    <a:ext uri="{9D8B030D-6E8A-4147-A177-3AD203B41FA5}">
                      <a16:colId xmlns:a16="http://schemas.microsoft.com/office/drawing/2014/main" xmlns="" val="50598559"/>
                    </a:ext>
                  </a:extLst>
                </a:gridCol>
                <a:gridCol w="1928693">
                  <a:extLst>
                    <a:ext uri="{9D8B030D-6E8A-4147-A177-3AD203B41FA5}">
                      <a16:colId xmlns:a16="http://schemas.microsoft.com/office/drawing/2014/main" xmlns="" val="2592072124"/>
                    </a:ext>
                  </a:extLst>
                </a:gridCol>
              </a:tblGrid>
              <a:tr h="0">
                <a:tc>
                  <a:txBody>
                    <a:bodyPr/>
                    <a:lstStyle/>
                    <a:p>
                      <a:pPr algn="ctr" rtl="0" fontAlgn="base">
                        <a:spcBef>
                          <a:spcPts val="0"/>
                        </a:spcBef>
                        <a:spcAft>
                          <a:spcPts val="0"/>
                        </a:spcAft>
                      </a:pPr>
                      <a:r>
                        <a:rPr lang="en-US" sz="1400" b="1" i="0" u="none" strike="noStrike">
                          <a:solidFill>
                            <a:srgbClr val="000000"/>
                          </a:solidFill>
                          <a:effectLst/>
                          <a:latin typeface="Arial" panose="020B0604020202020204" pitchFamily="34" charset="0"/>
                        </a:rPr>
                        <a:t>Type</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base">
                        <a:spcBef>
                          <a:spcPts val="0"/>
                        </a:spcBef>
                        <a:spcAft>
                          <a:spcPts val="0"/>
                        </a:spcAft>
                      </a:pPr>
                      <a:r>
                        <a:rPr lang="en-US" sz="1400" b="1" i="0" u="none" strike="noStrike">
                          <a:solidFill>
                            <a:srgbClr val="000000"/>
                          </a:solidFill>
                          <a:effectLst/>
                          <a:latin typeface="Arial" panose="020B0604020202020204" pitchFamily="34" charset="0"/>
                        </a:rPr>
                        <a:t>Class</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base">
                        <a:spcBef>
                          <a:spcPts val="0"/>
                        </a:spcBef>
                        <a:spcAft>
                          <a:spcPts val="0"/>
                        </a:spcAft>
                      </a:pPr>
                      <a:r>
                        <a:rPr lang="en-US" sz="1400" b="1" i="0" u="none" strike="noStrike">
                          <a:solidFill>
                            <a:srgbClr val="000000"/>
                          </a:solidFill>
                          <a:effectLst/>
                          <a:latin typeface="Arial" panose="020B0604020202020204" pitchFamily="34" charset="0"/>
                        </a:rPr>
                        <a:t>Example</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2337771329"/>
                  </a:ext>
                </a:extLst>
              </a:tr>
              <a:tr h="0">
                <a:tc>
                  <a:txBody>
                    <a:bodyPr/>
                    <a:lstStyle/>
                    <a:p>
                      <a:pPr algn="ctr" rtl="0" fontAlgn="base">
                        <a:spcBef>
                          <a:spcPts val="0"/>
                        </a:spcBef>
                        <a:spcAft>
                          <a:spcPts val="0"/>
                        </a:spcAft>
                      </a:pPr>
                      <a:r>
                        <a:rPr lang="en-US" sz="1400" b="1" i="0" u="none" strike="noStrike">
                          <a:solidFill>
                            <a:srgbClr val="000000"/>
                          </a:solidFill>
                          <a:effectLst/>
                          <a:latin typeface="Arial" panose="020B0604020202020204" pitchFamily="34" charset="0"/>
                        </a:rPr>
                        <a:t>String</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base">
                        <a:spcBef>
                          <a:spcPts val="0"/>
                        </a:spcBef>
                        <a:spcAft>
                          <a:spcPts val="0"/>
                        </a:spcAft>
                      </a:pPr>
                      <a:r>
                        <a:rPr lang="en-US" sz="1400" b="0" i="0" u="none" strike="noStrike">
                          <a:solidFill>
                            <a:srgbClr val="000000"/>
                          </a:solidFill>
                          <a:effectLst/>
                          <a:latin typeface="Arial" panose="020B0604020202020204" pitchFamily="34" charset="0"/>
                        </a:rPr>
                        <a:t>PropType.string</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base">
                        <a:spcBef>
                          <a:spcPts val="0"/>
                        </a:spcBef>
                        <a:spcAft>
                          <a:spcPts val="0"/>
                        </a:spcAft>
                      </a:pPr>
                      <a:r>
                        <a:rPr lang="en-US" sz="1400" b="0" i="0" u="none" strike="noStrike">
                          <a:solidFill>
                            <a:srgbClr val="000000"/>
                          </a:solidFill>
                          <a:effectLst/>
                          <a:latin typeface="Arial" panose="020B0604020202020204" pitchFamily="34" charset="0"/>
                        </a:rPr>
                        <a:t>“helllo”</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36933308"/>
                  </a:ext>
                </a:extLst>
              </a:tr>
              <a:tr h="0">
                <a:tc>
                  <a:txBody>
                    <a:bodyPr/>
                    <a:lstStyle/>
                    <a:p>
                      <a:pPr algn="ctr" rtl="0" fontAlgn="base">
                        <a:spcBef>
                          <a:spcPts val="0"/>
                        </a:spcBef>
                        <a:spcAft>
                          <a:spcPts val="0"/>
                        </a:spcAft>
                      </a:pPr>
                      <a:r>
                        <a:rPr lang="en-US" sz="1400" b="1" i="0" u="none" strike="noStrike">
                          <a:solidFill>
                            <a:srgbClr val="000000"/>
                          </a:solidFill>
                          <a:effectLst/>
                          <a:latin typeface="Arial" panose="020B0604020202020204" pitchFamily="34" charset="0"/>
                        </a:rPr>
                        <a:t>Object</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base">
                        <a:spcBef>
                          <a:spcPts val="0"/>
                        </a:spcBef>
                        <a:spcAft>
                          <a:spcPts val="0"/>
                        </a:spcAft>
                      </a:pPr>
                      <a:r>
                        <a:rPr lang="en-US" sz="1400" b="0" i="0" u="none" strike="noStrike">
                          <a:solidFill>
                            <a:srgbClr val="000000"/>
                          </a:solidFill>
                          <a:effectLst/>
                          <a:latin typeface="Arial" panose="020B0604020202020204" pitchFamily="34" charset="0"/>
                        </a:rPr>
                        <a:t>PropType.object</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base">
                        <a:spcBef>
                          <a:spcPts val="0"/>
                        </a:spcBef>
                        <a:spcAft>
                          <a:spcPts val="0"/>
                        </a:spcAft>
                      </a:pPr>
                      <a:r>
                        <a:rPr lang="en-US" sz="1400" b="0" i="0" u="none" strike="noStrike">
                          <a:solidFill>
                            <a:srgbClr val="000000"/>
                          </a:solidFill>
                          <a:effectLst/>
                          <a:latin typeface="Arial" panose="020B0604020202020204" pitchFamily="34" charset="0"/>
                        </a:rPr>
                        <a:t>{name: “Rohit”}</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313643174"/>
                  </a:ext>
                </a:extLst>
              </a:tr>
              <a:tr h="0">
                <a:tc>
                  <a:txBody>
                    <a:bodyPr/>
                    <a:lstStyle/>
                    <a:p>
                      <a:pPr algn="ctr" rtl="0" fontAlgn="base">
                        <a:spcBef>
                          <a:spcPts val="0"/>
                        </a:spcBef>
                        <a:spcAft>
                          <a:spcPts val="0"/>
                        </a:spcAft>
                      </a:pPr>
                      <a:r>
                        <a:rPr lang="en-US" sz="1400" b="1" i="0" u="none" strike="noStrike">
                          <a:solidFill>
                            <a:srgbClr val="000000"/>
                          </a:solidFill>
                          <a:effectLst/>
                          <a:latin typeface="Arial" panose="020B0604020202020204" pitchFamily="34" charset="0"/>
                        </a:rPr>
                        <a:t>Number</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base">
                        <a:spcBef>
                          <a:spcPts val="0"/>
                        </a:spcBef>
                        <a:spcAft>
                          <a:spcPts val="0"/>
                        </a:spcAft>
                      </a:pPr>
                      <a:r>
                        <a:rPr lang="en-US" sz="1400" b="0" i="0" u="none" strike="noStrike">
                          <a:solidFill>
                            <a:srgbClr val="000000"/>
                          </a:solidFill>
                          <a:effectLst/>
                          <a:latin typeface="Arial" panose="020B0604020202020204" pitchFamily="34" charset="0"/>
                        </a:rPr>
                        <a:t>PropType.number</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base">
                        <a:spcBef>
                          <a:spcPts val="0"/>
                        </a:spcBef>
                        <a:spcAft>
                          <a:spcPts val="0"/>
                        </a:spcAft>
                      </a:pPr>
                      <a:r>
                        <a:rPr lang="en-US" sz="1400" b="0" i="0" u="none" strike="noStrike">
                          <a:solidFill>
                            <a:srgbClr val="000000"/>
                          </a:solidFill>
                          <a:effectLst/>
                          <a:latin typeface="Arial" panose="020B0604020202020204" pitchFamily="34" charset="0"/>
                        </a:rPr>
                        <a:t>10</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095384781"/>
                  </a:ext>
                </a:extLst>
              </a:tr>
              <a:tr h="0">
                <a:tc>
                  <a:txBody>
                    <a:bodyPr/>
                    <a:lstStyle/>
                    <a:p>
                      <a:pPr algn="ctr" rtl="0" fontAlgn="base">
                        <a:spcBef>
                          <a:spcPts val="0"/>
                        </a:spcBef>
                        <a:spcAft>
                          <a:spcPts val="0"/>
                        </a:spcAft>
                      </a:pPr>
                      <a:r>
                        <a:rPr lang="en-US" sz="1400" b="1" i="0" u="none" strike="noStrike">
                          <a:solidFill>
                            <a:srgbClr val="000000"/>
                          </a:solidFill>
                          <a:effectLst/>
                          <a:latin typeface="Arial" panose="020B0604020202020204" pitchFamily="34" charset="0"/>
                        </a:rPr>
                        <a:t>Boolean</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base">
                        <a:spcBef>
                          <a:spcPts val="0"/>
                        </a:spcBef>
                        <a:spcAft>
                          <a:spcPts val="0"/>
                        </a:spcAft>
                      </a:pPr>
                      <a:r>
                        <a:rPr lang="en-US" sz="1400" b="0" i="0" u="none" strike="noStrike">
                          <a:solidFill>
                            <a:srgbClr val="000000"/>
                          </a:solidFill>
                          <a:effectLst/>
                          <a:latin typeface="Arial" panose="020B0604020202020204" pitchFamily="34" charset="0"/>
                        </a:rPr>
                        <a:t>PropType.bool</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base">
                        <a:spcBef>
                          <a:spcPts val="0"/>
                        </a:spcBef>
                        <a:spcAft>
                          <a:spcPts val="0"/>
                        </a:spcAft>
                      </a:pPr>
                      <a:r>
                        <a:rPr lang="en-US" sz="1400" b="0" i="0" u="none" strike="noStrike">
                          <a:solidFill>
                            <a:srgbClr val="000000"/>
                          </a:solidFill>
                          <a:effectLst/>
                          <a:latin typeface="Arial" panose="020B0604020202020204" pitchFamily="34" charset="0"/>
                        </a:rPr>
                        <a:t>true/false</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583038504"/>
                  </a:ext>
                </a:extLst>
              </a:tr>
              <a:tr h="0">
                <a:tc>
                  <a:txBody>
                    <a:bodyPr/>
                    <a:lstStyle/>
                    <a:p>
                      <a:pPr algn="ctr" rtl="0" fontAlgn="base">
                        <a:spcBef>
                          <a:spcPts val="0"/>
                        </a:spcBef>
                        <a:spcAft>
                          <a:spcPts val="0"/>
                        </a:spcAft>
                      </a:pPr>
                      <a:r>
                        <a:rPr lang="en-US" sz="1400" b="1" i="0" u="none" strike="noStrike">
                          <a:solidFill>
                            <a:srgbClr val="000000"/>
                          </a:solidFill>
                          <a:effectLst/>
                          <a:latin typeface="Arial" panose="020B0604020202020204" pitchFamily="34" charset="0"/>
                        </a:rPr>
                        <a:t>Function</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base">
                        <a:spcBef>
                          <a:spcPts val="0"/>
                        </a:spcBef>
                        <a:spcAft>
                          <a:spcPts val="0"/>
                        </a:spcAft>
                      </a:pPr>
                      <a:r>
                        <a:rPr lang="en-US" sz="1400" b="0" i="0" u="none" strike="noStrike">
                          <a:solidFill>
                            <a:srgbClr val="000000"/>
                          </a:solidFill>
                          <a:effectLst/>
                          <a:latin typeface="Arial" panose="020B0604020202020204" pitchFamily="34" charset="0"/>
                        </a:rPr>
                        <a:t>PropType.func</a:t>
                      </a:r>
                      <a:endParaRPr lang="en-US">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base">
                        <a:spcBef>
                          <a:spcPts val="0"/>
                        </a:spcBef>
                        <a:spcAft>
                          <a:spcPts val="0"/>
                        </a:spcAft>
                      </a:pPr>
                      <a:r>
                        <a:rPr lang="en-US" sz="1400" b="0" i="0" u="none" strike="noStrike">
                          <a:solidFill>
                            <a:srgbClr val="000000"/>
                          </a:solidFill>
                          <a:effectLst/>
                          <a:latin typeface="Arial" panose="020B0604020202020204" pitchFamily="34" charset="0"/>
                        </a:rPr>
                        <a:t>const say = {console.log(“hello”)}</a:t>
                      </a:r>
                      <a:endParaRPr lang="en-US" sz="1800">
                        <a:effectLst/>
                        <a:latin typeface="inheri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681731996"/>
                  </a:ext>
                </a:extLst>
              </a:tr>
            </a:tbl>
          </a:graphicData>
        </a:graphic>
      </p:graphicFrame>
    </p:spTree>
    <p:extLst>
      <p:ext uri="{BB962C8B-B14F-4D97-AF65-F5344CB8AC3E}">
        <p14:creationId xmlns:p14="http://schemas.microsoft.com/office/powerpoint/2010/main" xmlns="" val="23337696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9475836" cy="480131"/>
          </a:xfrm>
        </p:spPr>
        <p:txBody>
          <a:bodyPr/>
          <a:lstStyle/>
          <a:p>
            <a:r>
              <a:rPr lang="en-US" sz="2800" b="0" smtClean="0">
                <a:latin typeface="Sitka Small" panose="02000505000000020004" pitchFamily="2" charset="0"/>
              </a:rPr>
              <a:t>Fragment vs Div</a:t>
            </a:r>
            <a:endParaRPr lang="en-US" sz="2800" b="0">
              <a:latin typeface="Sitka Small" panose="02000505000000020004" pitchFamily="2" charset="0"/>
            </a:endParaRPr>
          </a:p>
        </p:txBody>
      </p:sp>
      <p:sp>
        <p:nvSpPr>
          <p:cNvPr id="7" name="Rectangle 6"/>
          <p:cNvSpPr/>
          <p:nvPr/>
        </p:nvSpPr>
        <p:spPr>
          <a:xfrm>
            <a:off x="836137" y="573740"/>
            <a:ext cx="10527686" cy="6093976"/>
          </a:xfrm>
          <a:prstGeom prst="rect">
            <a:avLst/>
          </a:prstGeom>
        </p:spPr>
        <p:txBody>
          <a:bodyPr wrap="square">
            <a:spAutoFit/>
          </a:bodyPr>
          <a:lstStyle/>
          <a:p>
            <a:pPr>
              <a:lnSpc>
                <a:spcPct val="150000"/>
              </a:lnSpc>
            </a:pPr>
            <a:r>
              <a:rPr lang="en-US">
                <a:solidFill>
                  <a:schemeClr val="bg1">
                    <a:lumMod val="95000"/>
                  </a:schemeClr>
                </a:solidFill>
                <a:latin typeface="Roboto"/>
              </a:rPr>
              <a:t>In React, "Fragment" and "Div" are used interchangeably</a:t>
            </a:r>
            <a:r>
              <a:rPr lang="en-US" smtClean="0">
                <a:solidFill>
                  <a:schemeClr val="bg1">
                    <a:lumMod val="95000"/>
                  </a:schemeClr>
                </a:solidFill>
                <a:latin typeface="Roboto"/>
              </a:rPr>
              <a:t>. </a:t>
            </a:r>
            <a:endParaRPr lang="en-US">
              <a:solidFill>
                <a:schemeClr val="bg1">
                  <a:lumMod val="95000"/>
                </a:schemeClr>
              </a:solidFill>
              <a:latin typeface="Roboto"/>
            </a:endParaRPr>
          </a:p>
          <a:p>
            <a:pPr>
              <a:lnSpc>
                <a:spcPct val="150000"/>
              </a:lnSpc>
            </a:pPr>
            <a:r>
              <a:rPr lang="en-US" smtClean="0">
                <a:solidFill>
                  <a:schemeClr val="bg1">
                    <a:lumMod val="95000"/>
                  </a:schemeClr>
                </a:solidFill>
                <a:latin typeface="Roboto"/>
              </a:rPr>
              <a:t>Fragment </a:t>
            </a:r>
            <a:r>
              <a:rPr lang="en-US">
                <a:solidFill>
                  <a:schemeClr val="bg1">
                    <a:lumMod val="95000"/>
                  </a:schemeClr>
                </a:solidFill>
                <a:latin typeface="Roboto"/>
              </a:rPr>
              <a:t>don’t add </a:t>
            </a:r>
            <a:r>
              <a:rPr lang="en-US" smtClean="0">
                <a:solidFill>
                  <a:schemeClr val="bg1">
                    <a:lumMod val="95000"/>
                  </a:schemeClr>
                </a:solidFill>
                <a:latin typeface="Roboto"/>
              </a:rPr>
              <a:t>an extra elements </a:t>
            </a:r>
            <a:r>
              <a:rPr lang="en-US">
                <a:solidFill>
                  <a:schemeClr val="bg1">
                    <a:lumMod val="95000"/>
                  </a:schemeClr>
                </a:solidFill>
                <a:latin typeface="Roboto"/>
              </a:rPr>
              <a:t>in the DOM.</a:t>
            </a:r>
          </a:p>
          <a:p>
            <a:pPr>
              <a:lnSpc>
                <a:spcPct val="150000"/>
              </a:lnSpc>
            </a:pPr>
            <a:endParaRPr lang="en-US" sz="2000" smtClean="0">
              <a:solidFill>
                <a:schemeClr val="bg1">
                  <a:lumMod val="95000"/>
                </a:schemeClr>
              </a:solidFill>
              <a:latin typeface="Roboto"/>
            </a:endParaRPr>
          </a:p>
          <a:p>
            <a:r>
              <a:rPr lang="en-US">
                <a:solidFill>
                  <a:srgbClr val="827DB5"/>
                </a:solidFill>
                <a:latin typeface="Consolas" panose="020B0609020204030204" pitchFamily="49" charset="0"/>
              </a:rPr>
              <a:t>export</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default</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App</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&lt;p&gt;</a:t>
            </a:r>
            <a:r>
              <a:rPr lang="en-US">
                <a:solidFill>
                  <a:srgbClr val="BAC6DB"/>
                </a:solidFill>
                <a:latin typeface="Consolas" panose="020B0609020204030204" pitchFamily="49" charset="0"/>
              </a:rPr>
              <a:t>Hello</a:t>
            </a:r>
            <a:r>
              <a:rPr lang="en-US">
                <a:solidFill>
                  <a:srgbClr val="39BAE6"/>
                </a:solidFill>
                <a:latin typeface="Consolas" panose="020B0609020204030204" pitchFamily="49" charset="0"/>
              </a:rPr>
              <a:t>&lt;/p&gt;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&lt;p&gt;</a:t>
            </a:r>
            <a:r>
              <a:rPr lang="en-US">
                <a:solidFill>
                  <a:srgbClr val="BAC6DB"/>
                </a:solidFill>
                <a:latin typeface="Consolas" panose="020B0609020204030204" pitchFamily="49" charset="0"/>
              </a:rPr>
              <a:t>World</a:t>
            </a:r>
            <a:r>
              <a:rPr lang="en-US">
                <a:solidFill>
                  <a:srgbClr val="39BAE6"/>
                </a:solidFill>
                <a:latin typeface="Consolas" panose="020B0609020204030204" pitchFamily="49" charset="0"/>
              </a:rPr>
              <a:t>&lt;/p&gt;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&lt;/div&gt;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smtClean="0">
                <a:solidFill>
                  <a:srgbClr val="BAC6DB"/>
                </a:solidFill>
                <a:latin typeface="Consolas" panose="020B0609020204030204" pitchFamily="49" charset="0"/>
              </a:rPr>
              <a:t>}</a:t>
            </a:r>
          </a:p>
          <a:p>
            <a:endParaRPr lang="en-US">
              <a:solidFill>
                <a:schemeClr val="bg1">
                  <a:lumMod val="95000"/>
                </a:schemeClr>
              </a:solidFill>
              <a:latin typeface="Roboto"/>
            </a:endParaRPr>
          </a:p>
          <a:p>
            <a:r>
              <a:rPr lang="en-US" smtClean="0">
                <a:solidFill>
                  <a:schemeClr val="bg1">
                    <a:lumMod val="95000"/>
                  </a:schemeClr>
                </a:solidFill>
                <a:latin typeface="Roboto"/>
              </a:rPr>
              <a:t>  </a:t>
            </a:r>
            <a:r>
              <a:rPr lang="en-US">
                <a:solidFill>
                  <a:srgbClr val="827DB5"/>
                </a:solidFill>
                <a:latin typeface="Consolas" panose="020B0609020204030204" pitchFamily="49" charset="0"/>
              </a:rPr>
              <a:t>export</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default</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App</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&lt;React.Fragment</a:t>
            </a:r>
            <a:r>
              <a:rPr lang="en-US" smtClean="0">
                <a:solidFill>
                  <a:srgbClr val="39BAE6"/>
                </a:solidFill>
                <a:latin typeface="Consolas" panose="020B0609020204030204" pitchFamily="49" charset="0"/>
              </a:rPr>
              <a:t>&gt;</a:t>
            </a:r>
            <a:endParaRPr lang="en-US" smtClean="0">
              <a:solidFill>
                <a:srgbClr val="BAC6DB"/>
              </a:solidFill>
              <a:latin typeface="Consolas" panose="020B0609020204030204" pitchFamily="49" charset="0"/>
            </a:endParaRPr>
          </a:p>
          <a:p>
            <a:r>
              <a:rPr lang="en-US" smtClean="0">
                <a:solidFill>
                  <a:srgbClr val="BAC6DB"/>
                </a:solidFill>
                <a:latin typeface="Consolas" panose="020B0609020204030204" pitchFamily="49" charset="0"/>
              </a:rPr>
              <a:t>      </a:t>
            </a:r>
            <a:r>
              <a:rPr lang="en-US" smtClean="0">
                <a:solidFill>
                  <a:srgbClr val="39BAE6"/>
                </a:solidFill>
                <a:latin typeface="Consolas" panose="020B0609020204030204" pitchFamily="49" charset="0"/>
              </a:rPr>
              <a:t>&lt;p&gt;</a:t>
            </a:r>
            <a:r>
              <a:rPr lang="en-US" smtClean="0">
                <a:solidFill>
                  <a:srgbClr val="BAC6DB"/>
                </a:solidFill>
                <a:latin typeface="Consolas" panose="020B0609020204030204" pitchFamily="49" charset="0"/>
              </a:rPr>
              <a:t>Hello</a:t>
            </a:r>
            <a:r>
              <a:rPr lang="en-US" smtClean="0">
                <a:solidFill>
                  <a:srgbClr val="39BAE6"/>
                </a:solidFill>
                <a:latin typeface="Consolas" panose="020B0609020204030204" pitchFamily="49" charset="0"/>
              </a:rPr>
              <a:t>&lt;/p&gt;</a:t>
            </a:r>
            <a:endParaRPr lang="en-US" smtClean="0">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&lt;p&gt;</a:t>
            </a:r>
            <a:r>
              <a:rPr lang="en-US">
                <a:solidFill>
                  <a:srgbClr val="BAC6DB"/>
                </a:solidFill>
                <a:latin typeface="Consolas" panose="020B0609020204030204" pitchFamily="49" charset="0"/>
              </a:rPr>
              <a:t>World</a:t>
            </a:r>
            <a:r>
              <a:rPr lang="en-US">
                <a:solidFill>
                  <a:srgbClr val="39BAE6"/>
                </a:solidFill>
                <a:latin typeface="Consolas" panose="020B0609020204030204" pitchFamily="49" charset="0"/>
              </a:rPr>
              <a:t>&lt;/p&gt;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&lt;/React.Fragment</a:t>
            </a:r>
            <a:r>
              <a:rPr lang="en-US" smtClean="0">
                <a:solidFill>
                  <a:srgbClr val="39BAE6"/>
                </a:solidFill>
                <a:latin typeface="Consolas" panose="020B0609020204030204" pitchFamily="49" charset="0"/>
              </a:rPr>
              <a:t>&gt;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smtClean="0">
                <a:solidFill>
                  <a:srgbClr val="BAC6DB"/>
                </a:solidFill>
                <a:latin typeface="Consolas" panose="020B0609020204030204" pitchFamily="49" charset="0"/>
              </a:rPr>
              <a:t>}</a:t>
            </a:r>
            <a:endParaRPr lang="en-US">
              <a:solidFill>
                <a:srgbClr val="BAC6DB"/>
              </a:solidFill>
              <a:latin typeface="Consolas" panose="020B0609020204030204" pitchFamily="49" charset="0"/>
            </a:endParaRPr>
          </a:p>
        </p:txBody>
      </p:sp>
      <p:pic>
        <p:nvPicPr>
          <p:cNvPr id="2050" name="Picture 2" descr="https://atomizedobjects.com/static/989ce505f6fa203b7946665213f413ba/b1a44/output-react-fragment-vs-div.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63843" y="2470394"/>
            <a:ext cx="2819400" cy="31051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656642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smtClean="0">
                <a:latin typeface="Sitka Small" panose="02000505000000020004" pitchFamily="2" charset="0"/>
              </a:rPr>
              <a:t>styled-component</a:t>
            </a:r>
            <a:endParaRPr lang="en-US" sz="2800">
              <a:latin typeface="Sitka Small" panose="02000505000000020004" pitchFamily="2" charset="0"/>
            </a:endParaRPr>
          </a:p>
        </p:txBody>
      </p:sp>
      <p:sp>
        <p:nvSpPr>
          <p:cNvPr id="7" name="Rectangle 6"/>
          <p:cNvSpPr/>
          <p:nvPr/>
        </p:nvSpPr>
        <p:spPr>
          <a:xfrm>
            <a:off x="836137" y="663480"/>
            <a:ext cx="11136449" cy="1754326"/>
          </a:xfrm>
          <a:prstGeom prst="rect">
            <a:avLst/>
          </a:prstGeom>
        </p:spPr>
        <p:txBody>
          <a:bodyPr wrap="square">
            <a:spAutoFit/>
          </a:bodyPr>
          <a:lstStyle/>
          <a:p>
            <a:endParaRPr lang="en-US">
              <a:solidFill>
                <a:srgbClr val="827DB5"/>
              </a:solidFill>
              <a:latin typeface="Consolas" panose="020B0609020204030204" pitchFamily="49" charset="0"/>
            </a:endParaRPr>
          </a:p>
          <a:p>
            <a:endParaRPr lang="en-US" smtClean="0">
              <a:solidFill>
                <a:srgbClr val="827DB5"/>
              </a:solidFill>
              <a:latin typeface="Consolas" panose="020B0609020204030204" pitchFamily="49" charset="0"/>
            </a:endParaRPr>
          </a:p>
          <a:p>
            <a:endParaRPr lang="en-US">
              <a:solidFill>
                <a:srgbClr val="827DB5"/>
              </a:solidFill>
              <a:latin typeface="Consolas" panose="020B0609020204030204" pitchFamily="49" charset="0"/>
            </a:endParaRPr>
          </a:p>
          <a:p>
            <a:endParaRPr lang="en-US" smtClean="0">
              <a:solidFill>
                <a:srgbClr val="827DB5"/>
              </a:solidFill>
              <a:latin typeface="Consolas" panose="020B0609020204030204" pitchFamily="49" charset="0"/>
            </a:endParaRPr>
          </a:p>
          <a:p>
            <a:endParaRPr lang="en-US">
              <a:solidFill>
                <a:srgbClr val="827DB5"/>
              </a:solidFill>
              <a:latin typeface="Consolas" panose="020B0609020204030204" pitchFamily="49" charset="0"/>
            </a:endParaRPr>
          </a:p>
          <a:p>
            <a:endParaRPr lang="en-US">
              <a:solidFill>
                <a:srgbClr val="BAC6DB"/>
              </a:solidFill>
              <a:latin typeface="Consolas" panose="020B0609020204030204" pitchFamily="49" charset="0"/>
            </a:endParaRPr>
          </a:p>
        </p:txBody>
      </p:sp>
      <p:sp>
        <p:nvSpPr>
          <p:cNvPr id="4" name="Rectangle 3"/>
          <p:cNvSpPr/>
          <p:nvPr/>
        </p:nvSpPr>
        <p:spPr>
          <a:xfrm>
            <a:off x="836137" y="610136"/>
            <a:ext cx="9512451" cy="6001643"/>
          </a:xfrm>
          <a:prstGeom prst="rect">
            <a:avLst/>
          </a:prstGeom>
        </p:spPr>
        <p:txBody>
          <a:bodyPr wrap="square">
            <a:spAutoFit/>
          </a:bodyPr>
          <a:lstStyle/>
          <a:p>
            <a:r>
              <a:rPr lang="en-US" sz="1600" i="1">
                <a:solidFill>
                  <a:schemeClr val="bg1">
                    <a:lumMod val="75000"/>
                  </a:schemeClr>
                </a:solidFill>
                <a:latin typeface="Consolas" panose="020B0609020204030204" pitchFamily="49" charset="0"/>
              </a:rPr>
              <a:t>npm install </a:t>
            </a:r>
            <a:r>
              <a:rPr lang="en-US" sz="1600" i="1" smtClean="0">
                <a:solidFill>
                  <a:schemeClr val="bg1">
                    <a:lumMod val="75000"/>
                  </a:schemeClr>
                </a:solidFill>
                <a:latin typeface="Consolas" panose="020B0609020204030204" pitchFamily="49" charset="0"/>
              </a:rPr>
              <a:t>styled-components</a:t>
            </a:r>
            <a:endParaRPr lang="en-US" sz="1600" i="1">
              <a:solidFill>
                <a:schemeClr val="bg1">
                  <a:lumMod val="75000"/>
                </a:schemeClr>
              </a:solidFill>
              <a:latin typeface="Consolas" panose="020B0609020204030204" pitchFamily="49" charset="0"/>
            </a:endParaRPr>
          </a:p>
          <a:p>
            <a:endParaRPr lang="en-US" sz="1600">
              <a:solidFill>
                <a:srgbClr val="827DB5"/>
              </a:solidFill>
              <a:latin typeface="Consolas" panose="020B0609020204030204" pitchFamily="49" charset="0"/>
            </a:endParaRPr>
          </a:p>
          <a:p>
            <a:r>
              <a:rPr lang="en-US" sz="1600" smtClean="0">
                <a:solidFill>
                  <a:srgbClr val="827DB5"/>
                </a:solidFill>
                <a:latin typeface="Consolas" panose="020B0609020204030204" pitchFamily="49" charset="0"/>
              </a:rPr>
              <a:t>import</a:t>
            </a:r>
            <a:r>
              <a:rPr lang="en-US" sz="1600" smtClean="0">
                <a:solidFill>
                  <a:srgbClr val="BAC6DB"/>
                </a:solidFill>
                <a:latin typeface="Consolas" panose="020B0609020204030204" pitchFamily="49" charset="0"/>
              </a:rPr>
              <a:t> </a:t>
            </a:r>
            <a:r>
              <a:rPr lang="en-US" sz="1600">
                <a:solidFill>
                  <a:srgbClr val="A8AEBD"/>
                </a:solidFill>
                <a:latin typeface="Consolas" panose="020B0609020204030204" pitchFamily="49" charset="0"/>
              </a:rPr>
              <a:t>styles</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from</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"styled-components"</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827DB5"/>
                </a:solidFill>
                <a:latin typeface="Consolas" panose="020B0609020204030204" pitchFamily="49" charset="0"/>
              </a:rPr>
              <a:t>const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Button</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styles</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button</a:t>
            </a:r>
            <a:r>
              <a:rPr lang="en-US" sz="1600">
                <a:solidFill>
                  <a:srgbClr val="A4BD00"/>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A4BD00"/>
                </a:solidFill>
                <a:latin typeface="Consolas" panose="020B0609020204030204" pitchFamily="49" charset="0"/>
              </a:rPr>
              <a:t>    background-color: ${</a:t>
            </a:r>
            <a:r>
              <a:rPr lang="en-US" sz="1600">
                <a:solidFill>
                  <a:srgbClr val="8496B4"/>
                </a:solidFill>
                <a:latin typeface="Consolas" panose="020B0609020204030204" pitchFamily="49" charset="0"/>
              </a:rPr>
              <a:t>props</a:t>
            </a:r>
            <a:r>
              <a:rPr lang="en-US" sz="1600">
                <a:solidFill>
                  <a:srgbClr val="A4BD00"/>
                </a:solidFill>
                <a:latin typeface="Consolas" panose="020B0609020204030204" pitchFamily="49" charset="0"/>
              </a:rPr>
              <a:t> </a:t>
            </a:r>
            <a:r>
              <a:rPr lang="en-US" sz="1600">
                <a:solidFill>
                  <a:srgbClr val="FF8533"/>
                </a:solidFill>
                <a:latin typeface="Consolas" panose="020B0609020204030204" pitchFamily="49" charset="0"/>
              </a:rPr>
              <a:t>=&gt;</a:t>
            </a:r>
            <a:r>
              <a:rPr lang="en-US" sz="1600">
                <a:solidFill>
                  <a:srgbClr val="A4BD00"/>
                </a:solidFill>
                <a:latin typeface="Consolas" panose="020B0609020204030204" pitchFamily="49" charset="0"/>
              </a:rPr>
              <a:t> </a:t>
            </a:r>
            <a:r>
              <a:rPr lang="en-US" sz="1600" smtClean="0">
                <a:solidFill>
                  <a:srgbClr val="A8AEBD"/>
                </a:solidFill>
                <a:latin typeface="Consolas" panose="020B0609020204030204" pitchFamily="49" charset="0"/>
              </a:rPr>
              <a:t>props</a:t>
            </a:r>
            <a:r>
              <a:rPr lang="en-US" sz="1600" smtClean="0">
                <a:solidFill>
                  <a:srgbClr val="F29668"/>
                </a:solidFill>
                <a:latin typeface="Consolas" panose="020B0609020204030204" pitchFamily="49" charset="0"/>
              </a:rPr>
              <a:t>.bg</a:t>
            </a:r>
            <a:r>
              <a:rPr lang="en-US" sz="1600" smtClean="0">
                <a:solidFill>
                  <a:srgbClr val="A8AEBD"/>
                </a:solidFill>
                <a:latin typeface="Consolas" panose="020B0609020204030204" pitchFamily="49" charset="0"/>
              </a:rPr>
              <a:t>color</a:t>
            </a:r>
            <a:r>
              <a:rPr lang="en-US" sz="1600" smtClean="0">
                <a:solidFill>
                  <a:srgbClr val="A4BD00"/>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A4BD00"/>
                </a:solidFill>
                <a:latin typeface="Consolas" panose="020B0609020204030204" pitchFamily="49" charset="0"/>
              </a:rPr>
              <a:t> "green</a:t>
            </a:r>
            <a:r>
              <a:rPr lang="en-US" sz="1600" smtClean="0">
                <a:solidFill>
                  <a:srgbClr val="A4BD00"/>
                </a:solidFill>
                <a:latin typeface="Consolas" panose="020B0609020204030204" pitchFamily="49" charset="0"/>
              </a:rPr>
              <a:t>"};  </a:t>
            </a:r>
            <a:r>
              <a:rPr lang="en-US" sz="1600" i="1">
                <a:solidFill>
                  <a:srgbClr val="626A73"/>
                </a:solidFill>
                <a:latin typeface="Consolas" panose="020B0609020204030204" pitchFamily="49" charset="0"/>
              </a:rPr>
              <a:t>//green is the default</a:t>
            </a:r>
          </a:p>
          <a:p>
            <a:r>
              <a:rPr lang="en-US" sz="1600">
                <a:solidFill>
                  <a:srgbClr val="A4BD00"/>
                </a:solidFill>
                <a:latin typeface="Consolas" panose="020B0609020204030204" pitchFamily="49" charset="0"/>
              </a:rPr>
              <a:t>    border: none;</a:t>
            </a:r>
            <a:endParaRPr lang="en-US" sz="1600">
              <a:solidFill>
                <a:srgbClr val="BAC6DB"/>
              </a:solidFill>
              <a:latin typeface="Consolas" panose="020B0609020204030204" pitchFamily="49" charset="0"/>
            </a:endParaRPr>
          </a:p>
          <a:p>
            <a:r>
              <a:rPr lang="en-US" sz="1600">
                <a:solidFill>
                  <a:srgbClr val="A4BD00"/>
                </a:solidFill>
                <a:latin typeface="Consolas" panose="020B0609020204030204" pitchFamily="49" charset="0"/>
              </a:rPr>
              <a:t>    border-radius: 5px;</a:t>
            </a:r>
            <a:endParaRPr lang="en-US" sz="1600">
              <a:solidFill>
                <a:srgbClr val="BAC6DB"/>
              </a:solidFill>
              <a:latin typeface="Consolas" panose="020B0609020204030204" pitchFamily="49" charset="0"/>
            </a:endParaRPr>
          </a:p>
          <a:p>
            <a:r>
              <a:rPr lang="en-US" sz="1600">
                <a:solidFill>
                  <a:srgbClr val="A4BD00"/>
                </a:solidFill>
                <a:latin typeface="Consolas" panose="020B0609020204030204" pitchFamily="49" charset="0"/>
              </a:rPr>
              <a:t>    color: ${</a:t>
            </a:r>
            <a:r>
              <a:rPr lang="en-US" sz="1600">
                <a:solidFill>
                  <a:srgbClr val="8496B4"/>
                </a:solidFill>
                <a:latin typeface="Consolas" panose="020B0609020204030204" pitchFamily="49" charset="0"/>
              </a:rPr>
              <a:t>props</a:t>
            </a:r>
            <a:r>
              <a:rPr lang="en-US" sz="1600">
                <a:solidFill>
                  <a:srgbClr val="A4BD00"/>
                </a:solidFill>
                <a:latin typeface="Consolas" panose="020B0609020204030204" pitchFamily="49" charset="0"/>
              </a:rPr>
              <a:t> </a:t>
            </a:r>
            <a:r>
              <a:rPr lang="en-US" sz="1600">
                <a:solidFill>
                  <a:srgbClr val="FF8533"/>
                </a:solidFill>
                <a:latin typeface="Consolas" panose="020B0609020204030204" pitchFamily="49" charset="0"/>
              </a:rPr>
              <a:t>=&gt;</a:t>
            </a:r>
            <a:r>
              <a:rPr lang="en-US" sz="1600">
                <a:solidFill>
                  <a:srgbClr val="A4BD00"/>
                </a:solidFill>
                <a:latin typeface="Consolas" panose="020B0609020204030204" pitchFamily="49" charset="0"/>
              </a:rPr>
              <a:t> </a:t>
            </a:r>
            <a:r>
              <a:rPr lang="en-US" sz="1600">
                <a:solidFill>
                  <a:srgbClr val="A8AEBD"/>
                </a:solidFill>
                <a:latin typeface="Consolas" panose="020B0609020204030204" pitchFamily="49" charset="0"/>
              </a:rPr>
              <a:t>props</a:t>
            </a:r>
            <a:r>
              <a:rPr lang="en-US" sz="1600">
                <a:solidFill>
                  <a:srgbClr val="F29668"/>
                </a:solidFill>
                <a:latin typeface="Consolas" panose="020B0609020204030204" pitchFamily="49" charset="0"/>
              </a:rPr>
              <a:t>.</a:t>
            </a:r>
            <a:r>
              <a:rPr lang="en-US" sz="1600">
                <a:solidFill>
                  <a:srgbClr val="A8AEBD"/>
                </a:solidFill>
                <a:latin typeface="Consolas" panose="020B0609020204030204" pitchFamily="49" charset="0"/>
              </a:rPr>
              <a:t>primary</a:t>
            </a:r>
            <a:r>
              <a:rPr lang="en-US" sz="1600">
                <a:solidFill>
                  <a:srgbClr val="A4BD00"/>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A4BD00"/>
                </a:solidFill>
                <a:latin typeface="Consolas" panose="020B0609020204030204" pitchFamily="49" charset="0"/>
              </a:rPr>
              <a:t> "</a:t>
            </a:r>
            <a:r>
              <a:rPr lang="en-US" sz="1600" smtClean="0">
                <a:solidFill>
                  <a:srgbClr val="A4BD00"/>
                </a:solidFill>
                <a:latin typeface="Consolas" panose="020B0609020204030204" pitchFamily="49" charset="0"/>
              </a:rPr>
              <a:t>yellow" </a:t>
            </a:r>
            <a:r>
              <a:rPr lang="en-US" sz="1600" smtClean="0">
                <a:solidFill>
                  <a:srgbClr val="FF6600"/>
                </a:solidFill>
                <a:latin typeface="Consolas" panose="020B0609020204030204" pitchFamily="49" charset="0"/>
              </a:rPr>
              <a:t>:</a:t>
            </a:r>
            <a:r>
              <a:rPr lang="en-US" sz="1600" smtClean="0">
                <a:solidFill>
                  <a:srgbClr val="A4BD00"/>
                </a:solidFill>
                <a:latin typeface="Consolas" panose="020B0609020204030204" pitchFamily="49" charset="0"/>
              </a:rPr>
              <a:t> </a:t>
            </a:r>
            <a:r>
              <a:rPr lang="en-US" sz="1600">
                <a:solidFill>
                  <a:srgbClr val="A4BD00"/>
                </a:solidFill>
                <a:latin typeface="Consolas" panose="020B0609020204030204" pitchFamily="49" charset="0"/>
              </a:rPr>
              <a:t>"white"};</a:t>
            </a:r>
            <a:endParaRPr lang="en-US" sz="1600">
              <a:solidFill>
                <a:srgbClr val="BAC6DB"/>
              </a:solidFill>
              <a:latin typeface="Consolas" panose="020B0609020204030204" pitchFamily="49" charset="0"/>
            </a:endParaRPr>
          </a:p>
          <a:p>
            <a:r>
              <a:rPr lang="en-US" sz="1600">
                <a:solidFill>
                  <a:srgbClr val="A4BD00"/>
                </a:solidFill>
                <a:latin typeface="Consolas" panose="020B0609020204030204" pitchFamily="49" charset="0"/>
              </a:rPr>
              <a:t>    cursor: pointer;</a:t>
            </a:r>
            <a:endParaRPr lang="en-US" sz="1600">
              <a:solidFill>
                <a:srgbClr val="BAC6DB"/>
              </a:solidFill>
              <a:latin typeface="Consolas" panose="020B0609020204030204" pitchFamily="49" charset="0"/>
            </a:endParaRPr>
          </a:p>
          <a:p>
            <a:r>
              <a:rPr lang="en-US" sz="1600">
                <a:solidFill>
                  <a:srgbClr val="A4BD00"/>
                </a:solidFill>
                <a:latin typeface="Consolas" panose="020B0609020204030204" pitchFamily="49" charset="0"/>
              </a:rPr>
              <a:t>    margin: 50px;</a:t>
            </a:r>
            <a:endParaRPr lang="en-US" sz="1600">
              <a:solidFill>
                <a:srgbClr val="BAC6DB"/>
              </a:solidFill>
              <a:latin typeface="Consolas" panose="020B0609020204030204" pitchFamily="49" charset="0"/>
            </a:endParaRPr>
          </a:p>
          <a:p>
            <a:r>
              <a:rPr lang="en-US" sz="1600">
                <a:solidFill>
                  <a:srgbClr val="A4BD00"/>
                </a:solidFill>
                <a:latin typeface="Consolas" panose="020B0609020204030204" pitchFamily="49" charset="0"/>
              </a:rPr>
              <a:t>    padding: 10px</a:t>
            </a:r>
            <a:r>
              <a:rPr lang="en-US" sz="1600" smtClean="0">
                <a:solidFill>
                  <a:srgbClr val="A4BD00"/>
                </a:solidFill>
                <a:latin typeface="Consolas" panose="020B0609020204030204" pitchFamily="49" charset="0"/>
              </a:rPr>
              <a:t>; </a:t>
            </a:r>
            <a:r>
              <a:rPr lang="en-US" sz="1600" i="1">
                <a:solidFill>
                  <a:srgbClr val="626A73"/>
                </a:solidFill>
                <a:latin typeface="Consolas" panose="020B0609020204030204" pitchFamily="49" charset="0"/>
              </a:rPr>
              <a:t>//all the css is arranged in alphabetical order</a:t>
            </a:r>
            <a:r>
              <a:rPr lang="en-US" sz="1600" i="1" smtClean="0">
                <a:solidFill>
                  <a:srgbClr val="626A7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smtClean="0">
                <a:solidFill>
                  <a:srgbClr val="A4BD00"/>
                </a:solidFill>
                <a:latin typeface="Consolas" panose="020B0609020204030204" pitchFamily="49" charset="0"/>
              </a:rPr>
              <a:t>` </a:t>
            </a:r>
            <a:endParaRPr lang="en-US" sz="1600">
              <a:solidFill>
                <a:srgbClr val="BAC6DB"/>
              </a:solidFill>
              <a:latin typeface="Consolas" panose="020B0609020204030204" pitchFamily="49" charset="0"/>
            </a:endParaRPr>
          </a:p>
          <a:p>
            <a:r>
              <a:rPr lang="en-US" sz="1600">
                <a:solidFill>
                  <a:srgbClr val="827DB5"/>
                </a:solidFill>
                <a:latin typeface="Consolas" panose="020B0609020204030204" pitchFamily="49" charset="0"/>
              </a:rPr>
              <a:t>export</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default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Button</a:t>
            </a:r>
            <a:r>
              <a:rPr lang="en-US" sz="1600" smtClean="0">
                <a:solidFill>
                  <a:srgbClr val="B3B3B3"/>
                </a:solidFill>
                <a:latin typeface="Consolas" panose="020B0609020204030204" pitchFamily="49" charset="0"/>
              </a:rPr>
              <a:t>;</a:t>
            </a:r>
            <a:endParaRPr lang="en-US" sz="1600" smtClean="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endParaRPr lang="en-US" sz="1600" i="1">
              <a:solidFill>
                <a:srgbClr val="626A73"/>
              </a:solidFill>
              <a:latin typeface="Consolas" panose="020B0609020204030204" pitchFamily="49" charset="0"/>
            </a:endParaRPr>
          </a:p>
          <a:p>
            <a:r>
              <a:rPr lang="en-US" sz="1600">
                <a:solidFill>
                  <a:srgbClr val="827DB5"/>
                </a:solidFill>
                <a:latin typeface="Consolas" panose="020B0609020204030204" pitchFamily="49" charset="0"/>
              </a:rPr>
              <a:t>import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Button</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from</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"./components/styled/Button</a:t>
            </a:r>
            <a:r>
              <a:rPr lang="en-US" sz="1600" smtClean="0">
                <a:solidFill>
                  <a:srgbClr val="A4BD00"/>
                </a:solidFill>
                <a:latin typeface="Consolas" panose="020B0609020204030204" pitchFamily="49" charset="0"/>
              </a:rPr>
              <a:t>"</a:t>
            </a:r>
            <a:endParaRPr lang="en-US" sz="1600" smtClean="0">
              <a:solidFill>
                <a:srgbClr val="BAC6DB"/>
              </a:solidFill>
              <a:latin typeface="Consolas" panose="020B0609020204030204" pitchFamily="49" charset="0"/>
            </a:endParaRPr>
          </a:p>
          <a:p>
            <a:r>
              <a:rPr lang="en-US" sz="1600" smtClean="0">
                <a:solidFill>
                  <a:srgbClr val="FF8533"/>
                </a:solidFill>
                <a:latin typeface="Consolas" panose="020B0609020204030204" pitchFamily="49" charset="0"/>
              </a:rPr>
              <a:t>function</a:t>
            </a:r>
            <a:r>
              <a:rPr lang="en-US" sz="1600" smtClean="0">
                <a:solidFill>
                  <a:srgbClr val="BAC6DB"/>
                </a:solidFill>
                <a:latin typeface="Consolas" panose="020B0609020204030204" pitchFamily="49" charset="0"/>
              </a:rPr>
              <a:t> </a:t>
            </a:r>
            <a:r>
              <a:rPr lang="en-US" sz="1600">
                <a:solidFill>
                  <a:srgbClr val="00C200"/>
                </a:solidFill>
                <a:latin typeface="Consolas" panose="020B0609020204030204" pitchFamily="49" charset="0"/>
              </a:rPr>
              <a:t>App</a:t>
            </a:r>
            <a:r>
              <a:rPr lang="en-US" sz="1600">
                <a:solidFill>
                  <a:srgbClr val="BAC6DB"/>
                </a:solidFill>
                <a:latin typeface="Consolas" panose="020B0609020204030204" pitchFamily="49" charset="0"/>
              </a:rPr>
              <a:t>() </a:t>
            </a:r>
            <a:r>
              <a:rPr lang="en-US" sz="1600" smtClean="0">
                <a:solidFill>
                  <a:srgbClr val="BAC6DB"/>
                </a:solidFill>
                <a:latin typeface="Consolas" panose="020B0609020204030204" pitchFamily="49" charset="0"/>
              </a:rPr>
              <a:t>{</a:t>
            </a:r>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return</a:t>
            </a:r>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smtClean="0">
                <a:solidFill>
                  <a:srgbClr val="39BAE6"/>
                </a:solidFill>
                <a:latin typeface="Consolas" panose="020B0609020204030204" pitchFamily="49" charset="0"/>
              </a:rPr>
              <a:t>&lt;div&gt;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&lt;Button</a:t>
            </a:r>
            <a:r>
              <a:rPr lang="en-US" sz="1600">
                <a:solidFill>
                  <a:srgbClr val="BAC6DB"/>
                </a:solidFill>
                <a:latin typeface="Consolas" panose="020B0609020204030204" pitchFamily="49" charset="0"/>
              </a:rPr>
              <a:t> </a:t>
            </a:r>
            <a:r>
              <a:rPr lang="en-US" sz="1600">
                <a:solidFill>
                  <a:srgbClr val="FB8C00"/>
                </a:solidFill>
                <a:latin typeface="Consolas" panose="020B0609020204030204" pitchFamily="49" charset="0"/>
              </a:rPr>
              <a:t>primary</a:t>
            </a:r>
            <a:r>
              <a:rPr lang="en-US" sz="1600">
                <a:solidFill>
                  <a:srgbClr val="39BAE6"/>
                </a:solidFill>
                <a:latin typeface="Consolas" panose="020B0609020204030204" pitchFamily="49" charset="0"/>
              </a:rPr>
              <a:t>&gt;</a:t>
            </a:r>
            <a:r>
              <a:rPr lang="en-US" sz="1600">
                <a:solidFill>
                  <a:srgbClr val="BAC6DB"/>
                </a:solidFill>
                <a:latin typeface="Consolas" panose="020B0609020204030204" pitchFamily="49" charset="0"/>
              </a:rPr>
              <a:t> Hello Everyone</a:t>
            </a:r>
            <a:r>
              <a:rPr lang="en-US" sz="1600">
                <a:solidFill>
                  <a:srgbClr val="39BAE6"/>
                </a:solidFill>
                <a:latin typeface="Consolas" panose="020B0609020204030204" pitchFamily="49" charset="0"/>
              </a:rPr>
              <a:t>&lt;/Button&gt;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&lt;Button</a:t>
            </a:r>
            <a:r>
              <a:rPr lang="en-US" sz="1600">
                <a:solidFill>
                  <a:srgbClr val="BAC6DB"/>
                </a:solidFill>
                <a:latin typeface="Consolas" panose="020B0609020204030204" pitchFamily="49" charset="0"/>
              </a:rPr>
              <a:t> </a:t>
            </a:r>
            <a:r>
              <a:rPr lang="en-US" sz="1600" smtClean="0">
                <a:solidFill>
                  <a:srgbClr val="BAC6DB"/>
                </a:solidFill>
                <a:latin typeface="Consolas" panose="020B0609020204030204" pitchFamily="49" charset="0"/>
              </a:rPr>
              <a:t>bg</a:t>
            </a:r>
            <a:r>
              <a:rPr lang="en-US" sz="1600" smtClean="0">
                <a:solidFill>
                  <a:srgbClr val="FB8C00"/>
                </a:solidFill>
                <a:latin typeface="Consolas" panose="020B0609020204030204" pitchFamily="49" charset="0"/>
              </a:rPr>
              <a:t>color</a:t>
            </a:r>
            <a:r>
              <a:rPr lang="en-US" sz="1600">
                <a:solidFill>
                  <a:srgbClr val="FF6600"/>
                </a:solidFill>
                <a:latin typeface="Consolas" panose="020B0609020204030204" pitchFamily="49" charset="0"/>
              </a:rPr>
              <a:t>=</a:t>
            </a:r>
            <a:r>
              <a:rPr lang="en-US" sz="1600">
                <a:solidFill>
                  <a:srgbClr val="A4BD00"/>
                </a:solidFill>
                <a:latin typeface="Consolas" panose="020B0609020204030204" pitchFamily="49" charset="0"/>
              </a:rPr>
              <a:t>"red"</a:t>
            </a:r>
            <a:r>
              <a:rPr lang="en-US" sz="1600">
                <a:solidFill>
                  <a:srgbClr val="39BAE6"/>
                </a:solidFill>
                <a:latin typeface="Consolas" panose="020B0609020204030204" pitchFamily="49" charset="0"/>
              </a:rPr>
              <a:t>&gt;</a:t>
            </a:r>
            <a:r>
              <a:rPr lang="en-US" sz="1600">
                <a:solidFill>
                  <a:srgbClr val="BAC6DB"/>
                </a:solidFill>
                <a:latin typeface="Consolas" panose="020B0609020204030204" pitchFamily="49" charset="0"/>
              </a:rPr>
              <a:t> Hello Everyone 2</a:t>
            </a:r>
            <a:r>
              <a:rPr lang="en-US" sz="1600">
                <a:solidFill>
                  <a:srgbClr val="39BAE6"/>
                </a:solidFill>
                <a:latin typeface="Consolas" panose="020B0609020204030204" pitchFamily="49" charset="0"/>
              </a:rPr>
              <a:t>&lt;/Button&gt;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smtClean="0">
                <a:solidFill>
                  <a:srgbClr val="39BAE6"/>
                </a:solidFill>
                <a:latin typeface="Consolas" panose="020B0609020204030204" pitchFamily="49" charset="0"/>
              </a:rPr>
              <a:t>&lt;/div&gt;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smtClean="0">
                <a:solidFill>
                  <a:srgbClr val="BAC6DB"/>
                </a:solidFill>
                <a:latin typeface="Consolas" panose="020B0609020204030204" pitchFamily="49" charset="0"/>
              </a:rPr>
              <a:t>}</a:t>
            </a:r>
            <a:endParaRPr lang="en-US" sz="1600" b="0">
              <a:solidFill>
                <a:srgbClr val="BAC6DB"/>
              </a:solidFill>
              <a:effectLst/>
              <a:latin typeface="Consolas" panose="020B0609020204030204" pitchFamily="49" charset="0"/>
            </a:endParaRPr>
          </a:p>
        </p:txBody>
      </p:sp>
    </p:spTree>
    <p:extLst>
      <p:ext uri="{BB962C8B-B14F-4D97-AF65-F5344CB8AC3E}">
        <p14:creationId xmlns:p14="http://schemas.microsoft.com/office/powerpoint/2010/main" xmlns="" val="33975897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7103177" cy="471108"/>
          </a:xfrm>
        </p:spPr>
        <p:txBody>
          <a:bodyPr/>
          <a:lstStyle/>
          <a:p>
            <a:r>
              <a:rPr lang="en-US" sz="2800" b="0" smtClean="0">
                <a:latin typeface="Sitka Small" panose="02000505000000020004" pitchFamily="2" charset="0"/>
              </a:rPr>
              <a:t>react-router-dom – index.js page	</a:t>
            </a:r>
            <a:endParaRPr lang="en-US" sz="2800">
              <a:latin typeface="Sitka Small" panose="02000505000000020004" pitchFamily="2" charset="0"/>
            </a:endParaRPr>
          </a:p>
        </p:txBody>
      </p:sp>
      <p:sp>
        <p:nvSpPr>
          <p:cNvPr id="7" name="Rectangle 6"/>
          <p:cNvSpPr/>
          <p:nvPr/>
        </p:nvSpPr>
        <p:spPr>
          <a:xfrm>
            <a:off x="836137" y="663480"/>
            <a:ext cx="11136449" cy="1754326"/>
          </a:xfrm>
          <a:prstGeom prst="rect">
            <a:avLst/>
          </a:prstGeom>
        </p:spPr>
        <p:txBody>
          <a:bodyPr wrap="square">
            <a:spAutoFit/>
          </a:bodyPr>
          <a:lstStyle/>
          <a:p>
            <a:endParaRPr lang="en-US">
              <a:solidFill>
                <a:srgbClr val="827DB5"/>
              </a:solidFill>
              <a:latin typeface="Consolas" panose="020B0609020204030204" pitchFamily="49" charset="0"/>
            </a:endParaRPr>
          </a:p>
          <a:p>
            <a:endParaRPr lang="en-US" smtClean="0">
              <a:solidFill>
                <a:srgbClr val="827DB5"/>
              </a:solidFill>
              <a:latin typeface="Consolas" panose="020B0609020204030204" pitchFamily="49" charset="0"/>
            </a:endParaRPr>
          </a:p>
          <a:p>
            <a:endParaRPr lang="en-US">
              <a:solidFill>
                <a:srgbClr val="827DB5"/>
              </a:solidFill>
              <a:latin typeface="Consolas" panose="020B0609020204030204" pitchFamily="49" charset="0"/>
            </a:endParaRPr>
          </a:p>
          <a:p>
            <a:endParaRPr lang="en-US" smtClean="0">
              <a:solidFill>
                <a:srgbClr val="827DB5"/>
              </a:solidFill>
              <a:latin typeface="Consolas" panose="020B0609020204030204" pitchFamily="49" charset="0"/>
            </a:endParaRPr>
          </a:p>
          <a:p>
            <a:endParaRPr lang="en-US">
              <a:solidFill>
                <a:srgbClr val="827DB5"/>
              </a:solidFill>
              <a:latin typeface="Consolas" panose="020B0609020204030204" pitchFamily="49" charset="0"/>
            </a:endParaRPr>
          </a:p>
          <a:p>
            <a:endParaRPr lang="en-US">
              <a:solidFill>
                <a:srgbClr val="BAC6DB"/>
              </a:solidFill>
              <a:latin typeface="Consolas" panose="020B0609020204030204" pitchFamily="49" charset="0"/>
            </a:endParaRPr>
          </a:p>
        </p:txBody>
      </p:sp>
      <p:sp>
        <p:nvSpPr>
          <p:cNvPr id="4" name="Rectangle 3"/>
          <p:cNvSpPr/>
          <p:nvPr/>
        </p:nvSpPr>
        <p:spPr>
          <a:xfrm>
            <a:off x="947600" y="663480"/>
            <a:ext cx="10041978" cy="5509200"/>
          </a:xfrm>
          <a:prstGeom prst="rect">
            <a:avLst/>
          </a:prstGeom>
        </p:spPr>
        <p:txBody>
          <a:bodyPr wrap="square">
            <a:spAutoFit/>
          </a:bodyPr>
          <a:lstStyle/>
          <a:p>
            <a:r>
              <a:rPr lang="en-US" sz="1600">
                <a:solidFill>
                  <a:schemeClr val="accent6">
                    <a:lumMod val="60000"/>
                    <a:lumOff val="40000"/>
                  </a:schemeClr>
                </a:solidFill>
                <a:latin typeface="Roboto"/>
              </a:rPr>
              <a:t>Create React App doesn't include page </a:t>
            </a:r>
            <a:r>
              <a:rPr lang="en-US" sz="1600" smtClean="0">
                <a:solidFill>
                  <a:schemeClr val="accent6">
                    <a:lumMod val="60000"/>
                    <a:lumOff val="40000"/>
                  </a:schemeClr>
                </a:solidFill>
                <a:latin typeface="Roboto"/>
              </a:rPr>
              <a:t>routing. So we use React Router, which </a:t>
            </a:r>
            <a:r>
              <a:rPr lang="en-US" sz="1600">
                <a:solidFill>
                  <a:schemeClr val="accent6">
                    <a:lumMod val="60000"/>
                    <a:lumOff val="40000"/>
                  </a:schemeClr>
                </a:solidFill>
                <a:latin typeface="Roboto"/>
              </a:rPr>
              <a:t>is the most popular solution</a:t>
            </a:r>
            <a:r>
              <a:rPr lang="en-US" sz="1600" smtClean="0">
                <a:solidFill>
                  <a:schemeClr val="accent6">
                    <a:lumMod val="60000"/>
                    <a:lumOff val="40000"/>
                  </a:schemeClr>
                </a:solidFill>
                <a:latin typeface="Roboto"/>
              </a:rPr>
              <a:t>.</a:t>
            </a:r>
          </a:p>
          <a:p>
            <a:pPr marL="342900" indent="-342900">
              <a:buAutoNum type="arabicPeriod"/>
            </a:pPr>
            <a:endParaRPr lang="en-US" sz="1600" smtClean="0">
              <a:solidFill>
                <a:schemeClr val="accent6">
                  <a:lumMod val="60000"/>
                  <a:lumOff val="40000"/>
                </a:schemeClr>
              </a:solidFill>
              <a:latin typeface="Consolas" panose="020B0609020204030204" pitchFamily="49" charset="0"/>
            </a:endParaRPr>
          </a:p>
          <a:p>
            <a:r>
              <a:rPr lang="en-US" sz="1600">
                <a:solidFill>
                  <a:srgbClr val="827DB5"/>
                </a:solidFill>
                <a:latin typeface="Consolas" panose="020B0609020204030204" pitchFamily="49" charset="0"/>
              </a:rPr>
              <a:t>npm i </a:t>
            </a:r>
            <a:r>
              <a:rPr lang="en-US" sz="1600" smtClean="0">
                <a:solidFill>
                  <a:srgbClr val="827DB5"/>
                </a:solidFill>
                <a:latin typeface="Consolas" panose="020B0609020204030204" pitchFamily="49" charset="0"/>
              </a:rPr>
              <a:t>react-router-dom</a:t>
            </a:r>
          </a:p>
          <a:p>
            <a:endParaRPr lang="en-US" sz="1600">
              <a:solidFill>
                <a:srgbClr val="827DB5"/>
              </a:solidFill>
              <a:latin typeface="Consolas" panose="020B0609020204030204" pitchFamily="49" charset="0"/>
            </a:endParaRPr>
          </a:p>
          <a:p>
            <a:endParaRPr lang="en-US" sz="1600" smtClean="0">
              <a:solidFill>
                <a:srgbClr val="827DB5"/>
              </a:solidFill>
              <a:latin typeface="Consolas" panose="020B0609020204030204" pitchFamily="49" charset="0"/>
            </a:endParaRPr>
          </a:p>
          <a:p>
            <a:r>
              <a:rPr lang="en-US" sz="1600" smtClean="0">
                <a:solidFill>
                  <a:srgbClr val="827DB5"/>
                </a:solidFill>
                <a:latin typeface="Consolas" panose="020B0609020204030204" pitchFamily="49" charset="0"/>
              </a:rPr>
              <a:t>import</a:t>
            </a:r>
            <a:r>
              <a:rPr lang="en-US" sz="1600" smtClean="0">
                <a:solidFill>
                  <a:srgbClr val="BAC6DB"/>
                </a:solidFill>
                <a:latin typeface="Consolas" panose="020B0609020204030204" pitchFamily="49" charset="0"/>
              </a:rPr>
              <a:t> </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BrowserRouter</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from</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"react-router-dom"</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827DB5"/>
                </a:solidFill>
                <a:latin typeface="Consolas" panose="020B0609020204030204" pitchFamily="49" charset="0"/>
              </a:rPr>
              <a:t>const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root</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ReactDOM</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createRoot</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document</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getElementById</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'root'</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A8AEBD"/>
                </a:solidFill>
                <a:latin typeface="Consolas" panose="020B0609020204030204" pitchFamily="49" charset="0"/>
              </a:rPr>
              <a:t>root</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render</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&lt;React.StrictMode&gt;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&lt;BrowserRouter&gt;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&lt;App</a:t>
            </a:r>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&lt;/BrowserRouter&gt;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&lt;/React.StrictMode&gt;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endParaRPr lang="en-US" sz="1600" smtClean="0">
              <a:solidFill>
                <a:srgbClr val="BAC6DB"/>
              </a:solidFill>
              <a:latin typeface="Consolas" panose="020B0609020204030204" pitchFamily="49" charset="0"/>
            </a:endParaRPr>
          </a:p>
          <a:p>
            <a:endParaRPr lang="en-US" sz="1600">
              <a:solidFill>
                <a:srgbClr val="BAC6DB"/>
              </a:solidFill>
              <a:latin typeface="Consolas" panose="020B0609020204030204" pitchFamily="49" charset="0"/>
            </a:endParaRPr>
          </a:p>
          <a:p>
            <a:endParaRPr lang="en-US" sz="1600" smtClean="0">
              <a:solidFill>
                <a:srgbClr val="BAC6DB"/>
              </a:solidFill>
              <a:latin typeface="Consolas" panose="020B0609020204030204" pitchFamily="49" charset="0"/>
            </a:endParaRPr>
          </a:p>
          <a:p>
            <a:r>
              <a:rPr lang="en-US" sz="1600">
                <a:solidFill>
                  <a:srgbClr val="BAC6DB"/>
                </a:solidFill>
                <a:latin typeface="Consolas" panose="020B0609020204030204" pitchFamily="49" charset="0"/>
                <a:hlinkClick r:id="rId2"/>
              </a:rPr>
              <a:t>https://codesandbox.io/s/dazzling-ptolemy-y1yp5p?file=/</a:t>
            </a:r>
            <a:r>
              <a:rPr lang="en-US" sz="1600" smtClean="0">
                <a:solidFill>
                  <a:srgbClr val="BAC6DB"/>
                </a:solidFill>
                <a:latin typeface="Consolas" panose="020B0609020204030204" pitchFamily="49" charset="0"/>
                <a:hlinkClick r:id="rId2"/>
              </a:rPr>
              <a:t>src/Home.js:0-88</a:t>
            </a:r>
            <a:endParaRPr lang="en-US" sz="1600" smtClean="0">
              <a:solidFill>
                <a:srgbClr val="BAC6DB"/>
              </a:solidFill>
              <a:latin typeface="Consolas" panose="020B0609020204030204" pitchFamily="49" charset="0"/>
            </a:endParaRPr>
          </a:p>
          <a:p>
            <a:endParaRPr lang="en-US" sz="1600">
              <a:solidFill>
                <a:srgbClr val="BAC6DB"/>
              </a:solidFill>
              <a:latin typeface="Consolas" panose="020B0609020204030204" pitchFamily="49" charset="0"/>
            </a:endParaRPr>
          </a:p>
        </p:txBody>
      </p:sp>
    </p:spTree>
    <p:extLst>
      <p:ext uri="{BB962C8B-B14F-4D97-AF65-F5344CB8AC3E}">
        <p14:creationId xmlns:p14="http://schemas.microsoft.com/office/powerpoint/2010/main" xmlns="" val="1322886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659" y="0"/>
            <a:ext cx="6318929" cy="480131"/>
          </a:xfrm>
        </p:spPr>
        <p:txBody>
          <a:bodyPr/>
          <a:lstStyle/>
          <a:p>
            <a:r>
              <a:rPr lang="en-US" sz="2800" b="0" smtClean="0">
                <a:latin typeface="Sitka Small" panose="02000505000000020004" pitchFamily="2" charset="0"/>
              </a:rPr>
              <a:t>Create React App</a:t>
            </a:r>
            <a:endParaRPr lang="en-US" b="0">
              <a:latin typeface="Sitka Small" panose="02000505000000020004" pitchFamily="2" charset="0"/>
            </a:endParaRPr>
          </a:p>
        </p:txBody>
      </p:sp>
      <p:sp>
        <p:nvSpPr>
          <p:cNvPr id="7" name="Rectangle 6"/>
          <p:cNvSpPr/>
          <p:nvPr/>
        </p:nvSpPr>
        <p:spPr>
          <a:xfrm>
            <a:off x="860659" y="705178"/>
            <a:ext cx="10629726" cy="5632311"/>
          </a:xfrm>
          <a:prstGeom prst="rect">
            <a:avLst/>
          </a:prstGeom>
        </p:spPr>
        <p:txBody>
          <a:bodyPr wrap="square">
            <a:spAutoFit/>
          </a:bodyPr>
          <a:lstStyle/>
          <a:p>
            <a:pPr>
              <a:lnSpc>
                <a:spcPct val="150000"/>
              </a:lnSpc>
            </a:pPr>
            <a:r>
              <a:rPr lang="en-US" sz="2000" smtClean="0">
                <a:solidFill>
                  <a:srgbClr val="00B050"/>
                </a:solidFill>
                <a:latin typeface="Comic Sans MS" panose="030F0702030302020204" pitchFamily="66" charset="0"/>
              </a:rPr>
              <a:t>npx create-react-app folder-name</a:t>
            </a:r>
          </a:p>
          <a:p>
            <a:pPr>
              <a:lnSpc>
                <a:spcPct val="150000"/>
              </a:lnSpc>
            </a:pPr>
            <a:endParaRPr lang="en-US" sz="2000">
              <a:solidFill>
                <a:schemeClr val="bg1"/>
              </a:solidFill>
              <a:latin typeface="Comic Sans MS" panose="030F0702030302020204" pitchFamily="66" charset="0"/>
            </a:endParaRPr>
          </a:p>
          <a:p>
            <a:pPr>
              <a:lnSpc>
                <a:spcPct val="150000"/>
              </a:lnSpc>
            </a:pPr>
            <a:r>
              <a:rPr lang="en-US" sz="2000" smtClean="0">
                <a:solidFill>
                  <a:schemeClr val="bg1"/>
                </a:solidFill>
                <a:latin typeface="Comic Sans MS" panose="030F0702030302020204" pitchFamily="66" charset="0"/>
              </a:rPr>
              <a:t>Folder name shouldnot contain capital letters or space.</a:t>
            </a:r>
          </a:p>
          <a:p>
            <a:pPr>
              <a:lnSpc>
                <a:spcPct val="150000"/>
              </a:lnSpc>
            </a:pPr>
            <a:endParaRPr lang="en-US" sz="2000">
              <a:solidFill>
                <a:schemeClr val="bg1"/>
              </a:solidFill>
              <a:latin typeface="Comic Sans MS" panose="030F0702030302020204" pitchFamily="66" charset="0"/>
            </a:endParaRPr>
          </a:p>
          <a:p>
            <a:pPr>
              <a:lnSpc>
                <a:spcPct val="150000"/>
              </a:lnSpc>
            </a:pPr>
            <a:r>
              <a:rPr lang="en-US" sz="2000" smtClean="0">
                <a:solidFill>
                  <a:srgbClr val="00B050"/>
                </a:solidFill>
                <a:latin typeface="Comic Sans MS" panose="030F0702030302020204" pitchFamily="66" charset="0"/>
              </a:rPr>
              <a:t>cd folder-name</a:t>
            </a:r>
          </a:p>
          <a:p>
            <a:pPr>
              <a:lnSpc>
                <a:spcPct val="150000"/>
              </a:lnSpc>
            </a:pPr>
            <a:r>
              <a:rPr lang="en-US" sz="2000" smtClean="0">
                <a:solidFill>
                  <a:srgbClr val="00B050"/>
                </a:solidFill>
                <a:latin typeface="Comic Sans MS" panose="030F0702030302020204" pitchFamily="66" charset="0"/>
              </a:rPr>
              <a:t>npm start</a:t>
            </a:r>
          </a:p>
          <a:p>
            <a:pPr>
              <a:lnSpc>
                <a:spcPct val="150000"/>
              </a:lnSpc>
            </a:pPr>
            <a:endParaRPr lang="en-US" sz="2000" smtClean="0">
              <a:solidFill>
                <a:schemeClr val="bg1"/>
              </a:solidFill>
              <a:latin typeface="Comic Sans MS" panose="030F0702030302020204" pitchFamily="66" charset="0"/>
            </a:endParaRPr>
          </a:p>
          <a:p>
            <a:pPr>
              <a:lnSpc>
                <a:spcPct val="150000"/>
              </a:lnSpc>
            </a:pPr>
            <a:endParaRPr lang="en-US" sz="2000">
              <a:solidFill>
                <a:schemeClr val="bg1"/>
              </a:solidFill>
              <a:latin typeface="Comic Sans MS" panose="030F0702030302020204" pitchFamily="66" charset="0"/>
            </a:endParaRPr>
          </a:p>
          <a:p>
            <a:pPr>
              <a:lnSpc>
                <a:spcPct val="150000"/>
              </a:lnSpc>
            </a:pPr>
            <a:endParaRPr lang="en-US" sz="2000" smtClean="0">
              <a:solidFill>
                <a:schemeClr val="bg1"/>
              </a:solidFill>
              <a:latin typeface="Comic Sans MS" panose="030F0702030302020204" pitchFamily="66" charset="0"/>
            </a:endParaRPr>
          </a:p>
          <a:p>
            <a:pPr>
              <a:lnSpc>
                <a:spcPct val="150000"/>
              </a:lnSpc>
            </a:pPr>
            <a:endParaRPr lang="en-US" sz="2000" smtClean="0">
              <a:solidFill>
                <a:schemeClr val="bg1"/>
              </a:solidFill>
              <a:latin typeface="Comic Sans MS" panose="030F0702030302020204" pitchFamily="66" charset="0"/>
            </a:endParaRPr>
          </a:p>
          <a:p>
            <a:pPr>
              <a:lnSpc>
                <a:spcPct val="150000"/>
              </a:lnSpc>
            </a:pPr>
            <a:r>
              <a:rPr lang="en-US" sz="2000" smtClean="0">
                <a:solidFill>
                  <a:schemeClr val="bg1"/>
                </a:solidFill>
                <a:latin typeface="Comic Sans MS" panose="030F0702030302020204" pitchFamily="66" charset="0"/>
              </a:rPr>
              <a:t>NPM stand for Node Package Manager.</a:t>
            </a:r>
            <a:endParaRPr lang="en-US" sz="2000">
              <a:solidFill>
                <a:schemeClr val="bg1"/>
              </a:solidFill>
              <a:latin typeface="Comic Sans MS" panose="030F0702030302020204" pitchFamily="66" charset="0"/>
            </a:endParaRPr>
          </a:p>
          <a:p>
            <a:pPr>
              <a:lnSpc>
                <a:spcPct val="150000"/>
              </a:lnSpc>
            </a:pPr>
            <a:r>
              <a:rPr lang="en-US" sz="2000" smtClean="0">
                <a:solidFill>
                  <a:schemeClr val="bg1"/>
                </a:solidFill>
                <a:latin typeface="Comic Sans MS" panose="030F0702030302020204" pitchFamily="66" charset="0"/>
              </a:rPr>
              <a:t>NPX </a:t>
            </a:r>
            <a:r>
              <a:rPr lang="en-US" sz="2000">
                <a:solidFill>
                  <a:schemeClr val="bg1"/>
                </a:solidFill>
                <a:latin typeface="Comic Sans MS" panose="030F0702030302020204" pitchFamily="66" charset="0"/>
              </a:rPr>
              <a:t>stand for </a:t>
            </a:r>
            <a:r>
              <a:rPr lang="en-US" sz="2000" smtClean="0">
                <a:solidFill>
                  <a:schemeClr val="bg1"/>
                </a:solidFill>
                <a:latin typeface="Comic Sans MS" panose="030F0702030302020204" pitchFamily="66" charset="0"/>
              </a:rPr>
              <a:t> Node </a:t>
            </a:r>
            <a:r>
              <a:rPr lang="en-US" sz="2000">
                <a:solidFill>
                  <a:schemeClr val="bg1"/>
                </a:solidFill>
                <a:latin typeface="Comic Sans MS" panose="030F0702030302020204" pitchFamily="66" charset="0"/>
              </a:rPr>
              <a:t>Package eXecute</a:t>
            </a:r>
          </a:p>
        </p:txBody>
      </p:sp>
    </p:spTree>
    <p:extLst>
      <p:ext uri="{BB962C8B-B14F-4D97-AF65-F5344CB8AC3E}">
        <p14:creationId xmlns:p14="http://schemas.microsoft.com/office/powerpoint/2010/main" xmlns="" val="16541979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smtClean="0">
                <a:latin typeface="Sitka Small" panose="02000505000000020004" pitchFamily="2" charset="0"/>
              </a:rPr>
              <a:t>react-router-dom – App component</a:t>
            </a:r>
            <a:endParaRPr lang="en-US" sz="2800">
              <a:latin typeface="Sitka Small" panose="02000505000000020004" pitchFamily="2" charset="0"/>
            </a:endParaRPr>
          </a:p>
        </p:txBody>
      </p:sp>
      <p:sp>
        <p:nvSpPr>
          <p:cNvPr id="7" name="Rectangle 6"/>
          <p:cNvSpPr/>
          <p:nvPr/>
        </p:nvSpPr>
        <p:spPr>
          <a:xfrm>
            <a:off x="836137" y="663480"/>
            <a:ext cx="11136449" cy="5909310"/>
          </a:xfrm>
          <a:prstGeom prst="rect">
            <a:avLst/>
          </a:prstGeom>
        </p:spPr>
        <p:txBody>
          <a:bodyPr wrap="square">
            <a:spAutoFit/>
          </a:bodyPr>
          <a:lstStyle/>
          <a:p>
            <a:r>
              <a:rPr lang="en-US">
                <a:solidFill>
                  <a:srgbClr val="827DB5"/>
                </a:solidFill>
                <a:latin typeface="Consolas" panose="020B0609020204030204" pitchFamily="49" charset="0"/>
              </a:rPr>
              <a:t>import</a:t>
            </a:r>
            <a:r>
              <a:rPr lang="en-US">
                <a:solidFill>
                  <a:srgbClr val="BAC6DB"/>
                </a:solidFill>
                <a:latin typeface="Consolas" panose="020B0609020204030204" pitchFamily="49" charset="0"/>
              </a:rPr>
              <a:t> { </a:t>
            </a:r>
            <a:r>
              <a:rPr lang="en-US">
                <a:solidFill>
                  <a:srgbClr val="A8AEBD"/>
                </a:solidFill>
                <a:latin typeface="Consolas" panose="020B0609020204030204" pitchFamily="49" charset="0"/>
              </a:rPr>
              <a:t>Navbar</a:t>
            </a:r>
            <a:r>
              <a:rPr lang="en-US">
                <a:solidFill>
                  <a:srgbClr val="BAC6DB"/>
                </a:solidFill>
                <a:latin typeface="Consolas" panose="020B0609020204030204" pitchFamily="49" charset="0"/>
              </a:rPr>
              <a:t> }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"./Navbar"</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827DB5"/>
                </a:solidFill>
                <a:latin typeface="Consolas" panose="020B0609020204030204" pitchFamily="49" charset="0"/>
              </a:rPr>
              <a:t>import</a:t>
            </a:r>
            <a:r>
              <a:rPr lang="en-US">
                <a:solidFill>
                  <a:srgbClr val="BAC6DB"/>
                </a:solidFill>
                <a:latin typeface="Consolas" panose="020B0609020204030204" pitchFamily="49" charset="0"/>
              </a:rPr>
              <a:t> { </a:t>
            </a:r>
            <a:r>
              <a:rPr lang="en-US">
                <a:solidFill>
                  <a:srgbClr val="A8AEBD"/>
                </a:solidFill>
                <a:latin typeface="Consolas" panose="020B0609020204030204" pitchFamily="49" charset="0"/>
              </a:rPr>
              <a:t>Routes</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Route</a:t>
            </a:r>
            <a:r>
              <a:rPr lang="en-US">
                <a:solidFill>
                  <a:srgbClr val="BAC6DB"/>
                </a:solidFill>
                <a:latin typeface="Consolas" panose="020B0609020204030204" pitchFamily="49" charset="0"/>
              </a:rPr>
              <a:t> }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"react-router-dom"</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App</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return</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&lt;Container&gt;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&lt;Navbar/&gt;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&lt;Routes&gt;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&lt;Route</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path</a:t>
            </a:r>
            <a:r>
              <a:rPr lang="en-US">
                <a:solidFill>
                  <a:srgbClr val="FF6600"/>
                </a:solidFill>
                <a:latin typeface="Consolas" panose="020B0609020204030204" pitchFamily="49" charset="0"/>
              </a:rPr>
              <a:t>=</a:t>
            </a:r>
            <a:r>
              <a:rPr lang="en-US">
                <a:solidFill>
                  <a:srgbClr val="A4BD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element</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39BAE6"/>
                </a:solidFill>
                <a:latin typeface="Consolas" panose="020B0609020204030204" pitchFamily="49" charset="0"/>
              </a:rPr>
              <a:t>&lt;Home/&gt;</a:t>
            </a:r>
            <a:r>
              <a:rPr lang="en-US">
                <a:solidFill>
                  <a:srgbClr val="A8AEBD"/>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&lt;Route</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path</a:t>
            </a:r>
            <a:r>
              <a:rPr lang="en-US">
                <a:solidFill>
                  <a:srgbClr val="FF6600"/>
                </a:solidFill>
                <a:latin typeface="Consolas" panose="020B0609020204030204" pitchFamily="49" charset="0"/>
              </a:rPr>
              <a:t>=</a:t>
            </a:r>
            <a:r>
              <a:rPr lang="en-US">
                <a:solidFill>
                  <a:srgbClr val="A4BD00"/>
                </a:solidFill>
                <a:latin typeface="Consolas" panose="020B0609020204030204" pitchFamily="49" charset="0"/>
              </a:rPr>
              <a:t>"/about"</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element</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39BAE6"/>
                </a:solidFill>
                <a:latin typeface="Consolas" panose="020B0609020204030204" pitchFamily="49" charset="0"/>
              </a:rPr>
              <a:t>&lt;About/&gt;</a:t>
            </a:r>
            <a:r>
              <a:rPr lang="en-US">
                <a:solidFill>
                  <a:srgbClr val="A8AEBD"/>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&lt;Route</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path</a:t>
            </a:r>
            <a:r>
              <a:rPr lang="en-US">
                <a:solidFill>
                  <a:srgbClr val="FF6600"/>
                </a:solidFill>
                <a:latin typeface="Consolas" panose="020B0609020204030204" pitchFamily="49" charset="0"/>
              </a:rPr>
              <a:t>=</a:t>
            </a:r>
            <a:r>
              <a:rPr lang="en-US">
                <a:solidFill>
                  <a:srgbClr val="A4BD00"/>
                </a:solidFill>
                <a:latin typeface="Consolas" panose="020B0609020204030204" pitchFamily="49" charset="0"/>
              </a:rPr>
              <a:t>"/contact"</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element</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39BAE6"/>
                </a:solidFill>
                <a:latin typeface="Consolas" panose="020B0609020204030204" pitchFamily="49" charset="0"/>
              </a:rPr>
              <a:t>&lt;Contact/&gt;</a:t>
            </a:r>
            <a:r>
              <a:rPr lang="en-US">
                <a:solidFill>
                  <a:srgbClr val="A8AEBD"/>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&lt;Route</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path</a:t>
            </a:r>
            <a:r>
              <a:rPr lang="en-US">
                <a:solidFill>
                  <a:srgbClr val="FF6600"/>
                </a:solidFill>
                <a:latin typeface="Consolas" panose="020B0609020204030204" pitchFamily="49" charset="0"/>
              </a:rPr>
              <a:t>=</a:t>
            </a:r>
            <a:r>
              <a:rPr lang="en-US">
                <a:solidFill>
                  <a:srgbClr val="A4BD00"/>
                </a:solidFill>
                <a:latin typeface="Consolas" panose="020B0609020204030204" pitchFamily="49" charset="0"/>
              </a:rPr>
              <a:t>"/blog"</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element</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39BAE6"/>
                </a:solidFill>
                <a:latin typeface="Consolas" panose="020B0609020204030204" pitchFamily="49" charset="0"/>
              </a:rPr>
              <a:t>&lt;Blog/&gt;</a:t>
            </a:r>
            <a:r>
              <a:rPr lang="en-US">
                <a:solidFill>
                  <a:srgbClr val="A8AEBD"/>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&lt;Route</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path</a:t>
            </a:r>
            <a:r>
              <a:rPr lang="en-US">
                <a:solidFill>
                  <a:srgbClr val="FF6600"/>
                </a:solidFill>
                <a:latin typeface="Consolas" panose="020B0609020204030204" pitchFamily="49" charset="0"/>
              </a:rPr>
              <a:t>=</a:t>
            </a:r>
            <a:r>
              <a:rPr lang="en-US">
                <a:solidFill>
                  <a:srgbClr val="A4BD00"/>
                </a:solidFill>
                <a:latin typeface="Consolas" panose="020B0609020204030204" pitchFamily="49" charset="0"/>
              </a:rPr>
              <a:t>"/blog/:id"</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element</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39BAE6"/>
                </a:solidFill>
                <a:latin typeface="Consolas" panose="020B0609020204030204" pitchFamily="49" charset="0"/>
              </a:rPr>
              <a:t>&lt;Blogs/&gt;</a:t>
            </a:r>
            <a:r>
              <a:rPr lang="en-US">
                <a:solidFill>
                  <a:srgbClr val="A8AEBD"/>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a:t>
            </a:r>
            <a:r>
              <a:rPr lang="en-US" i="1">
                <a:solidFill>
                  <a:srgbClr val="626A73"/>
                </a:solidFill>
                <a:latin typeface="Consolas" panose="020B0609020204030204" pitchFamily="49" charset="0"/>
              </a:rPr>
              <a:t>/* here anything after /blog/ is called as parameter */</a:t>
            </a:r>
            <a:r>
              <a:rPr lang="en-US">
                <a:solidFill>
                  <a:srgbClr val="A8AEBD"/>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&lt;Route</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path</a:t>
            </a:r>
            <a:r>
              <a:rPr lang="en-US">
                <a:solidFill>
                  <a:srgbClr val="FF6600"/>
                </a:solidFill>
                <a:latin typeface="Consolas" panose="020B0609020204030204" pitchFamily="49" charset="0"/>
              </a:rPr>
              <a:t>=</a:t>
            </a:r>
            <a:r>
              <a:rPr lang="en-US">
                <a:solidFill>
                  <a:srgbClr val="A4BD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FB8C00"/>
                </a:solidFill>
                <a:latin typeface="Consolas" panose="020B0609020204030204" pitchFamily="49" charset="0"/>
              </a:rPr>
              <a:t>element</a:t>
            </a:r>
            <a:r>
              <a:rPr lang="en-US">
                <a:solidFill>
                  <a:srgbClr val="FF6600"/>
                </a:solidFill>
                <a:latin typeface="Consolas" panose="020B0609020204030204" pitchFamily="49" charset="0"/>
              </a:rPr>
              <a:t>=</a:t>
            </a:r>
            <a:r>
              <a:rPr lang="en-US">
                <a:solidFill>
                  <a:srgbClr val="A8AEBD"/>
                </a:solidFill>
                <a:latin typeface="Consolas" panose="020B0609020204030204" pitchFamily="49" charset="0"/>
              </a:rPr>
              <a:t>{</a:t>
            </a:r>
            <a:r>
              <a:rPr lang="en-US">
                <a:solidFill>
                  <a:srgbClr val="39BAE6"/>
                </a:solidFill>
                <a:latin typeface="Consolas" panose="020B0609020204030204" pitchFamily="49" charset="0"/>
              </a:rPr>
              <a:t>&lt;NotFound/&gt;</a:t>
            </a:r>
            <a:r>
              <a:rPr lang="en-US">
                <a:solidFill>
                  <a:srgbClr val="A8AEBD"/>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&lt;/Routes&gt;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39BAE6"/>
                </a:solidFill>
                <a:latin typeface="Consolas" panose="020B0609020204030204" pitchFamily="49" charset="0"/>
              </a:rPr>
              <a:t>&lt;/Container&gt;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smtClean="0">
                <a:solidFill>
                  <a:srgbClr val="BAC6DB"/>
                </a:solidFill>
                <a:latin typeface="Consolas" panose="020B0609020204030204" pitchFamily="49" charset="0"/>
              </a:rPr>
              <a:t>}</a:t>
            </a:r>
            <a:endParaRPr lang="en-US">
              <a:solidFill>
                <a:srgbClr val="BAC6DB"/>
              </a:solidFill>
              <a:latin typeface="Consolas" panose="020B0609020204030204" pitchFamily="49" charset="0"/>
            </a:endParaRPr>
          </a:p>
        </p:txBody>
      </p:sp>
    </p:spTree>
    <p:extLst>
      <p:ext uri="{BB962C8B-B14F-4D97-AF65-F5344CB8AC3E}">
        <p14:creationId xmlns:p14="http://schemas.microsoft.com/office/powerpoint/2010/main" xmlns="" val="39098613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7930358" cy="867930"/>
          </a:xfrm>
        </p:spPr>
        <p:txBody>
          <a:bodyPr/>
          <a:lstStyle/>
          <a:p>
            <a:r>
              <a:rPr lang="en-US" sz="2800" b="0" smtClean="0">
                <a:latin typeface="Sitka Small" panose="02000505000000020004" pitchFamily="2" charset="0"/>
              </a:rPr>
              <a:t>react-router-dom – NavBar component</a:t>
            </a:r>
            <a:endParaRPr lang="en-US" sz="2800">
              <a:latin typeface="Sitka Small" panose="02000505000000020004" pitchFamily="2" charset="0"/>
            </a:endParaRPr>
          </a:p>
        </p:txBody>
      </p:sp>
      <p:sp>
        <p:nvSpPr>
          <p:cNvPr id="7" name="Rectangle 6"/>
          <p:cNvSpPr/>
          <p:nvPr/>
        </p:nvSpPr>
        <p:spPr>
          <a:xfrm>
            <a:off x="609635" y="999040"/>
            <a:ext cx="6906901" cy="4031873"/>
          </a:xfrm>
          <a:prstGeom prst="rect">
            <a:avLst/>
          </a:prstGeom>
        </p:spPr>
        <p:txBody>
          <a:bodyPr wrap="square">
            <a:spAutoFit/>
          </a:bodyPr>
          <a:lstStyle/>
          <a:p>
            <a:r>
              <a:rPr lang="en-US" sz="1600" smtClean="0">
                <a:solidFill>
                  <a:srgbClr val="827DB5"/>
                </a:solidFill>
                <a:latin typeface="Consolas" panose="020B0609020204030204" pitchFamily="49" charset="0"/>
              </a:rPr>
              <a:t>import</a:t>
            </a:r>
            <a:r>
              <a:rPr lang="en-US" sz="1600" smtClean="0">
                <a:solidFill>
                  <a:srgbClr val="BAC6DB"/>
                </a:solidFill>
                <a:latin typeface="Consolas" panose="020B0609020204030204" pitchFamily="49" charset="0"/>
              </a:rPr>
              <a:t> </a:t>
            </a:r>
            <a:r>
              <a:rPr lang="en-US" sz="1600">
                <a:solidFill>
                  <a:srgbClr val="A8AEBD"/>
                </a:solidFill>
                <a:latin typeface="Consolas" panose="020B0609020204030204" pitchFamily="49" charset="0"/>
              </a:rPr>
              <a:t>React</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from</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'react'</a:t>
            </a:r>
            <a:endParaRPr lang="en-US" sz="1600">
              <a:solidFill>
                <a:srgbClr val="BAC6DB"/>
              </a:solidFill>
              <a:latin typeface="Consolas" panose="020B0609020204030204" pitchFamily="49" charset="0"/>
            </a:endParaRPr>
          </a:p>
          <a:p>
            <a:r>
              <a:rPr lang="en-US" sz="1600">
                <a:solidFill>
                  <a:srgbClr val="827DB5"/>
                </a:solidFill>
                <a:latin typeface="Consolas" panose="020B0609020204030204" pitchFamily="49" charset="0"/>
              </a:rPr>
              <a:t>import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Styled</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from</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"styled-components</a:t>
            </a:r>
            <a:r>
              <a:rPr lang="en-US" sz="1600" smtClean="0">
                <a:solidFill>
                  <a:srgbClr val="A4BD00"/>
                </a:solidFill>
                <a:latin typeface="Consolas" panose="020B0609020204030204" pitchFamily="49" charset="0"/>
              </a:rPr>
              <a:t>"</a:t>
            </a:r>
            <a:r>
              <a:rPr lang="en-US" sz="1600" smtClean="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827DB5"/>
                </a:solidFill>
                <a:latin typeface="Consolas" panose="020B0609020204030204" pitchFamily="49" charset="0"/>
              </a:rPr>
              <a:t>import</a:t>
            </a:r>
            <a:r>
              <a:rPr lang="en-US" sz="1600">
                <a:solidFill>
                  <a:srgbClr val="BAC6DB"/>
                </a:solidFill>
                <a:latin typeface="Consolas" panose="020B0609020204030204" pitchFamily="49" charset="0"/>
              </a:rPr>
              <a:t> { </a:t>
            </a:r>
            <a:r>
              <a:rPr lang="en-US" sz="1600">
                <a:solidFill>
                  <a:srgbClr val="A8AEBD"/>
                </a:solidFill>
                <a:latin typeface="Consolas" panose="020B0609020204030204" pitchFamily="49" charset="0"/>
              </a:rPr>
              <a:t>Link</a:t>
            </a:r>
            <a:r>
              <a:rPr lang="en-US" sz="1600">
                <a:solidFill>
                  <a:srgbClr val="BAC6DB"/>
                </a:solidFill>
                <a:latin typeface="Consolas" panose="020B0609020204030204" pitchFamily="49" charset="0"/>
              </a:rPr>
              <a:t> } </a:t>
            </a:r>
            <a:r>
              <a:rPr lang="en-US" sz="1600">
                <a:solidFill>
                  <a:srgbClr val="827DB5"/>
                </a:solidFill>
                <a:latin typeface="Consolas" panose="020B0609020204030204" pitchFamily="49" charset="0"/>
              </a:rPr>
              <a:t>from</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"react-router-dom"</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827DB5"/>
                </a:solidFill>
                <a:latin typeface="Consolas" panose="020B0609020204030204" pitchFamily="49" charset="0"/>
              </a:rPr>
              <a:t>export</a:t>
            </a:r>
            <a:r>
              <a:rPr lang="en-US" sz="1600">
                <a:solidFill>
                  <a:srgbClr val="BAC6DB"/>
                </a:solidFill>
                <a:latin typeface="Consolas" panose="020B0609020204030204" pitchFamily="49" charset="0"/>
              </a:rPr>
              <a:t> </a:t>
            </a:r>
            <a:r>
              <a:rPr lang="en-US" sz="1600">
                <a:solidFill>
                  <a:srgbClr val="FF8533"/>
                </a:solidFill>
                <a:latin typeface="Consolas" panose="020B0609020204030204" pitchFamily="49" charset="0"/>
              </a:rPr>
              <a:t>function</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Navbar</a:t>
            </a:r>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return</a:t>
            </a:r>
            <a:r>
              <a:rPr lang="en-US" sz="1600">
                <a:solidFill>
                  <a:srgbClr val="BAC6DB"/>
                </a:solidFill>
                <a:latin typeface="Consolas" panose="020B0609020204030204" pitchFamily="49" charset="0"/>
              </a:rPr>
              <a:t> (</a:t>
            </a:r>
          </a:p>
          <a:p>
            <a:r>
              <a:rPr lang="en-US" sz="1600" smtClean="0">
                <a:solidFill>
                  <a:srgbClr val="BAC6DB"/>
                </a:solidFill>
                <a:latin typeface="Consolas" panose="020B0609020204030204" pitchFamily="49" charset="0"/>
              </a:rPr>
              <a:t>     </a:t>
            </a:r>
            <a:r>
              <a:rPr lang="en-US" sz="1600" smtClean="0">
                <a:solidFill>
                  <a:srgbClr val="39BAE6"/>
                </a:solidFill>
                <a:latin typeface="Consolas" panose="020B0609020204030204" pitchFamily="49" charset="0"/>
              </a:rPr>
              <a:t>&lt;Container&gt;</a:t>
            </a:r>
            <a:endParaRPr lang="en-US" sz="1600" smtClean="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smtClean="0">
                <a:solidFill>
                  <a:srgbClr val="BAC6DB"/>
                </a:solidFill>
                <a:latin typeface="Consolas" panose="020B0609020204030204" pitchFamily="49" charset="0"/>
              </a:rPr>
              <a:t> </a:t>
            </a:r>
            <a:r>
              <a:rPr lang="en-US" sz="1600" smtClean="0">
                <a:solidFill>
                  <a:srgbClr val="39BAE6"/>
                </a:solidFill>
                <a:latin typeface="Consolas" panose="020B0609020204030204" pitchFamily="49" charset="0"/>
              </a:rPr>
              <a:t>&lt;StyledLink</a:t>
            </a:r>
            <a:r>
              <a:rPr lang="en-US" sz="1600" smtClean="0">
                <a:solidFill>
                  <a:srgbClr val="BAC6DB"/>
                </a:solidFill>
                <a:latin typeface="Consolas" panose="020B0609020204030204" pitchFamily="49" charset="0"/>
              </a:rPr>
              <a:t> </a:t>
            </a:r>
            <a:r>
              <a:rPr lang="en-US" sz="1600">
                <a:solidFill>
                  <a:srgbClr val="FB8C00"/>
                </a:solidFill>
                <a:latin typeface="Consolas" panose="020B0609020204030204" pitchFamily="49" charset="0"/>
              </a:rPr>
              <a:t>to</a:t>
            </a:r>
            <a:r>
              <a:rPr lang="en-US" sz="1600">
                <a:solidFill>
                  <a:srgbClr val="FF6600"/>
                </a:solidFill>
                <a:latin typeface="Consolas" panose="020B0609020204030204" pitchFamily="49" charset="0"/>
              </a:rPr>
              <a:t>=</a:t>
            </a:r>
            <a:r>
              <a:rPr lang="en-US" sz="1600">
                <a:solidFill>
                  <a:srgbClr val="A8AEBD"/>
                </a:solidFill>
                <a:latin typeface="Consolas" panose="020B0609020204030204" pitchFamily="49" charset="0"/>
              </a:rPr>
              <a:t>{</a:t>
            </a:r>
            <a:r>
              <a:rPr lang="en-US" sz="1600">
                <a:solidFill>
                  <a:srgbClr val="A4BD00"/>
                </a:solidFill>
                <a:latin typeface="Consolas" panose="020B0609020204030204" pitchFamily="49" charset="0"/>
              </a:rPr>
              <a:t>"/"</a:t>
            </a:r>
            <a:r>
              <a:rPr lang="en-US" sz="1600">
                <a:solidFill>
                  <a:srgbClr val="A8AEBD"/>
                </a:solidFill>
                <a:latin typeface="Consolas" panose="020B0609020204030204" pitchFamily="49" charset="0"/>
              </a:rPr>
              <a:t>}</a:t>
            </a:r>
            <a:r>
              <a:rPr lang="en-US" sz="1600">
                <a:solidFill>
                  <a:srgbClr val="39BAE6"/>
                </a:solidFill>
                <a:latin typeface="Consolas" panose="020B0609020204030204" pitchFamily="49" charset="0"/>
              </a:rPr>
              <a:t>&gt;</a:t>
            </a:r>
            <a:r>
              <a:rPr lang="en-US" sz="1600">
                <a:solidFill>
                  <a:srgbClr val="BAC6DB"/>
                </a:solidFill>
                <a:latin typeface="Consolas" panose="020B0609020204030204" pitchFamily="49" charset="0"/>
              </a:rPr>
              <a:t> Home </a:t>
            </a:r>
            <a:r>
              <a:rPr lang="en-US" sz="1600">
                <a:solidFill>
                  <a:srgbClr val="39BAE6"/>
                </a:solidFill>
                <a:latin typeface="Consolas" panose="020B0609020204030204" pitchFamily="49" charset="0"/>
              </a:rPr>
              <a:t>&lt;/StyledLink&gt;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smtClean="0">
                <a:solidFill>
                  <a:srgbClr val="39BAE6"/>
                </a:solidFill>
                <a:latin typeface="Consolas" panose="020B0609020204030204" pitchFamily="49" charset="0"/>
              </a:rPr>
              <a:t>&lt;</a:t>
            </a:r>
            <a:r>
              <a:rPr lang="en-US" sz="1600">
                <a:solidFill>
                  <a:srgbClr val="39BAE6"/>
                </a:solidFill>
                <a:latin typeface="Consolas" panose="020B0609020204030204" pitchFamily="49" charset="0"/>
              </a:rPr>
              <a:t>div&gt;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smtClean="0">
                <a:solidFill>
                  <a:srgbClr val="39BAE6"/>
                </a:solidFill>
                <a:latin typeface="Consolas" panose="020B0609020204030204" pitchFamily="49" charset="0"/>
              </a:rPr>
              <a:t>&lt;StyledLink</a:t>
            </a:r>
            <a:r>
              <a:rPr lang="en-US" sz="1600" smtClean="0">
                <a:solidFill>
                  <a:srgbClr val="BAC6DB"/>
                </a:solidFill>
                <a:latin typeface="Consolas" panose="020B0609020204030204" pitchFamily="49" charset="0"/>
              </a:rPr>
              <a:t> </a:t>
            </a:r>
            <a:r>
              <a:rPr lang="en-US" sz="1600">
                <a:solidFill>
                  <a:srgbClr val="FB8C00"/>
                </a:solidFill>
                <a:latin typeface="Consolas" panose="020B0609020204030204" pitchFamily="49" charset="0"/>
              </a:rPr>
              <a:t>to</a:t>
            </a:r>
            <a:r>
              <a:rPr lang="en-US" sz="1600">
                <a:solidFill>
                  <a:srgbClr val="FF6600"/>
                </a:solidFill>
                <a:latin typeface="Consolas" panose="020B0609020204030204" pitchFamily="49" charset="0"/>
              </a:rPr>
              <a:t>=</a:t>
            </a:r>
            <a:r>
              <a:rPr lang="en-US" sz="1600">
                <a:solidFill>
                  <a:srgbClr val="A8AEBD"/>
                </a:solidFill>
                <a:latin typeface="Consolas" panose="020B0609020204030204" pitchFamily="49" charset="0"/>
              </a:rPr>
              <a:t>{</a:t>
            </a:r>
            <a:r>
              <a:rPr lang="en-US" sz="1600">
                <a:solidFill>
                  <a:srgbClr val="A4BD00"/>
                </a:solidFill>
                <a:latin typeface="Consolas" panose="020B0609020204030204" pitchFamily="49" charset="0"/>
              </a:rPr>
              <a:t>"/about"</a:t>
            </a:r>
            <a:r>
              <a:rPr lang="en-US" sz="1600">
                <a:solidFill>
                  <a:srgbClr val="A8AEBD"/>
                </a:solidFill>
                <a:latin typeface="Consolas" panose="020B0609020204030204" pitchFamily="49" charset="0"/>
              </a:rPr>
              <a:t>}</a:t>
            </a:r>
            <a:r>
              <a:rPr lang="en-US" sz="1600">
                <a:solidFill>
                  <a:srgbClr val="39BAE6"/>
                </a:solidFill>
                <a:latin typeface="Consolas" panose="020B0609020204030204" pitchFamily="49" charset="0"/>
              </a:rPr>
              <a:t>&gt;</a:t>
            </a:r>
            <a:r>
              <a:rPr lang="en-US" sz="1600">
                <a:solidFill>
                  <a:srgbClr val="BAC6DB"/>
                </a:solidFill>
                <a:latin typeface="Consolas" panose="020B0609020204030204" pitchFamily="49" charset="0"/>
              </a:rPr>
              <a:t>About</a:t>
            </a:r>
            <a:r>
              <a:rPr lang="en-US" sz="1600">
                <a:solidFill>
                  <a:srgbClr val="39BAE6"/>
                </a:solidFill>
                <a:latin typeface="Consolas" panose="020B0609020204030204" pitchFamily="49" charset="0"/>
              </a:rPr>
              <a:t>&lt;/StyledLink&gt;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smtClean="0">
                <a:solidFill>
                  <a:srgbClr val="BAC6DB"/>
                </a:solidFill>
                <a:latin typeface="Consolas" panose="020B0609020204030204" pitchFamily="49" charset="0"/>
              </a:rPr>
              <a:t> </a:t>
            </a:r>
            <a:r>
              <a:rPr lang="en-US" sz="1600" smtClean="0">
                <a:solidFill>
                  <a:srgbClr val="39BAE6"/>
                </a:solidFill>
                <a:latin typeface="Consolas" panose="020B0609020204030204" pitchFamily="49" charset="0"/>
              </a:rPr>
              <a:t>&lt;StyledLink</a:t>
            </a:r>
            <a:r>
              <a:rPr lang="en-US" sz="1600" smtClean="0">
                <a:solidFill>
                  <a:srgbClr val="BAC6DB"/>
                </a:solidFill>
                <a:latin typeface="Consolas" panose="020B0609020204030204" pitchFamily="49" charset="0"/>
              </a:rPr>
              <a:t> </a:t>
            </a:r>
            <a:r>
              <a:rPr lang="en-US" sz="1600">
                <a:solidFill>
                  <a:srgbClr val="FB8C00"/>
                </a:solidFill>
                <a:latin typeface="Consolas" panose="020B0609020204030204" pitchFamily="49" charset="0"/>
              </a:rPr>
              <a:t>to</a:t>
            </a:r>
            <a:r>
              <a:rPr lang="en-US" sz="1600">
                <a:solidFill>
                  <a:srgbClr val="FF6600"/>
                </a:solidFill>
                <a:latin typeface="Consolas" panose="020B0609020204030204" pitchFamily="49" charset="0"/>
              </a:rPr>
              <a:t>=</a:t>
            </a:r>
            <a:r>
              <a:rPr lang="en-US" sz="1600">
                <a:solidFill>
                  <a:srgbClr val="A8AEBD"/>
                </a:solidFill>
                <a:latin typeface="Consolas" panose="020B0609020204030204" pitchFamily="49" charset="0"/>
              </a:rPr>
              <a:t>{</a:t>
            </a:r>
            <a:r>
              <a:rPr lang="en-US" sz="1600">
                <a:solidFill>
                  <a:srgbClr val="A4BD00"/>
                </a:solidFill>
                <a:latin typeface="Consolas" panose="020B0609020204030204" pitchFamily="49" charset="0"/>
              </a:rPr>
              <a:t>"/blog"</a:t>
            </a:r>
            <a:r>
              <a:rPr lang="en-US" sz="1600">
                <a:solidFill>
                  <a:srgbClr val="A8AEBD"/>
                </a:solidFill>
                <a:latin typeface="Consolas" panose="020B0609020204030204" pitchFamily="49" charset="0"/>
              </a:rPr>
              <a:t>}</a:t>
            </a:r>
            <a:r>
              <a:rPr lang="en-US" sz="1600">
                <a:solidFill>
                  <a:srgbClr val="39BAE6"/>
                </a:solidFill>
                <a:latin typeface="Consolas" panose="020B0609020204030204" pitchFamily="49" charset="0"/>
              </a:rPr>
              <a:t>&gt;</a:t>
            </a:r>
            <a:r>
              <a:rPr lang="en-US" sz="1600">
                <a:solidFill>
                  <a:srgbClr val="BAC6DB"/>
                </a:solidFill>
                <a:latin typeface="Consolas" panose="020B0609020204030204" pitchFamily="49" charset="0"/>
              </a:rPr>
              <a:t>Blog</a:t>
            </a:r>
            <a:r>
              <a:rPr lang="en-US" sz="1600">
                <a:solidFill>
                  <a:srgbClr val="39BAE6"/>
                </a:solidFill>
                <a:latin typeface="Consolas" panose="020B0609020204030204" pitchFamily="49" charset="0"/>
              </a:rPr>
              <a:t>&lt;/StyledLink&gt;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smtClean="0">
                <a:solidFill>
                  <a:srgbClr val="39BAE6"/>
                </a:solidFill>
                <a:latin typeface="Consolas" panose="020B0609020204030204" pitchFamily="49" charset="0"/>
              </a:rPr>
              <a:t>&lt;</a:t>
            </a:r>
            <a:r>
              <a:rPr lang="en-US" sz="1600">
                <a:solidFill>
                  <a:srgbClr val="39BAE6"/>
                </a:solidFill>
                <a:latin typeface="Consolas" panose="020B0609020204030204" pitchFamily="49" charset="0"/>
              </a:rPr>
              <a:t>StyledLink</a:t>
            </a:r>
            <a:r>
              <a:rPr lang="en-US" sz="1600">
                <a:solidFill>
                  <a:srgbClr val="BAC6DB"/>
                </a:solidFill>
                <a:latin typeface="Consolas" panose="020B0609020204030204" pitchFamily="49" charset="0"/>
              </a:rPr>
              <a:t> </a:t>
            </a:r>
            <a:r>
              <a:rPr lang="en-US" sz="1600">
                <a:solidFill>
                  <a:srgbClr val="FB8C00"/>
                </a:solidFill>
                <a:latin typeface="Consolas" panose="020B0609020204030204" pitchFamily="49" charset="0"/>
              </a:rPr>
              <a:t>to</a:t>
            </a:r>
            <a:r>
              <a:rPr lang="en-US" sz="1600">
                <a:solidFill>
                  <a:srgbClr val="FF6600"/>
                </a:solidFill>
                <a:latin typeface="Consolas" panose="020B0609020204030204" pitchFamily="49" charset="0"/>
              </a:rPr>
              <a:t>=</a:t>
            </a:r>
            <a:r>
              <a:rPr lang="en-US" sz="1600">
                <a:solidFill>
                  <a:srgbClr val="A8AEBD"/>
                </a:solidFill>
                <a:latin typeface="Consolas" panose="020B0609020204030204" pitchFamily="49" charset="0"/>
              </a:rPr>
              <a:t>{</a:t>
            </a:r>
            <a:r>
              <a:rPr lang="en-US" sz="1600">
                <a:solidFill>
                  <a:srgbClr val="A4BD00"/>
                </a:solidFill>
                <a:latin typeface="Consolas" panose="020B0609020204030204" pitchFamily="49" charset="0"/>
              </a:rPr>
              <a:t>"/contact"</a:t>
            </a:r>
            <a:r>
              <a:rPr lang="en-US" sz="1600">
                <a:solidFill>
                  <a:srgbClr val="A8AEBD"/>
                </a:solidFill>
                <a:latin typeface="Consolas" panose="020B0609020204030204" pitchFamily="49" charset="0"/>
              </a:rPr>
              <a:t>}</a:t>
            </a:r>
            <a:r>
              <a:rPr lang="en-US" sz="1600">
                <a:solidFill>
                  <a:srgbClr val="39BAE6"/>
                </a:solidFill>
                <a:latin typeface="Consolas" panose="020B0609020204030204" pitchFamily="49" charset="0"/>
              </a:rPr>
              <a:t>&gt;</a:t>
            </a:r>
            <a:r>
              <a:rPr lang="en-US" sz="1600">
                <a:solidFill>
                  <a:srgbClr val="BAC6DB"/>
                </a:solidFill>
                <a:latin typeface="Consolas" panose="020B0609020204030204" pitchFamily="49" charset="0"/>
              </a:rPr>
              <a:t>Contact</a:t>
            </a:r>
            <a:r>
              <a:rPr lang="en-US" sz="1600">
                <a:solidFill>
                  <a:srgbClr val="39BAE6"/>
                </a:solidFill>
                <a:latin typeface="Consolas" panose="020B0609020204030204" pitchFamily="49" charset="0"/>
              </a:rPr>
              <a:t>&lt;/StyledLink&gt;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smtClean="0">
                <a:solidFill>
                  <a:srgbClr val="39BAE6"/>
                </a:solidFill>
                <a:latin typeface="Consolas" panose="020B0609020204030204" pitchFamily="49" charset="0"/>
              </a:rPr>
              <a:t>&lt;/</a:t>
            </a:r>
            <a:r>
              <a:rPr lang="en-US" sz="1600">
                <a:solidFill>
                  <a:srgbClr val="39BAE6"/>
                </a:solidFill>
                <a:latin typeface="Consolas" panose="020B0609020204030204" pitchFamily="49" charset="0"/>
              </a:rPr>
              <a:t>div&gt;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smtClean="0">
                <a:solidFill>
                  <a:srgbClr val="BAC6DB"/>
                </a:solidFill>
                <a:latin typeface="Consolas" panose="020B0609020204030204" pitchFamily="49" charset="0"/>
              </a:rPr>
              <a:t>    </a:t>
            </a:r>
            <a:r>
              <a:rPr lang="en-US" sz="1600" smtClean="0">
                <a:solidFill>
                  <a:srgbClr val="39BAE6"/>
                </a:solidFill>
                <a:latin typeface="Consolas" panose="020B0609020204030204" pitchFamily="49" charset="0"/>
              </a:rPr>
              <a:t>&lt;/</a:t>
            </a:r>
            <a:r>
              <a:rPr lang="en-US" sz="1600">
                <a:solidFill>
                  <a:srgbClr val="39BAE6"/>
                </a:solidFill>
                <a:latin typeface="Consolas" panose="020B0609020204030204" pitchFamily="49" charset="0"/>
              </a:rPr>
              <a:t>Container&gt;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p>
          <a:p>
            <a:r>
              <a:rPr lang="en-US" sz="1600" smtClean="0">
                <a:solidFill>
                  <a:srgbClr val="BAC6DB"/>
                </a:solidFill>
                <a:latin typeface="Consolas" panose="020B0609020204030204" pitchFamily="49" charset="0"/>
              </a:rPr>
              <a:t>}</a:t>
            </a:r>
          </a:p>
        </p:txBody>
      </p:sp>
      <p:sp>
        <p:nvSpPr>
          <p:cNvPr id="5" name="Rectangle 4"/>
          <p:cNvSpPr/>
          <p:nvPr/>
        </p:nvSpPr>
        <p:spPr>
          <a:xfrm>
            <a:off x="7305040" y="1922370"/>
            <a:ext cx="4744720" cy="3108543"/>
          </a:xfrm>
          <a:prstGeom prst="rect">
            <a:avLst/>
          </a:prstGeom>
        </p:spPr>
        <p:txBody>
          <a:bodyPr wrap="square">
            <a:spAutoFit/>
          </a:bodyPr>
          <a:lstStyle/>
          <a:p>
            <a:r>
              <a:rPr lang="en-US" sz="1400">
                <a:solidFill>
                  <a:srgbClr val="827DB5"/>
                </a:solidFill>
                <a:latin typeface="Consolas" panose="020B0609020204030204" pitchFamily="49" charset="0"/>
              </a:rPr>
              <a:t>const</a:t>
            </a:r>
            <a:r>
              <a:rPr lang="en-US" sz="1400">
                <a:solidFill>
                  <a:srgbClr val="BAC6DB"/>
                </a:solidFill>
                <a:latin typeface="Consolas" panose="020B0609020204030204" pitchFamily="49" charset="0"/>
              </a:rPr>
              <a:t> </a:t>
            </a:r>
            <a:r>
              <a:rPr lang="en-US" sz="1400">
                <a:solidFill>
                  <a:srgbClr val="A8AEBD"/>
                </a:solidFill>
                <a:latin typeface="Consolas" panose="020B0609020204030204" pitchFamily="49" charset="0"/>
              </a:rPr>
              <a:t>Container</a:t>
            </a:r>
            <a:r>
              <a:rPr lang="en-US" sz="1400">
                <a:solidFill>
                  <a:srgbClr val="BAC6DB"/>
                </a:solidFill>
                <a:latin typeface="Consolas" panose="020B0609020204030204" pitchFamily="49" charset="0"/>
              </a:rPr>
              <a:t> </a:t>
            </a:r>
            <a:r>
              <a:rPr lang="en-US" sz="1400">
                <a:solidFill>
                  <a:srgbClr val="FF6600"/>
                </a:solidFill>
                <a:latin typeface="Consolas" panose="020B0609020204030204" pitchFamily="49" charset="0"/>
              </a:rPr>
              <a:t>=</a:t>
            </a:r>
            <a:r>
              <a:rPr lang="en-US" sz="1400">
                <a:solidFill>
                  <a:srgbClr val="BAC6DB"/>
                </a:solidFill>
                <a:latin typeface="Consolas" panose="020B0609020204030204" pitchFamily="49" charset="0"/>
              </a:rPr>
              <a:t> </a:t>
            </a:r>
            <a:r>
              <a:rPr lang="en-US" sz="1400">
                <a:solidFill>
                  <a:srgbClr val="A8AEBD"/>
                </a:solidFill>
                <a:latin typeface="Consolas" panose="020B0609020204030204" pitchFamily="49" charset="0"/>
              </a:rPr>
              <a:t>Styled</a:t>
            </a:r>
            <a:r>
              <a:rPr lang="en-US" sz="1400">
                <a:solidFill>
                  <a:srgbClr val="F29668"/>
                </a:solidFill>
                <a:latin typeface="Consolas" panose="020B0609020204030204" pitchFamily="49" charset="0"/>
              </a:rPr>
              <a:t>.</a:t>
            </a:r>
            <a:r>
              <a:rPr lang="en-US" sz="1400">
                <a:solidFill>
                  <a:srgbClr val="00C200"/>
                </a:solidFill>
                <a:latin typeface="Consolas" panose="020B0609020204030204" pitchFamily="49" charset="0"/>
              </a:rPr>
              <a:t>ul</a:t>
            </a:r>
            <a:r>
              <a:rPr lang="en-US" sz="1400">
                <a:solidFill>
                  <a:srgbClr val="A4BD00"/>
                </a:solidFill>
                <a:latin typeface="Consolas" panose="020B0609020204030204" pitchFamily="49" charset="0"/>
              </a:rPr>
              <a:t>`</a:t>
            </a:r>
            <a:endParaRPr lang="en-US" sz="1400">
              <a:solidFill>
                <a:srgbClr val="BAC6DB"/>
              </a:solidFill>
              <a:latin typeface="Consolas" panose="020B0609020204030204" pitchFamily="49" charset="0"/>
            </a:endParaRPr>
          </a:p>
          <a:p>
            <a:r>
              <a:rPr lang="en-US" sz="1400">
                <a:solidFill>
                  <a:srgbClr val="A4BD00"/>
                </a:solidFill>
                <a:latin typeface="Consolas" panose="020B0609020204030204" pitchFamily="49" charset="0"/>
              </a:rPr>
              <a:t>    margin-top: 0;</a:t>
            </a:r>
            <a:endParaRPr lang="en-US" sz="1400">
              <a:solidFill>
                <a:srgbClr val="BAC6DB"/>
              </a:solidFill>
              <a:latin typeface="Consolas" panose="020B0609020204030204" pitchFamily="49" charset="0"/>
            </a:endParaRPr>
          </a:p>
          <a:p>
            <a:r>
              <a:rPr lang="en-US" sz="1400">
                <a:solidFill>
                  <a:srgbClr val="A4BD00"/>
                </a:solidFill>
                <a:latin typeface="Consolas" panose="020B0609020204030204" pitchFamily="49" charset="0"/>
              </a:rPr>
              <a:t>    display: flex;</a:t>
            </a:r>
            <a:endParaRPr lang="en-US" sz="1400">
              <a:solidFill>
                <a:srgbClr val="BAC6DB"/>
              </a:solidFill>
              <a:latin typeface="Consolas" panose="020B0609020204030204" pitchFamily="49" charset="0"/>
            </a:endParaRPr>
          </a:p>
          <a:p>
            <a:r>
              <a:rPr lang="en-US" sz="1400">
                <a:solidFill>
                  <a:srgbClr val="A4BD00"/>
                </a:solidFill>
                <a:latin typeface="Consolas" panose="020B0609020204030204" pitchFamily="49" charset="0"/>
              </a:rPr>
              <a:t>    justify-content: space-between;</a:t>
            </a:r>
            <a:endParaRPr lang="en-US" sz="1400">
              <a:solidFill>
                <a:srgbClr val="BAC6DB"/>
              </a:solidFill>
              <a:latin typeface="Consolas" panose="020B0609020204030204" pitchFamily="49" charset="0"/>
            </a:endParaRPr>
          </a:p>
          <a:p>
            <a:r>
              <a:rPr lang="en-US" sz="1400">
                <a:solidFill>
                  <a:srgbClr val="A4BD00"/>
                </a:solidFill>
                <a:latin typeface="Consolas" panose="020B0609020204030204" pitchFamily="49" charset="0"/>
              </a:rPr>
              <a:t>    align-items: center; //vertical-align</a:t>
            </a:r>
            <a:endParaRPr lang="en-US" sz="1400">
              <a:solidFill>
                <a:srgbClr val="BAC6DB"/>
              </a:solidFill>
              <a:latin typeface="Consolas" panose="020B0609020204030204" pitchFamily="49" charset="0"/>
            </a:endParaRPr>
          </a:p>
          <a:p>
            <a:r>
              <a:rPr lang="en-US" sz="1400">
                <a:solidFill>
                  <a:srgbClr val="A4BD00"/>
                </a:solidFill>
                <a:latin typeface="Consolas" panose="020B0609020204030204" pitchFamily="49" charset="0"/>
              </a:rPr>
              <a:t>    height: 45px;</a:t>
            </a:r>
            <a:endParaRPr lang="en-US" sz="1400">
              <a:solidFill>
                <a:srgbClr val="BAC6DB"/>
              </a:solidFill>
              <a:latin typeface="Consolas" panose="020B0609020204030204" pitchFamily="49" charset="0"/>
            </a:endParaRPr>
          </a:p>
          <a:p>
            <a:r>
              <a:rPr lang="en-US" sz="1400">
                <a:solidFill>
                  <a:srgbClr val="A4BD00"/>
                </a:solidFill>
                <a:latin typeface="Consolas" panose="020B0609020204030204" pitchFamily="49" charset="0"/>
              </a:rPr>
              <a:t>    box-shadow: 1px 3px rgb(60, 60, 60, 0.4);</a:t>
            </a:r>
            <a:endParaRPr lang="en-US" sz="1400">
              <a:solidFill>
                <a:srgbClr val="BAC6DB"/>
              </a:solidFill>
              <a:latin typeface="Consolas" panose="020B0609020204030204" pitchFamily="49" charset="0"/>
            </a:endParaRPr>
          </a:p>
          <a:p>
            <a:r>
              <a:rPr lang="en-US" sz="1400">
                <a:solidFill>
                  <a:srgbClr val="A4BD00"/>
                </a:solidFill>
                <a:latin typeface="Consolas" panose="020B0609020204030204" pitchFamily="49" charset="0"/>
              </a:rPr>
              <a:t>`</a:t>
            </a:r>
            <a:endParaRPr lang="en-US" sz="1400">
              <a:solidFill>
                <a:srgbClr val="BAC6DB"/>
              </a:solidFill>
              <a:latin typeface="Consolas" panose="020B0609020204030204" pitchFamily="49" charset="0"/>
            </a:endParaRPr>
          </a:p>
          <a:p>
            <a:r>
              <a:rPr lang="en-US" sz="1400">
                <a:solidFill>
                  <a:srgbClr val="827DB5"/>
                </a:solidFill>
                <a:latin typeface="Consolas" panose="020B0609020204030204" pitchFamily="49" charset="0"/>
              </a:rPr>
              <a:t>const</a:t>
            </a:r>
            <a:r>
              <a:rPr lang="en-US" sz="1400">
                <a:solidFill>
                  <a:srgbClr val="BAC6DB"/>
                </a:solidFill>
                <a:latin typeface="Consolas" panose="020B0609020204030204" pitchFamily="49" charset="0"/>
              </a:rPr>
              <a:t> </a:t>
            </a:r>
            <a:r>
              <a:rPr lang="en-US" sz="1400">
                <a:solidFill>
                  <a:srgbClr val="A8AEBD"/>
                </a:solidFill>
                <a:latin typeface="Consolas" panose="020B0609020204030204" pitchFamily="49" charset="0"/>
              </a:rPr>
              <a:t>StyledLink</a:t>
            </a:r>
            <a:r>
              <a:rPr lang="en-US" sz="1400">
                <a:solidFill>
                  <a:srgbClr val="BAC6DB"/>
                </a:solidFill>
                <a:latin typeface="Consolas" panose="020B0609020204030204" pitchFamily="49" charset="0"/>
              </a:rPr>
              <a:t> </a:t>
            </a:r>
            <a:r>
              <a:rPr lang="en-US" sz="1400">
                <a:solidFill>
                  <a:srgbClr val="FF6600"/>
                </a:solidFill>
                <a:latin typeface="Consolas" panose="020B0609020204030204" pitchFamily="49" charset="0"/>
              </a:rPr>
              <a:t>=</a:t>
            </a:r>
            <a:r>
              <a:rPr lang="en-US" sz="1400">
                <a:solidFill>
                  <a:srgbClr val="BAC6DB"/>
                </a:solidFill>
                <a:latin typeface="Consolas" panose="020B0609020204030204" pitchFamily="49" charset="0"/>
              </a:rPr>
              <a:t> </a:t>
            </a:r>
            <a:r>
              <a:rPr lang="en-US" sz="1400">
                <a:solidFill>
                  <a:srgbClr val="00C200"/>
                </a:solidFill>
                <a:latin typeface="Consolas" panose="020B0609020204030204" pitchFamily="49" charset="0"/>
              </a:rPr>
              <a:t>Styled</a:t>
            </a:r>
            <a:r>
              <a:rPr lang="en-US" sz="1400">
                <a:solidFill>
                  <a:srgbClr val="BAC6DB"/>
                </a:solidFill>
                <a:latin typeface="Consolas" panose="020B0609020204030204" pitchFamily="49" charset="0"/>
              </a:rPr>
              <a:t>(</a:t>
            </a:r>
            <a:r>
              <a:rPr lang="en-US" sz="1400">
                <a:solidFill>
                  <a:srgbClr val="A8AEBD"/>
                </a:solidFill>
                <a:latin typeface="Consolas" panose="020B0609020204030204" pitchFamily="49" charset="0"/>
              </a:rPr>
              <a:t>Link</a:t>
            </a:r>
            <a:r>
              <a:rPr lang="en-US" sz="1400">
                <a:solidFill>
                  <a:srgbClr val="BAC6DB"/>
                </a:solidFill>
                <a:latin typeface="Consolas" panose="020B0609020204030204" pitchFamily="49" charset="0"/>
              </a:rPr>
              <a:t>)</a:t>
            </a:r>
            <a:r>
              <a:rPr lang="en-US" sz="1400">
                <a:solidFill>
                  <a:srgbClr val="A4BD00"/>
                </a:solidFill>
                <a:latin typeface="Consolas" panose="020B0609020204030204" pitchFamily="49" charset="0"/>
              </a:rPr>
              <a:t>`</a:t>
            </a:r>
            <a:endParaRPr lang="en-US" sz="1400">
              <a:solidFill>
                <a:srgbClr val="BAC6DB"/>
              </a:solidFill>
              <a:latin typeface="Consolas" panose="020B0609020204030204" pitchFamily="49" charset="0"/>
            </a:endParaRPr>
          </a:p>
          <a:p>
            <a:r>
              <a:rPr lang="en-US" sz="1400">
                <a:solidFill>
                  <a:srgbClr val="A4BD00"/>
                </a:solidFill>
                <a:latin typeface="Consolas" panose="020B0609020204030204" pitchFamily="49" charset="0"/>
              </a:rPr>
              <a:t>    padding-right: 20px;</a:t>
            </a:r>
            <a:endParaRPr lang="en-US" sz="1400">
              <a:solidFill>
                <a:srgbClr val="BAC6DB"/>
              </a:solidFill>
              <a:latin typeface="Consolas" panose="020B0609020204030204" pitchFamily="49" charset="0"/>
            </a:endParaRPr>
          </a:p>
          <a:p>
            <a:r>
              <a:rPr lang="en-US" sz="1400">
                <a:solidFill>
                  <a:srgbClr val="A4BD00"/>
                </a:solidFill>
                <a:latin typeface="Consolas" panose="020B0609020204030204" pitchFamily="49" charset="0"/>
              </a:rPr>
              <a:t>    color: black;</a:t>
            </a:r>
            <a:endParaRPr lang="en-US" sz="1400">
              <a:solidFill>
                <a:srgbClr val="BAC6DB"/>
              </a:solidFill>
              <a:latin typeface="Consolas" panose="020B0609020204030204" pitchFamily="49" charset="0"/>
            </a:endParaRPr>
          </a:p>
          <a:p>
            <a:r>
              <a:rPr lang="en-US" sz="1400">
                <a:solidFill>
                  <a:srgbClr val="A4BD00"/>
                </a:solidFill>
                <a:latin typeface="Consolas" panose="020B0609020204030204" pitchFamily="49" charset="0"/>
              </a:rPr>
              <a:t>    padding-right: 40px;</a:t>
            </a:r>
            <a:endParaRPr lang="en-US" sz="1400">
              <a:solidFill>
                <a:srgbClr val="BAC6DB"/>
              </a:solidFill>
              <a:latin typeface="Consolas" panose="020B0609020204030204" pitchFamily="49" charset="0"/>
            </a:endParaRPr>
          </a:p>
          <a:p>
            <a:r>
              <a:rPr lang="en-US" sz="1400">
                <a:solidFill>
                  <a:srgbClr val="A4BD00"/>
                </a:solidFill>
                <a:latin typeface="Consolas" panose="020B0609020204030204" pitchFamily="49" charset="0"/>
              </a:rPr>
              <a:t>    text-decoration: none;</a:t>
            </a:r>
            <a:endParaRPr lang="en-US" sz="1400">
              <a:solidFill>
                <a:srgbClr val="BAC6DB"/>
              </a:solidFill>
              <a:latin typeface="Consolas" panose="020B0609020204030204" pitchFamily="49" charset="0"/>
            </a:endParaRPr>
          </a:p>
          <a:p>
            <a:r>
              <a:rPr lang="en-US" sz="1400">
                <a:solidFill>
                  <a:srgbClr val="A4BD00"/>
                </a:solidFill>
                <a:latin typeface="Consolas" panose="020B0609020204030204" pitchFamily="49" charset="0"/>
              </a:rPr>
              <a:t>`</a:t>
            </a:r>
            <a:endParaRPr lang="en-US" sz="1400" b="0">
              <a:solidFill>
                <a:srgbClr val="BAC6DB"/>
              </a:solidFill>
              <a:effectLst/>
              <a:latin typeface="Consolas" panose="020B0609020204030204" pitchFamily="49" charset="0"/>
            </a:endParaRPr>
          </a:p>
        </p:txBody>
      </p:sp>
    </p:spTree>
    <p:extLst>
      <p:ext uri="{BB962C8B-B14F-4D97-AF65-F5344CB8AC3E}">
        <p14:creationId xmlns:p14="http://schemas.microsoft.com/office/powerpoint/2010/main" xmlns="" val="28907863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7930358" cy="480131"/>
          </a:xfrm>
        </p:spPr>
        <p:txBody>
          <a:bodyPr/>
          <a:lstStyle/>
          <a:p>
            <a:r>
              <a:rPr lang="en-US" sz="2800" b="0" smtClean="0">
                <a:latin typeface="Sitka Small" panose="02000505000000020004" pitchFamily="2" charset="0"/>
              </a:rPr>
              <a:t>react-router-dom – useParams</a:t>
            </a:r>
            <a:endParaRPr lang="en-US" sz="2800">
              <a:latin typeface="Sitka Small" panose="02000505000000020004" pitchFamily="2" charset="0"/>
            </a:endParaRPr>
          </a:p>
        </p:txBody>
      </p:sp>
      <p:sp>
        <p:nvSpPr>
          <p:cNvPr id="7" name="Rectangle 6"/>
          <p:cNvSpPr/>
          <p:nvPr/>
        </p:nvSpPr>
        <p:spPr>
          <a:xfrm>
            <a:off x="898393" y="742367"/>
            <a:ext cx="6906901" cy="3293209"/>
          </a:xfrm>
          <a:prstGeom prst="rect">
            <a:avLst/>
          </a:prstGeom>
        </p:spPr>
        <p:txBody>
          <a:bodyPr wrap="square">
            <a:spAutoFit/>
          </a:bodyPr>
          <a:lstStyle/>
          <a:p>
            <a:r>
              <a:rPr lang="en-US" sz="1600">
                <a:solidFill>
                  <a:srgbClr val="77B7D7"/>
                </a:solidFill>
                <a:latin typeface="MonoLisa"/>
              </a:rPr>
              <a:t>import</a:t>
            </a:r>
            <a:r>
              <a:rPr lang="en-US" sz="1600">
                <a:solidFill>
                  <a:srgbClr val="FFFFFF"/>
                </a:solidFill>
                <a:latin typeface="MonoLisa"/>
              </a:rPr>
              <a:t> </a:t>
            </a:r>
            <a:r>
              <a:rPr lang="en-US" sz="1600">
                <a:solidFill>
                  <a:srgbClr val="77B7D7"/>
                </a:solidFill>
                <a:latin typeface="MonoLisa"/>
              </a:rPr>
              <a:t>{</a:t>
            </a:r>
            <a:r>
              <a:rPr lang="en-US" sz="1600">
                <a:solidFill>
                  <a:srgbClr val="FFFFFF"/>
                </a:solidFill>
                <a:latin typeface="MonoLisa"/>
              </a:rPr>
              <a:t> </a:t>
            </a:r>
            <a:r>
              <a:rPr lang="en-US" sz="1600">
                <a:solidFill>
                  <a:srgbClr val="DFE2E7"/>
                </a:solidFill>
                <a:latin typeface="MonoLisa"/>
              </a:rPr>
              <a:t>useParams</a:t>
            </a:r>
            <a:r>
              <a:rPr lang="en-US" sz="1600">
                <a:solidFill>
                  <a:srgbClr val="FFFFFF"/>
                </a:solidFill>
                <a:latin typeface="MonoLisa"/>
              </a:rPr>
              <a:t> </a:t>
            </a:r>
            <a:r>
              <a:rPr lang="en-US" sz="1600">
                <a:solidFill>
                  <a:srgbClr val="77B7D7"/>
                </a:solidFill>
                <a:latin typeface="MonoLisa"/>
              </a:rPr>
              <a:t>}</a:t>
            </a:r>
            <a:r>
              <a:rPr lang="en-US" sz="1600">
                <a:solidFill>
                  <a:srgbClr val="FFFFFF"/>
                </a:solidFill>
                <a:latin typeface="MonoLisa"/>
              </a:rPr>
              <a:t> </a:t>
            </a:r>
            <a:r>
              <a:rPr lang="en-US" sz="1600">
                <a:solidFill>
                  <a:srgbClr val="77B7D7"/>
                </a:solidFill>
                <a:latin typeface="MonoLisa"/>
              </a:rPr>
              <a:t>from</a:t>
            </a:r>
            <a:r>
              <a:rPr lang="en-US" sz="1600">
                <a:solidFill>
                  <a:srgbClr val="FFFFFF"/>
                </a:solidFill>
                <a:latin typeface="MonoLisa"/>
              </a:rPr>
              <a:t> </a:t>
            </a:r>
            <a:r>
              <a:rPr lang="en-US" sz="1600">
                <a:solidFill>
                  <a:srgbClr val="DFE2E7"/>
                </a:solidFill>
                <a:latin typeface="MonoLisa"/>
              </a:rPr>
              <a:t>"</a:t>
            </a:r>
            <a:r>
              <a:rPr lang="en-US" sz="1600">
                <a:solidFill>
                  <a:srgbClr val="977CDC"/>
                </a:solidFill>
                <a:latin typeface="MonoLisa"/>
              </a:rPr>
              <a:t>react-router-dom</a:t>
            </a:r>
            <a:r>
              <a:rPr lang="en-US" sz="1600">
                <a:solidFill>
                  <a:srgbClr val="DFE2E7"/>
                </a:solidFill>
                <a:latin typeface="MonoLisa"/>
              </a:rPr>
              <a:t>";</a:t>
            </a:r>
            <a:endParaRPr lang="en-US" sz="1600">
              <a:solidFill>
                <a:srgbClr val="FFFFFF"/>
              </a:solidFill>
              <a:latin typeface="MonoLisa"/>
            </a:endParaRPr>
          </a:p>
          <a:p>
            <a:r>
              <a:rPr lang="en-US" sz="1600">
                <a:solidFill>
                  <a:srgbClr val="FFFFFF"/>
                </a:solidFill>
                <a:latin typeface="MonoLisa"/>
              </a:rPr>
              <a:t/>
            </a:r>
            <a:br>
              <a:rPr lang="en-US" sz="1600">
                <a:solidFill>
                  <a:srgbClr val="FFFFFF"/>
                </a:solidFill>
                <a:latin typeface="MonoLisa"/>
              </a:rPr>
            </a:br>
            <a:r>
              <a:rPr lang="en-US" sz="1600">
                <a:solidFill>
                  <a:srgbClr val="77B7D7"/>
                </a:solidFill>
                <a:latin typeface="MonoLisa"/>
              </a:rPr>
              <a:t>const</a:t>
            </a:r>
            <a:r>
              <a:rPr lang="en-US" sz="1600">
                <a:solidFill>
                  <a:srgbClr val="FFFFFF"/>
                </a:solidFill>
                <a:latin typeface="MonoLisa"/>
              </a:rPr>
              <a:t> </a:t>
            </a:r>
            <a:r>
              <a:rPr lang="en-US" sz="1600">
                <a:solidFill>
                  <a:srgbClr val="86D9CA"/>
                </a:solidFill>
                <a:latin typeface="MonoLisa"/>
              </a:rPr>
              <a:t>Manager</a:t>
            </a:r>
            <a:r>
              <a:rPr lang="en-US" sz="1600">
                <a:solidFill>
                  <a:srgbClr val="FFFFFF"/>
                </a:solidFill>
                <a:latin typeface="MonoLisa"/>
              </a:rPr>
              <a:t> </a:t>
            </a:r>
            <a:r>
              <a:rPr lang="en-US" sz="1600">
                <a:solidFill>
                  <a:srgbClr val="DFE2E7"/>
                </a:solidFill>
                <a:latin typeface="MonoLisa"/>
              </a:rPr>
              <a:t>=</a:t>
            </a:r>
            <a:r>
              <a:rPr lang="en-US" sz="1600">
                <a:solidFill>
                  <a:srgbClr val="FFFFFF"/>
                </a:solidFill>
                <a:latin typeface="MonoLisa"/>
              </a:rPr>
              <a:t> </a:t>
            </a:r>
            <a:r>
              <a:rPr lang="en-US" sz="1600">
                <a:solidFill>
                  <a:srgbClr val="DFE2E7"/>
                </a:solidFill>
                <a:latin typeface="MonoLisa"/>
              </a:rPr>
              <a:t>()</a:t>
            </a:r>
            <a:r>
              <a:rPr lang="en-US" sz="1600">
                <a:solidFill>
                  <a:srgbClr val="FFFFFF"/>
                </a:solidFill>
                <a:latin typeface="MonoLisa"/>
              </a:rPr>
              <a:t> </a:t>
            </a:r>
            <a:r>
              <a:rPr lang="en-US" sz="1600">
                <a:solidFill>
                  <a:srgbClr val="77B7D7"/>
                </a:solidFill>
                <a:latin typeface="MonoLisa"/>
              </a:rPr>
              <a:t>=&gt;</a:t>
            </a:r>
            <a:r>
              <a:rPr lang="en-US" sz="1600">
                <a:solidFill>
                  <a:srgbClr val="FFFFFF"/>
                </a:solidFill>
                <a:latin typeface="MonoLisa"/>
              </a:rPr>
              <a:t> </a:t>
            </a:r>
            <a:r>
              <a:rPr lang="en-US" sz="1600">
                <a:solidFill>
                  <a:srgbClr val="77B7D7"/>
                </a:solidFill>
                <a:latin typeface="MonoLisa"/>
              </a:rPr>
              <a:t>{</a:t>
            </a:r>
            <a:endParaRPr lang="en-US" sz="1600">
              <a:solidFill>
                <a:srgbClr val="FFFFFF"/>
              </a:solidFill>
              <a:latin typeface="MonoLisa"/>
            </a:endParaRPr>
          </a:p>
          <a:p>
            <a:r>
              <a:rPr lang="en-US" sz="1600">
                <a:solidFill>
                  <a:srgbClr val="77B7D7"/>
                </a:solidFill>
                <a:latin typeface="MonoLisa"/>
              </a:rPr>
              <a:t>const</a:t>
            </a:r>
            <a:r>
              <a:rPr lang="en-US" sz="1600">
                <a:solidFill>
                  <a:srgbClr val="FFFFFF"/>
                </a:solidFill>
                <a:latin typeface="MonoLisa"/>
              </a:rPr>
              <a:t> { </a:t>
            </a:r>
            <a:r>
              <a:rPr lang="en-US" sz="1600">
                <a:solidFill>
                  <a:srgbClr val="DFE2E7"/>
                </a:solidFill>
                <a:latin typeface="MonoLisa"/>
              </a:rPr>
              <a:t>id</a:t>
            </a:r>
            <a:r>
              <a:rPr lang="en-US" sz="1600">
                <a:solidFill>
                  <a:srgbClr val="FFFFFF"/>
                </a:solidFill>
                <a:latin typeface="MonoLisa"/>
              </a:rPr>
              <a:t> } </a:t>
            </a:r>
            <a:r>
              <a:rPr lang="en-US" sz="1600">
                <a:solidFill>
                  <a:srgbClr val="DFE2E7"/>
                </a:solidFill>
                <a:latin typeface="MonoLisa"/>
              </a:rPr>
              <a:t>=</a:t>
            </a:r>
            <a:r>
              <a:rPr lang="en-US" sz="1600">
                <a:solidFill>
                  <a:srgbClr val="FFFFFF"/>
                </a:solidFill>
                <a:latin typeface="MonoLisa"/>
              </a:rPr>
              <a:t> </a:t>
            </a:r>
            <a:r>
              <a:rPr lang="en-US" sz="1600">
                <a:solidFill>
                  <a:srgbClr val="86D9CA"/>
                </a:solidFill>
                <a:latin typeface="MonoLisa"/>
              </a:rPr>
              <a:t>useParams</a:t>
            </a:r>
            <a:r>
              <a:rPr lang="en-US" sz="1600">
                <a:solidFill>
                  <a:srgbClr val="DFE2E7"/>
                </a:solidFill>
                <a:latin typeface="MonoLisa"/>
              </a:rPr>
              <a:t>();</a:t>
            </a:r>
            <a:endParaRPr lang="en-US" sz="1600">
              <a:solidFill>
                <a:srgbClr val="FFFFFF"/>
              </a:solidFill>
              <a:latin typeface="MonoLisa"/>
            </a:endParaRPr>
          </a:p>
          <a:p>
            <a:r>
              <a:rPr lang="en-US" sz="1600">
                <a:solidFill>
                  <a:srgbClr val="FFFFFF"/>
                </a:solidFill>
                <a:latin typeface="MonoLisa"/>
              </a:rPr>
              <a:t/>
            </a:r>
            <a:br>
              <a:rPr lang="en-US" sz="1600">
                <a:solidFill>
                  <a:srgbClr val="FFFFFF"/>
                </a:solidFill>
                <a:latin typeface="MonoLisa"/>
              </a:rPr>
            </a:br>
            <a:r>
              <a:rPr lang="en-US" sz="1600">
                <a:solidFill>
                  <a:srgbClr val="77B7D7"/>
                </a:solidFill>
                <a:latin typeface="MonoLisa"/>
              </a:rPr>
              <a:t>return</a:t>
            </a:r>
            <a:r>
              <a:rPr lang="en-US" sz="1600">
                <a:solidFill>
                  <a:srgbClr val="FFFFFF"/>
                </a:solidFill>
                <a:latin typeface="MonoLisa"/>
              </a:rPr>
              <a:t> </a:t>
            </a:r>
            <a:r>
              <a:rPr lang="en-US" sz="1600">
                <a:solidFill>
                  <a:srgbClr val="DFE2E7"/>
                </a:solidFill>
                <a:latin typeface="MonoLisa"/>
              </a:rPr>
              <a:t>&lt;</a:t>
            </a:r>
            <a:r>
              <a:rPr lang="en-US" sz="1600">
                <a:solidFill>
                  <a:srgbClr val="86D9CA"/>
                </a:solidFill>
                <a:latin typeface="MonoLisa"/>
              </a:rPr>
              <a:t>h1</a:t>
            </a:r>
            <a:r>
              <a:rPr lang="en-US" sz="1600">
                <a:solidFill>
                  <a:srgbClr val="DFE2E7"/>
                </a:solidFill>
                <a:latin typeface="MonoLisa"/>
              </a:rPr>
              <a:t>&gt; Welcome to Manager Page {id} &lt;/</a:t>
            </a:r>
            <a:r>
              <a:rPr lang="en-US" sz="1600">
                <a:solidFill>
                  <a:srgbClr val="86D9CA"/>
                </a:solidFill>
                <a:latin typeface="MonoLisa"/>
              </a:rPr>
              <a:t>h1</a:t>
            </a:r>
            <a:r>
              <a:rPr lang="en-US" sz="1600">
                <a:solidFill>
                  <a:srgbClr val="DFE2E7"/>
                </a:solidFill>
                <a:latin typeface="MonoLisa"/>
              </a:rPr>
              <a:t>&gt;;</a:t>
            </a:r>
            <a:endParaRPr lang="en-US" sz="1600">
              <a:solidFill>
                <a:srgbClr val="FFFFFF"/>
              </a:solidFill>
              <a:latin typeface="MonoLisa"/>
            </a:endParaRPr>
          </a:p>
          <a:p>
            <a:r>
              <a:rPr lang="en-US" sz="1600">
                <a:solidFill>
                  <a:srgbClr val="77B7D7"/>
                </a:solidFill>
                <a:latin typeface="MonoLisa"/>
              </a:rPr>
              <a:t>}</a:t>
            </a:r>
            <a:r>
              <a:rPr lang="en-US" sz="1600">
                <a:solidFill>
                  <a:srgbClr val="DFE2E7"/>
                </a:solidFill>
                <a:latin typeface="MonoLisa"/>
              </a:rPr>
              <a:t>;</a:t>
            </a:r>
            <a:endParaRPr lang="en-US" sz="1600">
              <a:solidFill>
                <a:srgbClr val="FFFFFF"/>
              </a:solidFill>
              <a:latin typeface="MonoLisa"/>
            </a:endParaRPr>
          </a:p>
          <a:p>
            <a:r>
              <a:rPr lang="en-US" sz="1600">
                <a:solidFill>
                  <a:srgbClr val="FFFFFF"/>
                </a:solidFill>
                <a:latin typeface="MonoLisa"/>
              </a:rPr>
              <a:t/>
            </a:r>
            <a:br>
              <a:rPr lang="en-US" sz="1600">
                <a:solidFill>
                  <a:srgbClr val="FFFFFF"/>
                </a:solidFill>
                <a:latin typeface="MonoLisa"/>
              </a:rPr>
            </a:br>
            <a:r>
              <a:rPr lang="en-US" sz="1600">
                <a:solidFill>
                  <a:srgbClr val="77B7D7"/>
                </a:solidFill>
                <a:latin typeface="MonoLisa"/>
              </a:rPr>
              <a:t>export</a:t>
            </a:r>
            <a:r>
              <a:rPr lang="en-US" sz="1600">
                <a:solidFill>
                  <a:srgbClr val="FFFFFF"/>
                </a:solidFill>
                <a:latin typeface="MonoLisa"/>
              </a:rPr>
              <a:t> </a:t>
            </a:r>
            <a:r>
              <a:rPr lang="en-US" sz="1600">
                <a:solidFill>
                  <a:srgbClr val="77B7D7"/>
                </a:solidFill>
                <a:latin typeface="MonoLisa"/>
              </a:rPr>
              <a:t>default</a:t>
            </a:r>
            <a:r>
              <a:rPr lang="en-US" sz="1600">
                <a:solidFill>
                  <a:srgbClr val="FFFFFF"/>
                </a:solidFill>
                <a:latin typeface="MonoLisa"/>
              </a:rPr>
              <a:t> </a:t>
            </a:r>
            <a:r>
              <a:rPr lang="en-US" sz="1600">
                <a:solidFill>
                  <a:srgbClr val="DFE2E7"/>
                </a:solidFill>
                <a:latin typeface="MonoLisa"/>
              </a:rPr>
              <a:t>Manager;</a:t>
            </a:r>
            <a:endParaRPr lang="en-US" sz="1600">
              <a:solidFill>
                <a:srgbClr val="FFFFFF"/>
              </a:solidFill>
              <a:latin typeface="MonoLisa"/>
            </a:endParaRPr>
          </a:p>
          <a:p>
            <a:endParaRPr lang="en-US" sz="1600" smtClean="0">
              <a:solidFill>
                <a:srgbClr val="FFFFFF"/>
              </a:solidFill>
              <a:latin typeface="MonoLisa"/>
            </a:endParaRPr>
          </a:p>
          <a:p>
            <a:endParaRPr lang="en-US" sz="1600">
              <a:solidFill>
                <a:srgbClr val="FFFFFF"/>
              </a:solidFill>
              <a:latin typeface="MonoLisa"/>
            </a:endParaRPr>
          </a:p>
          <a:p>
            <a:r>
              <a:rPr lang="en-US" sz="1600">
                <a:solidFill>
                  <a:srgbClr val="FFFFFF"/>
                </a:solidFill>
                <a:latin typeface="MonoLisa"/>
              </a:rPr>
              <a:t/>
            </a:r>
            <a:br>
              <a:rPr lang="en-US" sz="1600">
                <a:solidFill>
                  <a:srgbClr val="FFFFFF"/>
                </a:solidFill>
                <a:latin typeface="MonoLisa"/>
              </a:rPr>
            </a:br>
            <a:endParaRPr lang="en-US" sz="1600" b="0">
              <a:solidFill>
                <a:srgbClr val="FFFFFF"/>
              </a:solidFill>
              <a:effectLst/>
              <a:latin typeface="MonoLisa"/>
            </a:endParaRPr>
          </a:p>
        </p:txBody>
      </p:sp>
      <p:pic>
        <p:nvPicPr>
          <p:cNvPr id="3" name="Picture 2"/>
          <p:cNvPicPr>
            <a:picLocks noChangeAspect="1"/>
          </p:cNvPicPr>
          <p:nvPr/>
        </p:nvPicPr>
        <p:blipFill>
          <a:blip r:embed="rId2"/>
          <a:stretch>
            <a:fillRect/>
          </a:stretch>
        </p:blipFill>
        <p:spPr>
          <a:xfrm>
            <a:off x="898393" y="3457848"/>
            <a:ext cx="6723433" cy="2853466"/>
          </a:xfrm>
          <a:prstGeom prst="rect">
            <a:avLst/>
          </a:prstGeom>
        </p:spPr>
      </p:pic>
    </p:spTree>
    <p:extLst>
      <p:ext uri="{BB962C8B-B14F-4D97-AF65-F5344CB8AC3E}">
        <p14:creationId xmlns:p14="http://schemas.microsoft.com/office/powerpoint/2010/main" xmlns="" val="15300053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smtClean="0">
                <a:latin typeface="Sitka Small" panose="02000505000000020004" pitchFamily="2" charset="0"/>
              </a:rPr>
              <a:t>Redux-toolkit</a:t>
            </a:r>
            <a:endParaRPr lang="en-US" sz="2800">
              <a:latin typeface="Sitka Small" panose="02000505000000020004" pitchFamily="2" charset="0"/>
            </a:endParaRPr>
          </a:p>
        </p:txBody>
      </p:sp>
      <p:sp>
        <p:nvSpPr>
          <p:cNvPr id="7" name="Rectangle 6"/>
          <p:cNvSpPr/>
          <p:nvPr/>
        </p:nvSpPr>
        <p:spPr>
          <a:xfrm>
            <a:off x="836137" y="663480"/>
            <a:ext cx="11136449" cy="1754326"/>
          </a:xfrm>
          <a:prstGeom prst="rect">
            <a:avLst/>
          </a:prstGeom>
        </p:spPr>
        <p:txBody>
          <a:bodyPr wrap="square">
            <a:spAutoFit/>
          </a:bodyPr>
          <a:lstStyle/>
          <a:p>
            <a:endParaRPr lang="en-US">
              <a:solidFill>
                <a:srgbClr val="827DB5"/>
              </a:solidFill>
              <a:latin typeface="Consolas" panose="020B0609020204030204" pitchFamily="49" charset="0"/>
            </a:endParaRPr>
          </a:p>
          <a:p>
            <a:endParaRPr lang="en-US" smtClean="0">
              <a:solidFill>
                <a:srgbClr val="827DB5"/>
              </a:solidFill>
              <a:latin typeface="Consolas" panose="020B0609020204030204" pitchFamily="49" charset="0"/>
            </a:endParaRPr>
          </a:p>
          <a:p>
            <a:endParaRPr lang="en-US">
              <a:solidFill>
                <a:srgbClr val="827DB5"/>
              </a:solidFill>
              <a:latin typeface="Consolas" panose="020B0609020204030204" pitchFamily="49" charset="0"/>
            </a:endParaRPr>
          </a:p>
          <a:p>
            <a:endParaRPr lang="en-US" smtClean="0">
              <a:solidFill>
                <a:srgbClr val="827DB5"/>
              </a:solidFill>
              <a:latin typeface="Consolas" panose="020B0609020204030204" pitchFamily="49" charset="0"/>
            </a:endParaRPr>
          </a:p>
          <a:p>
            <a:endParaRPr lang="en-US">
              <a:solidFill>
                <a:srgbClr val="827DB5"/>
              </a:solidFill>
              <a:latin typeface="Consolas" panose="020B0609020204030204" pitchFamily="49" charset="0"/>
            </a:endParaRPr>
          </a:p>
          <a:p>
            <a:endParaRPr lang="en-US">
              <a:solidFill>
                <a:srgbClr val="BAC6DB"/>
              </a:solidFill>
              <a:latin typeface="Consolas" panose="020B0609020204030204" pitchFamily="49" charset="0"/>
            </a:endParaRPr>
          </a:p>
        </p:txBody>
      </p:sp>
      <p:sp>
        <p:nvSpPr>
          <p:cNvPr id="4" name="Rectangle 3"/>
          <p:cNvSpPr/>
          <p:nvPr/>
        </p:nvSpPr>
        <p:spPr>
          <a:xfrm>
            <a:off x="836137" y="4166136"/>
            <a:ext cx="9512451" cy="1077218"/>
          </a:xfrm>
          <a:prstGeom prst="rect">
            <a:avLst/>
          </a:prstGeom>
        </p:spPr>
        <p:txBody>
          <a:bodyPr wrap="square">
            <a:spAutoFit/>
          </a:bodyPr>
          <a:lstStyle/>
          <a:p>
            <a:endParaRPr lang="en-US" sz="2400" b="1" i="1">
              <a:solidFill>
                <a:schemeClr val="bg1">
                  <a:lumMod val="75000"/>
                </a:schemeClr>
              </a:solidFill>
              <a:latin typeface="Consolas" panose="020B0609020204030204" pitchFamily="49" charset="0"/>
              <a:hlinkClick r:id="rId2"/>
            </a:endParaRPr>
          </a:p>
          <a:p>
            <a:r>
              <a:rPr lang="en-US" sz="2400" b="1" i="1" smtClean="0">
                <a:solidFill>
                  <a:schemeClr val="bg1">
                    <a:lumMod val="75000"/>
                  </a:schemeClr>
                </a:solidFill>
                <a:latin typeface="Consolas" panose="020B0609020204030204" pitchFamily="49" charset="0"/>
                <a:hlinkClick r:id="rId2"/>
              </a:rPr>
              <a:t>https</a:t>
            </a:r>
            <a:r>
              <a:rPr lang="en-US" sz="2400" b="1" i="1">
                <a:solidFill>
                  <a:schemeClr val="bg1">
                    <a:lumMod val="75000"/>
                  </a:schemeClr>
                </a:solidFill>
                <a:latin typeface="Consolas" panose="020B0609020204030204" pitchFamily="49" charset="0"/>
                <a:hlinkClick r:id="rId2"/>
              </a:rPr>
              <a:t>://</a:t>
            </a:r>
            <a:r>
              <a:rPr lang="en-US" sz="2400" b="1" i="1" smtClean="0">
                <a:solidFill>
                  <a:schemeClr val="bg1">
                    <a:lumMod val="75000"/>
                  </a:schemeClr>
                </a:solidFill>
                <a:latin typeface="Consolas" panose="020B0609020204030204" pitchFamily="49" charset="0"/>
                <a:hlinkClick r:id="rId2"/>
              </a:rPr>
              <a:t>redux-toolkit.js.org/tutorials/quick-start</a:t>
            </a:r>
            <a:endParaRPr lang="en-US" sz="2400" b="1" i="1" smtClean="0">
              <a:solidFill>
                <a:schemeClr val="bg1">
                  <a:lumMod val="75000"/>
                </a:schemeClr>
              </a:solidFill>
              <a:latin typeface="Consolas" panose="020B0609020204030204" pitchFamily="49" charset="0"/>
            </a:endParaRPr>
          </a:p>
          <a:p>
            <a:endParaRPr lang="en-US" sz="1600" b="0">
              <a:solidFill>
                <a:srgbClr val="BAC6DB"/>
              </a:solidFill>
              <a:effectLst/>
              <a:latin typeface="Consolas" panose="020B0609020204030204" pitchFamily="49" charset="0"/>
            </a:endParaRPr>
          </a:p>
        </p:txBody>
      </p:sp>
      <p:sp>
        <p:nvSpPr>
          <p:cNvPr id="5" name="Rectangle 4"/>
          <p:cNvSpPr/>
          <p:nvPr/>
        </p:nvSpPr>
        <p:spPr>
          <a:xfrm>
            <a:off x="894503" y="688435"/>
            <a:ext cx="10789806" cy="3693319"/>
          </a:xfrm>
          <a:prstGeom prst="rect">
            <a:avLst/>
          </a:prstGeom>
        </p:spPr>
        <p:txBody>
          <a:bodyPr wrap="square">
            <a:spAutoFit/>
          </a:bodyPr>
          <a:lstStyle/>
          <a:p>
            <a:r>
              <a:rPr lang="en-US" b="1" smtClean="0">
                <a:solidFill>
                  <a:schemeClr val="bg1">
                    <a:lumMod val="95000"/>
                  </a:schemeClr>
                </a:solidFill>
              </a:rPr>
              <a:t>What is Redux?</a:t>
            </a:r>
          </a:p>
          <a:p>
            <a:r>
              <a:rPr lang="en-US">
                <a:solidFill>
                  <a:schemeClr val="bg1">
                    <a:lumMod val="95000"/>
                  </a:schemeClr>
                </a:solidFill>
              </a:rPr>
              <a:t>Redux is an open-source JavaScript library for managing and centralizing application state. It is most commonly used with libraries such as React or Angular for building user interfaces. </a:t>
            </a:r>
          </a:p>
          <a:p>
            <a:endParaRPr lang="en-US" smtClean="0">
              <a:solidFill>
                <a:schemeClr val="bg1">
                  <a:lumMod val="95000"/>
                </a:schemeClr>
              </a:solidFill>
            </a:endParaRPr>
          </a:p>
          <a:p>
            <a:endParaRPr lang="en-US">
              <a:solidFill>
                <a:schemeClr val="bg1">
                  <a:lumMod val="95000"/>
                </a:schemeClr>
              </a:solidFill>
            </a:endParaRPr>
          </a:p>
          <a:p>
            <a:r>
              <a:rPr lang="en-US" b="1" smtClean="0">
                <a:solidFill>
                  <a:schemeClr val="bg1">
                    <a:lumMod val="95000"/>
                  </a:schemeClr>
                </a:solidFill>
              </a:rPr>
              <a:t>Why </a:t>
            </a:r>
            <a:r>
              <a:rPr lang="en-US" b="1">
                <a:solidFill>
                  <a:schemeClr val="bg1">
                    <a:lumMod val="95000"/>
                  </a:schemeClr>
                </a:solidFill>
              </a:rPr>
              <a:t>do we need redux</a:t>
            </a:r>
            <a:r>
              <a:rPr lang="en-US" b="1" smtClean="0">
                <a:solidFill>
                  <a:schemeClr val="bg1">
                    <a:lumMod val="95000"/>
                  </a:schemeClr>
                </a:solidFill>
              </a:rPr>
              <a:t>?</a:t>
            </a:r>
          </a:p>
          <a:p>
            <a:r>
              <a:rPr lang="en-US" smtClean="0">
                <a:solidFill>
                  <a:schemeClr val="bg1">
                    <a:lumMod val="95000"/>
                  </a:schemeClr>
                </a:solidFill>
              </a:rPr>
              <a:t>Redux is used to solve the problem of </a:t>
            </a:r>
            <a:r>
              <a:rPr lang="en-US" smtClean="0">
                <a:solidFill>
                  <a:srgbClr val="FF0000"/>
                </a:solidFill>
              </a:rPr>
              <a:t>state lifting</a:t>
            </a:r>
            <a:r>
              <a:rPr lang="en-US" smtClean="0">
                <a:solidFill>
                  <a:schemeClr val="bg1">
                    <a:lumMod val="95000"/>
                  </a:schemeClr>
                </a:solidFill>
              </a:rPr>
              <a:t> or </a:t>
            </a:r>
            <a:r>
              <a:rPr lang="en-US" smtClean="0">
                <a:solidFill>
                  <a:srgbClr val="FF0000"/>
                </a:solidFill>
              </a:rPr>
              <a:t>prop drilling</a:t>
            </a:r>
            <a:r>
              <a:rPr lang="en-US" smtClean="0">
                <a:solidFill>
                  <a:schemeClr val="bg1">
                    <a:lumMod val="95000"/>
                  </a:schemeClr>
                </a:solidFill>
              </a:rPr>
              <a:t>. Redux </a:t>
            </a:r>
            <a:r>
              <a:rPr lang="en-US">
                <a:solidFill>
                  <a:schemeClr val="bg1">
                    <a:lumMod val="95000"/>
                  </a:schemeClr>
                </a:solidFill>
              </a:rPr>
              <a:t>allows </a:t>
            </a:r>
            <a:r>
              <a:rPr lang="en-US" smtClean="0">
                <a:solidFill>
                  <a:schemeClr val="bg1">
                    <a:lumMod val="95000"/>
                  </a:schemeClr>
                </a:solidFill>
              </a:rPr>
              <a:t>you </a:t>
            </a:r>
            <a:r>
              <a:rPr lang="en-US">
                <a:solidFill>
                  <a:schemeClr val="bg1">
                    <a:lumMod val="95000"/>
                  </a:schemeClr>
                </a:solidFill>
              </a:rPr>
              <a:t>to manage your app's state in a single place and keep changes in your app more predictable and traceable. </a:t>
            </a:r>
            <a:endParaRPr lang="en-US" smtClean="0">
              <a:solidFill>
                <a:schemeClr val="bg1">
                  <a:lumMod val="95000"/>
                </a:schemeClr>
              </a:solidFill>
            </a:endParaRPr>
          </a:p>
          <a:p>
            <a:endParaRPr lang="en-US">
              <a:solidFill>
                <a:schemeClr val="bg1">
                  <a:lumMod val="95000"/>
                </a:schemeClr>
              </a:solidFill>
            </a:endParaRPr>
          </a:p>
          <a:p>
            <a:r>
              <a:rPr lang="en-US" smtClean="0">
                <a:solidFill>
                  <a:schemeClr val="bg1">
                    <a:lumMod val="95000"/>
                  </a:schemeClr>
                </a:solidFill>
              </a:rPr>
              <a:t>Data flow is unidirectional in react js. It is always parent to child. But there are some workarounds to pass data from child to parent or we can use a state management library like Redux.</a:t>
            </a:r>
          </a:p>
          <a:p>
            <a:endParaRPr lang="en-US" smtClean="0">
              <a:solidFill>
                <a:schemeClr val="bg1">
                  <a:lumMod val="95000"/>
                </a:schemeClr>
              </a:solidFill>
            </a:endParaRPr>
          </a:p>
          <a:p>
            <a:endParaRPr lang="en-US">
              <a:solidFill>
                <a:schemeClr val="bg1">
                  <a:lumMod val="95000"/>
                </a:schemeClr>
              </a:solidFill>
            </a:endParaRPr>
          </a:p>
        </p:txBody>
      </p:sp>
    </p:spTree>
    <p:extLst>
      <p:ext uri="{BB962C8B-B14F-4D97-AF65-F5344CB8AC3E}">
        <p14:creationId xmlns:p14="http://schemas.microsoft.com/office/powerpoint/2010/main" xmlns="" val="920755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659" y="17092"/>
            <a:ext cx="6318929" cy="480131"/>
          </a:xfrm>
        </p:spPr>
        <p:txBody>
          <a:bodyPr/>
          <a:lstStyle/>
          <a:p>
            <a:r>
              <a:rPr lang="en-US" sz="2800" b="0" smtClean="0">
                <a:latin typeface="Sitka Small" panose="02000505000000020004" pitchFamily="2" charset="0"/>
              </a:rPr>
              <a:t>Repository Overview – default </a:t>
            </a:r>
            <a:endParaRPr lang="en-US" b="0">
              <a:latin typeface="Sitka Small" panose="02000505000000020004" pitchFamily="2" charset="0"/>
            </a:endParaRPr>
          </a:p>
        </p:txBody>
      </p:sp>
      <p:pic>
        <p:nvPicPr>
          <p:cNvPr id="3" name="Picture 2"/>
          <p:cNvPicPr>
            <a:picLocks noChangeAspect="1"/>
          </p:cNvPicPr>
          <p:nvPr/>
        </p:nvPicPr>
        <p:blipFill>
          <a:blip r:embed="rId2"/>
          <a:stretch>
            <a:fillRect/>
          </a:stretch>
        </p:blipFill>
        <p:spPr>
          <a:xfrm>
            <a:off x="988554" y="648472"/>
            <a:ext cx="8490176" cy="6047413"/>
          </a:xfrm>
          <a:prstGeom prst="rect">
            <a:avLst/>
          </a:prstGeom>
        </p:spPr>
      </p:pic>
    </p:spTree>
    <p:extLst>
      <p:ext uri="{BB962C8B-B14F-4D97-AF65-F5344CB8AC3E}">
        <p14:creationId xmlns:p14="http://schemas.microsoft.com/office/powerpoint/2010/main" xmlns="" val="2198371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659" y="0"/>
            <a:ext cx="7644149" cy="867930"/>
          </a:xfrm>
        </p:spPr>
        <p:txBody>
          <a:bodyPr/>
          <a:lstStyle/>
          <a:p>
            <a:r>
              <a:rPr lang="en-US" sz="2800" b="0" smtClean="0">
                <a:latin typeface="Sitka Small" panose="02000505000000020004" pitchFamily="2" charset="0"/>
              </a:rPr>
              <a:t>Repository Overview – after cleanup</a:t>
            </a:r>
            <a:endParaRPr lang="en-US" b="0">
              <a:latin typeface="Sitka Small" panose="02000505000000020004" pitchFamily="2" charset="0"/>
            </a:endParaRPr>
          </a:p>
        </p:txBody>
      </p:sp>
      <p:pic>
        <p:nvPicPr>
          <p:cNvPr id="4" name="Picture 3"/>
          <p:cNvPicPr>
            <a:picLocks noChangeAspect="1"/>
          </p:cNvPicPr>
          <p:nvPr/>
        </p:nvPicPr>
        <p:blipFill>
          <a:blip r:embed="rId2"/>
          <a:stretch>
            <a:fillRect/>
          </a:stretch>
        </p:blipFill>
        <p:spPr>
          <a:xfrm>
            <a:off x="978395" y="672552"/>
            <a:ext cx="10157384" cy="5658105"/>
          </a:xfrm>
          <a:prstGeom prst="rect">
            <a:avLst/>
          </a:prstGeom>
        </p:spPr>
      </p:pic>
    </p:spTree>
    <p:extLst>
      <p:ext uri="{BB962C8B-B14F-4D97-AF65-F5344CB8AC3E}">
        <p14:creationId xmlns:p14="http://schemas.microsoft.com/office/powerpoint/2010/main" xmlns="" val="878456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smtClean="0">
                <a:latin typeface="Sitka Small" panose="02000505000000020004" pitchFamily="2" charset="0"/>
              </a:rPr>
              <a:t>Components</a:t>
            </a:r>
            <a:endParaRPr lang="en-US" sz="2800">
              <a:latin typeface="Sitka Small" panose="02000505000000020004" pitchFamily="2" charset="0"/>
            </a:endParaRPr>
          </a:p>
        </p:txBody>
      </p:sp>
      <p:sp>
        <p:nvSpPr>
          <p:cNvPr id="7" name="Rectangle 6"/>
          <p:cNvSpPr/>
          <p:nvPr/>
        </p:nvSpPr>
        <p:spPr>
          <a:xfrm>
            <a:off x="852466" y="731847"/>
            <a:ext cx="10536714" cy="3831818"/>
          </a:xfrm>
          <a:prstGeom prst="rect">
            <a:avLst/>
          </a:prstGeom>
        </p:spPr>
        <p:txBody>
          <a:bodyPr wrap="square">
            <a:spAutoFit/>
          </a:bodyPr>
          <a:lstStyle/>
          <a:p>
            <a:pPr>
              <a:lnSpc>
                <a:spcPct val="150000"/>
              </a:lnSpc>
            </a:pPr>
            <a:r>
              <a:rPr lang="en-US">
                <a:solidFill>
                  <a:schemeClr val="bg1"/>
                </a:solidFill>
                <a:latin typeface="Comic Sans MS" panose="030F0702030302020204" pitchFamily="66" charset="0"/>
              </a:rPr>
              <a:t>Components are </a:t>
            </a:r>
            <a:r>
              <a:rPr lang="en-US" smtClean="0">
                <a:solidFill>
                  <a:schemeClr val="bg1"/>
                </a:solidFill>
                <a:latin typeface="Comic Sans MS" panose="030F0702030302020204" pitchFamily="66" charset="0"/>
              </a:rPr>
              <a:t>like JS </a:t>
            </a:r>
            <a:r>
              <a:rPr lang="en-US">
                <a:solidFill>
                  <a:schemeClr val="bg1"/>
                </a:solidFill>
                <a:latin typeface="Comic Sans MS" panose="030F0702030302020204" pitchFamily="66" charset="0"/>
              </a:rPr>
              <a:t>functions that return </a:t>
            </a:r>
            <a:r>
              <a:rPr lang="en-US" smtClean="0">
                <a:solidFill>
                  <a:schemeClr val="bg1"/>
                </a:solidFill>
                <a:latin typeface="Comic Sans MS" panose="030F0702030302020204" pitchFamily="66" charset="0"/>
              </a:rPr>
              <a:t>HTML(XML) element.</a:t>
            </a:r>
          </a:p>
          <a:p>
            <a:pPr>
              <a:lnSpc>
                <a:spcPct val="150000"/>
              </a:lnSpc>
            </a:pPr>
            <a:endParaRPr lang="en-US" smtClean="0">
              <a:solidFill>
                <a:schemeClr val="bg1"/>
              </a:solidFill>
              <a:latin typeface="Comic Sans MS" panose="030F0702030302020204" pitchFamily="66" charset="0"/>
            </a:endParaRPr>
          </a:p>
          <a:p>
            <a:pPr>
              <a:lnSpc>
                <a:spcPct val="150000"/>
              </a:lnSpc>
            </a:pPr>
            <a:r>
              <a:rPr lang="en-US" smtClean="0">
                <a:solidFill>
                  <a:schemeClr val="bg1"/>
                </a:solidFill>
                <a:latin typeface="Comic Sans MS" panose="030F0702030302020204" pitchFamily="66" charset="0"/>
              </a:rPr>
              <a:t>Components </a:t>
            </a:r>
            <a:r>
              <a:rPr lang="en-US">
                <a:solidFill>
                  <a:schemeClr val="bg1"/>
                </a:solidFill>
                <a:latin typeface="Comic Sans MS" panose="030F0702030302020204" pitchFamily="66" charset="0"/>
              </a:rPr>
              <a:t>are independent and </a:t>
            </a:r>
            <a:r>
              <a:rPr lang="en-US" b="1">
                <a:solidFill>
                  <a:schemeClr val="bg1"/>
                </a:solidFill>
                <a:latin typeface="Comic Sans MS" panose="030F0702030302020204" pitchFamily="66" charset="0"/>
              </a:rPr>
              <a:t>reusable</a:t>
            </a:r>
            <a:r>
              <a:rPr lang="en-US">
                <a:solidFill>
                  <a:schemeClr val="bg1"/>
                </a:solidFill>
                <a:latin typeface="Comic Sans MS" panose="030F0702030302020204" pitchFamily="66" charset="0"/>
              </a:rPr>
              <a:t> bits of code. </a:t>
            </a:r>
            <a:endParaRPr lang="en-US" smtClean="0">
              <a:solidFill>
                <a:schemeClr val="bg1"/>
              </a:solidFill>
              <a:latin typeface="Comic Sans MS" panose="030F0702030302020204" pitchFamily="66" charset="0"/>
            </a:endParaRPr>
          </a:p>
          <a:p>
            <a:pPr>
              <a:lnSpc>
                <a:spcPct val="150000"/>
              </a:lnSpc>
            </a:pPr>
            <a:r>
              <a:rPr lang="en-US" smtClean="0">
                <a:solidFill>
                  <a:schemeClr val="bg1"/>
                </a:solidFill>
                <a:latin typeface="Comic Sans MS" panose="030F0702030302020204" pitchFamily="66" charset="0"/>
              </a:rPr>
              <a:t>They </a:t>
            </a:r>
            <a:r>
              <a:rPr lang="en-US">
                <a:solidFill>
                  <a:schemeClr val="bg1"/>
                </a:solidFill>
                <a:latin typeface="Comic Sans MS" panose="030F0702030302020204" pitchFamily="66" charset="0"/>
              </a:rPr>
              <a:t>serve the same purpose as JavaScript functions, but work in isolation and return HTML</a:t>
            </a:r>
            <a:r>
              <a:rPr lang="en-US" smtClean="0">
                <a:solidFill>
                  <a:schemeClr val="bg1"/>
                </a:solidFill>
                <a:latin typeface="Comic Sans MS" panose="030F0702030302020204" pitchFamily="66" charset="0"/>
              </a:rPr>
              <a:t>.</a:t>
            </a:r>
          </a:p>
          <a:p>
            <a:pPr>
              <a:lnSpc>
                <a:spcPct val="150000"/>
              </a:lnSpc>
            </a:pPr>
            <a:endParaRPr lang="en-US">
              <a:solidFill>
                <a:schemeClr val="bg1"/>
              </a:solidFill>
              <a:latin typeface="Comic Sans MS" panose="030F0702030302020204" pitchFamily="66" charset="0"/>
            </a:endParaRPr>
          </a:p>
          <a:p>
            <a:pPr>
              <a:lnSpc>
                <a:spcPct val="150000"/>
              </a:lnSpc>
            </a:pPr>
            <a:r>
              <a:rPr lang="en-US" smtClean="0">
                <a:solidFill>
                  <a:schemeClr val="bg1"/>
                </a:solidFill>
                <a:latin typeface="Comic Sans MS" panose="030F0702030302020204" pitchFamily="66" charset="0"/>
              </a:rPr>
              <a:t>Components are also called as building blocks of react application.</a:t>
            </a:r>
            <a:endParaRPr lang="en-US">
              <a:solidFill>
                <a:schemeClr val="bg1"/>
              </a:solidFill>
              <a:latin typeface="Comic Sans MS" panose="030F0702030302020204" pitchFamily="66" charset="0"/>
            </a:endParaRPr>
          </a:p>
          <a:p>
            <a:pPr>
              <a:lnSpc>
                <a:spcPct val="150000"/>
              </a:lnSpc>
            </a:pPr>
            <a:endParaRPr lang="en-US">
              <a:solidFill>
                <a:schemeClr val="bg1"/>
              </a:solidFill>
              <a:latin typeface="Comic Sans MS" panose="030F0702030302020204" pitchFamily="66" charset="0"/>
            </a:endParaRPr>
          </a:p>
          <a:p>
            <a:pPr>
              <a:lnSpc>
                <a:spcPct val="150000"/>
              </a:lnSpc>
            </a:pPr>
            <a:r>
              <a:rPr lang="en-US">
                <a:solidFill>
                  <a:schemeClr val="bg1"/>
                </a:solidFill>
                <a:latin typeface="Comic Sans MS" panose="030F0702030302020204" pitchFamily="66" charset="0"/>
              </a:rPr>
              <a:t>Components come in two types, Class components and Function </a:t>
            </a:r>
            <a:r>
              <a:rPr lang="en-US" smtClean="0">
                <a:solidFill>
                  <a:schemeClr val="bg1"/>
                </a:solidFill>
                <a:latin typeface="Comic Sans MS" panose="030F0702030302020204" pitchFamily="66" charset="0"/>
              </a:rPr>
              <a:t>components. </a:t>
            </a:r>
          </a:p>
          <a:p>
            <a:pPr>
              <a:lnSpc>
                <a:spcPct val="150000"/>
              </a:lnSpc>
            </a:pPr>
            <a:endParaRPr lang="en-US">
              <a:solidFill>
                <a:schemeClr val="bg1"/>
              </a:solidFill>
              <a:latin typeface="Comic Sans MS" panose="030F0702030302020204" pitchFamily="66" charset="0"/>
            </a:endParaRPr>
          </a:p>
        </p:txBody>
      </p:sp>
    </p:spTree>
    <p:extLst>
      <p:ext uri="{BB962C8B-B14F-4D97-AF65-F5344CB8AC3E}">
        <p14:creationId xmlns:p14="http://schemas.microsoft.com/office/powerpoint/2010/main" xmlns="" val="2798231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37" y="29635"/>
            <a:ext cx="6318929" cy="480131"/>
          </a:xfrm>
        </p:spPr>
        <p:txBody>
          <a:bodyPr/>
          <a:lstStyle/>
          <a:p>
            <a:r>
              <a:rPr lang="en-US" sz="2800" b="0" smtClean="0">
                <a:latin typeface="Sitka Small" panose="02000505000000020004" pitchFamily="2" charset="0"/>
              </a:rPr>
              <a:t>JSX</a:t>
            </a:r>
            <a:endParaRPr lang="en-US" sz="2800">
              <a:latin typeface="Sitka Small" panose="02000505000000020004" pitchFamily="2" charset="0"/>
            </a:endParaRPr>
          </a:p>
        </p:txBody>
      </p:sp>
      <p:sp>
        <p:nvSpPr>
          <p:cNvPr id="7" name="Rectangle 6"/>
          <p:cNvSpPr/>
          <p:nvPr/>
        </p:nvSpPr>
        <p:spPr>
          <a:xfrm>
            <a:off x="852466" y="731847"/>
            <a:ext cx="10536714" cy="4662815"/>
          </a:xfrm>
          <a:prstGeom prst="rect">
            <a:avLst/>
          </a:prstGeom>
        </p:spPr>
        <p:txBody>
          <a:bodyPr wrap="square">
            <a:spAutoFit/>
          </a:bodyPr>
          <a:lstStyle/>
          <a:p>
            <a:pPr>
              <a:lnSpc>
                <a:spcPct val="150000"/>
              </a:lnSpc>
            </a:pPr>
            <a:r>
              <a:rPr lang="en-US" smtClean="0">
                <a:solidFill>
                  <a:schemeClr val="bg1"/>
                </a:solidFill>
                <a:latin typeface="Comic Sans MS" panose="030F0702030302020204" pitchFamily="66" charset="0"/>
              </a:rPr>
              <a:t>JSX </a:t>
            </a:r>
            <a:r>
              <a:rPr lang="en-US">
                <a:solidFill>
                  <a:schemeClr val="bg1"/>
                </a:solidFill>
                <a:latin typeface="Comic Sans MS" panose="030F0702030302020204" pitchFamily="66" charset="0"/>
              </a:rPr>
              <a:t>stands for JavaScript XML.</a:t>
            </a:r>
          </a:p>
          <a:p>
            <a:pPr>
              <a:lnSpc>
                <a:spcPct val="150000"/>
              </a:lnSpc>
            </a:pPr>
            <a:endParaRPr lang="en-US">
              <a:solidFill>
                <a:schemeClr val="bg1"/>
              </a:solidFill>
              <a:latin typeface="Comic Sans MS" panose="030F0702030302020204" pitchFamily="66" charset="0"/>
            </a:endParaRPr>
          </a:p>
          <a:p>
            <a:pPr>
              <a:lnSpc>
                <a:spcPct val="150000"/>
              </a:lnSpc>
            </a:pPr>
            <a:r>
              <a:rPr lang="en-US">
                <a:solidFill>
                  <a:schemeClr val="bg1"/>
                </a:solidFill>
                <a:latin typeface="Comic Sans MS" panose="030F0702030302020204" pitchFamily="66" charset="0"/>
              </a:rPr>
              <a:t>JSX allows us to write HTML in </a:t>
            </a:r>
            <a:r>
              <a:rPr lang="en-US" smtClean="0">
                <a:solidFill>
                  <a:schemeClr val="bg1"/>
                </a:solidFill>
                <a:latin typeface="Comic Sans MS" panose="030F0702030302020204" pitchFamily="66" charset="0"/>
              </a:rPr>
              <a:t>JavaScript page. </a:t>
            </a:r>
          </a:p>
          <a:p>
            <a:pPr>
              <a:lnSpc>
                <a:spcPct val="150000"/>
              </a:lnSpc>
            </a:pPr>
            <a:endParaRPr lang="en-US">
              <a:solidFill>
                <a:schemeClr val="bg1"/>
              </a:solidFill>
              <a:latin typeface="Comic Sans MS" panose="030F0702030302020204" pitchFamily="66" charset="0"/>
            </a:endParaRPr>
          </a:p>
          <a:p>
            <a:pPr>
              <a:lnSpc>
                <a:spcPct val="150000"/>
              </a:lnSpc>
            </a:pPr>
            <a:endParaRPr lang="en-US" smtClean="0">
              <a:solidFill>
                <a:schemeClr val="bg1"/>
              </a:solidFill>
              <a:latin typeface="Comic Sans MS" panose="030F0702030302020204" pitchFamily="66" charset="0"/>
            </a:endParaRPr>
          </a:p>
          <a:p>
            <a:pPr>
              <a:lnSpc>
                <a:spcPct val="150000"/>
              </a:lnSpc>
            </a:pPr>
            <a:r>
              <a:rPr lang="en-US">
                <a:solidFill>
                  <a:schemeClr val="bg1"/>
                </a:solidFill>
                <a:latin typeface="Comic Sans MS" panose="030F0702030302020204" pitchFamily="66" charset="0"/>
              </a:rPr>
              <a:t>Expressions in JSX</a:t>
            </a:r>
          </a:p>
          <a:p>
            <a:pPr>
              <a:lnSpc>
                <a:spcPct val="150000"/>
              </a:lnSpc>
            </a:pPr>
            <a:r>
              <a:rPr lang="en-US">
                <a:solidFill>
                  <a:schemeClr val="bg1"/>
                </a:solidFill>
                <a:latin typeface="Comic Sans MS" panose="030F0702030302020204" pitchFamily="66" charset="0"/>
              </a:rPr>
              <a:t>With JSX you can write </a:t>
            </a:r>
            <a:r>
              <a:rPr lang="en-US" smtClean="0">
                <a:solidFill>
                  <a:schemeClr val="bg1"/>
                </a:solidFill>
                <a:latin typeface="Comic Sans MS" panose="030F0702030302020204" pitchFamily="66" charset="0"/>
              </a:rPr>
              <a:t>expressions (JS) </a:t>
            </a:r>
            <a:r>
              <a:rPr lang="en-US">
                <a:solidFill>
                  <a:schemeClr val="bg1"/>
                </a:solidFill>
                <a:latin typeface="Comic Sans MS" panose="030F0702030302020204" pitchFamily="66" charset="0"/>
              </a:rPr>
              <a:t>inside curly braces { }.</a:t>
            </a:r>
          </a:p>
          <a:p>
            <a:pPr>
              <a:lnSpc>
                <a:spcPct val="150000"/>
              </a:lnSpc>
            </a:pPr>
            <a:endParaRPr lang="en-US">
              <a:solidFill>
                <a:schemeClr val="bg1"/>
              </a:solidFill>
              <a:latin typeface="Comic Sans MS" panose="030F0702030302020204" pitchFamily="66" charset="0"/>
            </a:endParaRPr>
          </a:p>
          <a:p>
            <a:pPr>
              <a:lnSpc>
                <a:spcPct val="150000"/>
              </a:lnSpc>
            </a:pPr>
            <a:r>
              <a:rPr lang="en-US">
                <a:solidFill>
                  <a:srgbClr val="92D050"/>
                </a:solidFill>
                <a:latin typeface="Arial Nova" panose="020B0504020202020204" pitchFamily="34" charset="0"/>
              </a:rPr>
              <a:t>const myElement = &lt;h1</a:t>
            </a:r>
            <a:r>
              <a:rPr lang="en-US" smtClean="0">
                <a:solidFill>
                  <a:srgbClr val="92D050"/>
                </a:solidFill>
                <a:latin typeface="Arial Nova" panose="020B0504020202020204" pitchFamily="34" charset="0"/>
              </a:rPr>
              <a:t>&gt; React </a:t>
            </a:r>
            <a:r>
              <a:rPr lang="en-US">
                <a:solidFill>
                  <a:srgbClr val="92D050"/>
                </a:solidFill>
                <a:latin typeface="Arial Nova" panose="020B0504020202020204" pitchFamily="34" charset="0"/>
              </a:rPr>
              <a:t>is </a:t>
            </a:r>
            <a:r>
              <a:rPr lang="en-US" b="1">
                <a:solidFill>
                  <a:srgbClr val="92D050"/>
                </a:solidFill>
                <a:latin typeface="Arial Nova" panose="020B0504020202020204" pitchFamily="34" charset="0"/>
              </a:rPr>
              <a:t>{5 + 5} </a:t>
            </a:r>
            <a:r>
              <a:rPr lang="en-US">
                <a:solidFill>
                  <a:srgbClr val="92D050"/>
                </a:solidFill>
                <a:latin typeface="Arial Nova" panose="020B0504020202020204" pitchFamily="34" charset="0"/>
              </a:rPr>
              <a:t>times better with </a:t>
            </a:r>
            <a:r>
              <a:rPr lang="en-US" smtClean="0">
                <a:solidFill>
                  <a:srgbClr val="92D050"/>
                </a:solidFill>
                <a:latin typeface="Arial Nova" panose="020B0504020202020204" pitchFamily="34" charset="0"/>
              </a:rPr>
              <a:t>JSX &lt;/</a:t>
            </a:r>
            <a:r>
              <a:rPr lang="en-US">
                <a:solidFill>
                  <a:srgbClr val="92D050"/>
                </a:solidFill>
                <a:latin typeface="Arial Nova" panose="020B0504020202020204" pitchFamily="34" charset="0"/>
              </a:rPr>
              <a:t>h1&gt;;</a:t>
            </a:r>
          </a:p>
          <a:p>
            <a:pPr>
              <a:lnSpc>
                <a:spcPct val="150000"/>
              </a:lnSpc>
            </a:pPr>
            <a:endParaRPr lang="en-US" smtClean="0">
              <a:solidFill>
                <a:schemeClr val="bg1"/>
              </a:solidFill>
              <a:latin typeface="Comic Sans MS" panose="030F0702030302020204" pitchFamily="66" charset="0"/>
            </a:endParaRPr>
          </a:p>
          <a:p>
            <a:pPr>
              <a:lnSpc>
                <a:spcPct val="150000"/>
              </a:lnSpc>
            </a:pPr>
            <a:endParaRPr lang="en-US">
              <a:solidFill>
                <a:schemeClr val="bg1"/>
              </a:solidFill>
              <a:latin typeface="Comic Sans MS" panose="030F0702030302020204" pitchFamily="66" charset="0"/>
            </a:endParaRPr>
          </a:p>
        </p:txBody>
      </p:sp>
    </p:spTree>
    <p:extLst>
      <p:ext uri="{BB962C8B-B14F-4D97-AF65-F5344CB8AC3E}">
        <p14:creationId xmlns:p14="http://schemas.microsoft.com/office/powerpoint/2010/main" xmlns="" val="1115157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purl.org/dc/term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1945</Words>
  <Application>Microsoft Office PowerPoint</Application>
  <PresentationFormat>Custom</PresentationFormat>
  <Paragraphs>801</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React JS</vt:lpstr>
      <vt:lpstr>React JS</vt:lpstr>
      <vt:lpstr>Run React in Browser</vt:lpstr>
      <vt:lpstr>Node (npm) setup</vt:lpstr>
      <vt:lpstr>Create React App</vt:lpstr>
      <vt:lpstr>Repository Overview – default </vt:lpstr>
      <vt:lpstr>Repository Overview – after cleanup</vt:lpstr>
      <vt:lpstr>Components</vt:lpstr>
      <vt:lpstr>JSX</vt:lpstr>
      <vt:lpstr>Create &amp; Render a component</vt:lpstr>
      <vt:lpstr>React Props</vt:lpstr>
      <vt:lpstr>Destructuring props.</vt:lpstr>
      <vt:lpstr>Button &amp; Events</vt:lpstr>
      <vt:lpstr>Reusing Component</vt:lpstr>
      <vt:lpstr>Rendering component Multiple time</vt:lpstr>
      <vt:lpstr>Form in React</vt:lpstr>
      <vt:lpstr>Ternary Operator</vt:lpstr>
      <vt:lpstr>Conditional Rendering - Element</vt:lpstr>
      <vt:lpstr>Conditional Rendering - Component</vt:lpstr>
      <vt:lpstr>Flow Structure of React App</vt:lpstr>
      <vt:lpstr>Inline CSS </vt:lpstr>
      <vt:lpstr>CSS as object </vt:lpstr>
      <vt:lpstr>External CSS </vt:lpstr>
      <vt:lpstr>Virtual DOM</vt:lpstr>
      <vt:lpstr>List Items</vt:lpstr>
      <vt:lpstr>List Items and Keys</vt:lpstr>
      <vt:lpstr>Hooks</vt:lpstr>
      <vt:lpstr>useState Hook</vt:lpstr>
      <vt:lpstr>useState Hook - Updating state</vt:lpstr>
      <vt:lpstr>useState Hook vs JS Variable</vt:lpstr>
      <vt:lpstr>useState Hook vs JS Variable</vt:lpstr>
      <vt:lpstr>Controlled Components</vt:lpstr>
      <vt:lpstr>Uncontrolled Components &amp; useRef</vt:lpstr>
      <vt:lpstr>JS Objects vs JSON</vt:lpstr>
      <vt:lpstr>useEffect Hook</vt:lpstr>
      <vt:lpstr>useEffect Hook</vt:lpstr>
      <vt:lpstr>Lifecycle methods - useEffect</vt:lpstr>
      <vt:lpstr>Lifecycle methods - useEffect</vt:lpstr>
      <vt:lpstr>Axios </vt:lpstr>
      <vt:lpstr>async await with Axios </vt:lpstr>
      <vt:lpstr>Function to Class Components </vt:lpstr>
      <vt:lpstr>Function to Class Components </vt:lpstr>
      <vt:lpstr>State in Class Components </vt:lpstr>
      <vt:lpstr>Default Export vs Named Export</vt:lpstr>
      <vt:lpstr>Why React Component Render Twice? – Strict Mode</vt:lpstr>
      <vt:lpstr>PropTypes in React</vt:lpstr>
      <vt:lpstr>Fragment vs Div</vt:lpstr>
      <vt:lpstr>styled-component</vt:lpstr>
      <vt:lpstr>react-router-dom – index.js page </vt:lpstr>
      <vt:lpstr>react-router-dom – App component</vt:lpstr>
      <vt:lpstr>react-router-dom – NavBar component</vt:lpstr>
      <vt:lpstr>react-router-dom – useParams</vt:lpstr>
      <vt:lpstr>Redux-toolkit</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2022-12-09T21:34:35Z</dcterms:created>
  <dcterms:modified xsi:type="dcterms:W3CDTF">2024-09-28T08:28:44Z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924dbb1d-991d-4bbd-aad5-33bac1d8ffaf_Enabled">
    <vt:lpwstr>true</vt:lpwstr>
  </property>
  <property fmtid="{D5CDD505-2E9C-101B-9397-08002B2CF9AE}" pid="4" name="MSIP_Label_924dbb1d-991d-4bbd-aad5-33bac1d8ffaf_SetDate">
    <vt:lpwstr>2023-05-06T16:32:52Z</vt:lpwstr>
  </property>
  <property fmtid="{D5CDD505-2E9C-101B-9397-08002B2CF9AE}" pid="5" name="MSIP_Label_924dbb1d-991d-4bbd-aad5-33bac1d8ffaf_Method">
    <vt:lpwstr>Standard</vt:lpwstr>
  </property>
  <property fmtid="{D5CDD505-2E9C-101B-9397-08002B2CF9AE}" pid="6" name="MSIP_Label_924dbb1d-991d-4bbd-aad5-33bac1d8ffaf_Name">
    <vt:lpwstr>924dbb1d-991d-4bbd-aad5-33bac1d8ffaf</vt:lpwstr>
  </property>
  <property fmtid="{D5CDD505-2E9C-101B-9397-08002B2CF9AE}" pid="7" name="MSIP_Label_924dbb1d-991d-4bbd-aad5-33bac1d8ffaf_SiteId">
    <vt:lpwstr>9652d7c2-1ccf-4940-8151-4a92bd474ed0</vt:lpwstr>
  </property>
  <property fmtid="{D5CDD505-2E9C-101B-9397-08002B2CF9AE}" pid="8" name="MSIP_Label_924dbb1d-991d-4bbd-aad5-33bac1d8ffaf_ActionId">
    <vt:lpwstr>4f05f632-95dd-4b43-b6a6-0eee74242bef</vt:lpwstr>
  </property>
  <property fmtid="{D5CDD505-2E9C-101B-9397-08002B2CF9AE}" pid="9" name="MSIP_Label_924dbb1d-991d-4bbd-aad5-33bac1d8ffaf_ContentBits">
    <vt:lpwstr>1</vt:lpwstr>
  </property>
</Properties>
</file>