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0" r:id="rId2"/>
    <p:sldId id="261" r:id="rId3"/>
    <p:sldId id="265" r:id="rId4"/>
    <p:sldId id="286" r:id="rId5"/>
    <p:sldId id="311" r:id="rId6"/>
    <p:sldId id="312" r:id="rId7"/>
    <p:sldId id="313" r:id="rId8"/>
    <p:sldId id="318" r:id="rId9"/>
    <p:sldId id="314" r:id="rId10"/>
    <p:sldId id="319" r:id="rId11"/>
    <p:sldId id="292" r:id="rId12"/>
    <p:sldId id="321" r:id="rId13"/>
    <p:sldId id="322" r:id="rId14"/>
    <p:sldId id="320" r:id="rId15"/>
    <p:sldId id="275" r:id="rId16"/>
    <p:sldId id="323" r:id="rId17"/>
    <p:sldId id="280" r:id="rId18"/>
    <p:sldId id="324" r:id="rId19"/>
    <p:sldId id="325" r:id="rId20"/>
    <p:sldId id="326" r:id="rId21"/>
    <p:sldId id="284" r:id="rId22"/>
  </p:sldIdLst>
  <p:sldSz cx="12192000" cy="6858000"/>
  <p:notesSz cx="6858000" cy="9144000"/>
  <p:custDataLst>
    <p:tags r:id="rId25"/>
  </p:custDataLst>
  <p:defaultTextStyle>
    <a:defPPr>
      <a:defRPr lang="zh-CN"/>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2C3441"/>
    <a:srgbClr val="007BC6"/>
    <a:srgbClr val="5B463F"/>
    <a:srgbClr val="CE8983"/>
    <a:srgbClr val="222832"/>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5" autoAdjust="0"/>
    <p:restoredTop sz="94689" autoAdjust="0"/>
  </p:normalViewPr>
  <p:slideViewPr>
    <p:cSldViewPr snapToGrid="0" showGuides="1">
      <p:cViewPr varScale="1">
        <p:scale>
          <a:sx n="103" d="100"/>
          <a:sy n="103" d="100"/>
        </p:scale>
        <p:origin x="256" y="184"/>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友庆" userId="3754ca2222029308" providerId="LiveId" clId="{3150F712-EE7D-4807-B307-A1827C8CFEF5}"/>
    <pc:docChg chg="custSel delSld modSld">
      <pc:chgData name="陈友庆" userId="3754ca2222029308" providerId="LiveId" clId="{3150F712-EE7D-4807-B307-A1827C8CFEF5}" dt="2018-05-08T09:32:53.803" v="336" actId="20577"/>
      <pc:docMkLst>
        <pc:docMk/>
      </pc:docMkLst>
      <pc:sldChg chg="addSp modSp modAnim">
        <pc:chgData name="陈友庆" userId="3754ca2222029308" providerId="LiveId" clId="{3150F712-EE7D-4807-B307-A1827C8CFEF5}" dt="2018-05-08T09:14:31.507" v="329" actId="1076"/>
        <pc:sldMkLst>
          <pc:docMk/>
          <pc:sldMk cId="0" sldId="262"/>
        </pc:sldMkLst>
        <pc:spChg chg="add mod">
          <ac:chgData name="陈友庆" userId="3754ca2222029308" providerId="LiveId" clId="{3150F712-EE7D-4807-B307-A1827C8CFEF5}" dt="2018-05-08T09:14:31.507" v="329" actId="1076"/>
          <ac:spMkLst>
            <pc:docMk/>
            <pc:sldMk cId="0" sldId="262"/>
            <ac:spMk id="2" creationId="{A05DBC0B-BFA2-4BD3-996E-84EA8AFA4071}"/>
          </ac:spMkLst>
        </pc:spChg>
        <pc:spChg chg="mod">
          <ac:chgData name="陈友庆" userId="3754ca2222029308" providerId="LiveId" clId="{3150F712-EE7D-4807-B307-A1827C8CFEF5}" dt="2018-05-08T09:14:28.693" v="328" actId="1076"/>
          <ac:spMkLst>
            <pc:docMk/>
            <pc:sldMk cId="0" sldId="262"/>
            <ac:spMk id="13" creationId="{92D73228-559C-4F2D-A311-251C2C225C01}"/>
          </ac:spMkLst>
        </pc:spChg>
      </pc:sldChg>
      <pc:sldChg chg="modSp">
        <pc:chgData name="陈友庆" userId="3754ca2222029308" providerId="LiveId" clId="{3150F712-EE7D-4807-B307-A1827C8CFEF5}" dt="2018-05-08T08:32:13.937" v="132" actId="20577"/>
        <pc:sldMkLst>
          <pc:docMk/>
          <pc:sldMk cId="3718980990" sldId="291"/>
        </pc:sldMkLst>
        <pc:spChg chg="mod">
          <ac:chgData name="陈友庆" userId="3754ca2222029308" providerId="LiveId" clId="{3150F712-EE7D-4807-B307-A1827C8CFEF5}" dt="2018-05-08T08:32:13.937" v="132" actId="20577"/>
          <ac:spMkLst>
            <pc:docMk/>
            <pc:sldMk cId="3718980990" sldId="291"/>
            <ac:spMk id="5" creationId="{A0FCA86C-AD0D-44A2-A0C8-9127C04E3241}"/>
          </ac:spMkLst>
        </pc:spChg>
        <pc:spChg chg="mod">
          <ac:chgData name="陈友庆" userId="3754ca2222029308" providerId="LiveId" clId="{3150F712-EE7D-4807-B307-A1827C8CFEF5}" dt="2018-05-08T08:31:04.345" v="83" actId="20577"/>
          <ac:spMkLst>
            <pc:docMk/>
            <pc:sldMk cId="3718980990" sldId="291"/>
            <ac:spMk id="10" creationId="{52DA6728-7A62-4B32-BA2A-D0C1A7A45565}"/>
          </ac:spMkLst>
        </pc:spChg>
      </pc:sldChg>
      <pc:sldChg chg="modSp">
        <pc:chgData name="陈友庆" userId="3754ca2222029308" providerId="LiveId" clId="{3150F712-EE7D-4807-B307-A1827C8CFEF5}" dt="2018-05-08T09:32:42.332" v="335" actId="1076"/>
        <pc:sldMkLst>
          <pc:docMk/>
          <pc:sldMk cId="1350069632" sldId="293"/>
        </pc:sldMkLst>
        <pc:spChg chg="mod">
          <ac:chgData name="陈友庆" userId="3754ca2222029308" providerId="LiveId" clId="{3150F712-EE7D-4807-B307-A1827C8CFEF5}" dt="2018-05-08T09:32:35.241" v="334" actId="1076"/>
          <ac:spMkLst>
            <pc:docMk/>
            <pc:sldMk cId="1350069632" sldId="293"/>
            <ac:spMk id="2" creationId="{185F7339-3091-4D40-B6AE-A2F6D22282E7}"/>
          </ac:spMkLst>
        </pc:spChg>
        <pc:picChg chg="mod">
          <ac:chgData name="陈友庆" userId="3754ca2222029308" providerId="LiveId" clId="{3150F712-EE7D-4807-B307-A1827C8CFEF5}" dt="2018-05-08T09:32:42.332" v="335" actId="1076"/>
          <ac:picMkLst>
            <pc:docMk/>
            <pc:sldMk cId="1350069632" sldId="293"/>
            <ac:picMk id="8" creationId="{6D4AD047-3192-4082-A6E8-3198E3052B08}"/>
          </ac:picMkLst>
        </pc:picChg>
      </pc:sldChg>
      <pc:sldChg chg="addSp delSp modSp modAnim">
        <pc:chgData name="陈友庆" userId="3754ca2222029308" providerId="LiveId" clId="{3150F712-EE7D-4807-B307-A1827C8CFEF5}" dt="2018-05-08T08:41:42.542" v="158" actId="20577"/>
        <pc:sldMkLst>
          <pc:docMk/>
          <pc:sldMk cId="3039904188" sldId="295"/>
        </pc:sldMkLst>
        <pc:spChg chg="mod">
          <ac:chgData name="陈友庆" userId="3754ca2222029308" providerId="LiveId" clId="{3150F712-EE7D-4807-B307-A1827C8CFEF5}" dt="2018-05-08T08:37:07.005" v="139" actId="1076"/>
          <ac:spMkLst>
            <pc:docMk/>
            <pc:sldMk cId="3039904188" sldId="295"/>
            <ac:spMk id="2" creationId="{185F7339-3091-4D40-B6AE-A2F6D22282E7}"/>
          </ac:spMkLst>
        </pc:spChg>
        <pc:spChg chg="mod">
          <ac:chgData name="陈友庆" userId="3754ca2222029308" providerId="LiveId" clId="{3150F712-EE7D-4807-B307-A1827C8CFEF5}" dt="2018-05-08T08:41:42.542" v="158" actId="20577"/>
          <ac:spMkLst>
            <pc:docMk/>
            <pc:sldMk cId="3039904188" sldId="295"/>
            <ac:spMk id="3" creationId="{8DA71B59-2F43-4B5C-A5C0-7DAE0BD091A2}"/>
          </ac:spMkLst>
        </pc:spChg>
        <pc:spChg chg="del">
          <ac:chgData name="陈友庆" userId="3754ca2222029308" providerId="LiveId" clId="{3150F712-EE7D-4807-B307-A1827C8CFEF5}" dt="2018-05-08T08:36:50.232" v="133" actId="478"/>
          <ac:spMkLst>
            <pc:docMk/>
            <pc:sldMk cId="3039904188" sldId="295"/>
            <ac:spMk id="4" creationId="{1C1760AB-8EAE-4397-87A2-60A322D5E98B}"/>
          </ac:spMkLst>
        </pc:spChg>
        <pc:spChg chg="add del">
          <ac:chgData name="陈友庆" userId="3754ca2222029308" providerId="LiveId" clId="{3150F712-EE7D-4807-B307-A1827C8CFEF5}" dt="2018-05-08T08:41:10.621" v="144" actId="20577"/>
          <ac:spMkLst>
            <pc:docMk/>
            <pc:sldMk cId="3039904188" sldId="295"/>
            <ac:spMk id="5" creationId="{81869F81-C77C-4519-A821-2CD474B67CF1}"/>
          </ac:spMkLst>
        </pc:spChg>
        <pc:spChg chg="mod">
          <ac:chgData name="陈友庆" userId="3754ca2222029308" providerId="LiveId" clId="{3150F712-EE7D-4807-B307-A1827C8CFEF5}" dt="2018-05-08T08:36:52.988" v="134" actId="1076"/>
          <ac:spMkLst>
            <pc:docMk/>
            <pc:sldMk cId="3039904188" sldId="295"/>
            <ac:spMk id="9" creationId="{0456578C-82BB-4300-B571-B9209CB3E2A6}"/>
          </ac:spMkLst>
        </pc:spChg>
      </pc:sldChg>
      <pc:sldChg chg="delSp modSp del">
        <pc:chgData name="陈友庆" userId="3754ca2222029308" providerId="LiveId" clId="{3150F712-EE7D-4807-B307-A1827C8CFEF5}" dt="2018-05-08T08:56:46.333" v="233" actId="2696"/>
        <pc:sldMkLst>
          <pc:docMk/>
          <pc:sldMk cId="2784077437" sldId="296"/>
        </pc:sldMkLst>
        <pc:spChg chg="del">
          <ac:chgData name="陈友庆" userId="3754ca2222029308" providerId="LiveId" clId="{3150F712-EE7D-4807-B307-A1827C8CFEF5}" dt="2018-05-08T08:42:40.679" v="159" actId="478"/>
          <ac:spMkLst>
            <pc:docMk/>
            <pc:sldMk cId="2784077437" sldId="296"/>
            <ac:spMk id="2" creationId="{185F7339-3091-4D40-B6AE-A2F6D22282E7}"/>
          </ac:spMkLst>
        </pc:spChg>
        <pc:spChg chg="mod">
          <ac:chgData name="陈友庆" userId="3754ca2222029308" providerId="LiveId" clId="{3150F712-EE7D-4807-B307-A1827C8CFEF5}" dt="2018-05-08T08:43:56.867" v="195" actId="403"/>
          <ac:spMkLst>
            <pc:docMk/>
            <pc:sldMk cId="2784077437" sldId="296"/>
            <ac:spMk id="4" creationId="{1C1760AB-8EAE-4397-87A2-60A322D5E98B}"/>
          </ac:spMkLst>
        </pc:spChg>
        <pc:spChg chg="mod">
          <ac:chgData name="陈友庆" userId="3754ca2222029308" providerId="LiveId" clId="{3150F712-EE7D-4807-B307-A1827C8CFEF5}" dt="2018-05-08T08:43:58.560" v="196" actId="1076"/>
          <ac:spMkLst>
            <pc:docMk/>
            <pc:sldMk cId="2784077437" sldId="296"/>
            <ac:spMk id="9" creationId="{0456578C-82BB-4300-B571-B9209CB3E2A6}"/>
          </ac:spMkLst>
        </pc:spChg>
      </pc:sldChg>
      <pc:sldChg chg="modSp modAnim">
        <pc:chgData name="陈友庆" userId="3754ca2222029308" providerId="LiveId" clId="{3150F712-EE7D-4807-B307-A1827C8CFEF5}" dt="2018-05-08T09:32:53.803" v="336" actId="20577"/>
        <pc:sldMkLst>
          <pc:docMk/>
          <pc:sldMk cId="3433192527" sldId="298"/>
        </pc:sldMkLst>
        <pc:spChg chg="mod">
          <ac:chgData name="陈友庆" userId="3754ca2222029308" providerId="LiveId" clId="{3150F712-EE7D-4807-B307-A1827C8CFEF5}" dt="2018-05-08T08:43:40.374" v="193" actId="20577"/>
          <ac:spMkLst>
            <pc:docMk/>
            <pc:sldMk cId="3433192527" sldId="298"/>
            <ac:spMk id="2" creationId="{185F7339-3091-4D40-B6AE-A2F6D22282E7}"/>
          </ac:spMkLst>
        </pc:spChg>
        <pc:spChg chg="mod">
          <ac:chgData name="陈友庆" userId="3754ca2222029308" providerId="LiveId" clId="{3150F712-EE7D-4807-B307-A1827C8CFEF5}" dt="2018-05-08T09:32:53.803" v="336" actId="20577"/>
          <ac:spMkLst>
            <pc:docMk/>
            <pc:sldMk cId="3433192527" sldId="298"/>
            <ac:spMk id="3" creationId="{C64DB707-2E81-461C-A2DB-791A17E8B6B4}"/>
          </ac:spMkLst>
        </pc:spChg>
      </pc:sldChg>
      <pc:sldChg chg="modSp">
        <pc:chgData name="陈友庆" userId="3754ca2222029308" providerId="LiveId" clId="{3150F712-EE7D-4807-B307-A1827C8CFEF5}" dt="2018-05-08T09:31:32.100" v="330" actId="20577"/>
        <pc:sldMkLst>
          <pc:docMk/>
          <pc:sldMk cId="1215457803" sldId="299"/>
        </pc:sldMkLst>
        <pc:spChg chg="mod">
          <ac:chgData name="陈友庆" userId="3754ca2222029308" providerId="LiveId" clId="{3150F712-EE7D-4807-B307-A1827C8CFEF5}" dt="2018-05-08T09:31:32.100" v="330" actId="20577"/>
          <ac:spMkLst>
            <pc:docMk/>
            <pc:sldMk cId="1215457803" sldId="299"/>
            <ac:spMk id="3" creationId="{DF9A3752-6BE2-48EB-AED3-BF90CFECA73D}"/>
          </ac:spMkLst>
        </pc:spChg>
      </pc:sldChg>
      <pc:sldChg chg="modSp">
        <pc:chgData name="陈友庆" userId="3754ca2222029308" providerId="LiveId" clId="{3150F712-EE7D-4807-B307-A1827C8CFEF5}" dt="2018-05-08T08:46:44.280" v="232" actId="2696"/>
        <pc:sldMkLst>
          <pc:docMk/>
          <pc:sldMk cId="4059429896" sldId="300"/>
        </pc:sldMkLst>
        <pc:spChg chg="mod">
          <ac:chgData name="陈友庆" userId="3754ca2222029308" providerId="LiveId" clId="{3150F712-EE7D-4807-B307-A1827C8CFEF5}" dt="2018-05-08T08:46:44.280" v="232" actId="2696"/>
          <ac:spMkLst>
            <pc:docMk/>
            <pc:sldMk cId="4059429896" sldId="300"/>
            <ac:spMk id="2" creationId="{F97BE05A-CDA8-465B-9FFA-3BF7039E5AB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pPr>
                <a:defRPr/>
              </a:pPr>
              <a:t>2020/6/10</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pPr>
                <a:defRPr/>
              </a:pPr>
              <a:t>‹#›</a:t>
            </a:fld>
            <a:endParaRPr lang="zh-CN" altLang="en-US">
              <a:cs typeface="+mn-cs"/>
            </a:endParaRPr>
          </a:p>
        </p:txBody>
      </p:sp>
    </p:spTree>
    <p:extLst>
      <p:ext uri="{BB962C8B-B14F-4D97-AF65-F5344CB8AC3E}">
        <p14:creationId xmlns:p14="http://schemas.microsoft.com/office/powerpoint/2010/main" val="377319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pPr>
                <a:defRPr/>
              </a:pPr>
              <a:t>2020/6/10</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pPr>
                <a:defRPr/>
              </a:pPr>
              <a:t>‹#›</a:t>
            </a:fld>
            <a:endParaRPr lang="zh-CN" altLang="en-US">
              <a:cs typeface="+mn-cs"/>
            </a:endParaRPr>
          </a:p>
        </p:txBody>
      </p:sp>
    </p:spTree>
    <p:extLst>
      <p:ext uri="{BB962C8B-B14F-4D97-AF65-F5344CB8AC3E}">
        <p14:creationId xmlns:p14="http://schemas.microsoft.com/office/powerpoint/2010/main" val="307742837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pPr>
                <a:defRPr/>
              </a:pPr>
              <a:t>1</a:t>
            </a:fld>
            <a:endParaRPr lang="zh-CN" altLang="en-US">
              <a:cs typeface="+mn-cs"/>
            </a:endParaRPr>
          </a:p>
        </p:txBody>
      </p:sp>
    </p:spTree>
    <p:extLst>
      <p:ext uri="{BB962C8B-B14F-4D97-AF65-F5344CB8AC3E}">
        <p14:creationId xmlns:p14="http://schemas.microsoft.com/office/powerpoint/2010/main" val="284215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pPr>
                <a:defRPr/>
              </a:pPr>
              <a:t>2</a:t>
            </a:fld>
            <a:endParaRPr lang="zh-CN" altLang="en-US">
              <a:cs typeface="+mn-cs"/>
            </a:endParaRPr>
          </a:p>
        </p:txBody>
      </p:sp>
    </p:spTree>
    <p:extLst>
      <p:ext uri="{BB962C8B-B14F-4D97-AF65-F5344CB8AC3E}">
        <p14:creationId xmlns:p14="http://schemas.microsoft.com/office/powerpoint/2010/main" val="133381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E0E6BE5-EEEF-48E6-89B7-39F5FAB15DA9}" type="slidenum">
              <a:rPr lang="zh-CN" altLang="en-US" smtClean="0"/>
              <a:pPr>
                <a:defRPr/>
              </a:pPr>
              <a:t>9</a:t>
            </a:fld>
            <a:endParaRPr lang="zh-CN" altLang="en-US">
              <a:cs typeface="+mn-cs"/>
            </a:endParaRPr>
          </a:p>
        </p:txBody>
      </p:sp>
    </p:spTree>
    <p:extLst>
      <p:ext uri="{BB962C8B-B14F-4D97-AF65-F5344CB8AC3E}">
        <p14:creationId xmlns:p14="http://schemas.microsoft.com/office/powerpoint/2010/main" val="111351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pPr>
                <a:defRPr/>
              </a:pPr>
              <a:t>21</a:t>
            </a:fld>
            <a:endParaRPr lang="zh-CN" altLang="en-US">
              <a:cs typeface="+mn-cs"/>
            </a:endParaRPr>
          </a:p>
        </p:txBody>
      </p:sp>
    </p:spTree>
    <p:extLst>
      <p:ext uri="{BB962C8B-B14F-4D97-AF65-F5344CB8AC3E}">
        <p14:creationId xmlns:p14="http://schemas.microsoft.com/office/powerpoint/2010/main" val="289164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灯片编号占位符 1">
            <a:extLst>
              <a:ext uri="{FF2B5EF4-FFF2-40B4-BE49-F238E27FC236}">
                <a16:creationId xmlns:a16="http://schemas.microsoft.com/office/drawing/2014/main" id="{F201999F-62CF-4B15-8269-7ED969B8C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168793513"/>
      </p:ext>
    </p:extLst>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
            <a:extLst>
              <a:ext uri="{FF2B5EF4-FFF2-40B4-BE49-F238E27FC236}">
                <a16:creationId xmlns:a16="http://schemas.microsoft.com/office/drawing/2014/main" id="{F47E8E01-80D4-4A83-8ECA-9CFAEE037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1241532911"/>
      </p:ext>
    </p:extLst>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
            <a:extLst>
              <a:ext uri="{FF2B5EF4-FFF2-40B4-BE49-F238E27FC236}">
                <a16:creationId xmlns:a16="http://schemas.microsoft.com/office/drawing/2014/main" id="{DDE3D544-0A6E-4F83-A896-DC82F8BBF416}"/>
              </a:ext>
            </a:extLst>
          </p:cNvPr>
          <p:cNvSpPr>
            <a:spLocks noGrp="1"/>
          </p:cNvSpPr>
          <p:nvPr>
            <p:ph type="sldNum" sz="quarter" idx="4"/>
          </p:nvPr>
        </p:nvSpPr>
        <p:spPr>
          <a:xfrm>
            <a:off x="8610600" y="636466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2759815679"/>
      </p:ext>
    </p:extLst>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灯片编号占位符 1">
            <a:extLst>
              <a:ext uri="{FF2B5EF4-FFF2-40B4-BE49-F238E27FC236}">
                <a16:creationId xmlns:a16="http://schemas.microsoft.com/office/drawing/2014/main" id="{04E0A834-2942-4654-B766-3FFD97DC1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1562182642"/>
      </p:ext>
    </p:extLst>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
            <a:extLst>
              <a:ext uri="{FF2B5EF4-FFF2-40B4-BE49-F238E27FC236}">
                <a16:creationId xmlns:a16="http://schemas.microsoft.com/office/drawing/2014/main" id="{CC80F597-1C6E-4AD7-A08B-454565910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226685175"/>
      </p:ext>
    </p:extLst>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
            <a:extLst>
              <a:ext uri="{FF2B5EF4-FFF2-40B4-BE49-F238E27FC236}">
                <a16:creationId xmlns:a16="http://schemas.microsoft.com/office/drawing/2014/main" id="{5C39E868-25D5-454C-B516-29EAA8E6B0C6}"/>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2837921155"/>
      </p:ext>
    </p:extLst>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灯片编号占位符 1">
            <a:extLst>
              <a:ext uri="{FF2B5EF4-FFF2-40B4-BE49-F238E27FC236}">
                <a16:creationId xmlns:a16="http://schemas.microsoft.com/office/drawing/2014/main" id="{90A29E18-B1C6-49AC-A560-0CF5DB8BD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536006389"/>
      </p:ext>
    </p:extLst>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F8A1474-C8B0-4908-BBC3-B47CCBF32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3641391623"/>
      </p:ext>
    </p:extLst>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灯片编号占位符 1">
            <a:extLst>
              <a:ext uri="{FF2B5EF4-FFF2-40B4-BE49-F238E27FC236}">
                <a16:creationId xmlns:a16="http://schemas.microsoft.com/office/drawing/2014/main" id="{69C250FC-91F3-4769-9BD0-BCF73C119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3281365335"/>
      </p:ext>
    </p:extLst>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灯片编号占位符 1">
            <a:extLst>
              <a:ext uri="{FF2B5EF4-FFF2-40B4-BE49-F238E27FC236}">
                <a16:creationId xmlns:a16="http://schemas.microsoft.com/office/drawing/2014/main" id="{3BBCA0DA-FC1A-4761-9F74-D029EA061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extLst>
      <p:ext uri="{BB962C8B-B14F-4D97-AF65-F5344CB8AC3E}">
        <p14:creationId xmlns:p14="http://schemas.microsoft.com/office/powerpoint/2010/main" val="2627260636"/>
      </p:ext>
    </p:extLst>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
        <p:nvSpPr>
          <p:cNvPr id="2" name="灯片编号占位符 1">
            <a:extLst>
              <a:ext uri="{FF2B5EF4-FFF2-40B4-BE49-F238E27FC236}">
                <a16:creationId xmlns:a16="http://schemas.microsoft.com/office/drawing/2014/main" id="{53ECFD47-521B-4610-857A-BDBF1AC94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/24</a:t>
            </a:r>
            <a:endParaRPr lang="zh-CN" altLang="en-US" dirty="0"/>
          </a:p>
        </p:txBody>
      </p:sp>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Lst>
  <p:transition spd="slow" advTm="965">
    <p:push dir="u"/>
  </p:transition>
  <p:hf hdr="0" dt="0"/>
  <p:txStyles>
    <p:titleStyle>
      <a:lvl1pPr algn="l" defTabSz="912813"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301688" y="3329205"/>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400" dirty="0">
                <a:solidFill>
                  <a:schemeClr val="bg1">
                    <a:lumMod val="50000"/>
                  </a:schemeClr>
                </a:solidFill>
                <a:latin typeface="方正兰亭超细黑简体" panose="02000000000000000000" pitchFamily="2" charset="-122"/>
                <a:ea typeface="方正兰亭超细黑简体" panose="02000000000000000000" pitchFamily="2" charset="-122"/>
              </a:rPr>
              <a:t>厦门出租车运行特性分析研究</a:t>
            </a:r>
          </a:p>
        </p:txBody>
      </p:sp>
      <p:sp>
        <p:nvSpPr>
          <p:cNvPr id="93187" name="文本框 6"/>
          <p:cNvSpPr txBox="1">
            <a:spLocks noChangeArrowheads="1"/>
          </p:cNvSpPr>
          <p:nvPr/>
        </p:nvSpPr>
        <p:spPr bwMode="auto">
          <a:xfrm>
            <a:off x="4909785" y="2388843"/>
            <a:ext cx="63401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3200" b="1" dirty="0">
                <a:solidFill>
                  <a:schemeClr val="tx1">
                    <a:lumMod val="65000"/>
                    <a:lumOff val="35000"/>
                  </a:schemeClr>
                </a:solidFill>
                <a:ea typeface="方正兰亭超细黑简体" panose="02000000000000000000" pitchFamily="2" charset="-122"/>
              </a:rPr>
              <a:t>厦门大数据安全开放创新应用大赛</a:t>
            </a:r>
          </a:p>
        </p:txBody>
      </p:sp>
      <p:cxnSp>
        <p:nvCxnSpPr>
          <p:cNvPr id="93188" name="直接连接符 6"/>
          <p:cNvCxnSpPr>
            <a:cxnSpLocks/>
          </p:cNvCxnSpPr>
          <p:nvPr/>
        </p:nvCxnSpPr>
        <p:spPr bwMode="auto">
          <a:xfrm>
            <a:off x="4775658" y="3050806"/>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D5C1298-6987-4D24-AE6D-522022DE36EF}"/>
              </a:ext>
            </a:extLst>
          </p:cNvPr>
          <p:cNvSpPr txBox="1"/>
          <p:nvPr/>
        </p:nvSpPr>
        <p:spPr>
          <a:xfrm>
            <a:off x="8394568" y="4258714"/>
            <a:ext cx="2658358" cy="461665"/>
          </a:xfrm>
          <a:prstGeom prst="rect">
            <a:avLst/>
          </a:prstGeom>
          <a:noFill/>
        </p:spPr>
        <p:txBody>
          <a:bodyPr wrap="square" rtlCol="0">
            <a:spAutoFit/>
          </a:bodyPr>
          <a:lstStyle/>
          <a:p>
            <a:r>
              <a:rPr lang="zh-CN" altLang="en-US" sz="2400" b="1" dirty="0">
                <a:solidFill>
                  <a:schemeClr val="tx1">
                    <a:lumMod val="65000"/>
                    <a:lumOff val="35000"/>
                  </a:schemeClr>
                </a:solidFill>
                <a:ea typeface="方正兰亭超细黑简体" panose="02000000000000000000" pitchFamily="2" charset="-122"/>
              </a:rPr>
              <a:t>汇报人：陈友庆</a:t>
            </a:r>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灯片编号占位符 2">
            <a:extLst>
              <a:ext uri="{FF2B5EF4-FFF2-40B4-BE49-F238E27FC236}">
                <a16:creationId xmlns:a16="http://schemas.microsoft.com/office/drawing/2014/main" id="{B5F58B0E-E793-4030-9A27-77AF91E047DE}"/>
              </a:ext>
            </a:extLst>
          </p:cNvPr>
          <p:cNvSpPr>
            <a:spLocks noGrp="1"/>
          </p:cNvSpPr>
          <p:nvPr>
            <p:ph type="sldNum" sz="quarter" idx="4"/>
          </p:nvPr>
        </p:nvSpPr>
        <p:spPr/>
        <p:txBody>
          <a:bodyPr/>
          <a:lstStyle/>
          <a:p>
            <a:r>
              <a:rPr lang="en-US" altLang="zh-CN" dirty="0"/>
              <a:t>10/21</a:t>
            </a:r>
            <a:endParaRPr lang="zh-CN" altLang="en-US" dirty="0"/>
          </a:p>
        </p:txBody>
      </p:sp>
      <p:sp>
        <p:nvSpPr>
          <p:cNvPr id="15" name="文本框 2">
            <a:extLst>
              <a:ext uri="{FF2B5EF4-FFF2-40B4-BE49-F238E27FC236}">
                <a16:creationId xmlns:a16="http://schemas.microsoft.com/office/drawing/2014/main" id="{6CFE8A5D-C5B4-4D21-9539-5DE76AA089A4}"/>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19" name="文本框 18">
            <a:extLst>
              <a:ext uri="{FF2B5EF4-FFF2-40B4-BE49-F238E27FC236}">
                <a16:creationId xmlns:a16="http://schemas.microsoft.com/office/drawing/2014/main" id="{931B1ADE-FA2B-4D16-B81E-7EEAB647EB5D}"/>
              </a:ext>
            </a:extLst>
          </p:cNvPr>
          <p:cNvSpPr txBox="1"/>
          <p:nvPr/>
        </p:nvSpPr>
        <p:spPr>
          <a:xfrm>
            <a:off x="967666" y="805159"/>
            <a:ext cx="10386134" cy="461665"/>
          </a:xfrm>
          <a:prstGeom prst="rect">
            <a:avLst/>
          </a:prstGeom>
          <a:noFill/>
        </p:spPr>
        <p:txBody>
          <a:bodyPr wrap="square" rtlCol="0">
            <a:spAutoFit/>
          </a:bodyPr>
          <a:lstStyle/>
          <a:p>
            <a:r>
              <a:rPr lang="zh-CN" altLang="en-US" sz="2400" dirty="0"/>
              <a:t>                                                    最近邻系统聚类分析</a:t>
            </a:r>
          </a:p>
        </p:txBody>
      </p:sp>
      <p:pic>
        <p:nvPicPr>
          <p:cNvPr id="4" name="图片 3">
            <a:extLst>
              <a:ext uri="{FF2B5EF4-FFF2-40B4-BE49-F238E27FC236}">
                <a16:creationId xmlns:a16="http://schemas.microsoft.com/office/drawing/2014/main" id="{9F2E7A32-D5C2-425E-BF2C-D97657D7175F}"/>
              </a:ext>
            </a:extLst>
          </p:cNvPr>
          <p:cNvPicPr>
            <a:picLocks noChangeAspect="1"/>
          </p:cNvPicPr>
          <p:nvPr/>
        </p:nvPicPr>
        <p:blipFill>
          <a:blip r:embed="rId3"/>
          <a:stretch>
            <a:fillRect/>
          </a:stretch>
        </p:blipFill>
        <p:spPr>
          <a:xfrm>
            <a:off x="967665" y="1417564"/>
            <a:ext cx="9932729" cy="5152918"/>
          </a:xfrm>
          <a:prstGeom prst="rect">
            <a:avLst/>
          </a:prstGeom>
        </p:spPr>
      </p:pic>
      <p:pic>
        <p:nvPicPr>
          <p:cNvPr id="5" name="图片 4">
            <a:extLst>
              <a:ext uri="{FF2B5EF4-FFF2-40B4-BE49-F238E27FC236}">
                <a16:creationId xmlns:a16="http://schemas.microsoft.com/office/drawing/2014/main" id="{7FE6BE20-4D22-4A59-9CC7-EE86429D9C73}"/>
              </a:ext>
            </a:extLst>
          </p:cNvPr>
          <p:cNvPicPr>
            <a:picLocks noChangeAspect="1"/>
          </p:cNvPicPr>
          <p:nvPr/>
        </p:nvPicPr>
        <p:blipFill>
          <a:blip r:embed="rId4"/>
          <a:stretch>
            <a:fillRect/>
          </a:stretch>
        </p:blipFill>
        <p:spPr>
          <a:xfrm rot="5400000">
            <a:off x="3326890" y="-366092"/>
            <a:ext cx="5538219" cy="8779653"/>
          </a:xfrm>
          <a:prstGeom prst="rect">
            <a:avLst/>
          </a:prstGeom>
        </p:spPr>
      </p:pic>
    </p:spTree>
    <p:extLst>
      <p:ext uri="{BB962C8B-B14F-4D97-AF65-F5344CB8AC3E}">
        <p14:creationId xmlns:p14="http://schemas.microsoft.com/office/powerpoint/2010/main" val="2143920591"/>
      </p:ext>
    </p:extLst>
  </p:cSld>
  <p:clrMapOvr>
    <a:masterClrMapping/>
  </p:clrMapOvr>
  <p:transition spd="slow" advTm="9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03428" name="文本框 2"/>
          <p:cNvSpPr txBox="1">
            <a:spLocks noChangeArrowheads="1"/>
          </p:cNvSpPr>
          <p:nvPr/>
        </p:nvSpPr>
        <p:spPr bwMode="auto">
          <a:xfrm>
            <a:off x="2017337" y="3031832"/>
            <a:ext cx="918170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3600" b="1" noProof="1">
                <a:solidFill>
                  <a:schemeClr val="bg1"/>
                </a:solidFill>
                <a:ea typeface="方正兰亭超细黑简体" panose="02000000000000000000" pitchFamily="2" charset="-122"/>
              </a:rPr>
              <a:t>《</a:t>
            </a:r>
            <a:r>
              <a:rPr lang="zh-CN" altLang="en-US" sz="3600" b="1" noProof="1">
                <a:solidFill>
                  <a:schemeClr val="bg1"/>
                </a:solidFill>
                <a:ea typeface="方正兰亭超细黑简体" panose="02000000000000000000" pitchFamily="2" charset="-122"/>
              </a:rPr>
              <a:t>基于</a:t>
            </a:r>
            <a:r>
              <a:rPr lang="en-US" altLang="zh-CN" sz="3600" b="1" noProof="1">
                <a:solidFill>
                  <a:schemeClr val="bg1"/>
                </a:solidFill>
                <a:ea typeface="方正兰亭超细黑简体" panose="02000000000000000000" pitchFamily="2" charset="-122"/>
              </a:rPr>
              <a:t>GPS</a:t>
            </a:r>
            <a:r>
              <a:rPr lang="zh-CN" altLang="en-US" sz="3600" b="1" noProof="1">
                <a:solidFill>
                  <a:schemeClr val="bg1"/>
                </a:solidFill>
                <a:ea typeface="方正兰亭超细黑简体" panose="02000000000000000000" pitchFamily="2" charset="-122"/>
              </a:rPr>
              <a:t>出租车高收益热点区域推荐</a:t>
            </a:r>
            <a:r>
              <a:rPr lang="en-US" altLang="zh-CN" sz="3600" b="1" noProof="1">
                <a:solidFill>
                  <a:schemeClr val="bg1"/>
                </a:solidFill>
                <a:ea typeface="方正兰亭超细黑简体" panose="02000000000000000000" pitchFamily="2" charset="-122"/>
              </a:rPr>
              <a:t>》</a:t>
            </a:r>
          </a:p>
          <a:p>
            <a:pPr>
              <a:defRPr/>
            </a:pPr>
            <a:endParaRPr lang="zh-CN" altLang="en-US" sz="3600" b="1" noProof="1">
              <a:solidFill>
                <a:schemeClr val="bg1"/>
              </a:solidFill>
              <a:ea typeface="方正兰亭超细黑简体" panose="02000000000000000000" pitchFamily="2" charset="-122"/>
            </a:endParaRPr>
          </a:p>
          <a:p>
            <a:pPr>
              <a:defRPr/>
            </a:pPr>
            <a:endParaRPr lang="en-US" altLang="zh-CN" sz="3600" b="1" noProof="1">
              <a:solidFill>
                <a:schemeClr val="bg1"/>
              </a:solidFill>
              <a:ea typeface="方正兰亭超细黑简体" panose="02000000000000000000" pitchFamily="2" charset="-122"/>
            </a:endParaRPr>
          </a:p>
        </p:txBody>
      </p:sp>
      <p:sp>
        <p:nvSpPr>
          <p:cNvPr id="103429"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B7D5EF65-638B-4D3A-A9CA-DEE9B3B52FB3}"/>
              </a:ext>
            </a:extLst>
          </p:cNvPr>
          <p:cNvSpPr>
            <a:spLocks noGrp="1"/>
          </p:cNvSpPr>
          <p:nvPr>
            <p:ph type="sldNum" sz="quarter" idx="4"/>
          </p:nvPr>
        </p:nvSpPr>
        <p:spPr/>
        <p:txBody>
          <a:bodyPr/>
          <a:lstStyle/>
          <a:p>
            <a:r>
              <a:rPr lang="en-US" altLang="zh-CN" dirty="0"/>
              <a:t>11/21</a:t>
            </a:r>
            <a:endParaRPr lang="zh-CN" altLang="en-US" dirty="0"/>
          </a:p>
        </p:txBody>
      </p:sp>
    </p:spTree>
    <p:extLst>
      <p:ext uri="{BB962C8B-B14F-4D97-AF65-F5344CB8AC3E}">
        <p14:creationId xmlns:p14="http://schemas.microsoft.com/office/powerpoint/2010/main" val="2939334469"/>
      </p:ext>
    </p:extLst>
  </p:cSld>
  <p:clrMapOvr>
    <a:masterClrMapping/>
  </p:clrMapOvr>
  <p:transition spd="slow" advTm="965">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出租车高收益热点区域推荐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12/21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721320" y="733436"/>
            <a:ext cx="10411278" cy="584775"/>
          </a:xfrm>
          <a:prstGeom prst="rect">
            <a:avLst/>
          </a:prstGeom>
          <a:noFill/>
        </p:spPr>
        <p:txBody>
          <a:bodyPr wrap="square" rtlCol="0">
            <a:spAutoFit/>
          </a:bodyPr>
          <a:lstStyle/>
          <a:p>
            <a:r>
              <a:rPr lang="zh-CN" altLang="en-US" sz="3200" dirty="0"/>
              <a:t>一、论文总体思路</a:t>
            </a:r>
            <a:endParaRPr lang="en-US" altLang="zh-CN" sz="3200" dirty="0"/>
          </a:p>
        </p:txBody>
      </p:sp>
      <p:sp>
        <p:nvSpPr>
          <p:cNvPr id="11" name="文本框 10">
            <a:extLst>
              <a:ext uri="{FF2B5EF4-FFF2-40B4-BE49-F238E27FC236}">
                <a16:creationId xmlns:a16="http://schemas.microsoft.com/office/drawing/2014/main" id="{FEF7251D-7260-44BD-B727-249548811657}"/>
              </a:ext>
            </a:extLst>
          </p:cNvPr>
          <p:cNvSpPr txBox="1"/>
          <p:nvPr/>
        </p:nvSpPr>
        <p:spPr>
          <a:xfrm>
            <a:off x="967666" y="1417903"/>
            <a:ext cx="10386134" cy="1691104"/>
          </a:xfrm>
          <a:prstGeom prst="rect">
            <a:avLst/>
          </a:prstGeom>
          <a:noFill/>
        </p:spPr>
        <p:txBody>
          <a:bodyPr wrap="square" rtlCol="0">
            <a:spAutoFit/>
          </a:bodyPr>
          <a:lstStyle/>
          <a:p>
            <a:pPr>
              <a:lnSpc>
                <a:spcPct val="150000"/>
              </a:lnSpc>
            </a:pPr>
            <a:r>
              <a:rPr lang="zh-CN" altLang="en-US" sz="2400" dirty="0"/>
              <a:t>         以客流量为研究内容，以小时为单位将一天划分为 </a:t>
            </a:r>
            <a:r>
              <a:rPr lang="en-US" altLang="zh-CN" sz="2400" dirty="0"/>
              <a:t>24 </a:t>
            </a:r>
            <a:r>
              <a:rPr lang="zh-CN" altLang="en-US" sz="2400" dirty="0"/>
              <a:t>个时间段，将空间进行网格区域划分，采用 </a:t>
            </a:r>
            <a:r>
              <a:rPr lang="en-US" altLang="zh-CN" sz="2400" dirty="0">
                <a:solidFill>
                  <a:srgbClr val="CC3300"/>
                </a:solidFill>
              </a:rPr>
              <a:t>k-means </a:t>
            </a:r>
            <a:r>
              <a:rPr lang="zh-CN" altLang="en-US" sz="2400" dirty="0">
                <a:solidFill>
                  <a:srgbClr val="CC3300"/>
                </a:solidFill>
              </a:rPr>
              <a:t>聚类分析</a:t>
            </a:r>
            <a:r>
              <a:rPr lang="zh-CN" altLang="en-US" sz="2400" dirty="0"/>
              <a:t>和</a:t>
            </a:r>
            <a:r>
              <a:rPr lang="zh-CN" altLang="en-US" sz="2400" dirty="0">
                <a:solidFill>
                  <a:srgbClr val="CC3300"/>
                </a:solidFill>
              </a:rPr>
              <a:t>经典统计学与数理统计分析</a:t>
            </a:r>
            <a:r>
              <a:rPr lang="zh-CN" altLang="en-US" sz="2400" dirty="0"/>
              <a:t>相结合的方式进行时空客流量分布特征研究。</a:t>
            </a:r>
          </a:p>
        </p:txBody>
      </p:sp>
      <p:sp>
        <p:nvSpPr>
          <p:cNvPr id="15" name="文本框 14">
            <a:extLst>
              <a:ext uri="{FF2B5EF4-FFF2-40B4-BE49-F238E27FC236}">
                <a16:creationId xmlns:a16="http://schemas.microsoft.com/office/drawing/2014/main" id="{C21B2E74-2A39-4615-B7FD-4A1C59571088}"/>
              </a:ext>
            </a:extLst>
          </p:cNvPr>
          <p:cNvSpPr txBox="1"/>
          <p:nvPr/>
        </p:nvSpPr>
        <p:spPr>
          <a:xfrm>
            <a:off x="967666" y="3078888"/>
            <a:ext cx="10386134" cy="4154984"/>
          </a:xfrm>
          <a:prstGeom prst="rect">
            <a:avLst/>
          </a:prstGeom>
          <a:noFill/>
        </p:spPr>
        <p:txBody>
          <a:bodyPr wrap="square" rtlCol="0">
            <a:spAutoFit/>
          </a:bodyPr>
          <a:lstStyle/>
          <a:p>
            <a:r>
              <a:rPr lang="zh-CN" altLang="en-US" sz="2400" dirty="0"/>
              <a:t>①</a:t>
            </a:r>
            <a:r>
              <a:rPr lang="en-US" altLang="zh-CN" sz="2400" dirty="0"/>
              <a:t>k-means </a:t>
            </a:r>
            <a:r>
              <a:rPr lang="zh-CN" altLang="en-US" sz="2400" dirty="0"/>
              <a:t>聚类分析：</a:t>
            </a:r>
            <a:endParaRPr lang="en-US" altLang="zh-CN" sz="2400" dirty="0"/>
          </a:p>
          <a:p>
            <a:pPr>
              <a:lnSpc>
                <a:spcPct val="150000"/>
              </a:lnSpc>
            </a:pPr>
            <a:r>
              <a:rPr lang="en-US" altLang="zh-CN" sz="2400" dirty="0"/>
              <a:t>         </a:t>
            </a:r>
            <a:r>
              <a:rPr lang="zh-CN" altLang="en-US" sz="2400" dirty="0"/>
              <a:t>先从样本集中随机选取  </a:t>
            </a:r>
            <a:r>
              <a:rPr lang="en-US" altLang="zh-CN" sz="2400" dirty="0"/>
              <a:t>k  </a:t>
            </a:r>
            <a:r>
              <a:rPr lang="zh-CN" altLang="en-US" sz="2400" dirty="0"/>
              <a:t>个样本作为簇中心，并计算所有样本与这  </a:t>
            </a:r>
            <a:r>
              <a:rPr lang="en-US" altLang="zh-CN" sz="2400" dirty="0"/>
              <a:t>k  </a:t>
            </a:r>
            <a:r>
              <a:rPr lang="zh-CN" altLang="en-US" sz="2400" dirty="0"/>
              <a:t>个“簇中心”的距离，对于每一个样本，将其划分到与其距离最近的“簇中心”所在的簇中，对于新的簇计算各个簇的新的“簇中心”。</a:t>
            </a:r>
            <a:endParaRPr lang="en-US" altLang="zh-CN" sz="2400" dirty="0"/>
          </a:p>
          <a:p>
            <a:pPr>
              <a:lnSpc>
                <a:spcPct val="150000"/>
              </a:lnSpc>
            </a:pPr>
            <a:r>
              <a:rPr lang="zh-CN" altLang="en-US" sz="2400" dirty="0"/>
              <a:t>         论文的应用场景：利用 </a:t>
            </a:r>
            <a:r>
              <a:rPr lang="en-US" altLang="zh-CN" sz="2400" dirty="0"/>
              <a:t>k-means </a:t>
            </a:r>
            <a:r>
              <a:rPr lang="zh-CN" altLang="en-US" sz="2400" dirty="0"/>
              <a:t>聚类算法按时间切片可以获得任一单位时间的推荐热点特征，分别反映工作日和非工作日推荐热点区域的高收益位置随着时间段变化的特征。 </a:t>
            </a:r>
            <a:endParaRPr lang="en-US" altLang="zh-CN" sz="2400" dirty="0"/>
          </a:p>
          <a:p>
            <a:endParaRPr lang="zh-CN" altLang="en-US" sz="2400" dirty="0"/>
          </a:p>
        </p:txBody>
      </p:sp>
    </p:spTree>
    <p:extLst>
      <p:ext uri="{BB962C8B-B14F-4D97-AF65-F5344CB8AC3E}">
        <p14:creationId xmlns:p14="http://schemas.microsoft.com/office/powerpoint/2010/main" val="2201838043"/>
      </p:ext>
    </p:extLst>
  </p:cSld>
  <p:clrMapOvr>
    <a:masterClrMapping/>
  </p:clrMapOvr>
  <p:transition spd="slow" advTm="965">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出租车高收益热点区域推荐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13/21</a:t>
            </a:r>
            <a:endParaRPr lang="zh-CN" altLang="en-US" dirty="0"/>
          </a:p>
        </p:txBody>
      </p:sp>
      <p:sp>
        <p:nvSpPr>
          <p:cNvPr id="9" name="文本框 8">
            <a:extLst>
              <a:ext uri="{FF2B5EF4-FFF2-40B4-BE49-F238E27FC236}">
                <a16:creationId xmlns:a16="http://schemas.microsoft.com/office/drawing/2014/main" id="{A957DF6F-F572-472D-B73E-AB95A240500D}"/>
              </a:ext>
            </a:extLst>
          </p:cNvPr>
          <p:cNvSpPr txBox="1"/>
          <p:nvPr/>
        </p:nvSpPr>
        <p:spPr>
          <a:xfrm>
            <a:off x="967666" y="776879"/>
            <a:ext cx="10386134" cy="461665"/>
          </a:xfrm>
          <a:prstGeom prst="rect">
            <a:avLst/>
          </a:prstGeom>
          <a:noFill/>
        </p:spPr>
        <p:txBody>
          <a:bodyPr wrap="square" rtlCol="0">
            <a:spAutoFit/>
          </a:bodyPr>
          <a:lstStyle/>
          <a:p>
            <a:r>
              <a:rPr lang="en-US" altLang="zh-CN" sz="2400" dirty="0"/>
              <a:t>                                         k-means </a:t>
            </a:r>
            <a:r>
              <a:rPr lang="zh-CN" altLang="en-US" sz="2400" dirty="0"/>
              <a:t>聚类算法实验结果如下</a:t>
            </a:r>
          </a:p>
        </p:txBody>
      </p:sp>
      <p:pic>
        <p:nvPicPr>
          <p:cNvPr id="3" name="图片 2">
            <a:extLst>
              <a:ext uri="{FF2B5EF4-FFF2-40B4-BE49-F238E27FC236}">
                <a16:creationId xmlns:a16="http://schemas.microsoft.com/office/drawing/2014/main" id="{8E550CE0-83AC-4B01-93E2-E38DF28DA0C3}"/>
              </a:ext>
            </a:extLst>
          </p:cNvPr>
          <p:cNvPicPr>
            <a:picLocks noChangeAspect="1"/>
          </p:cNvPicPr>
          <p:nvPr/>
        </p:nvPicPr>
        <p:blipFill>
          <a:blip r:embed="rId3"/>
          <a:stretch>
            <a:fillRect/>
          </a:stretch>
        </p:blipFill>
        <p:spPr>
          <a:xfrm>
            <a:off x="90973" y="1220757"/>
            <a:ext cx="5734869" cy="3351240"/>
          </a:xfrm>
          <a:prstGeom prst="rect">
            <a:avLst/>
          </a:prstGeom>
        </p:spPr>
      </p:pic>
      <p:pic>
        <p:nvPicPr>
          <p:cNvPr id="4" name="图片 3">
            <a:extLst>
              <a:ext uri="{FF2B5EF4-FFF2-40B4-BE49-F238E27FC236}">
                <a16:creationId xmlns:a16="http://schemas.microsoft.com/office/drawing/2014/main" id="{02385CA2-83FA-4BD0-9324-723E5FD910D1}"/>
              </a:ext>
            </a:extLst>
          </p:cNvPr>
          <p:cNvPicPr>
            <a:picLocks noChangeAspect="1"/>
          </p:cNvPicPr>
          <p:nvPr/>
        </p:nvPicPr>
        <p:blipFill>
          <a:blip r:embed="rId4"/>
          <a:stretch>
            <a:fillRect/>
          </a:stretch>
        </p:blipFill>
        <p:spPr>
          <a:xfrm>
            <a:off x="5825842" y="1220755"/>
            <a:ext cx="6325330" cy="3351225"/>
          </a:xfrm>
          <a:prstGeom prst="rect">
            <a:avLst/>
          </a:prstGeom>
        </p:spPr>
      </p:pic>
      <p:sp>
        <p:nvSpPr>
          <p:cNvPr id="14" name="文本框 13">
            <a:extLst>
              <a:ext uri="{FF2B5EF4-FFF2-40B4-BE49-F238E27FC236}">
                <a16:creationId xmlns:a16="http://schemas.microsoft.com/office/drawing/2014/main" id="{FFD966C5-8355-4605-8B2C-13D4840F9F34}"/>
              </a:ext>
            </a:extLst>
          </p:cNvPr>
          <p:cNvSpPr txBox="1"/>
          <p:nvPr/>
        </p:nvSpPr>
        <p:spPr>
          <a:xfrm>
            <a:off x="760273" y="4770551"/>
            <a:ext cx="10708849" cy="1569660"/>
          </a:xfrm>
          <a:prstGeom prst="rect">
            <a:avLst/>
          </a:prstGeom>
          <a:noFill/>
        </p:spPr>
        <p:txBody>
          <a:bodyPr wrap="square" rtlCol="0">
            <a:spAutoFit/>
          </a:bodyPr>
          <a:lstStyle/>
          <a:p>
            <a:r>
              <a:rPr lang="zh-CN" altLang="en-US" sz="2400" dirty="0"/>
              <a:t>②数理统计平均收益的空间分布特征：</a:t>
            </a:r>
            <a:endParaRPr lang="en-US" altLang="zh-CN" sz="2400" dirty="0"/>
          </a:p>
          <a:p>
            <a:r>
              <a:rPr lang="en-US" altLang="zh-CN" sz="2400" dirty="0"/>
              <a:t>          </a:t>
            </a:r>
            <a:r>
              <a:rPr lang="zh-CN" altLang="en-US" sz="2400" dirty="0"/>
              <a:t>为了更清晰地分析空间平均效益和客流量的分布规则，将上车人数分布情况与区域内客流量平均效益计算结果通过 </a:t>
            </a:r>
            <a:r>
              <a:rPr lang="en-US" altLang="zh-CN" sz="2400" dirty="0"/>
              <a:t>MATLAB </a:t>
            </a:r>
            <a:r>
              <a:rPr lang="zh-CN" altLang="en-US" sz="2400" dirty="0"/>
              <a:t>热力图展示出来。</a:t>
            </a:r>
          </a:p>
          <a:p>
            <a:endParaRPr lang="zh-CN" altLang="en-US" sz="2400" dirty="0"/>
          </a:p>
        </p:txBody>
      </p:sp>
    </p:spTree>
    <p:extLst>
      <p:ext uri="{BB962C8B-B14F-4D97-AF65-F5344CB8AC3E}">
        <p14:creationId xmlns:p14="http://schemas.microsoft.com/office/powerpoint/2010/main" val="1681223817"/>
      </p:ext>
    </p:extLst>
  </p:cSld>
  <p:clrMapOvr>
    <a:masterClrMapping/>
  </p:clrMapOvr>
  <p:transition spd="slow" advTm="965">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出租车高收益热点区域推荐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10" name="文本框 9">
            <a:extLst>
              <a:ext uri="{FF2B5EF4-FFF2-40B4-BE49-F238E27FC236}">
                <a16:creationId xmlns:a16="http://schemas.microsoft.com/office/drawing/2014/main" id="{0CCE6C9C-929E-4365-9AA6-CCF2045A451B}"/>
              </a:ext>
            </a:extLst>
          </p:cNvPr>
          <p:cNvSpPr txBox="1"/>
          <p:nvPr/>
        </p:nvSpPr>
        <p:spPr>
          <a:xfrm>
            <a:off x="693039" y="554325"/>
            <a:ext cx="10411278" cy="584775"/>
          </a:xfrm>
          <a:prstGeom prst="rect">
            <a:avLst/>
          </a:prstGeom>
          <a:noFill/>
        </p:spPr>
        <p:txBody>
          <a:bodyPr wrap="square" rtlCol="0">
            <a:spAutoFit/>
          </a:bodyPr>
          <a:lstStyle/>
          <a:p>
            <a:r>
              <a:rPr lang="zh-CN" altLang="en-US" sz="3200" dirty="0"/>
              <a:t>二、思维导图</a:t>
            </a:r>
            <a:endParaRPr lang="en-US" altLang="zh-CN" sz="3200" dirty="0"/>
          </a:p>
        </p:txBody>
      </p:sp>
      <p:pic>
        <p:nvPicPr>
          <p:cNvPr id="9" name="图片 8">
            <a:extLst>
              <a:ext uri="{FF2B5EF4-FFF2-40B4-BE49-F238E27FC236}">
                <a16:creationId xmlns:a16="http://schemas.microsoft.com/office/drawing/2014/main" id="{17CEC2E4-A7DC-4759-8144-AA42154208E1}"/>
              </a:ext>
            </a:extLst>
          </p:cNvPr>
          <p:cNvPicPr>
            <a:picLocks noChangeAspect="1"/>
          </p:cNvPicPr>
          <p:nvPr/>
        </p:nvPicPr>
        <p:blipFill rotWithShape="1">
          <a:blip r:embed="rId3"/>
          <a:srcRect b="984"/>
          <a:stretch/>
        </p:blipFill>
        <p:spPr>
          <a:xfrm>
            <a:off x="0" y="1047222"/>
            <a:ext cx="11791981" cy="5810777"/>
          </a:xfrm>
          <a:prstGeom prst="rect">
            <a:avLst/>
          </a:prstGeom>
        </p:spPr>
      </p:pic>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a:xfrm>
            <a:off x="8931106" y="6356350"/>
            <a:ext cx="2743200" cy="365125"/>
          </a:xfrm>
        </p:spPr>
        <p:txBody>
          <a:bodyPr/>
          <a:lstStyle/>
          <a:p>
            <a:r>
              <a:rPr lang="en-US" altLang="zh-CN" dirty="0"/>
              <a:t>14/21</a:t>
            </a:r>
            <a:endParaRPr lang="zh-CN" altLang="en-US" dirty="0"/>
          </a:p>
        </p:txBody>
      </p:sp>
    </p:spTree>
    <p:extLst>
      <p:ext uri="{BB962C8B-B14F-4D97-AF65-F5344CB8AC3E}">
        <p14:creationId xmlns:p14="http://schemas.microsoft.com/office/powerpoint/2010/main" val="1679096783"/>
      </p:ext>
    </p:extLst>
  </p:cSld>
  <p:clrMapOvr>
    <a:masterClrMapping/>
  </p:clrMapOvr>
  <p:transition spd="slow" advTm="965">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1620" name="文本框 2"/>
          <p:cNvSpPr txBox="1">
            <a:spLocks noChangeArrowheads="1"/>
          </p:cNvSpPr>
          <p:nvPr/>
        </p:nvSpPr>
        <p:spPr bwMode="auto">
          <a:xfrm>
            <a:off x="3309938" y="3003550"/>
            <a:ext cx="5758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3600" b="1" noProof="1">
                <a:solidFill>
                  <a:schemeClr val="bg1"/>
                </a:solidFill>
                <a:ea typeface="方正兰亭超细黑简体" panose="02000000000000000000" pitchFamily="2" charset="-122"/>
              </a:rPr>
              <a:t>载客热点区域挖掘算法对比</a:t>
            </a:r>
          </a:p>
        </p:txBody>
      </p:sp>
      <p:sp>
        <p:nvSpPr>
          <p:cNvPr id="111621"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F1B42C4A-CFDD-4709-8CAB-3C32C822600E}"/>
              </a:ext>
            </a:extLst>
          </p:cNvPr>
          <p:cNvSpPr>
            <a:spLocks noGrp="1"/>
          </p:cNvSpPr>
          <p:nvPr>
            <p:ph type="sldNum" sz="quarter" idx="4"/>
          </p:nvPr>
        </p:nvSpPr>
        <p:spPr/>
        <p:txBody>
          <a:bodyPr/>
          <a:lstStyle/>
          <a:p>
            <a:r>
              <a:rPr lang="en-US" altLang="zh-CN" dirty="0"/>
              <a:t>15/21</a:t>
            </a:r>
            <a:endParaRPr lang="zh-CN" altLang="en-US" dirty="0"/>
          </a:p>
        </p:txBody>
      </p:sp>
    </p:spTree>
  </p:cSld>
  <p:clrMapOvr>
    <a:masterClrMapping/>
  </p:clrMapOvr>
  <p:transition spd="slow" advTm="965">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800" b="1" noProof="1">
                <a:solidFill>
                  <a:schemeClr val="accent4">
                    <a:lumMod val="65000"/>
                    <a:lumOff val="35000"/>
                  </a:schemeClr>
                </a:solidFill>
                <a:ea typeface="方正兰亭超细黑简体" panose="02000000000000000000" pitchFamily="2" charset="-122"/>
              </a:rPr>
              <a:t>载客热点区域挖掘算法对比</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16/21</a:t>
            </a:r>
            <a:endParaRPr lang="zh-CN" altLang="en-US" dirty="0"/>
          </a:p>
        </p:txBody>
      </p:sp>
      <p:graphicFrame>
        <p:nvGraphicFramePr>
          <p:cNvPr id="6" name="表格 6">
            <a:extLst>
              <a:ext uri="{FF2B5EF4-FFF2-40B4-BE49-F238E27FC236}">
                <a16:creationId xmlns:a16="http://schemas.microsoft.com/office/drawing/2014/main" id="{5D05A8D6-E0A5-47B1-89B4-F29A76A42129}"/>
              </a:ext>
            </a:extLst>
          </p:cNvPr>
          <p:cNvGraphicFramePr>
            <a:graphicFrameLocks noGrp="1"/>
          </p:cNvGraphicFramePr>
          <p:nvPr>
            <p:extLst>
              <p:ext uri="{D42A27DB-BD31-4B8C-83A1-F6EECF244321}">
                <p14:modId xmlns:p14="http://schemas.microsoft.com/office/powerpoint/2010/main" val="900465801"/>
              </p:ext>
            </p:extLst>
          </p:nvPr>
        </p:nvGraphicFramePr>
        <p:xfrm>
          <a:off x="622168" y="1134443"/>
          <a:ext cx="10378912" cy="5150710"/>
        </p:xfrm>
        <a:graphic>
          <a:graphicData uri="http://schemas.openxmlformats.org/drawingml/2006/table">
            <a:tbl>
              <a:tblPr firstRow="1" bandRow="1">
                <a:tableStyleId>{D7AC3CCA-C797-4891-BE02-D94E43425B78}</a:tableStyleId>
              </a:tblPr>
              <a:tblGrid>
                <a:gridCol w="2594728">
                  <a:extLst>
                    <a:ext uri="{9D8B030D-6E8A-4147-A177-3AD203B41FA5}">
                      <a16:colId xmlns:a16="http://schemas.microsoft.com/office/drawing/2014/main" val="2521582807"/>
                    </a:ext>
                  </a:extLst>
                </a:gridCol>
                <a:gridCol w="2594728">
                  <a:extLst>
                    <a:ext uri="{9D8B030D-6E8A-4147-A177-3AD203B41FA5}">
                      <a16:colId xmlns:a16="http://schemas.microsoft.com/office/drawing/2014/main" val="4045493830"/>
                    </a:ext>
                  </a:extLst>
                </a:gridCol>
                <a:gridCol w="2594728">
                  <a:extLst>
                    <a:ext uri="{9D8B030D-6E8A-4147-A177-3AD203B41FA5}">
                      <a16:colId xmlns:a16="http://schemas.microsoft.com/office/drawing/2014/main" val="3354572583"/>
                    </a:ext>
                  </a:extLst>
                </a:gridCol>
                <a:gridCol w="2594728">
                  <a:extLst>
                    <a:ext uri="{9D8B030D-6E8A-4147-A177-3AD203B41FA5}">
                      <a16:colId xmlns:a16="http://schemas.microsoft.com/office/drawing/2014/main" val="1373749335"/>
                    </a:ext>
                  </a:extLst>
                </a:gridCol>
              </a:tblGrid>
              <a:tr h="571809">
                <a:tc>
                  <a:txBody>
                    <a:bodyPr/>
                    <a:lstStyle/>
                    <a:p>
                      <a:pPr algn="ctr"/>
                      <a:r>
                        <a:rPr lang="zh-CN" altLang="en-US" sz="2400" b="1" kern="1200" dirty="0">
                          <a:solidFill>
                            <a:schemeClr val="dk1"/>
                          </a:solidFill>
                          <a:latin typeface="+mn-lt"/>
                          <a:ea typeface="+mn-ea"/>
                          <a:cs typeface="+mn-cs"/>
                        </a:rPr>
                        <a:t>算法名称</a:t>
                      </a:r>
                    </a:p>
                  </a:txBody>
                  <a:tcPr anchor="ctr"/>
                </a:tc>
                <a:tc>
                  <a:txBody>
                    <a:bodyPr/>
                    <a:lstStyle/>
                    <a:p>
                      <a:pPr algn="ctr"/>
                      <a:r>
                        <a:rPr lang="en-US" altLang="zh-CN" sz="2000" dirty="0"/>
                        <a:t>K-means</a:t>
                      </a:r>
                      <a:r>
                        <a:rPr lang="zh-CN" altLang="en-US" sz="2000" dirty="0"/>
                        <a:t>算法</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a:solidFill>
                            <a:schemeClr val="dk1"/>
                          </a:solidFill>
                          <a:latin typeface="+mn-lt"/>
                          <a:ea typeface="+mn-ea"/>
                          <a:cs typeface="+mn-cs"/>
                        </a:rPr>
                        <a:t>DBSCAN</a:t>
                      </a:r>
                      <a:r>
                        <a:rPr lang="zh-CN" altLang="en-US" sz="2000" b="1" kern="1200" dirty="0">
                          <a:solidFill>
                            <a:schemeClr val="dk1"/>
                          </a:solidFill>
                          <a:latin typeface="+mn-lt"/>
                          <a:ea typeface="+mn-ea"/>
                          <a:cs typeface="+mn-cs"/>
                        </a:rPr>
                        <a:t>算法</a:t>
                      </a:r>
                      <a:endParaRPr lang="en-US" altLang="zh-CN" sz="2000" b="1" kern="1200" dirty="0">
                        <a:solidFill>
                          <a:schemeClr val="dk1"/>
                        </a:solidFill>
                        <a:latin typeface="+mn-lt"/>
                        <a:ea typeface="+mn-ea"/>
                        <a:cs typeface="+mn-cs"/>
                      </a:endParaRPr>
                    </a:p>
                  </a:txBody>
                  <a:tcPr anchor="ctr"/>
                </a:tc>
                <a:tc>
                  <a:txBody>
                    <a:bodyPr/>
                    <a:lstStyle/>
                    <a:p>
                      <a:pPr algn="ctr"/>
                      <a:r>
                        <a:rPr lang="zh-CN" altLang="en-US" sz="2000" b="1" kern="1200" dirty="0">
                          <a:solidFill>
                            <a:schemeClr val="dk1"/>
                          </a:solidFill>
                          <a:latin typeface="+mn-lt"/>
                          <a:ea typeface="+mn-ea"/>
                          <a:cs typeface="+mn-cs"/>
                        </a:rPr>
                        <a:t>最近邻系统聚类分析</a:t>
                      </a:r>
                    </a:p>
                  </a:txBody>
                  <a:tcPr anchor="ctr"/>
                </a:tc>
                <a:extLst>
                  <a:ext uri="{0D108BD9-81ED-4DB2-BD59-A6C34878D82A}">
                    <a16:rowId xmlns:a16="http://schemas.microsoft.com/office/drawing/2014/main" val="1529823926"/>
                  </a:ext>
                </a:extLst>
              </a:tr>
              <a:tr h="1677971">
                <a:tc>
                  <a:txBody>
                    <a:bodyPr/>
                    <a:lstStyle/>
                    <a:p>
                      <a:pPr algn="ctr"/>
                      <a:r>
                        <a:rPr lang="zh-CN" altLang="en-US" sz="2400" b="1" kern="1200" dirty="0">
                          <a:solidFill>
                            <a:schemeClr val="dk1"/>
                          </a:solidFill>
                          <a:latin typeface="+mn-lt"/>
                          <a:ea typeface="+mn-ea"/>
                          <a:cs typeface="+mn-cs"/>
                        </a:rPr>
                        <a:t>算法特点</a:t>
                      </a:r>
                    </a:p>
                  </a:txBody>
                  <a:tcPr anchor="ctr"/>
                </a:tc>
                <a:tc>
                  <a:txBody>
                    <a:bodyPr/>
                    <a:lstStyle/>
                    <a:p>
                      <a:r>
                        <a:rPr lang="zh-CN" altLang="en-US" dirty="0"/>
                        <a:t>①起始点的位置与最终的结果有极高的相关性</a:t>
                      </a:r>
                      <a:endParaRPr lang="en-US" altLang="zh-CN" dirty="0"/>
                    </a:p>
                    <a:p>
                      <a:r>
                        <a:rPr lang="zh-CN" altLang="en-US" dirty="0"/>
                        <a:t>②在算法开始运行的时候就必须指定 </a:t>
                      </a:r>
                      <a:r>
                        <a:rPr lang="en-US" altLang="zh-CN" dirty="0"/>
                        <a:t>K </a:t>
                      </a:r>
                      <a:r>
                        <a:rPr lang="zh-CN" altLang="en-US" dirty="0"/>
                        <a:t>值</a:t>
                      </a:r>
                    </a:p>
                  </a:txBody>
                  <a:tcPr anchor="ctr"/>
                </a:tc>
                <a:tc>
                  <a:txBody>
                    <a:bodyPr/>
                    <a:lstStyle/>
                    <a:p>
                      <a:r>
                        <a:rPr lang="zh-CN" altLang="en-US" dirty="0"/>
                        <a:t>①可用于任何形状聚类</a:t>
                      </a:r>
                      <a:endParaRPr lang="en-US" altLang="zh-CN" dirty="0"/>
                    </a:p>
                    <a:p>
                      <a:r>
                        <a:rPr lang="zh-CN" altLang="en-US" dirty="0"/>
                        <a:t>②自动地确定簇个数</a:t>
                      </a:r>
                    </a:p>
                  </a:txBody>
                  <a:tcPr anchor="ctr"/>
                </a:tc>
                <a:tc>
                  <a:txBody>
                    <a:bodyPr/>
                    <a:lstStyle/>
                    <a:p>
                      <a:r>
                        <a:rPr lang="zh-CN" altLang="en-US" dirty="0"/>
                        <a:t>自底向上，一开始每个数据点各自为一个类别，然后每一次迭代选取距离最近的两个类别</a:t>
                      </a:r>
                    </a:p>
                  </a:txBody>
                  <a:tcPr anchor="ctr"/>
                </a:tc>
                <a:extLst>
                  <a:ext uri="{0D108BD9-81ED-4DB2-BD59-A6C34878D82A}">
                    <a16:rowId xmlns:a16="http://schemas.microsoft.com/office/drawing/2014/main" val="498997388"/>
                  </a:ext>
                </a:extLst>
              </a:tr>
              <a:tr h="1564849">
                <a:tc>
                  <a:txBody>
                    <a:bodyPr/>
                    <a:lstStyle/>
                    <a:p>
                      <a:pPr algn="ctr"/>
                      <a:r>
                        <a:rPr lang="zh-CN" altLang="en-US" sz="2400" b="1" kern="1200" dirty="0">
                          <a:solidFill>
                            <a:schemeClr val="dk1"/>
                          </a:solidFill>
                          <a:latin typeface="+mn-lt"/>
                          <a:ea typeface="+mn-ea"/>
                          <a:cs typeface="+mn-cs"/>
                        </a:rPr>
                        <a:t>优点</a:t>
                      </a:r>
                    </a:p>
                  </a:txBody>
                  <a:tcPr anchor="ctr"/>
                </a:tc>
                <a:tc>
                  <a:txBody>
                    <a:bodyPr/>
                    <a:lstStyle/>
                    <a:p>
                      <a:r>
                        <a:rPr lang="zh-CN" altLang="en-US" dirty="0"/>
                        <a:t>①原理简单，实现方便，收敛速度快。</a:t>
                      </a:r>
                      <a:endParaRPr lang="en-US" altLang="zh-CN" dirty="0"/>
                    </a:p>
                    <a:p>
                      <a:r>
                        <a:rPr lang="zh-CN" altLang="en-US" dirty="0"/>
                        <a:t>②当结果是密集的，它的效果较好</a:t>
                      </a:r>
                    </a:p>
                  </a:txBody>
                  <a:tcPr anchor="ctr"/>
                </a:tc>
                <a:tc>
                  <a:txBody>
                    <a:bodyPr/>
                    <a:lstStyle/>
                    <a:p>
                      <a:r>
                        <a:rPr lang="zh-CN" altLang="en-US" sz="1800" b="0" i="0" kern="1200" dirty="0">
                          <a:solidFill>
                            <a:schemeClr val="dk1"/>
                          </a:solidFill>
                          <a:effectLst/>
                          <a:latin typeface="+mn-lt"/>
                          <a:ea typeface="+mn-ea"/>
                          <a:cs typeface="+mn-cs"/>
                        </a:rPr>
                        <a:t>①不需要事先知道要形成的簇类的数量</a:t>
                      </a:r>
                      <a:endParaRPr lang="en-US" altLang="zh-CN" sz="1800" b="0" i="0" kern="1200" dirty="0">
                        <a:solidFill>
                          <a:schemeClr val="dk1"/>
                        </a:solidFill>
                        <a:effectLst/>
                        <a:latin typeface="+mn-lt"/>
                        <a:ea typeface="+mn-ea"/>
                        <a:cs typeface="+mn-cs"/>
                      </a:endParaRPr>
                    </a:p>
                    <a:p>
                      <a:r>
                        <a:rPr lang="zh-CN" altLang="en-US" sz="1800" b="0" i="0" kern="1200" dirty="0">
                          <a:solidFill>
                            <a:schemeClr val="dk1"/>
                          </a:solidFill>
                          <a:effectLst/>
                          <a:latin typeface="+mn-lt"/>
                          <a:ea typeface="+mn-ea"/>
                          <a:cs typeface="+mn-cs"/>
                        </a:rPr>
                        <a:t>②可以发现任意形状的簇类，并且识别噪声</a:t>
                      </a:r>
                      <a:endParaRPr lang="zh-CN" altLang="en-US" dirty="0"/>
                    </a:p>
                  </a:txBody>
                  <a:tcPr anchor="ctr"/>
                </a:tc>
                <a:tc>
                  <a:txBody>
                    <a:bodyPr/>
                    <a:lstStyle/>
                    <a:p>
                      <a:r>
                        <a:rPr lang="zh-CN" altLang="en-US" dirty="0"/>
                        <a:t>每一步都是着力于将两个最相似的簇合并，达到了局部最优</a:t>
                      </a:r>
                    </a:p>
                  </a:txBody>
                  <a:tcPr anchor="ctr"/>
                </a:tc>
                <a:extLst>
                  <a:ext uri="{0D108BD9-81ED-4DB2-BD59-A6C34878D82A}">
                    <a16:rowId xmlns:a16="http://schemas.microsoft.com/office/drawing/2014/main" val="4133770537"/>
                  </a:ext>
                </a:extLst>
              </a:tr>
              <a:tr h="1336081">
                <a:tc>
                  <a:txBody>
                    <a:bodyPr/>
                    <a:lstStyle/>
                    <a:p>
                      <a:pPr algn="ctr"/>
                      <a:r>
                        <a:rPr lang="zh-CN" altLang="en-US" sz="2400" b="1" kern="1200" dirty="0">
                          <a:solidFill>
                            <a:schemeClr val="dk1"/>
                          </a:solidFill>
                          <a:latin typeface="+mn-lt"/>
                          <a:ea typeface="+mn-ea"/>
                          <a:cs typeface="+mn-cs"/>
                        </a:rPr>
                        <a:t>缺点</a:t>
                      </a:r>
                    </a:p>
                  </a:txBody>
                  <a:tcPr anchor="ctr"/>
                </a:tc>
                <a:tc>
                  <a:txBody>
                    <a:bodyPr/>
                    <a:lstStyle/>
                    <a:p>
                      <a:r>
                        <a:rPr lang="zh-CN" altLang="en-US" dirty="0"/>
                        <a:t>①</a:t>
                      </a:r>
                      <a:r>
                        <a:rPr lang="en-US" altLang="zh-CN" dirty="0"/>
                        <a:t>k</a:t>
                      </a:r>
                      <a:r>
                        <a:rPr lang="zh-CN" altLang="en-US" dirty="0"/>
                        <a:t>值选取不好把握</a:t>
                      </a:r>
                      <a:endParaRPr lang="en-US" altLang="zh-CN" dirty="0"/>
                    </a:p>
                    <a:p>
                      <a:r>
                        <a:rPr lang="zh-CN" altLang="en-US" dirty="0"/>
                        <a:t>②对噪声和异常点敏感</a:t>
                      </a:r>
                      <a:endParaRPr lang="en-US" altLang="zh-CN" dirty="0"/>
                    </a:p>
                    <a:p>
                      <a:r>
                        <a:rPr lang="zh-CN" altLang="en-US" dirty="0"/>
                        <a:t>③不能处理大小、密度差别很大的簇</a:t>
                      </a:r>
                    </a:p>
                  </a:txBody>
                  <a:tcPr anchor="ctr"/>
                </a:tc>
                <a:tc>
                  <a:txBody>
                    <a:bodyPr/>
                    <a:lstStyle/>
                    <a:p>
                      <a:r>
                        <a:rPr lang="zh-CN" altLang="en-US" sz="1800" b="0" i="0" kern="1200" dirty="0">
                          <a:solidFill>
                            <a:schemeClr val="dk1"/>
                          </a:solidFill>
                          <a:effectLst/>
                          <a:latin typeface="+mn-lt"/>
                          <a:ea typeface="+mn-ea"/>
                          <a:cs typeface="+mn-cs"/>
                        </a:rPr>
                        <a:t>输入参数敏感</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确定参数</a:t>
                      </a:r>
                      <a:r>
                        <a:rPr lang="en-US" altLang="zh-CN" sz="1800" b="0" i="0" kern="1200" dirty="0">
                          <a:solidFill>
                            <a:schemeClr val="dk1"/>
                          </a:solidFill>
                          <a:effectLst/>
                          <a:latin typeface="+mn-lt"/>
                          <a:ea typeface="+mn-ea"/>
                          <a:cs typeface="+mn-cs"/>
                        </a:rPr>
                        <a:t>Eps , MinPts</a:t>
                      </a:r>
                      <a:r>
                        <a:rPr lang="zh-CN" altLang="en-US" sz="1800" b="0" i="0" kern="1200" dirty="0">
                          <a:solidFill>
                            <a:schemeClr val="dk1"/>
                          </a:solidFill>
                          <a:effectLst/>
                          <a:latin typeface="+mn-lt"/>
                          <a:ea typeface="+mn-ea"/>
                          <a:cs typeface="+mn-cs"/>
                        </a:rPr>
                        <a:t>困难 </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若选取不当 </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将造成聚类质量下降</a:t>
                      </a:r>
                      <a:endParaRPr lang="zh-CN" altLang="en-US" dirty="0"/>
                    </a:p>
                  </a:txBody>
                  <a:tcPr anchor="ctr"/>
                </a:tc>
                <a:tc>
                  <a:txBody>
                    <a:bodyPr/>
                    <a:lstStyle/>
                    <a:p>
                      <a:r>
                        <a:rPr lang="zh-CN" altLang="en-US" dirty="0"/>
                        <a:t>聚合层次聚类不一定能通过每一次的局部最优，最后达到</a:t>
                      </a:r>
                      <a:r>
                        <a:rPr lang="en-US" altLang="zh-CN" dirty="0"/>
                        <a:t>(</a:t>
                      </a:r>
                      <a:r>
                        <a:rPr lang="zh-CN" altLang="en-US" dirty="0"/>
                        <a:t>转化为</a:t>
                      </a:r>
                      <a:r>
                        <a:rPr lang="en-US" altLang="zh-CN" dirty="0"/>
                        <a:t>)</a:t>
                      </a:r>
                      <a:r>
                        <a:rPr lang="zh-CN" altLang="en-US" dirty="0"/>
                        <a:t>全局最优</a:t>
                      </a:r>
                    </a:p>
                  </a:txBody>
                  <a:tcPr anchor="ctr"/>
                </a:tc>
                <a:extLst>
                  <a:ext uri="{0D108BD9-81ED-4DB2-BD59-A6C34878D82A}">
                    <a16:rowId xmlns:a16="http://schemas.microsoft.com/office/drawing/2014/main" val="3232321215"/>
                  </a:ext>
                </a:extLst>
              </a:tr>
            </a:tbl>
          </a:graphicData>
        </a:graphic>
      </p:graphicFrame>
      <p:pic>
        <p:nvPicPr>
          <p:cNvPr id="8" name="图片 7">
            <a:extLst>
              <a:ext uri="{FF2B5EF4-FFF2-40B4-BE49-F238E27FC236}">
                <a16:creationId xmlns:a16="http://schemas.microsoft.com/office/drawing/2014/main" id="{7BB2D24C-6ED7-433E-AC28-15F6A38A2E98}"/>
              </a:ext>
            </a:extLst>
          </p:cNvPr>
          <p:cNvPicPr>
            <a:picLocks noChangeAspect="1"/>
          </p:cNvPicPr>
          <p:nvPr/>
        </p:nvPicPr>
        <p:blipFill rotWithShape="1">
          <a:blip r:embed="rId3"/>
          <a:srcRect r="82665" b="74080"/>
          <a:stretch/>
        </p:blipFill>
        <p:spPr>
          <a:xfrm>
            <a:off x="1860223" y="851903"/>
            <a:ext cx="7877666" cy="5566521"/>
          </a:xfrm>
          <a:prstGeom prst="rect">
            <a:avLst/>
          </a:prstGeom>
        </p:spPr>
      </p:pic>
      <p:pic>
        <p:nvPicPr>
          <p:cNvPr id="3" name="图片 2">
            <a:extLst>
              <a:ext uri="{FF2B5EF4-FFF2-40B4-BE49-F238E27FC236}">
                <a16:creationId xmlns:a16="http://schemas.microsoft.com/office/drawing/2014/main" id="{BDF1CD8A-044A-43D9-B35D-344552C1C894}"/>
              </a:ext>
            </a:extLst>
          </p:cNvPr>
          <p:cNvPicPr>
            <a:picLocks noChangeAspect="1"/>
          </p:cNvPicPr>
          <p:nvPr/>
        </p:nvPicPr>
        <p:blipFill>
          <a:blip r:embed="rId4"/>
          <a:stretch>
            <a:fillRect/>
          </a:stretch>
        </p:blipFill>
        <p:spPr>
          <a:xfrm>
            <a:off x="1883371" y="689189"/>
            <a:ext cx="8656443" cy="6041218"/>
          </a:xfrm>
          <a:prstGeom prst="rect">
            <a:avLst/>
          </a:prstGeom>
        </p:spPr>
      </p:pic>
      <p:pic>
        <p:nvPicPr>
          <p:cNvPr id="9" name="图片 8">
            <a:extLst>
              <a:ext uri="{FF2B5EF4-FFF2-40B4-BE49-F238E27FC236}">
                <a16:creationId xmlns:a16="http://schemas.microsoft.com/office/drawing/2014/main" id="{7EF1C65D-066E-4BC2-A48C-B9EE4ED8ADA7}"/>
              </a:ext>
            </a:extLst>
          </p:cNvPr>
          <p:cNvPicPr>
            <a:picLocks noChangeAspect="1"/>
          </p:cNvPicPr>
          <p:nvPr/>
        </p:nvPicPr>
        <p:blipFill>
          <a:blip r:embed="rId5"/>
          <a:stretch>
            <a:fillRect/>
          </a:stretch>
        </p:blipFill>
        <p:spPr>
          <a:xfrm rot="5400000">
            <a:off x="3280695" y="-873000"/>
            <a:ext cx="5454782" cy="8647383"/>
          </a:xfrm>
          <a:prstGeom prst="rect">
            <a:avLst/>
          </a:prstGeom>
        </p:spPr>
      </p:pic>
    </p:spTree>
    <p:extLst>
      <p:ext uri="{BB962C8B-B14F-4D97-AF65-F5344CB8AC3E}">
        <p14:creationId xmlns:p14="http://schemas.microsoft.com/office/powerpoint/2010/main" val="1255637100"/>
      </p:ext>
    </p:extLst>
  </p:cSld>
  <p:clrMapOvr>
    <a:masterClrMapping/>
  </p:clrMapOvr>
  <p:transition spd="slow" advTm="9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7765" name="文本框 3"/>
          <p:cNvSpPr txBox="1">
            <a:spLocks noChangeArrowheads="1"/>
          </p:cNvSpPr>
          <p:nvPr/>
        </p:nvSpPr>
        <p:spPr bwMode="auto">
          <a:xfrm>
            <a:off x="5276850" y="3833813"/>
            <a:ext cx="1639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a:solidFill>
                  <a:schemeClr val="bg1"/>
                </a:solidFill>
                <a:latin typeface="方正兰亭超细黑简体" panose="02000000000000000000" pitchFamily="2" charset="-122"/>
                <a:ea typeface="方正兰亭超细黑简体" panose="02000000000000000000" pitchFamily="2" charset="-122"/>
              </a:rPr>
              <a:t>Part.4</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1B4AD643-2B55-471A-9834-EC6F41C09E2B}"/>
              </a:ext>
            </a:extLst>
          </p:cNvPr>
          <p:cNvSpPr>
            <a:spLocks noGrp="1"/>
          </p:cNvSpPr>
          <p:nvPr>
            <p:ph type="sldNum" sz="quarter" idx="4"/>
          </p:nvPr>
        </p:nvSpPr>
        <p:spPr/>
        <p:txBody>
          <a:bodyPr/>
          <a:lstStyle/>
          <a:p>
            <a:r>
              <a:rPr lang="en-US" altLang="zh-CN" dirty="0"/>
              <a:t>17/21</a:t>
            </a:r>
            <a:endParaRPr lang="zh-CN" altLang="en-US" dirty="0"/>
          </a:p>
        </p:txBody>
      </p:sp>
      <p:sp>
        <p:nvSpPr>
          <p:cNvPr id="7" name="文本框 2">
            <a:extLst>
              <a:ext uri="{FF2B5EF4-FFF2-40B4-BE49-F238E27FC236}">
                <a16:creationId xmlns:a16="http://schemas.microsoft.com/office/drawing/2014/main" id="{E12DCDAE-1794-4DB8-A356-818AE94E1D5B}"/>
              </a:ext>
            </a:extLst>
          </p:cNvPr>
          <p:cNvSpPr txBox="1">
            <a:spLocks noChangeArrowheads="1"/>
          </p:cNvSpPr>
          <p:nvPr/>
        </p:nvSpPr>
        <p:spPr bwMode="auto">
          <a:xfrm>
            <a:off x="3657600" y="3090773"/>
            <a:ext cx="55721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3600" noProof="1">
                <a:solidFill>
                  <a:schemeClr val="tx1">
                    <a:lumMod val="75000"/>
                    <a:lumOff val="25000"/>
                  </a:schemeClr>
                </a:solidFill>
                <a:latin typeface="Arial" panose="020B0604020202020204" pitchFamily="34" charset="0"/>
              </a:rPr>
              <a:t>         </a:t>
            </a:r>
            <a:r>
              <a:rPr lang="zh-CN" altLang="en-US" sz="3600" b="1" noProof="1">
                <a:solidFill>
                  <a:schemeClr val="bg1"/>
                </a:solidFill>
                <a:latin typeface="Arial" panose="020B0604020202020204" pitchFamily="34" charset="0"/>
                <a:ea typeface="方正兰亭超细黑简体" panose="02000000000000000000" pitchFamily="2" charset="-122"/>
              </a:rPr>
              <a:t>思考和想法</a:t>
            </a:r>
          </a:p>
          <a:p>
            <a:pPr>
              <a:defRPr/>
            </a:pPr>
            <a:endParaRPr lang="zh-CN" altLang="en-US" sz="3600" b="1" noProof="1">
              <a:solidFill>
                <a:schemeClr val="bg1"/>
              </a:solidFill>
              <a:ea typeface="方正兰亭超细黑简体" panose="02000000000000000000" pitchFamily="2" charset="-122"/>
            </a:endParaRPr>
          </a:p>
          <a:p>
            <a:pPr>
              <a:defRPr/>
            </a:pPr>
            <a:endParaRPr lang="en-US" altLang="zh-CN" sz="3600" b="1" noProof="1">
              <a:solidFill>
                <a:schemeClr val="bg1"/>
              </a:solidFill>
              <a:ea typeface="方正兰亭超细黑简体" panose="02000000000000000000" pitchFamily="2" charset="-122"/>
            </a:endParaRPr>
          </a:p>
        </p:txBody>
      </p:sp>
    </p:spTree>
  </p:cSld>
  <p:clrMapOvr>
    <a:masterClrMapping/>
  </p:clrMapOvr>
  <p:transition spd="slow" advTm="965">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800" b="1" noProof="1">
                <a:solidFill>
                  <a:schemeClr val="accent4">
                    <a:lumMod val="65000"/>
                    <a:lumOff val="35000"/>
                  </a:schemeClr>
                </a:solidFill>
                <a:ea typeface="方正兰亭超细黑简体" panose="02000000000000000000" pitchFamily="2" charset="-122"/>
              </a:rPr>
              <a:t> 思考和想法</a:t>
            </a:r>
            <a:endParaRPr lang="en-US" altLang="zh-CN" sz="2800" b="1" noProof="1">
              <a:solidFill>
                <a:schemeClr val="accent4">
                  <a:lumMod val="65000"/>
                  <a:lumOff val="35000"/>
                </a:schemeClr>
              </a:solidFill>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18/21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721320" y="733436"/>
            <a:ext cx="10411278" cy="584775"/>
          </a:xfrm>
          <a:prstGeom prst="rect">
            <a:avLst/>
          </a:prstGeom>
          <a:noFill/>
        </p:spPr>
        <p:txBody>
          <a:bodyPr wrap="square" rtlCol="0">
            <a:spAutoFit/>
          </a:bodyPr>
          <a:lstStyle/>
          <a:p>
            <a:r>
              <a:rPr lang="zh-CN" altLang="en-US" sz="3200" dirty="0"/>
              <a:t>一、数据清洗</a:t>
            </a:r>
            <a:endParaRPr lang="en-US" altLang="zh-CN" sz="3200" dirty="0"/>
          </a:p>
        </p:txBody>
      </p:sp>
      <p:sp>
        <p:nvSpPr>
          <p:cNvPr id="11" name="文本框 10">
            <a:extLst>
              <a:ext uri="{FF2B5EF4-FFF2-40B4-BE49-F238E27FC236}">
                <a16:creationId xmlns:a16="http://schemas.microsoft.com/office/drawing/2014/main" id="{FEF7251D-7260-44BD-B727-249548811657}"/>
              </a:ext>
            </a:extLst>
          </p:cNvPr>
          <p:cNvSpPr txBox="1"/>
          <p:nvPr/>
        </p:nvSpPr>
        <p:spPr>
          <a:xfrm>
            <a:off x="551638" y="1366163"/>
            <a:ext cx="11470680" cy="5355312"/>
          </a:xfrm>
          <a:prstGeom prst="rect">
            <a:avLst/>
          </a:prstGeom>
          <a:noFill/>
        </p:spPr>
        <p:txBody>
          <a:bodyPr wrap="square" rtlCol="0">
            <a:spAutoFit/>
          </a:bodyPr>
          <a:lstStyle/>
          <a:p>
            <a:pPr>
              <a:lnSpc>
                <a:spcPct val="150000"/>
              </a:lnSpc>
            </a:pPr>
            <a:r>
              <a:rPr lang="en-US" altLang="zh-CN" sz="2400" dirty="0"/>
              <a:t>1.</a:t>
            </a:r>
            <a:r>
              <a:rPr lang="zh-CN" altLang="zh-CN" sz="2400" dirty="0"/>
              <a:t>为了保证</a:t>
            </a:r>
            <a:r>
              <a:rPr lang="en-US" altLang="zh-CN" sz="2400" dirty="0"/>
              <a:t> GPS </a:t>
            </a:r>
            <a:r>
              <a:rPr lang="zh-CN" altLang="zh-CN" sz="2400" dirty="0"/>
              <a:t>数据的精确性，需要剔除上下车经纬度位置相差小于</a:t>
            </a:r>
            <a:r>
              <a:rPr lang="en-US" altLang="zh-CN" sz="2400" dirty="0"/>
              <a:t> 50m </a:t>
            </a:r>
            <a:r>
              <a:rPr lang="zh-CN" altLang="zh-CN" sz="2400" dirty="0"/>
              <a:t>的行程。</a:t>
            </a:r>
          </a:p>
          <a:p>
            <a:pPr>
              <a:lnSpc>
                <a:spcPct val="150000"/>
              </a:lnSpc>
            </a:pPr>
            <a:r>
              <a:rPr lang="en-US" altLang="zh-CN" sz="2400" dirty="0"/>
              <a:t>2.</a:t>
            </a:r>
            <a:r>
              <a:rPr lang="zh-CN" altLang="zh-CN" sz="2400" dirty="0"/>
              <a:t>若出现下车时间不在上车时间之后的情况，则以下车时间为准，按里程数</a:t>
            </a:r>
            <a:r>
              <a:rPr lang="en-US" altLang="zh-CN" sz="2400" dirty="0"/>
              <a:t>/</a:t>
            </a:r>
            <a:r>
              <a:rPr lang="zh-CN" altLang="zh-CN" sz="2400" dirty="0"/>
              <a:t>行程总时间计算上车实际时间，确保上车时间和下车时间的合理性。</a:t>
            </a:r>
          </a:p>
          <a:p>
            <a:pPr>
              <a:lnSpc>
                <a:spcPct val="150000"/>
              </a:lnSpc>
            </a:pPr>
            <a:r>
              <a:rPr lang="en-US" altLang="zh-CN" sz="2400" dirty="0"/>
              <a:t>3.</a:t>
            </a:r>
            <a:r>
              <a:rPr lang="zh-CN" altLang="zh-CN" sz="2400" dirty="0"/>
              <a:t>剔除重复记录，同一辆出租车在同一时刻出现多条数据记录，需要剔除重复数据。</a:t>
            </a:r>
          </a:p>
          <a:p>
            <a:pPr>
              <a:lnSpc>
                <a:spcPct val="150000"/>
              </a:lnSpc>
            </a:pPr>
            <a:r>
              <a:rPr lang="en-US" altLang="zh-CN" sz="2400" dirty="0"/>
              <a:t>4.</a:t>
            </a:r>
            <a:r>
              <a:rPr lang="zh-CN" altLang="zh-CN" sz="2400" dirty="0"/>
              <a:t>通过行驶速度</a:t>
            </a:r>
            <a:r>
              <a:rPr lang="en-US" altLang="zh-CN" sz="2400" dirty="0"/>
              <a:t>=</a:t>
            </a:r>
            <a:r>
              <a:rPr lang="zh-CN" altLang="zh-CN" sz="2400" dirty="0"/>
              <a:t>行驶路程</a:t>
            </a:r>
            <a:r>
              <a:rPr lang="en-US" altLang="zh-CN" sz="2400" dirty="0"/>
              <a:t>/</a:t>
            </a:r>
            <a:r>
              <a:rPr lang="zh-CN" altLang="zh-CN" sz="2400" dirty="0"/>
              <a:t>行程时间</a:t>
            </a:r>
            <a:r>
              <a:rPr lang="en-US" altLang="zh-CN" sz="2400" dirty="0"/>
              <a:t>, </a:t>
            </a:r>
            <a:r>
              <a:rPr lang="zh-CN" altLang="zh-CN" sz="2400" dirty="0"/>
              <a:t>通过对城市出租车运营数据的分析，一般取城市出租车行驶的平均速度为</a:t>
            </a:r>
            <a:r>
              <a:rPr lang="en-US" altLang="zh-CN" sz="2400" dirty="0"/>
              <a:t>80km/h</a:t>
            </a:r>
            <a:r>
              <a:rPr lang="zh-CN" altLang="zh-CN" sz="2400" dirty="0"/>
              <a:t>，则中间变量车速不在</a:t>
            </a:r>
            <a:r>
              <a:rPr lang="en-US" altLang="zh-CN" sz="2400" dirty="0"/>
              <a:t> 0-80km/h</a:t>
            </a:r>
            <a:r>
              <a:rPr lang="zh-CN" altLang="zh-CN" sz="2400" dirty="0"/>
              <a:t>范围内的数据属于异常数据。</a:t>
            </a:r>
            <a:endParaRPr lang="en-US" altLang="zh-CN" sz="2400" dirty="0"/>
          </a:p>
          <a:p>
            <a:pPr>
              <a:lnSpc>
                <a:spcPct val="150000"/>
              </a:lnSpc>
            </a:pPr>
            <a:r>
              <a:rPr lang="en-US" altLang="zh-CN" sz="2400" dirty="0"/>
              <a:t>5.</a:t>
            </a:r>
            <a:r>
              <a:rPr lang="zh-CN" altLang="en-US" sz="2400" dirty="0"/>
              <a:t>订单载客里程、载客时间分别 在</a:t>
            </a:r>
            <a:r>
              <a:rPr lang="en-US" altLang="zh-CN" sz="2400" dirty="0"/>
              <a:t>40 km </a:t>
            </a:r>
            <a:r>
              <a:rPr lang="zh-CN" altLang="en-US" sz="2400" dirty="0"/>
              <a:t>和 </a:t>
            </a:r>
            <a:r>
              <a:rPr lang="en-US" altLang="zh-CN" sz="2400"/>
              <a:t>80 </a:t>
            </a:r>
            <a:r>
              <a:rPr lang="en-US" altLang="zh-CN" sz="2400" dirty="0"/>
              <a:t>min </a:t>
            </a:r>
            <a:r>
              <a:rPr lang="zh-CN" altLang="en-US" sz="2400" dirty="0"/>
              <a:t>以内，将这 </a:t>
            </a:r>
            <a:r>
              <a:rPr lang="en-US" altLang="zh-CN" sz="2400" dirty="0"/>
              <a:t>2 </a:t>
            </a:r>
            <a:r>
              <a:rPr lang="zh-CN" altLang="en-US" sz="2400" dirty="0"/>
              <a:t>个值作为载客里程、载客时间的阈值，将超出阈值的出租车计价器与 网约车记录剔除。</a:t>
            </a:r>
            <a:endParaRPr lang="en-US" altLang="zh-CN" sz="2400" dirty="0"/>
          </a:p>
          <a:p>
            <a:endParaRPr lang="zh-CN" altLang="zh-CN" dirty="0"/>
          </a:p>
        </p:txBody>
      </p:sp>
    </p:spTree>
    <p:extLst>
      <p:ext uri="{BB962C8B-B14F-4D97-AF65-F5344CB8AC3E}">
        <p14:creationId xmlns:p14="http://schemas.microsoft.com/office/powerpoint/2010/main" val="3219166075"/>
      </p:ext>
    </p:extLst>
  </p:cSld>
  <p:clrMapOvr>
    <a:masterClrMapping/>
  </p:clrMapOvr>
  <p:transition spd="slow" advTm="965">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800" b="1" noProof="1">
                <a:solidFill>
                  <a:schemeClr val="accent4">
                    <a:lumMod val="65000"/>
                    <a:lumOff val="35000"/>
                  </a:schemeClr>
                </a:solidFill>
                <a:ea typeface="方正兰亭超细黑简体" panose="02000000000000000000" pitchFamily="2" charset="-122"/>
              </a:rPr>
              <a:t> 思考和想法</a:t>
            </a:r>
            <a:endParaRPr lang="en-US" altLang="zh-CN" sz="2800" b="1" noProof="1">
              <a:solidFill>
                <a:schemeClr val="accent4">
                  <a:lumMod val="65000"/>
                  <a:lumOff val="35000"/>
                </a:schemeClr>
              </a:solidFill>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19/21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721320" y="733436"/>
            <a:ext cx="10411278" cy="584775"/>
          </a:xfrm>
          <a:prstGeom prst="rect">
            <a:avLst/>
          </a:prstGeom>
          <a:noFill/>
        </p:spPr>
        <p:txBody>
          <a:bodyPr wrap="square" rtlCol="0">
            <a:spAutoFit/>
          </a:bodyPr>
          <a:lstStyle/>
          <a:p>
            <a:r>
              <a:rPr lang="zh-CN" altLang="en-US" sz="3200" dirty="0"/>
              <a:t>二、空载率</a:t>
            </a:r>
            <a:endParaRPr lang="en-US" altLang="zh-CN" sz="3200" dirty="0"/>
          </a:p>
        </p:txBody>
      </p:sp>
      <p:sp>
        <p:nvSpPr>
          <p:cNvPr id="8" name="文本框 7">
            <a:extLst>
              <a:ext uri="{FF2B5EF4-FFF2-40B4-BE49-F238E27FC236}">
                <a16:creationId xmlns:a16="http://schemas.microsoft.com/office/drawing/2014/main" id="{C9933BBE-6A63-4B07-8C46-515D0F46B1F7}"/>
              </a:ext>
            </a:extLst>
          </p:cNvPr>
          <p:cNvSpPr txBox="1"/>
          <p:nvPr/>
        </p:nvSpPr>
        <p:spPr>
          <a:xfrm>
            <a:off x="721319" y="1380196"/>
            <a:ext cx="10632481" cy="646331"/>
          </a:xfrm>
          <a:prstGeom prst="rect">
            <a:avLst/>
          </a:prstGeom>
          <a:noFill/>
        </p:spPr>
        <p:txBody>
          <a:bodyPr wrap="square" rtlCol="0">
            <a:spAutoFit/>
          </a:bodyPr>
          <a:lstStyle/>
          <a:p>
            <a:r>
              <a:rPr lang="zh-CN" altLang="en-US" dirty="0"/>
              <a:t>      空载率指没有搭乘乘客的出租车在所有营行车中的百分比，比赛数据中给到的只有等待计时时间和上车时间，给出一种计算指定分钟时的空载率计算方法：</a:t>
            </a:r>
            <a:endParaRPr lang="en-US" altLang="zh-CN" dirty="0"/>
          </a:p>
        </p:txBody>
      </p:sp>
      <p:sp>
        <p:nvSpPr>
          <p:cNvPr id="9" name="文本框 8">
            <a:extLst>
              <a:ext uri="{FF2B5EF4-FFF2-40B4-BE49-F238E27FC236}">
                <a16:creationId xmlns:a16="http://schemas.microsoft.com/office/drawing/2014/main" id="{4E3E4BDE-24FA-4215-A91F-9D8BA5D2CBBE}"/>
              </a:ext>
            </a:extLst>
          </p:cNvPr>
          <p:cNvSpPr txBox="1"/>
          <p:nvPr/>
        </p:nvSpPr>
        <p:spPr>
          <a:xfrm>
            <a:off x="721318" y="2056570"/>
            <a:ext cx="10632481" cy="707886"/>
          </a:xfrm>
          <a:prstGeom prst="rect">
            <a:avLst/>
          </a:prstGeom>
          <a:noFill/>
        </p:spPr>
        <p:txBody>
          <a:bodyPr wrap="square" rtlCol="0">
            <a:spAutoFit/>
          </a:bodyPr>
          <a:lstStyle/>
          <a:p>
            <a:r>
              <a:rPr lang="zh-CN" altLang="en-US" sz="1600" dirty="0"/>
              <a:t>                                </a:t>
            </a:r>
            <a:r>
              <a:rPr lang="zh-CN" altLang="en-US" sz="2000" dirty="0"/>
              <a:t>空载率</a:t>
            </a:r>
            <a:r>
              <a:rPr lang="en-US" altLang="zh-CN" sz="2000" dirty="0"/>
              <a:t>=</a:t>
            </a:r>
            <a:r>
              <a:rPr lang="zh-CN" altLang="en-US" sz="2000" dirty="0"/>
              <a:t>某一分钟内处于等待状态的车数</a:t>
            </a:r>
            <a:r>
              <a:rPr lang="en-US" altLang="zh-CN" sz="2000" dirty="0"/>
              <a:t>/</a:t>
            </a:r>
            <a:r>
              <a:rPr lang="zh-CN" altLang="en-US" sz="2000" dirty="0"/>
              <a:t>所有在该时间段运营的车辆</a:t>
            </a:r>
            <a:endParaRPr lang="en-US" altLang="zh-CN" sz="2000" dirty="0"/>
          </a:p>
          <a:p>
            <a:r>
              <a:rPr lang="en-US" altLang="zh-CN" sz="2000" dirty="0"/>
              <a:t>	</a:t>
            </a:r>
            <a:r>
              <a:rPr lang="zh-CN" altLang="en-US" sz="2000" dirty="0"/>
              <a:t>△</a:t>
            </a:r>
            <a:r>
              <a:rPr lang="zh-CN" altLang="en-US" sz="1600" dirty="0"/>
              <a:t>等待状态的车数</a:t>
            </a:r>
            <a:r>
              <a:rPr lang="en-US" altLang="zh-CN" sz="1600" dirty="0"/>
              <a:t>=</a:t>
            </a:r>
            <a:r>
              <a:rPr lang="zh-CN" altLang="en-US" sz="1600" dirty="0"/>
              <a:t>上车时间</a:t>
            </a:r>
            <a:r>
              <a:rPr lang="en-US" altLang="zh-CN" sz="1600" dirty="0"/>
              <a:t>-</a:t>
            </a:r>
            <a:r>
              <a:rPr lang="zh-CN" altLang="en-US" sz="1600" dirty="0"/>
              <a:t>等待计时时间 落在该分钟的车辆</a:t>
            </a:r>
            <a:endParaRPr lang="en-US" altLang="zh-CN" sz="1600" dirty="0"/>
          </a:p>
        </p:txBody>
      </p:sp>
      <p:sp>
        <p:nvSpPr>
          <p:cNvPr id="13" name="文本框 12">
            <a:extLst>
              <a:ext uri="{FF2B5EF4-FFF2-40B4-BE49-F238E27FC236}">
                <a16:creationId xmlns:a16="http://schemas.microsoft.com/office/drawing/2014/main" id="{9DDB014C-C023-45A4-BDEC-BC46DCD83D9E}"/>
              </a:ext>
            </a:extLst>
          </p:cNvPr>
          <p:cNvSpPr txBox="1"/>
          <p:nvPr/>
        </p:nvSpPr>
        <p:spPr>
          <a:xfrm>
            <a:off x="721318" y="2864578"/>
            <a:ext cx="10411278" cy="584775"/>
          </a:xfrm>
          <a:prstGeom prst="rect">
            <a:avLst/>
          </a:prstGeom>
          <a:noFill/>
        </p:spPr>
        <p:txBody>
          <a:bodyPr wrap="square" rtlCol="0">
            <a:spAutoFit/>
          </a:bodyPr>
          <a:lstStyle/>
          <a:p>
            <a:r>
              <a:rPr lang="zh-CN" altLang="en-US" sz="3200" dirty="0"/>
              <a:t>三、时空分布特征</a:t>
            </a:r>
            <a:endParaRPr lang="en-US" altLang="zh-CN" sz="3200" dirty="0"/>
          </a:p>
        </p:txBody>
      </p:sp>
      <p:sp>
        <p:nvSpPr>
          <p:cNvPr id="14" name="文本框 13">
            <a:extLst>
              <a:ext uri="{FF2B5EF4-FFF2-40B4-BE49-F238E27FC236}">
                <a16:creationId xmlns:a16="http://schemas.microsoft.com/office/drawing/2014/main" id="{361ECB5C-6559-4B48-8F02-35B9DCD16617}"/>
              </a:ext>
            </a:extLst>
          </p:cNvPr>
          <p:cNvSpPr txBox="1"/>
          <p:nvPr/>
        </p:nvSpPr>
        <p:spPr>
          <a:xfrm>
            <a:off x="721318" y="3549475"/>
            <a:ext cx="10632481" cy="923330"/>
          </a:xfrm>
          <a:prstGeom prst="rect">
            <a:avLst/>
          </a:prstGeom>
          <a:noFill/>
        </p:spPr>
        <p:txBody>
          <a:bodyPr wrap="square" rtlCol="0">
            <a:spAutoFit/>
          </a:bodyPr>
          <a:lstStyle/>
          <a:p>
            <a:r>
              <a:rPr lang="zh-CN" altLang="en-US" dirty="0"/>
              <a:t>       将一天分为 </a:t>
            </a:r>
            <a:r>
              <a:rPr lang="en-US" altLang="zh-CN" dirty="0"/>
              <a:t>24 </a:t>
            </a:r>
            <a:r>
              <a:rPr lang="zh-CN" altLang="en-US" dirty="0"/>
              <a:t>个时段研究对象，同</a:t>
            </a:r>
            <a:r>
              <a:rPr lang="en-US" altLang="zh-CN" dirty="0"/>
              <a:t>《</a:t>
            </a:r>
            <a:r>
              <a:rPr lang="zh-CN" altLang="en-US" dirty="0"/>
              <a:t>基于</a:t>
            </a:r>
            <a:r>
              <a:rPr lang="en-US" altLang="zh-CN" dirty="0"/>
              <a:t>GPS</a:t>
            </a:r>
            <a:r>
              <a:rPr lang="zh-CN" altLang="en-US" dirty="0"/>
              <a:t>出租车高收益热点区域推荐</a:t>
            </a:r>
            <a:r>
              <a:rPr lang="en-US" altLang="zh-CN" dirty="0"/>
              <a:t>》</a:t>
            </a:r>
            <a:r>
              <a:rPr lang="zh-CN" altLang="en-US" dirty="0"/>
              <a:t>论文中的客流量时序分布特征方式进行分析：</a:t>
            </a:r>
          </a:p>
          <a:p>
            <a:endParaRPr lang="en-US" altLang="zh-CN" dirty="0"/>
          </a:p>
        </p:txBody>
      </p:sp>
      <p:pic>
        <p:nvPicPr>
          <p:cNvPr id="3" name="图片 2">
            <a:extLst>
              <a:ext uri="{FF2B5EF4-FFF2-40B4-BE49-F238E27FC236}">
                <a16:creationId xmlns:a16="http://schemas.microsoft.com/office/drawing/2014/main" id="{59723E22-BC39-41FC-B5CB-81E2023AD7F0}"/>
              </a:ext>
            </a:extLst>
          </p:cNvPr>
          <p:cNvPicPr>
            <a:picLocks noChangeAspect="1"/>
          </p:cNvPicPr>
          <p:nvPr/>
        </p:nvPicPr>
        <p:blipFill>
          <a:blip r:embed="rId3"/>
          <a:stretch>
            <a:fillRect/>
          </a:stretch>
        </p:blipFill>
        <p:spPr>
          <a:xfrm>
            <a:off x="838200" y="4234372"/>
            <a:ext cx="5670597" cy="2476657"/>
          </a:xfrm>
          <a:prstGeom prst="rect">
            <a:avLst/>
          </a:prstGeom>
        </p:spPr>
      </p:pic>
      <p:sp>
        <p:nvSpPr>
          <p:cNvPr id="15" name="文本框 14">
            <a:extLst>
              <a:ext uri="{FF2B5EF4-FFF2-40B4-BE49-F238E27FC236}">
                <a16:creationId xmlns:a16="http://schemas.microsoft.com/office/drawing/2014/main" id="{A29887A0-F575-45DB-9218-E1585A89DBA4}"/>
              </a:ext>
            </a:extLst>
          </p:cNvPr>
          <p:cNvSpPr txBox="1"/>
          <p:nvPr/>
        </p:nvSpPr>
        <p:spPr>
          <a:xfrm>
            <a:off x="6740165" y="4570674"/>
            <a:ext cx="4506012" cy="1754326"/>
          </a:xfrm>
          <a:prstGeom prst="rect">
            <a:avLst/>
          </a:prstGeom>
          <a:noFill/>
        </p:spPr>
        <p:txBody>
          <a:bodyPr wrap="square" rtlCol="0">
            <a:spAutoFit/>
          </a:bodyPr>
          <a:lstStyle/>
          <a:p>
            <a:r>
              <a:rPr lang="zh-CN" altLang="en-US" dirty="0"/>
              <a:t>       将客流量和收益等参数转换为载客点进行数据分析。给出</a:t>
            </a:r>
            <a:r>
              <a:rPr lang="en-US" altLang="zh-CN" dirty="0"/>
              <a:t>24</a:t>
            </a:r>
            <a:r>
              <a:rPr lang="zh-CN" altLang="en-US" dirty="0"/>
              <a:t>小时内各个时间点载客点的时空分布特征，并且分析工作日和非工作日出租车运行的载客点空间分布特征。</a:t>
            </a:r>
          </a:p>
          <a:p>
            <a:endParaRPr lang="en-US" altLang="zh-CN" dirty="0"/>
          </a:p>
        </p:txBody>
      </p:sp>
    </p:spTree>
    <p:extLst>
      <p:ext uri="{BB962C8B-B14F-4D97-AF65-F5344CB8AC3E}">
        <p14:creationId xmlns:p14="http://schemas.microsoft.com/office/powerpoint/2010/main" val="3479993541"/>
      </p:ext>
    </p:extLst>
  </p:cSld>
  <p:clrMapOvr>
    <a:masterClrMapping/>
  </p:clrMapOvr>
  <p:transition spd="slow" advTm="965">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组合 13"/>
          <p:cNvGrpSpPr>
            <a:grpSpLocks/>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p>
        </p:txBody>
      </p:sp>
      <p:pic>
        <p:nvPicPr>
          <p:cNvPr id="95236" name="图片 20"/>
          <p:cNvPicPr>
            <a:picLocks noChangeAspect="1"/>
          </p:cNvPicPr>
          <p:nvPr/>
        </p:nvPicPr>
        <p:blipFill>
          <a:blip r:embed="rId3" cstate="screen">
            <a:extLst>
              <a:ext uri="{28A0092B-C50C-407E-A947-70E740481C1C}">
                <a14:useLocalDpi xmlns:a14="http://schemas.microsoft.com/office/drawing/2010/main"/>
              </a:ext>
            </a:extLst>
          </a:blip>
          <a:srcRect l="25368" b="7591"/>
          <a:stretch>
            <a:fillRect/>
          </a:stretch>
        </p:blipFill>
        <p:spPr bwMode="auto">
          <a:xfrm>
            <a:off x="0" y="709613"/>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a:grpSpLocks/>
          </p:cNvGrpSpPr>
          <p:nvPr/>
        </p:nvGrpSpPr>
        <p:grpSpPr bwMode="auto">
          <a:xfrm>
            <a:off x="3084621" y="2140617"/>
            <a:ext cx="7242338" cy="461479"/>
            <a:chOff x="3346" y="2359"/>
            <a:chExt cx="11403" cy="725"/>
          </a:xfrm>
        </p:grpSpPr>
        <p:sp>
          <p:nvSpPr>
            <p:cNvPr id="24" name="文本框 23"/>
            <p:cNvSpPr txBox="1"/>
            <p:nvPr/>
          </p:nvSpPr>
          <p:spPr>
            <a:xfrm>
              <a:off x="4000" y="2359"/>
              <a:ext cx="10749" cy="725"/>
            </a:xfrm>
            <a:prstGeom prst="rect">
              <a:avLst/>
            </a:prstGeom>
            <a:noFill/>
            <a:ln>
              <a:noFill/>
            </a:ln>
          </p:spPr>
          <p:txBody>
            <a:bodyPr wrap="square">
              <a:spAutoFit/>
            </a:bodyPr>
            <a:lstStyle/>
            <a:p>
              <a:pPr>
                <a:defRPr/>
              </a:pPr>
              <a:r>
                <a:rPr lang="en-US" altLang="zh-CN" sz="2400" noProof="1">
                  <a:solidFill>
                    <a:schemeClr val="tx1">
                      <a:lumMod val="75000"/>
                      <a:lumOff val="25000"/>
                    </a:schemeClr>
                  </a:solidFill>
                  <a:latin typeface="Arial" panose="020B0604020202020204" pitchFamily="34" charset="0"/>
                </a:rPr>
                <a:t>《</a:t>
              </a:r>
              <a:r>
                <a:rPr lang="zh-CN" altLang="en-US" sz="2400" noProof="1">
                  <a:solidFill>
                    <a:schemeClr val="tx1">
                      <a:lumMod val="75000"/>
                      <a:lumOff val="25000"/>
                    </a:schemeClr>
                  </a:solidFill>
                  <a:latin typeface="Arial" panose="020B0604020202020204" pitchFamily="34" charset="0"/>
                </a:rPr>
                <a:t>基于</a:t>
              </a:r>
              <a:r>
                <a:rPr lang="en-US" altLang="zh-CN" sz="2400" noProof="1">
                  <a:solidFill>
                    <a:schemeClr val="tx1">
                      <a:lumMod val="75000"/>
                      <a:lumOff val="25000"/>
                    </a:schemeClr>
                  </a:solidFill>
                  <a:latin typeface="Arial" panose="020B0604020202020204" pitchFamily="34" charset="0"/>
                </a:rPr>
                <a:t>GPS</a:t>
              </a:r>
              <a:r>
                <a:rPr lang="zh-CN" altLang="en-US" sz="2400" noProof="1">
                  <a:solidFill>
                    <a:schemeClr val="tx1">
                      <a:lumMod val="75000"/>
                      <a:lumOff val="25000"/>
                    </a:schemeClr>
                  </a:solidFill>
                  <a:latin typeface="Arial" panose="020B0604020202020204" pitchFamily="34" charset="0"/>
                </a:rPr>
                <a:t>数据的出租车载客点空间特征分析</a:t>
              </a:r>
              <a:r>
                <a:rPr lang="en-US" altLang="zh-CN" sz="2400" noProof="1">
                  <a:solidFill>
                    <a:schemeClr val="tx1">
                      <a:lumMod val="75000"/>
                      <a:lumOff val="25000"/>
                    </a:schemeClr>
                  </a:solidFill>
                  <a:latin typeface="Arial" panose="020B0604020202020204" pitchFamily="34" charset="0"/>
                </a:rPr>
                <a:t>》</a:t>
              </a: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1</a:t>
              </a:r>
            </a:p>
          </p:txBody>
        </p:sp>
      </p:grpSp>
      <p:grpSp>
        <p:nvGrpSpPr>
          <p:cNvPr id="27" name="组合 26"/>
          <p:cNvGrpSpPr>
            <a:grpSpLocks/>
          </p:cNvGrpSpPr>
          <p:nvPr/>
        </p:nvGrpSpPr>
        <p:grpSpPr bwMode="auto">
          <a:xfrm>
            <a:off x="3082857" y="2912623"/>
            <a:ext cx="6249830" cy="461807"/>
            <a:chOff x="3345" y="2427"/>
            <a:chExt cx="9839" cy="730"/>
          </a:xfrm>
        </p:grpSpPr>
        <p:sp>
          <p:nvSpPr>
            <p:cNvPr id="29" name="文本框 28"/>
            <p:cNvSpPr txBox="1"/>
            <p:nvPr/>
          </p:nvSpPr>
          <p:spPr>
            <a:xfrm>
              <a:off x="4002" y="2427"/>
              <a:ext cx="9182" cy="730"/>
            </a:xfrm>
            <a:prstGeom prst="rect">
              <a:avLst/>
            </a:prstGeom>
            <a:noFill/>
            <a:ln>
              <a:noFill/>
            </a:ln>
          </p:spPr>
          <p:txBody>
            <a:bodyPr wrap="square">
              <a:spAutoFit/>
            </a:bodyPr>
            <a:lstStyle/>
            <a:p>
              <a:pPr>
                <a:defRPr/>
              </a:pPr>
              <a:r>
                <a:rPr lang="en-US" altLang="zh-CN" sz="2400" noProof="1">
                  <a:solidFill>
                    <a:schemeClr val="tx1">
                      <a:lumMod val="75000"/>
                      <a:lumOff val="25000"/>
                    </a:schemeClr>
                  </a:solidFill>
                  <a:latin typeface="Arial" panose="020B0604020202020204" pitchFamily="34" charset="0"/>
                </a:rPr>
                <a:t>《</a:t>
              </a:r>
              <a:r>
                <a:rPr lang="zh-CN" altLang="en-US" sz="2400" noProof="1">
                  <a:solidFill>
                    <a:schemeClr val="tx1">
                      <a:lumMod val="75000"/>
                      <a:lumOff val="25000"/>
                    </a:schemeClr>
                  </a:solidFill>
                  <a:latin typeface="Arial" panose="020B0604020202020204" pitchFamily="34" charset="0"/>
                </a:rPr>
                <a:t>基于</a:t>
              </a:r>
              <a:r>
                <a:rPr lang="en-US" altLang="zh-CN" sz="2400" noProof="1">
                  <a:solidFill>
                    <a:schemeClr val="tx1">
                      <a:lumMod val="75000"/>
                      <a:lumOff val="25000"/>
                    </a:schemeClr>
                  </a:solidFill>
                  <a:latin typeface="Arial" panose="020B0604020202020204" pitchFamily="34" charset="0"/>
                </a:rPr>
                <a:t>GPS</a:t>
              </a:r>
              <a:r>
                <a:rPr lang="zh-CN" altLang="en-US" sz="2400" noProof="1">
                  <a:solidFill>
                    <a:schemeClr val="tx1">
                      <a:lumMod val="75000"/>
                      <a:lumOff val="25000"/>
                    </a:schemeClr>
                  </a:solidFill>
                  <a:latin typeface="Arial" panose="020B0604020202020204" pitchFamily="34" charset="0"/>
                </a:rPr>
                <a:t>出租车高收益热点区域推荐</a:t>
              </a:r>
              <a:r>
                <a:rPr lang="en-US" altLang="zh-CN" sz="2400" noProof="1">
                  <a:solidFill>
                    <a:schemeClr val="tx1">
                      <a:lumMod val="75000"/>
                      <a:lumOff val="25000"/>
                    </a:schemeClr>
                  </a:solidFill>
                  <a:latin typeface="Arial" panose="020B0604020202020204" pitchFamily="34" charset="0"/>
                </a:rPr>
                <a:t>》</a:t>
              </a: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2</a:t>
              </a:r>
            </a:p>
          </p:txBody>
        </p:sp>
      </p:grpSp>
      <p:grpSp>
        <p:nvGrpSpPr>
          <p:cNvPr id="32" name="组合 31"/>
          <p:cNvGrpSpPr>
            <a:grpSpLocks/>
          </p:cNvGrpSpPr>
          <p:nvPr/>
        </p:nvGrpSpPr>
        <p:grpSpPr bwMode="auto">
          <a:xfrm>
            <a:off x="3082857" y="3688815"/>
            <a:ext cx="5038485" cy="461358"/>
            <a:chOff x="3345" y="2376"/>
            <a:chExt cx="7932" cy="726"/>
          </a:xfrm>
        </p:grpSpPr>
        <p:sp>
          <p:nvSpPr>
            <p:cNvPr id="34" name="文本框 33"/>
            <p:cNvSpPr txBox="1"/>
            <p:nvPr/>
          </p:nvSpPr>
          <p:spPr>
            <a:xfrm>
              <a:off x="4002" y="2376"/>
              <a:ext cx="7275" cy="726"/>
            </a:xfrm>
            <a:prstGeom prst="rect">
              <a:avLst/>
            </a:prstGeom>
            <a:noFill/>
            <a:ln>
              <a:noFill/>
            </a:ln>
          </p:spPr>
          <p:txBody>
            <a:bodyPr wrap="square">
              <a:spAutoFit/>
            </a:bodyPr>
            <a:lstStyle/>
            <a:p>
              <a:pPr>
                <a:defRPr/>
              </a:pPr>
              <a:r>
                <a:rPr lang="zh-CN" altLang="en-US" sz="2400" noProof="1">
                  <a:solidFill>
                    <a:schemeClr val="tx1">
                      <a:lumMod val="75000"/>
                      <a:lumOff val="25000"/>
                    </a:schemeClr>
                  </a:solidFill>
                  <a:latin typeface="Arial" panose="020B0604020202020204" pitchFamily="34" charset="0"/>
                </a:rPr>
                <a:t>载客热点区域挖掘算法对比</a:t>
              </a: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3</a:t>
              </a:r>
            </a:p>
          </p:txBody>
        </p:sp>
      </p:grpSp>
      <p:grpSp>
        <p:nvGrpSpPr>
          <p:cNvPr id="37" name="组合 36"/>
          <p:cNvGrpSpPr>
            <a:grpSpLocks/>
          </p:cNvGrpSpPr>
          <p:nvPr/>
        </p:nvGrpSpPr>
        <p:grpSpPr bwMode="auto">
          <a:xfrm>
            <a:off x="3082857" y="4464264"/>
            <a:ext cx="4143650" cy="461581"/>
            <a:chOff x="3344" y="2351"/>
            <a:chExt cx="6525" cy="728"/>
          </a:xfrm>
        </p:grpSpPr>
        <p:sp>
          <p:nvSpPr>
            <p:cNvPr id="39" name="文本框 38"/>
            <p:cNvSpPr txBox="1"/>
            <p:nvPr/>
          </p:nvSpPr>
          <p:spPr>
            <a:xfrm>
              <a:off x="4001" y="2351"/>
              <a:ext cx="5868" cy="728"/>
            </a:xfrm>
            <a:prstGeom prst="rect">
              <a:avLst/>
            </a:prstGeom>
            <a:noFill/>
            <a:ln>
              <a:noFill/>
            </a:ln>
          </p:spPr>
          <p:txBody>
            <a:bodyPr wrap="square">
              <a:spAutoFit/>
            </a:bodyPr>
            <a:lstStyle/>
            <a:p>
              <a:pPr>
                <a:defRPr/>
              </a:pPr>
              <a:r>
                <a:rPr lang="zh-CN" altLang="en-US" sz="2400" noProof="1">
                  <a:solidFill>
                    <a:schemeClr val="tx1">
                      <a:lumMod val="75000"/>
                      <a:lumOff val="25000"/>
                    </a:schemeClr>
                  </a:solidFill>
                  <a:latin typeface="Arial" panose="020B0604020202020204" pitchFamily="34" charset="0"/>
                </a:rPr>
                <a:t> 思考和想法</a:t>
              </a:r>
            </a:p>
          </p:txBody>
        </p:sp>
        <p:sp>
          <p:nvSpPr>
            <p:cNvPr id="40" name="椭圆 39"/>
            <p:cNvSpPr/>
            <p:nvPr/>
          </p:nvSpPr>
          <p:spPr>
            <a:xfrm>
              <a:off x="3344" y="2495"/>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5" name="文本框 3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4</a:t>
              </a:r>
            </a:p>
          </p:txBody>
        </p:sp>
      </p:grpSp>
      <p:sp>
        <p:nvSpPr>
          <p:cNvPr id="2" name="灯片编号占位符 1">
            <a:extLst>
              <a:ext uri="{FF2B5EF4-FFF2-40B4-BE49-F238E27FC236}">
                <a16:creationId xmlns:a16="http://schemas.microsoft.com/office/drawing/2014/main" id="{23F2DCA0-E49B-4509-8A20-336530475967}"/>
              </a:ext>
            </a:extLst>
          </p:cNvPr>
          <p:cNvSpPr>
            <a:spLocks noGrp="1"/>
          </p:cNvSpPr>
          <p:nvPr>
            <p:ph type="sldNum" sz="quarter" idx="4"/>
          </p:nvPr>
        </p:nvSpPr>
        <p:spPr/>
        <p:txBody>
          <a:bodyPr/>
          <a:lstStyle/>
          <a:p>
            <a:r>
              <a:rPr lang="en-US" altLang="zh-CN" dirty="0"/>
              <a:t>2/21</a:t>
            </a:r>
            <a:endParaRPr lang="zh-CN" altLang="en-US" dirty="0"/>
          </a:p>
        </p:txBody>
      </p:sp>
    </p:spTree>
  </p:cSld>
  <p:clrMapOvr>
    <a:masterClrMapping/>
  </p:clrMapOvr>
  <p:transition spd="slow" advTm="965">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1+#ppt_w/2"/>
                                          </p:val>
                                        </p:tav>
                                        <p:tav tm="100000">
                                          <p:val>
                                            <p:strVal val="#ppt_x"/>
                                          </p:val>
                                        </p:tav>
                                      </p:tavLst>
                                    </p:anim>
                                    <p:anim calcmode="lin" valueType="num">
                                      <p:cBhvr>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800" b="1" noProof="1">
                <a:solidFill>
                  <a:schemeClr val="accent4">
                    <a:lumMod val="65000"/>
                    <a:lumOff val="35000"/>
                  </a:schemeClr>
                </a:solidFill>
                <a:ea typeface="方正兰亭超细黑简体" panose="02000000000000000000" pitchFamily="2" charset="-122"/>
              </a:rPr>
              <a:t> 思考和想法</a:t>
            </a:r>
            <a:endParaRPr lang="en-US" altLang="zh-CN" sz="2800" b="1" noProof="1">
              <a:solidFill>
                <a:schemeClr val="accent4">
                  <a:lumMod val="65000"/>
                  <a:lumOff val="35000"/>
                </a:schemeClr>
              </a:solidFill>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20/21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721320" y="733436"/>
            <a:ext cx="10411278" cy="584775"/>
          </a:xfrm>
          <a:prstGeom prst="rect">
            <a:avLst/>
          </a:prstGeom>
          <a:noFill/>
        </p:spPr>
        <p:txBody>
          <a:bodyPr wrap="square" rtlCol="0">
            <a:spAutoFit/>
          </a:bodyPr>
          <a:lstStyle/>
          <a:p>
            <a:r>
              <a:rPr lang="zh-CN" altLang="en-US" sz="3200" dirty="0"/>
              <a:t>四、厦门景区分布</a:t>
            </a:r>
            <a:endParaRPr lang="en-US" altLang="zh-CN" sz="3200" dirty="0"/>
          </a:p>
        </p:txBody>
      </p:sp>
      <p:sp>
        <p:nvSpPr>
          <p:cNvPr id="16" name="文本框 15">
            <a:extLst>
              <a:ext uri="{FF2B5EF4-FFF2-40B4-BE49-F238E27FC236}">
                <a16:creationId xmlns:a16="http://schemas.microsoft.com/office/drawing/2014/main" id="{1333F499-2983-4F13-801E-4895E0C64B28}"/>
              </a:ext>
            </a:extLst>
          </p:cNvPr>
          <p:cNvSpPr txBox="1"/>
          <p:nvPr/>
        </p:nvSpPr>
        <p:spPr>
          <a:xfrm>
            <a:off x="1194795" y="1387514"/>
            <a:ext cx="10281024" cy="4939814"/>
          </a:xfrm>
          <a:prstGeom prst="rect">
            <a:avLst/>
          </a:prstGeom>
          <a:noFill/>
        </p:spPr>
        <p:txBody>
          <a:bodyPr wrap="square" rtlCol="0">
            <a:spAutoFit/>
          </a:bodyPr>
          <a:lstStyle/>
          <a:p>
            <a:pPr>
              <a:lnSpc>
                <a:spcPct val="150000"/>
              </a:lnSpc>
            </a:pPr>
            <a:r>
              <a:rPr lang="zh-CN" altLang="en-US" dirty="0"/>
              <a:t>鼓浪屿（船舶出行）   </a:t>
            </a:r>
            <a:r>
              <a:rPr lang="en-US" altLang="zh-CN" dirty="0"/>
              <a:t>-</a:t>
            </a:r>
            <a:r>
              <a:rPr lang="zh-CN" altLang="en-US" dirty="0"/>
              <a:t>轮渡地下停车场                                                           </a:t>
            </a:r>
            <a:r>
              <a:rPr lang="en-US" altLang="zh-CN" dirty="0"/>
              <a:t>-</a:t>
            </a:r>
            <a:r>
              <a:rPr lang="zh-CN" altLang="en-US" dirty="0"/>
              <a:t>邮轮码头巡游</a:t>
            </a:r>
            <a:endParaRPr lang="en-US" altLang="zh-CN" dirty="0"/>
          </a:p>
          <a:p>
            <a:pPr>
              <a:lnSpc>
                <a:spcPct val="150000"/>
              </a:lnSpc>
            </a:pPr>
            <a:r>
              <a:rPr lang="zh-CN" altLang="en-US" dirty="0"/>
              <a:t>中山路                             </a:t>
            </a:r>
            <a:r>
              <a:rPr lang="en-US" altLang="zh-CN" dirty="0"/>
              <a:t>-</a:t>
            </a:r>
            <a:r>
              <a:rPr lang="zh-CN" altLang="en-US" dirty="0"/>
              <a:t>中华城地下停车场，名汇广场地下停车场           </a:t>
            </a:r>
            <a:r>
              <a:rPr lang="en-US" altLang="zh-CN" dirty="0"/>
              <a:t>-</a:t>
            </a:r>
            <a:r>
              <a:rPr lang="zh-CN" altLang="en-US" dirty="0"/>
              <a:t>中山路、环岛路巡游</a:t>
            </a:r>
            <a:endParaRPr lang="en-US" altLang="zh-CN" dirty="0"/>
          </a:p>
          <a:p>
            <a:pPr>
              <a:lnSpc>
                <a:spcPct val="150000"/>
              </a:lnSpc>
            </a:pPr>
            <a:r>
              <a:rPr lang="zh-CN" altLang="zh-CN" dirty="0"/>
              <a:t>中山公园</a:t>
            </a:r>
            <a:r>
              <a:rPr lang="en-US" altLang="zh-CN" dirty="0"/>
              <a:t>                         -</a:t>
            </a:r>
            <a:r>
              <a:rPr lang="zh-CN" altLang="en-US" dirty="0"/>
              <a:t>中山公园停车场                                                           </a:t>
            </a:r>
            <a:r>
              <a:rPr lang="en-US" altLang="zh-CN" dirty="0"/>
              <a:t>-</a:t>
            </a:r>
            <a:r>
              <a:rPr lang="zh-CN" altLang="en-US" dirty="0"/>
              <a:t>公园南路、东路巡游</a:t>
            </a:r>
            <a:endParaRPr lang="en-US" altLang="zh-CN" dirty="0"/>
          </a:p>
          <a:p>
            <a:pPr>
              <a:lnSpc>
                <a:spcPct val="150000"/>
              </a:lnSpc>
            </a:pPr>
            <a:r>
              <a:rPr lang="zh-CN" altLang="zh-CN" dirty="0"/>
              <a:t>南普陀</a:t>
            </a:r>
            <a:r>
              <a:rPr lang="zh-CN" altLang="en-US" dirty="0"/>
              <a:t>、</a:t>
            </a:r>
            <a:r>
              <a:rPr lang="zh-CN" altLang="zh-CN" dirty="0"/>
              <a:t>厦大</a:t>
            </a:r>
            <a:r>
              <a:rPr lang="zh-CN" altLang="en-US" dirty="0"/>
              <a:t>、白城   </a:t>
            </a:r>
            <a:r>
              <a:rPr lang="en-US" altLang="zh-CN" dirty="0"/>
              <a:t>- </a:t>
            </a:r>
            <a:r>
              <a:rPr lang="zh-CN" altLang="en-US" dirty="0"/>
              <a:t>厦大停车场（仅供停车）                                         </a:t>
            </a:r>
            <a:r>
              <a:rPr lang="en-US" altLang="zh-CN" dirty="0"/>
              <a:t>-</a:t>
            </a:r>
            <a:r>
              <a:rPr lang="zh-CN" altLang="en-US" dirty="0"/>
              <a:t>厦大西村（南门）巡游</a:t>
            </a:r>
            <a:endParaRPr lang="en-US" altLang="zh-CN" dirty="0"/>
          </a:p>
          <a:p>
            <a:pPr>
              <a:lnSpc>
                <a:spcPct val="150000"/>
              </a:lnSpc>
            </a:pPr>
            <a:r>
              <a:rPr lang="zh-CN" altLang="zh-CN" dirty="0"/>
              <a:t>胡里山炮台</a:t>
            </a:r>
            <a:r>
              <a:rPr lang="en-US" altLang="zh-CN" dirty="0"/>
              <a:t>                     -</a:t>
            </a:r>
            <a:r>
              <a:rPr lang="zh-CN" altLang="en-US" dirty="0"/>
              <a:t>胡里山炮台停车场                                                      </a:t>
            </a:r>
            <a:r>
              <a:rPr lang="en-US" altLang="zh-CN" dirty="0"/>
              <a:t>-</a:t>
            </a:r>
            <a:r>
              <a:rPr lang="zh-CN" altLang="en-US" dirty="0"/>
              <a:t>环岛南路巡游</a:t>
            </a:r>
            <a:endParaRPr lang="en-US" altLang="zh-CN" dirty="0"/>
          </a:p>
          <a:p>
            <a:pPr>
              <a:lnSpc>
                <a:spcPct val="150000"/>
              </a:lnSpc>
            </a:pPr>
            <a:r>
              <a:rPr lang="zh-CN" altLang="zh-CN" dirty="0"/>
              <a:t>环岛路</a:t>
            </a:r>
            <a:r>
              <a:rPr lang="en-US" altLang="zh-CN" dirty="0"/>
              <a:t>                              -</a:t>
            </a:r>
            <a:r>
              <a:rPr lang="zh-CN" altLang="en-US" dirty="0"/>
              <a:t>黄厝到会展中心停车场较多                                     </a:t>
            </a:r>
            <a:r>
              <a:rPr lang="en-US" altLang="zh-CN" dirty="0"/>
              <a:t>-</a:t>
            </a:r>
            <a:r>
              <a:rPr lang="zh-CN" altLang="en-US" dirty="0"/>
              <a:t>环岛东路巡游</a:t>
            </a:r>
            <a:endParaRPr lang="en-US" altLang="zh-CN" dirty="0"/>
          </a:p>
          <a:p>
            <a:pPr>
              <a:lnSpc>
                <a:spcPct val="150000"/>
              </a:lnSpc>
            </a:pPr>
            <a:r>
              <a:rPr lang="zh-CN" altLang="en-US" dirty="0"/>
              <a:t>观音山                              </a:t>
            </a:r>
            <a:r>
              <a:rPr lang="en-US" altLang="zh-CN" dirty="0"/>
              <a:t>-</a:t>
            </a:r>
            <a:r>
              <a:rPr lang="zh-CN" altLang="en-US" dirty="0"/>
              <a:t>厦门观音山停车场                                                       </a:t>
            </a:r>
            <a:r>
              <a:rPr lang="en-US" altLang="zh-CN" dirty="0"/>
              <a:t>-</a:t>
            </a:r>
            <a:r>
              <a:rPr lang="zh-CN" altLang="en-US" dirty="0"/>
              <a:t>环岛东路巡游</a:t>
            </a:r>
            <a:endParaRPr lang="en-US" altLang="zh-CN" dirty="0"/>
          </a:p>
          <a:p>
            <a:pPr>
              <a:lnSpc>
                <a:spcPct val="150000"/>
              </a:lnSpc>
            </a:pPr>
            <a:r>
              <a:rPr lang="zh-CN" altLang="zh-CN" dirty="0"/>
              <a:t>植物园</a:t>
            </a:r>
            <a:r>
              <a:rPr lang="en-US" altLang="zh-CN" dirty="0"/>
              <a:t>                              -</a:t>
            </a:r>
            <a:r>
              <a:rPr lang="zh-CN" altLang="en-US" dirty="0"/>
              <a:t>植物园停车场、东门停车场                                      </a:t>
            </a:r>
            <a:r>
              <a:rPr lang="en-US" altLang="zh-CN" dirty="0"/>
              <a:t>-</a:t>
            </a:r>
            <a:r>
              <a:rPr lang="zh-CN" altLang="en-US" dirty="0"/>
              <a:t>虎园路、问屏路巡游</a:t>
            </a:r>
            <a:endParaRPr lang="en-US" altLang="zh-CN" dirty="0"/>
          </a:p>
          <a:p>
            <a:pPr>
              <a:lnSpc>
                <a:spcPct val="150000"/>
              </a:lnSpc>
            </a:pPr>
            <a:r>
              <a:rPr lang="zh-CN" altLang="zh-CN" dirty="0"/>
              <a:t>五缘湾</a:t>
            </a:r>
            <a:r>
              <a:rPr lang="en-US" altLang="zh-CN" dirty="0"/>
              <a:t>                              -</a:t>
            </a:r>
            <a:r>
              <a:rPr lang="zh-CN" altLang="en-US" dirty="0"/>
              <a:t>五缘湾周边停车场                                                        </a:t>
            </a:r>
            <a:r>
              <a:rPr lang="en-US" altLang="zh-CN" dirty="0"/>
              <a:t>-</a:t>
            </a:r>
            <a:r>
              <a:rPr lang="zh-CN" altLang="en-US" dirty="0"/>
              <a:t>环岛干道巡游（较少）</a:t>
            </a:r>
            <a:endParaRPr lang="en-US" altLang="zh-CN" dirty="0"/>
          </a:p>
          <a:p>
            <a:pPr>
              <a:lnSpc>
                <a:spcPct val="150000"/>
              </a:lnSpc>
            </a:pPr>
            <a:r>
              <a:rPr lang="zh-CN" altLang="zh-CN" dirty="0"/>
              <a:t>忠仑公园</a:t>
            </a:r>
            <a:r>
              <a:rPr lang="en-US" altLang="zh-CN" dirty="0"/>
              <a:t>                         -</a:t>
            </a:r>
            <a:r>
              <a:rPr lang="zh-CN" altLang="zh-CN" dirty="0"/>
              <a:t>忠仑公园</a:t>
            </a:r>
            <a:r>
              <a:rPr lang="zh-CN" altLang="en-US" dirty="0"/>
              <a:t>停车场                                                             </a:t>
            </a:r>
            <a:r>
              <a:rPr lang="en-US" altLang="zh-CN" dirty="0"/>
              <a:t>-</a:t>
            </a:r>
            <a:r>
              <a:rPr lang="zh-CN" altLang="en-US" dirty="0"/>
              <a:t>金尚路巡游</a:t>
            </a:r>
            <a:endParaRPr lang="en-US" altLang="zh-CN" dirty="0"/>
          </a:p>
          <a:p>
            <a:pPr>
              <a:lnSpc>
                <a:spcPct val="150000"/>
              </a:lnSpc>
            </a:pPr>
            <a:endParaRPr lang="en-US" altLang="zh-CN" dirty="0"/>
          </a:p>
          <a:p>
            <a:endParaRPr lang="en-US" altLang="zh-CN" dirty="0"/>
          </a:p>
        </p:txBody>
      </p:sp>
    </p:spTree>
    <p:extLst>
      <p:ext uri="{BB962C8B-B14F-4D97-AF65-F5344CB8AC3E}">
        <p14:creationId xmlns:p14="http://schemas.microsoft.com/office/powerpoint/2010/main" val="565108033"/>
      </p:ext>
    </p:extLst>
  </p:cSld>
  <p:clrMapOvr>
    <a:masterClrMapping/>
  </p:clrMapOvr>
  <p:transition spd="slow" advTm="965">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276975" y="3844925"/>
            <a:ext cx="22541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tx1">
                    <a:lumMod val="65000"/>
                    <a:lumOff val="35000"/>
                  </a:schemeClr>
                </a:solidFill>
                <a:latin typeface="BrowalliaUPC" panose="020B0604020202020204" pitchFamily="34" charset="-34"/>
                <a:cs typeface="BrowalliaUPC" panose="020B0604020202020204" pitchFamily="34" charset="-34"/>
              </a:rPr>
              <a:t>Thank you for listening</a:t>
            </a:r>
            <a:endParaRPr lang="zh-CN" altLang="en-US" sz="2400" dirty="0">
              <a:solidFill>
                <a:schemeClr val="tx1">
                  <a:lumMod val="65000"/>
                  <a:lumOff val="35000"/>
                </a:schemeClr>
              </a:solidFill>
              <a:latin typeface="BrowalliaUPC" panose="020B0604020202020204" pitchFamily="34" charset="-34"/>
              <a:ea typeface="方正兰亭超细黑简体" panose="02000000000000000000" pitchFamily="2" charset="-122"/>
              <a:cs typeface="BrowalliaUPC" panose="020B0604020202020204" pitchFamily="34" charset="-34"/>
            </a:endParaRPr>
          </a:p>
        </p:txBody>
      </p:sp>
      <p:sp>
        <p:nvSpPr>
          <p:cNvPr id="93187" name="文本框 6"/>
          <p:cNvSpPr txBox="1">
            <a:spLocks noChangeArrowheads="1"/>
          </p:cNvSpPr>
          <p:nvPr/>
        </p:nvSpPr>
        <p:spPr bwMode="auto">
          <a:xfrm>
            <a:off x="6747456" y="2950746"/>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a:solidFill>
                  <a:schemeClr val="tx1">
                    <a:lumMod val="65000"/>
                    <a:lumOff val="35000"/>
                  </a:schemeClr>
                </a:solidFill>
                <a:latin typeface="幼圆" panose="02010509060101010101" pitchFamily="49" charset="-122"/>
                <a:ea typeface="幼圆" panose="02010509060101010101" pitchFamily="49" charset="-122"/>
              </a:rPr>
              <a:t>谢谢</a:t>
            </a:r>
          </a:p>
        </p:txBody>
      </p:sp>
      <p:cxnSp>
        <p:nvCxnSpPr>
          <p:cNvPr id="121860" name="直接连接符 6"/>
          <p:cNvCxnSpPr>
            <a:cxnSpLocks/>
          </p:cNvCxnSpPr>
          <p:nvPr/>
        </p:nvCxnSpPr>
        <p:spPr bwMode="auto">
          <a:xfrm>
            <a:off x="4195763" y="3832225"/>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635DFC0-F4B9-4ACF-9250-8EF547CBF6DA}"/>
              </a:ext>
            </a:extLst>
          </p:cNvPr>
          <p:cNvSpPr>
            <a:spLocks noGrp="1"/>
          </p:cNvSpPr>
          <p:nvPr>
            <p:ph type="sldNum" sz="quarter" idx="4"/>
          </p:nvPr>
        </p:nvSpPr>
        <p:spPr/>
        <p:txBody>
          <a:bodyPr/>
          <a:lstStyle/>
          <a:p>
            <a:r>
              <a:rPr lang="en-US" altLang="zh-CN" dirty="0"/>
              <a:t>21/21</a:t>
            </a:r>
            <a:endParaRPr lang="zh-CN" altLang="en-US" dirty="0"/>
          </a:p>
        </p:txBody>
      </p:sp>
    </p:spTree>
  </p:cSld>
  <p:clrMapOvr>
    <a:masterClrMapping/>
  </p:clrMapOvr>
  <p:transition spd="slow" advTm="965">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1131221" y="3024784"/>
            <a:ext cx="96569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3600" b="1" noProof="1">
                <a:solidFill>
                  <a:schemeClr val="bg1"/>
                </a:solidFill>
                <a:ea typeface="方正兰亭超细黑简体" panose="02000000000000000000" pitchFamily="2" charset="-122"/>
              </a:rPr>
              <a:t>《</a:t>
            </a:r>
            <a:r>
              <a:rPr lang="zh-CN" altLang="en-US" sz="3600" b="1" noProof="1">
                <a:solidFill>
                  <a:schemeClr val="bg1"/>
                </a:solidFill>
                <a:ea typeface="方正兰亭超细黑简体" panose="02000000000000000000" pitchFamily="2" charset="-122"/>
              </a:rPr>
              <a:t>基于</a:t>
            </a:r>
            <a:r>
              <a:rPr lang="en-US" altLang="zh-CN" sz="3600" b="1" noProof="1">
                <a:solidFill>
                  <a:schemeClr val="bg1"/>
                </a:solidFill>
                <a:ea typeface="方正兰亭超细黑简体" panose="02000000000000000000" pitchFamily="2" charset="-122"/>
              </a:rPr>
              <a:t>GPS</a:t>
            </a:r>
            <a:r>
              <a:rPr lang="zh-CN" altLang="en-US" sz="3600" b="1" noProof="1">
                <a:solidFill>
                  <a:schemeClr val="bg1"/>
                </a:solidFill>
                <a:ea typeface="方正兰亭超细黑简体" panose="02000000000000000000" pitchFamily="2" charset="-122"/>
              </a:rPr>
              <a:t>数据的出租车载客点空间特征分析</a:t>
            </a:r>
            <a:r>
              <a:rPr lang="en-US" altLang="zh-CN" sz="3600" b="1" noProof="1">
                <a:solidFill>
                  <a:schemeClr val="bg1"/>
                </a:solidFill>
                <a:ea typeface="方正兰亭超细黑简体" panose="02000000000000000000" pitchFamily="2" charset="-122"/>
              </a:rPr>
              <a:t>》</a:t>
            </a:r>
            <a:endParaRPr lang="zh-CN" altLang="en-US" sz="3600" b="1" noProof="1">
              <a:solidFill>
                <a:schemeClr val="bg1"/>
              </a:solidFill>
              <a:ea typeface="方正兰亭超细黑简体" panose="02000000000000000000" pitchFamily="2" charset="-122"/>
            </a:endParaRPr>
          </a:p>
          <a:p>
            <a:pPr>
              <a:defRPr/>
            </a:pPr>
            <a:endParaRPr lang="zh-CN" altLang="en-US" sz="3600" b="1" noProof="1">
              <a:solidFill>
                <a:schemeClr val="bg1"/>
              </a:solidFill>
              <a:ea typeface="方正兰亭超细黑简体" panose="02000000000000000000" pitchFamily="2" charset="-122"/>
            </a:endParaRPr>
          </a:p>
        </p:txBody>
      </p:sp>
      <p:sp>
        <p:nvSpPr>
          <p:cNvPr id="97285" name="文本框 3"/>
          <p:cNvSpPr txBox="1">
            <a:spLocks noChangeArrowheads="1"/>
          </p:cNvSpPr>
          <p:nvPr/>
        </p:nvSpPr>
        <p:spPr bwMode="auto">
          <a:xfrm>
            <a:off x="5276850" y="3833813"/>
            <a:ext cx="1638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dirty="0">
                <a:solidFill>
                  <a:schemeClr val="bg1"/>
                </a:solidFill>
                <a:latin typeface="方正兰亭超细黑简体" panose="02000000000000000000" pitchFamily="2" charset="-122"/>
                <a:ea typeface="方正兰亭超细黑简体" panose="02000000000000000000" pitchFamily="2" charset="-122"/>
              </a:rPr>
              <a:t>Part.1</a:t>
            </a:r>
            <a:endParaRPr lang="zh-CN" altLang="en-US" sz="3600" b="1"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2" name="灯片编号占位符 1">
            <a:extLst>
              <a:ext uri="{FF2B5EF4-FFF2-40B4-BE49-F238E27FC236}">
                <a16:creationId xmlns:a16="http://schemas.microsoft.com/office/drawing/2014/main" id="{76F7EC66-9A05-462A-8DB7-F9FBCB6E14A1}"/>
              </a:ext>
            </a:extLst>
          </p:cNvPr>
          <p:cNvSpPr>
            <a:spLocks noGrp="1"/>
          </p:cNvSpPr>
          <p:nvPr>
            <p:ph type="sldNum" sz="quarter" idx="4"/>
          </p:nvPr>
        </p:nvSpPr>
        <p:spPr/>
        <p:txBody>
          <a:bodyPr/>
          <a:lstStyle/>
          <a:p>
            <a:r>
              <a:rPr lang="en-US" altLang="zh-CN" dirty="0"/>
              <a:t>3/21</a:t>
            </a:r>
            <a:endParaRPr lang="zh-CN" altLang="en-US" dirty="0"/>
          </a:p>
        </p:txBody>
      </p:sp>
    </p:spTree>
  </p:cSld>
  <p:clrMapOvr>
    <a:masterClrMapping/>
  </p:clrMapOvr>
  <p:transition spd="slow" advTm="96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p:txBody>
          <a:bodyPr/>
          <a:lstStyle/>
          <a:p>
            <a:r>
              <a:rPr lang="en-US" altLang="zh-CN" dirty="0"/>
              <a:t>4/21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721320" y="733436"/>
            <a:ext cx="10411278" cy="584775"/>
          </a:xfrm>
          <a:prstGeom prst="rect">
            <a:avLst/>
          </a:prstGeom>
          <a:noFill/>
        </p:spPr>
        <p:txBody>
          <a:bodyPr wrap="square" rtlCol="0">
            <a:spAutoFit/>
          </a:bodyPr>
          <a:lstStyle/>
          <a:p>
            <a:r>
              <a:rPr lang="zh-CN" altLang="en-US" sz="3200" dirty="0"/>
              <a:t>一、论文总体思路</a:t>
            </a:r>
            <a:endParaRPr lang="en-US" altLang="zh-CN" sz="3200" dirty="0"/>
          </a:p>
        </p:txBody>
      </p:sp>
      <p:sp>
        <p:nvSpPr>
          <p:cNvPr id="11" name="文本框 10">
            <a:extLst>
              <a:ext uri="{FF2B5EF4-FFF2-40B4-BE49-F238E27FC236}">
                <a16:creationId xmlns:a16="http://schemas.microsoft.com/office/drawing/2014/main" id="{FEF7251D-7260-44BD-B727-249548811657}"/>
              </a:ext>
            </a:extLst>
          </p:cNvPr>
          <p:cNvSpPr txBox="1"/>
          <p:nvPr/>
        </p:nvSpPr>
        <p:spPr>
          <a:xfrm>
            <a:off x="967666" y="1417903"/>
            <a:ext cx="10386134" cy="830997"/>
          </a:xfrm>
          <a:prstGeom prst="rect">
            <a:avLst/>
          </a:prstGeom>
          <a:noFill/>
        </p:spPr>
        <p:txBody>
          <a:bodyPr wrap="square" rtlCol="0">
            <a:spAutoFit/>
          </a:bodyPr>
          <a:lstStyle/>
          <a:p>
            <a:r>
              <a:rPr lang="en-US" altLang="zh-CN" sz="2400" dirty="0"/>
              <a:t>         </a:t>
            </a:r>
            <a:r>
              <a:rPr lang="zh-CN" altLang="en-US" sz="2400" dirty="0"/>
              <a:t>综合应用</a:t>
            </a:r>
            <a:r>
              <a:rPr lang="zh-CN" altLang="en-US" sz="2400" dirty="0">
                <a:solidFill>
                  <a:srgbClr val="CC3300"/>
                </a:solidFill>
              </a:rPr>
              <a:t>信息熵</a:t>
            </a:r>
            <a:r>
              <a:rPr lang="zh-CN" altLang="en-US" sz="2400" dirty="0"/>
              <a:t>理论和</a:t>
            </a:r>
            <a:r>
              <a:rPr lang="zh-CN" altLang="en-US" sz="2400" dirty="0">
                <a:solidFill>
                  <a:srgbClr val="CC3300"/>
                </a:solidFill>
              </a:rPr>
              <a:t>空间统计分析</a:t>
            </a:r>
            <a:r>
              <a:rPr lang="zh-CN" altLang="en-US" sz="2400" dirty="0"/>
              <a:t>方法，对出租车载客点的空间分布特征进行量化计算。</a:t>
            </a:r>
          </a:p>
        </p:txBody>
      </p:sp>
      <p:sp>
        <p:nvSpPr>
          <p:cNvPr id="13" name="文本框 12">
            <a:extLst>
              <a:ext uri="{FF2B5EF4-FFF2-40B4-BE49-F238E27FC236}">
                <a16:creationId xmlns:a16="http://schemas.microsoft.com/office/drawing/2014/main" id="{1CF9654A-5342-47D5-B4D3-01A19421F4D9}"/>
              </a:ext>
            </a:extLst>
          </p:cNvPr>
          <p:cNvSpPr txBox="1"/>
          <p:nvPr/>
        </p:nvSpPr>
        <p:spPr>
          <a:xfrm>
            <a:off x="967666" y="2369285"/>
            <a:ext cx="10386134" cy="830997"/>
          </a:xfrm>
          <a:prstGeom prst="rect">
            <a:avLst/>
          </a:prstGeom>
          <a:noFill/>
        </p:spPr>
        <p:txBody>
          <a:bodyPr wrap="square" rtlCol="0">
            <a:spAutoFit/>
          </a:bodyPr>
          <a:lstStyle/>
          <a:p>
            <a:r>
              <a:rPr lang="zh-CN" altLang="en-US" sz="2400" dirty="0"/>
              <a:t>①信息熵理论：分析载客点的空间分布整体特征，如均衡度和聚集度。</a:t>
            </a:r>
            <a:endParaRPr lang="en-US" altLang="zh-CN" sz="2400" dirty="0"/>
          </a:p>
          <a:p>
            <a:endParaRPr lang="zh-CN" altLang="en-US" sz="2400" dirty="0"/>
          </a:p>
        </p:txBody>
      </p:sp>
      <p:pic>
        <p:nvPicPr>
          <p:cNvPr id="4" name="图片 3">
            <a:extLst>
              <a:ext uri="{FF2B5EF4-FFF2-40B4-BE49-F238E27FC236}">
                <a16:creationId xmlns:a16="http://schemas.microsoft.com/office/drawing/2014/main" id="{4A695D18-5639-469E-8231-E55C96E89A64}"/>
              </a:ext>
            </a:extLst>
          </p:cNvPr>
          <p:cNvPicPr>
            <a:picLocks noChangeAspect="1"/>
          </p:cNvPicPr>
          <p:nvPr/>
        </p:nvPicPr>
        <p:blipFill>
          <a:blip r:embed="rId3"/>
          <a:stretch>
            <a:fillRect/>
          </a:stretch>
        </p:blipFill>
        <p:spPr>
          <a:xfrm>
            <a:off x="1447594" y="2935615"/>
            <a:ext cx="9487326" cy="1834348"/>
          </a:xfrm>
          <a:prstGeom prst="rect">
            <a:avLst/>
          </a:prstGeom>
        </p:spPr>
      </p:pic>
      <p:sp>
        <p:nvSpPr>
          <p:cNvPr id="14" name="文本框 13">
            <a:extLst>
              <a:ext uri="{FF2B5EF4-FFF2-40B4-BE49-F238E27FC236}">
                <a16:creationId xmlns:a16="http://schemas.microsoft.com/office/drawing/2014/main" id="{466A819E-23F1-48CE-974C-9F96B2D6962B}"/>
              </a:ext>
            </a:extLst>
          </p:cNvPr>
          <p:cNvSpPr txBox="1"/>
          <p:nvPr/>
        </p:nvSpPr>
        <p:spPr>
          <a:xfrm>
            <a:off x="914398" y="4855394"/>
            <a:ext cx="10708849" cy="830997"/>
          </a:xfrm>
          <a:prstGeom prst="rect">
            <a:avLst/>
          </a:prstGeom>
          <a:noFill/>
        </p:spPr>
        <p:txBody>
          <a:bodyPr wrap="square" rtlCol="0">
            <a:spAutoFit/>
          </a:bodyPr>
          <a:lstStyle/>
          <a:p>
            <a:r>
              <a:rPr lang="zh-CN" altLang="en-US" sz="2400" dirty="0"/>
              <a:t>      极端情况是所有载客点平均的落入各个区域，即落入各个区域的概率相等，为 </a:t>
            </a:r>
            <a:r>
              <a:rPr lang="en-US" altLang="zh-CN" sz="2400" dirty="0"/>
              <a:t>p(X0)= p(X1)=…=p(</a:t>
            </a:r>
            <a:r>
              <a:rPr lang="en-US" altLang="zh-CN" sz="2400" dirty="0" err="1"/>
              <a:t>Xr</a:t>
            </a:r>
            <a:r>
              <a:rPr lang="en-US" altLang="zh-CN" sz="2400" dirty="0"/>
              <a:t>)=1/r+1</a:t>
            </a:r>
            <a:r>
              <a:rPr lang="zh-CN" altLang="en-US" sz="2400" dirty="0"/>
              <a:t>，其信息熵最大，称为最大信息熵，记作 </a:t>
            </a:r>
            <a:r>
              <a:rPr lang="en-US" altLang="zh-CN" sz="2400" dirty="0"/>
              <a:t>Hm</a:t>
            </a:r>
            <a:endParaRPr lang="zh-CN" altLang="en-US" sz="2400" dirty="0"/>
          </a:p>
        </p:txBody>
      </p:sp>
    </p:spTree>
    <p:extLst>
      <p:ext uri="{BB962C8B-B14F-4D97-AF65-F5344CB8AC3E}">
        <p14:creationId xmlns:p14="http://schemas.microsoft.com/office/powerpoint/2010/main" val="1371596469"/>
      </p:ext>
    </p:extLst>
  </p:cSld>
  <p:clrMapOvr>
    <a:masterClrMapping/>
  </p:clrMapOvr>
  <p:transition spd="slow" advTm="965">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灯片编号占位符 2">
            <a:extLst>
              <a:ext uri="{FF2B5EF4-FFF2-40B4-BE49-F238E27FC236}">
                <a16:creationId xmlns:a16="http://schemas.microsoft.com/office/drawing/2014/main" id="{B5F58B0E-E793-4030-9A27-77AF91E047DE}"/>
              </a:ext>
            </a:extLst>
          </p:cNvPr>
          <p:cNvSpPr>
            <a:spLocks noGrp="1"/>
          </p:cNvSpPr>
          <p:nvPr>
            <p:ph type="sldNum" sz="quarter" idx="4"/>
          </p:nvPr>
        </p:nvSpPr>
        <p:spPr/>
        <p:txBody>
          <a:bodyPr/>
          <a:lstStyle/>
          <a:p>
            <a:r>
              <a:rPr lang="en-US" altLang="zh-CN" dirty="0"/>
              <a:t>5/21</a:t>
            </a:r>
            <a:endParaRPr lang="zh-CN" altLang="en-US" dirty="0"/>
          </a:p>
        </p:txBody>
      </p:sp>
      <p:sp>
        <p:nvSpPr>
          <p:cNvPr id="15" name="文本框 2">
            <a:extLst>
              <a:ext uri="{FF2B5EF4-FFF2-40B4-BE49-F238E27FC236}">
                <a16:creationId xmlns:a16="http://schemas.microsoft.com/office/drawing/2014/main" id="{6CFE8A5D-C5B4-4D21-9539-5DE76AA089A4}"/>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19" name="文本框 18">
            <a:extLst>
              <a:ext uri="{FF2B5EF4-FFF2-40B4-BE49-F238E27FC236}">
                <a16:creationId xmlns:a16="http://schemas.microsoft.com/office/drawing/2014/main" id="{931B1ADE-FA2B-4D16-B81E-7EEAB647EB5D}"/>
              </a:ext>
            </a:extLst>
          </p:cNvPr>
          <p:cNvSpPr txBox="1"/>
          <p:nvPr/>
        </p:nvSpPr>
        <p:spPr>
          <a:xfrm>
            <a:off x="967666" y="871148"/>
            <a:ext cx="10386134" cy="461665"/>
          </a:xfrm>
          <a:prstGeom prst="rect">
            <a:avLst/>
          </a:prstGeom>
          <a:noFill/>
        </p:spPr>
        <p:txBody>
          <a:bodyPr wrap="square" rtlCol="0">
            <a:spAutoFit/>
          </a:bodyPr>
          <a:lstStyle/>
          <a:p>
            <a:r>
              <a:rPr lang="zh-CN" altLang="en-US" sz="2400" dirty="0"/>
              <a:t>        根据载客点的信息熵和最大信息熵构造均衡度指标 </a:t>
            </a:r>
            <a:r>
              <a:rPr lang="en-US" altLang="zh-CN" sz="2400" dirty="0"/>
              <a:t>J</a:t>
            </a:r>
            <a:r>
              <a:rPr lang="zh-CN" altLang="en-US" sz="2400" dirty="0"/>
              <a:t>（归一化处理）</a:t>
            </a:r>
          </a:p>
        </p:txBody>
      </p:sp>
      <p:pic>
        <p:nvPicPr>
          <p:cNvPr id="4" name="图片 3">
            <a:extLst>
              <a:ext uri="{FF2B5EF4-FFF2-40B4-BE49-F238E27FC236}">
                <a16:creationId xmlns:a16="http://schemas.microsoft.com/office/drawing/2014/main" id="{86BE038E-F238-4452-9BE8-8FCA23892CC7}"/>
              </a:ext>
            </a:extLst>
          </p:cNvPr>
          <p:cNvPicPr>
            <a:picLocks noChangeAspect="1"/>
          </p:cNvPicPr>
          <p:nvPr/>
        </p:nvPicPr>
        <p:blipFill>
          <a:blip r:embed="rId3"/>
          <a:stretch>
            <a:fillRect/>
          </a:stretch>
        </p:blipFill>
        <p:spPr>
          <a:xfrm>
            <a:off x="4735578" y="1378071"/>
            <a:ext cx="1910320" cy="759525"/>
          </a:xfrm>
          <a:prstGeom prst="rect">
            <a:avLst/>
          </a:prstGeom>
        </p:spPr>
      </p:pic>
      <p:sp>
        <p:nvSpPr>
          <p:cNvPr id="20" name="文本框 19">
            <a:extLst>
              <a:ext uri="{FF2B5EF4-FFF2-40B4-BE49-F238E27FC236}">
                <a16:creationId xmlns:a16="http://schemas.microsoft.com/office/drawing/2014/main" id="{E00A08B7-0CEF-4179-BB92-8BE5847FE370}"/>
              </a:ext>
            </a:extLst>
          </p:cNvPr>
          <p:cNvSpPr txBox="1"/>
          <p:nvPr/>
        </p:nvSpPr>
        <p:spPr>
          <a:xfrm>
            <a:off x="1194795" y="2149931"/>
            <a:ext cx="10386134" cy="830997"/>
          </a:xfrm>
          <a:prstGeom prst="rect">
            <a:avLst/>
          </a:prstGeom>
          <a:noFill/>
        </p:spPr>
        <p:txBody>
          <a:bodyPr wrap="square" rtlCol="0">
            <a:spAutoFit/>
          </a:bodyPr>
          <a:lstStyle/>
          <a:p>
            <a:r>
              <a:rPr lang="en-US" altLang="zh-CN" sz="2400" dirty="0"/>
              <a:t>      J </a:t>
            </a:r>
            <a:r>
              <a:rPr lang="zh-CN" altLang="en-US" sz="2400" dirty="0"/>
              <a:t>表示载客点分布的均衡程度，信息熵越小，</a:t>
            </a:r>
            <a:r>
              <a:rPr lang="en-US" altLang="zh-CN" sz="2400" dirty="0"/>
              <a:t>J </a:t>
            </a:r>
            <a:r>
              <a:rPr lang="zh-CN" altLang="en-US" sz="2400" dirty="0"/>
              <a:t>越小，则载客点分布越不均衡；反之，信息熵越大，</a:t>
            </a:r>
            <a:r>
              <a:rPr lang="en-US" altLang="zh-CN" sz="2400" dirty="0"/>
              <a:t>J </a:t>
            </a:r>
            <a:r>
              <a:rPr lang="zh-CN" altLang="en-US" sz="2400" dirty="0"/>
              <a:t>越大，则载客点分布越均衡。 </a:t>
            </a:r>
          </a:p>
        </p:txBody>
      </p:sp>
      <p:sp>
        <p:nvSpPr>
          <p:cNvPr id="22" name="文本框 21">
            <a:extLst>
              <a:ext uri="{FF2B5EF4-FFF2-40B4-BE49-F238E27FC236}">
                <a16:creationId xmlns:a16="http://schemas.microsoft.com/office/drawing/2014/main" id="{D92E42B7-016A-4B35-B3E6-159B4F64BF0F}"/>
              </a:ext>
            </a:extLst>
          </p:cNvPr>
          <p:cNvSpPr txBox="1"/>
          <p:nvPr/>
        </p:nvSpPr>
        <p:spPr>
          <a:xfrm>
            <a:off x="1457862" y="4554374"/>
            <a:ext cx="8864489" cy="461665"/>
          </a:xfrm>
          <a:prstGeom prst="rect">
            <a:avLst/>
          </a:prstGeom>
          <a:noFill/>
        </p:spPr>
        <p:txBody>
          <a:bodyPr wrap="square" rtlCol="0">
            <a:spAutoFit/>
          </a:bodyPr>
          <a:lstStyle/>
          <a:p>
            <a:r>
              <a:rPr lang="zh-CN" altLang="en-US" sz="2400" dirty="0"/>
              <a:t>②空间统计分析方法</a:t>
            </a:r>
          </a:p>
        </p:txBody>
      </p:sp>
      <p:pic>
        <p:nvPicPr>
          <p:cNvPr id="5" name="图片 4">
            <a:extLst>
              <a:ext uri="{FF2B5EF4-FFF2-40B4-BE49-F238E27FC236}">
                <a16:creationId xmlns:a16="http://schemas.microsoft.com/office/drawing/2014/main" id="{70217837-A40F-40FB-AC65-BA9C53BC8D79}"/>
              </a:ext>
            </a:extLst>
          </p:cNvPr>
          <p:cNvPicPr>
            <a:picLocks noChangeAspect="1"/>
          </p:cNvPicPr>
          <p:nvPr/>
        </p:nvPicPr>
        <p:blipFill>
          <a:blip r:embed="rId4"/>
          <a:stretch>
            <a:fillRect/>
          </a:stretch>
        </p:blipFill>
        <p:spPr>
          <a:xfrm>
            <a:off x="4429230" y="2993263"/>
            <a:ext cx="2861476" cy="3849366"/>
          </a:xfrm>
          <a:prstGeom prst="rect">
            <a:avLst/>
          </a:prstGeom>
        </p:spPr>
      </p:pic>
    </p:spTree>
    <p:extLst>
      <p:ext uri="{BB962C8B-B14F-4D97-AF65-F5344CB8AC3E}">
        <p14:creationId xmlns:p14="http://schemas.microsoft.com/office/powerpoint/2010/main" val="1982475658"/>
      </p:ext>
    </p:extLst>
  </p:cSld>
  <p:clrMapOvr>
    <a:masterClrMapping/>
  </p:clrMapOvr>
  <p:transition spd="slow" advTm="965">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a:xfrm>
            <a:off x="9364739" y="6356350"/>
            <a:ext cx="2743200" cy="365125"/>
          </a:xfrm>
        </p:spPr>
        <p:txBody>
          <a:bodyPr/>
          <a:lstStyle/>
          <a:p>
            <a:r>
              <a:rPr lang="en-US" altLang="zh-CN" dirty="0"/>
              <a:t>6/21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693039" y="554325"/>
            <a:ext cx="10411278" cy="584775"/>
          </a:xfrm>
          <a:prstGeom prst="rect">
            <a:avLst/>
          </a:prstGeom>
          <a:noFill/>
        </p:spPr>
        <p:txBody>
          <a:bodyPr wrap="square" rtlCol="0">
            <a:spAutoFit/>
          </a:bodyPr>
          <a:lstStyle/>
          <a:p>
            <a:r>
              <a:rPr lang="zh-CN" altLang="en-US" sz="3200" dirty="0"/>
              <a:t>二、思维导图</a:t>
            </a:r>
            <a:endParaRPr lang="en-US" altLang="zh-CN" sz="3200" dirty="0"/>
          </a:p>
        </p:txBody>
      </p:sp>
      <p:pic>
        <p:nvPicPr>
          <p:cNvPr id="5" name="图片 4">
            <a:extLst>
              <a:ext uri="{FF2B5EF4-FFF2-40B4-BE49-F238E27FC236}">
                <a16:creationId xmlns:a16="http://schemas.microsoft.com/office/drawing/2014/main" id="{EEC05CE6-F4F9-4B80-AB8C-A2F1EDD1BC33}"/>
              </a:ext>
            </a:extLst>
          </p:cNvPr>
          <p:cNvPicPr>
            <a:picLocks noChangeAspect="1"/>
          </p:cNvPicPr>
          <p:nvPr/>
        </p:nvPicPr>
        <p:blipFill>
          <a:blip r:embed="rId3"/>
          <a:stretch>
            <a:fillRect/>
          </a:stretch>
        </p:blipFill>
        <p:spPr>
          <a:xfrm>
            <a:off x="1" y="1060743"/>
            <a:ext cx="11467348" cy="5797258"/>
          </a:xfrm>
          <a:prstGeom prst="rect">
            <a:avLst/>
          </a:prstGeom>
        </p:spPr>
      </p:pic>
      <p:pic>
        <p:nvPicPr>
          <p:cNvPr id="6" name="图片 5">
            <a:extLst>
              <a:ext uri="{FF2B5EF4-FFF2-40B4-BE49-F238E27FC236}">
                <a16:creationId xmlns:a16="http://schemas.microsoft.com/office/drawing/2014/main" id="{55D4D757-8680-47DE-9EB6-40836AC3380E}"/>
              </a:ext>
            </a:extLst>
          </p:cNvPr>
          <p:cNvPicPr>
            <a:picLocks noChangeAspect="1"/>
          </p:cNvPicPr>
          <p:nvPr/>
        </p:nvPicPr>
        <p:blipFill>
          <a:blip r:embed="rId4"/>
          <a:stretch>
            <a:fillRect/>
          </a:stretch>
        </p:blipFill>
        <p:spPr>
          <a:xfrm>
            <a:off x="2452493" y="1077546"/>
            <a:ext cx="6932555" cy="5797258"/>
          </a:xfrm>
          <a:prstGeom prst="rect">
            <a:avLst/>
          </a:prstGeom>
        </p:spPr>
      </p:pic>
    </p:spTree>
    <p:extLst>
      <p:ext uri="{BB962C8B-B14F-4D97-AF65-F5344CB8AC3E}">
        <p14:creationId xmlns:p14="http://schemas.microsoft.com/office/powerpoint/2010/main" val="350484005"/>
      </p:ext>
    </p:extLst>
  </p:cSld>
  <p:clrMapOvr>
    <a:masterClrMapping/>
  </p:clrMapOvr>
  <p:transition spd="slow" advTm="9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a:xfrm>
            <a:off x="9364739" y="6356350"/>
            <a:ext cx="2743200" cy="365125"/>
          </a:xfrm>
        </p:spPr>
        <p:txBody>
          <a:bodyPr/>
          <a:lstStyle/>
          <a:p>
            <a:r>
              <a:rPr lang="en-US" altLang="zh-CN" dirty="0"/>
              <a:t>7/21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693039" y="554325"/>
            <a:ext cx="10411278" cy="584775"/>
          </a:xfrm>
          <a:prstGeom prst="rect">
            <a:avLst/>
          </a:prstGeom>
          <a:noFill/>
        </p:spPr>
        <p:txBody>
          <a:bodyPr wrap="square" rtlCol="0">
            <a:spAutoFit/>
          </a:bodyPr>
          <a:lstStyle/>
          <a:p>
            <a:r>
              <a:rPr lang="zh-CN" altLang="en-US" sz="3200" dirty="0"/>
              <a:t>二、思维导图</a:t>
            </a:r>
            <a:endParaRPr lang="en-US" altLang="zh-CN" sz="3200" dirty="0"/>
          </a:p>
        </p:txBody>
      </p:sp>
      <p:pic>
        <p:nvPicPr>
          <p:cNvPr id="5" name="图片 4">
            <a:extLst>
              <a:ext uri="{FF2B5EF4-FFF2-40B4-BE49-F238E27FC236}">
                <a16:creationId xmlns:a16="http://schemas.microsoft.com/office/drawing/2014/main" id="{EEC05CE6-F4F9-4B80-AB8C-A2F1EDD1BC33}"/>
              </a:ext>
            </a:extLst>
          </p:cNvPr>
          <p:cNvPicPr>
            <a:picLocks noChangeAspect="1"/>
          </p:cNvPicPr>
          <p:nvPr/>
        </p:nvPicPr>
        <p:blipFill>
          <a:blip r:embed="rId3"/>
          <a:stretch>
            <a:fillRect/>
          </a:stretch>
        </p:blipFill>
        <p:spPr>
          <a:xfrm>
            <a:off x="1" y="1060743"/>
            <a:ext cx="11467348" cy="5797258"/>
          </a:xfrm>
          <a:prstGeom prst="rect">
            <a:avLst/>
          </a:prstGeom>
        </p:spPr>
      </p:pic>
    </p:spTree>
    <p:extLst>
      <p:ext uri="{BB962C8B-B14F-4D97-AF65-F5344CB8AC3E}">
        <p14:creationId xmlns:p14="http://schemas.microsoft.com/office/powerpoint/2010/main" val="1331331281"/>
      </p:ext>
    </p:extLst>
  </p:cSld>
  <p:clrMapOvr>
    <a:masterClrMapping/>
  </p:clrMapOvr>
  <p:transition spd="slow" advTm="965">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灯片编号占位符 2">
            <a:extLst>
              <a:ext uri="{FF2B5EF4-FFF2-40B4-BE49-F238E27FC236}">
                <a16:creationId xmlns:a16="http://schemas.microsoft.com/office/drawing/2014/main" id="{B5F58B0E-E793-4030-9A27-77AF91E047DE}"/>
              </a:ext>
            </a:extLst>
          </p:cNvPr>
          <p:cNvSpPr>
            <a:spLocks noGrp="1"/>
          </p:cNvSpPr>
          <p:nvPr>
            <p:ph type="sldNum" sz="quarter" idx="4"/>
          </p:nvPr>
        </p:nvSpPr>
        <p:spPr/>
        <p:txBody>
          <a:bodyPr/>
          <a:lstStyle/>
          <a:p>
            <a:r>
              <a:rPr lang="en-US" altLang="zh-CN" dirty="0"/>
              <a:t>8/21</a:t>
            </a:r>
            <a:endParaRPr lang="zh-CN" altLang="en-US" dirty="0"/>
          </a:p>
        </p:txBody>
      </p:sp>
      <p:sp>
        <p:nvSpPr>
          <p:cNvPr id="15" name="文本框 2">
            <a:extLst>
              <a:ext uri="{FF2B5EF4-FFF2-40B4-BE49-F238E27FC236}">
                <a16:creationId xmlns:a16="http://schemas.microsoft.com/office/drawing/2014/main" id="{6CFE8A5D-C5B4-4D21-9539-5DE76AA089A4}"/>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19" name="文本框 18">
            <a:extLst>
              <a:ext uri="{FF2B5EF4-FFF2-40B4-BE49-F238E27FC236}">
                <a16:creationId xmlns:a16="http://schemas.microsoft.com/office/drawing/2014/main" id="{931B1ADE-FA2B-4D16-B81E-7EEAB647EB5D}"/>
              </a:ext>
            </a:extLst>
          </p:cNvPr>
          <p:cNvSpPr txBox="1"/>
          <p:nvPr/>
        </p:nvSpPr>
        <p:spPr>
          <a:xfrm>
            <a:off x="967666" y="805159"/>
            <a:ext cx="10386134" cy="523220"/>
          </a:xfrm>
          <a:prstGeom prst="rect">
            <a:avLst/>
          </a:prstGeom>
          <a:noFill/>
        </p:spPr>
        <p:txBody>
          <a:bodyPr wrap="square" rtlCol="0">
            <a:spAutoFit/>
          </a:bodyPr>
          <a:lstStyle/>
          <a:p>
            <a:r>
              <a:rPr lang="zh-CN" altLang="en-US" sz="2400" dirty="0"/>
              <a:t>                                                    </a:t>
            </a:r>
            <a:r>
              <a:rPr lang="zh-CN" altLang="en-US" sz="2800" dirty="0"/>
              <a:t>空间离散趋势分析</a:t>
            </a:r>
            <a:endParaRPr lang="zh-CN" altLang="en-US" sz="2400" dirty="0"/>
          </a:p>
        </p:txBody>
      </p:sp>
      <p:sp>
        <p:nvSpPr>
          <p:cNvPr id="22" name="文本框 21">
            <a:extLst>
              <a:ext uri="{FF2B5EF4-FFF2-40B4-BE49-F238E27FC236}">
                <a16:creationId xmlns:a16="http://schemas.microsoft.com/office/drawing/2014/main" id="{D92E42B7-016A-4B35-B3E6-159B4F64BF0F}"/>
              </a:ext>
            </a:extLst>
          </p:cNvPr>
          <p:cNvSpPr txBox="1"/>
          <p:nvPr/>
        </p:nvSpPr>
        <p:spPr>
          <a:xfrm>
            <a:off x="6463495" y="1449726"/>
            <a:ext cx="5433131" cy="830997"/>
          </a:xfrm>
          <a:prstGeom prst="rect">
            <a:avLst/>
          </a:prstGeom>
          <a:noFill/>
        </p:spPr>
        <p:txBody>
          <a:bodyPr wrap="square" rtlCol="0">
            <a:spAutoFit/>
          </a:bodyPr>
          <a:lstStyle/>
          <a:p>
            <a:r>
              <a:rPr lang="en-US" altLang="zh-CN" sz="2400" dirty="0"/>
              <a:t>a.</a:t>
            </a:r>
            <a:r>
              <a:rPr lang="zh-CN" altLang="en-US" sz="2400" dirty="0"/>
              <a:t>标准差距离：标准差距离 </a:t>
            </a:r>
            <a:r>
              <a:rPr lang="en-US" altLang="zh-CN" sz="2400" dirty="0"/>
              <a:t>SDD </a:t>
            </a:r>
            <a:r>
              <a:rPr lang="zh-CN" altLang="en-US" sz="2400" dirty="0"/>
              <a:t>指各载客点相对于均数中心的绝对离散程度</a:t>
            </a:r>
          </a:p>
        </p:txBody>
      </p:sp>
      <p:pic>
        <p:nvPicPr>
          <p:cNvPr id="2" name="图片 1">
            <a:extLst>
              <a:ext uri="{FF2B5EF4-FFF2-40B4-BE49-F238E27FC236}">
                <a16:creationId xmlns:a16="http://schemas.microsoft.com/office/drawing/2014/main" id="{FDDD2C91-0259-4BC0-8E87-AAA0351624C0}"/>
              </a:ext>
            </a:extLst>
          </p:cNvPr>
          <p:cNvPicPr>
            <a:picLocks noChangeAspect="1"/>
          </p:cNvPicPr>
          <p:nvPr/>
        </p:nvPicPr>
        <p:blipFill>
          <a:blip r:embed="rId3"/>
          <a:stretch>
            <a:fillRect/>
          </a:stretch>
        </p:blipFill>
        <p:spPr>
          <a:xfrm>
            <a:off x="967666" y="1449726"/>
            <a:ext cx="5055971" cy="2302142"/>
          </a:xfrm>
          <a:prstGeom prst="rect">
            <a:avLst/>
          </a:prstGeom>
        </p:spPr>
      </p:pic>
      <p:pic>
        <p:nvPicPr>
          <p:cNvPr id="6" name="图片 5">
            <a:extLst>
              <a:ext uri="{FF2B5EF4-FFF2-40B4-BE49-F238E27FC236}">
                <a16:creationId xmlns:a16="http://schemas.microsoft.com/office/drawing/2014/main" id="{4A56E589-1605-4489-AAE0-4D3F76D9E66E}"/>
              </a:ext>
            </a:extLst>
          </p:cNvPr>
          <p:cNvPicPr>
            <a:picLocks noChangeAspect="1"/>
          </p:cNvPicPr>
          <p:nvPr/>
        </p:nvPicPr>
        <p:blipFill>
          <a:blip r:embed="rId4"/>
          <a:stretch>
            <a:fillRect/>
          </a:stretch>
        </p:blipFill>
        <p:spPr>
          <a:xfrm>
            <a:off x="7112348" y="2345079"/>
            <a:ext cx="3996959" cy="1083921"/>
          </a:xfrm>
          <a:prstGeom prst="rect">
            <a:avLst/>
          </a:prstGeom>
        </p:spPr>
      </p:pic>
      <p:sp>
        <p:nvSpPr>
          <p:cNvPr id="13" name="文本框 12">
            <a:extLst>
              <a:ext uri="{FF2B5EF4-FFF2-40B4-BE49-F238E27FC236}">
                <a16:creationId xmlns:a16="http://schemas.microsoft.com/office/drawing/2014/main" id="{3DC705D0-E375-4DB0-A0D5-140809DE3C84}"/>
              </a:ext>
            </a:extLst>
          </p:cNvPr>
          <p:cNvSpPr txBox="1"/>
          <p:nvPr/>
        </p:nvSpPr>
        <p:spPr>
          <a:xfrm>
            <a:off x="967666" y="3939974"/>
            <a:ext cx="5128334" cy="1938992"/>
          </a:xfrm>
          <a:prstGeom prst="rect">
            <a:avLst/>
          </a:prstGeom>
          <a:noFill/>
        </p:spPr>
        <p:txBody>
          <a:bodyPr wrap="square" rtlCol="0">
            <a:spAutoFit/>
          </a:bodyPr>
          <a:lstStyle/>
          <a:p>
            <a:r>
              <a:rPr lang="en-US" altLang="zh-CN" sz="2400" dirty="0"/>
              <a:t>b.</a:t>
            </a:r>
            <a:r>
              <a:rPr lang="zh-CN" altLang="en-US" sz="2400" dirty="0"/>
              <a:t>标准差椭圆：标准差椭圆的计算主要由旋转角 </a:t>
            </a:r>
            <a:r>
              <a:rPr lang="en-US" altLang="zh-CN" sz="2400" dirty="0"/>
              <a:t>θ</a:t>
            </a:r>
            <a:r>
              <a:rPr lang="zh-CN" altLang="en-US" sz="2400" dirty="0"/>
              <a:t>、长轴方向的标准差和短轴方向的标准差 三个变量确定，若载客点的分布是各向异性的，那么就一定有一个最大离散度的方向。</a:t>
            </a:r>
          </a:p>
        </p:txBody>
      </p:sp>
      <p:sp>
        <p:nvSpPr>
          <p:cNvPr id="14" name="文本框 13">
            <a:extLst>
              <a:ext uri="{FF2B5EF4-FFF2-40B4-BE49-F238E27FC236}">
                <a16:creationId xmlns:a16="http://schemas.microsoft.com/office/drawing/2014/main" id="{C26F9934-33DD-4B68-AF5E-AA817A54EFDB}"/>
              </a:ext>
            </a:extLst>
          </p:cNvPr>
          <p:cNvSpPr txBox="1"/>
          <p:nvPr/>
        </p:nvSpPr>
        <p:spPr>
          <a:xfrm>
            <a:off x="6463495" y="3939974"/>
            <a:ext cx="5128334" cy="1200329"/>
          </a:xfrm>
          <a:prstGeom prst="rect">
            <a:avLst/>
          </a:prstGeom>
          <a:noFill/>
        </p:spPr>
        <p:txBody>
          <a:bodyPr wrap="square" rtlCol="0">
            <a:spAutoFit/>
          </a:bodyPr>
          <a:lstStyle/>
          <a:p>
            <a:r>
              <a:rPr lang="en-US" altLang="zh-CN" sz="2400" dirty="0"/>
              <a:t>c.</a:t>
            </a:r>
            <a:r>
              <a:rPr lang="zh-CN" altLang="en-US" sz="2400" dirty="0"/>
              <a:t>凸壳：凸壳是将所有载客点包含在内的多边形，直观得到载客点在深圳市的全部分布范围。</a:t>
            </a:r>
          </a:p>
        </p:txBody>
      </p:sp>
      <p:pic>
        <p:nvPicPr>
          <p:cNvPr id="7" name="图片 6">
            <a:extLst>
              <a:ext uri="{FF2B5EF4-FFF2-40B4-BE49-F238E27FC236}">
                <a16:creationId xmlns:a16="http://schemas.microsoft.com/office/drawing/2014/main" id="{62C47076-F007-4D6B-892D-98C01BD4B317}"/>
              </a:ext>
            </a:extLst>
          </p:cNvPr>
          <p:cNvPicPr>
            <a:picLocks noChangeAspect="1"/>
          </p:cNvPicPr>
          <p:nvPr/>
        </p:nvPicPr>
        <p:blipFill>
          <a:blip r:embed="rId5"/>
          <a:stretch>
            <a:fillRect/>
          </a:stretch>
        </p:blipFill>
        <p:spPr>
          <a:xfrm rot="5400000">
            <a:off x="3189581" y="-686937"/>
            <a:ext cx="5502859" cy="9492431"/>
          </a:xfrm>
          <a:prstGeom prst="rect">
            <a:avLst/>
          </a:prstGeom>
        </p:spPr>
      </p:pic>
    </p:spTree>
    <p:extLst>
      <p:ext uri="{BB962C8B-B14F-4D97-AF65-F5344CB8AC3E}">
        <p14:creationId xmlns:p14="http://schemas.microsoft.com/office/powerpoint/2010/main" val="776836481"/>
      </p:ext>
    </p:extLst>
  </p:cSld>
  <p:clrMapOvr>
    <a:masterClrMapping/>
  </p:clrMapOvr>
  <p:transition spd="slow" advTm="9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3" name="图片 7"/>
          <p:cNvPicPr>
            <a:picLocks noChangeAspect="1"/>
          </p:cNvPicPr>
          <p:nvPr/>
        </p:nvPicPr>
        <p:blipFill>
          <a:blip r:embed="rId3" cstate="screen">
            <a:extLst>
              <a:ext uri="{28A0092B-C50C-407E-A947-70E740481C1C}">
                <a14:useLocalDpi xmlns:a14="http://schemas.microsoft.com/office/drawing/2010/main"/>
              </a:ext>
            </a:extLst>
          </a:blip>
          <a:srcRect l="25368" b="7591"/>
          <a:stretch>
            <a:fillRect/>
          </a:stretch>
        </p:blipFill>
        <p:spPr bwMode="auto">
          <a:xfrm>
            <a:off x="0" y="3364644"/>
            <a:ext cx="2389591" cy="34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ADEE16-94D4-4AFD-B39E-0E4E09B4B9AF}"/>
              </a:ext>
            </a:extLst>
          </p:cNvPr>
          <p:cNvCxnSpPr/>
          <p:nvPr/>
        </p:nvCxnSpPr>
        <p:spPr bwMode="auto">
          <a:xfrm>
            <a:off x="0" y="633743"/>
            <a:ext cx="121920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
            <a:extLst>
              <a:ext uri="{FF2B5EF4-FFF2-40B4-BE49-F238E27FC236}">
                <a16:creationId xmlns:a16="http://schemas.microsoft.com/office/drawing/2014/main" id="{5C3D45BF-EFB7-4572-8EA9-8EF27261A201}"/>
              </a:ext>
            </a:extLst>
          </p:cNvPr>
          <p:cNvSpPr txBox="1">
            <a:spLocks noChangeArrowheads="1"/>
          </p:cNvSpPr>
          <p:nvPr/>
        </p:nvSpPr>
        <p:spPr bwMode="auto">
          <a:xfrm>
            <a:off x="204598" y="110523"/>
            <a:ext cx="75536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altLang="zh-CN" sz="2800" b="1" noProof="1">
                <a:solidFill>
                  <a:schemeClr val="accent4">
                    <a:lumMod val="65000"/>
                    <a:lumOff val="35000"/>
                  </a:schemeClr>
                </a:solidFill>
                <a:ea typeface="方正兰亭超细黑简体" panose="02000000000000000000" pitchFamily="2" charset="-122"/>
              </a:rPr>
              <a:t>《</a:t>
            </a:r>
            <a:r>
              <a:rPr lang="zh-CN" altLang="en-US" sz="2800" b="1" noProof="1">
                <a:solidFill>
                  <a:schemeClr val="accent4">
                    <a:lumMod val="65000"/>
                    <a:lumOff val="35000"/>
                  </a:schemeClr>
                </a:solidFill>
                <a:ea typeface="方正兰亭超细黑简体" panose="02000000000000000000" pitchFamily="2" charset="-122"/>
              </a:rPr>
              <a:t>基于</a:t>
            </a:r>
            <a:r>
              <a:rPr lang="en-US" altLang="zh-CN" sz="2800" b="1" noProof="1">
                <a:solidFill>
                  <a:schemeClr val="accent4">
                    <a:lumMod val="65000"/>
                    <a:lumOff val="35000"/>
                  </a:schemeClr>
                </a:solidFill>
                <a:ea typeface="方正兰亭超细黑简体" panose="02000000000000000000" pitchFamily="2" charset="-122"/>
              </a:rPr>
              <a:t>GPS</a:t>
            </a:r>
            <a:r>
              <a:rPr lang="zh-CN" altLang="en-US" sz="2800" b="1" noProof="1">
                <a:solidFill>
                  <a:schemeClr val="accent4">
                    <a:lumMod val="65000"/>
                    <a:lumOff val="35000"/>
                  </a:schemeClr>
                </a:solidFill>
                <a:ea typeface="方正兰亭超细黑简体" panose="02000000000000000000" pitchFamily="2" charset="-122"/>
              </a:rPr>
              <a:t>数据的出租车载客点空间特征分析</a:t>
            </a:r>
            <a:r>
              <a:rPr lang="en-US" altLang="zh-CN" sz="2800" b="1" noProof="1">
                <a:solidFill>
                  <a:schemeClr val="accent4">
                    <a:lumMod val="65000"/>
                    <a:lumOff val="35000"/>
                  </a:schemeClr>
                </a:solidFill>
                <a:ea typeface="方正兰亭超细黑简体" panose="02000000000000000000" pitchFamily="2" charset="-122"/>
              </a:rPr>
              <a:t>》</a:t>
            </a:r>
          </a:p>
        </p:txBody>
      </p:sp>
      <p:sp>
        <p:nvSpPr>
          <p:cNvPr id="2" name="灯片编号占位符 1">
            <a:extLst>
              <a:ext uri="{FF2B5EF4-FFF2-40B4-BE49-F238E27FC236}">
                <a16:creationId xmlns:a16="http://schemas.microsoft.com/office/drawing/2014/main" id="{2085D647-1456-4F30-B3AE-61A1914E7305}"/>
              </a:ext>
            </a:extLst>
          </p:cNvPr>
          <p:cNvSpPr>
            <a:spLocks noGrp="1"/>
          </p:cNvSpPr>
          <p:nvPr>
            <p:ph type="sldNum" sz="quarter" idx="4"/>
          </p:nvPr>
        </p:nvSpPr>
        <p:spPr>
          <a:xfrm>
            <a:off x="9364739" y="6356350"/>
            <a:ext cx="2743200" cy="365125"/>
          </a:xfrm>
        </p:spPr>
        <p:txBody>
          <a:bodyPr/>
          <a:lstStyle/>
          <a:p>
            <a:r>
              <a:rPr lang="en-US" altLang="zh-CN" dirty="0"/>
              <a:t>9/21</a:t>
            </a:r>
            <a:endParaRPr lang="zh-CN" altLang="en-US" dirty="0"/>
          </a:p>
        </p:txBody>
      </p:sp>
      <p:sp>
        <p:nvSpPr>
          <p:cNvPr id="10" name="文本框 9">
            <a:extLst>
              <a:ext uri="{FF2B5EF4-FFF2-40B4-BE49-F238E27FC236}">
                <a16:creationId xmlns:a16="http://schemas.microsoft.com/office/drawing/2014/main" id="{0CCE6C9C-929E-4365-9AA6-CCF2045A451B}"/>
              </a:ext>
            </a:extLst>
          </p:cNvPr>
          <p:cNvSpPr txBox="1"/>
          <p:nvPr/>
        </p:nvSpPr>
        <p:spPr>
          <a:xfrm>
            <a:off x="693039" y="554325"/>
            <a:ext cx="10411278" cy="584775"/>
          </a:xfrm>
          <a:prstGeom prst="rect">
            <a:avLst/>
          </a:prstGeom>
          <a:noFill/>
        </p:spPr>
        <p:txBody>
          <a:bodyPr wrap="square" rtlCol="0">
            <a:spAutoFit/>
          </a:bodyPr>
          <a:lstStyle/>
          <a:p>
            <a:r>
              <a:rPr lang="zh-CN" altLang="en-US" sz="3200" dirty="0"/>
              <a:t>二、思维导图</a:t>
            </a:r>
            <a:endParaRPr lang="en-US" altLang="zh-CN" sz="3200" dirty="0"/>
          </a:p>
        </p:txBody>
      </p:sp>
      <p:pic>
        <p:nvPicPr>
          <p:cNvPr id="5" name="图片 4">
            <a:extLst>
              <a:ext uri="{FF2B5EF4-FFF2-40B4-BE49-F238E27FC236}">
                <a16:creationId xmlns:a16="http://schemas.microsoft.com/office/drawing/2014/main" id="{EEC05CE6-F4F9-4B80-AB8C-A2F1EDD1BC33}"/>
              </a:ext>
            </a:extLst>
          </p:cNvPr>
          <p:cNvPicPr>
            <a:picLocks noChangeAspect="1"/>
          </p:cNvPicPr>
          <p:nvPr/>
        </p:nvPicPr>
        <p:blipFill>
          <a:blip r:embed="rId4"/>
          <a:stretch>
            <a:fillRect/>
          </a:stretch>
        </p:blipFill>
        <p:spPr>
          <a:xfrm>
            <a:off x="1" y="1060743"/>
            <a:ext cx="11467348" cy="5797258"/>
          </a:xfrm>
          <a:prstGeom prst="rect">
            <a:avLst/>
          </a:prstGeom>
        </p:spPr>
      </p:pic>
    </p:spTree>
    <p:extLst>
      <p:ext uri="{BB962C8B-B14F-4D97-AF65-F5344CB8AC3E}">
        <p14:creationId xmlns:p14="http://schemas.microsoft.com/office/powerpoint/2010/main" val="3652029721"/>
      </p:ext>
    </p:extLst>
  </p:cSld>
  <p:clrMapOvr>
    <a:masterClrMapping/>
  </p:clrMapOvr>
  <p:transition spd="slow" advTm="965">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3414</TotalTime>
  <Pages>0</Pages>
  <Words>1563</Words>
  <Characters>0</Characters>
  <Application>Microsoft Macintosh PowerPoint</Application>
  <DocSecurity>0</DocSecurity>
  <PresentationFormat>宽屏</PresentationFormat>
  <Lines>0</Lines>
  <Paragraphs>130</Paragraphs>
  <Slides>21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方正兰亭超细黑简体</vt:lpstr>
      <vt:lpstr>幼圆</vt:lpstr>
      <vt:lpstr>Arial</vt:lpstr>
      <vt:lpstr>BrowalliaUPC</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huang Martin</cp:lastModifiedBy>
  <cp:revision>341</cp:revision>
  <dcterms:created xsi:type="dcterms:W3CDTF">2014-12-22T08:14:02Z</dcterms:created>
  <dcterms:modified xsi:type="dcterms:W3CDTF">2020-06-10T14:03:43Z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y fmtid="{D5CDD505-2E9C-101B-9397-08002B2CF9AE}" pid="3" name="name">
    <vt:lpwstr>zPEg8nTYF159641.ppt</vt:lpwstr>
  </property>
  <property fmtid="{D5CDD505-2E9C-101B-9397-08002B2CF9AE}" pid="4" name="fileid">
    <vt:lpwstr>523738</vt:lpwstr>
  </property>
</Properties>
</file>