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5" r:id="rId5"/>
    <p:sldId id="300" r:id="rId6"/>
    <p:sldId id="340" r:id="rId7"/>
    <p:sldId id="344" r:id="rId8"/>
    <p:sldId id="341" r:id="rId9"/>
    <p:sldId id="342" r:id="rId10"/>
    <p:sldId id="377" r:id="rId11"/>
    <p:sldId id="343" r:id="rId12"/>
    <p:sldId id="312" r:id="rId13"/>
    <p:sldId id="372" r:id="rId14"/>
    <p:sldId id="379" r:id="rId15"/>
    <p:sldId id="373" r:id="rId16"/>
    <p:sldId id="382" r:id="rId17"/>
    <p:sldId id="383" r:id="rId18"/>
    <p:sldId id="389" r:id="rId19"/>
    <p:sldId id="388" r:id="rId20"/>
    <p:sldId id="390" r:id="rId21"/>
    <p:sldId id="384" r:id="rId22"/>
    <p:sldId id="385" r:id="rId23"/>
    <p:sldId id="386" r:id="rId24"/>
    <p:sldId id="387" r:id="rId25"/>
  </p:sldIdLst>
  <p:sldSz cx="12190095" cy="685927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F00"/>
    <a:srgbClr val="F7B46B"/>
    <a:srgbClr val="F2F2F2"/>
    <a:srgbClr val="534C49"/>
    <a:srgbClr val="008A83"/>
    <a:srgbClr val="E71F19"/>
    <a:srgbClr val="F04E3F"/>
    <a:srgbClr val="31B8B4"/>
    <a:srgbClr val="E94E60"/>
    <a:srgbClr val="27C5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72" autoAdjust="0"/>
    <p:restoredTop sz="97926" autoAdjust="0"/>
  </p:normalViewPr>
  <p:slideViewPr>
    <p:cSldViewPr snapToGrid="0">
      <p:cViewPr>
        <p:scale>
          <a:sx n="75" d="100"/>
          <a:sy n="75" d="100"/>
        </p:scale>
        <p:origin x="1290" y="8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7.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1.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advTm="1000"/>
    </mc:Choice>
    <mc:Fallback>
      <p:transition advTm="1000"/>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1">
                <a:lumMod val="95000"/>
              </a:schemeClr>
            </a:gs>
            <a:gs pos="0">
              <a:schemeClr val="bg1">
                <a:lumMod val="9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p14:dur="500" advTm="1000"/>
    </mc:Choice>
    <mc:Fallback>
      <p:transition advTm="1000"/>
    </mc:Fallback>
  </mc:AlternateContent>
  <p:timing>
    <p:tnLst>
      <p:par>
        <p:cTn id="1" dur="indefinite" restart="never" nodeType="tmRoot"/>
      </p:par>
    </p:tnLst>
  </p:timing>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10.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wmf"/><Relationship Id="rId7" Type="http://schemas.openxmlformats.org/officeDocument/2006/relationships/oleObject" Target="../embeddings/oleObject8.bin"/><Relationship Id="rId6" Type="http://schemas.openxmlformats.org/officeDocument/2006/relationships/image" Target="../media/image24.wmf"/><Relationship Id="rId5" Type="http://schemas.openxmlformats.org/officeDocument/2006/relationships/oleObject" Target="../embeddings/oleObject7.bin"/><Relationship Id="rId4" Type="http://schemas.openxmlformats.org/officeDocument/2006/relationships/image" Target="../media/image23.wmf"/><Relationship Id="rId3" Type="http://schemas.openxmlformats.org/officeDocument/2006/relationships/oleObject" Target="../embeddings/oleObject6.bin"/><Relationship Id="rId2" Type="http://schemas.openxmlformats.org/officeDocument/2006/relationships/tags" Target="../tags/tag12.xml"/><Relationship Id="rId12" Type="http://schemas.openxmlformats.org/officeDocument/2006/relationships/notesSlide" Target="../notesSlides/notesSlide19.xml"/><Relationship Id="rId11" Type="http://schemas.openxmlformats.org/officeDocument/2006/relationships/vmlDrawing" Target="../drawings/vmlDrawing2.vml"/><Relationship Id="rId10"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tags" Target="../tags/tag15.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wmf"/><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 Id="rId3" Type="http://schemas.openxmlformats.org/officeDocument/2006/relationships/image" Target="../media/image5.wmf"/><Relationship Id="rId2" Type="http://schemas.openxmlformats.org/officeDocument/2006/relationships/oleObject" Target="../embeddings/oleObject1.bin"/><Relationship Id="rId18" Type="http://schemas.openxmlformats.org/officeDocument/2006/relationships/notesSlide" Target="../notesSlides/notesSlide9.xml"/><Relationship Id="rId17" Type="http://schemas.openxmlformats.org/officeDocument/2006/relationships/vmlDrawing" Target="../drawings/vmlDrawing1.vml"/><Relationship Id="rId16" Type="http://schemas.openxmlformats.org/officeDocument/2006/relationships/slideLayout" Target="../slideLayouts/slideLayout1.xml"/><Relationship Id="rId15" Type="http://schemas.openxmlformats.org/officeDocument/2006/relationships/image" Target="../media/image13.wmf"/><Relationship Id="rId14" Type="http://schemas.openxmlformats.org/officeDocument/2006/relationships/oleObject" Target="../embeddings/oleObject5.bin"/><Relationship Id="rId13" Type="http://schemas.openxmlformats.org/officeDocument/2006/relationships/image" Target="../media/image12.png"/><Relationship Id="rId12" Type="http://schemas.openxmlformats.org/officeDocument/2006/relationships/image" Target="../media/image11.wmf"/><Relationship Id="rId11" Type="http://schemas.openxmlformats.org/officeDocument/2006/relationships/oleObject" Target="../embeddings/oleObject4.bin"/><Relationship Id="rId10" Type="http://schemas.openxmlformats.org/officeDocument/2006/relationships/image" Target="../media/image10.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0" y="0"/>
            <a:ext cx="12192000" cy="6858000"/>
          </a:xfrm>
          <a:prstGeom prst="rect">
            <a:avLst/>
          </a:prstGeom>
          <a:noFill/>
          <a:ln>
            <a:noFill/>
          </a:ln>
        </p:spPr>
      </p:pic>
      <p:sp>
        <p:nvSpPr>
          <p:cNvPr id="28" name="矩形 27"/>
          <p:cNvSpPr/>
          <p:nvPr/>
        </p:nvSpPr>
        <p:spPr>
          <a:xfrm>
            <a:off x="1269" y="1"/>
            <a:ext cx="12190413" cy="6857999"/>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1862174" y="1478377"/>
            <a:ext cx="8218170" cy="3956685"/>
            <a:chOff x="2103474" y="1087840"/>
            <a:chExt cx="8218170" cy="3956685"/>
          </a:xfrm>
        </p:grpSpPr>
        <p:sp>
          <p:nvSpPr>
            <p:cNvPr id="11" name="文本框 283"/>
            <p:cNvSpPr txBox="1"/>
            <p:nvPr/>
          </p:nvSpPr>
          <p:spPr>
            <a:xfrm>
              <a:off x="2103474" y="3168100"/>
              <a:ext cx="8218170" cy="1876425"/>
            </a:xfrm>
            <a:prstGeom prst="rect">
              <a:avLst/>
            </a:prstGeom>
            <a:noFill/>
          </p:spPr>
          <p:txBody>
            <a:bodyPr wrap="square" rtlCol="0">
              <a:spAutoFit/>
            </a:bodyPr>
            <a:lstStyle/>
            <a:p>
              <a:pPr algn="ctr"/>
              <a:r>
                <a:rPr lang="zh-CN" altLang="en-US" sz="4400" b="1" dirty="0">
                  <a:solidFill>
                    <a:schemeClr val="bg1">
                      <a:lumMod val="85000"/>
                    </a:schemeClr>
                  </a:solidFill>
                  <a:latin typeface="微软雅黑" panose="020B0503020204020204" pitchFamily="34" charset="-122"/>
                  <a:ea typeface="微软雅黑" panose="020B0503020204020204" pitchFamily="34" charset="-122"/>
                </a:rPr>
                <a:t>高效益出租车载客运营策略分析  </a:t>
              </a:r>
              <a:endParaRPr lang="zh-CN" altLang="en-US" sz="4400" b="1" dirty="0">
                <a:solidFill>
                  <a:schemeClr val="bg1">
                    <a:lumMod val="85000"/>
                  </a:schemeClr>
                </a:solidFill>
                <a:latin typeface="微软雅黑" panose="020B0503020204020204" pitchFamily="34" charset="-122"/>
                <a:ea typeface="微软雅黑" panose="020B0503020204020204" pitchFamily="34" charset="-122"/>
              </a:endParaRPr>
            </a:p>
            <a:p>
              <a:pPr algn="ctr"/>
              <a:r>
                <a:rPr lang="zh-CN" altLang="en-US" sz="2800" b="1" dirty="0">
                  <a:solidFill>
                    <a:schemeClr val="bg1">
                      <a:lumMod val="85000"/>
                    </a:schemeClr>
                  </a:solidFill>
                  <a:latin typeface="微软雅黑" panose="020B0503020204020204" pitchFamily="34" charset="-122"/>
                  <a:ea typeface="微软雅黑" panose="020B0503020204020204" pitchFamily="34" charset="-122"/>
                </a:rPr>
                <a:t>                                                 —以成都市为例</a:t>
              </a:r>
              <a:endParaRPr lang="zh-CN" altLang="en-US" sz="2800" b="1" dirty="0">
                <a:solidFill>
                  <a:schemeClr val="bg1">
                    <a:lumMod val="85000"/>
                  </a:schemeClr>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2997200" y="2919354"/>
              <a:ext cx="6291943" cy="1155700"/>
              <a:chOff x="2959100" y="2919354"/>
              <a:chExt cx="6291943" cy="1155700"/>
            </a:xfrm>
          </p:grpSpPr>
          <p:cxnSp>
            <p:nvCxnSpPr>
              <p:cNvPr id="15" name="直接连接符 14"/>
              <p:cNvCxnSpPr/>
              <p:nvPr/>
            </p:nvCxnSpPr>
            <p:spPr>
              <a:xfrm>
                <a:off x="2959100" y="29193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59100" y="4075054"/>
                <a:ext cx="629194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4" name="文本框 283"/>
            <p:cNvSpPr txBox="1"/>
            <p:nvPr/>
          </p:nvSpPr>
          <p:spPr>
            <a:xfrm>
              <a:off x="4246560" y="1087840"/>
              <a:ext cx="3784600" cy="1861185"/>
            </a:xfrm>
            <a:prstGeom prst="rect">
              <a:avLst/>
            </a:prstGeom>
            <a:noFill/>
          </p:spPr>
          <p:txBody>
            <a:bodyPr wrap="none" rtlCol="0">
              <a:spAutoFit/>
            </a:bodyPr>
            <a:lstStyle/>
            <a:p>
              <a:pPr algn="ctr"/>
              <a:r>
                <a:rPr lang="en-US" altLang="zh-CN" sz="11500" b="1" dirty="0" smtClean="0">
                  <a:solidFill>
                    <a:schemeClr val="bg1">
                      <a:lumMod val="85000"/>
                    </a:schemeClr>
                  </a:solidFill>
                  <a:latin typeface="微软雅黑" panose="020B0503020204020204" pitchFamily="34" charset="-122"/>
                  <a:ea typeface="微软雅黑" panose="020B0503020204020204" pitchFamily="34" charset="-122"/>
                </a:rPr>
                <a:t>2020</a:t>
              </a:r>
              <a:endParaRPr lang="zh-CN" altLang="en-US" sz="5400" b="1" dirty="0">
                <a:solidFill>
                  <a:schemeClr val="accent1">
                    <a:lumMod val="75000"/>
                  </a:schemeClr>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556346" y="380944"/>
            <a:ext cx="1104841" cy="1067633"/>
            <a:chOff x="469264" y="319837"/>
            <a:chExt cx="1104841" cy="1067633"/>
          </a:xfrm>
        </p:grpSpPr>
        <p:sp>
          <p:nvSpPr>
            <p:cNvPr id="107" name="等腰三角形 106"/>
            <p:cNvSpPr/>
            <p:nvPr/>
          </p:nvSpPr>
          <p:spPr>
            <a:xfrm>
              <a:off x="469264" y="319837"/>
              <a:ext cx="1048148" cy="903577"/>
            </a:xfrm>
            <a:prstGeom prst="triangl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08" name="等腰三角形 107"/>
            <p:cNvSpPr/>
            <p:nvPr/>
          </p:nvSpPr>
          <p:spPr>
            <a:xfrm rot="3603673">
              <a:off x="598241" y="411606"/>
              <a:ext cx="1048150" cy="903577"/>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zh-CN" altLang="en-US">
                <a:solidFill>
                  <a:prstClr val="white"/>
                </a:solidFill>
              </a:endParaRPr>
            </a:p>
          </p:txBody>
        </p:sp>
        <p:sp>
          <p:nvSpPr>
            <p:cNvPr id="109" name="文本框 7"/>
            <p:cNvSpPr txBox="1"/>
            <p:nvPr/>
          </p:nvSpPr>
          <p:spPr>
            <a:xfrm>
              <a:off x="634949" y="732254"/>
              <a:ext cx="721032" cy="368300"/>
            </a:xfrm>
            <a:prstGeom prst="rect">
              <a:avLst/>
            </a:prstGeom>
            <a:noFill/>
          </p:spPr>
          <p:txBody>
            <a:bodyPr wrap="square" rtlCol="0">
              <a:spAutoFit/>
            </a:bodyPr>
            <a:lstStyle/>
            <a:p>
              <a:pPr algn="ctr" defTabSz="914400"/>
              <a:endParaRPr lang="zh-CN" altLang="en-US" dirty="0">
                <a:solidFill>
                  <a:schemeClr val="bg1">
                    <a:lumMod val="85000"/>
                  </a:schemeClr>
                </a:solidFill>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2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33024" y="401812"/>
            <a:ext cx="6110515" cy="597320"/>
            <a:chOff x="384045" y="271186"/>
            <a:chExt cx="6110515" cy="597320"/>
          </a:xfrm>
        </p:grpSpPr>
        <p:sp>
          <p:nvSpPr>
            <p:cNvPr id="5" name="9"/>
            <p:cNvSpPr txBox="1"/>
            <p:nvPr/>
          </p:nvSpPr>
          <p:spPr>
            <a:xfrm>
              <a:off x="1719108" y="271186"/>
              <a:ext cx="3435256" cy="430530"/>
            </a:xfrm>
            <a:prstGeom prst="rect">
              <a:avLst/>
            </a:prstGeom>
            <a:noFill/>
          </p:spPr>
          <p:txBody>
            <a:bodyPr wrap="square" lIns="0" tIns="0" rIns="0" bIns="0" rtlCol="0">
              <a:spAutoFit/>
            </a:bodyPr>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效益指数模型</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7"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8" name="文本框 7"/>
          <p:cNvSpPr txBox="1"/>
          <p:nvPr/>
        </p:nvSpPr>
        <p:spPr>
          <a:xfrm>
            <a:off x="847725" y="1257935"/>
            <a:ext cx="10495280" cy="829945"/>
          </a:xfrm>
          <a:prstGeom prst="rect">
            <a:avLst/>
          </a:prstGeom>
          <a:noFill/>
        </p:spPr>
        <p:txBody>
          <a:bodyPr wrap="square" rtlCol="0">
            <a:spAutoFit/>
          </a:bodyPr>
          <a:p>
            <a:r>
              <a:rPr lang="zh-CN" altLang="en-US" sz="2400">
                <a:latin typeface="黑体" panose="02010609060101010101" charset="-122"/>
                <a:ea typeface="黑体" panose="02010609060101010101" charset="-122"/>
                <a:cs typeface="黑体" panose="02010609060101010101" charset="-122"/>
              </a:rPr>
              <a:t>通常，寻客时间越长，认为此次载客的效率越低，本文采用寻客时长的倒数即效益计算加以时间控制。至此可以得到效益指数的计算公式：</a:t>
            </a:r>
            <a:endParaRPr lang="zh-CN" altLang="en-US" sz="2400">
              <a:latin typeface="黑体" panose="02010609060101010101" charset="-122"/>
              <a:ea typeface="黑体" panose="02010609060101010101" charset="-122"/>
              <a:cs typeface="黑体" panose="02010609060101010101" charset="-122"/>
            </a:endParaRPr>
          </a:p>
        </p:txBody>
      </p:sp>
      <p:pic>
        <p:nvPicPr>
          <p:cNvPr id="9" name="图片 8"/>
          <p:cNvPicPr>
            <a:picLocks noChangeAspect="1"/>
          </p:cNvPicPr>
          <p:nvPr/>
        </p:nvPicPr>
        <p:blipFill>
          <a:blip r:embed="rId2"/>
          <a:srcRect l="17377" t="25758" r="20882" b="18906"/>
          <a:stretch>
            <a:fillRect/>
          </a:stretch>
        </p:blipFill>
        <p:spPr>
          <a:xfrm>
            <a:off x="4377055" y="2317115"/>
            <a:ext cx="3436620" cy="862330"/>
          </a:xfrm>
          <a:prstGeom prst="rect">
            <a:avLst/>
          </a:prstGeom>
        </p:spPr>
      </p:pic>
      <p:sp>
        <p:nvSpPr>
          <p:cNvPr id="10" name="文本框 9"/>
          <p:cNvSpPr txBox="1"/>
          <p:nvPr/>
        </p:nvSpPr>
        <p:spPr>
          <a:xfrm>
            <a:off x="847725" y="3409315"/>
            <a:ext cx="5697855" cy="368300"/>
          </a:xfrm>
          <a:prstGeom prst="rect">
            <a:avLst/>
          </a:prstGeom>
          <a:noFill/>
        </p:spPr>
        <p:txBody>
          <a:bodyPr wrap="square" rtlCol="0">
            <a:spAutoFit/>
          </a:bodyPr>
          <a:p>
            <a:pPr algn="l">
              <a:buClrTx/>
              <a:buSzTx/>
              <a:buFontTx/>
            </a:pPr>
            <a:r>
              <a:rPr lang="zh-CN" altLang="en-US" sz="2400">
                <a:latin typeface="黑体" panose="02010609060101010101" charset="-122"/>
                <a:ea typeface="黑体" panose="02010609060101010101" charset="-122"/>
                <a:cs typeface="黑体" panose="02010609060101010101" charset="-122"/>
              </a:rPr>
              <a:t>计算某辆出租车一天的效益指数如下所示：</a:t>
            </a:r>
            <a:endParaRPr lang="zh-CN" altLang="en-US" sz="2400">
              <a:latin typeface="黑体" panose="02010609060101010101" charset="-122"/>
              <a:ea typeface="黑体" panose="02010609060101010101" charset="-122"/>
              <a:cs typeface="黑体" panose="02010609060101010101" charset="-122"/>
            </a:endParaRPr>
          </a:p>
        </p:txBody>
      </p:sp>
      <p:pic>
        <p:nvPicPr>
          <p:cNvPr id="11" name="图片 10"/>
          <p:cNvPicPr>
            <a:picLocks noChangeAspect="1"/>
          </p:cNvPicPr>
          <p:nvPr/>
        </p:nvPicPr>
        <p:blipFill>
          <a:blip r:embed="rId3"/>
          <a:stretch>
            <a:fillRect/>
          </a:stretch>
        </p:blipFill>
        <p:spPr>
          <a:xfrm>
            <a:off x="3542665" y="3910330"/>
            <a:ext cx="5105400" cy="1152525"/>
          </a:xfrm>
          <a:prstGeom prst="rect">
            <a:avLst/>
          </a:prstGeom>
        </p:spPr>
      </p:pic>
      <p:sp>
        <p:nvSpPr>
          <p:cNvPr id="12" name="文本框 11"/>
          <p:cNvSpPr txBox="1"/>
          <p:nvPr/>
        </p:nvSpPr>
        <p:spPr>
          <a:xfrm>
            <a:off x="925195" y="5456555"/>
            <a:ext cx="7065645" cy="460375"/>
          </a:xfrm>
          <a:prstGeom prst="rect">
            <a:avLst/>
          </a:prstGeom>
          <a:noFill/>
        </p:spPr>
        <p:txBody>
          <a:bodyPr wrap="square" rtlCol="0">
            <a:spAutoFit/>
          </a:bodyPr>
          <a:p>
            <a:pPr algn="l">
              <a:buClrTx/>
              <a:buSzTx/>
              <a:buFontTx/>
            </a:pPr>
            <a:r>
              <a:rPr lang="zh-CN" altLang="en-US" sz="2400">
                <a:latin typeface="黑体" panose="02010609060101010101" charset="-122"/>
                <a:ea typeface="黑体" panose="02010609060101010101" charset="-122"/>
                <a:cs typeface="黑体" panose="02010609060101010101" charset="-122"/>
              </a:rPr>
              <a:t>其中，n 表示当天该出租车的载客次数。</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模型评价</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6720840" y="1588770"/>
            <a:ext cx="4344035" cy="2784475"/>
          </a:xfrm>
          <a:prstGeom prst="rect">
            <a:avLst/>
          </a:prstGeom>
          <a:noFill/>
        </p:spPr>
        <p:txBody>
          <a:bodyPr wrap="square" rtlCol="0">
            <a:spAutoFit/>
          </a:bodyPr>
          <a:p>
            <a:pPr fontAlgn="auto">
              <a:lnSpc>
                <a:spcPts val="3500"/>
              </a:lnSpc>
            </a:pPr>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根据效益指数模型计算原始出租车数据，得到</a:t>
            </a:r>
            <a:r>
              <a:rPr lang="en-US" altLang="zh-CN" sz="2400" b="1">
                <a:solidFill>
                  <a:srgbClr val="FD9F00"/>
                </a:solidFill>
                <a:latin typeface="黑体" panose="02010609060101010101" charset="-122"/>
                <a:ea typeface="黑体" panose="02010609060101010101" charset="-122"/>
                <a:cs typeface="黑体" panose="02010609060101010101" charset="-122"/>
              </a:rPr>
              <a:t>Top20%</a:t>
            </a:r>
            <a:r>
              <a:rPr lang="zh-CN" altLang="en-US" sz="2400">
                <a:latin typeface="黑体" panose="02010609060101010101" charset="-122"/>
                <a:ea typeface="黑体" panose="02010609060101010101" charset="-122"/>
                <a:cs typeface="黑体" panose="02010609060101010101" charset="-122"/>
              </a:rPr>
              <a:t>的出租车作为高效益出租车，对高效益出租车的寻客时分布进行分析，得到</a:t>
            </a:r>
            <a:r>
              <a:rPr lang="zh-CN" altLang="en-US" sz="2400" b="1">
                <a:solidFill>
                  <a:srgbClr val="FD9F00"/>
                </a:solidFill>
                <a:latin typeface="黑体" panose="02010609060101010101" charset="-122"/>
                <a:ea typeface="黑体" panose="02010609060101010101" charset="-122"/>
                <a:cs typeface="黑体" panose="02010609060101010101" charset="-122"/>
              </a:rPr>
              <a:t>寻客时长</a:t>
            </a:r>
            <a:r>
              <a:rPr lang="zh-CN" altLang="en-US" sz="2400">
                <a:latin typeface="黑体" panose="02010609060101010101" charset="-122"/>
                <a:ea typeface="黑体" panose="02010609060101010101" charset="-122"/>
                <a:cs typeface="黑体" panose="02010609060101010101" charset="-122"/>
              </a:rPr>
              <a:t>在不同时间区域内的数量占比。</a:t>
            </a:r>
            <a:endParaRPr lang="zh-CN" altLang="en-US" sz="2400">
              <a:latin typeface="黑体" panose="02010609060101010101" charset="-122"/>
              <a:ea typeface="黑体" panose="02010609060101010101" charset="-122"/>
              <a:cs typeface="黑体" panose="02010609060101010101" charset="-122"/>
            </a:endParaRPr>
          </a:p>
        </p:txBody>
      </p:sp>
      <p:pic>
        <p:nvPicPr>
          <p:cNvPr id="3" name="图片 2"/>
          <p:cNvPicPr>
            <a:picLocks noChangeAspect="1"/>
          </p:cNvPicPr>
          <p:nvPr/>
        </p:nvPicPr>
        <p:blipFill>
          <a:blip r:embed="rId2"/>
          <a:stretch>
            <a:fillRect/>
          </a:stretch>
        </p:blipFill>
        <p:spPr>
          <a:xfrm>
            <a:off x="812800" y="1273175"/>
            <a:ext cx="5516880" cy="47339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0153" y="0"/>
            <a:ext cx="4947230"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5"/>
          <p:cNvSpPr txBox="1"/>
          <p:nvPr/>
        </p:nvSpPr>
        <p:spPr>
          <a:xfrm>
            <a:off x="2076659" y="2180780"/>
            <a:ext cx="2842553" cy="2215991"/>
          </a:xfrm>
          <a:prstGeom prst="rect">
            <a:avLst/>
          </a:prstGeom>
          <a:noFill/>
        </p:spPr>
        <p:txBody>
          <a:bodyPr wrap="square" rtlCol="0">
            <a:spAutoFit/>
          </a:bodyPr>
          <a:lstStyle/>
          <a:p>
            <a:pPr algn="ctr"/>
            <a:r>
              <a:rPr lang="en-US" altLang="zh-CN" sz="13800" dirty="0" smtClean="0">
                <a:solidFill>
                  <a:schemeClr val="accent1">
                    <a:lumMod val="75000"/>
                  </a:schemeClr>
                </a:solidFill>
                <a:latin typeface="张海山锐线体简" panose="02000000000000000000" pitchFamily="2" charset="-122"/>
                <a:ea typeface="张海山锐线体简" panose="02000000000000000000" pitchFamily="2" charset="-122"/>
              </a:rPr>
              <a:t>03</a:t>
            </a:r>
            <a:endParaRPr lang="zh-CN" altLang="en-US" sz="138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795646" y="3157059"/>
            <a:ext cx="3710235" cy="908958"/>
            <a:chOff x="989930" y="3157059"/>
            <a:chExt cx="3710235" cy="908958"/>
          </a:xfrm>
        </p:grpSpPr>
        <p:sp>
          <p:nvSpPr>
            <p:cNvPr id="15" name="文本框 12"/>
            <p:cNvSpPr txBox="1"/>
            <p:nvPr/>
          </p:nvSpPr>
          <p:spPr>
            <a:xfrm>
              <a:off x="2078885" y="3157059"/>
              <a:ext cx="2621280" cy="829945"/>
            </a:xfrm>
            <a:prstGeom prst="rect">
              <a:avLst/>
            </a:prstGeom>
            <a:noFill/>
          </p:spPr>
          <p:txBody>
            <a:bodyPr wrap="none" rtlCol="0">
              <a:spAutoFit/>
            </a:bodyPr>
            <a:lstStyle/>
            <a:p>
              <a:pPr algn="ctr"/>
              <a:r>
                <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时空特征</a:t>
              </a:r>
              <a:endPar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16" name="矩形 15"/>
            <p:cNvSpPr/>
            <p:nvPr/>
          </p:nvSpPr>
          <p:spPr>
            <a:xfrm>
              <a:off x="989930"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矩形 2"/>
          <p:cNvSpPr/>
          <p:nvPr/>
        </p:nvSpPr>
        <p:spPr>
          <a:xfrm>
            <a:off x="7266181"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8"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605" cy="597320"/>
            <a:chOff x="384045" y="271186"/>
            <a:chExt cx="6110605" cy="597320"/>
          </a:xfrm>
        </p:grpSpPr>
        <p:sp>
          <p:nvSpPr>
            <p:cNvPr id="32" name="9"/>
            <p:cNvSpPr txBox="1"/>
            <p:nvPr/>
          </p:nvSpPr>
          <p:spPr>
            <a:xfrm>
              <a:off x="489455" y="271186"/>
              <a:ext cx="6005195"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高效益出租车载客时间特征分析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1156970" y="1249680"/>
            <a:ext cx="3108960" cy="460375"/>
          </a:xfrm>
          <a:prstGeom prst="rect">
            <a:avLst/>
          </a:prstGeom>
          <a:noFill/>
        </p:spPr>
        <p:txBody>
          <a:bodyPr wrap="square" rtlCol="0">
            <a:spAutoFit/>
          </a:bodyPr>
          <a:p>
            <a:pPr algn="l"/>
            <a:r>
              <a:rPr lang="zh-CN" altLang="en-US" sz="2400" b="1">
                <a:solidFill>
                  <a:schemeClr val="tx1"/>
                </a:solidFill>
                <a:latin typeface="黑体" panose="02010609060101010101" charset="-122"/>
                <a:ea typeface="黑体" panose="02010609060101010101" charset="-122"/>
              </a:rPr>
              <a:t>❊载客时长分布</a:t>
            </a:r>
            <a:endParaRPr lang="zh-CN" altLang="en-US" sz="2400" b="1">
              <a:solidFill>
                <a:schemeClr val="tx1"/>
              </a:solidFill>
              <a:latin typeface="黑体" panose="02010609060101010101" charset="-122"/>
              <a:ea typeface="黑体" panose="02010609060101010101" charset="-122"/>
            </a:endParaRPr>
          </a:p>
        </p:txBody>
      </p:sp>
      <p:sp>
        <p:nvSpPr>
          <p:cNvPr id="3" name="文本框 2"/>
          <p:cNvSpPr txBox="1"/>
          <p:nvPr/>
        </p:nvSpPr>
        <p:spPr>
          <a:xfrm>
            <a:off x="1156970" y="1838960"/>
            <a:ext cx="9732645" cy="398780"/>
          </a:xfrm>
          <a:prstGeom prst="rect">
            <a:avLst/>
          </a:prstGeom>
          <a:noFill/>
        </p:spPr>
        <p:txBody>
          <a:bodyPr wrap="square" rtlCol="0">
            <a:spAutoFit/>
          </a:bodyPr>
          <a:p>
            <a:r>
              <a:rPr lang="zh-CN" altLang="en-US" sz="2000">
                <a:solidFill>
                  <a:schemeClr val="bg1">
                    <a:lumMod val="65000"/>
                  </a:schemeClr>
                </a:solidFill>
                <a:latin typeface="黑体" panose="02010609060101010101" charset="-122"/>
                <a:ea typeface="黑体" panose="02010609060101010101" charset="-122"/>
                <a:cs typeface="黑体" panose="02010609060101010101" charset="-122"/>
              </a:rPr>
              <a:t>以 </a:t>
            </a:r>
            <a:r>
              <a:rPr lang="en-US" altLang="zh-CN" sz="2000">
                <a:solidFill>
                  <a:schemeClr val="bg1">
                    <a:lumMod val="65000"/>
                  </a:schemeClr>
                </a:solidFill>
                <a:latin typeface="黑体" panose="02010609060101010101" charset="-122"/>
                <a:ea typeface="黑体" panose="02010609060101010101" charset="-122"/>
                <a:cs typeface="黑体" panose="02010609060101010101" charset="-122"/>
              </a:rPr>
              <a:t>5min </a:t>
            </a:r>
            <a:r>
              <a:rPr lang="zh-CN" altLang="en-US" sz="2000">
                <a:solidFill>
                  <a:schemeClr val="bg1">
                    <a:lumMod val="65000"/>
                  </a:schemeClr>
                </a:solidFill>
                <a:latin typeface="黑体" panose="02010609060101010101" charset="-122"/>
                <a:ea typeface="黑体" panose="02010609060101010101" charset="-122"/>
                <a:cs typeface="黑体" panose="02010609060101010101" charset="-122"/>
              </a:rPr>
              <a:t>为时间间隔对单次载客时长进行整理得到高效益出租车平均载客时长分布图：</a:t>
            </a:r>
            <a:endParaRPr lang="zh-CN" altLang="en-US" sz="2000">
              <a:solidFill>
                <a:schemeClr val="bg1">
                  <a:lumMod val="65000"/>
                </a:schemeClr>
              </a:solidFill>
              <a:latin typeface="黑体" panose="02010609060101010101" charset="-122"/>
              <a:ea typeface="黑体" panose="02010609060101010101" charset="-122"/>
              <a:cs typeface="黑体" panose="02010609060101010101" charset="-122"/>
            </a:endParaRPr>
          </a:p>
        </p:txBody>
      </p:sp>
      <p:pic>
        <p:nvPicPr>
          <p:cNvPr id="5" name="图片 4"/>
          <p:cNvPicPr>
            <a:picLocks noChangeAspect="1"/>
          </p:cNvPicPr>
          <p:nvPr/>
        </p:nvPicPr>
        <p:blipFill>
          <a:blip r:embed="rId2"/>
          <a:stretch>
            <a:fillRect/>
          </a:stretch>
        </p:blipFill>
        <p:spPr>
          <a:xfrm>
            <a:off x="1268730" y="2514600"/>
            <a:ext cx="4667250" cy="3912870"/>
          </a:xfrm>
          <a:prstGeom prst="rect">
            <a:avLst/>
          </a:prstGeom>
        </p:spPr>
      </p:pic>
      <p:sp>
        <p:nvSpPr>
          <p:cNvPr id="7" name="文本框 6"/>
          <p:cNvSpPr txBox="1"/>
          <p:nvPr/>
        </p:nvSpPr>
        <p:spPr>
          <a:xfrm>
            <a:off x="6426835" y="2733675"/>
            <a:ext cx="4625975" cy="3169285"/>
          </a:xfrm>
          <a:prstGeom prst="rect">
            <a:avLst/>
          </a:prstGeom>
          <a:noFill/>
        </p:spPr>
        <p:txBody>
          <a:bodyPr wrap="square" rtlCol="0">
            <a:spAutoFit/>
          </a:bodyPr>
          <a:p>
            <a:pPr fontAlgn="auto">
              <a:lnSpc>
                <a:spcPts val="3000"/>
              </a:lnSpc>
            </a:pPr>
            <a:r>
              <a:rPr lang="en-US" altLang="zh-CN" sz="2000">
                <a:latin typeface="黑体" panose="02010609060101010101" charset="-122"/>
                <a:ea typeface="黑体" panose="02010609060101010101" charset="-122"/>
                <a:cs typeface="黑体" panose="02010609060101010101" charset="-122"/>
              </a:rPr>
              <a:t>    </a:t>
            </a:r>
            <a:r>
              <a:rPr lang="zh-CN" altLang="en-US" sz="2000">
                <a:latin typeface="黑体" panose="02010609060101010101" charset="-122"/>
                <a:ea typeface="黑体" panose="02010609060101010101" charset="-122"/>
                <a:cs typeface="黑体" panose="02010609060101010101" charset="-122"/>
              </a:rPr>
              <a:t>结果发现，单次载客时长在</a:t>
            </a:r>
            <a:r>
              <a:rPr lang="en-US" altLang="zh-CN" sz="2000">
                <a:latin typeface="黑体" panose="02010609060101010101" charset="-122"/>
                <a:ea typeface="黑体" panose="02010609060101010101" charset="-122"/>
                <a:cs typeface="黑体" panose="02010609060101010101" charset="-122"/>
              </a:rPr>
              <a:t>15min </a:t>
            </a:r>
            <a:r>
              <a:rPr lang="zh-CN" altLang="en-US" sz="2000">
                <a:latin typeface="黑体" panose="02010609060101010101" charset="-122"/>
                <a:ea typeface="黑体" panose="02010609060101010101" charset="-122"/>
                <a:cs typeface="黑体" panose="02010609060101010101" charset="-122"/>
              </a:rPr>
              <a:t>的载客量比例为 </a:t>
            </a:r>
            <a:r>
              <a:rPr lang="en-US" altLang="zh-CN" sz="2000">
                <a:latin typeface="黑体" panose="02010609060101010101" charset="-122"/>
                <a:ea typeface="黑体" panose="02010609060101010101" charset="-122"/>
                <a:cs typeface="黑体" panose="02010609060101010101" charset="-122"/>
              </a:rPr>
              <a:t>67.66% </a:t>
            </a:r>
            <a:r>
              <a:rPr lang="zh-CN" altLang="en-US" sz="2000">
                <a:latin typeface="黑体" panose="02010609060101010101" charset="-122"/>
                <a:ea typeface="黑体" panose="02010609060101010101" charset="-122"/>
                <a:cs typeface="黑体" panose="02010609060101010101" charset="-122"/>
              </a:rPr>
              <a:t>，为高效益出租车的</a:t>
            </a:r>
            <a:r>
              <a:rPr lang="zh-CN" altLang="en-US" sz="2000" b="1">
                <a:solidFill>
                  <a:srgbClr val="FD9F00"/>
                </a:solidFill>
                <a:latin typeface="黑体" panose="02010609060101010101" charset="-122"/>
                <a:ea typeface="黑体" panose="02010609060101010101" charset="-122"/>
                <a:cs typeface="黑体" panose="02010609060101010101" charset="-122"/>
              </a:rPr>
              <a:t>主要服务时间半径</a:t>
            </a:r>
            <a:r>
              <a:rPr lang="zh-CN" altLang="en-US" sz="2000">
                <a:latin typeface="黑体" panose="02010609060101010101" charset="-122"/>
                <a:ea typeface="黑体" panose="02010609060101010101" charset="-122"/>
                <a:cs typeface="黑体" panose="02010609060101010101" charset="-122"/>
              </a:rPr>
              <a:t>。</a:t>
            </a:r>
            <a:r>
              <a:rPr lang="en-US" altLang="zh-CN" sz="2000">
                <a:latin typeface="黑体" panose="02010609060101010101" charset="-122"/>
                <a:ea typeface="黑体" panose="02010609060101010101" charset="-122"/>
                <a:cs typeface="黑体" panose="02010609060101010101" charset="-122"/>
              </a:rPr>
              <a:t>30min</a:t>
            </a:r>
            <a:r>
              <a:rPr lang="zh-CN" altLang="en-US" sz="2000">
                <a:latin typeface="黑体" panose="02010609060101010101" charset="-122"/>
                <a:ea typeface="黑体" panose="02010609060101010101" charset="-122"/>
                <a:cs typeface="黑体" panose="02010609060101010101" charset="-122"/>
              </a:rPr>
              <a:t>以 上只占 </a:t>
            </a:r>
            <a:r>
              <a:rPr lang="en-US" altLang="zh-CN" sz="2000">
                <a:latin typeface="黑体" panose="02010609060101010101" charset="-122"/>
                <a:ea typeface="黑体" panose="02010609060101010101" charset="-122"/>
                <a:cs typeface="黑体" panose="02010609060101010101" charset="-122"/>
              </a:rPr>
              <a:t>5.65%</a:t>
            </a:r>
            <a:r>
              <a:rPr lang="zh-CN" altLang="en-US" sz="2000">
                <a:latin typeface="黑体" panose="02010609060101010101" charset="-122"/>
                <a:ea typeface="黑体" panose="02010609060101010101" charset="-122"/>
                <a:cs typeface="黑体" panose="02010609060101010101" charset="-122"/>
              </a:rPr>
              <a:t>，主要为</a:t>
            </a:r>
            <a:r>
              <a:rPr lang="zh-CN" altLang="en-US" sz="2000" b="1">
                <a:solidFill>
                  <a:srgbClr val="FD9F00"/>
                </a:solidFill>
                <a:latin typeface="黑体" panose="02010609060101010101" charset="-122"/>
                <a:ea typeface="黑体" panose="02010609060101010101" charset="-122"/>
                <a:cs typeface="黑体" panose="02010609060101010101" charset="-122"/>
              </a:rPr>
              <a:t>市区到城郊</a:t>
            </a:r>
            <a:r>
              <a:rPr lang="zh-CN" altLang="en-US" sz="2000">
                <a:latin typeface="黑体" panose="02010609060101010101" charset="-122"/>
                <a:ea typeface="黑体" panose="02010609060101010101" charset="-122"/>
                <a:cs typeface="黑体" panose="02010609060101010101" charset="-122"/>
              </a:rPr>
              <a:t>交通枢纽等载客活动。</a:t>
            </a:r>
            <a:endParaRPr lang="zh-CN" altLang="en-US" sz="2000">
              <a:latin typeface="黑体" panose="02010609060101010101" charset="-122"/>
              <a:ea typeface="黑体" panose="02010609060101010101" charset="-122"/>
              <a:cs typeface="黑体" panose="02010609060101010101" charset="-122"/>
            </a:endParaRPr>
          </a:p>
          <a:p>
            <a:pPr fontAlgn="auto">
              <a:lnSpc>
                <a:spcPts val="3000"/>
              </a:lnSpc>
            </a:pPr>
            <a:r>
              <a:rPr lang="zh-CN" altLang="en-US" sz="2000">
                <a:latin typeface="黑体" panose="02010609060101010101" charset="-122"/>
                <a:ea typeface="黑体" panose="02010609060101010101" charset="-122"/>
                <a:cs typeface="黑体" panose="02010609060101010101" charset="-122"/>
              </a:rPr>
              <a:t>    说明高效益出租车对</a:t>
            </a:r>
            <a:r>
              <a:rPr lang="zh-CN" altLang="en-US" sz="2000" b="1">
                <a:solidFill>
                  <a:srgbClr val="FD9F00"/>
                </a:solidFill>
                <a:latin typeface="黑体" panose="02010609060101010101" charset="-122"/>
                <a:ea typeface="黑体" panose="02010609060101010101" charset="-122"/>
                <a:cs typeface="黑体" panose="02010609060101010101" charset="-122"/>
              </a:rPr>
              <a:t>更加了解</a:t>
            </a:r>
            <a:r>
              <a:rPr lang="zh-CN" altLang="en-US" sz="2000">
                <a:latin typeface="黑体" panose="02010609060101010101" charset="-122"/>
                <a:ea typeface="黑体" panose="02010609060101010101" charset="-122"/>
                <a:cs typeface="黑体" panose="02010609060101010101" charset="-122"/>
              </a:rPr>
              <a:t>城市交通状况，倾向于在</a:t>
            </a:r>
            <a:r>
              <a:rPr lang="zh-CN" altLang="en-US" sz="2000" b="1">
                <a:solidFill>
                  <a:srgbClr val="FD9F00"/>
                </a:solidFill>
                <a:latin typeface="黑体" panose="02010609060101010101" charset="-122"/>
                <a:ea typeface="黑体" panose="02010609060101010101" charset="-122"/>
                <a:cs typeface="黑体" panose="02010609060101010101" charset="-122"/>
              </a:rPr>
              <a:t>较短时间</a:t>
            </a:r>
            <a:r>
              <a:rPr lang="zh-CN" altLang="en-US" sz="2000">
                <a:latin typeface="黑体" panose="02010609060101010101" charset="-122"/>
                <a:ea typeface="黑体" panose="02010609060101010101" charset="-122"/>
                <a:cs typeface="黑体" panose="02010609060101010101" charset="-122"/>
              </a:rPr>
              <a:t>内到达目的地，开始下一次载客活动。</a:t>
            </a:r>
            <a:endParaRPr lang="zh-CN" altLang="en-US" sz="20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56970" y="1249680"/>
            <a:ext cx="3108960" cy="460375"/>
          </a:xfrm>
          <a:prstGeom prst="rect">
            <a:avLst/>
          </a:prstGeom>
          <a:noFill/>
        </p:spPr>
        <p:txBody>
          <a:bodyPr wrap="square" rtlCol="0">
            <a:spAutoFit/>
          </a:bodyPr>
          <a:p>
            <a:pPr algn="l"/>
            <a:r>
              <a:rPr lang="zh-CN" altLang="en-US" sz="2400" b="1">
                <a:solidFill>
                  <a:schemeClr val="tx1"/>
                </a:solidFill>
                <a:latin typeface="黑体" panose="02010609060101010101" charset="-122"/>
                <a:ea typeface="黑体" panose="02010609060101010101" charset="-122"/>
              </a:rPr>
              <a:t>❊载客时间</a:t>
            </a:r>
            <a:r>
              <a:rPr lang="zh-CN" altLang="en-US" sz="2400" b="1">
                <a:solidFill>
                  <a:schemeClr val="tx1"/>
                </a:solidFill>
                <a:latin typeface="黑体" panose="02010609060101010101" charset="-122"/>
                <a:ea typeface="黑体" panose="02010609060101010101" charset="-122"/>
              </a:rPr>
              <a:t>分布</a:t>
            </a:r>
            <a:endParaRPr lang="zh-CN" altLang="en-US" sz="2400" b="1">
              <a:solidFill>
                <a:schemeClr val="tx1"/>
              </a:solidFill>
              <a:latin typeface="黑体" panose="02010609060101010101" charset="-122"/>
              <a:ea typeface="黑体" panose="02010609060101010101" charset="-122"/>
            </a:endParaRPr>
          </a:p>
        </p:txBody>
      </p:sp>
      <p:grpSp>
        <p:nvGrpSpPr>
          <p:cNvPr id="3" name="组合 2"/>
          <p:cNvGrpSpPr/>
          <p:nvPr/>
        </p:nvGrpSpPr>
        <p:grpSpPr>
          <a:xfrm>
            <a:off x="3033024" y="401812"/>
            <a:ext cx="6110605" cy="597320"/>
            <a:chOff x="384045" y="271186"/>
            <a:chExt cx="6110605" cy="597320"/>
          </a:xfrm>
        </p:grpSpPr>
        <p:sp>
          <p:nvSpPr>
            <p:cNvPr id="5" name="9"/>
            <p:cNvSpPr txBox="1"/>
            <p:nvPr/>
          </p:nvSpPr>
          <p:spPr>
            <a:xfrm>
              <a:off x="489455" y="271186"/>
              <a:ext cx="6005195" cy="430530"/>
            </a:xfrm>
            <a:prstGeom prst="rect">
              <a:avLst/>
            </a:prstGeom>
            <a:noFill/>
          </p:spPr>
          <p:txBody>
            <a:bodyPr wrap="square" lIns="0" tIns="0" rIns="0" bIns="0" rtlCol="0">
              <a:spAutoFit/>
            </a:bodyPr>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高效益出租车载客时间特征分析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7"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8" name="文本框 7"/>
          <p:cNvSpPr txBox="1"/>
          <p:nvPr/>
        </p:nvSpPr>
        <p:spPr>
          <a:xfrm>
            <a:off x="1156970" y="1831975"/>
            <a:ext cx="8768080" cy="398780"/>
          </a:xfrm>
          <a:prstGeom prst="rect">
            <a:avLst/>
          </a:prstGeom>
          <a:noFill/>
        </p:spPr>
        <p:txBody>
          <a:bodyPr wrap="square" rtlCol="0">
            <a:spAutoFit/>
          </a:bodyPr>
          <a:p>
            <a:pPr algn="l">
              <a:buClrTx/>
              <a:buSzTx/>
              <a:buFontTx/>
            </a:pPr>
            <a:r>
              <a:rPr lang="en-US" altLang="zh-CN" sz="2000">
                <a:solidFill>
                  <a:schemeClr val="bg1">
                    <a:lumMod val="65000"/>
                  </a:schemeClr>
                </a:solidFill>
                <a:latin typeface="黑体" panose="02010609060101010101" charset="-122"/>
                <a:ea typeface="黑体" panose="02010609060101010101" charset="-122"/>
                <a:cs typeface="黑体" panose="02010609060101010101" charset="-122"/>
              </a:rPr>
              <a:t>将一天按小时划分，计算工作日和休息日的平均载客量</a:t>
            </a:r>
            <a:r>
              <a:rPr lang="zh-CN" altLang="en-US" sz="2000">
                <a:solidFill>
                  <a:schemeClr val="bg1">
                    <a:lumMod val="65000"/>
                  </a:schemeClr>
                </a:solidFill>
                <a:latin typeface="黑体" panose="02010609060101010101" charset="-122"/>
                <a:ea typeface="黑体" panose="02010609060101010101" charset="-122"/>
                <a:cs typeface="黑体" panose="02010609060101010101" charset="-122"/>
              </a:rPr>
              <a:t>：</a:t>
            </a:r>
            <a:endParaRPr lang="zh-CN" altLang="en-US" sz="2000">
              <a:solidFill>
                <a:schemeClr val="bg1">
                  <a:lumMod val="65000"/>
                </a:schemeClr>
              </a:solidFill>
              <a:latin typeface="黑体" panose="02010609060101010101" charset="-122"/>
              <a:ea typeface="黑体" panose="02010609060101010101" charset="-122"/>
              <a:cs typeface="黑体" panose="02010609060101010101" charset="-122"/>
            </a:endParaRPr>
          </a:p>
        </p:txBody>
      </p:sp>
      <p:pic>
        <p:nvPicPr>
          <p:cNvPr id="9" name="图片 8"/>
          <p:cNvPicPr>
            <a:picLocks noChangeAspect="1"/>
          </p:cNvPicPr>
          <p:nvPr/>
        </p:nvPicPr>
        <p:blipFill>
          <a:blip r:embed="rId2"/>
          <a:stretch>
            <a:fillRect/>
          </a:stretch>
        </p:blipFill>
        <p:spPr>
          <a:xfrm>
            <a:off x="1258570" y="2508885"/>
            <a:ext cx="5283835" cy="3537585"/>
          </a:xfrm>
          <a:prstGeom prst="rect">
            <a:avLst/>
          </a:prstGeom>
        </p:spPr>
      </p:pic>
      <p:sp>
        <p:nvSpPr>
          <p:cNvPr id="10" name="文本框 9"/>
          <p:cNvSpPr txBox="1"/>
          <p:nvPr/>
        </p:nvSpPr>
        <p:spPr>
          <a:xfrm>
            <a:off x="6948170" y="2439035"/>
            <a:ext cx="4196080" cy="3938270"/>
          </a:xfrm>
          <a:prstGeom prst="rect">
            <a:avLst/>
          </a:prstGeom>
          <a:noFill/>
        </p:spPr>
        <p:txBody>
          <a:bodyPr wrap="square" rtlCol="0">
            <a:spAutoFit/>
          </a:bodyPr>
          <a:p>
            <a:pPr algn="just" fontAlgn="auto">
              <a:lnSpc>
                <a:spcPts val="3000"/>
              </a:lnSpc>
              <a:buClrTx/>
              <a:buSzTx/>
              <a:buFontTx/>
            </a:pPr>
            <a:r>
              <a:rPr lang="en-US" altLang="zh-CN" sz="2000">
                <a:latin typeface="黑体" panose="02010609060101010101" charset="-122"/>
                <a:ea typeface="黑体" panose="02010609060101010101" charset="-122"/>
                <a:cs typeface="黑体" panose="02010609060101010101" charset="-122"/>
              </a:rPr>
              <a:t>    </a:t>
            </a:r>
            <a:r>
              <a:rPr lang="zh-CN" altLang="en-US" sz="2000">
                <a:latin typeface="黑体" panose="02010609060101010101" charset="-122"/>
                <a:ea typeface="黑体" panose="02010609060101010101" charset="-122"/>
                <a:cs typeface="黑体" panose="02010609060101010101" charset="-122"/>
              </a:rPr>
              <a:t>工作日高效益出租车载客量出现了明显的</a:t>
            </a:r>
            <a:r>
              <a:rPr lang="zh-CN" altLang="en-US" sz="2000" b="1">
                <a:solidFill>
                  <a:srgbClr val="FD9F00"/>
                </a:solidFill>
                <a:latin typeface="黑体" panose="02010609060101010101" charset="-122"/>
                <a:ea typeface="黑体" panose="02010609060101010101" charset="-122"/>
                <a:cs typeface="黑体" panose="02010609060101010101" charset="-122"/>
              </a:rPr>
              <a:t>早晚高峰</a:t>
            </a:r>
            <a:r>
              <a:rPr lang="zh-CN" altLang="en-US" sz="2000">
                <a:latin typeface="黑体" panose="02010609060101010101" charset="-122"/>
                <a:ea typeface="黑体" panose="02010609060101010101" charset="-122"/>
                <a:cs typeface="黑体" panose="02010609060101010101" charset="-122"/>
              </a:rPr>
              <a:t>与</a:t>
            </a:r>
            <a:r>
              <a:rPr lang="zh-CN" altLang="en-US" sz="2000" b="1">
                <a:solidFill>
                  <a:srgbClr val="FD9F00"/>
                </a:solidFill>
                <a:latin typeface="黑体" panose="02010609060101010101" charset="-122"/>
                <a:ea typeface="黑体" panose="02010609060101010101" charset="-122"/>
                <a:cs typeface="黑体" panose="02010609060101010101" charset="-122"/>
              </a:rPr>
              <a:t>午间高峰</a:t>
            </a:r>
            <a:r>
              <a:rPr lang="zh-CN" altLang="en-US" sz="2000">
                <a:latin typeface="黑体" panose="02010609060101010101" charset="-122"/>
                <a:ea typeface="黑体" panose="02010609060101010101" charset="-122"/>
                <a:cs typeface="黑体" panose="02010609060101010101" charset="-122"/>
              </a:rPr>
              <a:t>，满足居民出行的通勤特征。</a:t>
            </a:r>
            <a:endParaRPr lang="zh-CN" altLang="en-US" sz="2000">
              <a:latin typeface="黑体" panose="02010609060101010101" charset="-122"/>
              <a:ea typeface="黑体" panose="02010609060101010101" charset="-122"/>
              <a:cs typeface="黑体" panose="02010609060101010101" charset="-122"/>
            </a:endParaRPr>
          </a:p>
          <a:p>
            <a:pPr algn="just" fontAlgn="auto">
              <a:lnSpc>
                <a:spcPts val="3000"/>
              </a:lnSpc>
              <a:buClrTx/>
              <a:buSzTx/>
              <a:buFontTx/>
            </a:pPr>
            <a:r>
              <a:rPr lang="zh-CN" altLang="en-US" sz="2000">
                <a:latin typeface="黑体" panose="02010609060101010101" charset="-122"/>
                <a:ea typeface="黑体" panose="02010609060101010101" charset="-122"/>
                <a:cs typeface="黑体" panose="02010609060101010101" charset="-122"/>
              </a:rPr>
              <a:t>    休息日和工作日的载客量总体变化</a:t>
            </a:r>
            <a:r>
              <a:rPr lang="zh-CN" altLang="en-US" sz="2000" b="1">
                <a:solidFill>
                  <a:srgbClr val="FD9F00"/>
                </a:solidFill>
                <a:latin typeface="黑体" panose="02010609060101010101" charset="-122"/>
                <a:ea typeface="黑体" panose="02010609060101010101" charset="-122"/>
                <a:cs typeface="黑体" panose="02010609060101010101" charset="-122"/>
              </a:rPr>
              <a:t>特征相似</a:t>
            </a:r>
            <a:r>
              <a:rPr lang="zh-CN" altLang="en-US" sz="2000" b="1">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但在某些时段有较为明显的差异。休息日白天的髙效益出租车载客量要低于工作日，没有明显的早午髙峰。在</a:t>
            </a:r>
            <a:r>
              <a:rPr lang="en-US" altLang="zh-CN" sz="2000">
                <a:latin typeface="黑体" panose="02010609060101010101" charset="-122"/>
                <a:ea typeface="黑体" panose="02010609060101010101" charset="-122"/>
                <a:cs typeface="黑体" panose="02010609060101010101" charset="-122"/>
              </a:rPr>
              <a:t>17</a:t>
            </a:r>
            <a:r>
              <a:rPr lang="zh-CN" altLang="en-US" sz="2000">
                <a:latin typeface="黑体" panose="02010609060101010101" charset="-122"/>
                <a:ea typeface="黑体" panose="02010609060101010101" charset="-122"/>
                <a:cs typeface="黑体" panose="02010609060101010101" charset="-122"/>
              </a:rPr>
              <a:t>：</a:t>
            </a:r>
            <a:r>
              <a:rPr lang="en-US" altLang="zh-CN" sz="2000">
                <a:latin typeface="黑体" panose="02010609060101010101" charset="-122"/>
                <a:ea typeface="黑体" panose="02010609060101010101" charset="-122"/>
                <a:cs typeface="黑体" panose="02010609060101010101" charset="-122"/>
              </a:rPr>
              <a:t>00</a:t>
            </a:r>
            <a:r>
              <a:rPr lang="zh-CN" altLang="en-US" sz="2000">
                <a:latin typeface="黑体" panose="02010609060101010101" charset="-122"/>
                <a:ea typeface="黑体" panose="02010609060101010101" charset="-122"/>
                <a:cs typeface="黑体" panose="02010609060101010101" charset="-122"/>
              </a:rPr>
              <a:t>后休息日的高效益出租车载客量略高于工作日。</a:t>
            </a:r>
            <a:endParaRPr lang="en-US" altLang="zh-CN" sz="20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33024" y="401812"/>
            <a:ext cx="6110605" cy="597320"/>
            <a:chOff x="384045" y="271186"/>
            <a:chExt cx="6110605" cy="597320"/>
          </a:xfrm>
        </p:grpSpPr>
        <p:sp>
          <p:nvSpPr>
            <p:cNvPr id="5" name="9"/>
            <p:cNvSpPr txBox="1"/>
            <p:nvPr/>
          </p:nvSpPr>
          <p:spPr>
            <a:xfrm>
              <a:off x="489455" y="271186"/>
              <a:ext cx="6005195" cy="430530"/>
            </a:xfrm>
            <a:prstGeom prst="rect">
              <a:avLst/>
            </a:prstGeom>
            <a:noFill/>
          </p:spPr>
          <p:txBody>
            <a:bodyPr wrap="square" lIns="0" tIns="0" rIns="0" bIns="0" rtlCol="0">
              <a:spAutoFit/>
            </a:bodyPr>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高效益出租车载客空间</a:t>
              </a: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特征分析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7"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1156970" y="1249680"/>
            <a:ext cx="3108960" cy="460375"/>
          </a:xfrm>
          <a:prstGeom prst="rect">
            <a:avLst/>
          </a:prstGeom>
          <a:noFill/>
        </p:spPr>
        <p:txBody>
          <a:bodyPr wrap="square" rtlCol="0">
            <a:spAutoFit/>
          </a:bodyPr>
          <a:p>
            <a:pPr algn="l"/>
            <a:r>
              <a:rPr lang="zh-CN" altLang="en-US" sz="2400" b="1">
                <a:solidFill>
                  <a:schemeClr val="tx1"/>
                </a:solidFill>
                <a:latin typeface="黑体" panose="02010609060101010101" charset="-122"/>
                <a:ea typeface="黑体" panose="02010609060101010101" charset="-122"/>
              </a:rPr>
              <a:t>❊载客距离</a:t>
            </a:r>
            <a:r>
              <a:rPr lang="zh-CN" altLang="en-US" sz="2400" b="1">
                <a:solidFill>
                  <a:schemeClr val="tx1"/>
                </a:solidFill>
                <a:latin typeface="黑体" panose="02010609060101010101" charset="-122"/>
                <a:ea typeface="黑体" panose="02010609060101010101" charset="-122"/>
              </a:rPr>
              <a:t>分布</a:t>
            </a:r>
            <a:endParaRPr lang="zh-CN" altLang="en-US" sz="2400" b="1">
              <a:solidFill>
                <a:schemeClr val="tx1"/>
              </a:solidFill>
              <a:latin typeface="黑体" panose="02010609060101010101" charset="-122"/>
              <a:ea typeface="黑体" panose="02010609060101010101" charset="-122"/>
            </a:endParaRPr>
          </a:p>
        </p:txBody>
      </p:sp>
      <p:sp>
        <p:nvSpPr>
          <p:cNvPr id="8" name="文本框 7"/>
          <p:cNvSpPr txBox="1"/>
          <p:nvPr/>
        </p:nvSpPr>
        <p:spPr>
          <a:xfrm>
            <a:off x="6846570" y="2581275"/>
            <a:ext cx="3981450" cy="2784475"/>
          </a:xfrm>
          <a:prstGeom prst="rect">
            <a:avLst/>
          </a:prstGeom>
          <a:noFill/>
        </p:spPr>
        <p:txBody>
          <a:bodyPr wrap="square" rtlCol="0">
            <a:spAutoFit/>
          </a:bodyPr>
          <a:p>
            <a:pPr algn="just">
              <a:lnSpc>
                <a:spcPts val="3000"/>
              </a:lnSpc>
              <a:buClrTx/>
              <a:buSzTx/>
              <a:buFontTx/>
            </a:pPr>
            <a:r>
              <a:rPr lang="en-US" altLang="zh-CN" sz="2000">
                <a:latin typeface="黑体" panose="02010609060101010101" charset="-122"/>
                <a:ea typeface="黑体" panose="02010609060101010101" charset="-122"/>
                <a:cs typeface="黑体" panose="02010609060101010101" charset="-122"/>
              </a:rPr>
              <a:t>    </a:t>
            </a:r>
            <a:r>
              <a:rPr lang="zh-CN" altLang="en-US" sz="2000">
                <a:latin typeface="黑体" panose="02010609060101010101" charset="-122"/>
                <a:ea typeface="黑体" panose="02010609060101010101" charset="-122"/>
                <a:cs typeface="黑体" panose="02010609060101010101" charset="-122"/>
              </a:rPr>
              <a:t>载客距离8km内的载客次数占总数的76.45% ，为髙效益出租车的</a:t>
            </a:r>
            <a:r>
              <a:rPr lang="zh-CN" altLang="en-US" sz="2000" b="1">
                <a:solidFill>
                  <a:srgbClr val="FD9F00"/>
                </a:solidFill>
                <a:latin typeface="黑体" panose="02010609060101010101" charset="-122"/>
                <a:ea typeface="黑体" panose="02010609060101010101" charset="-122"/>
                <a:cs typeface="黑体" panose="02010609060101010101" charset="-122"/>
              </a:rPr>
              <a:t>主要服务距离</a:t>
            </a:r>
            <a:r>
              <a:rPr lang="zh-CN" altLang="en-US" sz="2000">
                <a:latin typeface="黑体" panose="02010609060101010101" charset="-122"/>
                <a:ea typeface="黑体" panose="02010609060101010101" charset="-122"/>
                <a:cs typeface="黑体" panose="02010609060101010101" charset="-122"/>
              </a:rPr>
              <a:t>半径，</a:t>
            </a:r>
            <a:r>
              <a:rPr lang="en-US" altLang="zh-CN" sz="2000">
                <a:latin typeface="黑体" panose="02010609060101010101" charset="-122"/>
                <a:ea typeface="黑体" panose="02010609060101010101" charset="-122"/>
                <a:cs typeface="黑体" panose="02010609060101010101" charset="-122"/>
              </a:rPr>
              <a:t>15km</a:t>
            </a:r>
            <a:r>
              <a:rPr lang="zh-CN" altLang="en-US" sz="2000">
                <a:latin typeface="黑体" panose="02010609060101010101" charset="-122"/>
                <a:ea typeface="黑体" panose="02010609060101010101" charset="-122"/>
                <a:cs typeface="黑体" panose="02010609060101010101" charset="-122"/>
              </a:rPr>
              <a:t>以上的远距离载客次数只占 </a:t>
            </a:r>
            <a:r>
              <a:rPr lang="en-US" altLang="zh-CN" sz="2000">
                <a:latin typeface="黑体" panose="02010609060101010101" charset="-122"/>
                <a:ea typeface="黑体" panose="02010609060101010101" charset="-122"/>
                <a:cs typeface="黑体" panose="02010609060101010101" charset="-122"/>
              </a:rPr>
              <a:t>5.75%</a:t>
            </a:r>
            <a:r>
              <a:rPr lang="zh-CN" altLang="en-US" sz="2000">
                <a:latin typeface="黑体" panose="02010609060101010101" charset="-122"/>
                <a:ea typeface="黑体" panose="02010609060101010101" charset="-122"/>
                <a:cs typeface="黑体" panose="02010609060101010101" charset="-122"/>
              </a:rPr>
              <a:t>。</a:t>
            </a:r>
            <a:endParaRPr lang="zh-CN" altLang="en-US" sz="2000">
              <a:latin typeface="黑体" panose="02010609060101010101" charset="-122"/>
              <a:ea typeface="黑体" panose="02010609060101010101" charset="-122"/>
              <a:cs typeface="黑体" panose="02010609060101010101" charset="-122"/>
            </a:endParaRPr>
          </a:p>
          <a:p>
            <a:pPr algn="just">
              <a:lnSpc>
                <a:spcPts val="3000"/>
              </a:lnSpc>
              <a:buClrTx/>
              <a:buSzTx/>
              <a:buFontTx/>
            </a:pPr>
            <a:r>
              <a:rPr lang="zh-CN" altLang="en-US" sz="2000">
                <a:latin typeface="黑体" panose="02010609060101010101" charset="-122"/>
                <a:ea typeface="黑体" panose="02010609060101010101" charset="-122"/>
                <a:cs typeface="黑体" panose="02010609060101010101" charset="-122"/>
              </a:rPr>
              <a:t>    说明髙效益出租车的服务范围主要为市区内</a:t>
            </a:r>
            <a:r>
              <a:rPr lang="zh-CN" altLang="en-US" sz="2000" b="1">
                <a:solidFill>
                  <a:srgbClr val="FD9F00"/>
                </a:solidFill>
                <a:latin typeface="黑体" panose="02010609060101010101" charset="-122"/>
                <a:ea typeface="黑体" panose="02010609060101010101" charset="-122"/>
                <a:cs typeface="黑体" panose="02010609060101010101" charset="-122"/>
              </a:rPr>
              <a:t>短距离载客</a:t>
            </a:r>
            <a:r>
              <a:rPr lang="zh-CN" altLang="en-US" sz="2000">
                <a:latin typeface="黑体" panose="02010609060101010101" charset="-122"/>
                <a:ea typeface="黑体" panose="02010609060101010101" charset="-122"/>
                <a:cs typeface="黑体" panose="02010609060101010101" charset="-122"/>
              </a:rPr>
              <a:t>活动，可以辅助出租车进行调度管理 。</a:t>
            </a:r>
            <a:endParaRPr lang="zh-CN" altLang="en-US" sz="2000">
              <a:latin typeface="黑体" panose="02010609060101010101" charset="-122"/>
              <a:ea typeface="黑体" panose="02010609060101010101" charset="-122"/>
              <a:cs typeface="黑体" panose="02010609060101010101" charset="-122"/>
            </a:endParaRPr>
          </a:p>
        </p:txBody>
      </p:sp>
      <p:pic>
        <p:nvPicPr>
          <p:cNvPr id="9" name="图片 8"/>
          <p:cNvPicPr>
            <a:picLocks noChangeAspect="1"/>
          </p:cNvPicPr>
          <p:nvPr/>
        </p:nvPicPr>
        <p:blipFill>
          <a:blip r:embed="rId2"/>
          <a:srcRect t="4005" r="7018"/>
          <a:stretch>
            <a:fillRect/>
          </a:stretch>
        </p:blipFill>
        <p:spPr>
          <a:xfrm>
            <a:off x="1329690" y="2421890"/>
            <a:ext cx="4622800" cy="3949065"/>
          </a:xfrm>
          <a:prstGeom prst="rect">
            <a:avLst/>
          </a:prstGeom>
        </p:spPr>
      </p:pic>
      <p:sp>
        <p:nvSpPr>
          <p:cNvPr id="10" name="文本框 9"/>
          <p:cNvSpPr txBox="1"/>
          <p:nvPr/>
        </p:nvSpPr>
        <p:spPr>
          <a:xfrm>
            <a:off x="1156970" y="1831975"/>
            <a:ext cx="8768080" cy="398780"/>
          </a:xfrm>
          <a:prstGeom prst="rect">
            <a:avLst/>
          </a:prstGeom>
          <a:noFill/>
        </p:spPr>
        <p:txBody>
          <a:bodyPr wrap="square" rtlCol="0">
            <a:spAutoFit/>
          </a:bodyPr>
          <a:p>
            <a:pPr algn="l">
              <a:buClrTx/>
              <a:buSzTx/>
              <a:buFontTx/>
            </a:pPr>
            <a:r>
              <a:rPr sz="2000">
                <a:solidFill>
                  <a:schemeClr val="bg1">
                    <a:lumMod val="65000"/>
                  </a:schemeClr>
                </a:solidFill>
                <a:latin typeface="黑体" panose="02010609060101010101" charset="-122"/>
                <a:ea typeface="黑体" panose="02010609060101010101" charset="-122"/>
                <a:cs typeface="黑体" panose="02010609060101010101" charset="-122"/>
              </a:rPr>
              <a:t>髙效益出租车的平均载客距离分布如图５所示</a:t>
            </a:r>
            <a:r>
              <a:rPr lang="zh-CN" sz="2000">
                <a:solidFill>
                  <a:schemeClr val="bg1">
                    <a:lumMod val="65000"/>
                  </a:schemeClr>
                </a:solidFill>
                <a:latin typeface="黑体" panose="02010609060101010101" charset="-122"/>
                <a:ea typeface="黑体" panose="02010609060101010101" charset="-122"/>
                <a:cs typeface="黑体" panose="02010609060101010101" charset="-122"/>
              </a:rPr>
              <a:t>：</a:t>
            </a:r>
            <a:endParaRPr lang="zh-CN" sz="2000">
              <a:solidFill>
                <a:schemeClr val="bg1">
                  <a:lumMod val="65000"/>
                </a:schemeClr>
              </a:solidFill>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33024" y="401812"/>
            <a:ext cx="6110605" cy="597320"/>
            <a:chOff x="384045" y="271186"/>
            <a:chExt cx="6110605" cy="597320"/>
          </a:xfrm>
        </p:grpSpPr>
        <p:sp>
          <p:nvSpPr>
            <p:cNvPr id="5" name="9"/>
            <p:cNvSpPr txBox="1"/>
            <p:nvPr/>
          </p:nvSpPr>
          <p:spPr>
            <a:xfrm>
              <a:off x="489455" y="271186"/>
              <a:ext cx="6005195" cy="430530"/>
            </a:xfrm>
            <a:prstGeom prst="rect">
              <a:avLst/>
            </a:prstGeom>
            <a:noFill/>
          </p:spPr>
          <p:txBody>
            <a:bodyPr wrap="square" lIns="0" tIns="0" rIns="0" bIns="0" rtlCol="0">
              <a:spAutoFit/>
            </a:bodyPr>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高效益出租车载客空间</a:t>
              </a: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特征分析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7"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1156970" y="1249680"/>
            <a:ext cx="3108960" cy="460375"/>
          </a:xfrm>
          <a:prstGeom prst="rect">
            <a:avLst/>
          </a:prstGeom>
          <a:noFill/>
        </p:spPr>
        <p:txBody>
          <a:bodyPr wrap="square" rtlCol="0">
            <a:spAutoFit/>
          </a:bodyPr>
          <a:p>
            <a:pPr algn="l"/>
            <a:r>
              <a:rPr lang="zh-CN" altLang="en-US" sz="2400" b="1">
                <a:solidFill>
                  <a:schemeClr val="tx1"/>
                </a:solidFill>
                <a:latin typeface="黑体" panose="02010609060101010101" charset="-122"/>
                <a:ea typeface="黑体" panose="02010609060101010101" charset="-122"/>
              </a:rPr>
              <a:t>❊载客热点空间</a:t>
            </a:r>
            <a:r>
              <a:rPr lang="zh-CN" altLang="en-US" sz="2400" b="1">
                <a:solidFill>
                  <a:schemeClr val="tx1"/>
                </a:solidFill>
                <a:latin typeface="黑体" panose="02010609060101010101" charset="-122"/>
                <a:ea typeface="黑体" panose="02010609060101010101" charset="-122"/>
              </a:rPr>
              <a:t>分布</a:t>
            </a:r>
            <a:endParaRPr lang="zh-CN" altLang="en-US" sz="2400" b="1">
              <a:solidFill>
                <a:schemeClr val="tx1"/>
              </a:solidFill>
              <a:latin typeface="黑体" panose="02010609060101010101" charset="-122"/>
              <a:ea typeface="黑体" panose="02010609060101010101" charset="-122"/>
            </a:endParaRPr>
          </a:p>
        </p:txBody>
      </p:sp>
      <p:sp>
        <p:nvSpPr>
          <p:cNvPr id="8" name="文本框 7"/>
          <p:cNvSpPr txBox="1"/>
          <p:nvPr/>
        </p:nvSpPr>
        <p:spPr>
          <a:xfrm>
            <a:off x="6147435" y="2338705"/>
            <a:ext cx="5748655" cy="4323080"/>
          </a:xfrm>
          <a:prstGeom prst="rect">
            <a:avLst/>
          </a:prstGeom>
          <a:noFill/>
        </p:spPr>
        <p:txBody>
          <a:bodyPr wrap="square" rtlCol="0">
            <a:spAutoFit/>
          </a:bodyPr>
          <a:p>
            <a:pPr algn="l" fontAlgn="auto">
              <a:lnSpc>
                <a:spcPts val="3000"/>
              </a:lnSpc>
              <a:buClrTx/>
              <a:buSzTx/>
              <a:buFontTx/>
            </a:pPr>
            <a:r>
              <a:rPr sz="2000" b="1">
                <a:solidFill>
                  <a:srgbClr val="FD9F00"/>
                </a:solidFill>
                <a:latin typeface="黑体" panose="02010609060101010101" charset="-122"/>
                <a:ea typeface="黑体" panose="02010609060101010101" charset="-122"/>
                <a:cs typeface="黑体" panose="02010609060101010101" charset="-122"/>
              </a:rPr>
              <a:t>工作日</a:t>
            </a:r>
            <a:r>
              <a:rPr sz="2000">
                <a:latin typeface="黑体" panose="02010609060101010101" charset="-122"/>
                <a:ea typeface="黑体" panose="02010609060101010101" charset="-122"/>
                <a:cs typeface="黑体" panose="02010609060101010101" charset="-122"/>
              </a:rPr>
              <a:t>期间</a:t>
            </a:r>
            <a:endParaRPr sz="2000">
              <a:latin typeface="黑体" panose="02010609060101010101" charset="-122"/>
              <a:ea typeface="黑体" panose="02010609060101010101" charset="-122"/>
              <a:cs typeface="黑体" panose="02010609060101010101" charset="-122"/>
            </a:endParaRPr>
          </a:p>
          <a:p>
            <a:pPr algn="l" fontAlgn="auto">
              <a:lnSpc>
                <a:spcPts val="3000"/>
              </a:lnSpc>
              <a:buClrTx/>
              <a:buSzTx/>
              <a:buFontTx/>
            </a:pPr>
            <a:r>
              <a:rPr sz="2000" b="1">
                <a:solidFill>
                  <a:srgbClr val="FD9F00"/>
                </a:solidFill>
                <a:latin typeface="黑体" panose="02010609060101010101" charset="-122"/>
                <a:ea typeface="黑体" panose="02010609060101010101" charset="-122"/>
                <a:cs typeface="黑体" panose="02010609060101010101" charset="-122"/>
              </a:rPr>
              <a:t>早高峰</a:t>
            </a:r>
            <a:r>
              <a:rPr sz="2000">
                <a:latin typeface="黑体" panose="02010609060101010101" charset="-122"/>
                <a:ea typeface="黑体" panose="02010609060101010101" charset="-122"/>
                <a:cs typeface="黑体" panose="02010609060101010101" charset="-122"/>
              </a:rPr>
              <a:t>时段</a:t>
            </a:r>
            <a:r>
              <a:rPr lang="en-US" sz="2000">
                <a:latin typeface="黑体" panose="02010609060101010101" charset="-122"/>
                <a:ea typeface="黑体" panose="02010609060101010101" charset="-122"/>
                <a:cs typeface="黑体" panose="02010609060101010101" charset="-122"/>
                <a:sym typeface="+mn-ea"/>
              </a:rPr>
              <a:t>(</a:t>
            </a:r>
            <a:r>
              <a:rPr lang="zh-CN" sz="2000">
                <a:latin typeface="黑体" panose="02010609060101010101" charset="-122"/>
                <a:ea typeface="黑体" panose="02010609060101010101" charset="-122"/>
                <a:cs typeface="黑体" panose="02010609060101010101" charset="-122"/>
                <a:sym typeface="+mn-ea"/>
              </a:rPr>
              <a:t>图</a:t>
            </a:r>
            <a:r>
              <a:rPr lang="en-US" altLang="zh-CN" sz="2000">
                <a:latin typeface="黑体" panose="02010609060101010101" charset="-122"/>
                <a:ea typeface="黑体" panose="02010609060101010101" charset="-122"/>
                <a:cs typeface="黑体" panose="02010609060101010101" charset="-122"/>
                <a:sym typeface="+mn-ea"/>
              </a:rPr>
              <a:t>6(a)</a:t>
            </a:r>
            <a:r>
              <a:rPr lang="en-US" sz="2000">
                <a:latin typeface="黑体" panose="02010609060101010101" charset="-122"/>
                <a:ea typeface="黑体" panose="02010609060101010101" charset="-122"/>
                <a:cs typeface="黑体" panose="02010609060101010101" charset="-122"/>
                <a:sym typeface="+mn-ea"/>
              </a:rPr>
              <a:t>)</a:t>
            </a:r>
            <a:r>
              <a:rPr sz="2000">
                <a:latin typeface="黑体" panose="02010609060101010101" charset="-122"/>
                <a:ea typeface="黑体" panose="02010609060101010101" charset="-122"/>
                <a:cs typeface="黑体" panose="02010609060101010101" charset="-122"/>
              </a:rPr>
              <a:t>的载客热点区域还包括新南门车站、成都市出租车服务中心以及一些住宅区，结果符合居民早高峰出行需求。</a:t>
            </a:r>
            <a:endParaRPr sz="2000">
              <a:latin typeface="黑体" panose="02010609060101010101" charset="-122"/>
              <a:ea typeface="黑体" panose="02010609060101010101" charset="-122"/>
              <a:cs typeface="黑体" panose="02010609060101010101" charset="-122"/>
            </a:endParaRPr>
          </a:p>
          <a:p>
            <a:pPr algn="l" fontAlgn="auto">
              <a:lnSpc>
                <a:spcPts val="3000"/>
              </a:lnSpc>
              <a:buClrTx/>
              <a:buSzTx/>
              <a:buFontTx/>
            </a:pPr>
            <a:r>
              <a:rPr sz="2000" b="1">
                <a:solidFill>
                  <a:srgbClr val="FD9F00"/>
                </a:solidFill>
                <a:latin typeface="黑体" panose="02010609060101010101" charset="-122"/>
                <a:ea typeface="黑体" panose="02010609060101010101" charset="-122"/>
                <a:cs typeface="黑体" panose="02010609060101010101" charset="-122"/>
              </a:rPr>
              <a:t>午高峰</a:t>
            </a:r>
            <a:r>
              <a:rPr sz="2000">
                <a:latin typeface="黑体" panose="02010609060101010101" charset="-122"/>
                <a:ea typeface="黑体" panose="02010609060101010101" charset="-122"/>
                <a:cs typeface="黑体" panose="02010609060101010101" charset="-122"/>
              </a:rPr>
              <a:t>时段</a:t>
            </a:r>
            <a:r>
              <a:rPr lang="en-US" sz="2000">
                <a:latin typeface="黑体" panose="02010609060101010101" charset="-122"/>
                <a:ea typeface="黑体" panose="02010609060101010101" charset="-122"/>
                <a:cs typeface="黑体" panose="02010609060101010101" charset="-122"/>
                <a:sym typeface="+mn-ea"/>
              </a:rPr>
              <a:t>(</a:t>
            </a:r>
            <a:r>
              <a:rPr lang="zh-CN" sz="2000">
                <a:latin typeface="黑体" panose="02010609060101010101" charset="-122"/>
                <a:ea typeface="黑体" panose="02010609060101010101" charset="-122"/>
                <a:cs typeface="黑体" panose="02010609060101010101" charset="-122"/>
                <a:sym typeface="+mn-ea"/>
              </a:rPr>
              <a:t>图</a:t>
            </a:r>
            <a:r>
              <a:rPr lang="en-US" altLang="zh-CN" sz="2000">
                <a:latin typeface="黑体" panose="02010609060101010101" charset="-122"/>
                <a:ea typeface="黑体" panose="02010609060101010101" charset="-122"/>
                <a:cs typeface="黑体" panose="02010609060101010101" charset="-122"/>
                <a:sym typeface="+mn-ea"/>
              </a:rPr>
              <a:t>6(b)</a:t>
            </a:r>
            <a:r>
              <a:rPr lang="en-US" sz="2000">
                <a:latin typeface="黑体" panose="02010609060101010101" charset="-122"/>
                <a:ea typeface="黑体" panose="02010609060101010101" charset="-122"/>
                <a:cs typeface="黑体" panose="02010609060101010101" charset="-122"/>
                <a:sym typeface="+mn-ea"/>
              </a:rPr>
              <a:t>)</a:t>
            </a:r>
            <a:r>
              <a:rPr sz="2000">
                <a:latin typeface="黑体" panose="02010609060101010101" charset="-122"/>
                <a:ea typeface="黑体" panose="02010609060101010101" charset="-122"/>
                <a:cs typeface="黑体" panose="02010609060101010101" charset="-122"/>
              </a:rPr>
              <a:t>，居民外出吃饭或午休的出行量增加，高效益出租车载客点还主要分布在商业中心与写字楼密集的办公区域。</a:t>
            </a:r>
            <a:endParaRPr sz="2000">
              <a:latin typeface="黑体" panose="02010609060101010101" charset="-122"/>
              <a:ea typeface="黑体" panose="02010609060101010101" charset="-122"/>
              <a:cs typeface="黑体" panose="02010609060101010101" charset="-122"/>
            </a:endParaRPr>
          </a:p>
          <a:p>
            <a:pPr algn="l" fontAlgn="auto">
              <a:lnSpc>
                <a:spcPts val="3000"/>
              </a:lnSpc>
              <a:buClrTx/>
              <a:buSzTx/>
              <a:buFontTx/>
            </a:pPr>
            <a:r>
              <a:rPr sz="2000" b="1">
                <a:solidFill>
                  <a:srgbClr val="FD9F00"/>
                </a:solidFill>
                <a:latin typeface="黑体" panose="02010609060101010101" charset="-122"/>
                <a:ea typeface="黑体" panose="02010609060101010101" charset="-122"/>
                <a:cs typeface="黑体" panose="02010609060101010101" charset="-122"/>
              </a:rPr>
              <a:t>晚高峰</a:t>
            </a:r>
            <a:r>
              <a:rPr sz="2000">
                <a:latin typeface="黑体" panose="02010609060101010101" charset="-122"/>
                <a:ea typeface="黑体" panose="02010609060101010101" charset="-122"/>
                <a:cs typeface="黑体" panose="02010609060101010101" charset="-122"/>
              </a:rPr>
              <a:t>时段</a:t>
            </a:r>
            <a:r>
              <a:rPr lang="en-US" sz="2000">
                <a:latin typeface="黑体" panose="02010609060101010101" charset="-122"/>
                <a:ea typeface="黑体" panose="02010609060101010101" charset="-122"/>
                <a:cs typeface="黑体" panose="02010609060101010101" charset="-122"/>
              </a:rPr>
              <a:t>(</a:t>
            </a:r>
            <a:r>
              <a:rPr lang="zh-CN" sz="2000">
                <a:latin typeface="黑体" panose="02010609060101010101" charset="-122"/>
                <a:ea typeface="黑体" panose="02010609060101010101" charset="-122"/>
                <a:cs typeface="黑体" panose="02010609060101010101" charset="-122"/>
                <a:sym typeface="+mn-ea"/>
              </a:rPr>
              <a:t>图</a:t>
            </a:r>
            <a:r>
              <a:rPr lang="en-US" altLang="zh-CN" sz="2000">
                <a:latin typeface="黑体" panose="02010609060101010101" charset="-122"/>
                <a:ea typeface="黑体" panose="02010609060101010101" charset="-122"/>
                <a:cs typeface="黑体" panose="02010609060101010101" charset="-122"/>
                <a:sym typeface="+mn-ea"/>
              </a:rPr>
              <a:t>6(c)</a:t>
            </a:r>
            <a:r>
              <a:rPr lang="en-US" sz="2000">
                <a:latin typeface="黑体" panose="02010609060101010101" charset="-122"/>
                <a:ea typeface="黑体" panose="02010609060101010101" charset="-122"/>
                <a:cs typeface="黑体" panose="02010609060101010101" charset="-122"/>
              </a:rPr>
              <a:t>)</a:t>
            </a:r>
            <a:r>
              <a:rPr sz="2000">
                <a:latin typeface="黑体" panose="02010609060101010101" charset="-122"/>
                <a:ea typeface="黑体" panose="02010609060101010101" charset="-122"/>
                <a:cs typeface="黑体" panose="02010609060101010101" charset="-122"/>
              </a:rPr>
              <a:t>，高效益出租车载客量上升，载客热点除上述办公区域，还包括商场等区域，说明晚间成都市居民出行多以下班休息、娱乐休闲为主。</a:t>
            </a:r>
            <a:endParaRPr sz="2000">
              <a:latin typeface="黑体" panose="02010609060101010101" charset="-122"/>
              <a:ea typeface="黑体" panose="02010609060101010101" charset="-122"/>
              <a:cs typeface="黑体" panose="02010609060101010101" charset="-122"/>
            </a:endParaRPr>
          </a:p>
        </p:txBody>
      </p:sp>
      <p:sp>
        <p:nvSpPr>
          <p:cNvPr id="10" name="文本框 9"/>
          <p:cNvSpPr txBox="1"/>
          <p:nvPr/>
        </p:nvSpPr>
        <p:spPr>
          <a:xfrm>
            <a:off x="1156970" y="1831975"/>
            <a:ext cx="10048240" cy="398780"/>
          </a:xfrm>
          <a:prstGeom prst="rect">
            <a:avLst/>
          </a:prstGeom>
          <a:noFill/>
        </p:spPr>
        <p:txBody>
          <a:bodyPr wrap="square" rtlCol="0">
            <a:spAutoFit/>
          </a:bodyPr>
          <a:p>
            <a:pPr algn="l">
              <a:buClrTx/>
              <a:buSzTx/>
              <a:buFontTx/>
            </a:pPr>
            <a:r>
              <a:rPr sz="2000">
                <a:solidFill>
                  <a:schemeClr val="bg1">
                    <a:lumMod val="65000"/>
                  </a:schemeClr>
                </a:solidFill>
                <a:latin typeface="黑体" panose="02010609060101010101" charset="-122"/>
                <a:ea typeface="黑体" panose="02010609060101010101" charset="-122"/>
                <a:cs typeface="黑体" panose="02010609060101010101" charset="-122"/>
              </a:rPr>
              <a:t>基于蜂窝格网的载客空间分布可视化，由绿到红，颜色越深代表载客密度越大</a:t>
            </a:r>
            <a:endParaRPr sz="2000">
              <a:solidFill>
                <a:schemeClr val="bg1">
                  <a:lumMod val="65000"/>
                </a:schemeClr>
              </a:solidFill>
              <a:latin typeface="黑体" panose="02010609060101010101" charset="-122"/>
              <a:ea typeface="黑体" panose="02010609060101010101" charset="-122"/>
              <a:cs typeface="黑体" panose="02010609060101010101" charset="-122"/>
            </a:endParaRPr>
          </a:p>
        </p:txBody>
      </p:sp>
      <p:pic>
        <p:nvPicPr>
          <p:cNvPr id="4" name="图片 3"/>
          <p:cNvPicPr>
            <a:picLocks noChangeAspect="1"/>
          </p:cNvPicPr>
          <p:nvPr/>
        </p:nvPicPr>
        <p:blipFill>
          <a:blip r:embed="rId2"/>
          <a:srcRect l="3123" t="2299" r="-833"/>
          <a:stretch>
            <a:fillRect/>
          </a:stretch>
        </p:blipFill>
        <p:spPr>
          <a:xfrm>
            <a:off x="1287780" y="2344420"/>
            <a:ext cx="4768215" cy="4317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033024" y="401812"/>
            <a:ext cx="6110605" cy="597320"/>
            <a:chOff x="384045" y="271186"/>
            <a:chExt cx="6110605" cy="597320"/>
          </a:xfrm>
        </p:grpSpPr>
        <p:sp>
          <p:nvSpPr>
            <p:cNvPr id="5" name="9"/>
            <p:cNvSpPr txBox="1"/>
            <p:nvPr/>
          </p:nvSpPr>
          <p:spPr>
            <a:xfrm>
              <a:off x="489455" y="271186"/>
              <a:ext cx="6005195" cy="430530"/>
            </a:xfrm>
            <a:prstGeom prst="rect">
              <a:avLst/>
            </a:prstGeom>
            <a:noFill/>
          </p:spPr>
          <p:txBody>
            <a:bodyPr wrap="square" lIns="0" tIns="0" rIns="0" bIns="0" rtlCol="0">
              <a:spAutoFit/>
            </a:bodyPr>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高效益出租车载客空间</a:t>
              </a: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特征分析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7"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1156970" y="1249680"/>
            <a:ext cx="3108960" cy="460375"/>
          </a:xfrm>
          <a:prstGeom prst="rect">
            <a:avLst/>
          </a:prstGeom>
          <a:noFill/>
        </p:spPr>
        <p:txBody>
          <a:bodyPr wrap="square" rtlCol="0">
            <a:spAutoFit/>
          </a:bodyPr>
          <a:p>
            <a:pPr algn="l"/>
            <a:r>
              <a:rPr lang="zh-CN" altLang="en-US" sz="2400" b="1">
                <a:solidFill>
                  <a:schemeClr val="tx1"/>
                </a:solidFill>
                <a:latin typeface="黑体" panose="02010609060101010101" charset="-122"/>
                <a:ea typeface="黑体" panose="02010609060101010101" charset="-122"/>
              </a:rPr>
              <a:t>❊载客热点空间</a:t>
            </a:r>
            <a:r>
              <a:rPr lang="zh-CN" altLang="en-US" sz="2400" b="1">
                <a:solidFill>
                  <a:schemeClr val="tx1"/>
                </a:solidFill>
                <a:latin typeface="黑体" panose="02010609060101010101" charset="-122"/>
                <a:ea typeface="黑体" panose="02010609060101010101" charset="-122"/>
              </a:rPr>
              <a:t>分布</a:t>
            </a:r>
            <a:endParaRPr lang="zh-CN" altLang="en-US" sz="2400" b="1">
              <a:solidFill>
                <a:schemeClr val="tx1"/>
              </a:solidFill>
              <a:latin typeface="黑体" panose="02010609060101010101" charset="-122"/>
              <a:ea typeface="黑体" panose="02010609060101010101" charset="-122"/>
            </a:endParaRPr>
          </a:p>
        </p:txBody>
      </p:sp>
      <p:sp>
        <p:nvSpPr>
          <p:cNvPr id="8" name="文本框 7"/>
          <p:cNvSpPr txBox="1"/>
          <p:nvPr/>
        </p:nvSpPr>
        <p:spPr>
          <a:xfrm>
            <a:off x="6358890" y="2299970"/>
            <a:ext cx="4773930" cy="4323080"/>
          </a:xfrm>
          <a:prstGeom prst="rect">
            <a:avLst/>
          </a:prstGeom>
          <a:noFill/>
        </p:spPr>
        <p:txBody>
          <a:bodyPr wrap="square" rtlCol="0">
            <a:spAutoFit/>
          </a:bodyPr>
          <a:p>
            <a:pPr algn="just">
              <a:lnSpc>
                <a:spcPts val="3000"/>
              </a:lnSpc>
              <a:buClrTx/>
              <a:buSzTx/>
              <a:buFontTx/>
            </a:pPr>
            <a:r>
              <a:rPr sz="2000" b="1">
                <a:solidFill>
                  <a:srgbClr val="FD9F00"/>
                </a:solidFill>
                <a:latin typeface="黑体" panose="02010609060101010101" charset="-122"/>
                <a:ea typeface="黑体" panose="02010609060101010101" charset="-122"/>
                <a:cs typeface="黑体" panose="02010609060101010101" charset="-122"/>
              </a:rPr>
              <a:t>休息日</a:t>
            </a:r>
            <a:r>
              <a:rPr sz="2000">
                <a:latin typeface="黑体" panose="02010609060101010101" charset="-122"/>
                <a:ea typeface="黑体" panose="02010609060101010101" charset="-122"/>
                <a:cs typeface="黑体" panose="02010609060101010101" charset="-122"/>
              </a:rPr>
              <a:t>没有明显的早午高峰，从</a:t>
            </a:r>
            <a:r>
              <a:rPr lang="zh-CN" sz="2000">
                <a:latin typeface="黑体" panose="02010609060101010101" charset="-122"/>
                <a:ea typeface="黑体" panose="02010609060101010101" charset="-122"/>
                <a:cs typeface="黑体" panose="02010609060101010101" charset="-122"/>
              </a:rPr>
              <a:t>图</a:t>
            </a:r>
            <a:r>
              <a:rPr lang="en-US" altLang="zh-CN" sz="2000">
                <a:latin typeface="黑体" panose="02010609060101010101" charset="-122"/>
                <a:ea typeface="黑体" panose="02010609060101010101" charset="-122"/>
                <a:cs typeface="黑体" panose="02010609060101010101" charset="-122"/>
              </a:rPr>
              <a:t>7(a)</a:t>
            </a:r>
            <a:r>
              <a:rPr sz="2000">
                <a:latin typeface="黑体" panose="02010609060101010101" charset="-122"/>
                <a:ea typeface="黑体" panose="02010609060101010101" charset="-122"/>
                <a:cs typeface="黑体" panose="02010609060101010101" charset="-122"/>
              </a:rPr>
              <a:t>可以看出，休息日</a:t>
            </a:r>
            <a:r>
              <a:rPr lang="en-US" sz="2000">
                <a:latin typeface="黑体" panose="02010609060101010101" charset="-122"/>
                <a:ea typeface="黑体" panose="02010609060101010101" charset="-122"/>
                <a:cs typeface="黑体" panose="02010609060101010101" charset="-122"/>
              </a:rPr>
              <a:t>09:00-11:00</a:t>
            </a:r>
            <a:r>
              <a:rPr sz="2000">
                <a:latin typeface="黑体" panose="02010609060101010101" charset="-122"/>
                <a:ea typeface="黑体" panose="02010609060101010101" charset="-122"/>
                <a:cs typeface="黑体" panose="02010609060101010101" charset="-122"/>
              </a:rPr>
              <a:t>载客量分布较为稀疏。</a:t>
            </a:r>
            <a:endParaRPr sz="2000">
              <a:latin typeface="黑体" panose="02010609060101010101" charset="-122"/>
              <a:ea typeface="黑体" panose="02010609060101010101" charset="-122"/>
              <a:cs typeface="黑体" panose="02010609060101010101" charset="-122"/>
            </a:endParaRPr>
          </a:p>
          <a:p>
            <a:pPr algn="just">
              <a:lnSpc>
                <a:spcPts val="3000"/>
              </a:lnSpc>
              <a:buClrTx/>
              <a:buSzTx/>
              <a:buFontTx/>
            </a:pPr>
            <a:r>
              <a:rPr sz="2000">
                <a:latin typeface="黑体" panose="02010609060101010101" charset="-122"/>
                <a:ea typeface="黑体" panose="02010609060101010101" charset="-122"/>
                <a:cs typeface="黑体" panose="02010609060101010101" charset="-122"/>
              </a:rPr>
              <a:t>在</a:t>
            </a:r>
            <a:r>
              <a:rPr lang="en-US" sz="2000">
                <a:latin typeface="黑体" panose="02010609060101010101" charset="-122"/>
                <a:ea typeface="黑体" panose="02010609060101010101" charset="-122"/>
                <a:cs typeface="黑体" panose="02010609060101010101" charset="-122"/>
              </a:rPr>
              <a:t>12</a:t>
            </a:r>
            <a:r>
              <a:rPr lang="zh-CN" altLang="en-US" sz="2000">
                <a:latin typeface="黑体" panose="02010609060101010101" charset="-122"/>
                <a:ea typeface="黑体" panose="02010609060101010101" charset="-122"/>
                <a:cs typeface="黑体" panose="02010609060101010101" charset="-122"/>
              </a:rPr>
              <a:t>：</a:t>
            </a:r>
            <a:r>
              <a:rPr lang="en-US" altLang="zh-CN" sz="2000">
                <a:latin typeface="黑体" panose="02010609060101010101" charset="-122"/>
                <a:ea typeface="黑体" panose="02010609060101010101" charset="-122"/>
                <a:cs typeface="黑体" panose="02010609060101010101" charset="-122"/>
              </a:rPr>
              <a:t>00-15</a:t>
            </a:r>
            <a:r>
              <a:rPr lang="zh-CN" altLang="en-US" sz="2000">
                <a:latin typeface="黑体" panose="02010609060101010101" charset="-122"/>
                <a:ea typeface="黑体" panose="02010609060101010101" charset="-122"/>
                <a:cs typeface="黑体" panose="02010609060101010101" charset="-122"/>
              </a:rPr>
              <a:t>：</a:t>
            </a:r>
            <a:r>
              <a:rPr lang="en-US" altLang="zh-CN" sz="2000">
                <a:latin typeface="黑体" panose="02010609060101010101" charset="-122"/>
                <a:ea typeface="黑体" panose="02010609060101010101" charset="-122"/>
                <a:cs typeface="黑体" panose="02010609060101010101" charset="-122"/>
              </a:rPr>
              <a:t>00</a:t>
            </a:r>
            <a:r>
              <a:rPr sz="2000">
                <a:latin typeface="黑体" panose="02010609060101010101" charset="-122"/>
                <a:ea typeface="黑体" panose="02010609060101010101" charset="-122"/>
                <a:cs typeface="黑体" panose="02010609060101010101" charset="-122"/>
              </a:rPr>
              <a:t>时段</a:t>
            </a:r>
            <a:r>
              <a:rPr lang="en-US" sz="2000">
                <a:latin typeface="黑体" panose="02010609060101010101" charset="-122"/>
                <a:ea typeface="黑体" panose="02010609060101010101" charset="-122"/>
                <a:cs typeface="黑体" panose="02010609060101010101" charset="-122"/>
              </a:rPr>
              <a:t>(</a:t>
            </a:r>
            <a:r>
              <a:rPr lang="zh-CN" sz="2000">
                <a:latin typeface="黑体" panose="02010609060101010101" charset="-122"/>
                <a:ea typeface="黑体" panose="02010609060101010101" charset="-122"/>
                <a:cs typeface="黑体" panose="02010609060101010101" charset="-122"/>
                <a:sym typeface="+mn-ea"/>
              </a:rPr>
              <a:t>图</a:t>
            </a:r>
            <a:r>
              <a:rPr lang="en-US" altLang="zh-CN" sz="2000">
                <a:latin typeface="黑体" panose="02010609060101010101" charset="-122"/>
                <a:ea typeface="黑体" panose="02010609060101010101" charset="-122"/>
                <a:cs typeface="黑体" panose="02010609060101010101" charset="-122"/>
                <a:sym typeface="+mn-ea"/>
              </a:rPr>
              <a:t>7(a)</a:t>
            </a:r>
            <a:r>
              <a:rPr lang="en-US" sz="2000">
                <a:latin typeface="黑体" panose="02010609060101010101" charset="-122"/>
                <a:ea typeface="黑体" panose="02010609060101010101" charset="-122"/>
                <a:cs typeface="黑体" panose="02010609060101010101" charset="-122"/>
              </a:rPr>
              <a:t>)</a:t>
            </a:r>
            <a:r>
              <a:rPr sz="2000">
                <a:latin typeface="黑体" panose="02010609060101010101" charset="-122"/>
                <a:ea typeface="黑体" panose="02010609060101010101" charset="-122"/>
                <a:cs typeface="黑体" panose="02010609060101010101" charset="-122"/>
              </a:rPr>
              <a:t>高效益出租车载客热点也主要分布在</a:t>
            </a:r>
            <a:r>
              <a:rPr sz="2000" b="1">
                <a:solidFill>
                  <a:srgbClr val="FD9F00"/>
                </a:solidFill>
                <a:latin typeface="黑体" panose="02010609060101010101" charset="-122"/>
                <a:ea typeface="黑体" panose="02010609060101010101" charset="-122"/>
                <a:cs typeface="黑体" panose="02010609060101010101" charset="-122"/>
                <a:sym typeface="+mn-ea"/>
              </a:rPr>
              <a:t>车站</a:t>
            </a:r>
            <a:r>
              <a:rPr lang="zh-CN" sz="2000">
                <a:latin typeface="黑体" panose="02010609060101010101" charset="-122"/>
                <a:ea typeface="黑体" panose="02010609060101010101" charset="-122"/>
                <a:cs typeface="黑体" panose="02010609060101010101" charset="-122"/>
                <a:sym typeface="+mn-ea"/>
              </a:rPr>
              <a:t>以及</a:t>
            </a:r>
            <a:r>
              <a:rPr sz="2000">
                <a:latin typeface="黑体" panose="02010609060101010101" charset="-122"/>
                <a:ea typeface="黑体" panose="02010609060101010101" charset="-122"/>
                <a:cs typeface="黑体" panose="02010609060101010101" charset="-122"/>
              </a:rPr>
              <a:t>春熙路商业街</a:t>
            </a:r>
            <a:r>
              <a:rPr lang="zh-CN" sz="2000">
                <a:latin typeface="黑体" panose="02010609060101010101" charset="-122"/>
                <a:ea typeface="黑体" panose="02010609060101010101" charset="-122"/>
                <a:cs typeface="黑体" panose="02010609060101010101" charset="-122"/>
              </a:rPr>
              <a:t>等</a:t>
            </a:r>
            <a:r>
              <a:rPr lang="zh-CN" sz="2000" b="1">
                <a:solidFill>
                  <a:srgbClr val="FD9F00"/>
                </a:solidFill>
                <a:latin typeface="黑体" panose="02010609060101010101" charset="-122"/>
                <a:ea typeface="黑体" panose="02010609060101010101" charset="-122"/>
                <a:cs typeface="黑体" panose="02010609060101010101" charset="-122"/>
              </a:rPr>
              <a:t>旅游景点</a:t>
            </a:r>
            <a:r>
              <a:rPr sz="2000">
                <a:latin typeface="黑体" panose="02010609060101010101" charset="-122"/>
                <a:ea typeface="黑体" panose="02010609060101010101" charset="-122"/>
                <a:cs typeface="黑体" panose="02010609060101010101" charset="-122"/>
              </a:rPr>
              <a:t>。这是居民多选择在家休息，出行需求主要以</a:t>
            </a:r>
            <a:r>
              <a:rPr sz="2000" b="1">
                <a:solidFill>
                  <a:srgbClr val="FD9F00"/>
                </a:solidFill>
                <a:latin typeface="黑体" panose="02010609060101010101" charset="-122"/>
                <a:ea typeface="黑体" panose="02010609060101010101" charset="-122"/>
                <a:cs typeface="黑体" panose="02010609060101010101" charset="-122"/>
              </a:rPr>
              <a:t>旅游人口为主</a:t>
            </a:r>
            <a:r>
              <a:rPr sz="2000">
                <a:latin typeface="黑体" panose="02010609060101010101" charset="-122"/>
                <a:ea typeface="黑体" panose="02010609060101010101" charset="-122"/>
                <a:cs typeface="黑体" panose="02010609060101010101" charset="-122"/>
              </a:rPr>
              <a:t>。</a:t>
            </a:r>
            <a:endParaRPr sz="2000">
              <a:latin typeface="黑体" panose="02010609060101010101" charset="-122"/>
              <a:ea typeface="黑体" panose="02010609060101010101" charset="-122"/>
              <a:cs typeface="黑体" panose="02010609060101010101" charset="-122"/>
            </a:endParaRPr>
          </a:p>
          <a:p>
            <a:pPr algn="just">
              <a:lnSpc>
                <a:spcPts val="3000"/>
              </a:lnSpc>
              <a:buClrTx/>
              <a:buSzTx/>
              <a:buFontTx/>
            </a:pPr>
            <a:r>
              <a:rPr sz="2000">
                <a:latin typeface="黑体" panose="02010609060101010101" charset="-122"/>
                <a:ea typeface="黑体" panose="02010609060101010101" charset="-122"/>
                <a:cs typeface="黑体" panose="02010609060101010101" charset="-122"/>
              </a:rPr>
              <a:t>在晚髙峰时段</a:t>
            </a:r>
            <a:r>
              <a:rPr lang="en-US" sz="2000">
                <a:latin typeface="黑体" panose="02010609060101010101" charset="-122"/>
                <a:ea typeface="黑体" panose="02010609060101010101" charset="-122"/>
                <a:cs typeface="黑体" panose="02010609060101010101" charset="-122"/>
                <a:sym typeface="+mn-ea"/>
              </a:rPr>
              <a:t>(</a:t>
            </a:r>
            <a:r>
              <a:rPr lang="zh-CN" sz="2000">
                <a:latin typeface="黑体" panose="02010609060101010101" charset="-122"/>
                <a:ea typeface="黑体" panose="02010609060101010101" charset="-122"/>
                <a:cs typeface="黑体" panose="02010609060101010101" charset="-122"/>
                <a:sym typeface="+mn-ea"/>
              </a:rPr>
              <a:t>图</a:t>
            </a:r>
            <a:r>
              <a:rPr lang="en-US" altLang="zh-CN" sz="2000">
                <a:latin typeface="黑体" panose="02010609060101010101" charset="-122"/>
                <a:ea typeface="黑体" panose="02010609060101010101" charset="-122"/>
                <a:cs typeface="黑体" panose="02010609060101010101" charset="-122"/>
                <a:sym typeface="+mn-ea"/>
              </a:rPr>
              <a:t>7(c)</a:t>
            </a:r>
            <a:r>
              <a:rPr lang="en-US" sz="2000">
                <a:latin typeface="黑体" panose="02010609060101010101" charset="-122"/>
                <a:ea typeface="黑体" panose="02010609060101010101" charset="-122"/>
                <a:cs typeface="黑体" panose="02010609060101010101" charset="-122"/>
                <a:sym typeface="+mn-ea"/>
              </a:rPr>
              <a:t>)</a:t>
            </a:r>
            <a:r>
              <a:rPr sz="2000">
                <a:latin typeface="黑体" panose="02010609060101010101" charset="-122"/>
                <a:ea typeface="黑体" panose="02010609060101010101" charset="-122"/>
                <a:cs typeface="黑体" panose="02010609060101010101" charset="-122"/>
              </a:rPr>
              <a:t>髙效益出租车载客量上升，居民</a:t>
            </a:r>
            <a:r>
              <a:rPr sz="2000" b="1">
                <a:solidFill>
                  <a:srgbClr val="FD9F00"/>
                </a:solidFill>
                <a:latin typeface="黑体" panose="02010609060101010101" charset="-122"/>
                <a:ea typeface="黑体" panose="02010609060101010101" charset="-122"/>
                <a:cs typeface="黑体" panose="02010609060101010101" charset="-122"/>
              </a:rPr>
              <a:t>外出娱乐</a:t>
            </a:r>
            <a:r>
              <a:rPr sz="2000">
                <a:latin typeface="黑体" panose="02010609060101010101" charset="-122"/>
                <a:ea typeface="黑体" panose="02010609060101010101" charset="-122"/>
                <a:cs typeface="黑体" panose="02010609060101010101" charset="-122"/>
              </a:rPr>
              <a:t>的需求增多，可以看出，载客热点分布于购物商城、娱乐休闲区域以及民宿酒店等区域。</a:t>
            </a:r>
            <a:endParaRPr sz="2000">
              <a:latin typeface="黑体" panose="02010609060101010101" charset="-122"/>
              <a:ea typeface="黑体" panose="02010609060101010101" charset="-122"/>
              <a:cs typeface="黑体" panose="02010609060101010101" charset="-122"/>
            </a:endParaRPr>
          </a:p>
        </p:txBody>
      </p:sp>
      <p:sp>
        <p:nvSpPr>
          <p:cNvPr id="10" name="文本框 9"/>
          <p:cNvSpPr txBox="1"/>
          <p:nvPr/>
        </p:nvSpPr>
        <p:spPr>
          <a:xfrm>
            <a:off x="1156970" y="1831975"/>
            <a:ext cx="10048240" cy="398780"/>
          </a:xfrm>
          <a:prstGeom prst="rect">
            <a:avLst/>
          </a:prstGeom>
          <a:noFill/>
        </p:spPr>
        <p:txBody>
          <a:bodyPr wrap="square" rtlCol="0">
            <a:spAutoFit/>
          </a:bodyPr>
          <a:p>
            <a:pPr algn="l">
              <a:buClrTx/>
              <a:buSzTx/>
              <a:buFontTx/>
            </a:pPr>
            <a:r>
              <a:rPr sz="2000">
                <a:solidFill>
                  <a:schemeClr val="bg1">
                    <a:lumMod val="65000"/>
                  </a:schemeClr>
                </a:solidFill>
                <a:latin typeface="黑体" panose="02010609060101010101" charset="-122"/>
                <a:ea typeface="黑体" panose="02010609060101010101" charset="-122"/>
                <a:cs typeface="黑体" panose="02010609060101010101" charset="-122"/>
              </a:rPr>
              <a:t>基于蜂窝格网的载客空间分布可视化，由绿到红，颜色越深代表载客密度越大</a:t>
            </a:r>
            <a:endParaRPr sz="2000">
              <a:solidFill>
                <a:schemeClr val="bg1">
                  <a:lumMod val="65000"/>
                </a:schemeClr>
              </a:solidFill>
              <a:latin typeface="黑体" panose="02010609060101010101" charset="-122"/>
              <a:ea typeface="黑体" panose="02010609060101010101" charset="-122"/>
              <a:cs typeface="黑体" panose="02010609060101010101" charset="-122"/>
            </a:endParaRPr>
          </a:p>
        </p:txBody>
      </p:sp>
      <p:pic>
        <p:nvPicPr>
          <p:cNvPr id="6" name="图片 5"/>
          <p:cNvPicPr>
            <a:picLocks noChangeAspect="1"/>
          </p:cNvPicPr>
          <p:nvPr/>
        </p:nvPicPr>
        <p:blipFill>
          <a:blip r:embed="rId2"/>
          <a:stretch>
            <a:fillRect/>
          </a:stretch>
        </p:blipFill>
        <p:spPr>
          <a:xfrm>
            <a:off x="1268730" y="2230755"/>
            <a:ext cx="4777105" cy="43922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0153" y="0"/>
            <a:ext cx="4947230"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5"/>
          <p:cNvSpPr txBox="1"/>
          <p:nvPr/>
        </p:nvSpPr>
        <p:spPr>
          <a:xfrm>
            <a:off x="2076659" y="2180780"/>
            <a:ext cx="2842553" cy="2215991"/>
          </a:xfrm>
          <a:prstGeom prst="rect">
            <a:avLst/>
          </a:prstGeom>
          <a:noFill/>
        </p:spPr>
        <p:txBody>
          <a:bodyPr wrap="square" rtlCol="0">
            <a:spAutoFit/>
          </a:bodyPr>
          <a:lstStyle/>
          <a:p>
            <a:pPr algn="ctr"/>
            <a:r>
              <a:rPr lang="en-US" altLang="zh-CN" sz="13800" dirty="0" smtClean="0">
                <a:solidFill>
                  <a:schemeClr val="accent1">
                    <a:lumMod val="75000"/>
                  </a:schemeClr>
                </a:solidFill>
                <a:latin typeface="张海山锐线体简" panose="02000000000000000000" pitchFamily="2" charset="-122"/>
                <a:ea typeface="张海山锐线体简" panose="02000000000000000000" pitchFamily="2" charset="-122"/>
              </a:rPr>
              <a:t>04</a:t>
            </a:r>
            <a:endParaRPr lang="zh-CN" altLang="en-US" sz="138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795646" y="3157059"/>
            <a:ext cx="3710237" cy="908958"/>
            <a:chOff x="989930" y="3157059"/>
            <a:chExt cx="3710237" cy="908958"/>
          </a:xfrm>
        </p:grpSpPr>
        <p:sp>
          <p:nvSpPr>
            <p:cNvPr id="15" name="文本框 12"/>
            <p:cNvSpPr txBox="1"/>
            <p:nvPr/>
          </p:nvSpPr>
          <p:spPr>
            <a:xfrm>
              <a:off x="2078887" y="3157059"/>
              <a:ext cx="2621280" cy="829945"/>
            </a:xfrm>
            <a:prstGeom prst="rect">
              <a:avLst/>
            </a:prstGeom>
            <a:noFill/>
          </p:spPr>
          <p:txBody>
            <a:bodyPr wrap="none" rtlCol="0">
              <a:spAutoFit/>
            </a:bodyPr>
            <a:lstStyle/>
            <a:p>
              <a:pPr algn="ctr"/>
              <a:r>
                <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路径分析</a:t>
              </a:r>
              <a:endParaRPr lang="zh-CN" altLang="en-US" sz="4800"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16" name="矩形 15"/>
            <p:cNvSpPr/>
            <p:nvPr/>
          </p:nvSpPr>
          <p:spPr>
            <a:xfrm>
              <a:off x="989930"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矩形 2"/>
          <p:cNvSpPr/>
          <p:nvPr/>
        </p:nvSpPr>
        <p:spPr>
          <a:xfrm>
            <a:off x="7196966"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8"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7155180" y="3394075"/>
            <a:ext cx="3070225" cy="2643505"/>
          </a:xfrm>
          <a:prstGeom prst="rect">
            <a:avLst/>
          </a:prstGeom>
        </p:spPr>
      </p:pic>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轨迹查询算法</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2"/>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grpSp>
        <p:nvGrpSpPr>
          <p:cNvPr id="8" name="组合 7"/>
          <p:cNvGrpSpPr/>
          <p:nvPr/>
        </p:nvGrpSpPr>
        <p:grpSpPr>
          <a:xfrm>
            <a:off x="1694815" y="1456055"/>
            <a:ext cx="8594090" cy="1938020"/>
            <a:chOff x="1417" y="2129"/>
            <a:chExt cx="16687" cy="3052"/>
          </a:xfrm>
        </p:grpSpPr>
        <p:sp>
          <p:nvSpPr>
            <p:cNvPr id="2" name="文本框 1"/>
            <p:cNvSpPr txBox="1"/>
            <p:nvPr/>
          </p:nvSpPr>
          <p:spPr>
            <a:xfrm>
              <a:off x="1417" y="2129"/>
              <a:ext cx="16687" cy="3052"/>
            </a:xfrm>
            <a:prstGeom prst="rect">
              <a:avLst/>
            </a:prstGeom>
            <a:noFill/>
          </p:spPr>
          <p:txBody>
            <a:bodyPr wrap="square" rtlCol="0">
              <a:spAutoFit/>
            </a:bodyPr>
            <a:p>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本文设计了基于缓冲区的轨迹查询算法对高效益出租车载客路径选择行为进行分析。即在查询</a:t>
              </a:r>
              <a:r>
                <a:rPr lang="zh-CN" altLang="en-US" sz="2400">
                  <a:solidFill>
                    <a:srgbClr val="FD9F00"/>
                  </a:solidFill>
                  <a:latin typeface="黑体" panose="02010609060101010101" charset="-122"/>
                  <a:ea typeface="黑体" panose="02010609060101010101" charset="-122"/>
                  <a:cs typeface="黑体" panose="02010609060101010101" charset="-122"/>
                </a:rPr>
                <a:t>起点</a:t>
              </a:r>
              <a:r>
                <a:rPr lang="zh-CN" altLang="en-US" sz="2400">
                  <a:latin typeface="黑体" panose="02010609060101010101" charset="-122"/>
                  <a:ea typeface="黑体" panose="02010609060101010101" charset="-122"/>
                  <a:cs typeface="黑体" panose="02010609060101010101" charset="-122"/>
                </a:rPr>
                <a:t>与查询</a:t>
              </a:r>
              <a:r>
                <a:rPr lang="zh-CN" altLang="en-US" sz="2400">
                  <a:solidFill>
                    <a:srgbClr val="FD9F00"/>
                  </a:solidFill>
                  <a:latin typeface="黑体" panose="02010609060101010101" charset="-122"/>
                  <a:ea typeface="黑体" panose="02010609060101010101" charset="-122"/>
                  <a:cs typeface="黑体" panose="02010609060101010101" charset="-122"/>
                </a:rPr>
                <a:t>终点</a:t>
              </a:r>
              <a:r>
                <a:rPr lang="zh-CN" altLang="en-US" sz="2400">
                  <a:latin typeface="黑体" panose="02010609060101010101" charset="-122"/>
                  <a:ea typeface="黑体" panose="02010609060101010101" charset="-122"/>
                  <a:cs typeface="黑体" panose="02010609060101010101" charset="-122"/>
                </a:rPr>
                <a:t>设置缓冲区计算起点缓冲区包含的轨迹起点，筛选出符合条件的轨迹集合  ，在  的基础上计算终点缓冲区包含的轨迹终点，筛选出符合条件的轨迹集合  为结果轨迹集合 。</a:t>
              </a:r>
              <a:endParaRPr lang="zh-CN" altLang="en-US" sz="2400">
                <a:latin typeface="黑体" panose="02010609060101010101" charset="-122"/>
                <a:ea typeface="黑体" panose="02010609060101010101" charset="-122"/>
                <a:cs typeface="黑体" panose="02010609060101010101" charset="-122"/>
              </a:endParaRPr>
            </a:p>
          </p:txBody>
        </p:sp>
        <p:graphicFrame>
          <p:nvGraphicFramePr>
            <p:cNvPr id="3" name="对象 2">
              <a:hlinkClick r:id="" action="ppaction://ole?verb="/>
            </p:cNvPr>
            <p:cNvGraphicFramePr>
              <a:graphicFrameLocks noChangeAspect="1"/>
            </p:cNvGraphicFramePr>
            <p:nvPr/>
          </p:nvGraphicFramePr>
          <p:xfrm>
            <a:off x="3997" y="3845"/>
            <a:ext cx="530" cy="737"/>
          </p:xfrm>
          <a:graphic>
            <a:graphicData uri="http://schemas.openxmlformats.org/presentationml/2006/ole">
              <mc:AlternateContent xmlns:mc="http://schemas.openxmlformats.org/markup-compatibility/2006">
                <mc:Choice xmlns:v="urn:schemas-microsoft-com:vml" Requires="v">
                  <p:oleObj spid="_x0000_s2049" name="" r:id="rId3" imgW="165100" imgH="228600" progId="Equation.KSEE3">
                    <p:embed/>
                  </p:oleObj>
                </mc:Choice>
                <mc:Fallback>
                  <p:oleObj name="" r:id="rId3" imgW="165100" imgH="228600" progId="Equation.KSEE3">
                    <p:embed/>
                    <p:pic>
                      <p:nvPicPr>
                        <p:cNvPr id="0" name="图片 2048"/>
                        <p:cNvPicPr/>
                        <p:nvPr/>
                      </p:nvPicPr>
                      <p:blipFill>
                        <a:blip r:embed="rId4"/>
                        <a:stretch>
                          <a:fillRect/>
                        </a:stretch>
                      </p:blipFill>
                      <p:spPr>
                        <a:xfrm>
                          <a:off x="3997" y="3845"/>
                          <a:ext cx="530" cy="737"/>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2213" y="3845"/>
            <a:ext cx="532" cy="737"/>
          </p:xfrm>
          <a:graphic>
            <a:graphicData uri="http://schemas.openxmlformats.org/presentationml/2006/ole">
              <mc:AlternateContent xmlns:mc="http://schemas.openxmlformats.org/markup-compatibility/2006">
                <mc:Choice xmlns:v="urn:schemas-microsoft-com:vml" Requires="v">
                  <p:oleObj spid="_x0000_s7" name="" r:id="rId5" imgW="165100" imgH="228600" progId="Equation.KSEE3">
                    <p:embed/>
                  </p:oleObj>
                </mc:Choice>
                <mc:Fallback>
                  <p:oleObj name="" r:id="rId5" imgW="165100" imgH="228600" progId="Equation.KSEE3">
                    <p:embed/>
                    <p:pic>
                      <p:nvPicPr>
                        <p:cNvPr id="0" name="图片 2048"/>
                        <p:cNvPicPr/>
                        <p:nvPr/>
                      </p:nvPicPr>
                      <p:blipFill>
                        <a:blip r:embed="rId6"/>
                        <a:stretch>
                          <a:fillRect/>
                        </a:stretch>
                      </p:blipFill>
                      <p:spPr>
                        <a:xfrm>
                          <a:off x="2213" y="3845"/>
                          <a:ext cx="532" cy="737"/>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792" y="4501"/>
            <a:ext cx="600" cy="680"/>
          </p:xfrm>
          <a:graphic>
            <a:graphicData uri="http://schemas.openxmlformats.org/presentationml/2006/ole">
              <mc:AlternateContent xmlns:mc="http://schemas.openxmlformats.org/markup-compatibility/2006">
                <mc:Choice xmlns:v="urn:schemas-microsoft-com:vml" Requires="v">
                  <p:oleObj spid="_x0000_s2050" name="" r:id="rId7" imgW="190500" imgH="215900" progId="Equation.KSEE3">
                    <p:embed/>
                  </p:oleObj>
                </mc:Choice>
                <mc:Fallback>
                  <p:oleObj name="" r:id="rId7" imgW="190500" imgH="215900" progId="Equation.KSEE3">
                    <p:embed/>
                    <p:pic>
                      <p:nvPicPr>
                        <p:cNvPr id="0" name="图片 2049"/>
                        <p:cNvPicPr/>
                        <p:nvPr/>
                      </p:nvPicPr>
                      <p:blipFill>
                        <a:blip r:embed="rId8"/>
                        <a:stretch>
                          <a:fillRect/>
                        </a:stretch>
                      </p:blipFill>
                      <p:spPr>
                        <a:xfrm>
                          <a:off x="6792" y="4501"/>
                          <a:ext cx="600" cy="680"/>
                        </a:xfrm>
                        <a:prstGeom prst="rect">
                          <a:avLst/>
                        </a:prstGeom>
                      </p:spPr>
                    </p:pic>
                  </p:oleObj>
                </mc:Fallback>
              </mc:AlternateContent>
            </a:graphicData>
          </a:graphic>
        </p:graphicFrame>
      </p:grpSp>
      <p:sp>
        <p:nvSpPr>
          <p:cNvPr id="10" name="文本框 9"/>
          <p:cNvSpPr txBox="1"/>
          <p:nvPr/>
        </p:nvSpPr>
        <p:spPr>
          <a:xfrm>
            <a:off x="4700905" y="3999865"/>
            <a:ext cx="2583180" cy="2306955"/>
          </a:xfrm>
          <a:prstGeom prst="rect">
            <a:avLst/>
          </a:prstGeom>
          <a:noFill/>
        </p:spPr>
        <p:txBody>
          <a:bodyPr wrap="square" rtlCol="0">
            <a:spAutoFit/>
          </a:bodyPr>
          <a:p>
            <a:r>
              <a:rPr lang="en-US" altLang="zh-CN">
                <a:solidFill>
                  <a:schemeClr val="bg2">
                    <a:lumMod val="50000"/>
                  </a:schemeClr>
                </a:solidFill>
                <a:latin typeface="黑体" panose="02010609060101010101" charset="-122"/>
                <a:ea typeface="黑体" panose="02010609060101010101" charset="-122"/>
              </a:rPr>
              <a:t>    </a:t>
            </a:r>
            <a:r>
              <a:rPr lang="zh-CN" altLang="en-US" sz="2400">
                <a:solidFill>
                  <a:schemeClr val="bg2">
                    <a:lumMod val="50000"/>
                  </a:schemeClr>
                </a:solidFill>
                <a:latin typeface="黑体" panose="02010609060101010101" charset="-122"/>
                <a:ea typeface="黑体" panose="02010609060101010101" charset="-122"/>
              </a:rPr>
              <a:t>道路缓冲区：主要是以折线对象为中心线形成的多边形区域，即道路缓冲区区域</a:t>
            </a:r>
            <a:endParaRPr lang="zh-CN" altLang="en-US" sz="2400">
              <a:solidFill>
                <a:schemeClr val="bg2">
                  <a:lumMod val="50000"/>
                </a:schemeClr>
              </a:solidFill>
              <a:latin typeface="黑体" panose="02010609060101010101" charset="-122"/>
              <a:ea typeface="黑体" panose="02010609060101010101" charset="-122"/>
            </a:endParaRPr>
          </a:p>
        </p:txBody>
      </p:sp>
      <p:pic>
        <p:nvPicPr>
          <p:cNvPr id="11" name="图片 10"/>
          <p:cNvPicPr>
            <a:picLocks noChangeAspect="1"/>
          </p:cNvPicPr>
          <p:nvPr/>
        </p:nvPicPr>
        <p:blipFill>
          <a:blip r:embed="rId9"/>
          <a:stretch>
            <a:fillRect/>
          </a:stretch>
        </p:blipFill>
        <p:spPr>
          <a:xfrm>
            <a:off x="1941195" y="3672205"/>
            <a:ext cx="2696210" cy="20866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9"/>
          <p:cNvSpPr txBox="1"/>
          <p:nvPr/>
        </p:nvSpPr>
        <p:spPr>
          <a:xfrm>
            <a:off x="8075458" y="2779004"/>
            <a:ext cx="2670409"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t>数据描述</a:t>
            </a:r>
            <a:endParaRPr lang="zh-CN" altLang="en-US" dirty="0"/>
          </a:p>
        </p:txBody>
      </p:sp>
      <p:sp>
        <p:nvSpPr>
          <p:cNvPr id="40" name="文本框 10"/>
          <p:cNvSpPr txBox="1"/>
          <p:nvPr/>
        </p:nvSpPr>
        <p:spPr>
          <a:xfrm>
            <a:off x="8055417" y="3766628"/>
            <a:ext cx="2675376"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t>时空特征</a:t>
            </a:r>
            <a:endParaRPr lang="zh-CN" altLang="en-US" dirty="0"/>
          </a:p>
        </p:txBody>
      </p:sp>
      <p:sp>
        <p:nvSpPr>
          <p:cNvPr id="41" name="文本框 11"/>
          <p:cNvSpPr txBox="1"/>
          <p:nvPr/>
        </p:nvSpPr>
        <p:spPr>
          <a:xfrm>
            <a:off x="8055649" y="4754252"/>
            <a:ext cx="2670409" cy="553085"/>
          </a:xfrm>
          <a:prstGeom prst="rect">
            <a:avLst/>
          </a:prstGeom>
          <a:solidFill>
            <a:schemeClr val="tx2">
              <a:lumMod val="50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zh-CN" altLang="en-US" dirty="0"/>
              <a:t>路径分析</a:t>
            </a:r>
            <a:endParaRPr lang="zh-CN" altLang="en-US" dirty="0"/>
          </a:p>
        </p:txBody>
      </p:sp>
      <p:sp>
        <p:nvSpPr>
          <p:cNvPr id="42" name="矩形 41"/>
          <p:cNvSpPr/>
          <p:nvPr/>
        </p:nvSpPr>
        <p:spPr>
          <a:xfrm>
            <a:off x="902039" y="0"/>
            <a:ext cx="4947230"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925349" y="2514602"/>
            <a:ext cx="2842553" cy="1775788"/>
            <a:chOff x="1794723" y="2515487"/>
            <a:chExt cx="2842553" cy="1775788"/>
          </a:xfrm>
        </p:grpSpPr>
        <p:sp>
          <p:nvSpPr>
            <p:cNvPr id="44" name="文本框 1"/>
            <p:cNvSpPr txBox="1"/>
            <p:nvPr/>
          </p:nvSpPr>
          <p:spPr>
            <a:xfrm>
              <a:off x="2177894" y="3675722"/>
              <a:ext cx="2076209" cy="615553"/>
            </a:xfrm>
            <a:prstGeom prst="rect">
              <a:avLst/>
            </a:prstGeom>
            <a:noFill/>
          </p:spPr>
          <p:txBody>
            <a:bodyPr wrap="none" rtlCol="0">
              <a:spAutoFit/>
            </a:bodyPr>
            <a:lstStyle/>
            <a:p>
              <a:pPr algn="ctr"/>
              <a:r>
                <a:rPr lang="en-US" altLang="zh-CN" sz="3400" dirty="0" smtClean="0">
                  <a:solidFill>
                    <a:schemeClr val="accent1">
                      <a:lumMod val="75000"/>
                    </a:schemeClr>
                  </a:solidFill>
                  <a:latin typeface="张海山锐线体简" panose="02000000000000000000" pitchFamily="2" charset="-122"/>
                  <a:ea typeface="张海山锐线体简" panose="02000000000000000000" pitchFamily="2" charset="-122"/>
                </a:rPr>
                <a:t>CONTENT</a:t>
              </a:r>
              <a:endParaRPr lang="zh-CN" altLang="en-US" sz="34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sp>
          <p:nvSpPr>
            <p:cNvPr id="45" name="文本框 5"/>
            <p:cNvSpPr txBox="1"/>
            <p:nvPr/>
          </p:nvSpPr>
          <p:spPr>
            <a:xfrm>
              <a:off x="1794723" y="2515487"/>
              <a:ext cx="2842553" cy="1323439"/>
            </a:xfrm>
            <a:prstGeom prst="rect">
              <a:avLst/>
            </a:prstGeom>
            <a:noFill/>
          </p:spPr>
          <p:txBody>
            <a:bodyPr wrap="square" rtlCol="0">
              <a:spAutoFit/>
            </a:bodyPr>
            <a:lstStyle/>
            <a:p>
              <a:pPr algn="ctr"/>
              <a:r>
                <a:rPr lang="zh-CN" altLang="en-US" sz="8000" dirty="0">
                  <a:solidFill>
                    <a:schemeClr val="accent1">
                      <a:lumMod val="75000"/>
                    </a:schemeClr>
                  </a:solidFill>
                  <a:latin typeface="张海山锐线体简" panose="02000000000000000000" pitchFamily="2" charset="-122"/>
                  <a:ea typeface="张海山锐线体简" panose="02000000000000000000" pitchFamily="2" charset="-122"/>
                </a:rPr>
                <a:t>目录</a:t>
              </a:r>
              <a:endParaRPr lang="zh-CN" altLang="en-US" sz="80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grpSp>
      <p:sp>
        <p:nvSpPr>
          <p:cNvPr id="47" name="文本框 2"/>
          <p:cNvSpPr txBox="1"/>
          <p:nvPr/>
        </p:nvSpPr>
        <p:spPr>
          <a:xfrm>
            <a:off x="8075458" y="1791380"/>
            <a:ext cx="2670409" cy="553085"/>
          </a:xfrm>
          <a:prstGeom prst="rect">
            <a:avLst/>
          </a:prstGeom>
          <a:solidFill>
            <a:schemeClr val="tx2">
              <a:lumMod val="50000"/>
            </a:schemeClr>
          </a:solidFill>
          <a:ln w="19050">
            <a:noFill/>
          </a:ln>
          <a:effectLst/>
        </p:spPr>
        <p:txBody>
          <a:bodyPr wrap="square" rtlCol="0">
            <a:spAutoFit/>
          </a:bodyPr>
          <a:lstStyle/>
          <a:p>
            <a:pPr algn="ctr"/>
            <a:r>
              <a:rPr lang="zh-CN" altLang="en-US" sz="3000" dirty="0">
                <a:solidFill>
                  <a:schemeClr val="bg1"/>
                </a:solidFill>
                <a:latin typeface="张海山锐线体简" panose="02000000000000000000" pitchFamily="2" charset="-122"/>
                <a:ea typeface="张海山锐线体简" panose="02000000000000000000" pitchFamily="2" charset="-122"/>
              </a:rPr>
              <a:t>引言</a:t>
            </a:r>
            <a:endParaRPr lang="zh-CN" altLang="en-US" sz="3000" dirty="0">
              <a:solidFill>
                <a:schemeClr val="bg1"/>
              </a:solidFill>
              <a:latin typeface="张海山锐线体简" panose="02000000000000000000" pitchFamily="2" charset="-122"/>
              <a:ea typeface="张海山锐线体简" panose="02000000000000000000" pitchFamily="2" charset="-122"/>
            </a:endParaRPr>
          </a:p>
        </p:txBody>
      </p:sp>
      <p:sp>
        <p:nvSpPr>
          <p:cNvPr id="48" name="文本框 9"/>
          <p:cNvSpPr txBox="1"/>
          <p:nvPr/>
        </p:nvSpPr>
        <p:spPr>
          <a:xfrm>
            <a:off x="7287860" y="2779004"/>
            <a:ext cx="685876" cy="553998"/>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smtClean="0"/>
              <a:t>02</a:t>
            </a:r>
            <a:endParaRPr lang="zh-CN" altLang="en-US" dirty="0"/>
          </a:p>
        </p:txBody>
      </p:sp>
      <p:sp>
        <p:nvSpPr>
          <p:cNvPr id="49" name="文本框 10"/>
          <p:cNvSpPr txBox="1"/>
          <p:nvPr/>
        </p:nvSpPr>
        <p:spPr>
          <a:xfrm>
            <a:off x="7269665" y="3766628"/>
            <a:ext cx="687150" cy="553998"/>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smtClean="0"/>
              <a:t>03</a:t>
            </a:r>
            <a:endParaRPr lang="zh-CN" altLang="en-US" dirty="0"/>
          </a:p>
        </p:txBody>
      </p:sp>
      <p:sp>
        <p:nvSpPr>
          <p:cNvPr id="50" name="文本框 11"/>
          <p:cNvSpPr txBox="1"/>
          <p:nvPr/>
        </p:nvSpPr>
        <p:spPr>
          <a:xfrm>
            <a:off x="7268051" y="4754252"/>
            <a:ext cx="685876" cy="553998"/>
          </a:xfrm>
          <a:prstGeom prst="rect">
            <a:avLst/>
          </a:prstGeom>
          <a:solidFill>
            <a:schemeClr val="accent1">
              <a:lumMod val="75000"/>
            </a:schemeClr>
          </a:solidFill>
          <a:ln w="19050">
            <a:noFill/>
          </a:ln>
          <a:effectLst/>
        </p:spPr>
        <p:txBody>
          <a:bodyPr wrap="square" rtlCol="0">
            <a:spAutoFit/>
          </a:bodyPr>
          <a:lstStyle>
            <a:defPPr>
              <a:defRPr lang="zh-CN"/>
            </a:defPPr>
            <a:lvl1pPr>
              <a:defRPr sz="3000">
                <a:solidFill>
                  <a:schemeClr val="bg1"/>
                </a:solidFill>
                <a:latin typeface="张海山锐线体简" panose="02000000000000000000" pitchFamily="2" charset="-122"/>
                <a:ea typeface="张海山锐线体简" panose="02000000000000000000" pitchFamily="2" charset="-122"/>
              </a:defRPr>
            </a:lvl1pPr>
          </a:lstStyle>
          <a:p>
            <a:pPr algn="ctr"/>
            <a:r>
              <a:rPr lang="en-US" altLang="zh-CN" dirty="0" smtClean="0"/>
              <a:t>04</a:t>
            </a:r>
            <a:endParaRPr lang="zh-CN" altLang="en-US" dirty="0"/>
          </a:p>
        </p:txBody>
      </p:sp>
      <p:sp>
        <p:nvSpPr>
          <p:cNvPr id="51" name="文本框 2"/>
          <p:cNvSpPr txBox="1"/>
          <p:nvPr/>
        </p:nvSpPr>
        <p:spPr>
          <a:xfrm>
            <a:off x="7287860" y="1791380"/>
            <a:ext cx="685876" cy="553998"/>
          </a:xfrm>
          <a:prstGeom prst="rect">
            <a:avLst/>
          </a:prstGeom>
          <a:solidFill>
            <a:schemeClr val="accent1">
              <a:lumMod val="75000"/>
            </a:schemeClr>
          </a:solidFill>
          <a:ln w="19050">
            <a:noFill/>
          </a:ln>
          <a:effectLst/>
        </p:spPr>
        <p:txBody>
          <a:bodyPr wrap="square" rtlCol="0">
            <a:spAutoFit/>
          </a:bodyPr>
          <a:lstStyle/>
          <a:p>
            <a:pPr algn="ctr"/>
            <a:r>
              <a:rPr lang="en-US" altLang="zh-CN" sz="3000" dirty="0" smtClean="0">
                <a:solidFill>
                  <a:schemeClr val="bg1"/>
                </a:solidFill>
                <a:latin typeface="张海山锐线体简" panose="02000000000000000000" pitchFamily="2" charset="-122"/>
                <a:ea typeface="张海山锐线体简" panose="02000000000000000000" pitchFamily="2" charset="-122"/>
              </a:rPr>
              <a:t>01</a:t>
            </a:r>
            <a:endParaRPr lang="zh-CN" altLang="en-US" sz="3000" dirty="0">
              <a:solidFill>
                <a:schemeClr val="bg1"/>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39" grpId="0" bldLvl="0" animBg="1"/>
      <p:bldP spid="40" grpId="0" bldLvl="0" animBg="1"/>
      <p:bldP spid="41" grpId="0" bldLvl="0" animBg="1"/>
      <p:bldP spid="42" grpId="0" animBg="1"/>
      <p:bldP spid="47" grpId="0" bldLvl="0" animBg="1"/>
      <p:bldP spid="48" grpId="0" animBg="1"/>
      <p:bldP spid="49" grpId="0" animBg="1"/>
      <p:bldP spid="50"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8815" y="271186"/>
              <a:ext cx="4237355"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载客路径选择实验分析</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pic>
        <p:nvPicPr>
          <p:cNvPr id="2" name="图片 1"/>
          <p:cNvPicPr>
            <a:picLocks noChangeAspect="1"/>
          </p:cNvPicPr>
          <p:nvPr/>
        </p:nvPicPr>
        <p:blipFill>
          <a:blip r:embed="rId2"/>
          <a:stretch>
            <a:fillRect/>
          </a:stretch>
        </p:blipFill>
        <p:spPr>
          <a:xfrm>
            <a:off x="1720850" y="1118235"/>
            <a:ext cx="2468880" cy="2247900"/>
          </a:xfrm>
          <a:prstGeom prst="rect">
            <a:avLst/>
          </a:prstGeom>
        </p:spPr>
      </p:pic>
      <p:pic>
        <p:nvPicPr>
          <p:cNvPr id="3" name="图片 2"/>
          <p:cNvPicPr>
            <a:picLocks noChangeAspect="1"/>
          </p:cNvPicPr>
          <p:nvPr/>
        </p:nvPicPr>
        <p:blipFill>
          <a:blip r:embed="rId3"/>
          <a:stretch>
            <a:fillRect/>
          </a:stretch>
        </p:blipFill>
        <p:spPr>
          <a:xfrm>
            <a:off x="4998720" y="1122045"/>
            <a:ext cx="2446020" cy="2286000"/>
          </a:xfrm>
          <a:prstGeom prst="rect">
            <a:avLst/>
          </a:prstGeom>
        </p:spPr>
      </p:pic>
      <p:pic>
        <p:nvPicPr>
          <p:cNvPr id="5" name="图片 4"/>
          <p:cNvPicPr>
            <a:picLocks noChangeAspect="1"/>
          </p:cNvPicPr>
          <p:nvPr/>
        </p:nvPicPr>
        <p:blipFill>
          <a:blip r:embed="rId4"/>
          <a:stretch>
            <a:fillRect/>
          </a:stretch>
        </p:blipFill>
        <p:spPr>
          <a:xfrm>
            <a:off x="8359140" y="1144905"/>
            <a:ext cx="2339340" cy="2263140"/>
          </a:xfrm>
          <a:prstGeom prst="rect">
            <a:avLst/>
          </a:prstGeom>
        </p:spPr>
      </p:pic>
      <p:sp>
        <p:nvSpPr>
          <p:cNvPr id="7" name="文本框 6"/>
          <p:cNvSpPr txBox="1"/>
          <p:nvPr/>
        </p:nvSpPr>
        <p:spPr>
          <a:xfrm>
            <a:off x="1504315" y="3749675"/>
            <a:ext cx="9763125" cy="2306955"/>
          </a:xfrm>
          <a:prstGeom prst="rect">
            <a:avLst/>
          </a:prstGeom>
          <a:noFill/>
        </p:spPr>
        <p:txBody>
          <a:bodyPr wrap="square" rtlCol="0">
            <a:spAutoFit/>
          </a:bodyPr>
          <a:p>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选</a:t>
            </a:r>
            <a:r>
              <a:rPr lang="zh-CN" altLang="en-US" sz="2400">
                <a:latin typeface="黑体" panose="02010609060101010101" charset="-122"/>
                <a:ea typeface="黑体" panose="02010609060101010101" charset="-122"/>
                <a:cs typeface="黑体" panose="02010609060101010101" charset="-122"/>
              </a:rPr>
              <a:t>取地铁春熙路站为</a:t>
            </a:r>
            <a:r>
              <a:rPr lang="zh-CN" altLang="en-US" sz="2400" b="1">
                <a:solidFill>
                  <a:srgbClr val="FD9F00"/>
                </a:solidFill>
                <a:latin typeface="黑体" panose="02010609060101010101" charset="-122"/>
                <a:ea typeface="黑体" panose="02010609060101010101" charset="-122"/>
                <a:cs typeface="黑体" panose="02010609060101010101" charset="-122"/>
              </a:rPr>
              <a:t>起点</a:t>
            </a:r>
            <a:r>
              <a:rPr lang="zh-CN" altLang="en-US" sz="2400">
                <a:latin typeface="黑体" panose="02010609060101010101" charset="-122"/>
                <a:ea typeface="黑体" panose="02010609060101010101" charset="-122"/>
                <a:cs typeface="黑体" panose="02010609060101010101" charset="-122"/>
              </a:rPr>
              <a:t>，宽窄巷子、四川大学为</a:t>
            </a:r>
            <a:r>
              <a:rPr lang="zh-CN" altLang="en-US" sz="2400" b="1">
                <a:solidFill>
                  <a:srgbClr val="FD9F00"/>
                </a:solidFill>
                <a:latin typeface="黑体" panose="02010609060101010101" charset="-122"/>
                <a:ea typeface="黑体" panose="02010609060101010101" charset="-122"/>
                <a:cs typeface="黑体" panose="02010609060101010101" charset="-122"/>
              </a:rPr>
              <a:t>终点</a:t>
            </a:r>
            <a:r>
              <a:rPr lang="zh-CN" altLang="en-US" sz="2400">
                <a:latin typeface="黑体" panose="02010609060101010101" charset="-122"/>
                <a:ea typeface="黑体" panose="02010609060101010101" charset="-122"/>
                <a:cs typeface="黑体" panose="02010609060101010101" charset="-122"/>
              </a:rPr>
              <a:t>，</a:t>
            </a:r>
            <a:r>
              <a:rPr lang="zh-CN" altLang="en-US" sz="2400">
                <a:latin typeface="黑体" panose="02010609060101010101" charset="-122"/>
                <a:ea typeface="黑体" panose="02010609060101010101" charset="-122"/>
                <a:cs typeface="黑体" panose="02010609060101010101" charset="-122"/>
              </a:rPr>
              <a:t>作为实验分析的依据，分别构建缓冲区并计算载客轨迹集合。选择三个具有代表性的时间段，并根据轨迹出现的频率选择当前时段</a:t>
            </a:r>
            <a:r>
              <a:rPr lang="zh-CN" altLang="en-US" sz="2400" b="1">
                <a:solidFill>
                  <a:srgbClr val="FD9F00"/>
                </a:solidFill>
                <a:latin typeface="黑体" panose="02010609060101010101" charset="-122"/>
                <a:ea typeface="黑体" panose="02010609060101010101" charset="-122"/>
                <a:cs typeface="黑体" panose="02010609060101010101" charset="-122"/>
              </a:rPr>
              <a:t>最受欢迎</a:t>
            </a:r>
            <a:r>
              <a:rPr lang="zh-CN" altLang="en-US" sz="2400">
                <a:latin typeface="黑体" panose="02010609060101010101" charset="-122"/>
                <a:ea typeface="黑体" panose="02010609060101010101" charset="-122"/>
                <a:cs typeface="黑体" panose="02010609060101010101" charset="-122"/>
              </a:rPr>
              <a:t>的路径作为最优载客路径，如图所示。其中</a:t>
            </a:r>
            <a:r>
              <a:rPr lang="zh-CN" altLang="en-US" sz="2400" b="1">
                <a:solidFill>
                  <a:srgbClr val="FD9F00"/>
                </a:solidFill>
                <a:latin typeface="黑体" panose="02010609060101010101" charset="-122"/>
                <a:ea typeface="黑体" panose="02010609060101010101" charset="-122"/>
                <a:cs typeface="黑体" panose="02010609060101010101" charset="-122"/>
              </a:rPr>
              <a:t>绿色</a:t>
            </a:r>
            <a:r>
              <a:rPr lang="zh-CN" altLang="en-US" sz="2400">
                <a:latin typeface="黑体" panose="02010609060101010101" charset="-122"/>
                <a:ea typeface="黑体" panose="02010609060101010101" charset="-122"/>
                <a:cs typeface="黑体" panose="02010609060101010101" charset="-122"/>
              </a:rPr>
              <a:t>路径表示地铁春熙路站到达宽窄巷子的最优载客路径，</a:t>
            </a:r>
            <a:r>
              <a:rPr lang="zh-CN" altLang="en-US" sz="2400" b="1">
                <a:solidFill>
                  <a:srgbClr val="FD9F00"/>
                </a:solidFill>
                <a:latin typeface="黑体" panose="02010609060101010101" charset="-122"/>
                <a:ea typeface="黑体" panose="02010609060101010101" charset="-122"/>
                <a:cs typeface="黑体" panose="02010609060101010101" charset="-122"/>
              </a:rPr>
              <a:t>红色</a:t>
            </a:r>
            <a:r>
              <a:rPr lang="zh-CN" altLang="en-US" sz="2400">
                <a:latin typeface="黑体" panose="02010609060101010101" charset="-122"/>
                <a:ea typeface="黑体" panose="02010609060101010101" charset="-122"/>
                <a:cs typeface="黑体" panose="02010609060101010101" charset="-122"/>
              </a:rPr>
              <a:t>路径表示地铁春熙路站到达四川大学的最优载客路径。</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蜂窝网格</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2" name="文本框 1"/>
          <p:cNvSpPr txBox="1"/>
          <p:nvPr/>
        </p:nvSpPr>
        <p:spPr>
          <a:xfrm>
            <a:off x="2796540" y="3989070"/>
            <a:ext cx="6577965" cy="2245360"/>
          </a:xfrm>
          <a:prstGeom prst="rect">
            <a:avLst/>
          </a:prstGeom>
          <a:noFill/>
        </p:spPr>
        <p:txBody>
          <a:bodyPr wrap="square" rtlCol="0">
            <a:spAutoFit/>
          </a:bodyPr>
          <a:p>
            <a:r>
              <a:rPr lang="zh-CN" altLang="en-US" sz="2000">
                <a:latin typeface="黑体" panose="02010609060101010101" charset="-122"/>
                <a:ea typeface="黑体" panose="02010609060101010101" charset="-122"/>
                <a:cs typeface="黑体" panose="02010609060101010101" charset="-122"/>
              </a:rPr>
              <a:t>(1) 利用</a:t>
            </a:r>
            <a:r>
              <a:rPr lang="zh-CN" altLang="en-US" sz="2000">
                <a:latin typeface="Times New Roman" panose="02020603050405020304" charset="0"/>
                <a:ea typeface="黑体" panose="02010609060101010101" charset="-122"/>
                <a:cs typeface="Times New Roman" panose="02020603050405020304" charset="0"/>
              </a:rPr>
              <a:t> ArcGIS </a:t>
            </a:r>
            <a:r>
              <a:rPr lang="zh-CN" altLang="en-US" sz="2000">
                <a:latin typeface="黑体" panose="02010609060101010101" charset="-122"/>
                <a:ea typeface="黑体" panose="02010609060101010101" charset="-122"/>
                <a:cs typeface="黑体" panose="02010609060101010101" charset="-122"/>
              </a:rPr>
              <a:t>构建蜂窝结构图层;</a:t>
            </a:r>
            <a:endParaRPr lang="zh-CN" altLang="en-US" sz="2000">
              <a:latin typeface="黑体" panose="02010609060101010101" charset="-122"/>
              <a:ea typeface="黑体" panose="02010609060101010101" charset="-122"/>
              <a:cs typeface="黑体" panose="02010609060101010101" charset="-122"/>
            </a:endParaRPr>
          </a:p>
          <a:p>
            <a:pPr algn="l">
              <a:buClrTx/>
              <a:buSzTx/>
              <a:buFontTx/>
            </a:pPr>
            <a:r>
              <a:rPr lang="zh-CN" altLang="en-US" sz="2000">
                <a:latin typeface="黑体" panose="02010609060101010101" charset="-122"/>
                <a:ea typeface="黑体" panose="02010609060101010101" charset="-122"/>
                <a:cs typeface="黑体" panose="02010609060101010101" charset="-122"/>
              </a:rPr>
              <a:t>(</a:t>
            </a:r>
            <a:r>
              <a:rPr lang="zh-CN" altLang="en-US" sz="2000">
                <a:latin typeface="黑体" panose="02010609060101010101" charset="-122"/>
                <a:ea typeface="黑体" panose="02010609060101010101" charset="-122"/>
                <a:cs typeface="黑体" panose="02010609060101010101" charset="-122"/>
              </a:rPr>
              <a:t>2) 利用</a:t>
            </a:r>
            <a:r>
              <a:rPr lang="zh-CN" altLang="en-US" sz="2000">
                <a:latin typeface="Times New Roman" panose="02020603050405020304" charset="0"/>
                <a:ea typeface="黑体" panose="02010609060101010101" charset="-122"/>
                <a:cs typeface="Times New Roman" panose="02020603050405020304" charset="0"/>
              </a:rPr>
              <a:t> Geo Tools </a:t>
            </a:r>
            <a:r>
              <a:rPr lang="zh-CN" altLang="en-US" sz="2000">
                <a:latin typeface="黑体" panose="02010609060101010101" charset="-122"/>
                <a:ea typeface="黑体" panose="02010609060101010101" charset="-122"/>
                <a:cs typeface="黑体" panose="02010609060101010101" charset="-122"/>
              </a:rPr>
              <a:t>将蜂窝单元读取为若干</a:t>
            </a:r>
            <a:r>
              <a:rPr lang="zh-CN" altLang="en-US" sz="2000">
                <a:latin typeface="Times New Roman" panose="02020603050405020304" charset="0"/>
                <a:ea typeface="黑体" panose="02010609060101010101" charset="-122"/>
                <a:cs typeface="Times New Roman" panose="02020603050405020304" charset="0"/>
              </a:rPr>
              <a:t> Polygon</a:t>
            </a:r>
            <a:endParaRPr lang="zh-CN" altLang="en-US" sz="2000">
              <a:latin typeface="Times New Roman" panose="02020603050405020304" charset="0"/>
              <a:ea typeface="黑体" panose="02010609060101010101" charset="-122"/>
              <a:cs typeface="Times New Roman" panose="02020603050405020304" charset="0"/>
            </a:endParaRPr>
          </a:p>
          <a:p>
            <a:r>
              <a:rPr lang="zh-CN" altLang="en-US" sz="2000">
                <a:latin typeface="黑体" panose="02010609060101010101" charset="-122"/>
                <a:ea typeface="黑体" panose="02010609060101010101" charset="-122"/>
                <a:cs typeface="黑体" panose="02010609060101010101" charset="-122"/>
              </a:rPr>
              <a:t>    几何对象, 将载客点读取为若干 </a:t>
            </a:r>
            <a:r>
              <a:rPr lang="zh-CN" altLang="en-US" sz="2000">
                <a:latin typeface="Times New Roman" panose="02020603050405020304" charset="0"/>
                <a:ea typeface="黑体" panose="02010609060101010101" charset="-122"/>
                <a:cs typeface="Times New Roman" panose="02020603050405020304" charset="0"/>
              </a:rPr>
              <a:t>Point </a:t>
            </a:r>
            <a:r>
              <a:rPr lang="zh-CN" altLang="en-US" sz="2000">
                <a:latin typeface="黑体" panose="02010609060101010101" charset="-122"/>
                <a:ea typeface="黑体" panose="02010609060101010101" charset="-122"/>
                <a:cs typeface="黑体" panose="02010609060101010101" charset="-122"/>
              </a:rPr>
              <a:t>几何对象;</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(3) 使用</a:t>
            </a:r>
            <a:r>
              <a:rPr lang="zh-CN" altLang="en-US" sz="2000">
                <a:latin typeface="Times New Roman" panose="02020603050405020304" charset="0"/>
                <a:ea typeface="黑体" panose="02010609060101010101" charset="-122"/>
                <a:cs typeface="Times New Roman" panose="02020603050405020304" charset="0"/>
              </a:rPr>
              <a:t> Spark </a:t>
            </a:r>
            <a:r>
              <a:rPr lang="zh-CN" altLang="en-US" sz="2000">
                <a:latin typeface="黑体" panose="02010609060101010101" charset="-122"/>
                <a:ea typeface="黑体" panose="02010609060101010101" charset="-122"/>
                <a:cs typeface="黑体" panose="02010609060101010101" charset="-122"/>
              </a:rPr>
              <a:t>对 </a:t>
            </a:r>
            <a:r>
              <a:rPr lang="zh-CN" altLang="en-US" sz="2000">
                <a:latin typeface="Times New Roman" panose="02020603050405020304" charset="0"/>
                <a:ea typeface="黑体" panose="02010609060101010101" charset="-122"/>
                <a:cs typeface="Times New Roman" panose="02020603050405020304" charset="0"/>
              </a:rPr>
              <a:t>Polygon </a:t>
            </a:r>
            <a:r>
              <a:rPr lang="zh-CN" altLang="en-US" sz="2000">
                <a:latin typeface="黑体" panose="02010609060101010101" charset="-122"/>
                <a:ea typeface="黑体" panose="02010609060101010101" charset="-122"/>
                <a:cs typeface="黑体" panose="02010609060101010101" charset="-122"/>
              </a:rPr>
              <a:t>与</a:t>
            </a:r>
            <a:r>
              <a:rPr lang="zh-CN" altLang="en-US" sz="2000">
                <a:latin typeface="Times New Roman" panose="02020603050405020304" charset="0"/>
                <a:ea typeface="黑体" panose="02010609060101010101" charset="-122"/>
                <a:cs typeface="Times New Roman" panose="02020603050405020304" charset="0"/>
              </a:rPr>
              <a:t> Point </a:t>
            </a:r>
            <a:r>
              <a:rPr lang="zh-CN" altLang="en-US" sz="2000">
                <a:latin typeface="黑体" panose="02010609060101010101" charset="-122"/>
                <a:ea typeface="黑体" panose="02010609060101010101" charset="-122"/>
                <a:cs typeface="黑体" panose="02010609060101010101" charset="-122"/>
              </a:rPr>
              <a:t>进行</a:t>
            </a:r>
            <a:r>
              <a:rPr lang="zh-CN" altLang="en-US" sz="2000">
                <a:latin typeface="Times New Roman" panose="02020603050405020304" charset="0"/>
                <a:ea typeface="黑体" panose="02010609060101010101" charset="-122"/>
                <a:cs typeface="Times New Roman" panose="02020603050405020304" charset="0"/>
              </a:rPr>
              <a:t>“Contains”</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    空间拓扑运算, 计算结果生成 </a:t>
            </a:r>
            <a:r>
              <a:rPr lang="zh-CN" altLang="en-US" sz="2000">
                <a:latin typeface="Times New Roman" panose="02020603050405020304" charset="0"/>
                <a:ea typeface="黑体" panose="02010609060101010101" charset="-122"/>
                <a:cs typeface="Times New Roman" panose="02020603050405020304" charset="0"/>
              </a:rPr>
              <a:t>shp</a:t>
            </a:r>
            <a:r>
              <a:rPr lang="zh-CN" altLang="en-US" sz="2000">
                <a:latin typeface="黑体" panose="02010609060101010101" charset="-122"/>
                <a:ea typeface="黑体" panose="02010609060101010101" charset="-122"/>
                <a:cs typeface="黑体" panose="02010609060101010101" charset="-122"/>
              </a:rPr>
              <a:t> 文件 (图 3(a));</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(4) 将</a:t>
            </a:r>
            <a:r>
              <a:rPr lang="zh-CN" altLang="en-US" sz="2000">
                <a:latin typeface="Times New Roman" panose="02020603050405020304" charset="0"/>
                <a:ea typeface="黑体" panose="02010609060101010101" charset="-122"/>
                <a:cs typeface="Times New Roman" panose="02020603050405020304" charset="0"/>
              </a:rPr>
              <a:t> shp </a:t>
            </a:r>
            <a:r>
              <a:rPr lang="zh-CN" altLang="en-US" sz="2000">
                <a:latin typeface="黑体" panose="02010609060101010101" charset="-122"/>
                <a:ea typeface="黑体" panose="02010609060101010101" charset="-122"/>
                <a:cs typeface="黑体" panose="02010609060101010101" charset="-122"/>
              </a:rPr>
              <a:t>文件使用</a:t>
            </a:r>
            <a:r>
              <a:rPr lang="zh-CN" altLang="en-US" sz="2000">
                <a:latin typeface="Times New Roman" panose="02020603050405020304" charset="0"/>
                <a:ea typeface="黑体" panose="02010609060101010101" charset="-122"/>
                <a:cs typeface="Times New Roman" panose="02020603050405020304" charset="0"/>
              </a:rPr>
              <a:t> ArcGIS Server </a:t>
            </a:r>
            <a:r>
              <a:rPr lang="zh-CN" altLang="en-US" sz="2000">
                <a:latin typeface="黑体" panose="02010609060101010101" charset="-122"/>
                <a:ea typeface="黑体" panose="02010609060101010101" charset="-122"/>
                <a:cs typeface="黑体" panose="02010609060101010101" charset="-122"/>
              </a:rPr>
              <a:t>进行发布, 即可</a:t>
            </a:r>
            <a:endParaRPr lang="zh-CN" altLang="en-US" sz="2000">
              <a:latin typeface="黑体" panose="02010609060101010101" charset="-122"/>
              <a:ea typeface="黑体" panose="02010609060101010101" charset="-122"/>
              <a:cs typeface="黑体" panose="02010609060101010101" charset="-122"/>
            </a:endParaRPr>
          </a:p>
          <a:p>
            <a:r>
              <a:rPr lang="zh-CN" altLang="en-US" sz="2000">
                <a:latin typeface="黑体" panose="02010609060101010101" charset="-122"/>
                <a:ea typeface="黑体" panose="02010609060101010101" charset="-122"/>
                <a:cs typeface="黑体" panose="02010609060101010101" charset="-122"/>
              </a:rPr>
              <a:t>    在浏览器上进行可视化 (图 3(b)).</a:t>
            </a:r>
            <a:endParaRPr lang="zh-CN" altLang="en-US" sz="2000">
              <a:latin typeface="黑体" panose="02010609060101010101" charset="-122"/>
              <a:ea typeface="黑体" panose="02010609060101010101" charset="-122"/>
              <a:cs typeface="黑体" panose="02010609060101010101" charset="-122"/>
            </a:endParaRPr>
          </a:p>
        </p:txBody>
      </p:sp>
      <p:pic>
        <p:nvPicPr>
          <p:cNvPr id="3" name="图片 2"/>
          <p:cNvPicPr>
            <a:picLocks noChangeAspect="1"/>
          </p:cNvPicPr>
          <p:nvPr>
            <p:custDataLst>
              <p:tags r:id="rId2"/>
            </p:custDataLst>
          </p:nvPr>
        </p:nvPicPr>
        <p:blipFill>
          <a:blip r:embed="rId3"/>
          <a:stretch>
            <a:fillRect/>
          </a:stretch>
        </p:blipFill>
        <p:spPr>
          <a:xfrm>
            <a:off x="3013710" y="1119505"/>
            <a:ext cx="5834380" cy="2613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69194" y="271575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谢谢</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39993" y="-635"/>
            <a:ext cx="4947230"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5"/>
          <p:cNvSpPr txBox="1"/>
          <p:nvPr/>
        </p:nvSpPr>
        <p:spPr>
          <a:xfrm>
            <a:off x="2076659" y="2180780"/>
            <a:ext cx="2842553" cy="2215991"/>
          </a:xfrm>
          <a:prstGeom prst="rect">
            <a:avLst/>
          </a:prstGeom>
          <a:noFill/>
        </p:spPr>
        <p:txBody>
          <a:bodyPr wrap="square" rtlCol="0">
            <a:spAutoFit/>
          </a:bodyPr>
          <a:lstStyle/>
          <a:p>
            <a:pPr algn="ctr"/>
            <a:r>
              <a:rPr lang="en-US" altLang="zh-CN" sz="13800" dirty="0" smtClean="0">
                <a:solidFill>
                  <a:schemeClr val="accent1">
                    <a:lumMod val="75000"/>
                  </a:schemeClr>
                </a:solidFill>
                <a:latin typeface="张海山锐线体简" panose="02000000000000000000" pitchFamily="2" charset="-122"/>
                <a:ea typeface="张海山锐线体简" panose="02000000000000000000" pitchFamily="2" charset="-122"/>
              </a:rPr>
              <a:t>01</a:t>
            </a:r>
            <a:endParaRPr lang="zh-CN" altLang="en-US" sz="138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795646" y="3157059"/>
            <a:ext cx="3240000" cy="908958"/>
            <a:chOff x="989930" y="3157059"/>
            <a:chExt cx="3240000" cy="908958"/>
          </a:xfrm>
        </p:grpSpPr>
        <p:sp>
          <p:nvSpPr>
            <p:cNvPr id="15" name="文本框 12"/>
            <p:cNvSpPr txBox="1"/>
            <p:nvPr/>
          </p:nvSpPr>
          <p:spPr>
            <a:xfrm>
              <a:off x="2688487" y="3157059"/>
              <a:ext cx="1402080" cy="829945"/>
            </a:xfrm>
            <a:prstGeom prst="rect">
              <a:avLst/>
            </a:prstGeom>
            <a:noFill/>
          </p:spPr>
          <p:txBody>
            <a:bodyPr wrap="none" rtlCol="0">
              <a:spAutoFit/>
            </a:bodyPr>
            <a:lstStyle/>
            <a:p>
              <a:pPr algn="ctr"/>
              <a:r>
                <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引言</a:t>
              </a:r>
              <a:endPar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16" name="矩形 15"/>
            <p:cNvSpPr/>
            <p:nvPr/>
          </p:nvSpPr>
          <p:spPr>
            <a:xfrm>
              <a:off x="989930"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8"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p:nvPr/>
        </p:nvPicPr>
        <p:blipFill rotWithShape="1">
          <a:blip r:embed="rId1"/>
          <a:srcRect b="4321"/>
          <a:stretch>
            <a:fillRect/>
          </a:stretch>
        </p:blipFill>
        <p:spPr>
          <a:xfrm>
            <a:off x="871855" y="0"/>
            <a:ext cx="4946400" cy="6858000"/>
          </a:xfrm>
          <a:prstGeom prst="rect">
            <a:avLst/>
          </a:prstGeom>
        </p:spPr>
      </p:pic>
      <p:sp>
        <p:nvSpPr>
          <p:cNvPr id="3" name="文本框 2"/>
          <p:cNvSpPr txBox="1"/>
          <p:nvPr/>
        </p:nvSpPr>
        <p:spPr>
          <a:xfrm>
            <a:off x="6113145" y="619760"/>
            <a:ext cx="5295900" cy="5836285"/>
          </a:xfrm>
          <a:prstGeom prst="rect">
            <a:avLst/>
          </a:prstGeom>
          <a:noFill/>
        </p:spPr>
        <p:txBody>
          <a:bodyPr wrap="square" rtlCol="0">
            <a:spAutoFit/>
          </a:bodyPr>
          <a:p>
            <a:pPr indent="457200" algn="just" fontAlgn="auto">
              <a:lnSpc>
                <a:spcPts val="2800"/>
              </a:lnSpc>
              <a:buClrTx/>
              <a:buSzTx/>
              <a:buFontTx/>
            </a:pPr>
            <a:r>
              <a:rPr lang="en-US" altLang="zh-CN"/>
              <a:t>    </a:t>
            </a:r>
            <a:r>
              <a:rPr lang="zh-CN" altLang="en-US" sz="2400">
                <a:latin typeface="黑体" panose="02010609060101010101" charset="-122"/>
                <a:ea typeface="黑体" panose="02010609060101010101" charset="-122"/>
                <a:cs typeface="黑体" panose="02010609060101010101" charset="-122"/>
              </a:rPr>
              <a:t>出租车作为城市居民出行的</a:t>
            </a:r>
            <a:r>
              <a:rPr lang="zh-CN" altLang="en-US" sz="2400" b="1">
                <a:solidFill>
                  <a:srgbClr val="FD9F00"/>
                </a:solidFill>
                <a:latin typeface="黑体" panose="02010609060101010101" charset="-122"/>
                <a:ea typeface="黑体" panose="02010609060101010101" charset="-122"/>
                <a:cs typeface="黑体" panose="02010609060101010101" charset="-122"/>
              </a:rPr>
              <a:t>主要公共交通工具</a:t>
            </a:r>
            <a:r>
              <a:rPr lang="zh-CN" altLang="en-US" sz="2400">
                <a:latin typeface="黑体" panose="02010609060101010101" charset="-122"/>
                <a:ea typeface="黑体" panose="02010609060101010101" charset="-122"/>
                <a:cs typeface="黑体" panose="02010609060101010101" charset="-122"/>
              </a:rPr>
              <a:t>，在人们的日常工作生活有着重要的作用。然而出租车在运营过程中也存在</a:t>
            </a:r>
            <a:r>
              <a:rPr lang="zh-CN" altLang="en-US" sz="2400" b="1">
                <a:solidFill>
                  <a:srgbClr val="FD9F00"/>
                </a:solidFill>
                <a:latin typeface="黑体" panose="02010609060101010101" charset="-122"/>
                <a:ea typeface="黑体" panose="02010609060101010101" charset="-122"/>
                <a:cs typeface="黑体" panose="02010609060101010101" charset="-122"/>
              </a:rPr>
              <a:t>诸多问题</a:t>
            </a:r>
            <a:r>
              <a:rPr lang="zh-CN" altLang="en-US" sz="2400">
                <a:latin typeface="黑体" panose="02010609060101010101" charset="-122"/>
                <a:ea typeface="黑体" panose="02010609060101010101" charset="-122"/>
                <a:cs typeface="黑体" panose="02010609060101010101" charset="-122"/>
              </a:rPr>
              <a:t>。因此，如何提高出租车的运营效率已成为城市交通领域的重要研宄内容。 </a:t>
            </a:r>
            <a:endParaRPr lang="zh-CN" altLang="en-US" sz="2400">
              <a:latin typeface="黑体" panose="02010609060101010101" charset="-122"/>
              <a:ea typeface="黑体" panose="02010609060101010101" charset="-122"/>
              <a:cs typeface="黑体" panose="02010609060101010101" charset="-122"/>
            </a:endParaRPr>
          </a:p>
          <a:p>
            <a:pPr indent="457200" algn="just" fontAlgn="auto">
              <a:lnSpc>
                <a:spcPts val="2800"/>
              </a:lnSpc>
              <a:buClrTx/>
              <a:buSzTx/>
              <a:buFontTx/>
            </a:pPr>
            <a:r>
              <a:rPr lang="zh-CN" altLang="en-US" sz="2400">
                <a:latin typeface="黑体" panose="02010609060101010101" charset="-122"/>
                <a:ea typeface="黑体" panose="02010609060101010101" charset="-122"/>
                <a:cs typeface="黑体" panose="02010609060101010101" charset="-122"/>
              </a:rPr>
              <a:t>本文以</a:t>
            </a:r>
            <a:r>
              <a:rPr lang="zh-CN" altLang="en-US" sz="2400" b="1">
                <a:solidFill>
                  <a:srgbClr val="FD9F00"/>
                </a:solidFill>
                <a:latin typeface="黑体" panose="02010609060101010101" charset="-122"/>
                <a:ea typeface="黑体" panose="02010609060101010101" charset="-122"/>
                <a:cs typeface="黑体" panose="02010609060101010101" charset="-122"/>
              </a:rPr>
              <a:t>成都市出租车</a:t>
            </a:r>
            <a:r>
              <a:rPr lang="zh-CN" altLang="en-US" sz="2400">
                <a:latin typeface="黑体" panose="02010609060101010101" charset="-122"/>
                <a:ea typeface="黑体" panose="02010609060101010101" charset="-122"/>
                <a:cs typeface="黑体" panose="02010609060101010101" charset="-122"/>
              </a:rPr>
              <a:t>轨迹数据为研宄对象，设计</a:t>
            </a:r>
            <a:r>
              <a:rPr lang="zh-CN" altLang="en-US" sz="2400" b="1">
                <a:solidFill>
                  <a:srgbClr val="FD9F00"/>
                </a:solidFill>
                <a:latin typeface="黑体" panose="02010609060101010101" charset="-122"/>
                <a:ea typeface="黑体" panose="02010609060101010101" charset="-122"/>
                <a:cs typeface="黑体" panose="02010609060101010101" charset="-122"/>
              </a:rPr>
              <a:t>效益指数模型</a:t>
            </a:r>
            <a:r>
              <a:rPr lang="zh-CN" altLang="en-US" sz="2400">
                <a:latin typeface="黑体" panose="02010609060101010101" charset="-122"/>
                <a:ea typeface="黑体" panose="02010609060101010101" charset="-122"/>
                <a:cs typeface="黑体" panose="02010609060101010101" charset="-122"/>
              </a:rPr>
              <a:t>筛选出高效益的出租车。通过对高效益出租车进行轨迹数据挖掘，对其</a:t>
            </a:r>
            <a:r>
              <a:rPr lang="zh-CN" altLang="en-US" sz="2400" b="1">
                <a:solidFill>
                  <a:srgbClr val="FD9F00"/>
                </a:solidFill>
                <a:latin typeface="黑体" panose="02010609060101010101" charset="-122"/>
                <a:ea typeface="黑体" panose="02010609060101010101" charset="-122"/>
                <a:cs typeface="黑体" panose="02010609060101010101" charset="-122"/>
              </a:rPr>
              <a:t>时空分布特征</a:t>
            </a:r>
            <a:r>
              <a:rPr lang="zh-CN" altLang="en-US" sz="2400">
                <a:latin typeface="黑体" panose="02010609060101010101" charset="-122"/>
                <a:ea typeface="黑体" panose="02010609060101010101" charset="-122"/>
                <a:cs typeface="黑体" panose="02010609060101010101" charset="-122"/>
              </a:rPr>
              <a:t>进行系统分析，通过轨迹相关因子研宄驾驶员的</a:t>
            </a:r>
            <a:r>
              <a:rPr lang="zh-CN" altLang="en-US" sz="2400" b="1">
                <a:solidFill>
                  <a:srgbClr val="FD9F00"/>
                </a:solidFill>
                <a:latin typeface="黑体" panose="02010609060101010101" charset="-122"/>
                <a:ea typeface="黑体" panose="02010609060101010101" charset="-122"/>
                <a:cs typeface="黑体" panose="02010609060101010101" charset="-122"/>
              </a:rPr>
              <a:t>路径选择</a:t>
            </a:r>
            <a:r>
              <a:rPr lang="zh-CN" altLang="en-US" sz="2400">
                <a:latin typeface="黑体" panose="02010609060101010101" charset="-122"/>
                <a:ea typeface="黑体" panose="02010609060101010101" charset="-122"/>
                <a:cs typeface="黑体" panose="02010609060101010101" charset="-122"/>
              </a:rPr>
              <a:t>行为，从而了解髙效益出租车的</a:t>
            </a:r>
            <a:r>
              <a:rPr lang="zh-CN" altLang="en-US" sz="2400" b="1">
                <a:solidFill>
                  <a:srgbClr val="FD9F00"/>
                </a:solidFill>
                <a:latin typeface="黑体" panose="02010609060101010101" charset="-122"/>
                <a:ea typeface="黑体" panose="02010609060101010101" charset="-122"/>
                <a:cs typeface="黑体" panose="02010609060101010101" charset="-122"/>
              </a:rPr>
              <a:t>运营策略</a:t>
            </a:r>
            <a:r>
              <a:rPr lang="zh-CN" altLang="en-US" sz="2400">
                <a:latin typeface="黑体" panose="02010609060101010101" charset="-122"/>
                <a:ea typeface="黑体" panose="02010609060101010101" charset="-122"/>
                <a:cs typeface="黑体" panose="02010609060101010101" charset="-122"/>
              </a:rPr>
              <a:t>。对于辅助支持出租车寻客、提高出租车运营效率具有重要意义，为往后的出租车寻客推荐模型建立提供依据。</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0153" y="0"/>
            <a:ext cx="4947230" cy="6859588"/>
          </a:xfrm>
          <a:prstGeom prst="rect">
            <a:avLst/>
          </a:prstGeom>
          <a:solidFill>
            <a:schemeClr val="tx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5"/>
          <p:cNvSpPr txBox="1"/>
          <p:nvPr/>
        </p:nvSpPr>
        <p:spPr>
          <a:xfrm>
            <a:off x="2076659" y="2180780"/>
            <a:ext cx="2842553" cy="2215991"/>
          </a:xfrm>
          <a:prstGeom prst="rect">
            <a:avLst/>
          </a:prstGeom>
          <a:noFill/>
        </p:spPr>
        <p:txBody>
          <a:bodyPr wrap="square" rtlCol="0">
            <a:spAutoFit/>
          </a:bodyPr>
          <a:lstStyle/>
          <a:p>
            <a:pPr algn="ctr"/>
            <a:r>
              <a:rPr lang="en-US" altLang="zh-CN" sz="13800" dirty="0" smtClean="0">
                <a:solidFill>
                  <a:schemeClr val="accent1">
                    <a:lumMod val="75000"/>
                  </a:schemeClr>
                </a:solidFill>
                <a:latin typeface="张海山锐线体简" panose="02000000000000000000" pitchFamily="2" charset="-122"/>
                <a:ea typeface="张海山锐线体简" panose="02000000000000000000" pitchFamily="2" charset="-122"/>
              </a:rPr>
              <a:t>02</a:t>
            </a:r>
            <a:endParaRPr lang="zh-CN" altLang="en-US" sz="13800" dirty="0">
              <a:solidFill>
                <a:schemeClr val="accent1">
                  <a:lumMod val="75000"/>
                </a:schemeClr>
              </a:solidFill>
              <a:latin typeface="张海山锐线体简" panose="02000000000000000000" pitchFamily="2" charset="-122"/>
              <a:ea typeface="张海山锐线体简" panose="02000000000000000000" pitchFamily="2" charset="-122"/>
            </a:endParaRPr>
          </a:p>
        </p:txBody>
      </p:sp>
      <p:grpSp>
        <p:nvGrpSpPr>
          <p:cNvPr id="2" name="组合 1"/>
          <p:cNvGrpSpPr/>
          <p:nvPr/>
        </p:nvGrpSpPr>
        <p:grpSpPr>
          <a:xfrm>
            <a:off x="6818506" y="3157059"/>
            <a:ext cx="3687376" cy="908958"/>
            <a:chOff x="1012790" y="3157059"/>
            <a:chExt cx="3687376" cy="908958"/>
          </a:xfrm>
        </p:grpSpPr>
        <p:sp>
          <p:nvSpPr>
            <p:cNvPr id="15" name="文本框 12"/>
            <p:cNvSpPr txBox="1"/>
            <p:nvPr/>
          </p:nvSpPr>
          <p:spPr>
            <a:xfrm>
              <a:off x="2078886" y="3157059"/>
              <a:ext cx="2621280" cy="829945"/>
            </a:xfrm>
            <a:prstGeom prst="rect">
              <a:avLst/>
            </a:prstGeom>
            <a:noFill/>
          </p:spPr>
          <p:txBody>
            <a:bodyPr wrap="none" rtlCol="0">
              <a:spAutoFit/>
            </a:bodyPr>
            <a:lstStyle/>
            <a:p>
              <a:pPr algn="ctr"/>
              <a:r>
                <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rPr>
                <a:t>数据描述</a:t>
              </a:r>
              <a:endParaRPr lang="zh-CN" altLang="en-US" sz="4800" b="1" dirty="0" smtClean="0">
                <a:solidFill>
                  <a:schemeClr val="tx2">
                    <a:lumMod val="50000"/>
                  </a:schemeClr>
                </a:solidFill>
                <a:latin typeface="微软雅黑" panose="020B0503020204020204" pitchFamily="34" charset="-122"/>
                <a:ea typeface="微软雅黑" panose="020B0503020204020204" pitchFamily="34" charset="-122"/>
                <a:cs typeface="Microsoft JhengHei Light" panose="020B0304030504040204" pitchFamily="34" charset="-122"/>
              </a:endParaRPr>
            </a:p>
          </p:txBody>
        </p:sp>
        <p:sp>
          <p:nvSpPr>
            <p:cNvPr id="16" name="矩形 15"/>
            <p:cNvSpPr/>
            <p:nvPr/>
          </p:nvSpPr>
          <p:spPr>
            <a:xfrm>
              <a:off x="1012790"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 name="矩形 2"/>
          <p:cNvSpPr/>
          <p:nvPr/>
        </p:nvSpPr>
        <p:spPr>
          <a:xfrm>
            <a:off x="7266181" y="4048017"/>
            <a:ext cx="3240000" cy="18000"/>
          </a:xfrm>
          <a:prstGeom prst="rect">
            <a:avLst/>
          </a:prstGeom>
          <a:solidFill>
            <a:schemeClr val="tx2">
              <a:lumMod val="50000"/>
            </a:schemeClr>
          </a:soli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bldLst>
      <p:bldP spid="8" grpId="0" bldLvl="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40009" y="351012"/>
            <a:ext cx="6110515" cy="559220"/>
            <a:chOff x="384045" y="309286"/>
            <a:chExt cx="6110515" cy="559220"/>
          </a:xfrm>
        </p:grpSpPr>
        <p:sp>
          <p:nvSpPr>
            <p:cNvPr id="32" name="9"/>
            <p:cNvSpPr txBox="1"/>
            <p:nvPr/>
          </p:nvSpPr>
          <p:spPr>
            <a:xfrm>
              <a:off x="1721648" y="309286"/>
              <a:ext cx="3435256" cy="430530"/>
            </a:xfrm>
            <a:prstGeom prst="rect">
              <a:avLst/>
            </a:prstGeom>
            <a:noFill/>
          </p:spPr>
          <p:txBody>
            <a:bodyPr wrap="square" lIns="0" tIns="0" rIns="0" bIns="0" rtlCol="0">
              <a:spAutoFit/>
            </a:bodyPr>
            <a:lstStyle/>
            <a:p>
              <a:pPr marL="0" lvl="1" algn="ctr"/>
              <a:r>
                <a:rPr lang="zh-CN" altLang="en-US" sz="2800" dirty="0">
                  <a:solidFill>
                    <a:schemeClr val="tx2">
                      <a:lumMod val="50000"/>
                    </a:schemeClr>
                  </a:solidFill>
                  <a:latin typeface="微软雅黑" panose="020B0503020204020204" pitchFamily="34" charset="-122"/>
                  <a:ea typeface="微软雅黑" panose="020B0503020204020204" pitchFamily="34" charset="-122"/>
                </a:rPr>
                <a:t>研究区概况</a:t>
              </a:r>
              <a:endParaRPr lang="zh-CN" altLang="en-US" sz="28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pic>
        <p:nvPicPr>
          <p:cNvPr id="2" name="图片 1"/>
          <p:cNvPicPr>
            <a:picLocks noChangeAspect="1"/>
          </p:cNvPicPr>
          <p:nvPr/>
        </p:nvPicPr>
        <p:blipFill>
          <a:blip r:embed="rId2"/>
          <a:stretch>
            <a:fillRect/>
          </a:stretch>
        </p:blipFill>
        <p:spPr>
          <a:xfrm>
            <a:off x="1423035" y="1541780"/>
            <a:ext cx="4651375" cy="4387850"/>
          </a:xfrm>
          <a:prstGeom prst="rect">
            <a:avLst/>
          </a:prstGeom>
        </p:spPr>
      </p:pic>
      <p:sp>
        <p:nvSpPr>
          <p:cNvPr id="3" name="文本框 2"/>
          <p:cNvSpPr txBox="1"/>
          <p:nvPr/>
        </p:nvSpPr>
        <p:spPr>
          <a:xfrm>
            <a:off x="6656705" y="1541780"/>
            <a:ext cx="4465955" cy="4194810"/>
          </a:xfrm>
          <a:prstGeom prst="rect">
            <a:avLst/>
          </a:prstGeom>
          <a:noFill/>
        </p:spPr>
        <p:txBody>
          <a:bodyPr wrap="square" rtlCol="0">
            <a:spAutoFit/>
          </a:bodyPr>
          <a:p>
            <a:pPr fontAlgn="auto">
              <a:lnSpc>
                <a:spcPts val="3200"/>
              </a:lnSpc>
            </a:pPr>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本文选取了成都市绕城高速内与</a:t>
            </a:r>
            <a:r>
              <a:rPr lang="zh-CN" altLang="en-US" sz="2400" b="1">
                <a:solidFill>
                  <a:srgbClr val="FD9F00"/>
                </a:solidFill>
                <a:latin typeface="黑体" panose="02010609060101010101" charset="-122"/>
                <a:ea typeface="黑体" panose="02010609060101010101" charset="-122"/>
                <a:cs typeface="黑体" panose="02010609060101010101" charset="-122"/>
              </a:rPr>
              <a:t>华阳镇</a:t>
            </a:r>
            <a:r>
              <a:rPr lang="zh-CN" altLang="en-US" sz="2400">
                <a:latin typeface="黑体" panose="02010609060101010101" charset="-122"/>
                <a:ea typeface="黑体" panose="02010609060101010101" charset="-122"/>
                <a:cs typeface="黑体" panose="02010609060101010101" charset="-122"/>
              </a:rPr>
              <a:t>、</a:t>
            </a:r>
            <a:r>
              <a:rPr lang="zh-CN" altLang="en-US" sz="2400" b="1">
                <a:solidFill>
                  <a:srgbClr val="FD9F00"/>
                </a:solidFill>
                <a:latin typeface="黑体" panose="02010609060101010101" charset="-122"/>
                <a:ea typeface="黑体" panose="02010609060101010101" charset="-122"/>
                <a:cs typeface="黑体" panose="02010609060101010101" charset="-122"/>
              </a:rPr>
              <a:t>双流国际机场</a:t>
            </a:r>
            <a:r>
              <a:rPr lang="zh-CN" altLang="en-US" sz="2400">
                <a:latin typeface="黑体" panose="02010609060101010101" charset="-122"/>
                <a:ea typeface="黑体" panose="02010609060101010101" charset="-122"/>
                <a:cs typeface="黑体" panose="02010609060101010101" charset="-122"/>
              </a:rPr>
              <a:t>为研宄区。如图１所示，研宄区主要涵盖了金牛区、成华区、青羊区、武侯区、锦江区、髙新南区以及双流区部分区域。</a:t>
            </a:r>
            <a:endParaRPr lang="zh-CN" altLang="en-US" sz="2400">
              <a:latin typeface="黑体" panose="02010609060101010101" charset="-122"/>
              <a:ea typeface="黑体" panose="02010609060101010101" charset="-122"/>
              <a:cs typeface="黑体" panose="02010609060101010101" charset="-122"/>
            </a:endParaRPr>
          </a:p>
          <a:p>
            <a:pPr fontAlgn="auto">
              <a:lnSpc>
                <a:spcPts val="3200"/>
              </a:lnSpc>
            </a:pPr>
            <a:r>
              <a:rPr lang="zh-CN" altLang="en-US" sz="2400">
                <a:latin typeface="黑体" panose="02010609060101010101" charset="-122"/>
                <a:ea typeface="黑体" panose="02010609060101010101" charset="-122"/>
                <a:cs typeface="黑体" panose="02010609060101010101" charset="-122"/>
              </a:rPr>
              <a:t>    研究区是成都市城市</a:t>
            </a:r>
            <a:r>
              <a:rPr lang="zh-CN" altLang="en-US" sz="2400" b="1">
                <a:solidFill>
                  <a:srgbClr val="FD9F00"/>
                </a:solidFill>
                <a:latin typeface="黑体" panose="02010609060101010101" charset="-122"/>
                <a:ea typeface="黑体" panose="02010609060101010101" charset="-122"/>
                <a:cs typeface="黑体" panose="02010609060101010101" charset="-122"/>
              </a:rPr>
              <a:t>发展成熟、人口密度较高</a:t>
            </a:r>
            <a:r>
              <a:rPr lang="zh-CN" altLang="en-US" sz="2400">
                <a:latin typeface="黑体" panose="02010609060101010101" charset="-122"/>
                <a:ea typeface="黑体" panose="02010609060101010101" charset="-122"/>
                <a:cs typeface="黑体" panose="02010609060101010101" charset="-122"/>
              </a:rPr>
              <a:t>的区域，是经济、文化、交通、教育等</a:t>
            </a:r>
            <a:r>
              <a:rPr lang="zh-CN" altLang="en-US" sz="2400" b="1">
                <a:solidFill>
                  <a:srgbClr val="FD9F00"/>
                </a:solidFill>
                <a:latin typeface="黑体" panose="02010609060101010101" charset="-122"/>
                <a:ea typeface="黑体" panose="02010609060101010101" charset="-122"/>
                <a:cs typeface="黑体" panose="02010609060101010101" charset="-122"/>
              </a:rPr>
              <a:t>发展中心</a:t>
            </a:r>
            <a:r>
              <a:rPr lang="zh-CN" altLang="en-US" sz="2400">
                <a:latin typeface="黑体" panose="02010609060101010101" charset="-122"/>
                <a:ea typeface="黑体" panose="02010609060101010101" charset="-122"/>
                <a:cs typeface="黑体" panose="02010609060101010101" charset="-122"/>
              </a:rPr>
              <a:t>。</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数据处理</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pic>
        <p:nvPicPr>
          <p:cNvPr id="2" name="图片 1"/>
          <p:cNvPicPr>
            <a:picLocks noChangeAspect="1"/>
          </p:cNvPicPr>
          <p:nvPr/>
        </p:nvPicPr>
        <p:blipFill>
          <a:blip r:embed="rId2"/>
          <a:stretch>
            <a:fillRect/>
          </a:stretch>
        </p:blipFill>
        <p:spPr>
          <a:xfrm>
            <a:off x="2066925" y="1178560"/>
            <a:ext cx="8406130" cy="2400300"/>
          </a:xfrm>
          <a:prstGeom prst="rect">
            <a:avLst/>
          </a:prstGeom>
        </p:spPr>
      </p:pic>
      <p:sp>
        <p:nvSpPr>
          <p:cNvPr id="8" name="文本框 7"/>
          <p:cNvSpPr txBox="1"/>
          <p:nvPr/>
        </p:nvSpPr>
        <p:spPr>
          <a:xfrm>
            <a:off x="1308100" y="3926205"/>
            <a:ext cx="9573895" cy="1568450"/>
          </a:xfrm>
          <a:prstGeom prst="rect">
            <a:avLst/>
          </a:prstGeom>
          <a:noFill/>
        </p:spPr>
        <p:txBody>
          <a:bodyPr wrap="square" rtlCol="0">
            <a:spAutoFit/>
          </a:bodyPr>
          <a:p>
            <a:r>
              <a:rPr lang="zh-CN" altLang="en-US" sz="2400">
                <a:latin typeface="黑体" panose="02010609060101010101" charset="-122"/>
                <a:ea typeface="黑体" panose="02010609060101010101" charset="-122"/>
                <a:cs typeface="黑体" panose="02010609060101010101" charset="-122"/>
              </a:rPr>
              <a:t>研究数据来源于成都市</a:t>
            </a:r>
            <a:r>
              <a:rPr lang="en-US" altLang="zh-CN" sz="2400">
                <a:latin typeface="黑体" panose="02010609060101010101" charset="-122"/>
                <a:ea typeface="黑体" panose="02010609060101010101" charset="-122"/>
                <a:cs typeface="黑体" panose="02010609060101010101" charset="-122"/>
              </a:rPr>
              <a:t>13000</a:t>
            </a:r>
            <a:r>
              <a:rPr lang="zh-CN" altLang="en-US" sz="2400">
                <a:latin typeface="黑体" panose="02010609060101010101" charset="-122"/>
                <a:ea typeface="黑体" panose="02010609060101010101" charset="-122"/>
                <a:cs typeface="黑体" panose="02010609060101010101" charset="-122"/>
              </a:rPr>
              <a:t>辆出租车</a:t>
            </a:r>
            <a:r>
              <a:rPr lang="en-US" altLang="zh-CN" sz="2400">
                <a:latin typeface="黑体" panose="02010609060101010101" charset="-122"/>
                <a:ea typeface="黑体" panose="02010609060101010101" charset="-122"/>
                <a:cs typeface="黑体" panose="02010609060101010101" charset="-122"/>
              </a:rPr>
              <a:t>2014.8.9</a:t>
            </a:r>
            <a:r>
              <a:rPr lang="zh-CN" altLang="en-US" sz="2400">
                <a:latin typeface="黑体" panose="02010609060101010101" charset="-122"/>
                <a:ea typeface="黑体" panose="02010609060101010101" charset="-122"/>
                <a:cs typeface="黑体" panose="02010609060101010101" charset="-122"/>
              </a:rPr>
              <a:t>（周六）至 </a:t>
            </a:r>
            <a:r>
              <a:rPr lang="en-US" altLang="zh-CN" sz="2400">
                <a:latin typeface="黑体" panose="02010609060101010101" charset="-122"/>
                <a:ea typeface="黑体" panose="02010609060101010101" charset="-122"/>
                <a:cs typeface="黑体" panose="02010609060101010101" charset="-122"/>
              </a:rPr>
              <a:t>2014.8.12</a:t>
            </a:r>
            <a:r>
              <a:rPr lang="zh-CN" altLang="en-US" sz="2400">
                <a:latin typeface="黑体" panose="02010609060101010101" charset="-122"/>
                <a:ea typeface="黑体" panose="02010609060101010101" charset="-122"/>
                <a:cs typeface="黑体" panose="02010609060101010101" charset="-122"/>
              </a:rPr>
              <a:t>（周二）每天</a:t>
            </a:r>
            <a:r>
              <a:rPr lang="en-US" altLang="zh-CN" sz="2400">
                <a:latin typeface="黑体" panose="02010609060101010101" charset="-122"/>
                <a:ea typeface="黑体" panose="02010609060101010101" charset="-122"/>
                <a:cs typeface="黑体" panose="02010609060101010101" charset="-122"/>
              </a:rPr>
              <a:t>06</a:t>
            </a: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00-24</a:t>
            </a: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rPr>
              <a:t>00</a:t>
            </a:r>
            <a:r>
              <a:rPr lang="zh-CN" altLang="en-US" sz="2400">
                <a:latin typeface="黑体" panose="02010609060101010101" charset="-122"/>
                <a:ea typeface="黑体" panose="02010609060101010101" charset="-122"/>
                <a:cs typeface="黑体" panose="02010609060101010101" charset="-122"/>
              </a:rPr>
              <a:t>的出租车</a:t>
            </a:r>
            <a:r>
              <a:rPr lang="en-US" altLang="zh-CN" sz="2400" b="1">
                <a:solidFill>
                  <a:srgbClr val="FD9F00"/>
                </a:solidFill>
                <a:latin typeface="黑体" panose="02010609060101010101" charset="-122"/>
                <a:ea typeface="黑体" panose="02010609060101010101" charset="-122"/>
                <a:cs typeface="黑体" panose="02010609060101010101" charset="-122"/>
              </a:rPr>
              <a:t>GPS</a:t>
            </a:r>
            <a:r>
              <a:rPr lang="zh-CN" altLang="en-US" sz="2400" b="1">
                <a:solidFill>
                  <a:srgbClr val="FD9F00"/>
                </a:solidFill>
                <a:latin typeface="黑体" panose="02010609060101010101" charset="-122"/>
                <a:ea typeface="黑体" panose="02010609060101010101" charset="-122"/>
                <a:cs typeface="黑体" panose="02010609060101010101" charset="-122"/>
              </a:rPr>
              <a:t>轨迹数据</a:t>
            </a:r>
            <a:r>
              <a:rPr lang="zh-CN" altLang="en-US" sz="2400">
                <a:latin typeface="黑体" panose="02010609060101010101" charset="-122"/>
                <a:ea typeface="黑体" panose="02010609060101010101" charset="-122"/>
                <a:cs typeface="黑体" panose="02010609060101010101" charset="-122"/>
              </a:rPr>
              <a:t>，</a:t>
            </a:r>
            <a:r>
              <a:rPr lang="en-US" altLang="zh-CN" sz="2400">
                <a:latin typeface="黑体" panose="02010609060101010101" charset="-122"/>
                <a:ea typeface="黑体" panose="02010609060101010101" charset="-122"/>
                <a:cs typeface="黑体" panose="02010609060101010101" charset="-122"/>
                <a:sym typeface="+mn-ea"/>
              </a:rPr>
              <a:t>GPS</a:t>
            </a:r>
            <a:r>
              <a:rPr lang="zh-CN" altLang="en-US" sz="2400">
                <a:latin typeface="黑体" panose="02010609060101010101" charset="-122"/>
                <a:ea typeface="黑体" panose="02010609060101010101" charset="-122"/>
                <a:cs typeface="黑体" panose="02010609060101010101" charset="-122"/>
              </a:rPr>
              <a:t>数据</a:t>
            </a:r>
            <a:r>
              <a:rPr lang="zh-CN" altLang="en-US" sz="2400" b="1">
                <a:solidFill>
                  <a:srgbClr val="FD9F00"/>
                </a:solidFill>
                <a:latin typeface="黑体" panose="02010609060101010101" charset="-122"/>
                <a:ea typeface="黑体" panose="02010609060101010101" charset="-122"/>
                <a:cs typeface="黑体" panose="02010609060101010101" charset="-122"/>
              </a:rPr>
              <a:t>上传周期</a:t>
            </a:r>
            <a:r>
              <a:rPr lang="zh-CN" altLang="en-US" sz="2400">
                <a:latin typeface="黑体" panose="02010609060101010101" charset="-122"/>
                <a:ea typeface="黑体" panose="02010609060101010101" charset="-122"/>
                <a:cs typeface="黑体" panose="02010609060101010101" charset="-122"/>
              </a:rPr>
              <a:t>为</a:t>
            </a:r>
            <a:r>
              <a:rPr lang="en-US" altLang="zh-CN" sz="2400">
                <a:latin typeface="黑体" panose="02010609060101010101" charset="-122"/>
                <a:ea typeface="黑体" panose="02010609060101010101" charset="-122"/>
                <a:cs typeface="黑体" panose="02010609060101010101" charset="-122"/>
              </a:rPr>
              <a:t>30s</a:t>
            </a:r>
            <a:r>
              <a:rPr lang="zh-CN" altLang="en-US" sz="2400">
                <a:latin typeface="黑体" panose="02010609060101010101" charset="-122"/>
                <a:ea typeface="黑体" panose="02010609060101010101" charset="-122"/>
                <a:cs typeface="黑体" panose="02010609060101010101" charset="-122"/>
              </a:rPr>
              <a:t>。将出租车轨迹数据存入数据库中 ，每条记录包括车辆编号、纬度、经度 、载客状态（</a:t>
            </a:r>
            <a:r>
              <a:rPr lang="en-US" altLang="zh-CN" sz="2400">
                <a:latin typeface="黑体" panose="02010609060101010101" charset="-122"/>
                <a:ea typeface="黑体" panose="02010609060101010101" charset="-122"/>
                <a:cs typeface="黑体" panose="02010609060101010101" charset="-122"/>
              </a:rPr>
              <a:t>1/0</a:t>
            </a:r>
            <a:r>
              <a:rPr lang="zh-CN" altLang="en-US" sz="2400">
                <a:latin typeface="黑体" panose="02010609060101010101" charset="-122"/>
                <a:ea typeface="黑体" panose="02010609060101010101" charset="-122"/>
                <a:cs typeface="黑体" panose="02010609060101010101" charset="-122"/>
              </a:rPr>
              <a:t>，有／无乘客）以及当前时刻</a:t>
            </a:r>
            <a:r>
              <a:rPr lang="en-US" altLang="zh-CN" sz="2400">
                <a:latin typeface="黑体" panose="02010609060101010101" charset="-122"/>
                <a:ea typeface="黑体" panose="02010609060101010101" charset="-122"/>
                <a:cs typeface="黑体" panose="02010609060101010101" charset="-122"/>
              </a:rPr>
              <a:t>5</a:t>
            </a:r>
            <a:r>
              <a:rPr lang="zh-CN" altLang="en-US" sz="2400">
                <a:latin typeface="黑体" panose="02010609060101010101" charset="-122"/>
                <a:ea typeface="黑体" panose="02010609060101010101" charset="-122"/>
                <a:cs typeface="黑体" panose="02010609060101010101" charset="-122"/>
              </a:rPr>
              <a:t>个字段。</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algn="ctr">
                <a:buClrTx/>
                <a:buSzTx/>
                <a:buFontTx/>
              </a:pP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sym typeface="+mn-ea"/>
                </a:rPr>
                <a:t>数据清洗</a:t>
              </a:r>
              <a:endParaRPr lang="zh-CN" altLang="en-US" sz="2800" dirty="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3" name="文本框 2"/>
          <p:cNvSpPr txBox="1"/>
          <p:nvPr/>
        </p:nvSpPr>
        <p:spPr>
          <a:xfrm>
            <a:off x="1541780" y="1282700"/>
            <a:ext cx="8067675" cy="1938020"/>
          </a:xfrm>
          <a:prstGeom prst="rect">
            <a:avLst/>
          </a:prstGeom>
          <a:noFill/>
        </p:spPr>
        <p:txBody>
          <a:bodyPr wrap="square" rtlCol="0">
            <a:spAutoFit/>
          </a:bodyPr>
          <a:p>
            <a:pPr marL="457200" indent="-457200">
              <a:buFont typeface="+mj-ea"/>
              <a:buAutoNum type="circleNumDbPlain"/>
            </a:pPr>
            <a:r>
              <a:rPr lang="zh-CN" altLang="en-US" sz="2400">
                <a:latin typeface="黑体" panose="02010609060101010101" charset="-122"/>
                <a:ea typeface="黑体" panose="02010609060101010101" charset="-122"/>
                <a:cs typeface="黑体" panose="02010609060101010101" charset="-122"/>
              </a:rPr>
              <a:t>剔除字段类型不匹配的数据；</a:t>
            </a:r>
            <a:endParaRPr lang="zh-CN" altLang="en-US" sz="2400">
              <a:latin typeface="黑体" panose="02010609060101010101" charset="-122"/>
              <a:ea typeface="黑体" panose="02010609060101010101" charset="-122"/>
              <a:cs typeface="黑体" panose="02010609060101010101" charset="-122"/>
            </a:endParaRPr>
          </a:p>
          <a:p>
            <a:pPr marL="457200" indent="-457200">
              <a:buFont typeface="+mj-ea"/>
              <a:buAutoNum type="circleNumDbPlain"/>
            </a:pPr>
            <a:r>
              <a:rPr lang="zh-CN" altLang="en-US" sz="2400">
                <a:latin typeface="黑体" panose="02010609060101010101" charset="-122"/>
                <a:ea typeface="黑体" panose="02010609060101010101" charset="-122"/>
                <a:cs typeface="黑体" panose="02010609060101010101" charset="-122"/>
              </a:rPr>
              <a:t>剔除重复数据和记录不全的数据；</a:t>
            </a:r>
            <a:endParaRPr lang="zh-CN" altLang="en-US" sz="2400">
              <a:latin typeface="黑体" panose="02010609060101010101" charset="-122"/>
              <a:ea typeface="黑体" panose="02010609060101010101" charset="-122"/>
              <a:cs typeface="黑体" panose="02010609060101010101" charset="-122"/>
            </a:endParaRPr>
          </a:p>
          <a:p>
            <a:pPr marL="457200" indent="-457200">
              <a:buFont typeface="+mj-ea"/>
              <a:buAutoNum type="circleNumDbPlain"/>
            </a:pPr>
            <a:r>
              <a:rPr lang="zh-CN" altLang="en-US" sz="2400">
                <a:latin typeface="黑体" panose="02010609060101010101" charset="-122"/>
                <a:ea typeface="黑体" panose="02010609060101010101" charset="-122"/>
                <a:cs typeface="黑体" panose="02010609060101010101" charset="-122"/>
              </a:rPr>
              <a:t>剔除全天行驶载客状态全为</a:t>
            </a:r>
            <a:r>
              <a:rPr lang="en-US" altLang="zh-CN" sz="2400">
                <a:latin typeface="黑体" panose="02010609060101010101" charset="-122"/>
                <a:ea typeface="黑体" panose="02010609060101010101" charset="-122"/>
                <a:cs typeface="黑体" panose="02010609060101010101" charset="-122"/>
              </a:rPr>
              <a:t>0</a:t>
            </a:r>
            <a:r>
              <a:rPr lang="zh-CN" altLang="en-US" sz="2400">
                <a:latin typeface="黑体" panose="02010609060101010101" charset="-122"/>
                <a:ea typeface="黑体" panose="02010609060101010101" charset="-122"/>
                <a:cs typeface="黑体" panose="02010609060101010101" charset="-122"/>
              </a:rPr>
              <a:t>或全为</a:t>
            </a:r>
            <a:r>
              <a:rPr lang="en-US" altLang="zh-CN" sz="2400">
                <a:latin typeface="黑体" panose="02010609060101010101" charset="-122"/>
                <a:ea typeface="黑体" panose="02010609060101010101" charset="-122"/>
                <a:cs typeface="黑体" panose="02010609060101010101" charset="-122"/>
              </a:rPr>
              <a:t>1</a:t>
            </a:r>
            <a:r>
              <a:rPr lang="zh-CN" altLang="en-US" sz="2400">
                <a:latin typeface="黑体" panose="02010609060101010101" charset="-122"/>
                <a:ea typeface="黑体" panose="02010609060101010101" charset="-122"/>
                <a:cs typeface="黑体" panose="02010609060101010101" charset="-122"/>
              </a:rPr>
              <a:t>的数据；</a:t>
            </a:r>
            <a:endParaRPr lang="zh-CN" altLang="en-US" sz="2400">
              <a:latin typeface="黑体" panose="02010609060101010101" charset="-122"/>
              <a:ea typeface="黑体" panose="02010609060101010101" charset="-122"/>
              <a:cs typeface="黑体" panose="02010609060101010101" charset="-122"/>
            </a:endParaRPr>
          </a:p>
          <a:p>
            <a:pPr marL="457200" indent="-457200">
              <a:buFont typeface="+mj-ea"/>
              <a:buAutoNum type="circleNumDbPlain"/>
            </a:pPr>
            <a:r>
              <a:rPr lang="zh-CN" altLang="en-US" sz="2400">
                <a:latin typeface="黑体" panose="02010609060101010101" charset="-122"/>
                <a:ea typeface="黑体" panose="02010609060101010101" charset="-122"/>
                <a:cs typeface="黑体" panose="02010609060101010101" charset="-122"/>
              </a:rPr>
              <a:t>剔除研</a:t>
            </a:r>
            <a:r>
              <a:rPr lang="zh-CN" altLang="en-US" sz="2400">
                <a:latin typeface="黑体" panose="02010609060101010101" charset="-122"/>
                <a:ea typeface="黑体" panose="02010609060101010101" charset="-122"/>
                <a:cs typeface="黑体" panose="02010609060101010101" charset="-122"/>
                <a:sym typeface="+mn-ea"/>
              </a:rPr>
              <a:t>究</a:t>
            </a:r>
            <a:r>
              <a:rPr lang="zh-CN" altLang="en-US" sz="2400">
                <a:latin typeface="黑体" panose="02010609060101010101" charset="-122"/>
                <a:ea typeface="黑体" panose="02010609060101010101" charset="-122"/>
                <a:cs typeface="黑体" panose="02010609060101010101" charset="-122"/>
              </a:rPr>
              <a:t>区域外的数据；</a:t>
            </a:r>
            <a:endParaRPr lang="zh-CN" altLang="en-US" sz="2400">
              <a:latin typeface="黑体" panose="02010609060101010101" charset="-122"/>
              <a:ea typeface="黑体" panose="02010609060101010101" charset="-122"/>
              <a:cs typeface="黑体" panose="02010609060101010101" charset="-122"/>
            </a:endParaRPr>
          </a:p>
          <a:p>
            <a:pPr marL="457200" indent="-457200">
              <a:buFont typeface="+mj-ea"/>
              <a:buAutoNum type="circleNumDbPlain"/>
            </a:pPr>
            <a:r>
              <a:rPr lang="zh-CN" altLang="en-US" sz="2400">
                <a:latin typeface="黑体" panose="02010609060101010101" charset="-122"/>
                <a:ea typeface="黑体" panose="02010609060101010101" charset="-122"/>
                <a:cs typeface="黑体" panose="02010609060101010101" charset="-122"/>
              </a:rPr>
              <a:t>将原始坐标进行转换为</a:t>
            </a:r>
            <a:r>
              <a:rPr lang="en-US" altLang="zh-CN" sz="2400">
                <a:latin typeface="黑体" panose="02010609060101010101" charset="-122"/>
                <a:ea typeface="黑体" panose="02010609060101010101" charset="-122"/>
                <a:cs typeface="黑体" panose="02010609060101010101" charset="-122"/>
              </a:rPr>
              <a:t>WGS84</a:t>
            </a:r>
            <a:r>
              <a:rPr lang="zh-CN" altLang="en-US" sz="2400">
                <a:latin typeface="黑体" panose="02010609060101010101" charset="-122"/>
                <a:ea typeface="黑体" panose="02010609060101010101" charset="-122"/>
                <a:cs typeface="黑体" panose="02010609060101010101" charset="-122"/>
              </a:rPr>
              <a:t>地球坐标系 </a:t>
            </a:r>
            <a:endParaRPr lang="zh-CN" altLang="en-US" sz="2400">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1471295" y="3780155"/>
            <a:ext cx="9247505" cy="1568450"/>
          </a:xfrm>
          <a:prstGeom prst="rect">
            <a:avLst/>
          </a:prstGeom>
          <a:noFill/>
        </p:spPr>
        <p:txBody>
          <a:bodyPr wrap="square" rtlCol="0">
            <a:spAutoFit/>
          </a:bodyPr>
          <a:p>
            <a:r>
              <a:rPr lang="en-US" altLang="zh-CN" sz="2400">
                <a:latin typeface="黑体" panose="02010609060101010101" charset="-122"/>
                <a:ea typeface="黑体" panose="02010609060101010101" charset="-122"/>
                <a:cs typeface="黑体" panose="02010609060101010101" charset="-122"/>
              </a:rPr>
              <a:t>    </a:t>
            </a:r>
            <a:r>
              <a:rPr lang="zh-CN" altLang="en-US" sz="2400">
                <a:latin typeface="黑体" panose="02010609060101010101" charset="-122"/>
                <a:ea typeface="黑体" panose="02010609060101010101" charset="-122"/>
                <a:cs typeface="黑体" panose="02010609060101010101" charset="-122"/>
              </a:rPr>
              <a:t>对每辆出租车进行</a:t>
            </a:r>
            <a:r>
              <a:rPr lang="zh-CN" altLang="en-US" sz="2400">
                <a:solidFill>
                  <a:srgbClr val="FD9F00"/>
                </a:solidFill>
                <a:latin typeface="黑体" panose="02010609060101010101" charset="-122"/>
                <a:ea typeface="黑体" panose="02010609060101010101" charset="-122"/>
                <a:cs typeface="黑体" panose="02010609060101010101" charset="-122"/>
              </a:rPr>
              <a:t>轨迹划分与计算</a:t>
            </a:r>
            <a:r>
              <a:rPr lang="zh-CN" altLang="en-US" sz="2400">
                <a:latin typeface="黑体" panose="02010609060101010101" charset="-122"/>
                <a:ea typeface="黑体" panose="02010609060101010101" charset="-122"/>
                <a:cs typeface="黑体" panose="02010609060101010101" charset="-122"/>
              </a:rPr>
              <a:t>。根据载客状态按时间顺序依次提取每段</a:t>
            </a:r>
            <a:r>
              <a:rPr lang="zh-CN" altLang="en-US" sz="2400">
                <a:solidFill>
                  <a:srgbClr val="FD9F00"/>
                </a:solidFill>
                <a:latin typeface="黑体" panose="02010609060101010101" charset="-122"/>
                <a:ea typeface="黑体" panose="02010609060101010101" charset="-122"/>
                <a:cs typeface="黑体" panose="02010609060101010101" charset="-122"/>
              </a:rPr>
              <a:t>载客轨迹</a:t>
            </a:r>
            <a:r>
              <a:rPr lang="zh-CN" altLang="en-US" sz="2400">
                <a:latin typeface="黑体" panose="02010609060101010101" charset="-122"/>
                <a:ea typeface="黑体" panose="02010609060101010101" charset="-122"/>
                <a:cs typeface="黑体" panose="02010609060101010101" charset="-122"/>
              </a:rPr>
              <a:t>数据与</a:t>
            </a:r>
            <a:r>
              <a:rPr lang="zh-CN" altLang="en-US" sz="2400">
                <a:solidFill>
                  <a:srgbClr val="FD9F00"/>
                </a:solidFill>
                <a:latin typeface="黑体" panose="02010609060101010101" charset="-122"/>
                <a:ea typeface="黑体" panose="02010609060101010101" charset="-122"/>
                <a:cs typeface="黑体" panose="02010609060101010101" charset="-122"/>
              </a:rPr>
              <a:t>寻客轨迹</a:t>
            </a:r>
            <a:r>
              <a:rPr lang="zh-CN" altLang="en-US" sz="2400">
                <a:latin typeface="黑体" panose="02010609060101010101" charset="-122"/>
                <a:ea typeface="黑体" panose="02010609060101010101" charset="-122"/>
                <a:cs typeface="黑体" panose="02010609060101010101" charset="-122"/>
              </a:rPr>
              <a:t>数据，计算每段轨迹数据的行驶时长与行驶距离，整理成以出租车</a:t>
            </a:r>
            <a:r>
              <a:rPr lang="en-US" altLang="zh-CN" sz="2400">
                <a:latin typeface="黑体" panose="02010609060101010101" charset="-122"/>
                <a:ea typeface="黑体" panose="02010609060101010101" charset="-122"/>
                <a:cs typeface="黑体" panose="02010609060101010101" charset="-122"/>
              </a:rPr>
              <a:t>ID</a:t>
            </a:r>
            <a:r>
              <a:rPr lang="zh-CN" altLang="en-US" sz="2400">
                <a:latin typeface="黑体" panose="02010609060101010101" charset="-122"/>
                <a:ea typeface="黑体" panose="02010609060101010101" charset="-122"/>
                <a:cs typeface="黑体" panose="02010609060101010101" charset="-122"/>
              </a:rPr>
              <a:t>为基本单位，包含轨迹状态、行驶时长、行驶距离、轨迹点集合的原始出租车数据集。</a:t>
            </a:r>
            <a:endParaRPr lang="zh-CN" altLang="en-US" sz="2400">
              <a:latin typeface="黑体" panose="02010609060101010101" charset="-122"/>
              <a:ea typeface="黑体" panose="02010609060101010101" charset="-122"/>
              <a:cs typeface="黑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033024" y="401812"/>
            <a:ext cx="6110515" cy="597320"/>
            <a:chOff x="384045" y="271186"/>
            <a:chExt cx="6110515" cy="597320"/>
          </a:xfrm>
        </p:grpSpPr>
        <p:sp>
          <p:nvSpPr>
            <p:cNvPr id="32" name="9"/>
            <p:cNvSpPr txBox="1"/>
            <p:nvPr/>
          </p:nvSpPr>
          <p:spPr>
            <a:xfrm>
              <a:off x="1719108" y="271186"/>
              <a:ext cx="3435256" cy="430530"/>
            </a:xfrm>
            <a:prstGeom prst="rect">
              <a:avLst/>
            </a:prstGeom>
            <a:noFill/>
          </p:spPr>
          <p:txBody>
            <a:bodyPr wrap="square" lIns="0" tIns="0" rIns="0" bIns="0" rtlCol="0">
              <a:spAutoFit/>
            </a:bodyPr>
            <a:lstStyle/>
            <a:p>
              <a:pPr marL="0" lvl="1" algn="ctr"/>
              <a:r>
                <a:rPr lang="zh-CN" altLang="en-US" sz="2800" dirty="0" smtClean="0">
                  <a:solidFill>
                    <a:schemeClr val="tx2">
                      <a:lumMod val="50000"/>
                    </a:schemeClr>
                  </a:solidFill>
                  <a:latin typeface="微软雅黑" panose="020B0503020204020204" pitchFamily="34" charset="-122"/>
                  <a:ea typeface="微软雅黑" panose="020B0503020204020204" pitchFamily="34" charset="-122"/>
                </a:rPr>
                <a:t>效益指数模型</a:t>
              </a:r>
              <a:endParaRPr lang="zh-CN" altLang="en-US" sz="2800" dirty="0" smtClean="0">
                <a:solidFill>
                  <a:schemeClr val="tx2">
                    <a:lumMod val="50000"/>
                  </a:schemeClr>
                </a:solidFill>
                <a:latin typeface="微软雅黑" panose="020B0503020204020204" pitchFamily="34" charset="-122"/>
                <a:ea typeface="微软雅黑" panose="020B0503020204020204" pitchFamily="34" charset="-122"/>
              </a:endParaRPr>
            </a:p>
          </p:txBody>
        </p:sp>
        <p:cxnSp>
          <p:nvCxnSpPr>
            <p:cNvPr id="6" name="品 11"/>
            <p:cNvCxnSpPr/>
            <p:nvPr>
              <p:custDataLst>
                <p:tags r:id="rId1"/>
              </p:custDataLst>
            </p:nvPr>
          </p:nvCxnSpPr>
          <p:spPr>
            <a:xfrm>
              <a:off x="384045" y="868506"/>
              <a:ext cx="6110515" cy="0"/>
            </a:xfrm>
            <a:prstGeom prst="line">
              <a:avLst/>
            </a:prstGeom>
            <a:noFill/>
            <a:ln w="38100" cap="flat" cmpd="sng" algn="ctr">
              <a:solidFill>
                <a:schemeClr val="accent1">
                  <a:lumMod val="75000"/>
                </a:schemeClr>
              </a:solidFill>
              <a:prstDash val="solid"/>
              <a:miter lim="800000"/>
            </a:ln>
            <a:effectLst/>
          </p:spPr>
        </p:cxnSp>
      </p:grpSp>
      <p:sp>
        <p:nvSpPr>
          <p:cNvPr id="3" name="文本框 2"/>
          <p:cNvSpPr txBox="1"/>
          <p:nvPr/>
        </p:nvSpPr>
        <p:spPr>
          <a:xfrm>
            <a:off x="835025" y="1167130"/>
            <a:ext cx="10807065" cy="460375"/>
          </a:xfrm>
          <a:prstGeom prst="rect">
            <a:avLst/>
          </a:prstGeom>
          <a:noFill/>
        </p:spPr>
        <p:txBody>
          <a:bodyPr wrap="square" rtlCol="0">
            <a:spAutoFit/>
          </a:bodyPr>
          <a:p>
            <a:r>
              <a:rPr lang="zh-CN" altLang="en-US" sz="2400">
                <a:solidFill>
                  <a:schemeClr val="accent1">
                    <a:lumMod val="50000"/>
                  </a:schemeClr>
                </a:solidFill>
                <a:latin typeface="黑体" panose="02010609060101010101" charset="-122"/>
                <a:ea typeface="黑体" panose="02010609060101010101" charset="-122"/>
              </a:rPr>
              <a:t>将单次载客轨迹与相邻前一段寻客轨迹相结合用于判断此次载客的效益的好坏。</a:t>
            </a:r>
            <a:endParaRPr lang="zh-CN" altLang="en-US" sz="2400">
              <a:solidFill>
                <a:schemeClr val="accent1">
                  <a:lumMod val="50000"/>
                </a:schemeClr>
              </a:solidFill>
              <a:latin typeface="黑体" panose="02010609060101010101" charset="-122"/>
              <a:ea typeface="黑体" panose="02010609060101010101" charset="-122"/>
            </a:endParaRPr>
          </a:p>
        </p:txBody>
      </p:sp>
      <p:grpSp>
        <p:nvGrpSpPr>
          <p:cNvPr id="18" name="组合 17"/>
          <p:cNvGrpSpPr/>
          <p:nvPr/>
        </p:nvGrpSpPr>
        <p:grpSpPr>
          <a:xfrm>
            <a:off x="568960" y="1828165"/>
            <a:ext cx="5417185" cy="1198879"/>
            <a:chOff x="1419" y="3122"/>
            <a:chExt cx="8552" cy="1886"/>
          </a:xfrm>
        </p:grpSpPr>
        <p:sp>
          <p:nvSpPr>
            <p:cNvPr id="5" name="文本框 4"/>
            <p:cNvSpPr txBox="1"/>
            <p:nvPr/>
          </p:nvSpPr>
          <p:spPr>
            <a:xfrm>
              <a:off x="1419" y="3122"/>
              <a:ext cx="8552" cy="1886"/>
            </a:xfrm>
            <a:prstGeom prst="rect">
              <a:avLst/>
            </a:prstGeom>
            <a:noFill/>
          </p:spPr>
          <p:txBody>
            <a:bodyPr wrap="square" rtlCol="0">
              <a:spAutoFit/>
            </a:bodyPr>
            <a:p>
              <a:pPr algn="l">
                <a:buClrTx/>
                <a:buSzTx/>
                <a:buFontTx/>
              </a:pPr>
              <a:r>
                <a:rPr lang="zh-CN" altLang="en-US" sz="2400"/>
                <a:t>定义的效益指数是关于出租车的单次行程收入    、单次里程利用率      与单次寻客时长      (min)的函数：</a:t>
              </a:r>
              <a:endParaRPr lang="zh-CN" altLang="en-US" sz="2400"/>
            </a:p>
          </p:txBody>
        </p:sp>
        <p:graphicFrame>
          <p:nvGraphicFramePr>
            <p:cNvPr id="9" name="对象 8"/>
            <p:cNvGraphicFramePr/>
            <p:nvPr/>
          </p:nvGraphicFramePr>
          <p:xfrm>
            <a:off x="2971" y="3740"/>
            <a:ext cx="571" cy="596"/>
          </p:xfrm>
          <a:graphic>
            <a:graphicData uri="http://schemas.openxmlformats.org/presentationml/2006/ole">
              <mc:AlternateContent xmlns:mc="http://schemas.openxmlformats.org/markup-compatibility/2006">
                <mc:Choice xmlns:v="urn:schemas-microsoft-com:vml" Requires="v">
                  <p:oleObj spid="_x0000_s10" name="" r:id="rId2" imgW="360045" imgH="509905" progId="Equation.KSEE3">
                    <p:embed/>
                  </p:oleObj>
                </mc:Choice>
                <mc:Fallback>
                  <p:oleObj name="" r:id="rId2" imgW="360045" imgH="509905" progId="Equation.KSEE3">
                    <p:embed/>
                    <p:pic>
                      <p:nvPicPr>
                        <p:cNvPr id="0" name="图片 9"/>
                        <p:cNvPicPr/>
                        <p:nvPr/>
                      </p:nvPicPr>
                      <p:blipFill>
                        <a:blip r:embed="rId3"/>
                        <a:stretch>
                          <a:fillRect/>
                        </a:stretch>
                      </p:blipFill>
                      <p:spPr>
                        <a:xfrm>
                          <a:off x="2971" y="3740"/>
                          <a:ext cx="571" cy="596"/>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7337" y="3727"/>
            <a:ext cx="480" cy="593"/>
          </p:xfrm>
          <a:graphic>
            <a:graphicData uri="http://schemas.openxmlformats.org/presentationml/2006/ole">
              <mc:AlternateContent xmlns:mc="http://schemas.openxmlformats.org/markup-compatibility/2006">
                <mc:Choice xmlns:v="urn:schemas-microsoft-com:vml" Requires="v">
                  <p:oleObj spid="_x0000_s14" name="" r:id="rId4" imgW="345440" imgH="396240" progId="Equation.KSEE3">
                    <p:embed/>
                  </p:oleObj>
                </mc:Choice>
                <mc:Fallback>
                  <p:oleObj name="" r:id="rId4" imgW="345440" imgH="396240" progId="Equation.KSEE3">
                    <p:embed/>
                    <p:pic>
                      <p:nvPicPr>
                        <p:cNvPr id="0" name="图片 13"/>
                        <p:cNvPicPr/>
                        <p:nvPr/>
                      </p:nvPicPr>
                      <p:blipFill>
                        <a:blip r:embed="rId5"/>
                        <a:stretch>
                          <a:fillRect/>
                        </a:stretch>
                      </p:blipFill>
                      <p:spPr>
                        <a:xfrm>
                          <a:off x="7337" y="3727"/>
                          <a:ext cx="480" cy="59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542" y="4336"/>
            <a:ext cx="624" cy="597"/>
          </p:xfrm>
          <a:graphic>
            <a:graphicData uri="http://schemas.openxmlformats.org/presentationml/2006/ole">
              <mc:AlternateContent xmlns:mc="http://schemas.openxmlformats.org/markup-compatibility/2006">
                <mc:Choice xmlns:v="urn:schemas-microsoft-com:vml" Requires="v">
                  <p:oleObj spid="_x0000_s17" name="" r:id="rId6" imgW="407670" imgH="398780" progId="Equation.KSEE3">
                    <p:embed/>
                  </p:oleObj>
                </mc:Choice>
                <mc:Fallback>
                  <p:oleObj name="" r:id="rId6" imgW="407670" imgH="398780" progId="Equation.KSEE3">
                    <p:embed/>
                    <p:pic>
                      <p:nvPicPr>
                        <p:cNvPr id="0" name="图片 16"/>
                        <p:cNvPicPr/>
                        <p:nvPr/>
                      </p:nvPicPr>
                      <p:blipFill>
                        <a:blip r:embed="rId7"/>
                        <a:stretch>
                          <a:fillRect/>
                        </a:stretch>
                      </p:blipFill>
                      <p:spPr>
                        <a:xfrm>
                          <a:off x="3542" y="4336"/>
                          <a:ext cx="624" cy="597"/>
                        </a:xfrm>
                        <a:prstGeom prst="rect">
                          <a:avLst/>
                        </a:prstGeom>
                      </p:spPr>
                    </p:pic>
                  </p:oleObj>
                </mc:Fallback>
              </mc:AlternateContent>
            </a:graphicData>
          </a:graphic>
        </p:graphicFrame>
      </p:grpSp>
      <p:cxnSp>
        <p:nvCxnSpPr>
          <p:cNvPr id="19" name="直接连接符 18"/>
          <p:cNvCxnSpPr/>
          <p:nvPr/>
        </p:nvCxnSpPr>
        <p:spPr>
          <a:xfrm>
            <a:off x="6260465" y="1804670"/>
            <a:ext cx="0" cy="4826000"/>
          </a:xfrm>
          <a:prstGeom prst="line">
            <a:avLst/>
          </a:prstGeom>
          <a:ln w="22225">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8"/>
          <a:stretch>
            <a:fillRect/>
          </a:stretch>
        </p:blipFill>
        <p:spPr>
          <a:xfrm>
            <a:off x="1285875" y="3028315"/>
            <a:ext cx="3806190" cy="803275"/>
          </a:xfrm>
          <a:prstGeom prst="rect">
            <a:avLst/>
          </a:prstGeom>
        </p:spPr>
      </p:pic>
      <p:pic>
        <p:nvPicPr>
          <p:cNvPr id="21" name="图片 20"/>
          <p:cNvPicPr>
            <a:picLocks noChangeAspect="1"/>
          </p:cNvPicPr>
          <p:nvPr/>
        </p:nvPicPr>
        <p:blipFill>
          <a:blip r:embed="rId9"/>
          <a:stretch>
            <a:fillRect/>
          </a:stretch>
        </p:blipFill>
        <p:spPr>
          <a:xfrm>
            <a:off x="568960" y="3999865"/>
            <a:ext cx="5239385" cy="2444115"/>
          </a:xfrm>
          <a:prstGeom prst="rect">
            <a:avLst/>
          </a:prstGeom>
        </p:spPr>
      </p:pic>
      <p:sp>
        <p:nvSpPr>
          <p:cNvPr id="23" name="文本框 22"/>
          <p:cNvSpPr txBox="1"/>
          <p:nvPr/>
        </p:nvSpPr>
        <p:spPr>
          <a:xfrm>
            <a:off x="6649085" y="1828165"/>
            <a:ext cx="4993005" cy="1568450"/>
          </a:xfrm>
          <a:prstGeom prst="rect">
            <a:avLst/>
          </a:prstGeom>
          <a:noFill/>
        </p:spPr>
        <p:txBody>
          <a:bodyPr wrap="square" rtlCol="0">
            <a:spAutoFit/>
          </a:bodyPr>
          <a:p>
            <a:pPr algn="l">
              <a:buClrTx/>
              <a:buSzTx/>
              <a:buFontTx/>
            </a:pPr>
            <a:r>
              <a:rPr lang="zh-CN" altLang="en-US" sz="2400"/>
              <a:t>根据成都市出租车计价标准： </a:t>
            </a:r>
            <a:endParaRPr lang="zh-CN" altLang="en-US" sz="2400"/>
          </a:p>
          <a:p>
            <a:pPr algn="l">
              <a:buClrTx/>
              <a:buSzTx/>
              <a:buFontTx/>
            </a:pPr>
            <a:r>
              <a:rPr lang="zh-CN" altLang="en-US" sz="2400"/>
              <a:t>起步价格为 </a:t>
            </a:r>
            <a:r>
              <a:rPr lang="en-US" altLang="zh-CN" sz="2400"/>
              <a:t>2km </a:t>
            </a:r>
            <a:r>
              <a:rPr lang="zh-CN" altLang="en-US" sz="2400"/>
              <a:t>内</a:t>
            </a:r>
            <a:r>
              <a:rPr lang="en-US" altLang="zh-CN" sz="2400"/>
              <a:t>8</a:t>
            </a:r>
            <a:r>
              <a:rPr lang="zh-CN" altLang="en-US" sz="2400"/>
              <a:t>元， </a:t>
            </a:r>
            <a:endParaRPr lang="zh-CN" altLang="en-US" sz="2400"/>
          </a:p>
          <a:p>
            <a:pPr algn="l">
              <a:buClrTx/>
              <a:buSzTx/>
              <a:buFontTx/>
            </a:pPr>
            <a:r>
              <a:rPr lang="zh-CN" altLang="en-US" sz="2400"/>
              <a:t>超里程单价为 </a:t>
            </a:r>
            <a:r>
              <a:rPr lang="en-US" altLang="zh-CN" sz="2400"/>
              <a:t>1.9</a:t>
            </a:r>
            <a:r>
              <a:rPr lang="zh-CN" altLang="en-US" sz="2400"/>
              <a:t>元</a:t>
            </a:r>
            <a:r>
              <a:rPr lang="en-US" altLang="zh-CN" sz="2400"/>
              <a:t>/km</a:t>
            </a:r>
            <a:r>
              <a:rPr lang="zh-CN" altLang="en-US" sz="2400"/>
              <a:t> </a:t>
            </a:r>
            <a:endParaRPr lang="zh-CN" altLang="en-US" sz="2400"/>
          </a:p>
          <a:p>
            <a:pPr algn="l">
              <a:buClrTx/>
              <a:buSzTx/>
              <a:buFontTx/>
            </a:pPr>
            <a:r>
              <a:rPr lang="zh-CN" altLang="en-US" sz="2400"/>
              <a:t>计算成都市出租车单次行程收入Ｆ ：</a:t>
            </a:r>
            <a:endParaRPr lang="zh-CN" altLang="en-US" sz="2400"/>
          </a:p>
        </p:txBody>
      </p:sp>
      <p:pic>
        <p:nvPicPr>
          <p:cNvPr id="24" name="图片 23"/>
          <p:cNvPicPr>
            <a:picLocks noChangeAspect="1"/>
          </p:cNvPicPr>
          <p:nvPr/>
        </p:nvPicPr>
        <p:blipFill>
          <a:blip r:embed="rId10"/>
          <a:stretch>
            <a:fillRect/>
          </a:stretch>
        </p:blipFill>
        <p:spPr>
          <a:xfrm>
            <a:off x="6999605" y="3497580"/>
            <a:ext cx="4025265" cy="894715"/>
          </a:xfrm>
          <a:prstGeom prst="rect">
            <a:avLst/>
          </a:prstGeom>
        </p:spPr>
      </p:pic>
      <p:sp>
        <p:nvSpPr>
          <p:cNvPr id="25" name="文本框 24"/>
          <p:cNvSpPr txBox="1"/>
          <p:nvPr/>
        </p:nvSpPr>
        <p:spPr>
          <a:xfrm>
            <a:off x="6652260" y="4392295"/>
            <a:ext cx="4719955" cy="1198880"/>
          </a:xfrm>
          <a:prstGeom prst="rect">
            <a:avLst/>
          </a:prstGeom>
          <a:noFill/>
        </p:spPr>
        <p:txBody>
          <a:bodyPr wrap="square" rtlCol="0">
            <a:spAutoFit/>
          </a:bodyPr>
          <a:p>
            <a:pPr algn="l">
              <a:buClrTx/>
              <a:buSzTx/>
              <a:buFontTx/>
            </a:pPr>
            <a:r>
              <a:rPr lang="zh-CN" altLang="en-US" sz="2400"/>
              <a:t>里程利用率       是指载客里程与现实里程之比，      表示出租车寻客里程</a:t>
            </a:r>
            <a:endParaRPr lang="zh-CN" altLang="en-US" sz="2400"/>
          </a:p>
        </p:txBody>
      </p:sp>
      <p:graphicFrame>
        <p:nvGraphicFramePr>
          <p:cNvPr id="26" name="对象 25"/>
          <p:cNvGraphicFramePr>
            <a:graphicFrameLocks noChangeAspect="1"/>
          </p:cNvGraphicFramePr>
          <p:nvPr/>
        </p:nvGraphicFramePr>
        <p:xfrm>
          <a:off x="8342421" y="4422021"/>
          <a:ext cx="391832" cy="396000"/>
        </p:xfrm>
        <a:graphic>
          <a:graphicData uri="http://schemas.openxmlformats.org/presentationml/2006/ole">
            <mc:AlternateContent xmlns:mc="http://schemas.openxmlformats.org/markup-compatibility/2006">
              <mc:Choice xmlns:v="urn:schemas-microsoft-com:vml" Requires="v">
                <p:oleObj spid="_x0000_s27" name="" r:id="rId11" imgW="203200" imgH="190500" progId="Equation.KSEE3">
                  <p:embed/>
                </p:oleObj>
              </mc:Choice>
              <mc:Fallback>
                <p:oleObj name="" r:id="rId11" imgW="203200" imgH="190500" progId="Equation.KSEE3">
                  <p:embed/>
                  <p:pic>
                    <p:nvPicPr>
                      <p:cNvPr id="0" name="图片 13"/>
                      <p:cNvPicPr/>
                      <p:nvPr/>
                    </p:nvPicPr>
                    <p:blipFill>
                      <a:blip r:embed="rId12"/>
                      <a:stretch>
                        <a:fillRect/>
                      </a:stretch>
                    </p:blipFill>
                    <p:spPr>
                      <a:xfrm>
                        <a:off x="8342421" y="4422021"/>
                        <a:ext cx="391832" cy="396000"/>
                      </a:xfrm>
                      <a:prstGeom prst="rect">
                        <a:avLst/>
                      </a:prstGeom>
                    </p:spPr>
                  </p:pic>
                </p:oleObj>
              </mc:Fallback>
            </mc:AlternateContent>
          </a:graphicData>
        </a:graphic>
      </p:graphicFrame>
      <p:pic>
        <p:nvPicPr>
          <p:cNvPr id="28" name="图片 27"/>
          <p:cNvPicPr>
            <a:picLocks noChangeAspect="1"/>
          </p:cNvPicPr>
          <p:nvPr/>
        </p:nvPicPr>
        <p:blipFill>
          <a:blip r:embed="rId13"/>
          <a:stretch>
            <a:fillRect/>
          </a:stretch>
        </p:blipFill>
        <p:spPr>
          <a:xfrm>
            <a:off x="7803515" y="5597525"/>
            <a:ext cx="2188210" cy="855345"/>
          </a:xfrm>
          <a:prstGeom prst="rect">
            <a:avLst/>
          </a:prstGeom>
        </p:spPr>
      </p:pic>
      <p:graphicFrame>
        <p:nvGraphicFramePr>
          <p:cNvPr id="29" name="对象 28">
            <a:hlinkClick r:id="" action="ppaction://ole?verb="/>
          </p:cNvPr>
          <p:cNvGraphicFramePr>
            <a:graphicFrameLocks noChangeAspect="1"/>
          </p:cNvGraphicFramePr>
          <p:nvPr/>
        </p:nvGraphicFramePr>
        <p:xfrm>
          <a:off x="8460587" y="4811690"/>
          <a:ext cx="408694" cy="360000"/>
        </p:xfrm>
        <a:graphic>
          <a:graphicData uri="http://schemas.openxmlformats.org/presentationml/2006/ole">
            <mc:AlternateContent xmlns:mc="http://schemas.openxmlformats.org/markup-compatibility/2006">
              <mc:Choice xmlns:v="urn:schemas-microsoft-com:vml" Requires="v">
                <p:oleObj spid="_x0000_s1030" name="" r:id="rId14" imgW="408305" imgH="360045" progId="Equation.KSEE3">
                  <p:embed/>
                </p:oleObj>
              </mc:Choice>
              <mc:Fallback>
                <p:oleObj name="" r:id="rId14" imgW="408305" imgH="360045" progId="Equation.KSEE3">
                  <p:embed/>
                  <p:pic>
                    <p:nvPicPr>
                      <p:cNvPr id="0" name="图片 1029"/>
                      <p:cNvPicPr/>
                      <p:nvPr/>
                    </p:nvPicPr>
                    <p:blipFill>
                      <a:blip r:embed="rId15"/>
                      <a:stretch>
                        <a:fillRect/>
                      </a:stretch>
                    </p:blipFill>
                    <p:spPr>
                      <a:xfrm>
                        <a:off x="8460587" y="4811690"/>
                        <a:ext cx="408694" cy="36000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KSO_WM_UNIT_PLACING_PICTURE_USER_VIEWPORT" val="{&quot;height&quot;:4692,&quot;width&quot;:10476}"/>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ISPRING_ULTRA_SCORM_TRACKING_SLIDES" val="1"/>
  <p:tag name="GENSWF_OUTPUT_FILE_NAME" val="33"/>
  <p:tag name="ISLIDE TOOLS.GUIDESSETTING" val="{&quot;Id&quot;:&quot;GuidesStyle_None&quot;,&quot;Name&quot;:&quot;无&quot;,&quot;HeaderHeight&quot;:0.0,&quot;FooterHeight&quot;:0.0,&quot;SideMargin&quot;:0.0,&quot;TopMargin&quot;:0.0,&quot;BottomMargin&quot;:0.0,&quot;IntervalMargin&quot;:0.0}"/>
</p:tagLst>
</file>

<file path=ppt/tags/tag2.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2892</Words>
  <Application>WPS 演示</Application>
  <PresentationFormat>自定义</PresentationFormat>
  <Paragraphs>158</Paragraphs>
  <Slides>22</Slides>
  <Notes>27</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8</vt:i4>
      </vt:variant>
      <vt:variant>
        <vt:lpstr>幻灯片标题</vt:lpstr>
      </vt:variant>
      <vt:variant>
        <vt:i4>22</vt:i4>
      </vt:variant>
    </vt:vector>
  </HeadingPairs>
  <TitlesOfParts>
    <vt:vector size="56" baseType="lpstr">
      <vt:lpstr>Arial</vt:lpstr>
      <vt:lpstr>宋体</vt:lpstr>
      <vt:lpstr>Wingdings</vt:lpstr>
      <vt:lpstr>微软雅黑</vt:lpstr>
      <vt:lpstr>张海山锐线体简</vt:lpstr>
      <vt:lpstr>Microsoft JhengHei Light</vt:lpstr>
      <vt:lpstr>黑体</vt:lpstr>
      <vt:lpstr>Calibri</vt:lpstr>
      <vt:lpstr>Arial Unicode MS</vt:lpstr>
      <vt:lpstr>等线</vt:lpstr>
      <vt:lpstr>Times New Roman</vt:lpstr>
      <vt:lpstr>Montserrat</vt:lpstr>
      <vt:lpstr>ESRI AMFM Electric</vt:lpstr>
      <vt:lpstr>Arial</vt:lpstr>
      <vt:lpstr>Open Sans Light</vt:lpstr>
      <vt:lpstr>Open Sans</vt:lpstr>
      <vt:lpstr>Source Sans Pro</vt:lpstr>
      <vt:lpstr>Adobe Gothic Std B</vt:lpstr>
      <vt:lpstr>Yu Gothic</vt:lpstr>
      <vt:lpstr>冬青黑体简体中文 W3</vt:lpstr>
      <vt:lpstr>Calibri</vt:lpstr>
      <vt:lpstr>FontAwesome</vt:lpstr>
      <vt:lpstr>Open Sans</vt:lpstr>
      <vt:lpstr>Impact</vt:lpstr>
      <vt:lpstr>Segoe Print</vt:lpstr>
      <vt:lpstr>Office Theme</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商务ppt</dc:title>
  <dc:creator>lzj</dc:creator>
  <cp:lastModifiedBy>Eternity</cp:lastModifiedBy>
  <cp:revision>1681</cp:revision>
  <dcterms:created xsi:type="dcterms:W3CDTF">2015-12-01T09:06:00Z</dcterms:created>
  <dcterms:modified xsi:type="dcterms:W3CDTF">2020-06-11T02:04:59Z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