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drawings/drawing3.xml" ContentType="application/vnd.openxmlformats-officedocument.drawingml.chartshapes+xml"/>
  <Override PartName="/ppt/charts/chart5.xml" ContentType="application/vnd.openxmlformats-officedocument.drawingml.chart+xml"/>
  <Override PartName="/ppt/drawings/drawing4.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drawings/drawing5.xml" ContentType="application/vnd.openxmlformats-officedocument.drawingml.chartshapes+xml"/>
  <Override PartName="/ppt/charts/chart8.xml" ContentType="application/vnd.openxmlformats-officedocument.drawingml.chart+xml"/>
  <Override PartName="/ppt/drawings/drawing6.xml" ContentType="application/vnd.openxmlformats-officedocument.drawingml.chartshapes+xml"/>
  <Override PartName="/ppt/charts/chart9.xml" ContentType="application/vnd.openxmlformats-officedocument.drawingml.chart+xml"/>
  <Override PartName="/ppt/drawings/drawing7.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7" r:id="rId3"/>
    <p:sldId id="266" r:id="rId4"/>
    <p:sldId id="278" r:id="rId5"/>
    <p:sldId id="263" r:id="rId6"/>
    <p:sldId id="264" r:id="rId7"/>
    <p:sldId id="268" r:id="rId8"/>
    <p:sldId id="269" r:id="rId9"/>
    <p:sldId id="270" r:id="rId10"/>
    <p:sldId id="279" r:id="rId11"/>
    <p:sldId id="258" r:id="rId12"/>
    <p:sldId id="259" r:id="rId13"/>
    <p:sldId id="267" r:id="rId14"/>
    <p:sldId id="256" r:id="rId15"/>
    <p:sldId id="276" r:id="rId16"/>
    <p:sldId id="257" r:id="rId17"/>
    <p:sldId id="261" r:id="rId18"/>
    <p:sldId id="260" r:id="rId19"/>
    <p:sldId id="262" r:id="rId20"/>
    <p:sldId id="280" r:id="rId2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7" autoAdjust="0"/>
    <p:restoredTop sz="94660"/>
  </p:normalViewPr>
  <p:slideViewPr>
    <p:cSldViewPr snapToGrid="0">
      <p:cViewPr varScale="1">
        <p:scale>
          <a:sx n="92" d="100"/>
          <a:sy n="92" d="100"/>
        </p:scale>
        <p:origin x="-1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4" Type="http://schemas.microsoft.com/office/2011/relationships/chartColorStyle" Target="colors1.xml"/><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4" Type="http://schemas.microsoft.com/office/2011/relationships/chartColorStyle" Target="colors2.xml"/><Relationship Id="rId1" Type="http://schemas.openxmlformats.org/officeDocument/2006/relationships/package" Target="../embeddings/Microsoft_Excel_Sheet2.xlsx"/><Relationship Id="rId2"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4" Type="http://schemas.microsoft.com/office/2011/relationships/chartColorStyle" Target="colors4.xml"/><Relationship Id="rId1" Type="http://schemas.openxmlformats.org/officeDocument/2006/relationships/package" Target="../embeddings/Microsoft_Excel_Sheet4.xlsx"/><Relationship Id="rId2"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4" Type="http://schemas.microsoft.com/office/2011/relationships/chartColorStyle" Target="colors5.xml"/><Relationship Id="rId1" Type="http://schemas.openxmlformats.org/officeDocument/2006/relationships/package" Target="../embeddings/Microsoft_Excel_Sheet5.xlsx"/><Relationship Id="rId2"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3" Type="http://schemas.microsoft.com/office/2011/relationships/chartStyle" Target="style6.xml"/><Relationship Id="rId4" Type="http://schemas.microsoft.com/office/2011/relationships/chartColorStyle" Target="colors6.xml"/><Relationship Id="rId1" Type="http://schemas.openxmlformats.org/officeDocument/2006/relationships/package" Target="../embeddings/Microsoft_Excel_Sheet7.xlsx"/><Relationship Id="rId2"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microsoft.com/office/2011/relationships/chartStyle" Target="style7.xml"/><Relationship Id="rId4" Type="http://schemas.microsoft.com/office/2011/relationships/chartColorStyle" Target="colors7.xml"/><Relationship Id="rId1" Type="http://schemas.openxmlformats.org/officeDocument/2006/relationships/package" Target="../embeddings/Microsoft_Excel_Sheet8.xlsx"/><Relationship Id="rId2"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3" Type="http://schemas.microsoft.com/office/2011/relationships/chartStyle" Target="style8.xml"/><Relationship Id="rId4" Type="http://schemas.microsoft.com/office/2011/relationships/chartColorStyle" Target="colors8.xml"/><Relationship Id="rId1" Type="http://schemas.openxmlformats.org/officeDocument/2006/relationships/package" Target="../embeddings/Microsoft_Excel_Sheet9.xlsx"/><Relationship Id="rId2"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explosion val="4"/>
          <c:dPt>
            <c:idx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A91A-4FEE-B96E-1C4EE98B996B}"/>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9347-4704-95FB-4FA1E31E00DE}"/>
              </c:ext>
            </c:extLst>
          </c:dPt>
          <c:dPt>
            <c:idx val="2"/>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5-9347-4704-95FB-4FA1E31E00DE}"/>
              </c:ext>
            </c:extLst>
          </c:dPt>
          <c:dPt>
            <c:idx val="3"/>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7-9347-4704-95FB-4FA1E31E00DE}"/>
              </c:ext>
            </c:extLst>
          </c:dPt>
          <c:cat>
            <c:strRef>
              <c:f>Sheet1!$A$2:$A$5</c:f>
              <c:strCache>
                <c:ptCount val="4"/>
                <c:pt idx="0">
                  <c:v>Wet Storage</c:v>
                </c:pt>
                <c:pt idx="1">
                  <c:v>Dry Casks</c:v>
                </c:pt>
                <c:pt idx="2">
                  <c:v>Category 3</c:v>
                </c:pt>
                <c:pt idx="3">
                  <c:v>Category 4</c:v>
                </c:pt>
              </c:strCache>
            </c:strRef>
          </c:cat>
          <c:val>
            <c:numRef>
              <c:f>Sheet1!$B$2:$B$5</c:f>
              <c:numCache>
                <c:formatCode>General</c:formatCode>
                <c:ptCount val="4"/>
                <c:pt idx="0">
                  <c:v>173599.0</c:v>
                </c:pt>
                <c:pt idx="1">
                  <c:v>70406.0</c:v>
                </c:pt>
                <c:pt idx="2">
                  <c:v>3.5</c:v>
                </c:pt>
                <c:pt idx="3">
                  <c:v>4.5</c:v>
                </c:pt>
              </c:numCache>
            </c:numRef>
          </c:val>
          <c:extLst xmlns:c16r2="http://schemas.microsoft.com/office/drawing/2015/06/chart">
            <c:ext xmlns:c16="http://schemas.microsoft.com/office/drawing/2014/chart" uri="{C3380CC4-5D6E-409C-BE32-E72D297353CC}">
              <c16:uniqueId val="{00000000-A91A-4FEE-B96E-1C4EE98B996B}"/>
            </c:ext>
          </c:extLst>
        </c:ser>
        <c:ser>
          <c:idx val="1"/>
          <c:order val="1"/>
          <c:tx>
            <c:strRef>
              <c:f>Sheet1!$C$1</c:f>
              <c:strCache>
                <c:ptCount val="1"/>
                <c:pt idx="0">
                  <c:v>Series 2</c:v>
                </c:pt>
              </c:strCache>
            </c:strRef>
          </c:tx>
          <c:dPt>
            <c:idx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9-9347-4704-95FB-4FA1E31E00DE}"/>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B-9347-4704-95FB-4FA1E31E00DE}"/>
              </c:ext>
            </c:extLst>
          </c:dPt>
          <c:dPt>
            <c:idx val="2"/>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D-9347-4704-95FB-4FA1E31E00DE}"/>
              </c:ext>
            </c:extLst>
          </c:dPt>
          <c:dPt>
            <c:idx val="3"/>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F-9347-4704-95FB-4FA1E31E00DE}"/>
              </c:ext>
            </c:extLst>
          </c:dPt>
          <c:cat>
            <c:strRef>
              <c:f>Sheet1!$A$2:$A$5</c:f>
              <c:strCache>
                <c:ptCount val="4"/>
                <c:pt idx="0">
                  <c:v>Wet Storage</c:v>
                </c:pt>
                <c:pt idx="1">
                  <c:v>Dry Casks</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A91A-4FEE-B96E-1C4EE98B996B}"/>
            </c:ext>
          </c:extLst>
        </c:ser>
        <c:ser>
          <c:idx val="2"/>
          <c:order val="2"/>
          <c:tx>
            <c:strRef>
              <c:f>Sheet1!$D$1</c:f>
              <c:strCache>
                <c:ptCount val="1"/>
                <c:pt idx="0">
                  <c:v>Series 3</c:v>
                </c:pt>
              </c:strCache>
            </c:strRef>
          </c:tx>
          <c:dPt>
            <c:idx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11-9347-4704-95FB-4FA1E31E00DE}"/>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13-9347-4704-95FB-4FA1E31E00DE}"/>
              </c:ext>
            </c:extLst>
          </c:dPt>
          <c:dPt>
            <c:idx val="2"/>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15-9347-4704-95FB-4FA1E31E00DE}"/>
              </c:ext>
            </c:extLst>
          </c:dPt>
          <c:dPt>
            <c:idx val="3"/>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17-9347-4704-95FB-4FA1E31E00DE}"/>
              </c:ext>
            </c:extLst>
          </c:dPt>
          <c:cat>
            <c:strRef>
              <c:f>Sheet1!$A$2:$A$5</c:f>
              <c:strCache>
                <c:ptCount val="4"/>
                <c:pt idx="0">
                  <c:v>Wet Storage</c:v>
                </c:pt>
                <c:pt idx="1">
                  <c:v>Dry Casks</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A91A-4FEE-B96E-1C4EE98B996B}"/>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Chernobyl Accident</c:v>
                </c:pt>
                <c:pt idx="1">
                  <c:v>Fukushima Accident</c:v>
                </c:pt>
                <c:pt idx="2">
                  <c:v>Atmosperic nuclear weapons tests</c:v>
                </c:pt>
                <c:pt idx="3">
                  <c:v>Indian Point 3 Spent nuclear fuel</c:v>
                </c:pt>
              </c:strCache>
            </c:strRef>
          </c:cat>
          <c:val>
            <c:numRef>
              <c:f>Sheet1!$B$2:$B$5</c:f>
              <c:numCache>
                <c:formatCode>#,##0</c:formatCode>
                <c:ptCount val="4"/>
                <c:pt idx="0">
                  <c:v>1.89E6</c:v>
                </c:pt>
                <c:pt idx="1">
                  <c:v>554054.0</c:v>
                </c:pt>
                <c:pt idx="2">
                  <c:v>2.55E7</c:v>
                </c:pt>
                <c:pt idx="3">
                  <c:v>9.2817043E7</c:v>
                </c:pt>
              </c:numCache>
            </c:numRef>
          </c:val>
          <c:extLst xmlns:c16r2="http://schemas.microsoft.com/office/drawing/2015/06/chart">
            <c:ext xmlns:c16="http://schemas.microsoft.com/office/drawing/2014/chart" uri="{C3380CC4-5D6E-409C-BE32-E72D297353CC}">
              <c16:uniqueId val="{00000000-944B-4D6E-BE13-56896E5B8E84}"/>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Chernobyl Accident</c:v>
                </c:pt>
                <c:pt idx="1">
                  <c:v>Fukushima Accident</c:v>
                </c:pt>
                <c:pt idx="2">
                  <c:v>Atmosperic nuclear weapons tests</c:v>
                </c:pt>
                <c:pt idx="3">
                  <c:v>Indian Point 3 Spent nuclear fuel</c:v>
                </c:pt>
              </c:strCache>
            </c:strRef>
          </c:cat>
          <c:val>
            <c:numRef>
              <c:f>Sheet1!$C$2:$C$5</c:f>
              <c:numCache>
                <c:formatCode>General</c:formatCode>
                <c:ptCount val="4"/>
              </c:numCache>
            </c:numRef>
          </c:val>
          <c:extLst xmlns:c16r2="http://schemas.microsoft.com/office/drawing/2015/06/chart">
            <c:ext xmlns:c16="http://schemas.microsoft.com/office/drawing/2014/chart" uri="{C3380CC4-5D6E-409C-BE32-E72D297353CC}">
              <c16:uniqueId val="{00000001-944B-4D6E-BE13-56896E5B8E84}"/>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Chernobyl Accident</c:v>
                </c:pt>
                <c:pt idx="1">
                  <c:v>Fukushima Accident</c:v>
                </c:pt>
                <c:pt idx="2">
                  <c:v>Atmosperic nuclear weapons tests</c:v>
                </c:pt>
                <c:pt idx="3">
                  <c:v>Indian Point 3 Spent nuclear fuel</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944B-4D6E-BE13-56896E5B8E84}"/>
            </c:ext>
          </c:extLst>
        </c:ser>
        <c:dLbls>
          <c:showLegendKey val="0"/>
          <c:showVal val="0"/>
          <c:showCatName val="0"/>
          <c:showSerName val="0"/>
          <c:showPercent val="0"/>
          <c:showBubbleSize val="0"/>
        </c:dLbls>
        <c:gapWidth val="0"/>
        <c:gapDepth val="3"/>
        <c:shape val="box"/>
        <c:axId val="-2066959800"/>
        <c:axId val="-2066988952"/>
        <c:axId val="0"/>
      </c:bar3DChart>
      <c:catAx>
        <c:axId val="-2066959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2066988952"/>
        <c:crosses val="autoZero"/>
        <c:auto val="1"/>
        <c:lblAlgn val="ctr"/>
        <c:lblOffset val="100"/>
        <c:noMultiLvlLbl val="0"/>
      </c:catAx>
      <c:valAx>
        <c:axId val="-2066988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066959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2-10 GWD/MTU</c:v>
                </c:pt>
                <c:pt idx="1">
                  <c:v>10-15GWd/MTU</c:v>
                </c:pt>
                <c:pt idx="2">
                  <c:v>15-20 GWd/MTU</c:v>
                </c:pt>
                <c:pt idx="3">
                  <c:v>20-25 GWd/MTU</c:v>
                </c:pt>
                <c:pt idx="4">
                  <c:v>25-30 GWd/MTU</c:v>
                </c:pt>
                <c:pt idx="5">
                  <c:v>30-35 GWd/MTU</c:v>
                </c:pt>
                <c:pt idx="6">
                  <c:v>35-40 GWd/MTU</c:v>
                </c:pt>
                <c:pt idx="7">
                  <c:v>40-45 GWd/MTU</c:v>
                </c:pt>
                <c:pt idx="8">
                  <c:v>45-50 GWd/MTU</c:v>
                </c:pt>
                <c:pt idx="9">
                  <c:v>50-55 GWd/MTU</c:v>
                </c:pt>
                <c:pt idx="10">
                  <c:v>55-69GWd/MTU</c:v>
                </c:pt>
              </c:strCache>
            </c:strRef>
          </c:cat>
          <c:val>
            <c:numRef>
              <c:f>Sheet1!$B$2:$B$12</c:f>
              <c:numCache>
                <c:formatCode>General</c:formatCode>
                <c:ptCount val="11"/>
                <c:pt idx="0">
                  <c:v>2491.0</c:v>
                </c:pt>
                <c:pt idx="1">
                  <c:v>6833.0</c:v>
                </c:pt>
                <c:pt idx="2">
                  <c:v>11318.0</c:v>
                </c:pt>
                <c:pt idx="3">
                  <c:v>16271.0</c:v>
                </c:pt>
                <c:pt idx="4">
                  <c:v>27295.0</c:v>
                </c:pt>
                <c:pt idx="5">
                  <c:v>34663.0</c:v>
                </c:pt>
                <c:pt idx="6">
                  <c:v>39563.0</c:v>
                </c:pt>
              </c:numCache>
            </c:numRef>
          </c:val>
          <c:extLst xmlns:c16r2="http://schemas.microsoft.com/office/drawing/2015/06/chart">
            <c:ext xmlns:c16="http://schemas.microsoft.com/office/drawing/2014/chart" uri="{C3380CC4-5D6E-409C-BE32-E72D297353CC}">
              <c16:uniqueId val="{00000000-9668-4632-91C1-0B1C13F70A88}"/>
            </c:ext>
          </c:extLst>
        </c:ser>
        <c:ser>
          <c:idx val="1"/>
          <c:order val="1"/>
          <c:tx>
            <c:strRef>
              <c:f>Sheet1!$C$1</c:f>
              <c:strCache>
                <c:ptCount val="1"/>
                <c:pt idx="0">
                  <c:v>Series 2</c:v>
                </c:pt>
              </c:strCache>
            </c:strRef>
          </c:tx>
          <c:spPr>
            <a:solidFill>
              <a:srgbClr val="FF0000"/>
            </a:solidFill>
            <a:ln>
              <a:noFill/>
            </a:ln>
            <a:effectLst/>
          </c:spPr>
          <c:invertIfNegative val="0"/>
          <c:dPt>
            <c:idx val="7"/>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0-1F03-42D8-B183-0456FB5508C1}"/>
              </c:ext>
            </c:extLst>
          </c:dPt>
          <c:cat>
            <c:strRef>
              <c:f>Sheet1!$A$2:$A$12</c:f>
              <c:strCache>
                <c:ptCount val="11"/>
                <c:pt idx="0">
                  <c:v>2-10 GWD/MTU</c:v>
                </c:pt>
                <c:pt idx="1">
                  <c:v>10-15GWd/MTU</c:v>
                </c:pt>
                <c:pt idx="2">
                  <c:v>15-20 GWd/MTU</c:v>
                </c:pt>
                <c:pt idx="3">
                  <c:v>20-25 GWd/MTU</c:v>
                </c:pt>
                <c:pt idx="4">
                  <c:v>25-30 GWd/MTU</c:v>
                </c:pt>
                <c:pt idx="5">
                  <c:v>30-35 GWd/MTU</c:v>
                </c:pt>
                <c:pt idx="6">
                  <c:v>35-40 GWd/MTU</c:v>
                </c:pt>
                <c:pt idx="7">
                  <c:v>40-45 GWd/MTU</c:v>
                </c:pt>
                <c:pt idx="8">
                  <c:v>45-50 GWd/MTU</c:v>
                </c:pt>
                <c:pt idx="9">
                  <c:v>50-55 GWd/MTU</c:v>
                </c:pt>
                <c:pt idx="10">
                  <c:v>55-69GWd/MTU</c:v>
                </c:pt>
              </c:strCache>
            </c:strRef>
          </c:cat>
          <c:val>
            <c:numRef>
              <c:f>Sheet1!$C$2:$C$12</c:f>
              <c:numCache>
                <c:formatCode>General</c:formatCode>
                <c:ptCount val="11"/>
                <c:pt idx="7">
                  <c:v>46810.0</c:v>
                </c:pt>
                <c:pt idx="8">
                  <c:v>42515.0</c:v>
                </c:pt>
                <c:pt idx="9">
                  <c:v>14908.0</c:v>
                </c:pt>
                <c:pt idx="10">
                  <c:v>1322.0</c:v>
                </c:pt>
              </c:numCache>
            </c:numRef>
          </c:val>
          <c:extLst xmlns:c16r2="http://schemas.microsoft.com/office/drawing/2015/06/chart">
            <c:ext xmlns:c16="http://schemas.microsoft.com/office/drawing/2014/chart" uri="{C3380CC4-5D6E-409C-BE32-E72D297353CC}">
              <c16:uniqueId val="{00000001-9668-4632-91C1-0B1C13F70A88}"/>
            </c:ext>
          </c:extLst>
        </c:ser>
        <c:ser>
          <c:idx val="2"/>
          <c:order val="2"/>
          <c:tx>
            <c:strRef>
              <c:f>Sheet1!$D$1</c:f>
              <c:strCache>
                <c:ptCount val="1"/>
                <c:pt idx="0">
                  <c:v>Series 3</c:v>
                </c:pt>
              </c:strCache>
            </c:strRef>
          </c:tx>
          <c:spPr>
            <a:solidFill>
              <a:schemeClr val="accent3"/>
            </a:solidFill>
            <a:ln>
              <a:noFill/>
            </a:ln>
            <a:effectLst/>
          </c:spPr>
          <c:invertIfNegative val="0"/>
          <c:cat>
            <c:strRef>
              <c:f>Sheet1!$A$2:$A$12</c:f>
              <c:strCache>
                <c:ptCount val="11"/>
                <c:pt idx="0">
                  <c:v>2-10 GWD/MTU</c:v>
                </c:pt>
                <c:pt idx="1">
                  <c:v>10-15GWd/MTU</c:v>
                </c:pt>
                <c:pt idx="2">
                  <c:v>15-20 GWd/MTU</c:v>
                </c:pt>
                <c:pt idx="3">
                  <c:v>20-25 GWd/MTU</c:v>
                </c:pt>
                <c:pt idx="4">
                  <c:v>25-30 GWd/MTU</c:v>
                </c:pt>
                <c:pt idx="5">
                  <c:v>30-35 GWd/MTU</c:v>
                </c:pt>
                <c:pt idx="6">
                  <c:v>35-40 GWd/MTU</c:v>
                </c:pt>
                <c:pt idx="7">
                  <c:v>40-45 GWd/MTU</c:v>
                </c:pt>
                <c:pt idx="8">
                  <c:v>45-50 GWd/MTU</c:v>
                </c:pt>
                <c:pt idx="9">
                  <c:v>50-55 GWd/MTU</c:v>
                </c:pt>
                <c:pt idx="10">
                  <c:v>55-69GWd/MTU</c:v>
                </c:pt>
              </c:strCache>
            </c:strRef>
          </c:cat>
          <c:val>
            <c:numRef>
              <c:f>Sheet1!$D$2:$D$12</c:f>
              <c:numCache>
                <c:formatCode>General</c:formatCode>
                <c:ptCount val="11"/>
              </c:numCache>
            </c:numRef>
          </c:val>
          <c:extLst xmlns:c16r2="http://schemas.microsoft.com/office/drawing/2015/06/chart">
            <c:ext xmlns:c16="http://schemas.microsoft.com/office/drawing/2014/chart" uri="{C3380CC4-5D6E-409C-BE32-E72D297353CC}">
              <c16:uniqueId val="{00000002-9668-4632-91C1-0B1C13F70A88}"/>
            </c:ext>
          </c:extLst>
        </c:ser>
        <c:dLbls>
          <c:showLegendKey val="0"/>
          <c:showVal val="0"/>
          <c:showCatName val="0"/>
          <c:showSerName val="0"/>
          <c:showPercent val="0"/>
          <c:showBubbleSize val="0"/>
        </c:dLbls>
        <c:gapWidth val="42"/>
        <c:overlap val="61"/>
        <c:axId val="-2052507240"/>
        <c:axId val="2082076552"/>
      </c:barChart>
      <c:catAx>
        <c:axId val="-205250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82076552"/>
        <c:crosses val="autoZero"/>
        <c:auto val="1"/>
        <c:lblAlgn val="ctr"/>
        <c:lblOffset val="100"/>
        <c:noMultiLvlLbl val="0"/>
      </c:catAx>
      <c:valAx>
        <c:axId val="2082076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052507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8612434540414"/>
          <c:y val="0.0360082258949116"/>
          <c:w val="0.536574754596979"/>
          <c:h val="0.885445110049254"/>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rgbClr val="FF9900"/>
              </a:solidFill>
              <a:ln>
                <a:noFill/>
              </a:ln>
              <a:effectLst/>
            </c:spPr>
            <c:extLst xmlns:c16r2="http://schemas.microsoft.com/office/drawing/2015/06/chart">
              <c:ext xmlns:c16="http://schemas.microsoft.com/office/drawing/2014/chart" uri="{C3380CC4-5D6E-409C-BE32-E72D297353CC}">
                <c16:uniqueId val="{00000001-8133-419D-BDC9-356191775FFD}"/>
              </c:ext>
            </c:extLst>
          </c:dPt>
          <c:dPt>
            <c:idx val="2"/>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0-8133-419D-BDC9-356191775FFD}"/>
              </c:ext>
            </c:extLst>
          </c:dPt>
          <c:cat>
            <c:strRef>
              <c:f>Sheet1!$A$2:$A$5</c:f>
              <c:strCache>
                <c:ptCount val="3"/>
                <c:pt idx="0">
                  <c:v>&lt;40 GWD/MTU</c:v>
                </c:pt>
                <c:pt idx="1">
                  <c:v>40 GWd/MTU-44.9 GWd/MTU</c:v>
                </c:pt>
                <c:pt idx="2">
                  <c:v>45 GWd/MTU to 55.9 GWd/MTU</c:v>
                </c:pt>
              </c:strCache>
            </c:strRef>
          </c:cat>
          <c:val>
            <c:numRef>
              <c:f>Sheet1!$B$2:$B$5</c:f>
              <c:numCache>
                <c:formatCode>General</c:formatCode>
                <c:ptCount val="4"/>
                <c:pt idx="0">
                  <c:v>49410.0</c:v>
                </c:pt>
                <c:pt idx="1">
                  <c:v>15428.0</c:v>
                </c:pt>
                <c:pt idx="2">
                  <c:v>5492.0</c:v>
                </c:pt>
              </c:numCache>
            </c:numRef>
          </c:val>
          <c:extLst xmlns:c16r2="http://schemas.microsoft.com/office/drawing/2015/06/chart">
            <c:ext xmlns:c16="http://schemas.microsoft.com/office/drawing/2014/chart" uri="{C3380CC4-5D6E-409C-BE32-E72D297353CC}">
              <c16:uniqueId val="{00000000-84BE-4BE3-B098-103611A19A5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3"/>
                <c:pt idx="0">
                  <c:v>&lt;40 GWD/MTU</c:v>
                </c:pt>
                <c:pt idx="1">
                  <c:v>40 GWd/MTU-44.9 GWd/MTU</c:v>
                </c:pt>
                <c:pt idx="2">
                  <c:v>45 GWd/MTU to 55.9 GWd/MTU</c:v>
                </c:pt>
              </c:strCache>
            </c:strRef>
          </c:cat>
          <c:val>
            <c:numRef>
              <c:f>Sheet1!$C$2:$C$5</c:f>
              <c:numCache>
                <c:formatCode>General</c:formatCode>
                <c:ptCount val="4"/>
                <c:pt idx="0">
                  <c:v>2.4</c:v>
                </c:pt>
                <c:pt idx="1">
                  <c:v>4.4</c:v>
                </c:pt>
                <c:pt idx="2">
                  <c:v>1.8</c:v>
                </c:pt>
              </c:numCache>
            </c:numRef>
          </c:val>
          <c:extLst xmlns:c16r2="http://schemas.microsoft.com/office/drawing/2015/06/chart">
            <c:ext xmlns:c16="http://schemas.microsoft.com/office/drawing/2014/chart" uri="{C3380CC4-5D6E-409C-BE32-E72D297353CC}">
              <c16:uniqueId val="{00000001-84BE-4BE3-B098-103611A19A5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3"/>
                <c:pt idx="0">
                  <c:v>&lt;40 GWD/MTU</c:v>
                </c:pt>
                <c:pt idx="1">
                  <c:v>40 GWd/MTU-44.9 GWd/MTU</c:v>
                </c:pt>
                <c:pt idx="2">
                  <c:v>45 GWd/MTU to 55.9 GWd/MTU</c:v>
                </c:pt>
              </c:strCache>
            </c:strRef>
          </c:cat>
          <c:val>
            <c:numRef>
              <c:f>Sheet1!$D$2:$D$5</c:f>
              <c:numCache>
                <c:formatCode>General</c:formatCode>
                <c:ptCount val="4"/>
                <c:pt idx="0">
                  <c:v>2.0</c:v>
                </c:pt>
                <c:pt idx="1">
                  <c:v>2.0</c:v>
                </c:pt>
                <c:pt idx="2">
                  <c:v>3.0</c:v>
                </c:pt>
              </c:numCache>
            </c:numRef>
          </c:val>
          <c:extLst xmlns:c16r2="http://schemas.microsoft.com/office/drawing/2015/06/chart">
            <c:ext xmlns:c16="http://schemas.microsoft.com/office/drawing/2014/chart" uri="{C3380CC4-5D6E-409C-BE32-E72D297353CC}">
              <c16:uniqueId val="{00000002-84BE-4BE3-B098-103611A19A52}"/>
            </c:ext>
          </c:extLst>
        </c:ser>
        <c:dLbls>
          <c:showLegendKey val="0"/>
          <c:showVal val="0"/>
          <c:showCatName val="0"/>
          <c:showSerName val="0"/>
          <c:showPercent val="0"/>
          <c:showBubbleSize val="0"/>
        </c:dLbls>
        <c:gapWidth val="0"/>
        <c:overlap val="66"/>
        <c:axId val="-2052391032"/>
        <c:axId val="-2052387320"/>
      </c:barChart>
      <c:catAx>
        <c:axId val="-2052391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052387320"/>
        <c:crosses val="autoZero"/>
        <c:auto val="1"/>
        <c:lblAlgn val="ctr"/>
        <c:lblOffset val="100"/>
        <c:noMultiLvlLbl val="0"/>
      </c:catAx>
      <c:valAx>
        <c:axId val="-2052387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052391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Column1</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92B5-4134-AF61-79346B5634EE}"/>
              </c:ext>
            </c:extLst>
          </c:dPt>
          <c:dPt>
            <c:idx val="1"/>
            <c:bubble3D val="0"/>
            <c:explosion val="43"/>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2-92B5-4134-AF61-79346B5634EE}"/>
              </c:ext>
            </c:extLst>
          </c:dPt>
          <c:dPt>
            <c:idx val="2"/>
            <c:bubble3D val="0"/>
            <c:explosion val="35"/>
            <c:spPr>
              <a:solidFill>
                <a:srgbClr val="FF0000"/>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92B5-4134-AF61-79346B5634EE}"/>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067F-4FAB-A943-0B8C8B143DC1}"/>
              </c:ext>
            </c:extLst>
          </c:dPt>
          <c:cat>
            <c:strRef>
              <c:f>Sheet1!$A$2:$A$5</c:f>
              <c:strCache>
                <c:ptCount val="3"/>
                <c:pt idx="0">
                  <c:v>&lt;40 GWd/MTU</c:v>
                </c:pt>
                <c:pt idx="1">
                  <c:v>40 GWd/MTU to 45 GWd/MTU</c:v>
                </c:pt>
                <c:pt idx="2">
                  <c:v>45 GWd/MTU to 67 GWd/MTU</c:v>
                </c:pt>
              </c:strCache>
            </c:strRef>
          </c:cat>
          <c:val>
            <c:numRef>
              <c:f>Sheet1!$B$2:$B$5</c:f>
              <c:numCache>
                <c:formatCode>General</c:formatCode>
                <c:ptCount val="4"/>
                <c:pt idx="0">
                  <c:v>93338.0</c:v>
                </c:pt>
                <c:pt idx="1">
                  <c:v>31382.0</c:v>
                </c:pt>
                <c:pt idx="2">
                  <c:v>48881.0</c:v>
                </c:pt>
                <c:pt idx="3">
                  <c:v>1.2</c:v>
                </c:pt>
              </c:numCache>
            </c:numRef>
          </c:val>
          <c:extLst xmlns:c16r2="http://schemas.microsoft.com/office/drawing/2015/06/chart">
            <c:ext xmlns:c16="http://schemas.microsoft.com/office/drawing/2014/chart" uri="{C3380CC4-5D6E-409C-BE32-E72D297353CC}">
              <c16:uniqueId val="{00000000-92B5-4134-AF61-79346B5634EE}"/>
            </c:ext>
          </c:extLst>
        </c:ser>
        <c:dLbls>
          <c:showLegendKey val="0"/>
          <c:showVal val="0"/>
          <c:showCatName val="0"/>
          <c:showSerName val="0"/>
          <c:showPercent val="0"/>
          <c:showBubbleSize val="0"/>
          <c:showLeaderLines val="1"/>
        </c:dLbls>
      </c:pie3DChart>
      <c:spPr>
        <a:noFill/>
        <a:ln>
          <a:noFill/>
        </a:ln>
        <a:effectLst/>
      </c:spPr>
    </c:plotArea>
    <c:legend>
      <c:legendPos val="b"/>
      <c:legendEntry>
        <c:idx val="3"/>
        <c:delete val="1"/>
      </c:legendEntry>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invertIfNegative val="0"/>
          <c:cat>
            <c:strRef>
              <c:f>Sheet1!$A$2:$A$4</c:f>
              <c:strCache>
                <c:ptCount val="3"/>
                <c:pt idx="0">
                  <c:v>Lower Burnup*</c:v>
                </c:pt>
                <c:pt idx="1">
                  <c:v>High Burnup**</c:v>
                </c:pt>
                <c:pt idx="2">
                  <c:v>Very high burnup***</c:v>
                </c:pt>
              </c:strCache>
            </c:strRef>
          </c:cat>
          <c:val>
            <c:numRef>
              <c:f>Sheet1!$B$2:$B$4</c:f>
              <c:numCache>
                <c:formatCode>General</c:formatCode>
                <c:ptCount val="3"/>
                <c:pt idx="0">
                  <c:v>88000.0</c:v>
                </c:pt>
              </c:numCache>
            </c:numRef>
          </c:val>
          <c:extLst xmlns:c16r2="http://schemas.microsoft.com/office/drawing/2015/06/chart">
            <c:ext xmlns:c16="http://schemas.microsoft.com/office/drawing/2014/chart" uri="{C3380CC4-5D6E-409C-BE32-E72D297353CC}">
              <c16:uniqueId val="{00000000-316F-4345-891F-5B600BFD8F97}"/>
            </c:ext>
          </c:extLst>
        </c:ser>
        <c:ser>
          <c:idx val="1"/>
          <c:order val="1"/>
          <c:tx>
            <c:strRef>
              <c:f>Sheet1!$C$1</c:f>
              <c:strCache>
                <c:ptCount val="1"/>
                <c:pt idx="0">
                  <c:v>Series 2</c:v>
                </c:pt>
              </c:strCache>
            </c:strRef>
          </c:tx>
          <c:spPr>
            <a:solidFill>
              <a:srgbClr val="FFC000"/>
            </a:solidFill>
          </c:spPr>
          <c:invertIfNegative val="0"/>
          <c:cat>
            <c:strRef>
              <c:f>Sheet1!$A$2:$A$4</c:f>
              <c:strCache>
                <c:ptCount val="3"/>
                <c:pt idx="0">
                  <c:v>Lower Burnup*</c:v>
                </c:pt>
                <c:pt idx="1">
                  <c:v>High Burnup**</c:v>
                </c:pt>
                <c:pt idx="2">
                  <c:v>Very high burnup***</c:v>
                </c:pt>
              </c:strCache>
            </c:strRef>
          </c:cat>
          <c:val>
            <c:numRef>
              <c:f>Sheet1!$C$2:$C$4</c:f>
              <c:numCache>
                <c:formatCode>General</c:formatCode>
                <c:ptCount val="3"/>
                <c:pt idx="1">
                  <c:v>230000.0</c:v>
                </c:pt>
              </c:numCache>
            </c:numRef>
          </c:val>
          <c:extLst xmlns:c16r2="http://schemas.microsoft.com/office/drawing/2015/06/chart">
            <c:ext xmlns:c16="http://schemas.microsoft.com/office/drawing/2014/chart" uri="{C3380CC4-5D6E-409C-BE32-E72D297353CC}">
              <c16:uniqueId val="{00000001-316F-4345-891F-5B600BFD8F97}"/>
            </c:ext>
          </c:extLst>
        </c:ser>
        <c:ser>
          <c:idx val="2"/>
          <c:order val="2"/>
          <c:tx>
            <c:strRef>
              <c:f>Sheet1!$D$1</c:f>
              <c:strCache>
                <c:ptCount val="1"/>
                <c:pt idx="0">
                  <c:v>Series 3</c:v>
                </c:pt>
              </c:strCache>
            </c:strRef>
          </c:tx>
          <c:spPr>
            <a:solidFill>
              <a:srgbClr val="FF0000"/>
            </a:solidFill>
          </c:spPr>
          <c:invertIfNegative val="0"/>
          <c:cat>
            <c:strRef>
              <c:f>Sheet1!$A$2:$A$4</c:f>
              <c:strCache>
                <c:ptCount val="3"/>
                <c:pt idx="0">
                  <c:v>Lower Burnup*</c:v>
                </c:pt>
                <c:pt idx="1">
                  <c:v>High Burnup**</c:v>
                </c:pt>
                <c:pt idx="2">
                  <c:v>Very high burnup***</c:v>
                </c:pt>
              </c:strCache>
            </c:strRef>
          </c:cat>
          <c:val>
            <c:numRef>
              <c:f>Sheet1!$D$2:$D$4</c:f>
              <c:numCache>
                <c:formatCode>General</c:formatCode>
                <c:ptCount val="3"/>
                <c:pt idx="2">
                  <c:v>328000.0</c:v>
                </c:pt>
              </c:numCache>
            </c:numRef>
          </c:val>
          <c:extLst xmlns:c16r2="http://schemas.microsoft.com/office/drawing/2015/06/chart">
            <c:ext xmlns:c16="http://schemas.microsoft.com/office/drawing/2014/chart" uri="{C3380CC4-5D6E-409C-BE32-E72D297353CC}">
              <c16:uniqueId val="{00000002-316F-4345-891F-5B600BFD8F97}"/>
            </c:ext>
          </c:extLst>
        </c:ser>
        <c:dLbls>
          <c:showLegendKey val="0"/>
          <c:showVal val="0"/>
          <c:showCatName val="0"/>
          <c:showSerName val="0"/>
          <c:showPercent val="0"/>
          <c:showBubbleSize val="0"/>
        </c:dLbls>
        <c:gapWidth val="0"/>
        <c:gapDepth val="0"/>
        <c:shape val="box"/>
        <c:axId val="-2052460792"/>
        <c:axId val="-2052457784"/>
        <c:axId val="0"/>
      </c:bar3DChart>
      <c:catAx>
        <c:axId val="-2052460792"/>
        <c:scaling>
          <c:orientation val="minMax"/>
        </c:scaling>
        <c:delete val="0"/>
        <c:axPos val="b"/>
        <c:numFmt formatCode="General" sourceLinked="0"/>
        <c:majorTickMark val="out"/>
        <c:minorTickMark val="none"/>
        <c:tickLblPos val="nextTo"/>
        <c:txPr>
          <a:bodyPr/>
          <a:lstStyle/>
          <a:p>
            <a:pPr>
              <a:defRPr sz="2400" b="1"/>
            </a:pPr>
            <a:endParaRPr lang="en-US"/>
          </a:p>
        </c:txPr>
        <c:crossAx val="-2052457784"/>
        <c:crosses val="autoZero"/>
        <c:auto val="1"/>
        <c:lblAlgn val="ctr"/>
        <c:lblOffset val="100"/>
        <c:noMultiLvlLbl val="0"/>
      </c:catAx>
      <c:valAx>
        <c:axId val="-2052457784"/>
        <c:scaling>
          <c:orientation val="minMax"/>
        </c:scaling>
        <c:delete val="0"/>
        <c:axPos val="l"/>
        <c:majorGridlines/>
        <c:numFmt formatCode="General" sourceLinked="1"/>
        <c:majorTickMark val="out"/>
        <c:minorTickMark val="none"/>
        <c:tickLblPos val="nextTo"/>
        <c:txPr>
          <a:bodyPr/>
          <a:lstStyle/>
          <a:p>
            <a:pPr>
              <a:defRPr sz="2000" b="1"/>
            </a:pPr>
            <a:endParaRPr lang="en-US"/>
          </a:p>
        </c:txPr>
        <c:crossAx val="-20524607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spent</a:t>
            </a:r>
            <a:r>
              <a:rPr lang="en-US" sz="2400" b="1" baseline="0" dirty="0"/>
              <a:t> nuclear fuel at stranded and </a:t>
            </a:r>
            <a:r>
              <a:rPr lang="en-US" sz="2400" b="1" baseline="0"/>
              <a:t>future stranded </a:t>
            </a:r>
            <a:r>
              <a:rPr lang="en-US" sz="2400" b="1"/>
              <a:t>reactors</a:t>
            </a:r>
            <a:endParaRPr lang="en-US" sz="2400" b="1" baseline="0" dirty="0"/>
          </a:p>
        </c:rich>
      </c:tx>
      <c:layout>
        <c:manualLayout>
          <c:xMode val="edge"/>
          <c:yMode val="edge"/>
          <c:x val="0.179751340858166"/>
          <c:y val="0.0243788091889358"/>
        </c:manualLayout>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9407347887197"/>
          <c:y val="0.0924426429818635"/>
          <c:w val="0.861069745681756"/>
          <c:h val="0.818552259026693"/>
        </c:manualLayout>
      </c:layout>
      <c:bar3DChart>
        <c:barDir val="bar"/>
        <c:grouping val="stacked"/>
        <c:varyColors val="0"/>
        <c:ser>
          <c:idx val="0"/>
          <c:order val="0"/>
          <c:tx>
            <c:strRef>
              <c:f>Sheet1!$B$1</c:f>
              <c:strCache>
                <c:ptCount val="1"/>
                <c:pt idx="0">
                  <c:v>lower burnup</c:v>
                </c:pt>
              </c:strCache>
            </c:strRef>
          </c:tx>
          <c:spPr>
            <a:solidFill>
              <a:schemeClr val="accent1"/>
            </a:solidFill>
            <a:ln>
              <a:noFill/>
            </a:ln>
            <a:effectLst/>
            <a:sp3d/>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Sheet1!$B$2:$B$30</c:f>
              <c:numCache>
                <c:formatCode>General</c:formatCode>
                <c:ptCount val="29"/>
                <c:pt idx="0">
                  <c:v>2235.0</c:v>
                </c:pt>
                <c:pt idx="1">
                  <c:v>888.0</c:v>
                </c:pt>
                <c:pt idx="2">
                  <c:v>3518.0</c:v>
                </c:pt>
                <c:pt idx="3">
                  <c:v>1120.0</c:v>
                </c:pt>
                <c:pt idx="4">
                  <c:v>1056.0</c:v>
                </c:pt>
                <c:pt idx="5">
                  <c:v>160.0</c:v>
                </c:pt>
                <c:pt idx="6">
                  <c:v>970.0</c:v>
                </c:pt>
                <c:pt idx="7">
                  <c:v>443.0</c:v>
                </c:pt>
                <c:pt idx="8">
                  <c:v>334.0</c:v>
                </c:pt>
                <c:pt idx="9">
                  <c:v>798.0</c:v>
                </c:pt>
                <c:pt idx="10">
                  <c:v>1434.0</c:v>
                </c:pt>
                <c:pt idx="11">
                  <c:v>1434.0</c:v>
                </c:pt>
                <c:pt idx="12">
                  <c:v>1091.0</c:v>
                </c:pt>
                <c:pt idx="13">
                  <c:v>2190.0</c:v>
                </c:pt>
                <c:pt idx="14">
                  <c:v>2190.0</c:v>
                </c:pt>
                <c:pt idx="15">
                  <c:v>309.0</c:v>
                </c:pt>
                <c:pt idx="16">
                  <c:v>791.0</c:v>
                </c:pt>
                <c:pt idx="17">
                  <c:v>737.0</c:v>
                </c:pt>
                <c:pt idx="18">
                  <c:v>493.0</c:v>
                </c:pt>
                <c:pt idx="19">
                  <c:v>665.0</c:v>
                </c:pt>
                <c:pt idx="20">
                  <c:v>973.0</c:v>
                </c:pt>
                <c:pt idx="21">
                  <c:v>971.0</c:v>
                </c:pt>
                <c:pt idx="22">
                  <c:v>672.0</c:v>
                </c:pt>
                <c:pt idx="23">
                  <c:v>1072.0</c:v>
                </c:pt>
                <c:pt idx="24">
                  <c:v>534.0</c:v>
                </c:pt>
                <c:pt idx="25">
                  <c:v>1102.0</c:v>
                </c:pt>
                <c:pt idx="26">
                  <c:v>3225.0</c:v>
                </c:pt>
                <c:pt idx="27">
                  <c:v>3549.0</c:v>
                </c:pt>
                <c:pt idx="28">
                  <c:v>3217.0</c:v>
                </c:pt>
              </c:numCache>
            </c:numRef>
          </c:val>
          <c:extLst xmlns:c16r2="http://schemas.microsoft.com/office/drawing/2015/06/chart">
            <c:ext xmlns:c16="http://schemas.microsoft.com/office/drawing/2014/chart" uri="{C3380CC4-5D6E-409C-BE32-E72D297353CC}">
              <c16:uniqueId val="{00000000-EEF2-4F43-95BF-7E1BBDEB5B0F}"/>
            </c:ext>
          </c:extLst>
        </c:ser>
        <c:ser>
          <c:idx val="1"/>
          <c:order val="1"/>
          <c:tx>
            <c:strRef>
              <c:f>Sheet1!$C$1</c:f>
              <c:strCache>
                <c:ptCount val="1"/>
                <c:pt idx="0">
                  <c:v>high burnup( &gt;45GWd/MTU)</c:v>
                </c:pt>
              </c:strCache>
            </c:strRef>
          </c:tx>
          <c:spPr>
            <a:solidFill>
              <a:schemeClr val="accent2"/>
            </a:solidFill>
            <a:ln>
              <a:noFill/>
            </a:ln>
            <a:effectLst/>
            <a:sp3d/>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Sheet1!$C$2:$C$30</c:f>
              <c:numCache>
                <c:formatCode>General</c:formatCode>
                <c:ptCount val="29"/>
                <c:pt idx="0">
                  <c:v>986.0</c:v>
                </c:pt>
                <c:pt idx="2">
                  <c:v>1075.0</c:v>
                </c:pt>
                <c:pt idx="3">
                  <c:v>23.0</c:v>
                </c:pt>
                <c:pt idx="4">
                  <c:v>27.0</c:v>
                </c:pt>
                <c:pt idx="6">
                  <c:v>806.0</c:v>
                </c:pt>
                <c:pt idx="9">
                  <c:v>445.0</c:v>
                </c:pt>
                <c:pt idx="13">
                  <c:v>1536.0</c:v>
                </c:pt>
                <c:pt idx="14">
                  <c:v>1765.0</c:v>
                </c:pt>
                <c:pt idx="17">
                  <c:v>909.0</c:v>
                </c:pt>
                <c:pt idx="20">
                  <c:v>660.0</c:v>
                </c:pt>
                <c:pt idx="21">
                  <c:v>763.0</c:v>
                </c:pt>
                <c:pt idx="22">
                  <c:v>409.0</c:v>
                </c:pt>
                <c:pt idx="23">
                  <c:v>263.0</c:v>
                </c:pt>
                <c:pt idx="26">
                  <c:v>648.0</c:v>
                </c:pt>
                <c:pt idx="27">
                  <c:v>655.0</c:v>
                </c:pt>
              </c:numCache>
            </c:numRef>
          </c:val>
          <c:extLst xmlns:c16r2="http://schemas.microsoft.com/office/drawing/2015/06/chart">
            <c:ext xmlns:c16="http://schemas.microsoft.com/office/drawing/2014/chart" uri="{C3380CC4-5D6E-409C-BE32-E72D297353CC}">
              <c16:uniqueId val="{00000001-EEF2-4F43-95BF-7E1BBDEB5B0F}"/>
            </c:ext>
          </c:extLst>
        </c:ser>
        <c:ser>
          <c:idx val="2"/>
          <c:order val="2"/>
          <c:tx>
            <c:strRef>
              <c:f>Sheet1!$D$1</c:f>
              <c:strCache>
                <c:ptCount val="1"/>
                <c:pt idx="0">
                  <c:v>Column1</c:v>
                </c:pt>
              </c:strCache>
            </c:strRef>
          </c:tx>
          <c:spPr>
            <a:solidFill>
              <a:schemeClr val="accent3"/>
            </a:solidFill>
            <a:ln>
              <a:noFill/>
            </a:ln>
            <a:effectLst/>
            <a:sp3d/>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Sheet1!$D$2:$D$30</c:f>
              <c:numCache>
                <c:formatCode>General</c:formatCode>
                <c:ptCount val="29"/>
              </c:numCache>
            </c:numRef>
          </c:val>
          <c:extLst xmlns:c16r2="http://schemas.microsoft.com/office/drawing/2015/06/chart">
            <c:ext xmlns:c16="http://schemas.microsoft.com/office/drawing/2014/chart" uri="{C3380CC4-5D6E-409C-BE32-E72D297353CC}">
              <c16:uniqueId val="{00000002-EEF2-4F43-95BF-7E1BBDEB5B0F}"/>
            </c:ext>
          </c:extLst>
        </c:ser>
        <c:dLbls>
          <c:showLegendKey val="0"/>
          <c:showVal val="0"/>
          <c:showCatName val="0"/>
          <c:showSerName val="0"/>
          <c:showPercent val="0"/>
          <c:showBubbleSize val="0"/>
        </c:dLbls>
        <c:gapWidth val="150"/>
        <c:shape val="box"/>
        <c:axId val="-2052597048"/>
        <c:axId val="-2052600840"/>
        <c:axId val="0"/>
      </c:bar3DChart>
      <c:catAx>
        <c:axId val="-20525970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52600840"/>
        <c:crosses val="autoZero"/>
        <c:auto val="1"/>
        <c:lblAlgn val="ctr"/>
        <c:lblOffset val="100"/>
        <c:noMultiLvlLbl val="0"/>
      </c:catAx>
      <c:valAx>
        <c:axId val="-2052600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20525970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Entry>
      <c:legendEntry>
        <c:idx val="2"/>
        <c:delete val="1"/>
      </c:legendEntry>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2000" dirty="0"/>
              <a:t>Estimated costs for Consolidated Storage </a:t>
            </a:r>
          </a:p>
          <a:p>
            <a:pPr>
              <a:defRPr sz="132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2000" dirty="0"/>
              <a:t>of Stranded and Future Stranded Spent Nuclear Fuel</a:t>
            </a:r>
          </a:p>
        </c:rich>
      </c:tx>
      <c:layout>
        <c:manualLayout>
          <c:xMode val="edge"/>
          <c:yMode val="edge"/>
          <c:x val="0.418036116517069"/>
          <c:y val="0.0257476728064963"/>
        </c:manualLayout>
      </c:layout>
      <c:overlay val="0"/>
      <c:spPr>
        <a:solidFill>
          <a:schemeClr val="bg1"/>
        </a:solidFill>
        <a:ln>
          <a:noFill/>
        </a:ln>
        <a:effectLst/>
      </c:spPr>
    </c:title>
    <c:autoTitleDeleted val="0"/>
    <c:plotArea>
      <c:layout>
        <c:manualLayout>
          <c:layoutTarget val="inner"/>
          <c:xMode val="edge"/>
          <c:yMode val="edge"/>
          <c:x val="0.111641320007966"/>
          <c:y val="0.083184789067142"/>
          <c:w val="0.832030968874183"/>
          <c:h val="0.810034418603201"/>
        </c:manualLayout>
      </c:layout>
      <c:barChart>
        <c:barDir val="bar"/>
        <c:grouping val="stacked"/>
        <c:varyColors val="0"/>
        <c:ser>
          <c:idx val="0"/>
          <c:order val="0"/>
          <c:tx>
            <c:strRef>
              <c:f>Sheet1!$B$1</c:f>
              <c:strCache>
                <c:ptCount val="1"/>
                <c:pt idx="0">
                  <c:v>Low</c:v>
                </c:pt>
              </c:strCache>
            </c:strRef>
          </c:tx>
          <c:spPr>
            <a:solidFill>
              <a:schemeClr val="accent1"/>
            </a:solidFill>
            <a:ln>
              <a:noFill/>
            </a:ln>
            <a:effectLst/>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Sheet1!$B$2:$B$30</c:f>
              <c:numCache>
                <c:formatCode>"$"#,##0.00</c:formatCode>
                <c:ptCount val="29"/>
                <c:pt idx="0">
                  <c:v>6.88112232E7</c:v>
                </c:pt>
                <c:pt idx="1">
                  <c:v>9.903297E6</c:v>
                </c:pt>
                <c:pt idx="2">
                  <c:v>9.7141329E7</c:v>
                </c:pt>
                <c:pt idx="3">
                  <c:v>5.8529598E7</c:v>
                </c:pt>
                <c:pt idx="4">
                  <c:v>5.5413954E7</c:v>
                </c:pt>
                <c:pt idx="5">
                  <c:v>3.449463E6</c:v>
                </c:pt>
                <c:pt idx="6">
                  <c:v>8.9686038E7</c:v>
                </c:pt>
                <c:pt idx="7">
                  <c:v>6.67638E6</c:v>
                </c:pt>
                <c:pt idx="8">
                  <c:v>4.228374E6</c:v>
                </c:pt>
                <c:pt idx="9">
                  <c:v>5.5859046E7</c:v>
                </c:pt>
                <c:pt idx="10">
                  <c:v>6.03433479E7</c:v>
                </c:pt>
                <c:pt idx="11">
                  <c:v>4.06702815E7</c:v>
                </c:pt>
                <c:pt idx="12">
                  <c:v>4.5510657E7</c:v>
                </c:pt>
                <c:pt idx="14">
                  <c:v>2.101168059E8</c:v>
                </c:pt>
                <c:pt idx="15">
                  <c:v>2.559279E6</c:v>
                </c:pt>
                <c:pt idx="16">
                  <c:v>3.9613188E7</c:v>
                </c:pt>
                <c:pt idx="17">
                  <c:v>8.6890401E7</c:v>
                </c:pt>
                <c:pt idx="18">
                  <c:v>2.5258971E7</c:v>
                </c:pt>
                <c:pt idx="19">
                  <c:v>2.7595704E7</c:v>
                </c:pt>
                <c:pt idx="20">
                  <c:v>8.3788569E7</c:v>
                </c:pt>
                <c:pt idx="21">
                  <c:v>8.4901299E7</c:v>
                </c:pt>
                <c:pt idx="22">
                  <c:v>4.2061194E7</c:v>
                </c:pt>
                <c:pt idx="23">
                  <c:v>5.7973233E7</c:v>
                </c:pt>
                <c:pt idx="24">
                  <c:v>1.4242944E7</c:v>
                </c:pt>
                <c:pt idx="25">
                  <c:v>4.7179752E7</c:v>
                </c:pt>
                <c:pt idx="26">
                  <c:v>7.6110732E7</c:v>
                </c:pt>
                <c:pt idx="27">
                  <c:v>6.988756E7</c:v>
                </c:pt>
                <c:pt idx="28">
                  <c:v>7.59030453E7</c:v>
                </c:pt>
              </c:numCache>
            </c:numRef>
          </c:val>
          <c:extLst xmlns:c16r2="http://schemas.microsoft.com/office/drawing/2015/06/chart">
            <c:ext xmlns:c16="http://schemas.microsoft.com/office/drawing/2014/chart" uri="{C3380CC4-5D6E-409C-BE32-E72D297353CC}">
              <c16:uniqueId val="{00000000-45A9-477F-8884-4239BFBFBDAB}"/>
            </c:ext>
          </c:extLst>
        </c:ser>
        <c:ser>
          <c:idx val="1"/>
          <c:order val="1"/>
          <c:tx>
            <c:strRef>
              <c:f>Sheet1!$C$1</c:f>
              <c:strCache>
                <c:ptCount val="1"/>
                <c:pt idx="0">
                  <c:v>High</c:v>
                </c:pt>
              </c:strCache>
            </c:strRef>
          </c:tx>
          <c:spPr>
            <a:solidFill>
              <a:schemeClr val="accent2"/>
            </a:solidFill>
            <a:ln>
              <a:noFill/>
            </a:ln>
            <a:effectLst/>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Sheet1!$C$2:$C$30</c:f>
              <c:numCache>
                <c:formatCode>"$"#,##0.00</c:formatCode>
                <c:ptCount val="29"/>
                <c:pt idx="0">
                  <c:v>1.66569132E8</c:v>
                </c:pt>
                <c:pt idx="1">
                  <c:v>2.3972595E7</c:v>
                </c:pt>
                <c:pt idx="2">
                  <c:v>2.35146915E8</c:v>
                </c:pt>
                <c:pt idx="3">
                  <c:v>1.4168073E8</c:v>
                </c:pt>
                <c:pt idx="4">
                  <c:v>1.3413879E8</c:v>
                </c:pt>
                <c:pt idx="5">
                  <c:v>8.350005E6</c:v>
                </c:pt>
                <c:pt idx="6">
                  <c:v>2.1710013E8</c:v>
                </c:pt>
                <c:pt idx="7">
                  <c:v>1.61613E7</c:v>
                </c:pt>
                <c:pt idx="8">
                  <c:v>1.023549E7</c:v>
                </c:pt>
                <c:pt idx="9">
                  <c:v>1.3521621E8</c:v>
                </c:pt>
                <c:pt idx="10">
                  <c:v>1.460712165E8</c:v>
                </c:pt>
                <c:pt idx="11">
                  <c:v>9.84492525E7</c:v>
                </c:pt>
                <c:pt idx="12">
                  <c:v>1.10166195E8</c:v>
                </c:pt>
                <c:pt idx="14">
                  <c:v>5.086230465E8</c:v>
                </c:pt>
                <c:pt idx="15">
                  <c:v>6.195165E6</c:v>
                </c:pt>
                <c:pt idx="16">
                  <c:v>9.589038E7</c:v>
                </c:pt>
                <c:pt idx="17">
                  <c:v>1.99494243E8</c:v>
                </c:pt>
                <c:pt idx="18">
                  <c:v>6.1143585E7</c:v>
                </c:pt>
                <c:pt idx="19">
                  <c:v>6.680004E7</c:v>
                </c:pt>
                <c:pt idx="20">
                  <c:v>2.02824315E8</c:v>
                </c:pt>
                <c:pt idx="21">
                  <c:v>2.05517865E8</c:v>
                </c:pt>
                <c:pt idx="22">
                  <c:v>1.0181619E8</c:v>
                </c:pt>
                <c:pt idx="23">
                  <c:v>1.40333955E8</c:v>
                </c:pt>
                <c:pt idx="24">
                  <c:v>3.447744E7</c:v>
                </c:pt>
                <c:pt idx="25">
                  <c:v>1.1420652E8</c:v>
                </c:pt>
                <c:pt idx="26">
                  <c:v>1.8423882E8</c:v>
                </c:pt>
                <c:pt idx="27">
                  <c:v>1.60456908E8</c:v>
                </c:pt>
                <c:pt idx="28">
                  <c:v>1.815370689E8</c:v>
                </c:pt>
              </c:numCache>
            </c:numRef>
          </c:val>
          <c:extLst xmlns:c16r2="http://schemas.microsoft.com/office/drawing/2015/06/chart">
            <c:ext xmlns:c16="http://schemas.microsoft.com/office/drawing/2014/chart" uri="{C3380CC4-5D6E-409C-BE32-E72D297353CC}">
              <c16:uniqueId val="{00000001-45A9-477F-8884-4239BFBFBDAB}"/>
            </c:ext>
          </c:extLst>
        </c:ser>
        <c:ser>
          <c:idx val="2"/>
          <c:order val="2"/>
          <c:tx>
            <c:strRef>
              <c:f>Sheet1!$D$1</c:f>
              <c:strCache>
                <c:ptCount val="1"/>
                <c:pt idx="0">
                  <c:v>Column1</c:v>
                </c:pt>
              </c:strCache>
            </c:strRef>
          </c:tx>
          <c:spPr>
            <a:solidFill>
              <a:schemeClr val="accent3"/>
            </a:solidFill>
            <a:ln>
              <a:noFill/>
            </a:ln>
            <a:effectLst/>
          </c:spPr>
          <c:invertIfNegative val="0"/>
          <c:cat>
            <c:strRef>
              <c:f>Sheet1!$A$2:$A$30</c:f>
              <c:strCache>
                <c:ptCount val="29"/>
                <c:pt idx="0">
                  <c:v>Pilgrim 1</c:v>
                </c:pt>
                <c:pt idx="1">
                  <c:v>Dresden 1</c:v>
                </c:pt>
                <c:pt idx="2">
                  <c:v>Quad Cities 1</c:v>
                </c:pt>
                <c:pt idx="3">
                  <c:v>Zion 1</c:v>
                </c:pt>
                <c:pt idx="4">
                  <c:v>Zion 2</c:v>
                </c:pt>
                <c:pt idx="5">
                  <c:v>Indian Point 1</c:v>
                </c:pt>
                <c:pt idx="6">
                  <c:v>Indian Point 2 </c:v>
                </c:pt>
                <c:pt idx="7">
                  <c:v>Big Rock Point </c:v>
                </c:pt>
                <c:pt idx="8">
                  <c:v>La Crosse</c:v>
                </c:pt>
                <c:pt idx="9">
                  <c:v>Crystal River 3</c:v>
                </c:pt>
                <c:pt idx="10">
                  <c:v>Maine Yankee </c:v>
                </c:pt>
                <c:pt idx="11">
                  <c:v>Millstone 1</c:v>
                </c:pt>
                <c:pt idx="12">
                  <c:v>Fort Calhoun </c:v>
                </c:pt>
                <c:pt idx="13">
                  <c:v>Diablo Canyon  1</c:v>
                </c:pt>
                <c:pt idx="14">
                  <c:v>Diablo Canyon 2 </c:v>
                </c:pt>
                <c:pt idx="15">
                  <c:v>Humboldt Bay</c:v>
                </c:pt>
                <c:pt idx="16">
                  <c:v>Trojan</c:v>
                </c:pt>
                <c:pt idx="17">
                  <c:v>Indian Point 3</c:v>
                </c:pt>
                <c:pt idx="18">
                  <c:v>Rancho Seco</c:v>
                </c:pt>
                <c:pt idx="19">
                  <c:v>San Onofre 1</c:v>
                </c:pt>
                <c:pt idx="20">
                  <c:v>San Onofre 2 </c:v>
                </c:pt>
                <c:pt idx="21">
                  <c:v>San Onofre 3 </c:v>
                </c:pt>
                <c:pt idx="22">
                  <c:v>Point Beach  2</c:v>
                </c:pt>
                <c:pt idx="23">
                  <c:v>Kewaunee</c:v>
                </c:pt>
                <c:pt idx="24">
                  <c:v>Yankee Rowe </c:v>
                </c:pt>
                <c:pt idx="25">
                  <c:v>Haddam Neck</c:v>
                </c:pt>
                <c:pt idx="26">
                  <c:v>Vermont Yankee </c:v>
                </c:pt>
                <c:pt idx="27">
                  <c:v>Oyster Creek</c:v>
                </c:pt>
                <c:pt idx="28">
                  <c:v>Morris</c:v>
                </c:pt>
              </c:strCache>
            </c:strRef>
          </c:cat>
          <c:val>
            <c:numRef>
              <c:f>Sheet1!$D$2:$D$30</c:f>
              <c:numCache>
                <c:formatCode>General</c:formatCode>
                <c:ptCount val="29"/>
              </c:numCache>
            </c:numRef>
          </c:val>
          <c:extLst xmlns:c16r2="http://schemas.microsoft.com/office/drawing/2015/06/chart">
            <c:ext xmlns:c16="http://schemas.microsoft.com/office/drawing/2014/chart" uri="{C3380CC4-5D6E-409C-BE32-E72D297353CC}">
              <c16:uniqueId val="{00000002-45A9-477F-8884-4239BFBFBDAB}"/>
            </c:ext>
          </c:extLst>
        </c:ser>
        <c:dLbls>
          <c:showLegendKey val="0"/>
          <c:showVal val="0"/>
          <c:showCatName val="0"/>
          <c:showSerName val="0"/>
          <c:showPercent val="0"/>
          <c:showBubbleSize val="0"/>
        </c:dLbls>
        <c:gapWidth val="84"/>
        <c:overlap val="100"/>
        <c:axId val="-2052221016"/>
        <c:axId val="-2052217272"/>
      </c:barChart>
      <c:catAx>
        <c:axId val="-2052221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52217272"/>
        <c:crosses val="autoZero"/>
        <c:auto val="1"/>
        <c:lblAlgn val="ctr"/>
        <c:lblOffset val="100"/>
        <c:noMultiLvlLbl val="0"/>
      </c:catAx>
      <c:valAx>
        <c:axId val="-205221727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52221016"/>
        <c:crosses val="autoZero"/>
        <c:crossBetween val="between"/>
      </c:valAx>
      <c:spPr>
        <a:noFill/>
        <a:ln>
          <a:noFill/>
        </a:ln>
        <a:effectLst/>
      </c:spPr>
    </c:plotArea>
    <c:legend>
      <c:legendPos val="b"/>
      <c:legendEntry>
        <c:idx val="2"/>
        <c:delete val="1"/>
      </c:legendEntry>
      <c:layout>
        <c:manualLayout>
          <c:xMode val="edge"/>
          <c:yMode val="edge"/>
          <c:x val="0.534096792475156"/>
          <c:y val="0.635240626116032"/>
          <c:w val="0.197929863199208"/>
          <c:h val="0.125735040695671"/>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100" b="1">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Column1</c:v>
                </c:pt>
              </c:strCache>
            </c:strRef>
          </c:tx>
          <c:explosion val="20"/>
          <c:dPt>
            <c:idx val="0"/>
            <c:bubble3D val="0"/>
            <c:spPr>
              <a:solidFill>
                <a:schemeClr val="accent1"/>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1-1BC3-4304-A8DD-14B53264D372}"/>
              </c:ext>
            </c:extLst>
          </c:dPt>
          <c:dPt>
            <c:idx val="1"/>
            <c:bubble3D val="0"/>
            <c:spPr>
              <a:solidFill>
                <a:schemeClr val="accent2"/>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2-1BC3-4304-A8DD-14B53264D372}"/>
              </c:ext>
            </c:extLst>
          </c:dPt>
          <c:dPt>
            <c:idx val="2"/>
            <c:bubble3D val="0"/>
            <c:spPr>
              <a:solidFill>
                <a:schemeClr val="accent3"/>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5-2102-4097-AEDD-B309BA1E5673}"/>
              </c:ext>
            </c:extLst>
          </c:dPt>
          <c:dPt>
            <c:idx val="3"/>
            <c:bubble3D val="0"/>
            <c:spPr>
              <a:solidFill>
                <a:schemeClr val="accent4"/>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7-2102-4097-AEDD-B309BA1E5673}"/>
              </c:ext>
            </c:extLst>
          </c:dPt>
          <c:dLbls>
            <c:delete val="1"/>
          </c:dLbls>
          <c:cat>
            <c:strRef>
              <c:f>Sheet1!$A$2:$A$5</c:f>
              <c:strCache>
                <c:ptCount val="2"/>
                <c:pt idx="0">
                  <c:v>lower burnup</c:v>
                </c:pt>
                <c:pt idx="1">
                  <c:v>high burnup (&gt;45GWd/MTU)</c:v>
                </c:pt>
              </c:strCache>
            </c:strRef>
          </c:cat>
          <c:val>
            <c:numRef>
              <c:f>Sheet1!$B$2:$B$5</c:f>
              <c:numCache>
                <c:formatCode>General</c:formatCode>
                <c:ptCount val="4"/>
                <c:pt idx="0">
                  <c:v>34895.0</c:v>
                </c:pt>
                <c:pt idx="1">
                  <c:v>10674.0</c:v>
                </c:pt>
              </c:numCache>
            </c:numRef>
          </c:val>
          <c:extLst xmlns:c16r2="http://schemas.microsoft.com/office/drawing/2015/06/chart">
            <c:ext xmlns:c16="http://schemas.microsoft.com/office/drawing/2014/chart" uri="{C3380CC4-5D6E-409C-BE32-E72D297353CC}">
              <c16:uniqueId val="{00000000-1BC3-4304-A8DD-14B53264D372}"/>
            </c:ext>
          </c:extLst>
        </c:ser>
        <c:dLbls>
          <c:dLblPos val="ctr"/>
          <c:showLegendKey val="0"/>
          <c:showVal val="0"/>
          <c:showCatName val="0"/>
          <c:showSerName val="0"/>
          <c:showPercent val="1"/>
          <c:showBubbleSize val="0"/>
          <c:showLeaderLines val="1"/>
        </c:dLbls>
      </c:pie3DChart>
      <c:spPr>
        <a:noFill/>
        <a:ln>
          <a:noFill/>
        </a:ln>
        <a:effectLst/>
      </c:spPr>
    </c:plotArea>
    <c:legend>
      <c:legendPos val="r"/>
      <c:legendEntry>
        <c:idx val="2"/>
        <c:delete val="1"/>
      </c:legendEntry>
      <c:legendEntry>
        <c:idx val="3"/>
        <c:delete val="1"/>
      </c:legendEntry>
      <c:layout/>
      <c:overlay val="0"/>
      <c:spPr>
        <a:solidFill>
          <a:schemeClr val="lt1">
            <a:lumMod val="95000"/>
            <a:alpha val="39000"/>
          </a:schemeClr>
        </a:solidFill>
        <a:ln>
          <a:noFill/>
        </a:ln>
        <a:effectLst/>
      </c:spPr>
      <c:txPr>
        <a:bodyPr rot="0" spcFirstLastPara="1" vertOverflow="ellipsis" vert="horz" wrap="square" anchor="ctr" anchorCtr="1"/>
        <a:lstStyle/>
        <a:p>
          <a:pPr>
            <a:defRPr sz="2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0.55839</cdr:x>
      <cdr:y>0.48304</cdr:y>
    </cdr:from>
    <cdr:to>
      <cdr:x>0.72071</cdr:x>
      <cdr:y>0.77973</cdr:y>
    </cdr:to>
    <cdr:sp macro="" textlink="">
      <cdr:nvSpPr>
        <cdr:cNvPr id="2" name="TextBox 1"/>
        <cdr:cNvSpPr txBox="1"/>
      </cdr:nvSpPr>
      <cdr:spPr>
        <a:xfrm xmlns:a="http://schemas.openxmlformats.org/drawingml/2006/main">
          <a:off x="4538617" y="2807305"/>
          <a:ext cx="1319349" cy="172429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800" b="1" dirty="0"/>
            <a:t>173,599</a:t>
          </a:r>
        </a:p>
        <a:p xmlns:a="http://schemas.openxmlformats.org/drawingml/2006/main">
          <a:pPr algn="ctr"/>
          <a:r>
            <a:rPr lang="en-US" sz="2800" b="1" dirty="0"/>
            <a:t>Assemblies</a:t>
          </a:r>
        </a:p>
        <a:p xmlns:a="http://schemas.openxmlformats.org/drawingml/2006/main">
          <a:pPr algn="ctr"/>
          <a:r>
            <a:rPr lang="en-US" sz="2800" b="1" dirty="0"/>
            <a:t>71% </a:t>
          </a:r>
        </a:p>
      </cdr:txBody>
    </cdr:sp>
  </cdr:relSizeAnchor>
</c:userShapes>
</file>

<file path=ppt/drawings/drawing2.xml><?xml version="1.0" encoding="utf-8"?>
<c:userShapes xmlns:c="http://schemas.openxmlformats.org/drawingml/2006/chart">
  <cdr:relSizeAnchor xmlns:cdr="http://schemas.openxmlformats.org/drawingml/2006/chartDrawing">
    <cdr:from>
      <cdr:x>0.15993</cdr:x>
      <cdr:y>0.47078</cdr:y>
    </cdr:from>
    <cdr:to>
      <cdr:x>0.2963</cdr:x>
      <cdr:y>0.55516</cdr:y>
    </cdr:to>
    <cdr:sp macro="" textlink="">
      <cdr:nvSpPr>
        <cdr:cNvPr id="3" name="TextBox 2"/>
        <cdr:cNvSpPr txBox="1"/>
      </cdr:nvSpPr>
      <cdr:spPr>
        <a:xfrm xmlns:a="http://schemas.openxmlformats.org/drawingml/2006/main">
          <a:off x="1670536" y="2551015"/>
          <a:ext cx="1424355" cy="4572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1.89 </a:t>
          </a:r>
          <a:r>
            <a:rPr lang="en-US" sz="2400" b="1" dirty="0" err="1"/>
            <a:t>MCi</a:t>
          </a:r>
          <a:endParaRPr lang="en-US" sz="2400" b="1" dirty="0"/>
        </a:p>
      </cdr:txBody>
    </cdr:sp>
  </cdr:relSizeAnchor>
  <cdr:relSizeAnchor xmlns:cdr="http://schemas.openxmlformats.org/drawingml/2006/chartDrawing">
    <cdr:from>
      <cdr:x>0.19024</cdr:x>
      <cdr:y>0.55112</cdr:y>
    </cdr:from>
    <cdr:to>
      <cdr:x>0.19024</cdr:x>
      <cdr:y>0.71094</cdr:y>
    </cdr:to>
    <cdr:cxnSp macro="">
      <cdr:nvCxnSpPr>
        <cdr:cNvPr id="5" name="Straight Arrow Connector 4"/>
        <cdr:cNvCxnSpPr/>
      </cdr:nvCxnSpPr>
      <cdr:spPr>
        <a:xfrm xmlns:a="http://schemas.openxmlformats.org/drawingml/2006/main">
          <a:off x="1987062" y="2986332"/>
          <a:ext cx="0" cy="866002"/>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0.34175</cdr:x>
      <cdr:y>0.5</cdr:y>
    </cdr:from>
    <cdr:to>
      <cdr:x>0.42929</cdr:x>
      <cdr:y>0.66875</cdr:y>
    </cdr:to>
    <cdr:sp macro="" textlink="">
      <cdr:nvSpPr>
        <cdr:cNvPr id="6" name="TextBox 5"/>
        <cdr:cNvSpPr txBox="1"/>
      </cdr:nvSpPr>
      <cdr:spPr>
        <a:xfrm xmlns:a="http://schemas.openxmlformats.org/drawingml/2006/main">
          <a:off x="3569677" y="27093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0.554 </a:t>
          </a:r>
          <a:r>
            <a:rPr lang="en-US" sz="2400" b="1" dirty="0" err="1"/>
            <a:t>MCi</a:t>
          </a:r>
          <a:endParaRPr lang="en-US" sz="2400" b="1" dirty="0"/>
        </a:p>
      </cdr:txBody>
    </cdr:sp>
  </cdr:relSizeAnchor>
  <cdr:relSizeAnchor xmlns:cdr="http://schemas.openxmlformats.org/drawingml/2006/chartDrawing">
    <cdr:from>
      <cdr:x>0.39899</cdr:x>
      <cdr:y>0.59411</cdr:y>
    </cdr:from>
    <cdr:to>
      <cdr:x>0.40067</cdr:x>
      <cdr:y>0.71418</cdr:y>
    </cdr:to>
    <cdr:cxnSp macro="">
      <cdr:nvCxnSpPr>
        <cdr:cNvPr id="13" name="Straight Arrow Connector 12"/>
        <cdr:cNvCxnSpPr/>
      </cdr:nvCxnSpPr>
      <cdr:spPr>
        <a:xfrm xmlns:a="http://schemas.openxmlformats.org/drawingml/2006/main" flipH="1">
          <a:off x="4167554" y="3219288"/>
          <a:ext cx="17585" cy="650631"/>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0.54882</cdr:x>
      <cdr:y>0.33125</cdr:y>
    </cdr:from>
    <cdr:to>
      <cdr:x>0.63636</cdr:x>
      <cdr:y>0.42212</cdr:y>
    </cdr:to>
    <cdr:sp macro="" textlink="">
      <cdr:nvSpPr>
        <cdr:cNvPr id="18" name="TextBox 17"/>
        <cdr:cNvSpPr txBox="1"/>
      </cdr:nvSpPr>
      <cdr:spPr>
        <a:xfrm xmlns:a="http://schemas.openxmlformats.org/drawingml/2006/main">
          <a:off x="5732585" y="1794933"/>
          <a:ext cx="914400" cy="4923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25.6MCi</a:t>
          </a:r>
        </a:p>
      </cdr:txBody>
    </cdr:sp>
  </cdr:relSizeAnchor>
  <cdr:relSizeAnchor xmlns:cdr="http://schemas.openxmlformats.org/drawingml/2006/chartDrawing">
    <cdr:from>
      <cdr:x>0.59764</cdr:x>
      <cdr:y>0.41563</cdr:y>
    </cdr:from>
    <cdr:to>
      <cdr:x>0.59933</cdr:x>
      <cdr:y>0.55112</cdr:y>
    </cdr:to>
    <cdr:cxnSp macro="">
      <cdr:nvCxnSpPr>
        <cdr:cNvPr id="20" name="Straight Arrow Connector 19"/>
        <cdr:cNvCxnSpPr/>
      </cdr:nvCxnSpPr>
      <cdr:spPr>
        <a:xfrm xmlns:a="http://schemas.openxmlformats.org/drawingml/2006/main">
          <a:off x="6242539" y="2252134"/>
          <a:ext cx="17584" cy="734198"/>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0.8743</cdr:x>
      <cdr:y>0.05314</cdr:y>
    </cdr:from>
    <cdr:to>
      <cdr:x>0.96184</cdr:x>
      <cdr:y>0.1395</cdr:y>
    </cdr:to>
    <cdr:sp macro="" textlink="">
      <cdr:nvSpPr>
        <cdr:cNvPr id="24" name="TextBox 23"/>
        <cdr:cNvSpPr txBox="1"/>
      </cdr:nvSpPr>
      <cdr:spPr>
        <a:xfrm xmlns:a="http://schemas.openxmlformats.org/drawingml/2006/main">
          <a:off x="9132276" y="281353"/>
          <a:ext cx="914400" cy="4572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92.8 </a:t>
          </a:r>
          <a:r>
            <a:rPr lang="en-US" sz="2400" b="1" dirty="0" err="1"/>
            <a:t>MCi</a:t>
          </a:r>
          <a:endParaRPr lang="en-US" sz="2400" b="1" dirty="0"/>
        </a:p>
      </cdr:txBody>
    </cdr:sp>
  </cdr:relSizeAnchor>
  <cdr:relSizeAnchor xmlns:cdr="http://schemas.openxmlformats.org/drawingml/2006/chartDrawing">
    <cdr:from>
      <cdr:x>0.85522</cdr:x>
      <cdr:y>0.14946</cdr:y>
    </cdr:from>
    <cdr:to>
      <cdr:x>0.91751</cdr:x>
      <cdr:y>0.24911</cdr:y>
    </cdr:to>
    <cdr:cxnSp macro="">
      <cdr:nvCxnSpPr>
        <cdr:cNvPr id="26" name="Straight Arrow Connector 25"/>
        <cdr:cNvCxnSpPr/>
      </cdr:nvCxnSpPr>
      <cdr:spPr>
        <a:xfrm xmlns:a="http://schemas.openxmlformats.org/drawingml/2006/main" flipH="1">
          <a:off x="8932985" y="791307"/>
          <a:ext cx="650631" cy="527539"/>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0.29814</cdr:x>
      <cdr:y>0.16204</cdr:y>
    </cdr:to>
    <cdr:sp macro="" textlink="">
      <cdr:nvSpPr>
        <cdr:cNvPr id="2" name="TextBox 1"/>
        <cdr:cNvSpPr txBox="1"/>
      </cdr:nvSpPr>
      <cdr:spPr>
        <a:xfrm xmlns:a="http://schemas.openxmlformats.org/drawingml/2006/main">
          <a:off x="0" y="0"/>
          <a:ext cx="2473870" cy="91441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200" dirty="0"/>
            <a:t>Spent Nuclear Fuel Assemblies in Dry Casks (2013)</a:t>
          </a:r>
        </a:p>
      </cdr:txBody>
    </cdr:sp>
  </cdr:relSizeAnchor>
  <cdr:relSizeAnchor xmlns:cdr="http://schemas.openxmlformats.org/drawingml/2006/chartDrawing">
    <cdr:from>
      <cdr:x>0.0232</cdr:x>
      <cdr:y>0.87862</cdr:y>
    </cdr:from>
    <cdr:to>
      <cdr:x>0.32291</cdr:x>
      <cdr:y>0.93316</cdr:y>
    </cdr:to>
    <cdr:sp macro="" textlink="">
      <cdr:nvSpPr>
        <cdr:cNvPr id="3" name="TextBox 3"/>
        <cdr:cNvSpPr txBox="1"/>
      </cdr:nvSpPr>
      <cdr:spPr>
        <a:xfrm xmlns:a="http://schemas.openxmlformats.org/drawingml/2006/main">
          <a:off x="192506" y="4958189"/>
          <a:ext cx="2486887" cy="307778"/>
        </a:xfrm>
        <a:prstGeom xmlns:a="http://schemas.openxmlformats.org/drawingml/2006/main" prst="rect">
          <a:avLst/>
        </a:prstGeom>
        <a:noFill xmlns:a="http://schemas.openxmlformats.org/drawingml/2006/main"/>
        <a:ln xmlns:a="http://schemas.openxmlformats.org/drawingml/2006/main">
          <a:solidFill>
            <a:schemeClr val="tx1"/>
          </a:solidFill>
        </a:l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400" b="1" dirty="0"/>
            <a:t>Source DOE GC 859 data (2013)</a:t>
          </a:r>
        </a:p>
      </cdr:txBody>
    </cdr:sp>
  </cdr:relSizeAnchor>
</c:userShapes>
</file>

<file path=ppt/drawings/drawing4.xml><?xml version="1.0" encoding="utf-8"?>
<c:userShapes xmlns:c="http://schemas.openxmlformats.org/drawingml/2006/chart">
  <cdr:relSizeAnchor xmlns:cdr="http://schemas.openxmlformats.org/drawingml/2006/chartDrawing">
    <cdr:from>
      <cdr:x>0.77564</cdr:x>
      <cdr:y>0.03205</cdr:y>
    </cdr:from>
    <cdr:to>
      <cdr:x>1</cdr:x>
      <cdr:y>0.48757</cdr:y>
    </cdr:to>
    <cdr:sp macro="" textlink="">
      <cdr:nvSpPr>
        <cdr:cNvPr id="2" name="TextBox 1"/>
        <cdr:cNvSpPr txBox="1"/>
      </cdr:nvSpPr>
      <cdr:spPr>
        <a:xfrm xmlns:a="http://schemas.openxmlformats.org/drawingml/2006/main">
          <a:off x="7903028" y="182900"/>
          <a:ext cx="2286000" cy="259951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46 percent </a:t>
          </a:r>
        </a:p>
        <a:p xmlns:a="http://schemas.openxmlformats.org/drawingml/2006/main">
          <a:r>
            <a:rPr lang="en-US" sz="2400" b="1" dirty="0"/>
            <a:t>of spent</a:t>
          </a:r>
        </a:p>
        <a:p xmlns:a="http://schemas.openxmlformats.org/drawingml/2006/main">
          <a:r>
            <a:rPr lang="en-US" sz="2400" b="1" dirty="0"/>
            <a:t>nuclear fuel </a:t>
          </a:r>
        </a:p>
        <a:p xmlns:a="http://schemas.openxmlformats.org/drawingml/2006/main">
          <a:r>
            <a:rPr lang="en-US" sz="2400" b="1" dirty="0"/>
            <a:t>in reactor pools </a:t>
          </a:r>
        </a:p>
        <a:p xmlns:a="http://schemas.openxmlformats.org/drawingml/2006/main">
          <a:r>
            <a:rPr lang="en-US" sz="2400" b="1" dirty="0"/>
            <a:t>has burnups</a:t>
          </a:r>
        </a:p>
        <a:p xmlns:a="http://schemas.openxmlformats.org/drawingml/2006/main">
          <a:r>
            <a:rPr lang="en-US" sz="2400" b="1" dirty="0"/>
            <a:t>&gt; 40 GWD/MTU</a:t>
          </a:r>
        </a:p>
      </cdr:txBody>
    </cdr:sp>
  </cdr:relSizeAnchor>
  <cdr:relSizeAnchor xmlns:cdr="http://schemas.openxmlformats.org/drawingml/2006/chartDrawing">
    <cdr:from>
      <cdr:x>0.54089</cdr:x>
      <cdr:y>0.24951</cdr:y>
    </cdr:from>
    <cdr:to>
      <cdr:x>0.64132</cdr:x>
      <cdr:y>0.40974</cdr:y>
    </cdr:to>
    <cdr:sp macro="" textlink="">
      <cdr:nvSpPr>
        <cdr:cNvPr id="3" name="TextBox 2"/>
        <cdr:cNvSpPr txBox="1"/>
      </cdr:nvSpPr>
      <cdr:spPr>
        <a:xfrm xmlns:a="http://schemas.openxmlformats.org/drawingml/2006/main">
          <a:off x="4924697" y="142385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400" b="1" dirty="0">
              <a:solidFill>
                <a:schemeClr val="bg1"/>
              </a:solidFill>
            </a:rPr>
            <a:t>93,338 </a:t>
          </a:r>
        </a:p>
        <a:p xmlns:a="http://schemas.openxmlformats.org/drawingml/2006/main">
          <a:pPr algn="ctr"/>
          <a:r>
            <a:rPr lang="en-US" sz="2400" b="1" dirty="0">
              <a:solidFill>
                <a:schemeClr val="bg1"/>
              </a:solidFill>
            </a:rPr>
            <a:t>assemblies</a:t>
          </a:r>
        </a:p>
      </cdr:txBody>
    </cdr:sp>
  </cdr:relSizeAnchor>
  <cdr:relSizeAnchor xmlns:cdr="http://schemas.openxmlformats.org/drawingml/2006/chartDrawing">
    <cdr:from>
      <cdr:x>0.20424</cdr:x>
      <cdr:y>0.48247</cdr:y>
    </cdr:from>
    <cdr:to>
      <cdr:x>0.30467</cdr:x>
      <cdr:y>0.6427</cdr:y>
    </cdr:to>
    <cdr:sp macro="" textlink="">
      <cdr:nvSpPr>
        <cdr:cNvPr id="4" name="TextBox 3"/>
        <cdr:cNvSpPr txBox="1"/>
      </cdr:nvSpPr>
      <cdr:spPr>
        <a:xfrm xmlns:a="http://schemas.openxmlformats.org/drawingml/2006/main">
          <a:off x="2214402" y="2639887"/>
          <a:ext cx="1088879" cy="87670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t>31,382</a:t>
          </a:r>
        </a:p>
        <a:p xmlns:a="http://schemas.openxmlformats.org/drawingml/2006/main">
          <a:r>
            <a:rPr lang="en-US" sz="2400" b="1" dirty="0" err="1"/>
            <a:t>assembies</a:t>
          </a:r>
          <a:endParaRPr lang="en-US" sz="2400" b="1" dirty="0"/>
        </a:p>
      </cdr:txBody>
    </cdr:sp>
  </cdr:relSizeAnchor>
  <cdr:relSizeAnchor xmlns:cdr="http://schemas.openxmlformats.org/drawingml/2006/chartDrawing">
    <cdr:from>
      <cdr:x>0.26506</cdr:x>
      <cdr:y>0.13594</cdr:y>
    </cdr:from>
    <cdr:to>
      <cdr:x>0.36549</cdr:x>
      <cdr:y>0.29617</cdr:y>
    </cdr:to>
    <cdr:sp macro="" textlink="">
      <cdr:nvSpPr>
        <cdr:cNvPr id="5" name="TextBox 4"/>
        <cdr:cNvSpPr txBox="1"/>
      </cdr:nvSpPr>
      <cdr:spPr>
        <a:xfrm xmlns:a="http://schemas.openxmlformats.org/drawingml/2006/main">
          <a:off x="2873829" y="743821"/>
          <a:ext cx="1088880" cy="87670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b="1" dirty="0">
              <a:solidFill>
                <a:schemeClr val="bg1"/>
              </a:solidFill>
            </a:rPr>
            <a:t>48,888</a:t>
          </a:r>
        </a:p>
        <a:p xmlns:a="http://schemas.openxmlformats.org/drawingml/2006/main">
          <a:r>
            <a:rPr lang="en-US" sz="2400" b="1" dirty="0">
              <a:solidFill>
                <a:schemeClr val="bg1"/>
              </a:solidFill>
            </a:rPr>
            <a:t>assemblies</a:t>
          </a:r>
        </a:p>
      </cdr:txBody>
    </cdr:sp>
  </cdr:relSizeAnchor>
  <cdr:relSizeAnchor xmlns:cdr="http://schemas.openxmlformats.org/drawingml/2006/chartDrawing">
    <cdr:from>
      <cdr:x>0.26145</cdr:x>
      <cdr:y>0.02976</cdr:y>
    </cdr:from>
    <cdr:to>
      <cdr:x>0.34578</cdr:x>
      <cdr:y>0.18999</cdr:y>
    </cdr:to>
    <cdr:sp macro="" textlink="">
      <cdr:nvSpPr>
        <cdr:cNvPr id="6" name="TextBox 5"/>
        <cdr:cNvSpPr txBox="1"/>
      </cdr:nvSpPr>
      <cdr:spPr>
        <a:xfrm xmlns:a="http://schemas.openxmlformats.org/drawingml/2006/main">
          <a:off x="2834641" y="16981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cdr:x>
      <cdr:y>0.90136</cdr:y>
    </cdr:from>
    <cdr:to>
      <cdr:x>0.0948</cdr:x>
      <cdr:y>1</cdr:y>
    </cdr:to>
    <cdr:sp macro="" textlink="">
      <cdr:nvSpPr>
        <cdr:cNvPr id="2" name="TextBox 1"/>
        <cdr:cNvSpPr txBox="1"/>
      </cdr:nvSpPr>
      <cdr:spPr>
        <a:xfrm xmlns:a="http://schemas.openxmlformats.org/drawingml/2006/main">
          <a:off x="0" y="6104239"/>
          <a:ext cx="943246" cy="66803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rtl="0"/>
          <a:r>
            <a:rPr lang="en-US" b="1" dirty="0"/>
            <a:t>(SNF assemblies)</a:t>
          </a:r>
        </a:p>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0.58011</cdr:x>
      <cdr:y>0.23589</cdr:y>
    </cdr:from>
    <cdr:to>
      <cdr:x>0.83581</cdr:x>
      <cdr:y>0.37849</cdr:y>
    </cdr:to>
    <cdr:sp macro="" textlink="">
      <cdr:nvSpPr>
        <cdr:cNvPr id="2" name="TextBox 1"/>
        <cdr:cNvSpPr txBox="1"/>
      </cdr:nvSpPr>
      <cdr:spPr>
        <a:xfrm xmlns:a="http://schemas.openxmlformats.org/drawingml/2006/main">
          <a:off x="6690307" y="1512582"/>
          <a:ext cx="2948955" cy="914384"/>
        </a:xfrm>
        <a:prstGeom xmlns:a="http://schemas.openxmlformats.org/drawingml/2006/main" prst="rect">
          <a:avLst/>
        </a:prstGeom>
        <a:solidFill xmlns:a="http://schemas.openxmlformats.org/drawingml/2006/main">
          <a:schemeClr val="bg1"/>
        </a:solidFill>
        <a:ln xmlns:a="http://schemas.openxmlformats.org/drawingml/2006/main">
          <a:solidFill>
            <a:schemeClr val="tx1"/>
          </a:solidFill>
        </a:ln>
      </cdr:spPr>
      <cdr:txBody>
        <a:bodyPr xmlns:a="http://schemas.openxmlformats.org/drawingml/2006/main" vertOverflow="clip" wrap="none" rtlCol="0"/>
        <a:lstStyle xmlns:a="http://schemas.openxmlformats.org/drawingml/2006/main"/>
        <a:p xmlns:a="http://schemas.openxmlformats.org/drawingml/2006/main">
          <a:pPr algn="ctr"/>
          <a:r>
            <a:rPr lang="en-US" sz="2000" b="1" dirty="0"/>
            <a:t>Total</a:t>
          </a:r>
        </a:p>
        <a:p xmlns:a="http://schemas.openxmlformats.org/drawingml/2006/main">
          <a:pPr algn="ctr"/>
          <a:r>
            <a:rPr lang="en-US" sz="2000" b="1" dirty="0"/>
            <a:t>$1.5 billion - $3.7 billion</a:t>
          </a:r>
        </a:p>
      </cdr:txBody>
    </cdr:sp>
  </cdr:relSizeAnchor>
  <cdr:relSizeAnchor xmlns:cdr="http://schemas.openxmlformats.org/drawingml/2006/chartDrawing">
    <cdr:from>
      <cdr:x>0.49653</cdr:x>
      <cdr:y>0.95722</cdr:y>
    </cdr:from>
    <cdr:to>
      <cdr:x>0.5005</cdr:x>
      <cdr:y>1</cdr:y>
    </cdr:to>
    <cdr:sp macro="" textlink="">
      <cdr:nvSpPr>
        <cdr:cNvPr id="3" name="TextBox 2"/>
        <cdr:cNvSpPr txBox="1"/>
      </cdr:nvSpPr>
      <cdr:spPr>
        <a:xfrm xmlns:a="http://schemas.openxmlformats.org/drawingml/2006/main">
          <a:off x="5726431" y="6446520"/>
          <a:ext cx="45719" cy="2743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drawings/drawing7.xml><?xml version="1.0" encoding="utf-8"?>
<c:userShapes xmlns:c="http://schemas.openxmlformats.org/drawingml/2006/chart">
  <cdr:relSizeAnchor xmlns:cdr="http://schemas.openxmlformats.org/drawingml/2006/chartDrawing">
    <cdr:from>
      <cdr:x>0.22522</cdr:x>
      <cdr:y>0.14429</cdr:y>
    </cdr:from>
    <cdr:to>
      <cdr:x>0.31218</cdr:x>
      <cdr:y>0.32308</cdr:y>
    </cdr:to>
    <cdr:sp macro="" textlink="">
      <cdr:nvSpPr>
        <cdr:cNvPr id="2" name="TextBox 1"/>
        <cdr:cNvSpPr txBox="1"/>
      </cdr:nvSpPr>
      <cdr:spPr>
        <a:xfrm xmlns:a="http://schemas.openxmlformats.org/drawingml/2006/main">
          <a:off x="2368369" y="737940"/>
          <a:ext cx="914437" cy="91438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200" b="1" dirty="0">
              <a:solidFill>
                <a:schemeClr val="bg1"/>
              </a:solidFill>
            </a:rPr>
            <a:t>23%</a:t>
          </a:r>
        </a:p>
      </cdr:txBody>
    </cdr:sp>
  </cdr:relSizeAnchor>
  <cdr:relSizeAnchor xmlns:cdr="http://schemas.openxmlformats.org/drawingml/2006/chartDrawing">
    <cdr:from>
      <cdr:x>0.39396</cdr:x>
      <cdr:y>0.55308</cdr:y>
    </cdr:from>
    <cdr:to>
      <cdr:x>0.48091</cdr:x>
      <cdr:y>0.73187</cdr:y>
    </cdr:to>
    <cdr:sp macro="" textlink="">
      <cdr:nvSpPr>
        <cdr:cNvPr id="3" name="TextBox 2"/>
        <cdr:cNvSpPr txBox="1"/>
      </cdr:nvSpPr>
      <cdr:spPr>
        <a:xfrm xmlns:a="http://schemas.openxmlformats.org/drawingml/2006/main">
          <a:off x="4142772" y="2828603"/>
          <a:ext cx="914331" cy="91438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200" b="1" dirty="0">
              <a:solidFill>
                <a:schemeClr val="bg1"/>
              </a:solidFill>
            </a:rPr>
            <a:t>77%</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69A7BD-1440-4858-86D7-D4285C8BE64B}"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45189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9A7BD-1440-4858-86D7-D4285C8BE64B}"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360403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9A7BD-1440-4858-86D7-D4285C8BE64B}"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294852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9A7BD-1440-4858-86D7-D4285C8BE64B}"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119258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69A7BD-1440-4858-86D7-D4285C8BE64B}" type="datetimeFigureOut">
              <a:rPr lang="en-US" smtClean="0"/>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19455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69A7BD-1440-4858-86D7-D4285C8BE64B}"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417947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9A7BD-1440-4858-86D7-D4285C8BE64B}" type="datetimeFigureOut">
              <a:rPr lang="en-US" smtClean="0"/>
              <a:t>3/15/17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174638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69A7BD-1440-4858-86D7-D4285C8BE64B}" type="datetimeFigureOut">
              <a:rPr lang="en-US" smtClean="0"/>
              <a:t>3/15/17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9141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9A7BD-1440-4858-86D7-D4285C8BE64B}" type="datetimeFigureOut">
              <a:rPr lang="en-US" smtClean="0"/>
              <a:t>3/15/17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377188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69A7BD-1440-4858-86D7-D4285C8BE64B}"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424504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69A7BD-1440-4858-86D7-D4285C8BE64B}" type="datetimeFigureOut">
              <a:rPr lang="en-US" smtClean="0"/>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0FD33-1AF5-4122-A3E4-370ACC9D2879}" type="slidenum">
              <a:rPr lang="en-US" smtClean="0"/>
              <a:t>‹#›</a:t>
            </a:fld>
            <a:endParaRPr lang="en-US"/>
          </a:p>
        </p:txBody>
      </p:sp>
    </p:spTree>
    <p:extLst>
      <p:ext uri="{BB962C8B-B14F-4D97-AF65-F5344CB8AC3E}">
        <p14:creationId xmlns:p14="http://schemas.microsoft.com/office/powerpoint/2010/main" val="3282341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9A7BD-1440-4858-86D7-D4285C8BE64B}" type="datetimeFigureOut">
              <a:rPr lang="en-US" smtClean="0"/>
              <a:t>3/15/17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0FD33-1AF5-4122-A3E4-370ACC9D2879}" type="slidenum">
              <a:rPr lang="en-US" smtClean="0"/>
              <a:t>‹#›</a:t>
            </a:fld>
            <a:endParaRPr lang="en-US"/>
          </a:p>
        </p:txBody>
      </p:sp>
    </p:spTree>
    <p:extLst>
      <p:ext uri="{BB962C8B-B14F-4D97-AF65-F5344CB8AC3E}">
        <p14:creationId xmlns:p14="http://schemas.microsoft.com/office/powerpoint/2010/main" val="272744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hyperlink" Target="http://energy.gov/sites/prod/files/EIS-0250-FEIS-01-2002_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hyperlink" Target="https://curie.ornl.gov/system/files/documents/not%20yet%20assigned/EnergySolutions%20-%20TO11%20-%20Final%20Report_1.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ergy.gov/sites/prod/files/2016/10/f33/FCRD-NFST-2014-000602,%20Dry%20Cask%20Assessment,%20Rev%201.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ap.edu/openbook.php?record_id=11263&amp;page=38" TargetMode="Externa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hyperlink" Target="http://indico.ictp.it/event/a07178/session/60/contribution/35/material/0/0.pdf" TargetMode="External"/><Relationship Id="rId4" Type="http://schemas.openxmlformats.org/officeDocument/2006/relationships/hyperlink" Target="https://www.inmm.org/AM/Template.cfm?Section=29th_Spent_Fuel_Seminar&amp;Template=/CM/ContentDisplay.cfm&amp;ContentID=4383" TargetMode="External"/><Relationship Id="rId1" Type="http://schemas.openxmlformats.org/officeDocument/2006/relationships/slideLayout" Target="../slideLayouts/slideLayout2.xml"/><Relationship Id="rId2" Type="http://schemas.openxmlformats.org/officeDocument/2006/relationships/hyperlink" Target="http://www.nrc.gov/reading-rm/doc-collections/commission/secys/2012/2012-0034scy.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Spent Power Reactor Fuel:</a:t>
            </a:r>
            <a:br>
              <a:rPr lang="en-US" b="1" dirty="0">
                <a:latin typeface="+mn-lt"/>
              </a:rPr>
            </a:br>
            <a:r>
              <a:rPr lang="en-US" b="1" dirty="0">
                <a:latin typeface="+mn-lt"/>
              </a:rPr>
              <a:t>Pre-Disposal Issues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1916113"/>
            <a:ext cx="4286250" cy="29424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725" y="1916113"/>
            <a:ext cx="4557712" cy="2942431"/>
          </a:xfrm>
          <a:prstGeom prst="rect">
            <a:avLst/>
          </a:prstGeom>
        </p:spPr>
      </p:pic>
      <p:sp>
        <p:nvSpPr>
          <p:cNvPr id="6" name="TextBox 5"/>
          <p:cNvSpPr txBox="1"/>
          <p:nvPr/>
        </p:nvSpPr>
        <p:spPr>
          <a:xfrm>
            <a:off x="4037678" y="5266373"/>
            <a:ext cx="3526093" cy="1200329"/>
          </a:xfrm>
          <a:prstGeom prst="rect">
            <a:avLst/>
          </a:prstGeom>
          <a:noFill/>
        </p:spPr>
        <p:txBody>
          <a:bodyPr wrap="none" rtlCol="0">
            <a:spAutoFit/>
          </a:bodyPr>
          <a:lstStyle/>
          <a:p>
            <a:pPr algn="ctr"/>
            <a:r>
              <a:rPr lang="en-US" sz="2400" b="1" dirty="0"/>
              <a:t>Robert Alvarez</a:t>
            </a:r>
          </a:p>
          <a:p>
            <a:pPr algn="ctr"/>
            <a:r>
              <a:rPr lang="en-US" sz="2400" b="1" dirty="0"/>
              <a:t>Institute for Policy Studies</a:t>
            </a:r>
          </a:p>
          <a:p>
            <a:pPr algn="ctr"/>
            <a:r>
              <a:rPr lang="en-US" sz="2400" b="1" dirty="0"/>
              <a:t>March 6, 2017</a:t>
            </a:r>
          </a:p>
        </p:txBody>
      </p:sp>
    </p:spTree>
    <p:extLst>
      <p:ext uri="{BB962C8B-B14F-4D97-AF65-F5344CB8AC3E}">
        <p14:creationId xmlns:p14="http://schemas.microsoft.com/office/powerpoint/2010/main" val="17563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7169" y="711985"/>
            <a:ext cx="6096000" cy="5632311"/>
          </a:xfrm>
          <a:prstGeom prst="rect">
            <a:avLst/>
          </a:prstGeom>
        </p:spPr>
        <p:txBody>
          <a:bodyPr>
            <a:spAutoFit/>
          </a:bodyPr>
          <a:lstStyle/>
          <a:p>
            <a:r>
              <a:rPr lang="en-US" sz="2400" b="1" dirty="0"/>
              <a:t>Also, the cooling pools at US commercial reactors are rapidly filling, with more than 70 percent of the nation's 77,000 metric tons of spent fuel in reactor pools, of which roughly a fourth is high burnup. </a:t>
            </a:r>
          </a:p>
          <a:p>
            <a:endParaRPr lang="en-US" sz="2400" b="1" dirty="0"/>
          </a:p>
          <a:p>
            <a:r>
              <a:rPr lang="en-US" sz="2400" b="1" dirty="0"/>
              <a:t>So far, a small percentage of high-burnup used fuel assemblies are sprinkled amid lower burnup fuel in dry casks at reactor sites. </a:t>
            </a:r>
          </a:p>
          <a:p>
            <a:endParaRPr lang="en-US" sz="2400" b="1" dirty="0"/>
          </a:p>
          <a:p>
            <a:r>
              <a:rPr lang="en-US" sz="2400" b="1" dirty="0"/>
              <a:t>But by 2048—the Energy Department's date for opening a permanent geologic disposal site—the amount of spent fuel could double, with high burnup waste accounting for as much as 60 percent of the inventory.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69" y="1197895"/>
            <a:ext cx="4994031" cy="4660490"/>
          </a:xfrm>
          <a:prstGeom prst="rect">
            <a:avLst/>
          </a:prstGeom>
        </p:spPr>
      </p:pic>
    </p:spTree>
    <p:extLst>
      <p:ext uri="{BB962C8B-B14F-4D97-AF65-F5344CB8AC3E}">
        <p14:creationId xmlns:p14="http://schemas.microsoft.com/office/powerpoint/2010/main" val="110666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91787" y="552894"/>
            <a:ext cx="5686813" cy="1354217"/>
          </a:xfrm>
          <a:prstGeom prst="rect">
            <a:avLst/>
          </a:prstGeom>
          <a:noFill/>
        </p:spPr>
        <p:txBody>
          <a:bodyPr wrap="none" rtlCol="0">
            <a:spAutoFit/>
          </a:bodyPr>
          <a:lstStyle/>
          <a:p>
            <a:r>
              <a:rPr lang="en-US" sz="3200" b="1" dirty="0"/>
              <a:t>Estimated radioactivity in a </a:t>
            </a:r>
          </a:p>
          <a:p>
            <a:r>
              <a:rPr lang="en-US" sz="3200" b="1" dirty="0"/>
              <a:t>U.S. spent nuclear fuel assembly</a:t>
            </a:r>
          </a:p>
          <a:p>
            <a:endParaRPr lang="en-US" dirty="0"/>
          </a:p>
        </p:txBody>
      </p:sp>
      <p:graphicFrame>
        <p:nvGraphicFramePr>
          <p:cNvPr id="8" name="Chart 7"/>
          <p:cNvGraphicFramePr/>
          <p:nvPr>
            <p:extLst>
              <p:ext uri="{D42A27DB-BD31-4B8C-83A1-F6EECF244321}">
                <p14:modId xmlns:p14="http://schemas.microsoft.com/office/powerpoint/2010/main" val="2810071501"/>
              </p:ext>
            </p:extLst>
          </p:nvPr>
        </p:nvGraphicFramePr>
        <p:xfrm>
          <a:off x="2219325" y="1476224"/>
          <a:ext cx="6858000" cy="4394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214312" y="5429071"/>
            <a:ext cx="2518959" cy="1200329"/>
          </a:xfrm>
          <a:prstGeom prst="rect">
            <a:avLst/>
          </a:prstGeom>
          <a:noFill/>
        </p:spPr>
        <p:txBody>
          <a:bodyPr wrap="none" rtlCol="0">
            <a:spAutoFit/>
          </a:bodyPr>
          <a:lstStyle/>
          <a:p>
            <a:r>
              <a:rPr lang="en-US" dirty="0"/>
              <a:t>* </a:t>
            </a:r>
            <a:r>
              <a:rPr lang="en-US" b="1" dirty="0"/>
              <a:t>41,200 </a:t>
            </a:r>
            <a:r>
              <a:rPr lang="en-US" b="1" dirty="0" err="1"/>
              <a:t>MWd</a:t>
            </a:r>
            <a:r>
              <a:rPr lang="en-US" b="1" dirty="0"/>
              <a:t>/MTHM</a:t>
            </a:r>
          </a:p>
          <a:p>
            <a:r>
              <a:rPr lang="en-US" b="1" dirty="0"/>
              <a:t>**50,000 </a:t>
            </a:r>
            <a:r>
              <a:rPr lang="en-US" b="1" dirty="0" err="1"/>
              <a:t>MWd</a:t>
            </a:r>
            <a:r>
              <a:rPr lang="en-US" b="1" dirty="0"/>
              <a:t>/MTHM</a:t>
            </a:r>
          </a:p>
          <a:p>
            <a:r>
              <a:rPr lang="en-US" b="1" dirty="0"/>
              <a:t>***72,000 </a:t>
            </a:r>
            <a:r>
              <a:rPr lang="en-US" b="1" dirty="0" err="1"/>
              <a:t>MWd</a:t>
            </a:r>
            <a:r>
              <a:rPr lang="en-US" b="1" dirty="0"/>
              <a:t>/MTHM</a:t>
            </a:r>
            <a:endParaRPr lang="en-US" dirty="0"/>
          </a:p>
          <a:p>
            <a:endParaRPr lang="en-US" dirty="0"/>
          </a:p>
        </p:txBody>
      </p:sp>
      <p:sp>
        <p:nvSpPr>
          <p:cNvPr id="10" name="TextBox 9"/>
          <p:cNvSpPr txBox="1"/>
          <p:nvPr/>
        </p:nvSpPr>
        <p:spPr>
          <a:xfrm>
            <a:off x="8744755" y="5429071"/>
            <a:ext cx="3447245" cy="954107"/>
          </a:xfrm>
          <a:prstGeom prst="rect">
            <a:avLst/>
          </a:prstGeom>
          <a:noFill/>
        </p:spPr>
        <p:txBody>
          <a:bodyPr wrap="square" rtlCol="0">
            <a:spAutoFit/>
          </a:bodyPr>
          <a:lstStyle/>
          <a:p>
            <a:r>
              <a:rPr lang="en-US" sz="1400" b="1" dirty="0"/>
              <a:t>Sources  DOE EIS-0250, Appendix A, </a:t>
            </a:r>
            <a:r>
              <a:rPr lang="en-US" sz="1400" b="1" dirty="0">
                <a:hlinkClick r:id="rId3"/>
              </a:rPr>
              <a:t>http://energy.gov/sites/prod/files/EIS-0250-FEIS-01-2002_0.pdf</a:t>
            </a:r>
            <a:endParaRPr lang="en-US" sz="1400" b="1" dirty="0"/>
          </a:p>
          <a:p>
            <a:r>
              <a:rPr lang="en-US" sz="1400" b="1" dirty="0"/>
              <a:t>SAND2004-2757 (2004)</a:t>
            </a:r>
          </a:p>
        </p:txBody>
      </p:sp>
      <p:sp>
        <p:nvSpPr>
          <p:cNvPr id="2" name="TextBox 1"/>
          <p:cNvSpPr txBox="1"/>
          <p:nvPr/>
        </p:nvSpPr>
        <p:spPr>
          <a:xfrm>
            <a:off x="1473791" y="2898650"/>
            <a:ext cx="768159" cy="369332"/>
          </a:xfrm>
          <a:prstGeom prst="rect">
            <a:avLst/>
          </a:prstGeom>
          <a:noFill/>
        </p:spPr>
        <p:txBody>
          <a:bodyPr wrap="none" rtlCol="0">
            <a:spAutoFit/>
          </a:bodyPr>
          <a:lstStyle/>
          <a:p>
            <a:r>
              <a:rPr lang="en-US" b="1" dirty="0"/>
              <a:t>Curies</a:t>
            </a:r>
          </a:p>
        </p:txBody>
      </p:sp>
    </p:spTree>
    <p:extLst>
      <p:ext uri="{BB962C8B-B14F-4D97-AF65-F5344CB8AC3E}">
        <p14:creationId xmlns:p14="http://schemas.microsoft.com/office/powerpoint/2010/main" val="75792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781049" y="921781"/>
            <a:ext cx="10629901" cy="5632311"/>
          </a:xfrm>
          <a:prstGeom prst="rect">
            <a:avLst/>
          </a:prstGeom>
        </p:spPr>
        <p:txBody>
          <a:bodyPr wrap="square">
            <a:spAutoFit/>
          </a:bodyPr>
          <a:lstStyle/>
          <a:p>
            <a:r>
              <a:rPr lang="en-GB" sz="2000" b="1" kern="50" dirty="0">
                <a:solidFill>
                  <a:srgbClr val="000000"/>
                </a:solidFill>
                <a:ea typeface="Arial Unicode MS" panose="020B0604020202020204" pitchFamily="34" charset="-128"/>
                <a:cs typeface="KKLIF O+ Century"/>
              </a:rPr>
              <a:t>The DOE’ s proposed schedule for establishing a pilot interim storage site has slipped. By the time a centralized interim storage site may be available, there could be a “wave” of reactor shutdowns that could clog transport and impact the schedule for a centralized storage operation. Among the uncertainties identified by DOE include:</a:t>
            </a:r>
            <a:endParaRPr lang="en-US" sz="2000" b="1" kern="50" dirty="0">
              <a:solidFill>
                <a:srgbClr val="000000"/>
              </a:solidFill>
              <a:ea typeface="Arial Unicode MS" panose="020B0604020202020204" pitchFamily="34" charset="-128"/>
              <a:cs typeface="KKLIF O+ Century"/>
            </a:endParaRPr>
          </a:p>
          <a:p>
            <a:pPr marR="601980"/>
            <a:r>
              <a:rPr lang="en-US" sz="2000" b="1" dirty="0">
                <a:solidFill>
                  <a:srgbClr val="000000"/>
                </a:solidFill>
                <a:ea typeface="Calibri" panose="020F0502020204030204" pitchFamily="34" charset="0"/>
              </a:rPr>
              <a:t> </a:t>
            </a:r>
          </a:p>
          <a:p>
            <a:pPr marL="342900" marR="601980"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Transportation infrastructures at or near reactor sites are variable and changing; </a:t>
            </a:r>
          </a:p>
          <a:p>
            <a:pPr marL="342900" marR="601980"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Each spent nuclear fuel canister system has unique challenges. For instance, the </a:t>
            </a:r>
            <a:r>
              <a:rPr lang="en-US" sz="2000" b="1" u="sng" dirty="0">
                <a:solidFill>
                  <a:srgbClr val="000000"/>
                </a:solidFill>
                <a:ea typeface="Calibri" panose="020F0502020204030204" pitchFamily="34" charset="0"/>
              </a:rPr>
              <a:t>CGS has some dry casks that are licensed for storage only and not for transport</a:t>
            </a:r>
            <a:r>
              <a:rPr lang="en-US" sz="2000" b="1" dirty="0">
                <a:solidFill>
                  <a:srgbClr val="000000"/>
                </a:solidFill>
                <a:ea typeface="Calibri" panose="020F0502020204030204" pitchFamily="34" charset="0"/>
              </a:rPr>
              <a:t>.</a:t>
            </a:r>
          </a:p>
          <a:p>
            <a:pPr marL="342900" marR="601980"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There are at least 10 different alternatives for a future storage facility that has yet to be selected.</a:t>
            </a:r>
          </a:p>
          <a:p>
            <a:pPr marL="342900" marR="601980"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The requirements for a geological repository are unknown. Constraint on decay heat from spent nuclear fuel can impact the timing of shipping.</a:t>
            </a:r>
          </a:p>
          <a:p>
            <a:pPr marL="342900" marR="598805"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The pickup and transportation order of spent fuel has yet to be determined. It has been assumed that the oldest would have priority, leaving sites with fresher and thermally hotter fuel that may be “trapped” at sites for to cool down.</a:t>
            </a:r>
          </a:p>
          <a:p>
            <a:pPr marL="342900" marR="598805" lvl="0" indent="-342900">
              <a:spcBef>
                <a:spcPts val="0"/>
              </a:spcBef>
              <a:spcAft>
                <a:spcPts val="0"/>
              </a:spcAft>
              <a:buFont typeface="Symbol" panose="05050102010706020507" pitchFamily="18" charset="2"/>
              <a:buChar char=""/>
            </a:pPr>
            <a:r>
              <a:rPr lang="en-US" sz="2000" b="1" dirty="0">
                <a:solidFill>
                  <a:srgbClr val="000000"/>
                </a:solidFill>
                <a:ea typeface="Calibri" panose="020F0502020204030204" pitchFamily="34" charset="0"/>
              </a:rPr>
              <a:t>Packaging of transport containers could have a major impact. As many as 11, 800 disposal canisters may have to be reopened. </a:t>
            </a:r>
          </a:p>
          <a:p>
            <a:r>
              <a:rPr lang="en-US" sz="2000" b="1" kern="50" dirty="0">
                <a:solidFill>
                  <a:srgbClr val="000000"/>
                </a:solidFill>
                <a:ea typeface="Arial Unicode MS" panose="020B0604020202020204" pitchFamily="34" charset="-128"/>
                <a:cs typeface="Mangal" panose="02040503050203030202" pitchFamily="18" charset="0"/>
              </a:rPr>
              <a:t>.</a:t>
            </a:r>
            <a:endParaRPr lang="en-US" sz="2000" b="1" kern="50" dirty="0">
              <a:solidFill>
                <a:srgbClr val="000000"/>
              </a:solidFill>
              <a:effectLst/>
              <a:ea typeface="Arial Unicode MS" panose="020B0604020202020204" pitchFamily="34" charset="-128"/>
              <a:cs typeface="Mangal" panose="02040503050203030202" pitchFamily="18" charset="0"/>
            </a:endParaRPr>
          </a:p>
        </p:txBody>
      </p:sp>
      <p:sp>
        <p:nvSpPr>
          <p:cNvPr id="9" name="TextBox 8"/>
          <p:cNvSpPr txBox="1"/>
          <p:nvPr/>
        </p:nvSpPr>
        <p:spPr>
          <a:xfrm>
            <a:off x="2102068" y="199281"/>
            <a:ext cx="7487627" cy="523220"/>
          </a:xfrm>
          <a:prstGeom prst="rect">
            <a:avLst/>
          </a:prstGeom>
          <a:noFill/>
          <a:ln>
            <a:solidFill>
              <a:schemeClr val="tx1"/>
            </a:solidFill>
          </a:ln>
        </p:spPr>
        <p:txBody>
          <a:bodyPr wrap="none" rtlCol="0">
            <a:spAutoFit/>
          </a:bodyPr>
          <a:lstStyle/>
          <a:p>
            <a:r>
              <a:rPr lang="en-US" sz="2800" b="1" dirty="0"/>
              <a:t>Interim Spent Nuclear Fuel Consolidated Storage </a:t>
            </a:r>
          </a:p>
        </p:txBody>
      </p:sp>
    </p:spTree>
    <p:extLst>
      <p:ext uri="{BB962C8B-B14F-4D97-AF65-F5344CB8AC3E}">
        <p14:creationId xmlns:p14="http://schemas.microsoft.com/office/powerpoint/2010/main" val="60049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5719" y="1180330"/>
            <a:ext cx="8905570" cy="3139321"/>
          </a:xfrm>
          <a:prstGeom prst="rect">
            <a:avLst/>
          </a:prstGeom>
          <a:noFill/>
        </p:spPr>
        <p:txBody>
          <a:bodyPr wrap="square" rtlCol="0">
            <a:spAutoFit/>
          </a:bodyPr>
          <a:lstStyle/>
          <a:p>
            <a:pPr marL="285750" indent="-285750">
              <a:buFont typeface="Arial" panose="020B0604020202020204" pitchFamily="34" charset="0"/>
              <a:buChar char="•"/>
            </a:pPr>
            <a:r>
              <a:rPr lang="en-GB" b="1" dirty="0"/>
              <a:t>Under the Nuclear Waste Policy Act, which sets forth the process for disposal of high-level radioactive wastes, the U.S. Government cannot accept title to spent nuclear fuel until it is received at an open repository site. </a:t>
            </a:r>
          </a:p>
          <a:p>
            <a:endParaRPr lang="en-GB" b="1" dirty="0"/>
          </a:p>
          <a:p>
            <a:pPr marL="285750" indent="-285750">
              <a:buFont typeface="Arial" panose="020B0604020202020204" pitchFamily="34" charset="0"/>
              <a:buChar char="•"/>
            </a:pPr>
            <a:r>
              <a:rPr lang="en-GB" b="1" dirty="0"/>
              <a:t>Legislative efforts are underway to have the DOE assume title of spent Nuclear Fuel for a “pilot” storage site for “stranded” wastes.</a:t>
            </a:r>
          </a:p>
          <a:p>
            <a:endParaRPr lang="en-GB" b="1" dirty="0"/>
          </a:p>
          <a:p>
            <a:pPr marL="285750" indent="-285750">
              <a:buFont typeface="Arial" panose="020B0604020202020204" pitchFamily="34" charset="0"/>
              <a:buChar char="•"/>
            </a:pPr>
            <a:r>
              <a:rPr lang="en-GB" b="1" dirty="0"/>
              <a:t>The U.S. Government Accountability Office reported in 2014: “</a:t>
            </a:r>
            <a:r>
              <a:rPr lang="en-US" b="1" dirty="0"/>
              <a:t>per DOE, under provisions of the standard contract,  the agency does not consider spent nuclear fuel in canisters to be an acceptable form for waste it will receive.  This may require utilities to remove the spent nuclear fuel already packaged in dry storage canisters”</a:t>
            </a:r>
          </a:p>
        </p:txBody>
      </p:sp>
    </p:spTree>
    <p:extLst>
      <p:ext uri="{BB962C8B-B14F-4D97-AF65-F5344CB8AC3E}">
        <p14:creationId xmlns:p14="http://schemas.microsoft.com/office/powerpoint/2010/main" val="104411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4145292607"/>
              </p:ext>
            </p:extLst>
          </p:nvPr>
        </p:nvGraphicFramePr>
        <p:xfrm>
          <a:off x="210065" y="0"/>
          <a:ext cx="11788346" cy="67722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743535" y="2012164"/>
            <a:ext cx="3284361" cy="338554"/>
          </a:xfrm>
          <a:prstGeom prst="rect">
            <a:avLst/>
          </a:prstGeom>
          <a:solidFill>
            <a:schemeClr val="bg1"/>
          </a:solidFill>
        </p:spPr>
        <p:txBody>
          <a:bodyPr wrap="none" rtlCol="0">
            <a:spAutoFit/>
          </a:bodyPr>
          <a:lstStyle/>
          <a:p>
            <a:r>
              <a:rPr lang="en-US" sz="1600" b="1" dirty="0"/>
              <a:t>Total=45,569  assemblies/13,717 MT</a:t>
            </a:r>
          </a:p>
        </p:txBody>
      </p:sp>
    </p:spTree>
    <p:extLst>
      <p:ext uri="{BB962C8B-B14F-4D97-AF65-F5344CB8AC3E}">
        <p14:creationId xmlns:p14="http://schemas.microsoft.com/office/powerpoint/2010/main" val="70516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029817613"/>
              </p:ext>
            </p:extLst>
          </p:nvPr>
        </p:nvGraphicFramePr>
        <p:xfrm>
          <a:off x="205739" y="40862"/>
          <a:ext cx="11986261" cy="641223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6198869" y="6237649"/>
            <a:ext cx="3932487" cy="430887"/>
          </a:xfrm>
          <a:prstGeom prst="rect">
            <a:avLst/>
          </a:prstGeom>
          <a:noFill/>
        </p:spPr>
        <p:txBody>
          <a:bodyPr wrap="none" rtlCol="0">
            <a:spAutoFit/>
          </a:bodyPr>
          <a:lstStyle/>
          <a:p>
            <a:r>
              <a:rPr lang="en-US" sz="1100" dirty="0"/>
              <a:t>Sources: (a) ]</a:t>
            </a:r>
            <a:r>
              <a:rPr lang="en-US" sz="1100" dirty="0" err="1">
                <a:hlinkClick r:id="rId3"/>
              </a:rPr>
              <a:t>EnergySolutions</a:t>
            </a:r>
            <a:r>
              <a:rPr lang="en-US" sz="1100" dirty="0">
                <a:hlinkClick r:id="rId3"/>
              </a:rPr>
              <a:t> - TO11 - Final Report_1.pdf – Curie</a:t>
            </a:r>
            <a:r>
              <a:rPr lang="en-US" sz="1100" dirty="0"/>
              <a:t>, </a:t>
            </a:r>
          </a:p>
          <a:p>
            <a:r>
              <a:rPr lang="en-US" sz="1100" dirty="0"/>
              <a:t>Tables ES-4 &amp; 6-32; and (b) DOE GC 859 SNF Data (2013)</a:t>
            </a:r>
          </a:p>
        </p:txBody>
      </p:sp>
      <p:sp>
        <p:nvSpPr>
          <p:cNvPr id="3" name="TextBox 2"/>
          <p:cNvSpPr txBox="1"/>
          <p:nvPr/>
        </p:nvSpPr>
        <p:spPr>
          <a:xfrm>
            <a:off x="10131356" y="3622431"/>
            <a:ext cx="2013436" cy="369332"/>
          </a:xfrm>
          <a:prstGeom prst="rect">
            <a:avLst/>
          </a:prstGeom>
          <a:noFill/>
        </p:spPr>
        <p:txBody>
          <a:bodyPr wrap="none" rtlCol="0">
            <a:spAutoFit/>
          </a:bodyPr>
          <a:lstStyle/>
          <a:p>
            <a:r>
              <a:rPr lang="en-US" b="1" dirty="0"/>
              <a:t>Diablo Canyon 1&amp;2</a:t>
            </a:r>
          </a:p>
        </p:txBody>
      </p:sp>
      <p:cxnSp>
        <p:nvCxnSpPr>
          <p:cNvPr id="6" name="Straight Arrow Connector 5"/>
          <p:cNvCxnSpPr/>
          <p:nvPr/>
        </p:nvCxnSpPr>
        <p:spPr>
          <a:xfrm flipH="1" flipV="1">
            <a:off x="9372600" y="3343275"/>
            <a:ext cx="758756" cy="4725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770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90200026"/>
              </p:ext>
            </p:extLst>
          </p:nvPr>
        </p:nvGraphicFramePr>
        <p:xfrm>
          <a:off x="838200" y="1062681"/>
          <a:ext cx="10515600" cy="511428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590760" y="346675"/>
            <a:ext cx="8946680" cy="523220"/>
          </a:xfrm>
          <a:prstGeom prst="rect">
            <a:avLst/>
          </a:prstGeom>
          <a:noFill/>
        </p:spPr>
        <p:txBody>
          <a:bodyPr wrap="none" rtlCol="0">
            <a:spAutoFit/>
          </a:bodyPr>
          <a:lstStyle/>
          <a:p>
            <a:r>
              <a:rPr lang="en-US" sz="2800" b="1" dirty="0"/>
              <a:t>Spent nuclear fuel at stranded and future stranded reactors</a:t>
            </a:r>
          </a:p>
        </p:txBody>
      </p:sp>
      <p:sp>
        <p:nvSpPr>
          <p:cNvPr id="4" name="TextBox 3"/>
          <p:cNvSpPr txBox="1"/>
          <p:nvPr/>
        </p:nvSpPr>
        <p:spPr>
          <a:xfrm>
            <a:off x="6965014" y="6410781"/>
            <a:ext cx="2504660" cy="307777"/>
          </a:xfrm>
          <a:prstGeom prst="rect">
            <a:avLst/>
          </a:prstGeom>
          <a:noFill/>
          <a:ln>
            <a:solidFill>
              <a:schemeClr val="tx1"/>
            </a:solidFill>
          </a:ln>
        </p:spPr>
        <p:txBody>
          <a:bodyPr wrap="none" rtlCol="0">
            <a:spAutoFit/>
          </a:bodyPr>
          <a:lstStyle/>
          <a:p>
            <a:r>
              <a:rPr lang="en-US" sz="1400" b="1" dirty="0"/>
              <a:t>Source DOE GC 859 data (2013)</a:t>
            </a:r>
          </a:p>
        </p:txBody>
      </p:sp>
    </p:spTree>
    <p:extLst>
      <p:ext uri="{BB962C8B-B14F-4D97-AF65-F5344CB8AC3E}">
        <p14:creationId xmlns:p14="http://schemas.microsoft.com/office/powerpoint/2010/main" val="11063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37" y="727480"/>
            <a:ext cx="11515726" cy="6363280"/>
          </a:xfrm>
          <a:prstGeom prst="rect">
            <a:avLst/>
          </a:prstGeom>
        </p:spPr>
        <p:txBody>
          <a:bodyPr wrap="square">
            <a:spAutoFit/>
          </a:bodyPr>
          <a:lstStyle/>
          <a:p>
            <a:r>
              <a:rPr lang="en-US" sz="2000" b="1" dirty="0">
                <a:solidFill>
                  <a:srgbClr val="000000"/>
                </a:solidFill>
                <a:ea typeface="Calibri" panose="020F0502020204030204" pitchFamily="34" charset="0"/>
              </a:rPr>
              <a:t>The current generation of dry casks was intended for short-term on site storage, and not for direct disposal in a geological repository. NRC has licensed 51 different designs for dry cask storage, 13 which are for storage only. None of the dry casks storing spent nuclear fuel are licensed for disposal. </a:t>
            </a:r>
          </a:p>
          <a:p>
            <a:r>
              <a:rPr lang="en-GB" sz="2000" b="1" kern="50" dirty="0">
                <a:solidFill>
                  <a:srgbClr val="000000"/>
                </a:solidFill>
                <a:ea typeface="Arial Unicode MS" panose="020B0604020202020204" pitchFamily="34" charset="-128"/>
                <a:cs typeface="KKLIF O+ Century"/>
              </a:rPr>
              <a:t> </a:t>
            </a:r>
            <a:endParaRPr lang="en-US" sz="2000" b="1" kern="50" dirty="0">
              <a:solidFill>
                <a:srgbClr val="000000"/>
              </a:solidFill>
              <a:ea typeface="Arial Unicode MS" panose="020B0604020202020204" pitchFamily="34" charset="-128"/>
              <a:cs typeface="KKLIF O+ Century"/>
            </a:endParaRPr>
          </a:p>
          <a:p>
            <a:r>
              <a:rPr lang="en-GB" sz="2000" b="1" kern="50" dirty="0">
                <a:solidFill>
                  <a:srgbClr val="000000"/>
                </a:solidFill>
                <a:ea typeface="Arial Unicode MS" panose="020B0604020202020204" pitchFamily="34" charset="-128"/>
                <a:cs typeface="KKLIF O+ Century"/>
              </a:rPr>
              <a:t>By the time, DOE expects to open a repository in 2048, the number of large dry casks currently deployed is expected to increase from 1,900 to 12,000.  Repackaging for disposal may require approximately 80,000</a:t>
            </a:r>
          </a:p>
          <a:p>
            <a:r>
              <a:rPr lang="en-GB" sz="2000" b="1" kern="50" dirty="0">
                <a:solidFill>
                  <a:srgbClr val="000000"/>
                </a:solidFill>
                <a:ea typeface="Arial Unicode MS" panose="020B0604020202020204" pitchFamily="34" charset="-128"/>
                <a:cs typeface="KKLIF O+ Century"/>
              </a:rPr>
              <a:t>“small” canisters.</a:t>
            </a:r>
            <a:endParaRPr lang="en-US" sz="2000" b="1" kern="50" dirty="0">
              <a:solidFill>
                <a:srgbClr val="000000"/>
              </a:solidFill>
              <a:ea typeface="Arial Unicode MS" panose="020B0604020202020204" pitchFamily="34" charset="-128"/>
              <a:cs typeface="KKLIF O+ Century"/>
            </a:endParaRPr>
          </a:p>
          <a:p>
            <a:r>
              <a:rPr lang="en-US" sz="2000" b="1" dirty="0">
                <a:solidFill>
                  <a:srgbClr val="000000"/>
                </a:solidFill>
                <a:ea typeface="Calibri" panose="020F0502020204030204" pitchFamily="34" charset="0"/>
              </a:rPr>
              <a:t> </a:t>
            </a:r>
          </a:p>
          <a:p>
            <a:pPr>
              <a:spcBef>
                <a:spcPts val="140"/>
              </a:spcBef>
              <a:spcAft>
                <a:spcPts val="790"/>
              </a:spcAft>
            </a:pPr>
            <a:r>
              <a:rPr lang="en-GB" sz="2000" b="1" kern="50" dirty="0">
                <a:solidFill>
                  <a:srgbClr val="000000"/>
                </a:solidFill>
                <a:ea typeface="Arial Unicode MS" panose="020B0604020202020204" pitchFamily="34" charset="-128"/>
                <a:cs typeface="KKLIF O+ Century"/>
              </a:rPr>
              <a:t>Existing large canisters can place a major burden on a geological repository –such as: handling, emplacement and post closure of cumbersome packages with higher heat loads, radioactivity and fissile materials. </a:t>
            </a:r>
            <a:endParaRPr lang="en-US" sz="2000" b="1" kern="50" dirty="0">
              <a:solidFill>
                <a:srgbClr val="000000"/>
              </a:solidFill>
              <a:ea typeface="Arial Unicode MS" panose="020B0604020202020204" pitchFamily="34" charset="-128"/>
              <a:cs typeface="KKLIF O+ Century"/>
            </a:endParaRPr>
          </a:p>
          <a:p>
            <a:r>
              <a:rPr lang="en-US" sz="2000" b="1" dirty="0">
                <a:ea typeface="Calibri" panose="020F0502020204030204" pitchFamily="34" charset="0"/>
              </a:rPr>
              <a:t>Repackaging expenses rely of the transportability of the canisters, but more importantly on the compatibility of the canister with heat loading requirement for disposal.</a:t>
            </a:r>
            <a:r>
              <a:rPr lang="en-GB" sz="2000" b="1" kern="50" dirty="0">
                <a:solidFill>
                  <a:srgbClr val="000000"/>
                </a:solidFill>
                <a:ea typeface="Arial Unicode MS" panose="020B0604020202020204" pitchFamily="34" charset="-128"/>
              </a:rPr>
              <a:t> In terms of geologic disposal, decay heat, over thousands of years, can cause waste containers to corrode, negatively impact the geological stability of the disposal site and enhance the migration of the wastes.  Peak temperatures in the repository of 100 degrees C (212F) can extend beyond 300 years after centuries of decay and active ventilation.</a:t>
            </a:r>
            <a:r>
              <a:rPr lang="en-US" sz="2000" b="1" dirty="0">
                <a:ea typeface="Calibri" panose="020F0502020204030204" pitchFamily="34" charset="0"/>
              </a:rPr>
              <a:t>”</a:t>
            </a:r>
            <a:r>
              <a:rPr lang="en-US" sz="2000" b="1" dirty="0"/>
              <a:t> </a:t>
            </a:r>
          </a:p>
          <a:p>
            <a:endParaRPr lang="en-US"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endParaRPr>
          </a:p>
          <a:p>
            <a:endParaRPr lang="en-US"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endParaRPr>
          </a:p>
          <a:p>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Robert H. Jones Jr., Dry Storage Cask Inventory Assessment, U.S Department of Energy, Nuclear Fuel Storage and Transportation Planning Project, FCRD-NFST-2014-000602, Rev. 1, August 2015, P. 55. </a:t>
            </a:r>
            <a:r>
              <a:rPr lang="en-GB" sz="1200" u="sng"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hlinkClick r:id="rId2"/>
              </a:rPr>
              <a:t>http://energy.gov/sites/prod/files/2016/10/f33/FCRD-NFST-2014-000602,%20Dry%20Cask%20Assessment,%20Rev%201.pdf</a:t>
            </a:r>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 </a:t>
            </a:r>
            <a:endParaRPr lang="en-US" sz="1200" kern="50" dirty="0">
              <a:solidFill>
                <a:srgbClr val="000000"/>
              </a:solidFill>
              <a:latin typeface="KKLIF O+ Century"/>
              <a:ea typeface="Arial Unicode MS" panose="020B0604020202020204" pitchFamily="34" charset="-128"/>
              <a:cs typeface="Mangal" panose="02040503050203030202" pitchFamily="18" charset="0"/>
            </a:endParaRPr>
          </a:p>
          <a:p>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R. </a:t>
            </a:r>
            <a:r>
              <a:rPr lang="en-GB" sz="1200" kern="50" dirty="0" err="1">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Wigeland</a:t>
            </a:r>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 </a:t>
            </a:r>
            <a:r>
              <a:rPr lang="en-GB" sz="1200" kern="50" dirty="0" err="1">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T.Taiwo</a:t>
            </a:r>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 M. </a:t>
            </a:r>
            <a:r>
              <a:rPr lang="en-GB" sz="1200" kern="50" dirty="0" err="1">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Todosow</a:t>
            </a:r>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 W. Halsey, J. </a:t>
            </a:r>
            <a:r>
              <a:rPr lang="en-GB" sz="1200" kern="50" dirty="0" err="1">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Gehin</a:t>
            </a:r>
            <a:r>
              <a:rPr lang="en-GB" sz="1200" kern="50" dirty="0">
                <a:solidFill>
                  <a:srgbClr val="000000"/>
                </a:solidFill>
                <a:latin typeface="Times New Roman" panose="02020603050405020304" pitchFamily="18" charset="0"/>
                <a:ea typeface="Arial Unicode MS" panose="020B0604020202020204" pitchFamily="34" charset="-128"/>
                <a:cs typeface="Mangal" panose="02040503050203030202" pitchFamily="18" charset="0"/>
              </a:rPr>
              <a:t>, Options Study – Phase II, Department of Energy, Idaho National Laboratory, INL/EXT-10-20439, September 2010.</a:t>
            </a:r>
            <a:endParaRPr lang="en-US" sz="1200" kern="50" dirty="0">
              <a:solidFill>
                <a:srgbClr val="000000"/>
              </a:solidFill>
              <a:effectLst/>
              <a:latin typeface="KKLIF O+ Century"/>
              <a:ea typeface="Arial Unicode MS" panose="020B0604020202020204" pitchFamily="34" charset="-128"/>
              <a:cs typeface="Mangal" panose="02040503050203030202" pitchFamily="18" charset="0"/>
            </a:endParaRPr>
          </a:p>
        </p:txBody>
      </p:sp>
      <p:sp>
        <p:nvSpPr>
          <p:cNvPr id="5" name="TextBox 4"/>
          <p:cNvSpPr txBox="1"/>
          <p:nvPr/>
        </p:nvSpPr>
        <p:spPr>
          <a:xfrm>
            <a:off x="3589981" y="204260"/>
            <a:ext cx="4935838" cy="523220"/>
          </a:xfrm>
          <a:prstGeom prst="rect">
            <a:avLst/>
          </a:prstGeom>
          <a:noFill/>
          <a:ln>
            <a:solidFill>
              <a:schemeClr val="tx1"/>
            </a:solidFill>
          </a:ln>
        </p:spPr>
        <p:txBody>
          <a:bodyPr wrap="none" rtlCol="0">
            <a:spAutoFit/>
          </a:bodyPr>
          <a:lstStyle/>
          <a:p>
            <a:r>
              <a:rPr lang="en-US" sz="2800" b="1" dirty="0"/>
              <a:t>Spent Nuclear Fuel Repackaging</a:t>
            </a:r>
          </a:p>
        </p:txBody>
      </p:sp>
    </p:spTree>
    <p:extLst>
      <p:ext uri="{BB962C8B-B14F-4D97-AF65-F5344CB8AC3E}">
        <p14:creationId xmlns:p14="http://schemas.microsoft.com/office/powerpoint/2010/main" val="97167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416" y="1335030"/>
            <a:ext cx="11487150" cy="4832092"/>
          </a:xfrm>
          <a:prstGeom prst="rect">
            <a:avLst/>
          </a:prstGeom>
        </p:spPr>
        <p:txBody>
          <a:bodyPr wrap="square">
            <a:spAutoFit/>
          </a:bodyPr>
          <a:lstStyle/>
          <a:p>
            <a:r>
              <a:rPr lang="en-US" sz="2000" b="1" kern="0" dirty="0">
                <a:solidFill>
                  <a:srgbClr val="000000"/>
                </a:solidFill>
                <a:ea typeface="Calibri" panose="020F0502020204030204" pitchFamily="34" charset="0"/>
                <a:cs typeface="KKLIF O+ Century"/>
              </a:rPr>
              <a:t>The costs of repackaging at centralized storage site are large. The estimates in this study are based on a small (9 assemblies), medium (32 assemblies) and large (44 assemblies) standardized transportation and disposal canister (STAD) for a boiling water reactor. When applied to the Columbia Generating Station, assuming it will operate until 2043, and could involve cutting open 120 dry casks and repacking approximately 8,160 spent fuel assemblies into casks suitable for disposal.  The additional costs range from $ 272 million to $915 million. A decision on the type of geologic repository will determine the size of the repackaged canisters.</a:t>
            </a:r>
            <a:endParaRPr lang="en-US" sz="2000" b="1" kern="50" dirty="0">
              <a:solidFill>
                <a:srgbClr val="000000"/>
              </a:solidFill>
              <a:ea typeface="Arial Unicode MS" panose="020B0604020202020204" pitchFamily="34" charset="-128"/>
              <a:cs typeface="KKLIF O+ Century"/>
            </a:endParaRPr>
          </a:p>
          <a:p>
            <a:r>
              <a:rPr lang="en-US" sz="2000" b="1" kern="0" dirty="0">
                <a:solidFill>
                  <a:srgbClr val="000000"/>
                </a:solidFill>
                <a:ea typeface="Calibri" panose="020F0502020204030204" pitchFamily="34" charset="0"/>
                <a:cs typeface="KKLIF O+ Century"/>
              </a:rPr>
              <a:t> </a:t>
            </a:r>
            <a:endParaRPr lang="en-US" sz="2000" b="1" kern="50" dirty="0">
              <a:solidFill>
                <a:srgbClr val="000000"/>
              </a:solidFill>
              <a:ea typeface="Arial Unicode MS" panose="020B0604020202020204" pitchFamily="34" charset="-128"/>
              <a:cs typeface="KKLIF O+ Century"/>
            </a:endParaRPr>
          </a:p>
          <a:p>
            <a:r>
              <a:rPr lang="en-US" sz="2000" b="1" kern="0" dirty="0">
                <a:solidFill>
                  <a:srgbClr val="000000"/>
                </a:solidFill>
                <a:ea typeface="Calibri" panose="020F0502020204030204" pitchFamily="34" charset="0"/>
                <a:cs typeface="KKLIF O+ Century"/>
              </a:rPr>
              <a:t>Based on the Energy Department’s strategic plan to open a repository by the year 2048,  </a:t>
            </a:r>
            <a:endParaRPr lang="en-US" sz="2000" b="1" kern="50" dirty="0">
              <a:solidFill>
                <a:srgbClr val="000000"/>
              </a:solidFill>
              <a:ea typeface="Arial Unicode MS" panose="020B0604020202020204" pitchFamily="34" charset="-128"/>
              <a:cs typeface="KKLIF O+ Century"/>
            </a:endParaRPr>
          </a:p>
          <a:p>
            <a:r>
              <a:rPr lang="en-US" sz="2000" b="1" dirty="0">
                <a:ea typeface="Calibri" panose="020F0502020204030204" pitchFamily="34" charset="0"/>
              </a:rPr>
              <a:t> the per assembly cost would be approximately $33,400 (large STAD) to ($112,000 (small STAD) in 2015 dollars. The estimated cost of managing low-level radioactive waste from removing spent fuel to new canisters is estimated by the DOE at $9,500 per assembly and could be more than the cost to load the assembly in any canister.</a:t>
            </a:r>
            <a:r>
              <a:rPr lang="en-US" sz="2000" b="1" dirty="0"/>
              <a:t> </a:t>
            </a:r>
          </a:p>
          <a:p>
            <a:endParaRPr lang="en-US" sz="1200" dirty="0">
              <a:solidFill>
                <a:srgbClr val="000000"/>
              </a:solidFill>
              <a:latin typeface="Times New Roman" panose="02020603050405020304" pitchFamily="18" charset="0"/>
              <a:ea typeface="Calibri" panose="020F0502020204030204" pitchFamily="34" charset="0"/>
            </a:endParaRPr>
          </a:p>
          <a:p>
            <a:endParaRPr lang="en-US" sz="1200" dirty="0">
              <a:solidFill>
                <a:srgbClr val="000000"/>
              </a:solidFill>
              <a:latin typeface="Times New Roman" panose="02020603050405020304" pitchFamily="18" charset="0"/>
              <a:ea typeface="Calibri" panose="020F0502020204030204" pitchFamily="34" charset="0"/>
            </a:endParaRPr>
          </a:p>
          <a:p>
            <a:r>
              <a:rPr lang="en-US" sz="1200" dirty="0">
                <a:solidFill>
                  <a:srgbClr val="000000"/>
                </a:solidFill>
                <a:latin typeface="Times New Roman" panose="02020603050405020304" pitchFamily="18" charset="0"/>
                <a:ea typeface="Calibri" panose="020F0502020204030204" pitchFamily="34" charset="0"/>
              </a:rPr>
              <a:t>U.S. Department of Energy, Office of Nuclear Energy, Task Order 21: Operational Requirements for Standardized Dry Fuel Canister Systems Updated Final Report, June 19, 2015. http://energy.gov/sites/prod/files/2016/10/f33/energysolutions-task-order-21-updated-final-report-61915_1.pdf </a:t>
            </a:r>
            <a:endParaRPr lang="en-US" dirty="0">
              <a:solidFill>
                <a:srgbClr val="000000"/>
              </a:solidFill>
              <a:latin typeface="Arial" panose="020B0604020202020204" pitchFamily="34" charset="0"/>
              <a:ea typeface="Calibri" panose="020F0502020204030204" pitchFamily="34" charset="0"/>
            </a:endParaRPr>
          </a:p>
        </p:txBody>
      </p:sp>
      <p:sp>
        <p:nvSpPr>
          <p:cNvPr id="5" name="TextBox 4"/>
          <p:cNvSpPr txBox="1"/>
          <p:nvPr/>
        </p:nvSpPr>
        <p:spPr>
          <a:xfrm>
            <a:off x="4593265" y="754912"/>
            <a:ext cx="2921762" cy="523220"/>
          </a:xfrm>
          <a:prstGeom prst="rect">
            <a:avLst/>
          </a:prstGeom>
          <a:noFill/>
          <a:ln>
            <a:solidFill>
              <a:schemeClr val="tx1"/>
            </a:solidFill>
          </a:ln>
        </p:spPr>
        <p:txBody>
          <a:bodyPr wrap="none" rtlCol="0">
            <a:spAutoFit/>
          </a:bodyPr>
          <a:lstStyle/>
          <a:p>
            <a:r>
              <a:rPr lang="en-US" sz="2800" b="1" dirty="0"/>
              <a:t>Repackaging Costs</a:t>
            </a:r>
          </a:p>
        </p:txBody>
      </p:sp>
    </p:spTree>
    <p:extLst>
      <p:ext uri="{BB962C8B-B14F-4D97-AF65-F5344CB8AC3E}">
        <p14:creationId xmlns:p14="http://schemas.microsoft.com/office/powerpoint/2010/main" val="1131147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14626" y="271463"/>
            <a:ext cx="5984908" cy="646331"/>
          </a:xfrm>
          <a:prstGeom prst="rect">
            <a:avLst/>
          </a:prstGeom>
          <a:noFill/>
          <a:ln>
            <a:solidFill>
              <a:schemeClr val="tx1"/>
            </a:solidFill>
          </a:ln>
        </p:spPr>
        <p:txBody>
          <a:bodyPr wrap="none" rtlCol="0">
            <a:spAutoFit/>
          </a:bodyPr>
          <a:lstStyle/>
          <a:p>
            <a:r>
              <a:rPr lang="en-US" b="1" dirty="0"/>
              <a:t>Estimated costs for repackaging spent nuclear fuel generated</a:t>
            </a:r>
          </a:p>
          <a:p>
            <a:r>
              <a:rPr lang="en-US" b="1" dirty="0"/>
              <a:t> by the Columbia Generating Station for disposal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82183485"/>
              </p:ext>
            </p:extLst>
          </p:nvPr>
        </p:nvGraphicFramePr>
        <p:xfrm>
          <a:off x="1025611" y="1057275"/>
          <a:ext cx="9518564" cy="5426535"/>
        </p:xfrm>
        <a:graphic>
          <a:graphicData uri="http://schemas.openxmlformats.org/drawingml/2006/table">
            <a:tbl>
              <a:tblPr>
                <a:tableStyleId>{5C22544A-7EE6-4342-B048-85BDC9FD1C3A}</a:tableStyleId>
              </a:tblPr>
              <a:tblGrid>
                <a:gridCol w="3106948">
                  <a:extLst>
                    <a:ext uri="{9D8B030D-6E8A-4147-A177-3AD203B41FA5}">
                      <a16:colId xmlns:a16="http://schemas.microsoft.com/office/drawing/2014/main" xmlns="" val="3244688410"/>
                    </a:ext>
                  </a:extLst>
                </a:gridCol>
                <a:gridCol w="3488258">
                  <a:extLst>
                    <a:ext uri="{9D8B030D-6E8A-4147-A177-3AD203B41FA5}">
                      <a16:colId xmlns:a16="http://schemas.microsoft.com/office/drawing/2014/main" xmlns="" val="275424238"/>
                    </a:ext>
                  </a:extLst>
                </a:gridCol>
                <a:gridCol w="2923358">
                  <a:extLst>
                    <a:ext uri="{9D8B030D-6E8A-4147-A177-3AD203B41FA5}">
                      <a16:colId xmlns:a16="http://schemas.microsoft.com/office/drawing/2014/main" xmlns="" val="4294081013"/>
                    </a:ext>
                  </a:extLst>
                </a:gridCol>
              </a:tblGrid>
              <a:tr h="393773">
                <a:tc>
                  <a:txBody>
                    <a:bodyPr/>
                    <a:lstStyle/>
                    <a:p>
                      <a:pPr marL="0" marR="0">
                        <a:lnSpc>
                          <a:spcPct val="107000"/>
                        </a:lnSpc>
                        <a:spcBef>
                          <a:spcPts val="0"/>
                        </a:spcBef>
                        <a:spcAft>
                          <a:spcPts val="0"/>
                        </a:spcAft>
                      </a:pPr>
                      <a:r>
                        <a:rPr lang="en-US" sz="1400" b="1" kern="0">
                          <a:effectLst/>
                        </a:rPr>
                        <a:t>16 large STADS </a:t>
                      </a:r>
                      <a:endParaRPr lang="en-US" sz="1400" b="1" kern="50">
                        <a:effectLst/>
                      </a:endParaRPr>
                    </a:p>
                    <a:p>
                      <a:pPr marL="0" marR="0">
                        <a:lnSpc>
                          <a:spcPct val="107000"/>
                        </a:lnSpc>
                        <a:spcBef>
                          <a:spcPts val="0"/>
                        </a:spcBef>
                        <a:spcAft>
                          <a:spcPts val="0"/>
                        </a:spcAft>
                      </a:pPr>
                      <a:r>
                        <a:rPr lang="en-US" sz="1400" b="1" kern="0">
                          <a:effectLst/>
                        </a:rPr>
                        <a:t>(44 assemblies)</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Canister</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$127,361,640.00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1520494365"/>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Overpack</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$64,618,818.00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2758891341"/>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gridSpan="2">
                  <a:txBody>
                    <a:bodyPr/>
                    <a:lstStyle/>
                    <a:p>
                      <a:pPr marL="0" marR="0">
                        <a:lnSpc>
                          <a:spcPct val="107000"/>
                        </a:lnSpc>
                        <a:spcBef>
                          <a:spcPts val="0"/>
                        </a:spcBef>
                        <a:spcAft>
                          <a:spcPts val="0"/>
                        </a:spcAft>
                      </a:pPr>
                      <a:r>
                        <a:rPr lang="en-US" sz="1400" b="1" kern="0">
                          <a:effectLst/>
                        </a:rPr>
                        <a:t>transfer cask                              $726,560.00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hMerge="1">
                  <a:txBody>
                    <a:bodyPr/>
                    <a:lstStyle/>
                    <a:p>
                      <a:endParaRPr lang="en-US"/>
                    </a:p>
                  </a:txBody>
                  <a:tcPr/>
                </a:tc>
                <a:extLst>
                  <a:ext uri="{0D108BD9-81ED-4DB2-BD59-A6C34878D82A}">
                    <a16:rowId xmlns:a16="http://schemas.microsoft.com/office/drawing/2014/main" xmlns="" val="419612085"/>
                  </a:ext>
                </a:extLst>
              </a:tr>
              <a:tr h="225528">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Subtotal -Cask system</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 $192,776,215.00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1195748223"/>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total -loading cost</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 $2,295,470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1065129556"/>
                  </a:ext>
                </a:extLst>
              </a:tr>
              <a:tr h="229739">
                <a:tc>
                  <a:txBody>
                    <a:bodyPr/>
                    <a:lstStyle/>
                    <a:p>
                      <a:pPr marL="0" marR="0">
                        <a:lnSpc>
                          <a:spcPct val="107000"/>
                        </a:lnSpc>
                        <a:spcBef>
                          <a:spcPts val="0"/>
                        </a:spcBef>
                        <a:spcAft>
                          <a:spcPts val="0"/>
                        </a:spcAft>
                      </a:pPr>
                      <a:r>
                        <a:rPr lang="en-US" sz="1400" b="1" kern="0">
                          <a:effectLst/>
                        </a:rPr>
                        <a:t>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Low-level waste</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$77,520,000.00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2053050656"/>
                  </a:ext>
                </a:extLst>
              </a:tr>
              <a:tr h="225528">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Grand Total</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$272,591,685.00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559080856"/>
                  </a:ext>
                </a:extLst>
              </a:tr>
              <a:tr h="393773">
                <a:tc>
                  <a:txBody>
                    <a:bodyPr/>
                    <a:lstStyle/>
                    <a:p>
                      <a:pPr marL="0" marR="0">
                        <a:lnSpc>
                          <a:spcPct val="107000"/>
                        </a:lnSpc>
                        <a:spcBef>
                          <a:spcPts val="0"/>
                        </a:spcBef>
                        <a:spcAft>
                          <a:spcPts val="0"/>
                        </a:spcAft>
                      </a:pPr>
                      <a:r>
                        <a:rPr lang="nn-NO" sz="1400" b="1" kern="0">
                          <a:effectLst/>
                        </a:rPr>
                        <a:t>255 Medium STADS </a:t>
                      </a:r>
                      <a:endParaRPr lang="en-US" sz="1400" b="1" kern="50">
                        <a:effectLst/>
                      </a:endParaRPr>
                    </a:p>
                    <a:p>
                      <a:pPr marL="0" marR="0">
                        <a:lnSpc>
                          <a:spcPct val="107000"/>
                        </a:lnSpc>
                        <a:spcBef>
                          <a:spcPts val="0"/>
                        </a:spcBef>
                        <a:spcAft>
                          <a:spcPts val="0"/>
                        </a:spcAft>
                      </a:pPr>
                      <a:r>
                        <a:rPr lang="nn-NO" sz="1400" b="1" kern="0">
                          <a:effectLst/>
                        </a:rPr>
                        <a:t>(32 assemblies)</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Canister</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$126,988,215.00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794063487"/>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Overpack</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$80,886,765.000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2660443318"/>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transfer cask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$725,560.00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726531235"/>
                  </a:ext>
                </a:extLst>
              </a:tr>
              <a:tr h="225528">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Subtotal Cask System</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$208,601,540.00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4129639544"/>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 Loading Cost</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$2,765,272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2478498116"/>
                  </a:ext>
                </a:extLst>
              </a:tr>
              <a:tr h="266881">
                <a:tc>
                  <a:txBody>
                    <a:bodyPr/>
                    <a:lstStyle/>
                    <a:p>
                      <a:pPr marL="0" marR="0">
                        <a:lnSpc>
                          <a:spcPct val="107000"/>
                        </a:lnSpc>
                        <a:spcBef>
                          <a:spcPts val="0"/>
                        </a:spcBef>
                        <a:spcAft>
                          <a:spcPts val="0"/>
                        </a:spcAft>
                      </a:pPr>
                      <a:r>
                        <a:rPr lang="en-US" sz="1400" b="1" kern="0">
                          <a:effectLst/>
                        </a:rPr>
                        <a:t>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Low-level waste</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$77,520,000.00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474797481"/>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Grand Total</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u="sng" kern="0">
                          <a:effectLst/>
                        </a:rPr>
                        <a:t>$288, 886,812.00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3929175946"/>
                  </a:ext>
                </a:extLst>
              </a:tr>
              <a:tr h="393773">
                <a:tc>
                  <a:txBody>
                    <a:bodyPr/>
                    <a:lstStyle/>
                    <a:p>
                      <a:pPr marL="0" marR="0">
                        <a:lnSpc>
                          <a:spcPct val="107000"/>
                        </a:lnSpc>
                        <a:spcBef>
                          <a:spcPts val="0"/>
                        </a:spcBef>
                        <a:spcAft>
                          <a:spcPts val="0"/>
                        </a:spcAft>
                      </a:pPr>
                      <a:r>
                        <a:rPr lang="en-US" sz="1400" b="1" kern="0">
                          <a:effectLst/>
                        </a:rPr>
                        <a:t>907 small STADS </a:t>
                      </a:r>
                      <a:endParaRPr lang="en-US" sz="1400" b="1" kern="50">
                        <a:effectLst/>
                      </a:endParaRPr>
                    </a:p>
                    <a:p>
                      <a:pPr marL="0" marR="0">
                        <a:lnSpc>
                          <a:spcPct val="107000"/>
                        </a:lnSpc>
                        <a:spcBef>
                          <a:spcPts val="0"/>
                        </a:spcBef>
                        <a:spcAft>
                          <a:spcPts val="0"/>
                        </a:spcAft>
                      </a:pPr>
                      <a:r>
                        <a:rPr lang="en-US" sz="1400" b="1" kern="0">
                          <a:effectLst/>
                        </a:rPr>
                        <a:t> 9 assemblies</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Canister</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$508,139,494.00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479622736"/>
                  </a:ext>
                </a:extLst>
              </a:tr>
              <a:tr h="229739">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Overpack</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$326,520,000.00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3763561309"/>
                  </a:ext>
                </a:extLst>
              </a:tr>
              <a:tr h="393773">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Subtotal -  cask system</a:t>
                      </a:r>
                      <a:endParaRPr lang="en-US" sz="1400" b="1" kern="50">
                        <a:effectLst/>
                      </a:endParaRPr>
                    </a:p>
                    <a:p>
                      <a:pPr marL="0" marR="0">
                        <a:lnSpc>
                          <a:spcPct val="107000"/>
                        </a:lnSpc>
                        <a:spcBef>
                          <a:spcPts val="0"/>
                        </a:spcBef>
                        <a:spcAft>
                          <a:spcPts val="0"/>
                        </a:spcAft>
                      </a:pPr>
                      <a:r>
                        <a:rPr lang="en-US" sz="1400" b="1" kern="0">
                          <a:effectLst/>
                        </a:rPr>
                        <a:t>Loading Cost</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$834,659,494.00</a:t>
                      </a:r>
                      <a:endParaRPr lang="en-US" sz="1400" b="1" kern="50">
                        <a:effectLst/>
                      </a:endParaRPr>
                    </a:p>
                    <a:p>
                      <a:pPr marL="0" marR="0">
                        <a:lnSpc>
                          <a:spcPct val="107000"/>
                        </a:lnSpc>
                        <a:spcBef>
                          <a:spcPts val="0"/>
                        </a:spcBef>
                        <a:spcAft>
                          <a:spcPts val="0"/>
                        </a:spcAft>
                      </a:pPr>
                      <a:r>
                        <a:rPr lang="en-US" sz="1400" b="1" kern="0">
                          <a:effectLst/>
                        </a:rPr>
                        <a:t>    $3,083,969.00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1933680678"/>
                  </a:ext>
                </a:extLst>
              </a:tr>
              <a:tr h="229739">
                <a:tc>
                  <a:txBody>
                    <a:bodyPr/>
                    <a:lstStyle/>
                    <a:p>
                      <a:pPr marL="0" marR="0">
                        <a:lnSpc>
                          <a:spcPct val="107000"/>
                        </a:lnSpc>
                        <a:spcBef>
                          <a:spcPts val="0"/>
                        </a:spcBef>
                        <a:spcAft>
                          <a:spcPts val="0"/>
                        </a:spcAft>
                      </a:pPr>
                      <a:r>
                        <a:rPr lang="en-US" sz="1400" b="1" kern="0">
                          <a:effectLst/>
                        </a:rPr>
                        <a:t> </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Low-level waste</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kern="0">
                          <a:effectLst/>
                        </a:rPr>
                        <a:t>$ 77,520,000.00</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1586875614"/>
                  </a:ext>
                </a:extLst>
              </a:tr>
              <a:tr h="225528">
                <a:tc>
                  <a:txBody>
                    <a:bodyPr/>
                    <a:lstStyle/>
                    <a:p>
                      <a:pPr>
                        <a:lnSpc>
                          <a:spcPct val="107000"/>
                        </a:lnSpc>
                      </a:pPr>
                      <a:endParaRPr lang="en-US" sz="1400" b="1">
                        <a:effectLst/>
                        <a:latin typeface="Calibri" panose="020F0502020204030204" pitchFamily="34" charset="0"/>
                      </a:endParaRPr>
                    </a:p>
                  </a:txBody>
                  <a:tcPr marL="7620" marR="7620" marT="7620" marB="0" anchor="b"/>
                </a:tc>
                <a:tc>
                  <a:txBody>
                    <a:bodyPr/>
                    <a:lstStyle/>
                    <a:p>
                      <a:pPr marL="0" marR="0">
                        <a:lnSpc>
                          <a:spcPct val="107000"/>
                        </a:lnSpc>
                        <a:spcBef>
                          <a:spcPts val="0"/>
                        </a:spcBef>
                        <a:spcAft>
                          <a:spcPts val="0"/>
                        </a:spcAft>
                      </a:pPr>
                      <a:r>
                        <a:rPr lang="en-US" sz="1400" b="1" kern="0">
                          <a:effectLst/>
                        </a:rPr>
                        <a:t>Grand Total</a:t>
                      </a:r>
                      <a:endParaRPr lang="en-US" sz="1400" b="1" kern="50">
                        <a:solidFill>
                          <a:srgbClr val="000000"/>
                        </a:solidFill>
                        <a:effectLst/>
                        <a:latin typeface="KKLIF O+ Century"/>
                        <a:ea typeface="Arial Unicode MS" panose="020B0604020202020204" pitchFamily="34" charset="-128"/>
                        <a:cs typeface="KKLIF O+ Century"/>
                      </a:endParaRPr>
                    </a:p>
                  </a:txBody>
                  <a:tcPr marL="7620" marR="7620" marT="7620" marB="0" anchor="b"/>
                </a:tc>
                <a:tc>
                  <a:txBody>
                    <a:bodyPr/>
                    <a:lstStyle/>
                    <a:p>
                      <a:pPr marL="0" marR="0">
                        <a:lnSpc>
                          <a:spcPct val="107000"/>
                        </a:lnSpc>
                        <a:spcBef>
                          <a:spcPts val="0"/>
                        </a:spcBef>
                        <a:spcAft>
                          <a:spcPts val="0"/>
                        </a:spcAft>
                      </a:pPr>
                      <a:r>
                        <a:rPr lang="en-US" sz="1400" b="1" u="sng" kern="0" dirty="0">
                          <a:effectLst/>
                        </a:rPr>
                        <a:t> $915,263,918.00</a:t>
                      </a:r>
                      <a:endParaRPr lang="en-US" sz="1400" b="1" kern="50" dirty="0">
                        <a:solidFill>
                          <a:srgbClr val="000000"/>
                        </a:solidFill>
                        <a:effectLst/>
                        <a:latin typeface="KKLIF O+ Century"/>
                        <a:ea typeface="Arial Unicode MS" panose="020B0604020202020204" pitchFamily="34" charset="-128"/>
                        <a:cs typeface="KKLIF O+ Century"/>
                      </a:endParaRPr>
                    </a:p>
                  </a:txBody>
                  <a:tcPr marL="7620" marR="7620" marT="7620" marB="0" anchor="b"/>
                </a:tc>
                <a:extLst>
                  <a:ext uri="{0D108BD9-81ED-4DB2-BD59-A6C34878D82A}">
                    <a16:rowId xmlns:a16="http://schemas.microsoft.com/office/drawing/2014/main" xmlns="" val="2082688342"/>
                  </a:ext>
                </a:extLst>
              </a:tr>
            </a:tbl>
          </a:graphicData>
        </a:graphic>
      </p:graphicFrame>
      <p:sp>
        <p:nvSpPr>
          <p:cNvPr id="2" name="TextBox 1"/>
          <p:cNvSpPr txBox="1"/>
          <p:nvPr/>
        </p:nvSpPr>
        <p:spPr>
          <a:xfrm>
            <a:off x="9551670" y="5238024"/>
            <a:ext cx="2640330" cy="1384995"/>
          </a:xfrm>
          <a:prstGeom prst="rect">
            <a:avLst/>
          </a:prstGeom>
          <a:solidFill>
            <a:schemeClr val="bg1"/>
          </a:solidFill>
          <a:ln>
            <a:solidFill>
              <a:schemeClr val="tx1"/>
            </a:solidFill>
          </a:ln>
        </p:spPr>
        <p:txBody>
          <a:bodyPr wrap="square" rtlCol="0">
            <a:spAutoFit/>
          </a:bodyPr>
          <a:lstStyle/>
          <a:p>
            <a:r>
              <a:rPr lang="en-GB" sz="1200" dirty="0"/>
              <a:t>Sources: DOE: Task Order 21: Operational Requirements for Standardized Dry Fuel Canister Systems, (2015) Tables 7.5 and 7-6.,&amp; DOE-NWTRB, June 2015, DOE GC 859, Energy Northwest (personal communication)</a:t>
            </a:r>
            <a:endParaRPr lang="en-US" sz="1200" dirty="0"/>
          </a:p>
        </p:txBody>
      </p:sp>
    </p:spTree>
    <p:extLst>
      <p:ext uri="{BB962C8B-B14F-4D97-AF65-F5344CB8AC3E}">
        <p14:creationId xmlns:p14="http://schemas.microsoft.com/office/powerpoint/2010/main" val="170341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5235" y="119612"/>
            <a:ext cx="7703011" cy="6832640"/>
          </a:xfrm>
          <a:prstGeom prst="rect">
            <a:avLst/>
          </a:prstGeom>
          <a:noFill/>
          <a:ln>
            <a:solidFill>
              <a:schemeClr val="bg1"/>
            </a:solidFill>
          </a:ln>
        </p:spPr>
        <p:txBody>
          <a:bodyPr wrap="square" rtlCol="0">
            <a:spAutoFit/>
          </a:bodyPr>
          <a:lstStyle/>
          <a:p>
            <a:pPr marL="342900" indent="-342900">
              <a:buFont typeface="Arial" panose="020B0604020202020204" pitchFamily="34" charset="0"/>
              <a:buChar char="•"/>
            </a:pPr>
            <a:r>
              <a:rPr lang="en-US" sz="2000" b="1" dirty="0"/>
              <a:t>Spent nuclear power fuel is bound up in more than 244,000 long rectangular assemblies containing tens of millions of fuel rods. The rods, in turn, contain trillions of small, irradiated uranium pellets.</a:t>
            </a:r>
          </a:p>
          <a:p>
            <a:endParaRPr lang="en-US" sz="2000" b="1" dirty="0"/>
          </a:p>
          <a:p>
            <a:pPr marL="342900" indent="-342900">
              <a:buFont typeface="Arial" panose="020B0604020202020204" pitchFamily="34" charset="0"/>
              <a:buChar char="•"/>
            </a:pPr>
            <a:r>
              <a:rPr lang="en-US" sz="2000" b="1" dirty="0"/>
              <a:t> After bombardment with neutrons in the reactor core, about 5 to 6 percent of the pellets are converted to a myriad of radioactive elements, with half-lives ranging from seconds to millions of years. Standing within a meter of a typical spent nuclear fuel assembly guarantees a lethal radiation dose in minutes. </a:t>
            </a:r>
          </a:p>
          <a:p>
            <a:endParaRPr lang="en-US" sz="2000" b="1" dirty="0"/>
          </a:p>
          <a:p>
            <a:pPr marL="342900" indent="-342900">
              <a:buFont typeface="Arial" panose="020B0604020202020204" pitchFamily="34" charset="0"/>
              <a:buChar char="•"/>
            </a:pPr>
            <a:r>
              <a:rPr lang="en-US" sz="2000" b="1" dirty="0"/>
              <a:t>Heat from the radioactive decay in spent nuclear fuel is also a principal safety concern. A few hours after a full reactor core is offloaded, it can initially give off enough heat from radioactive decay to match the energy capacity of a steel mill furnace. This is hot enough to melt and ignite the fuel’s reactive zirconium cladding and destab</a:t>
            </a:r>
            <a:r>
              <a:rPr lang="en-US" sz="2000" b="1" dirty="0">
                <a:hlinkClick r:id="rId2"/>
              </a:rPr>
              <a:t>i</a:t>
            </a:r>
            <a:r>
              <a:rPr lang="en-US" sz="2000" b="1" dirty="0"/>
              <a:t>lize a geological disposal site  it is placed in. </a:t>
            </a:r>
          </a:p>
          <a:p>
            <a:endParaRPr lang="en-US" sz="2000" b="1" dirty="0"/>
          </a:p>
          <a:p>
            <a:pPr marL="342900" indent="-342900">
              <a:buFont typeface="Arial" panose="020B0604020202020204" pitchFamily="34" charset="0"/>
              <a:buChar char="•"/>
            </a:pPr>
            <a:r>
              <a:rPr lang="en-US" sz="2000" b="1" dirty="0"/>
              <a:t>By 100 years, decay heat and radioactivity drop substantially but still remain dangerous. For these reasons, the US Government Accountability Office informed Congress that spent nuclear fuel is </a:t>
            </a:r>
            <a:r>
              <a:rPr lang="en-US" sz="2000" b="1" i="1" dirty="0"/>
              <a:t>“considered one of the most hazardous substances on Earth.”</a:t>
            </a:r>
          </a:p>
          <a:p>
            <a:endParaRPr lang="en-US" dirty="0"/>
          </a:p>
        </p:txBody>
      </p:sp>
      <p:pic>
        <p:nvPicPr>
          <p:cNvPr id="1026" name="Picture 2" descr="http://dwatechnologies.com/images/NA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822" y="436135"/>
            <a:ext cx="32956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4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119" y="2199718"/>
            <a:ext cx="11019730" cy="2585323"/>
          </a:xfrm>
          <a:prstGeom prst="rect">
            <a:avLst/>
          </a:prstGeom>
          <a:noFill/>
        </p:spPr>
        <p:txBody>
          <a:bodyPr wrap="square" rtlCol="0">
            <a:spAutoFit/>
          </a:bodyPr>
          <a:lstStyle/>
          <a:p>
            <a:r>
              <a:rPr lang="en-US" b="1" dirty="0"/>
              <a:t>The basic approach undertaken in this country for the storage and disposal of spent nuclear fuel needs to be fundamentally revamped.</a:t>
            </a:r>
          </a:p>
          <a:p>
            <a:endParaRPr lang="en-US" b="1" dirty="0"/>
          </a:p>
          <a:p>
            <a:r>
              <a:rPr lang="en-US" b="1" dirty="0"/>
              <a:t>Instead of waiting for problems to arise, the NRC and the Energy Department need to develop a transparent and comprehensive road map identifying the key elements of—and especially the unknowns associated with—interim storage, transportation, repackaging, and final disposal of all nuclear fuel, including the high-burnup variety.</a:t>
            </a:r>
          </a:p>
          <a:p>
            <a:endParaRPr lang="en-US" b="1" dirty="0"/>
          </a:p>
          <a:p>
            <a:r>
              <a:rPr lang="en-US" b="1" dirty="0"/>
              <a:t>Otherwise, the United States will remain dependent on leaps of faith in regard to nuclear waste storage—leaps that are setting the stage for large, unfunded radioactive waste “balloon mortgage” payments in the future.</a:t>
            </a:r>
          </a:p>
        </p:txBody>
      </p:sp>
      <p:sp>
        <p:nvSpPr>
          <p:cNvPr id="5" name="TextBox 4"/>
          <p:cNvSpPr txBox="1"/>
          <p:nvPr/>
        </p:nvSpPr>
        <p:spPr>
          <a:xfrm>
            <a:off x="4273062" y="800100"/>
            <a:ext cx="2040943" cy="861774"/>
          </a:xfrm>
          <a:prstGeom prst="rect">
            <a:avLst/>
          </a:prstGeom>
          <a:noFill/>
        </p:spPr>
        <p:txBody>
          <a:bodyPr wrap="none" rtlCol="0">
            <a:spAutoFit/>
          </a:bodyPr>
          <a:lstStyle/>
          <a:p>
            <a:r>
              <a:rPr lang="en-US" sz="3200" b="1" dirty="0"/>
              <a:t>Conclusion</a:t>
            </a:r>
          </a:p>
          <a:p>
            <a:endParaRPr lang="en-US" dirty="0"/>
          </a:p>
        </p:txBody>
      </p:sp>
    </p:spTree>
    <p:extLst>
      <p:ext uri="{BB962C8B-B14F-4D97-AF65-F5344CB8AC3E}">
        <p14:creationId xmlns:p14="http://schemas.microsoft.com/office/powerpoint/2010/main" val="204761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nvPr>
        </p:nvGraphicFramePr>
        <p:xfrm>
          <a:off x="121612" y="1338470"/>
          <a:ext cx="8128000" cy="54416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332220" y="2003354"/>
            <a:ext cx="1853392" cy="1384995"/>
          </a:xfrm>
          <a:prstGeom prst="rect">
            <a:avLst/>
          </a:prstGeom>
          <a:noFill/>
        </p:spPr>
        <p:txBody>
          <a:bodyPr wrap="none" rtlCol="0">
            <a:spAutoFit/>
          </a:bodyPr>
          <a:lstStyle/>
          <a:p>
            <a:pPr algn="ctr"/>
            <a:r>
              <a:rPr lang="en-US" sz="2800" b="1" dirty="0"/>
              <a:t>70,406</a:t>
            </a:r>
          </a:p>
          <a:p>
            <a:pPr algn="ctr"/>
            <a:r>
              <a:rPr lang="en-US" sz="2800" b="1" dirty="0"/>
              <a:t>Assemblies</a:t>
            </a:r>
          </a:p>
          <a:p>
            <a:pPr algn="ctr"/>
            <a:r>
              <a:rPr lang="en-US" sz="2800" b="1" dirty="0"/>
              <a:t>(29%)</a:t>
            </a:r>
          </a:p>
        </p:txBody>
      </p:sp>
      <p:sp>
        <p:nvSpPr>
          <p:cNvPr id="9" name="TextBox 8"/>
          <p:cNvSpPr txBox="1"/>
          <p:nvPr/>
        </p:nvSpPr>
        <p:spPr>
          <a:xfrm>
            <a:off x="7728475" y="209535"/>
            <a:ext cx="2544799" cy="1323439"/>
          </a:xfrm>
          <a:prstGeom prst="rect">
            <a:avLst/>
          </a:prstGeom>
          <a:noFill/>
        </p:spPr>
        <p:txBody>
          <a:bodyPr wrap="none" rtlCol="0">
            <a:spAutoFit/>
          </a:bodyPr>
          <a:lstStyle/>
          <a:p>
            <a:pPr algn="ctr"/>
            <a:r>
              <a:rPr lang="en-US" sz="2000" b="1" dirty="0"/>
              <a:t>There are 244,005</a:t>
            </a:r>
          </a:p>
          <a:p>
            <a:pPr algn="ctr"/>
            <a:r>
              <a:rPr lang="en-US" sz="2000" b="1" dirty="0"/>
              <a:t>spent nuclear fuel</a:t>
            </a:r>
          </a:p>
          <a:p>
            <a:pPr algn="ctr"/>
            <a:r>
              <a:rPr lang="en-US" sz="2000" b="1" dirty="0"/>
              <a:t>assemblies generated </a:t>
            </a:r>
          </a:p>
          <a:p>
            <a:pPr algn="ctr"/>
            <a:r>
              <a:rPr lang="en-US" sz="2000" b="1" dirty="0"/>
              <a:t>as of 2013 .</a:t>
            </a:r>
          </a:p>
        </p:txBody>
      </p:sp>
      <p:sp>
        <p:nvSpPr>
          <p:cNvPr id="2" name="TextBox 1"/>
          <p:cNvSpPr txBox="1"/>
          <p:nvPr/>
        </p:nvSpPr>
        <p:spPr>
          <a:xfrm>
            <a:off x="6826668" y="1532974"/>
            <a:ext cx="5179801" cy="4708981"/>
          </a:xfrm>
          <a:prstGeom prst="rect">
            <a:avLst/>
          </a:prstGeom>
          <a:noFill/>
        </p:spPr>
        <p:txBody>
          <a:bodyPr wrap="square" rtlCol="0">
            <a:spAutoFit/>
          </a:bodyPr>
          <a:lstStyle/>
          <a:p>
            <a:r>
              <a:rPr lang="en-US" sz="2000" b="1" dirty="0"/>
              <a:t>They contain approximately:</a:t>
            </a:r>
          </a:p>
          <a:p>
            <a:endParaRPr lang="en-US" sz="2000" b="1" dirty="0"/>
          </a:p>
          <a:p>
            <a:r>
              <a:rPr lang="en-US" sz="2000" b="1" dirty="0"/>
              <a:t>(1) </a:t>
            </a:r>
            <a:r>
              <a:rPr lang="en-US" sz="2000" b="1" u="sng" dirty="0"/>
              <a:t>23 billion curies </a:t>
            </a:r>
            <a:r>
              <a:rPr lang="en-US" sz="2000" b="1" dirty="0"/>
              <a:t>(8.51E+20 </a:t>
            </a:r>
            <a:r>
              <a:rPr lang="en-US" sz="2000" b="1" dirty="0" err="1"/>
              <a:t>Bq</a:t>
            </a:r>
            <a:r>
              <a:rPr lang="en-US" sz="2000" b="1" dirty="0"/>
              <a:t>)</a:t>
            </a:r>
          </a:p>
          <a:p>
            <a:r>
              <a:rPr lang="en-US" sz="2000" b="1" dirty="0"/>
              <a:t> of long-lived radioactivity (&gt;30 times  more than generated by the U.S. nuclear weapons program).</a:t>
            </a:r>
          </a:p>
          <a:p>
            <a:endParaRPr lang="en-US" sz="2000" b="1" dirty="0"/>
          </a:p>
          <a:p>
            <a:r>
              <a:rPr lang="en-US" sz="2000" b="1" dirty="0"/>
              <a:t>(2) </a:t>
            </a:r>
            <a:r>
              <a:rPr lang="en-US" sz="2000" b="1" u="sng" dirty="0"/>
              <a:t>About 9.2 billion curies (3.4E+20Bq)</a:t>
            </a:r>
          </a:p>
          <a:p>
            <a:r>
              <a:rPr lang="en-US" sz="2000" b="1" u="sng" dirty="0"/>
              <a:t>of cesium-13</a:t>
            </a:r>
            <a:r>
              <a:rPr lang="en-US" sz="2000" b="1" dirty="0"/>
              <a:t>7(350 times more than</a:t>
            </a:r>
          </a:p>
          <a:p>
            <a:r>
              <a:rPr lang="en-US" sz="2000" b="1" dirty="0"/>
              <a:t>released by all atmospheric nuclear </a:t>
            </a:r>
          </a:p>
          <a:p>
            <a:r>
              <a:rPr lang="en-US" sz="2000" b="1" dirty="0"/>
              <a:t>weapons tests); and </a:t>
            </a:r>
          </a:p>
          <a:p>
            <a:endParaRPr lang="en-US" sz="2000" b="1" dirty="0"/>
          </a:p>
          <a:p>
            <a:r>
              <a:rPr lang="en-US" sz="2000" b="1" dirty="0"/>
              <a:t>(3) </a:t>
            </a:r>
            <a:r>
              <a:rPr lang="en-US" sz="2000" b="1" u="sng" dirty="0"/>
              <a:t>About 700 metric tons of plutonium</a:t>
            </a:r>
            <a:endParaRPr lang="en-US" sz="2400" b="1" u="sng" dirty="0"/>
          </a:p>
          <a:p>
            <a:r>
              <a:rPr lang="en-US" sz="2000" b="1" dirty="0"/>
              <a:t>(about 3 times more than used for weapons</a:t>
            </a:r>
          </a:p>
          <a:p>
            <a:r>
              <a:rPr lang="en-US" sz="2000" b="1" dirty="0"/>
              <a:t>throughout the world).</a:t>
            </a:r>
          </a:p>
        </p:txBody>
      </p:sp>
      <p:sp>
        <p:nvSpPr>
          <p:cNvPr id="3" name="TextBox 2"/>
          <p:cNvSpPr txBox="1"/>
          <p:nvPr/>
        </p:nvSpPr>
        <p:spPr>
          <a:xfrm>
            <a:off x="234261" y="221363"/>
            <a:ext cx="6730753" cy="1015663"/>
          </a:xfrm>
          <a:prstGeom prst="rect">
            <a:avLst/>
          </a:prstGeom>
          <a:noFill/>
          <a:ln>
            <a:solidFill>
              <a:schemeClr val="tx1"/>
            </a:solidFill>
          </a:ln>
        </p:spPr>
        <p:txBody>
          <a:bodyPr wrap="none" rtlCol="0">
            <a:spAutoFit/>
          </a:bodyPr>
          <a:lstStyle/>
          <a:p>
            <a:r>
              <a:rPr lang="en-US" sz="2000" b="1" dirty="0"/>
              <a:t>US nuclear power plants are major radioactive waste  </a:t>
            </a:r>
          </a:p>
          <a:p>
            <a:r>
              <a:rPr lang="en-US" sz="2000" b="1" dirty="0"/>
              <a:t>sites storing concentrations of radioactivity that dwarf </a:t>
            </a:r>
          </a:p>
          <a:p>
            <a:r>
              <a:rPr lang="en-US" sz="2000" b="1" dirty="0"/>
              <a:t>those generated by the country's nuclear weapons program.</a:t>
            </a:r>
          </a:p>
        </p:txBody>
      </p:sp>
      <p:sp>
        <p:nvSpPr>
          <p:cNvPr id="4" name="TextBox 3"/>
          <p:cNvSpPr txBox="1"/>
          <p:nvPr/>
        </p:nvSpPr>
        <p:spPr>
          <a:xfrm>
            <a:off x="6965014" y="6410781"/>
            <a:ext cx="3803092" cy="307777"/>
          </a:xfrm>
          <a:prstGeom prst="rect">
            <a:avLst/>
          </a:prstGeom>
          <a:noFill/>
          <a:ln>
            <a:solidFill>
              <a:schemeClr val="tx1"/>
            </a:solidFill>
          </a:ln>
        </p:spPr>
        <p:txBody>
          <a:bodyPr wrap="none" rtlCol="0">
            <a:spAutoFit/>
          </a:bodyPr>
          <a:lstStyle/>
          <a:p>
            <a:r>
              <a:rPr lang="en-US" sz="1400" b="1" dirty="0"/>
              <a:t>Sources: DOE GC 859 data (2013), NWTRB (2016)</a:t>
            </a:r>
          </a:p>
        </p:txBody>
      </p:sp>
    </p:spTree>
    <p:extLst>
      <p:ext uri="{BB962C8B-B14F-4D97-AF65-F5344CB8AC3E}">
        <p14:creationId xmlns:p14="http://schemas.microsoft.com/office/powerpoint/2010/main" val="411926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221728221"/>
              </p:ext>
            </p:extLst>
          </p:nvPr>
        </p:nvGraphicFramePr>
        <p:xfrm>
          <a:off x="861646" y="844062"/>
          <a:ext cx="10445262" cy="529427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298939" y="3244333"/>
            <a:ext cx="938077" cy="461665"/>
          </a:xfrm>
          <a:prstGeom prst="rect">
            <a:avLst/>
          </a:prstGeom>
          <a:noFill/>
        </p:spPr>
        <p:txBody>
          <a:bodyPr wrap="none" rtlCol="0">
            <a:spAutoFit/>
          </a:bodyPr>
          <a:lstStyle/>
          <a:p>
            <a:r>
              <a:rPr lang="en-US" sz="2400" b="1" dirty="0"/>
              <a:t>curies</a:t>
            </a:r>
          </a:p>
        </p:txBody>
      </p:sp>
      <p:sp>
        <p:nvSpPr>
          <p:cNvPr id="9" name="TextBox 1"/>
          <p:cNvSpPr txBox="1"/>
          <p:nvPr/>
        </p:nvSpPr>
        <p:spPr>
          <a:xfrm>
            <a:off x="1664676" y="501162"/>
            <a:ext cx="5926016" cy="91440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a:t>comparison of cesium-137 inventories</a:t>
            </a:r>
          </a:p>
        </p:txBody>
      </p:sp>
    </p:spTree>
    <p:extLst>
      <p:ext uri="{BB962C8B-B14F-4D97-AF65-F5344CB8AC3E}">
        <p14:creationId xmlns:p14="http://schemas.microsoft.com/office/powerpoint/2010/main" val="91087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7992" y="856254"/>
            <a:ext cx="11258550" cy="5262979"/>
          </a:xfrm>
          <a:prstGeom prst="rect">
            <a:avLst/>
          </a:prstGeom>
        </p:spPr>
        <p:txBody>
          <a:bodyPr wrap="square">
            <a:spAutoFit/>
          </a:bodyPr>
          <a:lstStyle/>
          <a:p>
            <a:r>
              <a:rPr lang="en-US" b="1" dirty="0">
                <a:latin typeface="Calibri" panose="020F0502020204030204" pitchFamily="34" charset="0"/>
                <a:ea typeface="Times New Roman" panose="02020603050405020304" pitchFamily="18" charset="0"/>
              </a:rPr>
              <a:t>US commercial nuclear power plants use uranium fuel that has had the percentage of its key fissionable isotope—uranium 235—increased, or enriched, from what is found in most natural uranium ore deposits. In the early decades of commercial operation, the level of enrichment allowed US nuclear power plants to operate for approximately 12 months between refueling. In recent years, however, US utilities have begun using what is called high-burnup fuel. This fuel generally contains a higher percentage of uranium 235, allowing reactor operators to effectively double the amount of time the fuel can be used, reducing the frequency of costly refueling outages. </a:t>
            </a:r>
          </a:p>
          <a:p>
            <a:endParaRPr lang="en-US" b="1" dirty="0">
              <a:latin typeface="Calibri" panose="020F0502020204030204" pitchFamily="34" charset="0"/>
              <a:ea typeface="Times New Roman" panose="02020603050405020304" pitchFamily="18" charset="0"/>
            </a:endParaRPr>
          </a:p>
          <a:p>
            <a:r>
              <a:rPr lang="en-US" b="1" dirty="0">
                <a:latin typeface="Calibri" panose="020F0502020204030204" pitchFamily="34" charset="0"/>
                <a:ea typeface="Times New Roman" panose="02020603050405020304" pitchFamily="18" charset="0"/>
              </a:rPr>
              <a:t>Research shows that under high-burnup conditions, cladding that of the fuel rods may not be relied upon as a key barrier to prevent the escape of radioactivity, especially during prolonged storage in the "dry casks" that are the preferred method of temporary storage for spent fuel. </a:t>
            </a:r>
          </a:p>
          <a:p>
            <a:endParaRPr lang="en-US" b="1" dirty="0">
              <a:latin typeface="Calibri" panose="020F0502020204030204" pitchFamily="34" charset="0"/>
              <a:ea typeface="Times New Roman" panose="02020603050405020304" pitchFamily="18" charset="0"/>
            </a:endParaRPr>
          </a:p>
          <a:p>
            <a:r>
              <a:rPr lang="en-US" b="1" dirty="0">
                <a:latin typeface="Calibri" panose="020F0502020204030204" pitchFamily="34" charset="0"/>
                <a:ea typeface="Times New Roman" panose="02020603050405020304" pitchFamily="18" charset="0"/>
              </a:rPr>
              <a:t>High-burnup waste reduces the fuel cladding thickness and a hydrogen-based rust forms on the zirconium metal used for the cladding, which can cause the </a:t>
            </a:r>
            <a:r>
              <a:rPr lang="en-US" b="1" u="sng" dirty="0">
                <a:solidFill>
                  <a:srgbClr val="0563C1"/>
                </a:solidFill>
                <a:latin typeface="Calibri" panose="020F0502020204030204" pitchFamily="34" charset="0"/>
                <a:ea typeface="Times New Roman" panose="02020603050405020304" pitchFamily="18" charset="0"/>
                <a:hlinkClick r:id="rId2"/>
              </a:rPr>
              <a:t>cladding to become brittle and fail</a:t>
            </a:r>
            <a:r>
              <a:rPr lang="en-US" b="1" dirty="0">
                <a:latin typeface="Calibri" panose="020F0502020204030204" pitchFamily="34" charset="0"/>
                <a:ea typeface="Times New Roman" panose="02020603050405020304" pitchFamily="18" charset="0"/>
              </a:rPr>
              <a:t>. In addition, under high-burnup conditions, increased pressure between the uranium fuel pellets in a fuel assembly and the inner wall of the cladding that encloses them causes the </a:t>
            </a:r>
            <a:r>
              <a:rPr lang="en-US" b="1" u="sng" dirty="0">
                <a:solidFill>
                  <a:srgbClr val="0563C1"/>
                </a:solidFill>
                <a:latin typeface="Calibri" panose="020F0502020204030204" pitchFamily="34" charset="0"/>
                <a:ea typeface="Times New Roman" panose="02020603050405020304" pitchFamily="18" charset="0"/>
                <a:hlinkClick r:id="rId3"/>
              </a:rPr>
              <a:t>cladding to thin and elongate</a:t>
            </a:r>
            <a:r>
              <a:rPr lang="en-US" b="1" dirty="0">
                <a:latin typeface="Calibri" panose="020F0502020204030204" pitchFamily="34" charset="0"/>
                <a:ea typeface="Times New Roman" panose="02020603050405020304" pitchFamily="18" charset="0"/>
              </a:rPr>
              <a:t>. And the same research has shown that high burnup fuel temperatures make the </a:t>
            </a:r>
            <a:r>
              <a:rPr lang="en-US" b="1" u="sng" dirty="0">
                <a:solidFill>
                  <a:srgbClr val="0563C1"/>
                </a:solidFill>
                <a:latin typeface="Calibri" panose="020F0502020204030204" pitchFamily="34" charset="0"/>
                <a:ea typeface="Times New Roman" panose="02020603050405020304" pitchFamily="18" charset="0"/>
                <a:hlinkClick r:id="rId4"/>
              </a:rPr>
              <a:t>used fuel more vulnerable to damage</a:t>
            </a:r>
            <a:r>
              <a:rPr lang="en-US" b="1" dirty="0">
                <a:latin typeface="Calibri" panose="020F0502020204030204" pitchFamily="34" charset="0"/>
                <a:ea typeface="Times New Roman" panose="02020603050405020304" pitchFamily="18" charset="0"/>
              </a:rPr>
              <a:t> from handling and transport; cladding can fail when used fuel assemblies are removed from cooling pools, when they are vacuum dried, and when they are placed in storage canisters.</a:t>
            </a:r>
          </a:p>
          <a:p>
            <a:endParaRPr lang="en-US" sz="1200" kern="50" dirty="0">
              <a:solidFill>
                <a:srgbClr val="000000"/>
              </a:solidFill>
              <a:effectLst/>
              <a:latin typeface="KKLIF O+ Century"/>
              <a:ea typeface="Arial Unicode MS" panose="020B0604020202020204" pitchFamily="34" charset="-128"/>
              <a:cs typeface="Mangal" panose="02040503050203030202" pitchFamily="18" charset="0"/>
            </a:endParaRPr>
          </a:p>
        </p:txBody>
      </p:sp>
      <p:sp>
        <p:nvSpPr>
          <p:cNvPr id="5" name="TextBox 4"/>
          <p:cNvSpPr txBox="1"/>
          <p:nvPr/>
        </p:nvSpPr>
        <p:spPr>
          <a:xfrm>
            <a:off x="3128963" y="245031"/>
            <a:ext cx="5515997" cy="461665"/>
          </a:xfrm>
          <a:prstGeom prst="rect">
            <a:avLst/>
          </a:prstGeom>
          <a:noFill/>
          <a:ln>
            <a:solidFill>
              <a:schemeClr val="tx1"/>
            </a:solidFill>
          </a:ln>
        </p:spPr>
        <p:txBody>
          <a:bodyPr wrap="none" rtlCol="0">
            <a:spAutoFit/>
          </a:bodyPr>
          <a:lstStyle/>
          <a:p>
            <a:r>
              <a:rPr lang="en-US" sz="2400" b="1" dirty="0"/>
              <a:t>High Burnup Spent Nuclear Fuel Problems</a:t>
            </a:r>
          </a:p>
        </p:txBody>
      </p:sp>
    </p:spTree>
    <p:extLst>
      <p:ext uri="{BB962C8B-B14F-4D97-AF65-F5344CB8AC3E}">
        <p14:creationId xmlns:p14="http://schemas.microsoft.com/office/powerpoint/2010/main" val="103565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4" y="1239539"/>
            <a:ext cx="11115675" cy="468564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 </a:t>
            </a:r>
            <a:r>
              <a:rPr lang="en-GB" b="1" dirty="0">
                <a:ea typeface="Times New Roman" panose="02020603050405020304" pitchFamily="18" charset="0"/>
              </a:rPr>
              <a:t>High burnup spent nuclear fuel is proving to be an impediment to the safe storage and disposal of spent nuclear fuel. For more than a decade, evidence of the negative impacts on fuel cladding and pellets from high burnup has increased, while resolution of these problems remains elusive</a:t>
            </a:r>
            <a:r>
              <a:rPr lang="en-US" b="1" dirty="0">
                <a:ea typeface="Times New Roman" panose="02020603050405020304" pitchFamily="18" charset="0"/>
              </a:rPr>
              <a:t>. For instance:</a:t>
            </a:r>
          </a:p>
          <a:p>
            <a:r>
              <a:rPr lang="en-US" b="1" dirty="0">
                <a:ea typeface="Times New Roman" panose="02020603050405020304" pitchFamily="18" charset="0"/>
              </a:rPr>
              <a:t> </a:t>
            </a:r>
          </a:p>
          <a:p>
            <a:pPr marL="342900" marR="0" lvl="0" indent="-342900">
              <a:lnSpc>
                <a:spcPct val="115000"/>
              </a:lnSpc>
              <a:spcBef>
                <a:spcPts val="0"/>
              </a:spcBef>
              <a:spcAft>
                <a:spcPts val="0"/>
              </a:spcAft>
              <a:buFont typeface="Symbol" panose="05050102010706020507" pitchFamily="18" charset="2"/>
              <a:buChar char=""/>
            </a:pPr>
            <a:r>
              <a:rPr lang="en-US" b="1" dirty="0">
                <a:ea typeface="Calibri" panose="020F0502020204030204" pitchFamily="34" charset="0"/>
                <a:cs typeface="Times New Roman" panose="02020603050405020304" pitchFamily="18" charset="0"/>
              </a:rPr>
              <a:t>The NRC admits, “there is limited data to show that the cladding of spent fuel with burnups greater than 45,000 </a:t>
            </a:r>
            <a:r>
              <a:rPr lang="en-US" b="1" dirty="0" err="1">
                <a:ea typeface="Calibri" panose="020F0502020204030204" pitchFamily="34" charset="0"/>
                <a:cs typeface="Times New Roman" panose="02020603050405020304" pitchFamily="18" charset="0"/>
              </a:rPr>
              <a:t>MWd</a:t>
            </a:r>
            <a:r>
              <a:rPr lang="en-US" b="1" dirty="0">
                <a:ea typeface="Calibri" panose="020F0502020204030204" pitchFamily="34" charset="0"/>
                <a:cs typeface="Times New Roman" panose="02020603050405020304" pitchFamily="18" charset="0"/>
              </a:rPr>
              <a:t>/MTU will remain undamaged during the licensing period.” There is little to no data to support dry storage and transport for spent fuel with burnups greater than 35 gigawatt days per metric ton of uranium.  </a:t>
            </a:r>
          </a:p>
          <a:p>
            <a:pPr marL="342900" marR="0" lvl="0" indent="-342900">
              <a:lnSpc>
                <a:spcPct val="115000"/>
              </a:lnSpc>
              <a:spcBef>
                <a:spcPts val="0"/>
              </a:spcBef>
              <a:spcAft>
                <a:spcPts val="0"/>
              </a:spcAft>
              <a:buFont typeface="Symbol" panose="05050102010706020507" pitchFamily="18" charset="2"/>
              <a:buChar char=""/>
            </a:pPr>
            <a:r>
              <a:rPr lang="en-US" b="1" dirty="0">
                <a:ea typeface="Calibri" panose="020F0502020204030204" pitchFamily="34" charset="0"/>
                <a:cs typeface="Times New Roman" panose="02020603050405020304" pitchFamily="18" charset="0"/>
              </a:rPr>
              <a:t>“The technical basis for the spent fuel currently being discharged (high utilization, burnup fuels) is not well established,”</a:t>
            </a:r>
          </a:p>
          <a:p>
            <a:pPr marL="342900" marR="0" lvl="0" indent="-342900">
              <a:lnSpc>
                <a:spcPct val="115000"/>
              </a:lnSpc>
              <a:spcBef>
                <a:spcPts val="0"/>
              </a:spcBef>
              <a:spcAft>
                <a:spcPts val="0"/>
              </a:spcAft>
              <a:buFont typeface="Symbol" panose="05050102010706020507" pitchFamily="18" charset="2"/>
              <a:buChar char=""/>
            </a:pPr>
            <a:r>
              <a:rPr lang="en-US" b="1" dirty="0">
                <a:ea typeface="Calibri" panose="020F0502020204030204" pitchFamily="34" charset="0"/>
                <a:cs typeface="Times New Roman" panose="02020603050405020304" pitchFamily="18" charset="0"/>
              </a:rPr>
              <a:t>“Insufficient information is available yet on high- burnup fuels to allow reliable predictions of degradation processes during extended dry storage.”</a:t>
            </a:r>
          </a:p>
          <a:p>
            <a:pPr marL="342900" marR="0" lvl="0" indent="-342900">
              <a:lnSpc>
                <a:spcPct val="115000"/>
              </a:lnSpc>
              <a:spcBef>
                <a:spcPts val="0"/>
              </a:spcBef>
              <a:spcAft>
                <a:spcPts val="0"/>
              </a:spcAft>
              <a:buFont typeface="Symbol" panose="05050102010706020507" pitchFamily="18" charset="2"/>
              <a:buChar char=""/>
            </a:pPr>
            <a:r>
              <a:rPr lang="en-US" b="1" dirty="0">
                <a:ea typeface="Calibri" panose="020F0502020204030204" pitchFamily="34" charset="0"/>
                <a:cs typeface="Times New Roman" panose="02020603050405020304" pitchFamily="18" charset="0"/>
              </a:rPr>
              <a:t>“What can go wrong? For example, what degradation of [high burn-up fuel] cladding might occur, leading to an unsafe condition ( e.g. high burn-up fuel] cladding rupture and release of radioactive material)?”</a:t>
            </a:r>
          </a:p>
          <a:p>
            <a:pPr marL="342900" marR="0" lvl="0" indent="-342900">
              <a:lnSpc>
                <a:spcPct val="115000"/>
              </a:lnSpc>
              <a:spcBef>
                <a:spcPts val="0"/>
              </a:spcBef>
              <a:spcAft>
                <a:spcPts val="0"/>
              </a:spcAft>
              <a:buFont typeface="Symbol" panose="05050102010706020507" pitchFamily="18" charset="2"/>
              <a:buChar char=""/>
            </a:pPr>
            <a:r>
              <a:rPr lang="en-US" b="1" dirty="0">
                <a:ea typeface="Calibri" panose="020F0502020204030204" pitchFamily="34" charset="0"/>
                <a:cs typeface="Times New Roman" panose="02020603050405020304" pitchFamily="18" charset="0"/>
              </a:rPr>
              <a:t>“Experimental data over the last twenty years suggest that fuel utilizations as low as 30,000 </a:t>
            </a:r>
            <a:r>
              <a:rPr lang="en-US" b="1" dirty="0" err="1">
                <a:ea typeface="Calibri" panose="020F0502020204030204" pitchFamily="34" charset="0"/>
                <a:cs typeface="Times New Roman" panose="02020603050405020304" pitchFamily="18" charset="0"/>
              </a:rPr>
              <a:t>MWd</a:t>
            </a:r>
            <a:r>
              <a:rPr lang="en-US" b="1" dirty="0">
                <a:ea typeface="Calibri" panose="020F0502020204030204" pitchFamily="34" charset="0"/>
                <a:cs typeface="Times New Roman" panose="02020603050405020304" pitchFamily="18" charset="0"/>
              </a:rPr>
              <a:t>/t can present performance issues including cladding embrittlement under accident conditions as well as normal operations.”</a:t>
            </a:r>
          </a:p>
        </p:txBody>
      </p:sp>
      <p:sp>
        <p:nvSpPr>
          <p:cNvPr id="6" name="TextBox 5"/>
          <p:cNvSpPr txBox="1"/>
          <p:nvPr/>
        </p:nvSpPr>
        <p:spPr>
          <a:xfrm>
            <a:off x="3128963" y="245031"/>
            <a:ext cx="6338787" cy="461665"/>
          </a:xfrm>
          <a:prstGeom prst="rect">
            <a:avLst/>
          </a:prstGeom>
          <a:noFill/>
          <a:ln>
            <a:solidFill>
              <a:schemeClr val="tx1"/>
            </a:solidFill>
          </a:ln>
        </p:spPr>
        <p:txBody>
          <a:bodyPr wrap="none" rtlCol="0">
            <a:spAutoFit/>
          </a:bodyPr>
          <a:lstStyle/>
          <a:p>
            <a:r>
              <a:rPr lang="en-US" sz="2400" b="1" dirty="0"/>
              <a:t>High Burnup Spent Nuclear Fuel Problems (</a:t>
            </a:r>
            <a:r>
              <a:rPr lang="en-US" sz="2400" b="1" dirty="0" err="1"/>
              <a:t>cont</a:t>
            </a:r>
            <a:r>
              <a:rPr lang="en-US" sz="2400" b="1" dirty="0"/>
              <a:t>)</a:t>
            </a:r>
          </a:p>
        </p:txBody>
      </p:sp>
    </p:spTree>
    <p:extLst>
      <p:ext uri="{BB962C8B-B14F-4D97-AF65-F5344CB8AC3E}">
        <p14:creationId xmlns:p14="http://schemas.microsoft.com/office/powerpoint/2010/main" val="209559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3613020156"/>
              </p:ext>
            </p:extLst>
          </p:nvPr>
        </p:nvGraphicFramePr>
        <p:xfrm>
          <a:off x="613953" y="719666"/>
          <a:ext cx="10071463"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117565" y="415044"/>
            <a:ext cx="1672253" cy="369332"/>
          </a:xfrm>
          <a:prstGeom prst="rect">
            <a:avLst/>
          </a:prstGeom>
          <a:noFill/>
        </p:spPr>
        <p:txBody>
          <a:bodyPr wrap="none" rtlCol="0">
            <a:spAutoFit/>
          </a:bodyPr>
          <a:lstStyle/>
          <a:p>
            <a:r>
              <a:rPr lang="en-US" b="1" dirty="0"/>
              <a:t>SNF Assemblies</a:t>
            </a:r>
          </a:p>
        </p:txBody>
      </p:sp>
      <p:sp>
        <p:nvSpPr>
          <p:cNvPr id="12" name="TextBox 11"/>
          <p:cNvSpPr txBox="1"/>
          <p:nvPr/>
        </p:nvSpPr>
        <p:spPr>
          <a:xfrm>
            <a:off x="3448594" y="479754"/>
            <a:ext cx="6856108" cy="523220"/>
          </a:xfrm>
          <a:prstGeom prst="rect">
            <a:avLst/>
          </a:prstGeom>
          <a:noFill/>
        </p:spPr>
        <p:txBody>
          <a:bodyPr wrap="none" rtlCol="0">
            <a:spAutoFit/>
          </a:bodyPr>
          <a:lstStyle/>
          <a:p>
            <a:r>
              <a:rPr lang="en-US" sz="2800" b="1" dirty="0"/>
              <a:t>Spent Nuclear Fuel Assembly Burnups (2013)</a:t>
            </a:r>
          </a:p>
        </p:txBody>
      </p:sp>
      <p:sp>
        <p:nvSpPr>
          <p:cNvPr id="5" name="TextBox 4"/>
          <p:cNvSpPr txBox="1"/>
          <p:nvPr/>
        </p:nvSpPr>
        <p:spPr>
          <a:xfrm>
            <a:off x="6965014" y="6410781"/>
            <a:ext cx="2504660" cy="307777"/>
          </a:xfrm>
          <a:prstGeom prst="rect">
            <a:avLst/>
          </a:prstGeom>
          <a:noFill/>
          <a:ln>
            <a:solidFill>
              <a:schemeClr val="tx1"/>
            </a:solidFill>
          </a:ln>
        </p:spPr>
        <p:txBody>
          <a:bodyPr wrap="none" rtlCol="0">
            <a:spAutoFit/>
          </a:bodyPr>
          <a:lstStyle/>
          <a:p>
            <a:r>
              <a:rPr lang="en-US" sz="1400" b="1" dirty="0"/>
              <a:t>Source DOE GC 859 data (2013)</a:t>
            </a:r>
          </a:p>
        </p:txBody>
      </p:sp>
    </p:spTree>
    <p:extLst>
      <p:ext uri="{BB962C8B-B14F-4D97-AF65-F5344CB8AC3E}">
        <p14:creationId xmlns:p14="http://schemas.microsoft.com/office/powerpoint/2010/main" val="398078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737597183"/>
              </p:ext>
            </p:extLst>
          </p:nvPr>
        </p:nvGraphicFramePr>
        <p:xfrm>
          <a:off x="222069" y="1005839"/>
          <a:ext cx="8297677" cy="564315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193886" y="2406580"/>
            <a:ext cx="2782621" cy="1323439"/>
          </a:xfrm>
          <a:prstGeom prst="rect">
            <a:avLst/>
          </a:prstGeom>
          <a:noFill/>
        </p:spPr>
        <p:txBody>
          <a:bodyPr wrap="none" rtlCol="0">
            <a:spAutoFit/>
          </a:bodyPr>
          <a:lstStyle/>
          <a:p>
            <a:pPr algn="ctr"/>
            <a:r>
              <a:rPr lang="en-US" sz="2000" b="1" dirty="0"/>
              <a:t>8 percent of</a:t>
            </a:r>
          </a:p>
          <a:p>
            <a:pPr algn="ctr"/>
            <a:r>
              <a:rPr lang="en-US" sz="2000" b="1" dirty="0"/>
              <a:t>spent nuclear fuel</a:t>
            </a:r>
          </a:p>
          <a:p>
            <a:pPr algn="ctr"/>
            <a:r>
              <a:rPr lang="en-US" sz="2000" b="1" dirty="0"/>
              <a:t>in dry casks has burnups</a:t>
            </a:r>
          </a:p>
          <a:p>
            <a:pPr algn="ctr"/>
            <a:r>
              <a:rPr lang="en-US" sz="2000" b="1" dirty="0"/>
              <a:t>&gt;45 </a:t>
            </a:r>
            <a:r>
              <a:rPr lang="en-US" sz="2000" b="1" dirty="0" err="1"/>
              <a:t>GWd</a:t>
            </a:r>
            <a:r>
              <a:rPr lang="en-US" sz="2000" b="1" dirty="0"/>
              <a:t>/MTU.</a:t>
            </a:r>
          </a:p>
        </p:txBody>
      </p:sp>
      <p:sp>
        <p:nvSpPr>
          <p:cNvPr id="2" name="TextBox 1"/>
          <p:cNvSpPr txBox="1"/>
          <p:nvPr/>
        </p:nvSpPr>
        <p:spPr>
          <a:xfrm>
            <a:off x="8678007" y="1005839"/>
            <a:ext cx="3070420" cy="5047536"/>
          </a:xfrm>
          <a:prstGeom prst="rect">
            <a:avLst/>
          </a:prstGeom>
          <a:noFill/>
          <a:ln>
            <a:solidFill>
              <a:schemeClr val="tx1"/>
            </a:solidFill>
          </a:ln>
        </p:spPr>
        <p:txBody>
          <a:bodyPr wrap="square" rtlCol="0">
            <a:spAutoFit/>
          </a:bodyPr>
          <a:lstStyle/>
          <a:p>
            <a:r>
              <a:rPr lang="en-US" sz="1600" b="1" dirty="0"/>
              <a:t>NRC allows a few high burnup assemblies, with higher decay heat to be mixed with lower burnup assemblies in a storage canister. </a:t>
            </a:r>
          </a:p>
          <a:p>
            <a:endParaRPr lang="en-US" sz="1600" b="1" dirty="0"/>
          </a:p>
          <a:p>
            <a:r>
              <a:rPr lang="en-US" sz="1600" b="1" dirty="0"/>
              <a:t>NRC’s current regulatory guidance concedes that “data is not currently available” supporting the safe transportation of high burnup spent nuclear fuel. </a:t>
            </a:r>
          </a:p>
          <a:p>
            <a:endParaRPr lang="en-US" b="1" dirty="0"/>
          </a:p>
          <a:p>
            <a:r>
              <a:rPr lang="en-US" sz="1600" b="1" dirty="0"/>
              <a:t>Owners of the shuttered Maine Yankee and Zion reactors are not taking a chance and have packaged high burnup spent fuel as it were damaged goods, stored in double-shell containers instead of single-shell, to allow for safer transport. </a:t>
            </a:r>
          </a:p>
        </p:txBody>
      </p:sp>
    </p:spTree>
    <p:extLst>
      <p:ext uri="{BB962C8B-B14F-4D97-AF65-F5344CB8AC3E}">
        <p14:creationId xmlns:p14="http://schemas.microsoft.com/office/powerpoint/2010/main" val="412670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404329208"/>
              </p:ext>
            </p:extLst>
          </p:nvPr>
        </p:nvGraphicFramePr>
        <p:xfrm>
          <a:off x="953588" y="705393"/>
          <a:ext cx="10842171" cy="547156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3757079" y="471574"/>
            <a:ext cx="5385770" cy="584775"/>
          </a:xfrm>
          <a:prstGeom prst="rect">
            <a:avLst/>
          </a:prstGeom>
          <a:noFill/>
        </p:spPr>
        <p:txBody>
          <a:bodyPr wrap="none" rtlCol="0">
            <a:spAutoFit/>
          </a:bodyPr>
          <a:lstStyle/>
          <a:p>
            <a:r>
              <a:rPr lang="en-US" sz="3200" b="1" dirty="0"/>
              <a:t>Spent Fuel Pool Storage (2013)</a:t>
            </a:r>
          </a:p>
        </p:txBody>
      </p:sp>
      <p:sp>
        <p:nvSpPr>
          <p:cNvPr id="3" name="TextBox 2"/>
          <p:cNvSpPr txBox="1"/>
          <p:nvPr/>
        </p:nvSpPr>
        <p:spPr>
          <a:xfrm>
            <a:off x="8322906" y="4142792"/>
            <a:ext cx="3253904" cy="1200329"/>
          </a:xfrm>
          <a:prstGeom prst="rect">
            <a:avLst/>
          </a:prstGeom>
          <a:noFill/>
        </p:spPr>
        <p:txBody>
          <a:bodyPr wrap="none" rtlCol="0">
            <a:spAutoFit/>
          </a:bodyPr>
          <a:lstStyle/>
          <a:p>
            <a:pPr algn="ctr"/>
            <a:r>
              <a:rPr lang="en-US" sz="2400" b="1" dirty="0"/>
              <a:t>92 percent of SNF with</a:t>
            </a:r>
          </a:p>
          <a:p>
            <a:pPr algn="ctr"/>
            <a:r>
              <a:rPr lang="en-US" sz="2400" b="1" dirty="0"/>
              <a:t> &gt;45GWd/MTU is stored</a:t>
            </a:r>
          </a:p>
          <a:p>
            <a:pPr algn="ctr"/>
            <a:r>
              <a:rPr lang="en-US" sz="2400" b="1" dirty="0"/>
              <a:t> in pools.</a:t>
            </a:r>
          </a:p>
        </p:txBody>
      </p:sp>
      <p:sp>
        <p:nvSpPr>
          <p:cNvPr id="5" name="TextBox 4"/>
          <p:cNvSpPr txBox="1"/>
          <p:nvPr/>
        </p:nvSpPr>
        <p:spPr>
          <a:xfrm>
            <a:off x="6965014" y="6410781"/>
            <a:ext cx="2504660" cy="307777"/>
          </a:xfrm>
          <a:prstGeom prst="rect">
            <a:avLst/>
          </a:prstGeom>
          <a:noFill/>
          <a:ln>
            <a:solidFill>
              <a:schemeClr val="tx1"/>
            </a:solidFill>
          </a:ln>
        </p:spPr>
        <p:txBody>
          <a:bodyPr wrap="none" rtlCol="0">
            <a:spAutoFit/>
          </a:bodyPr>
          <a:lstStyle/>
          <a:p>
            <a:r>
              <a:rPr lang="en-US" sz="1400" b="1" dirty="0"/>
              <a:t>Source DOE GC 859 data (2013)</a:t>
            </a:r>
          </a:p>
        </p:txBody>
      </p:sp>
    </p:spTree>
    <p:extLst>
      <p:ext uri="{BB962C8B-B14F-4D97-AF65-F5344CB8AC3E}">
        <p14:creationId xmlns:p14="http://schemas.microsoft.com/office/powerpoint/2010/main" val="209982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3205</TotalTime>
  <Words>1663</Words>
  <Application>Microsoft Macintosh PowerPoint</Application>
  <PresentationFormat>Custom</PresentationFormat>
  <Paragraphs>208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Spent Power Reactor Fuel: Pre-Disposal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Cynthia  Folkers</cp:lastModifiedBy>
  <cp:revision>48</cp:revision>
  <cp:lastPrinted>2017-02-22T15:47:47Z</cp:lastPrinted>
  <dcterms:created xsi:type="dcterms:W3CDTF">2017-02-21T17:18:22Z</dcterms:created>
  <dcterms:modified xsi:type="dcterms:W3CDTF">2017-03-15T17:32:13Z</dcterms:modified>
</cp:coreProperties>
</file>