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2" r:id="rId2"/>
  </p:sldMasterIdLst>
  <p:notesMasterIdLst>
    <p:notesMasterId r:id="rId46"/>
  </p:notesMasterIdLst>
  <p:handoutMasterIdLst>
    <p:handoutMasterId r:id="rId47"/>
  </p:handoutMasterIdLst>
  <p:sldIdLst>
    <p:sldId id="269" r:id="rId3"/>
    <p:sldId id="270" r:id="rId4"/>
    <p:sldId id="273" r:id="rId5"/>
    <p:sldId id="274" r:id="rId6"/>
    <p:sldId id="275" r:id="rId7"/>
    <p:sldId id="272" r:id="rId8"/>
    <p:sldId id="271" r:id="rId9"/>
    <p:sldId id="276" r:id="rId10"/>
    <p:sldId id="278" r:id="rId11"/>
    <p:sldId id="279" r:id="rId12"/>
    <p:sldId id="280" r:id="rId13"/>
    <p:sldId id="288" r:id="rId14"/>
    <p:sldId id="282" r:id="rId15"/>
    <p:sldId id="281" r:id="rId16"/>
    <p:sldId id="289" r:id="rId17"/>
    <p:sldId id="294" r:id="rId18"/>
    <p:sldId id="295" r:id="rId19"/>
    <p:sldId id="292" r:id="rId20"/>
    <p:sldId id="297" r:id="rId21"/>
    <p:sldId id="296" r:id="rId22"/>
    <p:sldId id="291" r:id="rId23"/>
    <p:sldId id="285" r:id="rId24"/>
    <p:sldId id="298" r:id="rId25"/>
    <p:sldId id="299" r:id="rId26"/>
    <p:sldId id="286" r:id="rId27"/>
    <p:sldId id="300" r:id="rId28"/>
    <p:sldId id="301" r:id="rId29"/>
    <p:sldId id="293" r:id="rId30"/>
    <p:sldId id="284" r:id="rId31"/>
    <p:sldId id="283" r:id="rId32"/>
    <p:sldId id="302" r:id="rId33"/>
    <p:sldId id="287" r:id="rId34"/>
    <p:sldId id="303" r:id="rId35"/>
    <p:sldId id="304" r:id="rId36"/>
    <p:sldId id="305" r:id="rId37"/>
    <p:sldId id="308" r:id="rId38"/>
    <p:sldId id="309" r:id="rId39"/>
    <p:sldId id="307" r:id="rId40"/>
    <p:sldId id="310" r:id="rId41"/>
    <p:sldId id="311" r:id="rId42"/>
    <p:sldId id="312" r:id="rId43"/>
    <p:sldId id="313" r:id="rId44"/>
    <p:sldId id="314" r:id="rId4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 Lewnes Albrecht" initials="MLA" lastIdx="1" clrIdx="0"/>
  <p:cmAuthor id="1" name="Skutnik, Steven Eugene" initials="SSE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5D9F1"/>
    <a:srgbClr val="EEECE1"/>
    <a:srgbClr val="8EB4E3"/>
    <a:srgbClr val="1F497D"/>
    <a:srgbClr val="B5CEED"/>
    <a:srgbClr val="2D6BB5"/>
    <a:srgbClr val="FCD3B2"/>
    <a:srgbClr val="FC6F4E"/>
    <a:srgbClr val="EE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7" autoAdjust="0"/>
    <p:restoredTop sz="89406" autoAdjust="0"/>
  </p:normalViewPr>
  <p:slideViewPr>
    <p:cSldViewPr snapToGrid="0">
      <p:cViewPr varScale="1">
        <p:scale>
          <a:sx n="78" d="100"/>
          <a:sy n="78" d="100"/>
        </p:scale>
        <p:origin x="1786" y="72"/>
      </p:cViewPr>
      <p:guideLst>
        <p:guide orient="horz" pos="2160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5254"/>
    </p:cViewPr>
  </p:sorterViewPr>
  <p:notesViewPr>
    <p:cSldViewPr snapToGrid="0">
      <p:cViewPr varScale="1">
        <p:scale>
          <a:sx n="94" d="100"/>
          <a:sy n="94" d="100"/>
        </p:scale>
        <p:origin x="-402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4DB46-3458-4A41-A5BA-2D52F0E4B986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ED0E-E561-48DC-9339-4E1D999092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65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8" rIns="93177" bIns="4658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3177" tIns="46588" rIns="93177" bIns="46588" rtlCol="0" anchor="b"/>
          <a:lstStyle>
            <a:lvl1pPr algn="r">
              <a:defRPr sz="1200">
                <a:latin typeface="Georgia"/>
              </a:defRPr>
            </a:lvl1pPr>
          </a:lstStyle>
          <a:p>
            <a:fld id="{B88DB880-6C98-4635-9B40-C5AFAF926B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2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487E1-8CB7-4F98-AF22-5C2D521E5540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43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B880-6C98-4635-9B40-C5AFAF926BA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ORIGEN</a:t>
            </a:r>
            <a:r>
              <a:rPr lang="en-US" baseline="0" dirty="0" smtClean="0"/>
              <a:t> works off of collapsed, one-group assembly-average cross-sections, representing a </a:t>
            </a:r>
            <a:r>
              <a:rPr lang="en-US" b="1" baseline="0" dirty="0" smtClean="0"/>
              <a:t>reaction rate</a:t>
            </a:r>
            <a:r>
              <a:rPr lang="en-US" b="0" baseline="0" dirty="0" smtClean="0"/>
              <a:t> within an assembly to solve for isotopic concentrations by solving the Bateman Equations / transition matrix. Because spectrum shape changes with irradiation, ORIGEN uses interpolated cross-sections to the nearest burnup / composition value.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Note that a one-group calculation is okay; it still preserves the reaction rate, which is what is important!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9B38-2B4E-4A04-82A3-572DABF90C8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4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B880-6C98-4635-9B40-C5AFAF926B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3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first case </a:t>
            </a:r>
            <a:r>
              <a:rPr lang="en-US" b="1" dirty="0" smtClean="0"/>
              <a:t>must</a:t>
            </a:r>
            <a:r>
              <a:rPr lang="en-US" b="0" dirty="0" smtClean="0"/>
              <a:t> specify a library; other cases use the library</a:t>
            </a:r>
            <a:r>
              <a:rPr lang="en-US" b="0" baseline="0" dirty="0" smtClean="0"/>
              <a:t> from the last case unless otherwise specified!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B880-6C98-4635-9B40-C5AFAF926BA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5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B880-6C98-4635-9B40-C5AFAF926BA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B880-6C98-4635-9B40-C5AFAF926BA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2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B880-6C98-4635-9B40-C5AFAF926BA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5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en-US" baseline="0" dirty="0" smtClean="0"/>
              <a:t> removal effectively acts like an artificial increase in the decay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DB880-6C98-4635-9B40-C5AFAF926BA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0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8789" y="1496262"/>
            <a:ext cx="755270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baseline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NE 542</a:t>
            </a:r>
          </a:p>
          <a:p>
            <a:r>
              <a:rPr lang="en-US" sz="5400" b="1" spc="-150" baseline="0" dirty="0" smtClean="0">
                <a:solidFill>
                  <a:schemeClr val="accent6"/>
                </a:solidFill>
                <a:latin typeface="Gill Sans MT" panose="020B0502020104020203" pitchFamily="34" charset="0"/>
              </a:rPr>
              <a:t>Management of Radioactive Materials</a:t>
            </a:r>
            <a:endParaRPr lang="en-US" sz="5400" b="1" spc="-150" baseline="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8709" y="4130609"/>
            <a:ext cx="520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Steven E.</a:t>
            </a:r>
            <a:r>
              <a:rPr lang="en-US" sz="2400" b="1" baseline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Skutnik, Ph.D.</a:t>
            </a:r>
          </a:p>
          <a:p>
            <a:r>
              <a:rPr lang="en-US" sz="2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Assistant Professor </a:t>
            </a:r>
          </a:p>
          <a:p>
            <a:r>
              <a:rPr lang="en-US" sz="2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rPr>
              <a:t>Department of Nuclear Engineering</a:t>
            </a:r>
            <a:endParaRPr lang="en-US" sz="3600" b="0" dirty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19325" y="5471820"/>
            <a:ext cx="4786386" cy="661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pPr lvl="0"/>
            <a:r>
              <a:rPr lang="en-US" dirty="0" smtClean="0"/>
              <a:t>Insert term/year</a:t>
            </a:r>
          </a:p>
        </p:txBody>
      </p:sp>
      <p:pic>
        <p:nvPicPr>
          <p:cNvPr id="7" name="Picture 6" descr="ut_wrdmk_oneline_col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10428"/>
            <a:ext cx="676140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6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0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3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3600" y="6324600"/>
            <a:ext cx="1905000" cy="457200"/>
          </a:xfrm>
          <a:prstGeom prst="rect">
            <a:avLst/>
          </a:prstGeom>
        </p:spPr>
        <p:txBody>
          <a:bodyPr rIns="182880"/>
          <a:lstStyle>
            <a:lvl1pPr algn="r">
              <a:defRPr/>
            </a:lvl1pPr>
          </a:lstStyle>
          <a:p>
            <a:fld id="{A6F11B3D-1858-411C-B2F7-E0702ED66BA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4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782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ut_wrdmk_oneline_colo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254028"/>
            <a:ext cx="4465990" cy="603972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1" y="3886200"/>
            <a:ext cx="8229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0" latinLnBrk="0" hangingPunct="0">
              <a:buNone/>
              <a:def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3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ut_wrdmk_oneline_colo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254028"/>
            <a:ext cx="4465990" cy="6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564"/>
            <a:ext cx="6400800" cy="22324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3600" y="6324600"/>
            <a:ext cx="1905000" cy="457200"/>
          </a:xfrm>
          <a:prstGeom prst="rect">
            <a:avLst/>
          </a:prstGeom>
        </p:spPr>
        <p:txBody>
          <a:bodyPr rIns="182880"/>
          <a:lstStyle>
            <a:lvl1pPr algn="r">
              <a:defRPr/>
            </a:lvl1pPr>
          </a:lstStyle>
          <a:p>
            <a:fld id="{A6F11B3D-1858-411C-B2F7-E0702ED66BA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271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3600" y="6324600"/>
            <a:ext cx="1905000" cy="457200"/>
          </a:xfrm>
          <a:prstGeom prst="rect">
            <a:avLst/>
          </a:prstGeom>
        </p:spPr>
        <p:txBody>
          <a:bodyPr rIns="182880"/>
          <a:lstStyle>
            <a:lvl1pPr algn="r">
              <a:defRPr/>
            </a:lvl1pPr>
          </a:lstStyle>
          <a:p>
            <a:fld id="{A6F11B3D-1858-411C-B2F7-E0702ED66BA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273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2858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28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3600" y="6324600"/>
            <a:ext cx="1905000" cy="457200"/>
          </a:xfrm>
          <a:prstGeom prst="rect">
            <a:avLst/>
          </a:prstGeom>
        </p:spPr>
        <p:txBody>
          <a:bodyPr rIns="182880"/>
          <a:lstStyle>
            <a:lvl1pPr algn="r">
              <a:defRPr/>
            </a:lvl1pPr>
          </a:lstStyle>
          <a:p>
            <a:fld id="{A6F11B3D-1858-411C-B2F7-E0702ED66BA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00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Comparison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Comparison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3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3600" y="6324600"/>
            <a:ext cx="1905000" cy="457200"/>
          </a:xfrm>
          <a:prstGeom prst="rect">
            <a:avLst/>
          </a:prstGeom>
        </p:spPr>
        <p:txBody>
          <a:bodyPr rIns="182880"/>
          <a:lstStyle>
            <a:lvl1pPr algn="r">
              <a:defRPr/>
            </a:lvl1pPr>
          </a:lstStyle>
          <a:p>
            <a:fld id="{A6F11B3D-1858-411C-B2F7-E0702ED66BA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827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50343"/>
            <a:ext cx="5486400" cy="35336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50707"/>
            <a:ext cx="5486400" cy="4574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1792288" y="5193217"/>
            <a:ext cx="5486400" cy="457490"/>
          </a:xfrm>
        </p:spPr>
        <p:txBody>
          <a:bodyPr>
            <a:normAutofit/>
          </a:bodyPr>
          <a:lstStyle>
            <a:lvl1pPr marL="0" indent="0">
              <a:buNone/>
              <a:defRPr sz="1800" b="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3600" y="6324600"/>
            <a:ext cx="1905000" cy="457200"/>
          </a:xfrm>
          <a:prstGeom prst="rect">
            <a:avLst/>
          </a:prstGeom>
        </p:spPr>
        <p:txBody>
          <a:bodyPr rIns="182880"/>
          <a:lstStyle>
            <a:lvl1pPr algn="r">
              <a:defRPr/>
            </a:lvl1pPr>
          </a:lstStyle>
          <a:p>
            <a:fld id="{A6F11B3D-1858-411C-B2F7-E0702ED66BA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735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3600" y="6324600"/>
            <a:ext cx="1905000" cy="457200"/>
          </a:xfrm>
          <a:prstGeom prst="rect">
            <a:avLst/>
          </a:prstGeom>
        </p:spPr>
        <p:txBody>
          <a:bodyPr rIns="182880"/>
          <a:lstStyle>
            <a:lvl1pPr algn="r">
              <a:defRPr/>
            </a:lvl1pPr>
          </a:lstStyle>
          <a:p>
            <a:fld id="{A6F11B3D-1858-411C-B2F7-E0702ED66BA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16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9157655" cy="273091"/>
          </a:xfrm>
          <a:prstGeom prst="rect">
            <a:avLst/>
          </a:prstGeom>
          <a:solidFill>
            <a:srgbClr val="E4782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92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1148303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-1"/>
            <a:ext cx="9157655" cy="273091"/>
          </a:xfrm>
          <a:prstGeom prst="rect">
            <a:avLst/>
          </a:prstGeom>
          <a:solidFill>
            <a:srgbClr val="E4782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ut_wrdmk_oneline_color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254028"/>
            <a:ext cx="4465990" cy="603972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3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13600" y="6324600"/>
            <a:ext cx="1905000" cy="457200"/>
          </a:xfrm>
          <a:prstGeom prst="rect">
            <a:avLst/>
          </a:prstGeom>
        </p:spPr>
        <p:txBody>
          <a:bodyPr rIns="182880"/>
          <a:lstStyle>
            <a:lvl1pPr algn="r">
              <a:defRPr/>
            </a:lvl1pPr>
          </a:lstStyle>
          <a:p>
            <a:fld id="{A6F11B3D-1858-411C-B2F7-E0702ED66BA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661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 cap="none" baseline="0">
          <a:solidFill>
            <a:schemeClr val="tx2"/>
          </a:solidFill>
          <a:latin typeface="Gill Sans MT Condensed" panose="020B0506020104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Spring 2017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Origen inputs are organized into </a:t>
            </a:r>
            <a:r>
              <a:rPr lang="en-US" b="1" dirty="0" smtClean="0"/>
              <a:t>cases</a:t>
            </a:r>
            <a:endParaRPr lang="en-US" dirty="0"/>
          </a:p>
          <a:p>
            <a:r>
              <a:rPr lang="en-US" dirty="0" smtClean="0"/>
              <a:t>Each “case” block represents a single irradiation or decay cycle</a:t>
            </a:r>
          </a:p>
          <a:p>
            <a:pPr lvl="1"/>
            <a:r>
              <a:rPr lang="en-US" dirty="0" smtClean="0"/>
              <a:t>Typically, each irradiation cycle uses a new interpolated library position</a:t>
            </a:r>
          </a:p>
          <a:p>
            <a:pPr lvl="2"/>
            <a:r>
              <a:rPr lang="en-US" dirty="0" smtClean="0"/>
              <a:t>i.e., representing the nearest interpolated burnup</a:t>
            </a:r>
          </a:p>
          <a:p>
            <a:r>
              <a:rPr lang="en-US" dirty="0" smtClean="0"/>
              <a:t>Material compositions can be passed from one case to the next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Origen input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Origen 6.2 uses SON (</a:t>
            </a:r>
            <a:r>
              <a:rPr lang="en-US" b="1" u="sng" dirty="0" smtClean="0"/>
              <a:t>S</a:t>
            </a:r>
            <a:r>
              <a:rPr lang="en-US" dirty="0" smtClean="0"/>
              <a:t>tandard </a:t>
            </a:r>
            <a:r>
              <a:rPr lang="en-US" b="1" u="sng" dirty="0" smtClean="0"/>
              <a:t>O</a:t>
            </a:r>
            <a:r>
              <a:rPr lang="en-US" dirty="0" smtClean="0"/>
              <a:t>bject </a:t>
            </a:r>
            <a:r>
              <a:rPr lang="en-US" b="1" u="sng" dirty="0" smtClean="0"/>
              <a:t>N</a:t>
            </a:r>
            <a:r>
              <a:rPr lang="en-US" dirty="0" smtClean="0"/>
              <a:t>otation) syntax for input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 syntax 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26694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[ arrays ]</a:t>
            </a:r>
            <a:endParaRPr lang="en-US" sz="28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6114" y="2717235"/>
            <a:ext cx="5600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Consist </a:t>
            </a:r>
            <a:r>
              <a:rPr lang="en-US" sz="2800" dirty="0"/>
              <a:t>of one or more numbered entries in brackets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6114" y="3692352"/>
            <a:ext cx="5600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e.g.,  </a:t>
            </a:r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time=[ 10 20 30 </a:t>
            </a:r>
            <a:r>
              <a:rPr lang="mr-IN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]</a:t>
            </a:r>
            <a:endParaRPr lang="en-US" sz="2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47944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{ blocks }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6114" y="4457711"/>
            <a:ext cx="5600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Contain keys and arrays within curly braces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086114" y="5411818"/>
            <a:ext cx="5600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e.g., </a:t>
            </a:r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case(</a:t>
            </a:r>
            <a:r>
              <a:rPr lang="en-US" sz="2800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caseLabel</a:t>
            </a:r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){ </a:t>
            </a:r>
            <a:r>
              <a:rPr lang="mr-IN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  <a:endParaRPr lang="en-US" sz="2800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8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SON arrays allow for input shortcuts </a:t>
            </a:r>
            <a:br>
              <a:rPr lang="en-US" dirty="0" smtClean="0"/>
            </a:br>
            <a:r>
              <a:rPr lang="en-US" dirty="0" smtClean="0"/>
              <a:t>(similar to MCNP)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entry shortcuts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57200" y="3041504"/>
            <a:ext cx="1893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Repeat [</a:t>
            </a:r>
            <a:r>
              <a:rPr lang="en-US" sz="2800" b="1" dirty="0" smtClean="0"/>
              <a:t>R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184636" y="3044462"/>
            <a:ext cx="1893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 </a:t>
            </a:r>
            <a:r>
              <a:rPr lang="en-US" sz="2800" b="1" dirty="0" smtClean="0"/>
              <a:t>R</a:t>
            </a:r>
            <a:r>
              <a:rPr lang="en-US" sz="2800" dirty="0" smtClean="0"/>
              <a:t> X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572000" y="3043454"/>
            <a:ext cx="426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</a:t>
            </a:r>
            <a:r>
              <a:rPr lang="en-US" sz="2400" b="1" dirty="0"/>
              <a:t>r</a:t>
            </a:r>
            <a:r>
              <a:rPr lang="en-US" sz="2400" dirty="0"/>
              <a:t> 1E14 → 1E14 1E14 1E14 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457199" y="3826239"/>
            <a:ext cx="2632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Linear interpolation [</a:t>
            </a:r>
            <a:r>
              <a:rPr lang="en-US" sz="2800" b="1" dirty="0"/>
              <a:t>I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3184636" y="4257126"/>
            <a:ext cx="1893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 </a:t>
            </a:r>
            <a:r>
              <a:rPr lang="en-US" sz="2800" b="1" dirty="0" smtClean="0"/>
              <a:t>I</a:t>
            </a:r>
            <a:r>
              <a:rPr lang="en-US" sz="2800" dirty="0" smtClean="0"/>
              <a:t> X Y</a:t>
            </a:r>
            <a:endParaRPr lang="en-US" sz="2800" i="1" dirty="0"/>
          </a:p>
        </p:txBody>
      </p:sp>
      <p:sp>
        <p:nvSpPr>
          <p:cNvPr id="11" name="Rectangle 10"/>
          <p:cNvSpPr/>
          <p:nvPr/>
        </p:nvSpPr>
        <p:spPr>
          <a:xfrm>
            <a:off x="4573578" y="4257126"/>
            <a:ext cx="25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5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1</a:t>
            </a:r>
            <a:r>
              <a:rPr lang="en-US" sz="2400" dirty="0"/>
              <a:t> → </a:t>
            </a:r>
            <a:r>
              <a:rPr lang="en-US" sz="2400" dirty="0">
                <a:solidFill>
                  <a:schemeClr val="accent1"/>
                </a:solidFill>
              </a:rPr>
              <a:t>5</a:t>
            </a:r>
            <a:r>
              <a:rPr lang="en-US" sz="2400" dirty="0"/>
              <a:t> </a:t>
            </a:r>
            <a:r>
              <a:rPr lang="en-US" sz="2400" u="sng" dirty="0"/>
              <a:t>4 3 2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458778" y="5138174"/>
            <a:ext cx="2632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Logarithmic interpolation [</a:t>
            </a:r>
            <a:r>
              <a:rPr lang="en-US" sz="2800" b="1" dirty="0" smtClean="0"/>
              <a:t>L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3186215" y="5569061"/>
            <a:ext cx="1893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 </a:t>
            </a:r>
            <a:r>
              <a:rPr lang="en-US" sz="2800" b="1" dirty="0" smtClean="0"/>
              <a:t>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6"/>
                </a:solidFill>
              </a:rPr>
              <a:t>Y</a:t>
            </a:r>
            <a:endParaRPr lang="en-US" sz="2800" i="1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5157" y="5261284"/>
            <a:ext cx="46217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5 </a:t>
            </a:r>
            <a:r>
              <a:rPr lang="fr-FR" sz="2400" b="1" dirty="0" smtClean="0"/>
              <a:t>L</a:t>
            </a:r>
            <a:r>
              <a:rPr lang="fr-FR" sz="2400" dirty="0" smtClean="0"/>
              <a:t> </a:t>
            </a:r>
            <a:r>
              <a:rPr lang="fr-FR" sz="2400" dirty="0">
                <a:solidFill>
                  <a:schemeClr val="accent1"/>
                </a:solidFill>
              </a:rPr>
              <a:t>1E-9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6"/>
                </a:solidFill>
              </a:rPr>
              <a:t>1E-3</a:t>
            </a:r>
            <a:r>
              <a:rPr lang="fr-FR" sz="2400" dirty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fr-FR" sz="2400" dirty="0" smtClean="0">
                <a:solidFill>
                  <a:schemeClr val="accent1"/>
                </a:solidFill>
              </a:rPr>
              <a:t>1E-9 </a:t>
            </a:r>
            <a:r>
              <a:rPr lang="fr-FR" sz="2400" u="sng" dirty="0"/>
              <a:t>1E-8 1E-7 1E-6 1E-5 1E-4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6"/>
                </a:solidFill>
              </a:rPr>
              <a:t>1E-3</a:t>
            </a:r>
          </a:p>
        </p:txBody>
      </p:sp>
    </p:spTree>
    <p:extLst>
      <p:ext uri="{BB962C8B-B14F-4D97-AF65-F5344CB8AC3E}">
        <p14:creationId xmlns:p14="http://schemas.microsoft.com/office/powerpoint/2010/main" val="41286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Origen input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4880" y="1406942"/>
            <a:ext cx="3596640" cy="4678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'SCALE comment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ORIGEN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comment 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bounds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… }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solver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… }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options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… }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case(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time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=[31 365]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 days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…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case(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…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 more cases?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46400" y="2470536"/>
            <a:ext cx="2302932" cy="899587"/>
            <a:chOff x="2946400" y="2448560"/>
            <a:chExt cx="2661920" cy="751840"/>
          </a:xfrm>
        </p:grpSpPr>
        <p:sp>
          <p:nvSpPr>
            <p:cNvPr id="6" name="Right Brace 5"/>
            <p:cNvSpPr/>
            <p:nvPr/>
          </p:nvSpPr>
          <p:spPr>
            <a:xfrm>
              <a:off x="2946400" y="2448560"/>
              <a:ext cx="853440" cy="751840"/>
            </a:xfrm>
            <a:prstGeom prst="rightBrace">
              <a:avLst>
                <a:gd name="adj1" fmla="val 14639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1"/>
            </p:cNvCxnSpPr>
            <p:nvPr/>
          </p:nvCxnSpPr>
          <p:spPr>
            <a:xfrm>
              <a:off x="3799840" y="2824480"/>
              <a:ext cx="1808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455920" y="2470536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Global problem configuration blocks</a:t>
            </a:r>
            <a:endParaRPr lang="en-US" sz="2000" dirty="0"/>
          </a:p>
        </p:txBody>
      </p:sp>
      <p:sp>
        <p:nvSpPr>
          <p:cNvPr id="12" name="Right Brace 11"/>
          <p:cNvSpPr/>
          <p:nvPr/>
        </p:nvSpPr>
        <p:spPr>
          <a:xfrm>
            <a:off x="4114799" y="3370124"/>
            <a:ext cx="1134533" cy="1130534"/>
          </a:xfrm>
          <a:prstGeom prst="rightBrace">
            <a:avLst>
              <a:gd name="adj1" fmla="val 1463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55920" y="3370123"/>
            <a:ext cx="3501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Each cycle (irradiation or decay) is a case block with time, powers, and (optionally) library &amp; materials</a:t>
            </a:r>
            <a:endParaRPr lang="en-US" sz="2000" dirty="0"/>
          </a:p>
        </p:txBody>
      </p:sp>
      <p:sp>
        <p:nvSpPr>
          <p:cNvPr id="15" name="Right Brace 14"/>
          <p:cNvSpPr/>
          <p:nvPr/>
        </p:nvSpPr>
        <p:spPr>
          <a:xfrm>
            <a:off x="4114798" y="4604087"/>
            <a:ext cx="1134533" cy="1130534"/>
          </a:xfrm>
          <a:prstGeom prst="rightBrace">
            <a:avLst>
              <a:gd name="adj1" fmla="val 1463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5919" y="4879484"/>
            <a:ext cx="3501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Multiple cases can be chained together to represent an irradiation history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51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6933"/>
            <a:ext cx="8229600" cy="48361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Cases consist of the following blocks: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Origen case block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79014"/>
            <a:ext cx="2912533" cy="4384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Consolas" panose="020B0609020204030204" pitchFamily="49" charset="0"/>
              </a:rPr>
              <a:t>case(label){</a:t>
            </a:r>
          </a:p>
          <a:p>
            <a:pPr>
              <a:lnSpc>
                <a:spcPct val="114000"/>
              </a:lnSpc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time{</a:t>
            </a:r>
            <a:r>
              <a:rPr lang="mr-IN" sz="2000" dirty="0" smtClean="0"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lib{</a:t>
            </a:r>
            <a:r>
              <a:rPr lang="mr-IN" sz="2000" dirty="0" smtClean="0"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power=[</a:t>
            </a:r>
            <a:r>
              <a:rPr lang="mr-IN" sz="2000" dirty="0" smtClean="0"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mat{</a:t>
            </a:r>
            <a:r>
              <a:rPr lang="mr-IN" sz="2000" dirty="0">
                <a:latin typeface="Consolas" panose="020B0609020204030204" pitchFamily="49" charset="0"/>
              </a:rPr>
              <a:t>…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print{</a:t>
            </a:r>
            <a:r>
              <a:rPr lang="mr-IN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  save{</a:t>
            </a:r>
            <a:r>
              <a:rPr lang="mr-IN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 neutron{</a:t>
            </a:r>
            <a:r>
              <a:rPr lang="mr-IN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 gamma{</a:t>
            </a:r>
            <a:r>
              <a:rPr lang="mr-IN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 beta{</a:t>
            </a:r>
            <a:r>
              <a:rPr lang="mr-IN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alpha{</a:t>
            </a:r>
            <a:r>
              <a:rPr lang="mr-IN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302933" y="4568578"/>
            <a:ext cx="1845735" cy="1324222"/>
          </a:xfrm>
          <a:prstGeom prst="rightBrace">
            <a:avLst>
              <a:gd name="adj1" fmla="val 14638"/>
              <a:gd name="adj2" fmla="val 730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1068" y="4338318"/>
            <a:ext cx="374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Specify which steps to save &amp; output file (.f71)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1964270" y="4369817"/>
            <a:ext cx="2336798" cy="322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01068" y="5130081"/>
            <a:ext cx="3572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Optional blocks to control output of gamma, neutron, alpha, and beta emissions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1068" y="3789391"/>
            <a:ext cx="4131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Control output print options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40469" y="4020224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01068" y="3335039"/>
            <a:ext cx="4131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Specify problem materials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1858436" y="3535094"/>
            <a:ext cx="2442632" cy="122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01068" y="2908423"/>
            <a:ext cx="4131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Problem powers (in MW)</a:t>
            </a:r>
            <a:endParaRPr lang="en-US" sz="2000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2167468" y="3108478"/>
            <a:ext cx="2133600" cy="22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01067" y="1931961"/>
            <a:ext cx="452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Specify problem times &amp; time units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1858435" y="2132016"/>
            <a:ext cx="2442632" cy="41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01067" y="2387602"/>
            <a:ext cx="4521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library &amp; position </a:t>
            </a:r>
            <a:r>
              <a:rPr lang="en-US" sz="2000" smtClean="0"/>
              <a:t>to use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>
            <a:off x="1858435" y="2587657"/>
            <a:ext cx="2442632" cy="37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3" grpId="0"/>
      <p:bldP spid="15" grpId="0"/>
      <p:bldP spid="18" grpId="0"/>
      <p:bldP spid="21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 may be expressed one of two ways:</a:t>
            </a:r>
          </a:p>
          <a:p>
            <a:pPr lvl="1"/>
            <a:r>
              <a:rPr lang="en-US" dirty="0" smtClean="0"/>
              <a:t>Via a time </a:t>
            </a:r>
            <a:r>
              <a:rPr lang="en-US" b="1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, i.e.,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time=[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]</a:t>
            </a:r>
          </a:p>
          <a:p>
            <a:pPr lvl="2"/>
            <a:r>
              <a:rPr lang="en-US" dirty="0" smtClean="0"/>
              <a:t>Default unit of days</a:t>
            </a:r>
          </a:p>
          <a:p>
            <a:pPr lvl="1"/>
            <a:r>
              <a:rPr lang="en-US" dirty="0" smtClean="0"/>
              <a:t>Via a time </a:t>
            </a:r>
            <a:r>
              <a:rPr lang="en-US" b="1" dirty="0" smtClean="0">
                <a:solidFill>
                  <a:schemeClr val="accent6"/>
                </a:solidFill>
              </a:rPr>
              <a:t>block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(with units explicitly indicated)</a:t>
            </a:r>
          </a:p>
          <a:p>
            <a:pPr lvl="2"/>
            <a:r>
              <a:rPr lang="en-US" u="sng" dirty="0" smtClean="0"/>
              <a:t>Available units</a:t>
            </a:r>
            <a:r>
              <a:rPr lang="en-US" dirty="0" smtClean="0"/>
              <a:t>: seconds, minutes, hours, days, and years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times with the time block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35623" y="4588322"/>
            <a:ext cx="3733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time{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t = [ 5 15 300 ]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units = HOURS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82107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time=[ 5 15 300 ]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028662"/>
            <a:ext cx="1281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Array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072" y="4028661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</a:rPr>
              <a:t>Block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2186"/>
            <a:ext cx="8229600" cy="45228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default, the start time begins </a:t>
            </a:r>
            <a:br>
              <a:rPr lang="en-US" dirty="0" smtClean="0"/>
            </a:br>
            <a:r>
              <a:rPr lang="en-US" dirty="0" smtClean="0"/>
              <a:t>where the last case left off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start time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start=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539372"/>
            <a:ext cx="5580993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mat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… }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time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=[ 1 10 25 50]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flux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=[ 4r1e14 ] 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 continuation case (time zero is 50 days)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time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units=YEARS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start=0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=[0.1 0.3 0.9 2.7]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 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043913" y="2806264"/>
            <a:ext cx="1023590" cy="914400"/>
          </a:xfrm>
          <a:prstGeom prst="rightBrace">
            <a:avLst>
              <a:gd name="adj1" fmla="val 16305"/>
              <a:gd name="adj2" fmla="val 500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503" y="3263464"/>
            <a:ext cx="26571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4650" y="2847965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case: end time is 50 days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>
            <a:off x="2095500" y="5181600"/>
            <a:ext cx="4629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4650" y="4766101"/>
            <a:ext cx="2132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Reset start time to 0 years</a:t>
            </a:r>
            <a:endParaRPr lang="en-US" sz="2400" dirty="0"/>
          </a:p>
        </p:txBody>
      </p:sp>
      <p:sp>
        <p:nvSpPr>
          <p:cNvPr id="7" name="Double Bracket 6"/>
          <p:cNvSpPr/>
          <p:nvPr/>
        </p:nvSpPr>
        <p:spPr>
          <a:xfrm>
            <a:off x="6755485" y="5597098"/>
            <a:ext cx="2024721" cy="635593"/>
          </a:xfrm>
          <a:prstGeom prst="bracketPair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otherwise </a:t>
            </a:r>
            <a:r>
              <a:rPr lang="en-US" dirty="0"/>
              <a:t>need to start at </a:t>
            </a:r>
            <a:r>
              <a:rPr lang="en-US" dirty="0" smtClean="0"/>
              <a:t>50+365+0.1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2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8" grpId="0"/>
      <p:bldP spid="12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specification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48772"/>
            <a:ext cx="82296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mat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 … }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time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=[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]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power=[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 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lib{ 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file=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w17_interp.f33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}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 end lib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 continuation case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(same library, new position)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case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time=[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lib{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=2 }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 </a:t>
            </a:r>
            <a:endParaRPr lang="en-US" sz="20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572000" y="3086100"/>
            <a:ext cx="552450" cy="685800"/>
          </a:xfrm>
          <a:prstGeom prst="rightBrace">
            <a:avLst>
              <a:gd name="adj1" fmla="val 16305"/>
              <a:gd name="adj2" fmla="val 500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4450" y="3013501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position on </a:t>
            </a:r>
            <a:br>
              <a:rPr lang="en-US" sz="2400" dirty="0" smtClean="0"/>
            </a:br>
            <a:r>
              <a:rPr lang="en-US" sz="2400" dirty="0" smtClean="0"/>
              <a:t>ARP-interpolated library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600450" y="4966327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position on </a:t>
            </a:r>
            <a:br>
              <a:rPr lang="en-US" sz="2400" dirty="0" smtClean="0"/>
            </a:br>
            <a:r>
              <a:rPr lang="en-US" sz="2400" dirty="0" smtClean="0"/>
              <a:t>same interpolated library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2590800" y="5381825"/>
            <a:ext cx="10096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problem materials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8996"/>
            <a:ext cx="6277897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Ins="0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origen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case{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% create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 material with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 kg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% of 3% enriched LEU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mat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units=GRAMS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iso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=[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u238=970.0E3 u235=3.0E4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o=123.1E3]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end case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sz="20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2654710" y="2151249"/>
            <a:ext cx="4295713" cy="127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50423" y="1689584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units include grams, gram-atoms / moles and curies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7" idx="1"/>
          </p:cNvCxnSpPr>
          <p:nvPr/>
        </p:nvCxnSpPr>
        <p:spPr>
          <a:xfrm flipH="1" flipV="1">
            <a:off x="5289756" y="3902956"/>
            <a:ext cx="1555340" cy="95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3214291" y="2529037"/>
            <a:ext cx="407376" cy="3173278"/>
          </a:xfrm>
          <a:prstGeom prst="rightBrace">
            <a:avLst>
              <a:gd name="adj1" fmla="val 38751"/>
              <a:gd name="adj2" fmla="val 500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45096" y="4258877"/>
            <a:ext cx="229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Specifying only elemental symbol uses natural abundances for each isotope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0950" y="4305043"/>
            <a:ext cx="29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specify </a:t>
            </a:r>
            <a:r>
              <a:rPr lang="en-US" smtClean="0"/>
              <a:t>individual isotope masses as key/value pairs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5475341"/>
            <a:ext cx="618744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400" u="sng" dirty="0" smtClean="0"/>
              <a:t>Note: </a:t>
            </a:r>
            <a:r>
              <a:rPr lang="en-US" sz="2400" dirty="0" smtClean="0"/>
              <a:t>First case must </a:t>
            </a:r>
            <a:r>
              <a:rPr lang="en-US" sz="2400" b="1" dirty="0" smtClean="0"/>
              <a:t>always</a:t>
            </a:r>
            <a:r>
              <a:rPr lang="en-US" sz="2400" dirty="0" smtClean="0"/>
              <a:t> specify materials!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53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1" animBg="1"/>
      <p:bldP spid="17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materials from a previous case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56436"/>
            <a:ext cx="649224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origen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case(first) 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mat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units=GRAMS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iso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=[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u238=970.0E3 u235=3.0E4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o=123.1E3]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end case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case(second)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%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load materials from step 4 of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last case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mat{ previous=4 }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solidFill>
                <a:schemeClr val="tx1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solidFill>
                <a:schemeClr val="tx1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sz="20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3955" y="4825022"/>
            <a:ext cx="287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from step 4 of last case</a:t>
            </a:r>
          </a:p>
          <a:p>
            <a:r>
              <a:rPr lang="en-US" dirty="0" smtClean="0"/>
              <a:t>(</a:t>
            </a:r>
            <a:r>
              <a:rPr lang="en-US" u="sng" dirty="0" smtClean="0"/>
              <a:t>Default</a:t>
            </a:r>
            <a:r>
              <a:rPr lang="en-US" dirty="0" smtClean="0"/>
              <a:t>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previous=LAST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2194560" y="4663441"/>
            <a:ext cx="1239395" cy="484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fuel depletion calculations with Origen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materials from a saved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0596"/>
            <a:ext cx="622808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origen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case{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% Load from position 2 on saved f71 file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mat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load{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file=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origen_saved.f71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=2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}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 end mat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end case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sz="20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irradiation powers: the power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3237"/>
            <a:ext cx="570762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origen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case{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mat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units=GRAMS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=[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u238=970.0E3 u235=3.0E4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o=123.1E3]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% 10 steps at 35 MW each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% 14,000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MWd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/MTU total cycle burnup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powers=[ 10R 35.0 ]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times=[ 8I 10 400.0 ]</a:t>
            </a:r>
          </a:p>
          <a:p>
            <a:r>
              <a:rPr lang="en-US" dirty="0" smtClean="0">
                <a:effectLst/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end case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651491"/>
            <a:ext cx="642112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2880" tIns="91440" rIns="182880" bIns="91440" rtlCol="0">
            <a:spAutoFit/>
          </a:bodyPr>
          <a:lstStyle/>
          <a:p>
            <a:r>
              <a:rPr lang="en-US" sz="2400" u="sng" dirty="0" smtClean="0"/>
              <a:t>Note:</a:t>
            </a:r>
            <a:r>
              <a:rPr lang="en-US" sz="2400" dirty="0" smtClean="0"/>
              <a:t> Powers are in </a:t>
            </a:r>
            <a:r>
              <a:rPr lang="en-US" sz="2400" b="1" dirty="0" smtClean="0">
                <a:solidFill>
                  <a:schemeClr val="accent2"/>
                </a:solidFill>
              </a:rPr>
              <a:t>total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MW</a:t>
            </a:r>
            <a:r>
              <a:rPr lang="en-US" sz="2400" dirty="0" smtClean="0"/>
              <a:t> (not MW/MTU)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05316" y="4031226"/>
            <a:ext cx="3276764" cy="16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82080" y="3087193"/>
            <a:ext cx="238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 steps of all the same power (35 MW); </a:t>
            </a:r>
            <a:br>
              <a:rPr lang="en-US" sz="1600" dirty="0" smtClean="0"/>
            </a:br>
            <a:r>
              <a:rPr lang="en-US" sz="1600" dirty="0" smtClean="0"/>
              <a:t>can be different powers for each time interval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 flipV="1">
            <a:off x="3411794" y="4591666"/>
            <a:ext cx="3070286" cy="49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2080" y="4348722"/>
            <a:ext cx="266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# times =</a:t>
            </a:r>
            <a:r>
              <a:rPr lang="en-US" sz="1600" dirty="0"/>
              <a:t> </a:t>
            </a:r>
            <a:r>
              <a:rPr lang="en-US" sz="1600" smtClean="0"/>
              <a:t># powers </a:t>
            </a:r>
            <a:br>
              <a:rPr lang="en-US" sz="1600" smtClean="0"/>
            </a:br>
            <a:r>
              <a:rPr lang="en-US" sz="1600" smtClean="0"/>
              <a:t>(Origen </a:t>
            </a:r>
            <a:r>
              <a:rPr lang="en-US" sz="1600" dirty="0" smtClean="0"/>
              <a:t>supplies t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by default)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05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case outputs: the save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80031"/>
            <a:ext cx="4928616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origen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case(rad){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 end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case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case(decay){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time{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start=0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t=[ 1 3 10 30 100 300 1000]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units=YEARS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  save{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file=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decay.f71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steps=[ 0 3 7 ] </a:t>
            </a: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end case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sz="20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3520440" y="4341738"/>
            <a:ext cx="2441448" cy="491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61888" y="3880073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concentrations to “decay.f71” for later analysis &amp; restarts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1032" y="5132587"/>
            <a:ext cx="303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concentrations at initial step (time 0), then at steps 3 (10 years) and 7 (1000 years)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3364992" y="5132587"/>
            <a:ext cx="2606040" cy="461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save options: LAST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191"/>
            <a:ext cx="4928616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origen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case(decay){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time{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start=0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t=[ 1 3 10 30 100 300 1000]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units=YEARS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  save{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file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decay.f71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steps=[LAST] </a:t>
            </a: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end case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sz="20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401010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concentrations only for last time step (1000 years)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29584" y="4333273"/>
            <a:ext cx="2185416" cy="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save options: ALL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191"/>
            <a:ext cx="4928616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origen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20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case(decay){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time{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start=0</a:t>
            </a: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t=[ 1 3 10 30 100 300 1000]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units=YEARS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  save{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file=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decay.f71</a:t>
            </a:r>
            <a:r>
              <a:rPr lang="nb-NO" sz="20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steps=ALL </a:t>
            </a: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 smtClean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effectLst/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end case</a:t>
            </a:r>
          </a:p>
          <a:p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sz="20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0" y="4721107"/>
            <a:ext cx="22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concentrations for </a:t>
            </a:r>
            <a:r>
              <a:rPr lang="en-US" smtClean="0"/>
              <a:t>all time steps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2532888" y="4678191"/>
            <a:ext cx="3044952" cy="366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Origen output can be printed by nuclide [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nuc</a:t>
            </a:r>
            <a:r>
              <a:rPr lang="en-US" dirty="0"/>
              <a:t>]</a:t>
            </a:r>
            <a:r>
              <a:rPr lang="en-US" dirty="0" smtClean="0"/>
              <a:t> or by element [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ele</a:t>
            </a:r>
            <a:r>
              <a:rPr lang="en-US" dirty="0" smtClean="0"/>
              <a:t>]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Output can be limited by nuclide library type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Actinides [</a:t>
            </a:r>
            <a:r>
              <a:rPr lang="en-US" dirty="0" smtClean="0">
                <a:solidFill>
                  <a:schemeClr val="accent2"/>
                </a:solidFill>
              </a:rPr>
              <a:t>ac</a:t>
            </a:r>
            <a:r>
              <a:rPr lang="en-US" dirty="0" smtClean="0"/>
              <a:t>], fission products [</a:t>
            </a:r>
            <a:r>
              <a:rPr lang="en-US" dirty="0" err="1" smtClean="0">
                <a:solidFill>
                  <a:schemeClr val="accent4"/>
                </a:solidFill>
              </a:rPr>
              <a:t>fp</a:t>
            </a:r>
            <a:r>
              <a:rPr lang="en-US" dirty="0" smtClean="0"/>
              <a:t>], and light elements [</a:t>
            </a:r>
            <a:r>
              <a:rPr lang="en-US" dirty="0" smtClean="0">
                <a:solidFill>
                  <a:schemeClr val="tx2"/>
                </a:solidFill>
              </a:rPr>
              <a:t>le</a:t>
            </a:r>
            <a:r>
              <a:rPr lang="en-US" dirty="0" smtClean="0"/>
              <a:t>]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Origen supports output across a number of different units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grams, moles / gram-atoms, decay heat, weight / atom %, radiotoxicity,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Origen print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559974"/>
              </p:ext>
            </p:extLst>
          </p:nvPr>
        </p:nvGraphicFramePr>
        <p:xfrm>
          <a:off x="1227582" y="1600200"/>
          <a:ext cx="668883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GRAMS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Mass in 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MOLES </a:t>
                      </a:r>
                      <a:r>
                        <a:rPr lang="en-US" dirty="0" smtClean="0">
                          <a:latin typeface="+mn-lt"/>
                        </a:rPr>
                        <a:t>(or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GRAM-ATOMS</a:t>
                      </a:r>
                      <a:r>
                        <a:rPr lang="en-US" dirty="0" smtClean="0">
                          <a:latin typeface="+mn-lt"/>
                        </a:rPr>
                        <a:t>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moles of material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CURIES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r>
                        <a:rPr lang="en-US" baseline="0" dirty="0" smtClean="0"/>
                        <a:t> in Curies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BECQUERELS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in </a:t>
                      </a:r>
                      <a:r>
                        <a:rPr lang="en-US" dirty="0" err="1" smtClean="0"/>
                        <a:t>Becquerels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ATOMS_PPM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Atom fractions (x</a:t>
                      </a:r>
                      <a:r>
                        <a:rPr lang="en-US" baseline="0" dirty="0" smtClean="0"/>
                        <a:t> 10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WEIGHT_PPM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fractions (x 10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WATTS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decay heat (in watts)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G-WATTS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decay</a:t>
                      </a:r>
                      <a:r>
                        <a:rPr lang="en-US" baseline="0" dirty="0" smtClean="0"/>
                        <a:t> heat from photons (in watts)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M3_AIR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Radiotoxicit</a:t>
                      </a:r>
                      <a:r>
                        <a:rPr lang="en-US" baseline="0" dirty="0" smtClean="0"/>
                        <a:t>y (in m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) for inhalation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M3_WATER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Radiotoxicit</a:t>
                      </a:r>
                      <a:r>
                        <a:rPr lang="en-US" baseline="0" dirty="0" smtClean="0"/>
                        <a:t>y (in m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) for ingestion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Origen output units (for decay cases)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Origen output print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425504"/>
            <a:ext cx="793034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print each nuclide (with totals across each sub-library) in grams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print{</a:t>
            </a:r>
          </a:p>
          <a:p>
            <a:r>
              <a:rPr lang="en-US" sz="16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effectLst/>
                <a:latin typeface="Consolas" charset="0"/>
                <a:ea typeface="Consolas" charset="0"/>
                <a:cs typeface="Consolas" charset="0"/>
              </a:rPr>
              <a:t>nuc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{ total=yes units=GRAMS 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2716747"/>
            <a:ext cx="793034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print each element (sub-library totals) in grams, moles, and curies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% Specify a minimum cutoff threshold of 1%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print{</a:t>
            </a:r>
          </a:p>
          <a:p>
            <a:r>
              <a:rPr lang="en-US" sz="16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effectLst/>
                <a:latin typeface="Consolas" charset="0"/>
                <a:ea typeface="Consolas" charset="0"/>
                <a:cs typeface="Consolas" charset="0"/>
              </a:rPr>
              <a:t>ele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{ total=yes units=[GRAMS MOLES CURIES] 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cutoffs[ ALL=1.0 ]</a:t>
            </a:r>
            <a:endParaRPr lang="en-US" sz="1600" dirty="0" smtClean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198" y="4500432"/>
            <a:ext cx="793034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% print decay heat &amp; mass (by element) ONLY </a:t>
            </a:r>
            <a:br>
              <a:rPr lang="en-US" sz="16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effectLst/>
                <a:latin typeface="Consolas" charset="0"/>
                <a:ea typeface="Consolas" charset="0"/>
                <a:cs typeface="Consolas" charset="0"/>
              </a:rPr>
              <a:t>for fission products &amp; actinides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print{</a:t>
            </a:r>
          </a:p>
          <a:p>
            <a:r>
              <a:rPr lang="en-US" sz="16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effectLst/>
                <a:latin typeface="Consolas" charset="0"/>
                <a:ea typeface="Consolas" charset="0"/>
                <a:cs typeface="Consolas" charset="0"/>
              </a:rPr>
              <a:t>ele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600" dirty="0" err="1" smtClean="0">
                <a:effectLst/>
                <a:latin typeface="Consolas" charset="0"/>
                <a:ea typeface="Consolas" charset="0"/>
                <a:cs typeface="Consolas" charset="0"/>
              </a:rPr>
              <a:t>sublibs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=[AC FP] units=[GRAMS WATTS] 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3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Origen sample problems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 smtClean="0"/>
              <a:t>252</a:t>
            </a:r>
            <a:r>
              <a:rPr lang="en-US" dirty="0" smtClean="0"/>
              <a:t>Cf decay example: Decay for 10 years</a:t>
            </a:r>
            <a:endParaRPr lang="en-US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457200" y="1510253"/>
            <a:ext cx="65913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origen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bounds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{ 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neutron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=[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20L 2.0E7 1.0E-5]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nb-NO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case{</a:t>
            </a: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title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="Cf-252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decay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" </a:t>
            </a: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lib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{ file="end7dec" pos=1 } </a:t>
            </a: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time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  units=YEARS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  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=[ 0.01 0.03 0.1 0.3 1 3 10 ] </a:t>
            </a: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nb-NO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mat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  units=CURIES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 </a:t>
            </a:r>
            <a:endParaRPr lang="nb-NO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iso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=[cf252=1.0] </a:t>
            </a: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nb-NO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neutron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yes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nb-NO" dirty="0" smtClean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nb-NO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Origen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(part of SCALE) is used to calculate isotopic inventories for an assembly, given:</a:t>
            </a:r>
          </a:p>
          <a:p>
            <a:pPr lvl="1"/>
            <a:r>
              <a:rPr lang="en-US" dirty="0" smtClean="0"/>
              <a:t>A collapsed one-group cross-section library</a:t>
            </a:r>
          </a:p>
          <a:p>
            <a:pPr lvl="1"/>
            <a:r>
              <a:rPr lang="en-US" dirty="0" smtClean="0"/>
              <a:t>Fuel assembly initial enrichment</a:t>
            </a:r>
          </a:p>
          <a:p>
            <a:pPr lvl="1"/>
            <a:r>
              <a:rPr lang="en-US" dirty="0" smtClean="0"/>
              <a:t>Assembly irradiation history &amp; cooling time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calculate used fuel isotopic content?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depletion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62799"/>
            <a:ext cx="4189615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nb-NO" sz="1400" dirty="0" err="1">
                <a:latin typeface="Consolas" charset="0"/>
                <a:ea typeface="Consolas" charset="0"/>
                <a:cs typeface="Consolas" charset="0"/>
              </a:rPr>
              <a:t>origen</a:t>
            </a:r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ase(rad){</a:t>
            </a:r>
            <a:endParaRPr lang="nb-NO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lib</a:t>
            </a:r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{ file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="myInterpLib.f33" </a:t>
            </a:r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pos=1 } </a:t>
            </a:r>
          </a:p>
          <a:p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 time=[ 8I 10 300 </a:t>
            </a:r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] </a:t>
            </a:r>
            <a:endParaRPr lang="nb-NO" sz="1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power=[ 10R 30.0 ]  </a:t>
            </a:r>
            <a:endParaRPr lang="nb-NO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 mat</a:t>
            </a:r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{ </a:t>
            </a:r>
          </a:p>
          <a:p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   units=GRAMS</a:t>
            </a:r>
          </a:p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  iso=[u235=32.5E3 u238=967.5E3]</a:t>
            </a:r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 </a:t>
            </a:r>
          </a:p>
          <a:p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endParaRPr lang="nb-NO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sz="1400" dirty="0" smtClean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case(decay){</a:t>
            </a:r>
          </a:p>
          <a:p>
            <a:r>
              <a:rPr lang="nb-NO" sz="14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effectLst/>
                <a:latin typeface="Consolas" charset="0"/>
                <a:ea typeface="Consolas" charset="0"/>
                <a:cs typeface="Consolas" charset="0"/>
              </a:rPr>
              <a:t> time{</a:t>
            </a:r>
          </a:p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   t=</a:t>
            </a:r>
            <a:r>
              <a:rPr lang="nb-NO" sz="1400" dirty="0" smtClean="0">
                <a:effectLst/>
                <a:latin typeface="Consolas" charset="0"/>
                <a:ea typeface="Consolas" charset="0"/>
                <a:cs typeface="Consolas" charset="0"/>
              </a:rPr>
              <a:t>[ 10L 1.0 10.0 ]</a:t>
            </a:r>
          </a:p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   units=YEARS</a:t>
            </a:r>
          </a:p>
          <a:p>
            <a:r>
              <a:rPr lang="nb-NO" sz="14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effectLst/>
                <a:latin typeface="Consolas" charset="0"/>
                <a:ea typeface="Consolas" charset="0"/>
                <a:cs typeface="Consolas" charset="0"/>
              </a:rPr>
              <a:t> } </a:t>
            </a:r>
          </a:p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save{ </a:t>
            </a:r>
          </a:p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   file="simple.f71"</a:t>
            </a:r>
          </a:p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   steps=ALL</a:t>
            </a:r>
            <a:endParaRPr lang="nb-NO" sz="1400" dirty="0" smtClean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r>
              <a:rPr lang="nb-NO" sz="1400" dirty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  <a:endParaRPr lang="nb-NO" sz="1400" dirty="0" smtClean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nb-NO" sz="1400" dirty="0" smtClean="0">
                <a:latin typeface="Consolas" charset="0"/>
                <a:ea typeface="Consolas" charset="0"/>
                <a:cs typeface="Consolas" charset="0"/>
              </a:rPr>
              <a:t>end</a:t>
            </a:r>
            <a:endParaRPr lang="nb-NO" sz="14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754881" y="1521229"/>
            <a:ext cx="532014" cy="2149894"/>
          </a:xfrm>
          <a:prstGeom prst="rightBrace">
            <a:avLst>
              <a:gd name="adj1" fmla="val 3020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4961" y="2273010"/>
            <a:ext cx="302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Irradiate 1 MT of 3.25% LEU for 300 days at 30 MW power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754881" y="3829553"/>
            <a:ext cx="532014" cy="1823995"/>
          </a:xfrm>
          <a:prstGeom prst="rightBrace">
            <a:avLst>
              <a:gd name="adj1" fmla="val 3020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47361" y="4418384"/>
            <a:ext cx="234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Decay for 10 years and save all decay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Create an input to simulate one irradiation cycle of a Westinghouse 17x17 PWR assembly, (w17x17) with the following parameters: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4.0% initial enrichment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35 MW/MTU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400 days irradiation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30 days cooling time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0.73 g/cm</a:t>
            </a:r>
            <a:r>
              <a:rPr lang="en-US" baseline="30000" dirty="0" smtClean="0"/>
              <a:t>3</a:t>
            </a:r>
            <a:r>
              <a:rPr lang="en-US" dirty="0" smtClean="0"/>
              <a:t> moderator density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Assume 1 MTU (1E6 grams) starting mass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Make sure to </a:t>
            </a:r>
            <a:r>
              <a:rPr lang="en-US" b="1" u="sng" dirty="0" smtClean="0"/>
              <a:t>save</a:t>
            </a:r>
            <a:r>
              <a:rPr lang="en-US" dirty="0" smtClean="0"/>
              <a:t> all decay steps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Your turn</a:t>
            </a:r>
            <a:r>
              <a:rPr lang="en-US" dirty="0" smtClean="0"/>
              <a:t>: a simple irradiation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 Fulcrum, open the saved .f71 file you created with your concentrations from your depletion case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In Fulcrum, select “watts” for plot units &amp; sort units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What nuclides dominate short-term decay heat?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Origen results in Fulcrum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246" y="5218196"/>
            <a:ext cx="7211508" cy="904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37160" tIns="45720" rIns="137160" bIns="4572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u="sng" dirty="0"/>
              <a:t>Tip</a:t>
            </a:r>
            <a:r>
              <a:rPr lang="en-US" sz="2400" b="1" dirty="0"/>
              <a:t>: </a:t>
            </a:r>
            <a:r>
              <a:rPr lang="en-US" sz="2400" dirty="0"/>
              <a:t>Clicking on the “Table” tab at the top of the graph will give a tabular listing of nuclides for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9888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Add two more irradiation and decay cases to your input</a:t>
            </a:r>
          </a:p>
          <a:p>
            <a:pPr lvl="1"/>
            <a:r>
              <a:rPr lang="en-US" sz="2000" dirty="0" smtClean="0"/>
              <a:t>Use the following powers:</a:t>
            </a:r>
          </a:p>
          <a:p>
            <a:pPr lvl="2"/>
            <a:r>
              <a:rPr lang="en-US" sz="1600" dirty="0" smtClean="0"/>
              <a:t>35 MW for the second cycle</a:t>
            </a:r>
          </a:p>
          <a:p>
            <a:pPr lvl="2"/>
            <a:r>
              <a:rPr lang="en-US" sz="1600" dirty="0" smtClean="0"/>
              <a:t>25 MW for the third cycle</a:t>
            </a:r>
          </a:p>
          <a:p>
            <a:pPr lvl="1"/>
            <a:r>
              <a:rPr lang="en-US" sz="2000" dirty="0" smtClean="0"/>
              <a:t>Each irradiation cycle should be 400 days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down time between cycles should be 30 days</a:t>
            </a:r>
          </a:p>
          <a:p>
            <a:pPr lvl="1"/>
            <a:r>
              <a:rPr lang="en-US" sz="2000" dirty="0" smtClean="0"/>
              <a:t>Track the decay after discharge for 10 hours post-discharge</a:t>
            </a:r>
          </a:p>
          <a:p>
            <a:r>
              <a:rPr lang="en-US" sz="2400" b="1" u="sng" dirty="0" smtClean="0"/>
              <a:t>Plot:</a:t>
            </a:r>
          </a:p>
          <a:p>
            <a:pPr lvl="1"/>
            <a:r>
              <a:rPr lang="en-US" sz="2000" dirty="0" smtClean="0"/>
              <a:t>The activity of </a:t>
            </a:r>
            <a:r>
              <a:rPr lang="en-US" sz="2000" baseline="30000" dirty="0" smtClean="0"/>
              <a:t>135</a:t>
            </a:r>
            <a:r>
              <a:rPr lang="en-US" sz="2000" dirty="0" smtClean="0"/>
              <a:t>Xe &amp; </a:t>
            </a:r>
            <a:r>
              <a:rPr lang="en-US" sz="2000" baseline="30000" dirty="0" smtClean="0"/>
              <a:t>135</a:t>
            </a:r>
            <a:r>
              <a:rPr lang="en-US" sz="2000" dirty="0"/>
              <a:t>I</a:t>
            </a:r>
            <a:r>
              <a:rPr lang="en-US" sz="2000" dirty="0" smtClean="0"/>
              <a:t> as a function of time.  What happens after each discharge? </a:t>
            </a:r>
          </a:p>
          <a:p>
            <a:pPr lvl="2"/>
            <a:r>
              <a:rPr lang="en-US" sz="1600" u="sng" dirty="0" smtClean="0"/>
              <a:t>Hint #1</a:t>
            </a:r>
            <a:r>
              <a:rPr lang="en-US" sz="1600" dirty="0" smtClean="0"/>
              <a:t>: Plot in hours </a:t>
            </a:r>
          </a:p>
          <a:p>
            <a:pPr lvl="2"/>
            <a:r>
              <a:rPr lang="en-US" sz="1600" u="sng" dirty="0" smtClean="0"/>
              <a:t>Hint #2</a:t>
            </a:r>
            <a:r>
              <a:rPr lang="en-US" sz="1600" dirty="0" smtClean="0"/>
              <a:t>: Zoom in!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Your turn</a:t>
            </a:r>
            <a:r>
              <a:rPr lang="en-US" dirty="0" smtClean="0"/>
              <a:t>: Extending your depletion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MOX fuel calculations with Origen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Mixed-oxide (MOX) fuel calculations (U/Pu fuel) can be performed similarly to LEU/UOX calculations: only the ARP interpolation format changes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MOX fuel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input format for MOX fuel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8250"/>
            <a:ext cx="4350774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{ Configuration name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 Pu fraction [% Pu] }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 Pu enrichment [% Pu-239 / Pu] }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 dummy entry </a:t>
            </a:r>
            <a:r>
              <a:rPr lang="mr-IN" sz="1600" dirty="0" smtClean="0">
                <a:latin typeface="Consolas" panose="020B0609020204030204" pitchFamily="49" charset="0"/>
              </a:rPr>
              <a:t>–</a:t>
            </a:r>
            <a:r>
              <a:rPr lang="en-US" sz="1600" dirty="0" smtClean="0">
                <a:latin typeface="Consolas" panose="020B0609020204030204" pitchFamily="49" charset="0"/>
              </a:rPr>
              <a:t> e.g., 1.0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 # of cycles }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 Fuel irradiation period(s) [days]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 Average cycle power [MW/MTU]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 # interpolations per cycle }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 Moderator density [g/cm</a:t>
            </a:r>
            <a:r>
              <a:rPr lang="en-US" sz="1600" baseline="30000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{ Interpolated library name 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4040" y="1392230"/>
            <a:ext cx="2845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e.g</a:t>
            </a:r>
            <a:r>
              <a:rPr lang="en-US" sz="2000" dirty="0" smtClean="0"/>
              <a:t>, mox14x14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84040" y="1821815"/>
            <a:ext cx="256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 Pu </a:t>
            </a:r>
            <a:r>
              <a:rPr lang="en-US" sz="2000" dirty="0" err="1" smtClean="0"/>
              <a:t>wt</a:t>
            </a:r>
            <a:r>
              <a:rPr lang="en-US" sz="2000" dirty="0" smtClean="0"/>
              <a:t> %</a:t>
            </a:r>
            <a:endParaRPr lang="en-US" sz="20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384041" y="3811537"/>
            <a:ext cx="362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irradiation period per cycle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84040" y="4303112"/>
            <a:ext cx="354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power (MW/MTU) per cycle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84040" y="5769544"/>
            <a:ext cx="354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e.g., “mox_interpolated.f33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3057834" y="1592285"/>
            <a:ext cx="2326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 flipV="1">
            <a:off x="3116828" y="2011896"/>
            <a:ext cx="2267212" cy="9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>
            <a:off x="4683053" y="4011592"/>
            <a:ext cx="700988" cy="1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>
            <a:off x="4182540" y="4503167"/>
            <a:ext cx="1201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3844414" y="5969599"/>
            <a:ext cx="15396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84040" y="2282539"/>
            <a:ext cx="256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 fissile Pu fraction </a:t>
            </a:r>
            <a:br>
              <a:rPr lang="en-US" sz="2000" dirty="0" smtClean="0"/>
            </a:br>
            <a:r>
              <a:rPr lang="en-US" sz="2000" dirty="0" smtClean="0"/>
              <a:t>(% </a:t>
            </a:r>
            <a:r>
              <a:rPr lang="en-US" sz="2000" baseline="30000" dirty="0" smtClean="0"/>
              <a:t>239</a:t>
            </a:r>
            <a:r>
              <a:rPr lang="en-US" sz="2000" dirty="0" smtClean="0"/>
              <a:t>Pu/Pu)</a:t>
            </a:r>
            <a:endParaRPr lang="en-US" sz="2000" baseline="300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4233334" y="2510026"/>
            <a:ext cx="1150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input example (MOX)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21770"/>
            <a:ext cx="483616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mox_w17x17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6.65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58.5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1</a:t>
            </a:r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3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400 400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350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40 35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30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1 1 1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0.732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mox_interpolated.f33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0240" y="1449943"/>
            <a:ext cx="295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Westinghouse 17x17 lattice with MOX fuel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30240" y="2160204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6.65% initial Pu </a:t>
            </a:r>
            <a:r>
              <a:rPr lang="en-US" sz="2000" dirty="0" err="1" smtClean="0"/>
              <a:t>wt</a:t>
            </a:r>
            <a:r>
              <a:rPr lang="en-US" sz="2000" dirty="0" smtClean="0"/>
              <a:t> %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30240" y="3363887"/>
            <a:ext cx="226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 irradiation cycles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30240" y="4267351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40, 35, &amp; 30 MW/MTU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30240" y="5534223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Interpolated library name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33074" y="1870254"/>
            <a:ext cx="3197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1445342" y="2360259"/>
            <a:ext cx="42848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 flipV="1">
            <a:off x="865240" y="3554902"/>
            <a:ext cx="4865000" cy="9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>
            <a:off x="2143432" y="4467406"/>
            <a:ext cx="35868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4513006" y="5734278"/>
            <a:ext cx="1217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30240" y="380376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400, 400, &amp; 350 day cycles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flipH="1">
            <a:off x="2802194" y="4003815"/>
            <a:ext cx="2928046" cy="21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30240" y="4703403"/>
            <a:ext cx="210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library per cycle</a:t>
            </a:r>
            <a:endParaRPr lang="en-US" sz="2000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1637308" y="4903458"/>
            <a:ext cx="409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1"/>
          </p:cNvCxnSpPr>
          <p:nvPr/>
        </p:nvCxnSpPr>
        <p:spPr>
          <a:xfrm flipH="1">
            <a:off x="1637308" y="5348277"/>
            <a:ext cx="409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30240" y="5148222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0.732 g/cm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mod. density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30240" y="2544557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58.5% fissile Pu fraction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1445342" y="2744612"/>
            <a:ext cx="42848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30240" y="2963776"/>
            <a:ext cx="3131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Dummy entry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>
            <a:off x="865239" y="3163831"/>
            <a:ext cx="4865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4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33" grpId="0"/>
      <p:bldP spid="44" grpId="0"/>
      <p:bldP spid="48" grpId="0"/>
      <p:bldP spid="23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Calculate the plutonium isotopic composition from your last LEU case, decayed to 10 years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i.e., output by weight % in Fulcrum for Pu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Using the </a:t>
            </a:r>
            <a:r>
              <a:rPr lang="en-US" b="1" dirty="0" smtClean="0"/>
              <a:t>same irradiation history</a:t>
            </a:r>
            <a:r>
              <a:rPr lang="en-US" dirty="0" smtClean="0"/>
              <a:t> as your 3-cycle LEU input, calculate the discharge </a:t>
            </a:r>
            <a:r>
              <a:rPr lang="en-US" dirty="0" err="1" smtClean="0"/>
              <a:t>isotopics</a:t>
            </a:r>
            <a:r>
              <a:rPr lang="en-US" dirty="0" smtClean="0"/>
              <a:t> &amp; decay heat for 1 MTU of MOX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 a mox_w17x17 lattice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Assume 1 MTHM fuel with 6.5% Pu &amp; a balance of 0.25% enriched U tails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Your turn</a:t>
            </a:r>
            <a:r>
              <a:rPr lang="en-US" dirty="0" smtClean="0"/>
              <a:t>: MOX fuel calculations with Origen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decay heat per MTHM (in watts) from MOX compare to LEU:</a:t>
            </a:r>
          </a:p>
          <a:p>
            <a:pPr lvl="1"/>
            <a:r>
              <a:rPr lang="en-US" dirty="0" smtClean="0"/>
              <a:t>At 10 years?</a:t>
            </a:r>
          </a:p>
          <a:p>
            <a:pPr lvl="1"/>
            <a:r>
              <a:rPr lang="en-US" dirty="0" smtClean="0"/>
              <a:t>At 100 years?</a:t>
            </a:r>
          </a:p>
          <a:p>
            <a:pPr lvl="1"/>
            <a:r>
              <a:rPr lang="en-US" dirty="0" smtClean="0"/>
              <a:t>At 1000 years?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Decay heat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 txBox="1">
            <a:spLocks noGrp="1"/>
          </p:cNvSpPr>
          <p:nvPr>
            <p:ph idx="1"/>
          </p:nvPr>
        </p:nvSpPr>
        <p:spPr>
          <a:xfrm>
            <a:off x="457201" y="1600200"/>
            <a:ext cx="4866716" cy="452285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Origen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solves for the time-dependent neutron flux in the assembly using lattice physics transport tools like </a:t>
            </a:r>
            <a:r>
              <a:rPr lang="en-US" sz="2800" b="1" dirty="0" smtClean="0">
                <a:solidFill>
                  <a:schemeClr val="accent6"/>
                </a:solidFill>
              </a:rPr>
              <a:t>TRITON</a:t>
            </a:r>
            <a:endParaRPr lang="en-US" sz="2800" b="1" dirty="0">
              <a:solidFill>
                <a:schemeClr val="accent6"/>
              </a:solidFill>
            </a:endParaRPr>
          </a:p>
          <a:p>
            <a:r>
              <a:rPr lang="en-US" sz="2800" dirty="0" smtClean="0"/>
              <a:t>Calculating an “assembly average” flux and collapsing to one group, this time-dependent flux is then used to solve for isotopic concentrations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Origen libraries are pre-calculated lattice physics solutions</a:t>
            </a:r>
            <a:endParaRPr lang="en-US" sz="3600" dirty="0"/>
          </a:p>
        </p:txBody>
      </p:sp>
      <p:pic>
        <p:nvPicPr>
          <p:cNvPr id="4" name="Picture 4" descr="ce16x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362017" y="1931763"/>
            <a:ext cx="3686461" cy="36957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36094" y="5853411"/>
                <a:ext cx="2938305" cy="72154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91440" tIns="91440" rIns="182880" b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̿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94" y="5853411"/>
                <a:ext cx="2938305" cy="7215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5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Origen can separate out streams (by element) from a depletion case using the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processing</a:t>
            </a:r>
            <a:r>
              <a:rPr lang="en-US" sz="2800" dirty="0" smtClean="0"/>
              <a:t> block</a:t>
            </a:r>
          </a:p>
          <a:p>
            <a:r>
              <a:rPr lang="en-US" sz="2800" dirty="0" smtClean="0"/>
              <a:t>Atom fractions specified in the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retained</a:t>
            </a:r>
            <a:r>
              <a:rPr lang="en-US" sz="2800" dirty="0" smtClean="0"/>
              <a:t> array are kept; all others become zero within the stream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Separations / reprocessing in Origen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0029" y="3684648"/>
            <a:ext cx="548394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case(PUREX){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mr-IN" dirty="0" smtClean="0">
                <a:latin typeface="Consolas" panose="020B0609020204030204" pitchFamily="49" charset="0"/>
              </a:rPr>
              <a:t>…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processing{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% Structure: element=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frac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 % i.e., keep 50 a/o U and 99 a/o Pu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retained=[ u=0.50 </a:t>
            </a:r>
            <a:r>
              <a:rPr lang="en-US" dirty="0" err="1" smtClean="0">
                <a:latin typeface="Consolas" panose="020B0609020204030204" pitchFamily="49" charset="0"/>
              </a:rPr>
              <a:t>pu</a:t>
            </a:r>
            <a:r>
              <a:rPr lang="en-US" dirty="0" smtClean="0">
                <a:latin typeface="Consolas" panose="020B0609020204030204" pitchFamily="49" charset="0"/>
              </a:rPr>
              <a:t>=0.99 ]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1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Origen can also handle continuous removal of elements (e.g., off-gas handling, continuous feed/removal) in the processing block</a:t>
            </a:r>
          </a:p>
          <a:p>
            <a:r>
              <a:rPr lang="en-US" sz="2800" dirty="0" smtClean="0"/>
              <a:t>Multiple removal rates (covering groups of elements) can be specified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removal of elements in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0029" y="3973746"/>
            <a:ext cx="548394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case(</a:t>
            </a:r>
            <a:r>
              <a:rPr lang="en-US" dirty="0" err="1" smtClean="0">
                <a:latin typeface="Consolas" panose="020B0609020204030204" pitchFamily="49" charset="0"/>
              </a:rPr>
              <a:t>off_gas</a:t>
            </a:r>
            <a:r>
              <a:rPr lang="en-US" dirty="0" smtClean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mr-IN" dirty="0" smtClean="0">
                <a:latin typeface="Consolas" panose="020B0609020204030204" pitchFamily="49" charset="0"/>
              </a:rPr>
              <a:t>…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processing{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% Removal rate in 1/s   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removal{ rate=1e-2 </a:t>
            </a:r>
            <a:r>
              <a:rPr lang="en-US" dirty="0" err="1" smtClean="0">
                <a:latin typeface="Consolas" panose="020B0609020204030204" pitchFamily="49" charset="0"/>
              </a:rPr>
              <a:t>ele</a:t>
            </a:r>
            <a:r>
              <a:rPr lang="en-US" dirty="0" smtClean="0">
                <a:latin typeface="Consolas" panose="020B0609020204030204" pitchFamily="49" charset="0"/>
              </a:rPr>
              <a:t>=[H </a:t>
            </a:r>
            <a:r>
              <a:rPr lang="en-US" dirty="0" err="1" smtClean="0">
                <a:latin typeface="Consolas" panose="020B0609020204030204" pitchFamily="49" charset="0"/>
              </a:rPr>
              <a:t>Xe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</a:t>
            </a:r>
            <a:r>
              <a:rPr lang="en-US" dirty="0" smtClean="0">
                <a:latin typeface="Consolas" panose="020B0609020204030204" pitchFamily="49" charset="0"/>
              </a:rPr>
              <a:t>] }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removal{ rate=1E-7 </a:t>
            </a:r>
            <a:r>
              <a:rPr lang="en-US" dirty="0" err="1" smtClean="0">
                <a:latin typeface="Consolas" panose="020B0609020204030204" pitchFamily="49" charset="0"/>
              </a:rPr>
              <a:t>ele</a:t>
            </a:r>
            <a:r>
              <a:rPr lang="en-US" dirty="0" smtClean="0">
                <a:latin typeface="Consolas" panose="020B0609020204030204" pitchFamily="49" charset="0"/>
              </a:rPr>
              <a:t>=[U Pu] }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84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Origen can combine streams from </a:t>
            </a:r>
            <a:r>
              <a:rPr lang="en-US" b="1" u="sng" dirty="0" smtClean="0">
                <a:solidFill>
                  <a:schemeClr val="accent6"/>
                </a:solidFill>
              </a:rPr>
              <a:t>named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cases into a combined stream</a:t>
            </a:r>
          </a:p>
          <a:p>
            <a:pPr lvl="1"/>
            <a:r>
              <a:rPr lang="en-US" dirty="0" smtClean="0"/>
              <a:t>Useful for waste &amp; recycle calculations</a:t>
            </a:r>
          </a:p>
          <a:p>
            <a:r>
              <a:rPr lang="en-US" b="1" u="sng" dirty="0" smtClean="0">
                <a:solidFill>
                  <a:schemeClr val="accent2"/>
                </a:solidFill>
              </a:rPr>
              <a:t>Caveat: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Only </a:t>
            </a:r>
            <a:r>
              <a:rPr lang="en-US" b="1" u="sng" dirty="0" smtClean="0">
                <a:solidFill>
                  <a:schemeClr val="accent2"/>
                </a:solidFill>
              </a:rPr>
              <a:t>one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blend keyword may appear in the entire Origen input </a:t>
            </a:r>
          </a:p>
          <a:p>
            <a:pPr lvl="1"/>
            <a:r>
              <a:rPr lang="en-US" dirty="0" smtClean="0"/>
              <a:t>i.e., between </a:t>
            </a:r>
            <a:r>
              <a:rPr lang="en-US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origen</a:t>
            </a:r>
            <a:r>
              <a:rPr lang="en-US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/>
              <a:t>&amp;  </a:t>
            </a:r>
            <a:r>
              <a:rPr lang="en-US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blending from multiple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Blending case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089" y="1296620"/>
            <a:ext cx="346587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case(rad){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% Irradiation happens here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mr-IN" sz="1400" dirty="0" smtClean="0">
                <a:latin typeface="Consolas" panose="020B0609020204030204" pitchFamily="49" charset="0"/>
              </a:rPr>
              <a:t>…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case(waste){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mr-IN" sz="1400" dirty="0" smtClean="0">
                <a:latin typeface="Consolas" panose="020B0609020204030204" pitchFamily="49" charset="0"/>
              </a:rPr>
              <a:t>…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% process irradiated fuel;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% keep just FPs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processing{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retained=[ </a:t>
            </a:r>
            <a:r>
              <a:rPr lang="en-US" sz="1400" dirty="0" err="1" smtClean="0">
                <a:latin typeface="Consolas" panose="020B0609020204030204" pitchFamily="49" charset="0"/>
              </a:rPr>
              <a:t>pu</a:t>
            </a:r>
            <a:r>
              <a:rPr lang="en-US" sz="1400" dirty="0" smtClean="0">
                <a:latin typeface="Consolas" panose="020B0609020204030204" pitchFamily="49" charset="0"/>
              </a:rPr>
              <a:t>=0.99 ]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8917" y="1511646"/>
            <a:ext cx="327414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case(</a:t>
            </a:r>
            <a:r>
              <a:rPr lang="en-US" sz="1400" dirty="0" err="1" smtClean="0">
                <a:latin typeface="Consolas" panose="020B0609020204030204" pitchFamily="49" charset="0"/>
              </a:rPr>
              <a:t>blend_glass</a:t>
            </a:r>
            <a:r>
              <a:rPr lang="en-US" sz="1400" dirty="0" smtClean="0"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% Vitrified HLW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mat{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 % Use 10% of waste stream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  % and 10% of glass stream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blend[waste=0.1 glass=0.1]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}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time={</a:t>
            </a:r>
            <a:r>
              <a:rPr lang="mr-IN" sz="1400" dirty="0" smtClean="0">
                <a:latin typeface="Consolas" panose="020B0609020204030204" pitchFamily="49" charset="0"/>
              </a:rPr>
              <a:t>…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mr-IN" sz="1400" dirty="0" smtClean="0">
                <a:latin typeface="Consolas" panose="020B0609020204030204" pitchFamily="49" charset="0"/>
              </a:rPr>
              <a:t>…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089" y="4121759"/>
            <a:ext cx="798871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case(glass){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% Borosilicate glass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mat{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units=GRAMS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iso</a:t>
            </a:r>
            <a:r>
              <a:rPr lang="en-US" sz="1400" dirty="0">
                <a:latin typeface="Consolas" panose="020B0609020204030204" pitchFamily="49" charset="0"/>
              </a:rPr>
              <a:t>=[</a:t>
            </a:r>
            <a:r>
              <a:rPr lang="mr-IN" sz="1400" dirty="0" err="1">
                <a:latin typeface="Consolas" panose="020B0609020204030204" pitchFamily="49" charset="0"/>
              </a:rPr>
              <a:t>li</a:t>
            </a:r>
            <a:r>
              <a:rPr lang="mr-IN" sz="1400" dirty="0">
                <a:latin typeface="Consolas" panose="020B0609020204030204" pitchFamily="49" charset="0"/>
              </a:rPr>
              <a:t>=2.18e3 </a:t>
            </a:r>
            <a:r>
              <a:rPr lang="mr-IN" sz="1400" dirty="0" err="1">
                <a:latin typeface="Consolas" panose="020B0609020204030204" pitchFamily="49" charset="0"/>
              </a:rPr>
              <a:t>b</a:t>
            </a:r>
            <a:r>
              <a:rPr lang="mr-IN" sz="1400" dirty="0">
                <a:latin typeface="Consolas" panose="020B0609020204030204" pitchFamily="49" charset="0"/>
              </a:rPr>
              <a:t>=2.11e3 </a:t>
            </a:r>
            <a:r>
              <a:rPr lang="mr-IN" sz="1400" dirty="0" err="1">
                <a:latin typeface="Consolas" panose="020B0609020204030204" pitchFamily="49" charset="0"/>
              </a:rPr>
              <a:t>o</a:t>
            </a:r>
            <a:r>
              <a:rPr lang="mr-IN" sz="1400" dirty="0">
                <a:latin typeface="Consolas" panose="020B0609020204030204" pitchFamily="49" charset="0"/>
              </a:rPr>
              <a:t>=46.4e3 </a:t>
            </a:r>
            <a:r>
              <a:rPr lang="mr-IN" sz="1400" dirty="0" err="1" smtClean="0">
                <a:latin typeface="Consolas" panose="020B0609020204030204" pitchFamily="49" charset="0"/>
              </a:rPr>
              <a:t>f</a:t>
            </a:r>
            <a:r>
              <a:rPr lang="mr-IN" sz="1400" dirty="0" smtClean="0">
                <a:latin typeface="Consolas" panose="020B0609020204030204" pitchFamily="49" charset="0"/>
              </a:rPr>
              <a:t>=0.061e3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mr-IN" sz="1400" dirty="0" err="1" smtClean="0">
                <a:latin typeface="Consolas" panose="020B0609020204030204" pitchFamily="49" charset="0"/>
              </a:rPr>
              <a:t>na</a:t>
            </a:r>
            <a:r>
              <a:rPr lang="mr-IN" sz="1400" dirty="0" smtClean="0">
                <a:latin typeface="Consolas" panose="020B0609020204030204" pitchFamily="49" charset="0"/>
              </a:rPr>
              <a:t>=7.65e3 </a:t>
            </a:r>
            <a:r>
              <a:rPr lang="mr-IN" sz="1400" dirty="0" err="1" smtClean="0">
                <a:latin typeface="Consolas" panose="020B0609020204030204" pitchFamily="49" charset="0"/>
              </a:rPr>
              <a:t>mg</a:t>
            </a:r>
            <a:r>
              <a:rPr lang="mr-IN" sz="1400" dirty="0" smtClean="0">
                <a:latin typeface="Consolas" panose="020B0609020204030204" pitchFamily="49" charset="0"/>
              </a:rPr>
              <a:t>=0.49e3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mr-IN" sz="1400" dirty="0" err="1" smtClean="0">
                <a:latin typeface="Consolas" panose="020B0609020204030204" pitchFamily="49" charset="0"/>
              </a:rPr>
              <a:t>al</a:t>
            </a:r>
            <a:r>
              <a:rPr lang="mr-IN" sz="1400" dirty="0" smtClean="0">
                <a:latin typeface="Consolas" panose="020B0609020204030204" pitchFamily="49" charset="0"/>
              </a:rPr>
              <a:t>=2.18e3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mr-IN" sz="1400" dirty="0" err="1" smtClean="0">
                <a:latin typeface="Consolas" panose="020B0609020204030204" pitchFamily="49" charset="0"/>
              </a:rPr>
              <a:t>si</a:t>
            </a:r>
            <a:r>
              <a:rPr lang="mr-IN" sz="1400" dirty="0" smtClean="0">
                <a:latin typeface="Consolas" panose="020B0609020204030204" pitchFamily="49" charset="0"/>
              </a:rPr>
              <a:t>=25.4e3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mr-IN" sz="1400" dirty="0" err="1" smtClean="0">
                <a:latin typeface="Consolas" panose="020B0609020204030204" pitchFamily="49" charset="0"/>
              </a:rPr>
              <a:t>cl</a:t>
            </a:r>
            <a:r>
              <a:rPr lang="mr-IN" sz="1400" dirty="0" smtClean="0">
                <a:latin typeface="Consolas" panose="020B0609020204030204" pitchFamily="49" charset="0"/>
              </a:rPr>
              <a:t>=0.049e3 </a:t>
            </a:r>
            <a:r>
              <a:rPr lang="mr-IN" sz="1400" dirty="0" err="1">
                <a:latin typeface="Consolas" panose="020B0609020204030204" pitchFamily="49" charset="0"/>
              </a:rPr>
              <a:t>ca</a:t>
            </a:r>
            <a:r>
              <a:rPr lang="mr-IN" sz="1400" dirty="0">
                <a:latin typeface="Consolas" panose="020B0609020204030204" pitchFamily="49" charset="0"/>
              </a:rPr>
              <a:t>=1.08e3 </a:t>
            </a:r>
            <a:r>
              <a:rPr lang="mr-IN" sz="1400" dirty="0" err="1" smtClean="0">
                <a:latin typeface="Consolas" panose="020B0609020204030204" pitchFamily="49" charset="0"/>
              </a:rPr>
              <a:t>mn</a:t>
            </a:r>
            <a:r>
              <a:rPr lang="mr-IN" sz="1400" dirty="0" smtClean="0">
                <a:latin typeface="Consolas" panose="020B0609020204030204" pitchFamily="49" charset="0"/>
              </a:rPr>
              <a:t>=1.83e3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mr-IN" sz="1400" dirty="0" err="1" smtClean="0">
                <a:latin typeface="Consolas" panose="020B0609020204030204" pitchFamily="49" charset="0"/>
              </a:rPr>
              <a:t>fe</a:t>
            </a:r>
            <a:r>
              <a:rPr lang="mr-IN" sz="1400" dirty="0" smtClean="0">
                <a:latin typeface="Consolas" panose="020B0609020204030204" pitchFamily="49" charset="0"/>
              </a:rPr>
              <a:t>=8.61e3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mr-IN" sz="1400" dirty="0" err="1" smtClean="0">
                <a:latin typeface="Consolas" panose="020B0609020204030204" pitchFamily="49" charset="0"/>
              </a:rPr>
              <a:t>ni</a:t>
            </a:r>
            <a:r>
              <a:rPr lang="mr-IN" sz="1400" dirty="0" smtClean="0">
                <a:latin typeface="Consolas" panose="020B0609020204030204" pitchFamily="49" charset="0"/>
              </a:rPr>
              <a:t>=0.70e3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mr-IN" sz="1400" dirty="0" err="1">
                <a:latin typeface="Consolas" panose="020B0609020204030204" pitchFamily="49" charset="0"/>
              </a:rPr>
              <a:t>zr</a:t>
            </a:r>
            <a:r>
              <a:rPr lang="mr-IN" sz="1400" dirty="0">
                <a:latin typeface="Consolas" panose="020B0609020204030204" pitchFamily="49" charset="0"/>
              </a:rPr>
              <a:t>=0.88e3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</a:t>
            </a:r>
            <a:r>
              <a:rPr lang="mr-IN" sz="1400" dirty="0" err="1" smtClean="0">
                <a:latin typeface="Consolas" panose="020B0609020204030204" pitchFamily="49" charset="0"/>
              </a:rPr>
              <a:t>pb</a:t>
            </a:r>
            <a:r>
              <a:rPr lang="mr-IN" sz="1400" dirty="0" smtClean="0">
                <a:latin typeface="Consolas" panose="020B0609020204030204" pitchFamily="49" charset="0"/>
              </a:rPr>
              <a:t>=0.049e3</a:t>
            </a:r>
            <a:r>
              <a:rPr lang="hr-HR" sz="1400" dirty="0">
                <a:latin typeface="Consolas" panose="020B0609020204030204" pitchFamily="49" charset="0"/>
              </a:rPr>
              <a:t>] </a:t>
            </a:r>
          </a:p>
          <a:p>
            <a:r>
              <a:rPr lang="hr-HR" sz="1400" dirty="0">
                <a:latin typeface="Consolas" panose="020B0609020204030204" pitchFamily="49" charset="0"/>
              </a:rPr>
              <a:t>  }</a:t>
            </a:r>
          </a:p>
          <a:p>
            <a:r>
              <a:rPr lang="hr-HR" sz="1400" dirty="0">
                <a:latin typeface="Consolas" panose="020B0609020204030204" pitchFamily="49" charset="0"/>
              </a:rPr>
              <a:t>  time{ t=1 start=0 }</a:t>
            </a:r>
          </a:p>
          <a:p>
            <a:r>
              <a:rPr lang="hr-H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151167" y="4121759"/>
            <a:ext cx="444911" cy="4449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1167" y="1296620"/>
            <a:ext cx="444911" cy="4449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96909" y="1511646"/>
            <a:ext cx="444911" cy="4449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“Assembly-averaged” burnup characteristics – i.e., flux, burnup, etc. produces “averaged” isotopic concentrations</a:t>
            </a:r>
          </a:p>
          <a:p>
            <a:pPr lvl="1"/>
            <a:r>
              <a:rPr lang="en-US" dirty="0" smtClean="0"/>
              <a:t>Works well for “bulk” assembly characteristics – i.e., decay heat, concentrations, etc.</a:t>
            </a:r>
          </a:p>
          <a:p>
            <a:r>
              <a:rPr lang="en-US" dirty="0" smtClean="0"/>
              <a:t>In other words, an “average,” uniform burnup across the assembly – </a:t>
            </a:r>
            <a:r>
              <a:rPr lang="en-US" b="1" dirty="0" smtClean="0">
                <a:solidFill>
                  <a:schemeClr val="accent6"/>
                </a:solidFill>
              </a:rPr>
              <a:t>point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depletion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ORIGEN calculations assume?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972171" y="5273252"/>
            <a:ext cx="1693333" cy="104986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OPUS</a:t>
            </a:r>
            <a:endParaRPr lang="en-US" sz="3200" dirty="0"/>
          </a:p>
        </p:txBody>
      </p:sp>
      <p:sp>
        <p:nvSpPr>
          <p:cNvPr id="27" name="Right Arrow 26"/>
          <p:cNvSpPr/>
          <p:nvPr/>
        </p:nvSpPr>
        <p:spPr>
          <a:xfrm rot="5400000" flipV="1">
            <a:off x="5363332" y="4597590"/>
            <a:ext cx="895704" cy="70331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flipV="1">
            <a:off x="3799185" y="3665118"/>
            <a:ext cx="1172986" cy="7033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flipH="1" flipV="1">
            <a:off x="6650197" y="1822867"/>
            <a:ext cx="872928" cy="70331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V="1">
            <a:off x="3799185" y="1718098"/>
            <a:ext cx="1172986" cy="7033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Origen depletion calculation flow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378546" y="1603022"/>
            <a:ext cx="1628776" cy="1143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Origen reactor data libraries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4203" y="1486617"/>
            <a:ext cx="1304926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Burnup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54203" y="2119489"/>
            <a:ext cx="1304926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Enrichment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56864" y="3525807"/>
            <a:ext cx="1693333" cy="1049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Origen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2258879" y="3383649"/>
            <a:ext cx="200025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 history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58879" y="4116497"/>
            <a:ext cx="2000250" cy="5354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compositions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636" y="2750568"/>
            <a:ext cx="1532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Cycle powers </a:t>
            </a:r>
            <a:br>
              <a:rPr lang="en-US" dirty="0" smtClean="0"/>
            </a:br>
            <a:r>
              <a:rPr lang="en-US" dirty="0" smtClean="0"/>
              <a:t>[MW]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865" y="3418797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Irradiation times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636" y="3810027"/>
            <a:ext cx="144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Down / </a:t>
            </a:r>
            <a:br>
              <a:rPr lang="en-US" dirty="0" smtClean="0"/>
            </a:br>
            <a:r>
              <a:rPr lang="en-US" dirty="0" smtClean="0"/>
              <a:t>decay times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1861979" y="2782968"/>
            <a:ext cx="357207" cy="1673390"/>
          </a:xfrm>
          <a:prstGeom prst="rightBrace">
            <a:avLst>
              <a:gd name="adj1" fmla="val 4833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7897" y="1268311"/>
            <a:ext cx="1532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Cycle powers </a:t>
            </a:r>
            <a:br>
              <a:rPr lang="en-US" dirty="0" smtClean="0"/>
            </a:br>
            <a:r>
              <a:rPr lang="en-US" dirty="0" smtClean="0"/>
              <a:t>[MW/MTU]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4126" y="1918067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Irradiation times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2575021" y="1368001"/>
            <a:ext cx="357207" cy="919398"/>
          </a:xfrm>
          <a:prstGeom prst="rightBrace">
            <a:avLst>
              <a:gd name="adj1" fmla="val 4833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5400000" flipV="1">
            <a:off x="5286587" y="2699119"/>
            <a:ext cx="1049194" cy="70331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72171" y="1603022"/>
            <a:ext cx="1693333" cy="1049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ARP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07912" y="2815790"/>
            <a:ext cx="189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Problem-specific reactor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0669" y="4626079"/>
            <a:ext cx="189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Depleted material compositions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8949" y="5397097"/>
            <a:ext cx="231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Formatted inventories / responses </a:t>
            </a:r>
            <a:br>
              <a:rPr lang="en-US" dirty="0" smtClean="0"/>
            </a:br>
            <a:r>
              <a:rPr lang="en-US" dirty="0" smtClean="0"/>
              <a:t>(e.g., decay heat, activity, radiotoxicity)</a:t>
            </a:r>
          </a:p>
        </p:txBody>
      </p:sp>
    </p:spTree>
    <p:extLst>
      <p:ext uri="{BB962C8B-B14F-4D97-AF65-F5344CB8AC3E}">
        <p14:creationId xmlns:p14="http://schemas.microsoft.com/office/powerpoint/2010/main" val="214942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15" grpId="0" animBg="1"/>
      <p:bldP spid="10" grpId="0" animBg="1"/>
      <p:bldP spid="4" grpId="0" animBg="1"/>
      <p:bldP spid="2" grpId="0" animBg="1"/>
      <p:bldP spid="3" grpId="0" animBg="1"/>
      <p:bldP spid="8" grpId="0" animBg="1"/>
      <p:bldP spid="11" grpId="0" animBg="1"/>
      <p:bldP spid="13" grpId="0" animBg="1"/>
      <p:bldP spid="14" grpId="0" animBg="1"/>
      <p:bldP spid="17" grpId="0"/>
      <p:bldP spid="18" grpId="0"/>
      <p:bldP spid="19" grpId="0"/>
      <p:bldP spid="20" grpId="0" animBg="1"/>
      <p:bldP spid="22" grpId="0"/>
      <p:bldP spid="23" grpId="0"/>
      <p:bldP spid="24" grpId="0" animBg="1"/>
      <p:bldP spid="25" grpId="0" animBg="1"/>
      <p:bldP spid="7" grpId="0" animBg="1"/>
      <p:bldP spid="26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Origen reactor data library interpolation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 rot="1774755">
            <a:off x="1758738" y="2877132"/>
            <a:ext cx="1802172" cy="46229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933699" y="3251200"/>
            <a:ext cx="3822701" cy="1587500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Interpolate</a:t>
            </a:r>
          </a:p>
        </p:txBody>
      </p:sp>
      <p:pic>
        <p:nvPicPr>
          <p:cNvPr id="8" name="Picture 2" descr="C:\Users\qv9\AppData\Local\Microsoft\Windows\Temporary Internet Files\Content.IE5\TSH11Z7G\MC90043385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498850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977900" y="1783090"/>
            <a:ext cx="1231427" cy="1353810"/>
            <a:chOff x="977900" y="1973590"/>
            <a:chExt cx="1231427" cy="1353810"/>
          </a:xfrm>
        </p:grpSpPr>
        <p:pic>
          <p:nvPicPr>
            <p:cNvPr id="10" name="Picture 2" descr="C:\Users\qv9\AppData\Local\Microsoft\Windows\Temporary Internet Files\Content.IE5\TSH11Z7G\MC900433853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0" y="2235200"/>
              <a:ext cx="10922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77900" y="1973590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  <a:latin typeface="Arial Narrow" pitchFamily="34" charset="0"/>
                </a:rPr>
                <a:t>5% </a:t>
              </a:r>
              <a:r>
                <a:rPr lang="en-US" sz="2800" b="1" baseline="30000" dirty="0" smtClean="0">
                  <a:solidFill>
                    <a:schemeClr val="accent1"/>
                  </a:solidFill>
                  <a:latin typeface="Arial Narrow" pitchFamily="34" charset="0"/>
                </a:rPr>
                <a:t>235</a:t>
              </a:r>
              <a:r>
                <a:rPr lang="en-US" sz="2800" b="1" dirty="0" smtClean="0">
                  <a:solidFill>
                    <a:schemeClr val="accent1"/>
                  </a:solidFill>
                  <a:latin typeface="Arial Narrow" pitchFamily="34" charset="0"/>
                </a:rPr>
                <a:t>U</a:t>
              </a:r>
              <a:endParaRPr lang="en-US" sz="2800" b="1" dirty="0">
                <a:solidFill>
                  <a:schemeClr val="accent1"/>
                </a:solidFill>
                <a:latin typeface="Arial Narrow" pitchFamily="34" charset="0"/>
              </a:endParaRPr>
            </a:p>
          </p:txBody>
        </p:sp>
      </p:grpSp>
      <p:sp>
        <p:nvSpPr>
          <p:cNvPr id="12" name="Right Arrow 11"/>
          <p:cNvSpPr/>
          <p:nvPr/>
        </p:nvSpPr>
        <p:spPr bwMode="auto">
          <a:xfrm rot="19339066">
            <a:off x="1593304" y="4891418"/>
            <a:ext cx="1956419" cy="46229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1890393" y="3840436"/>
            <a:ext cx="1043307" cy="46229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7900" y="3333750"/>
            <a:ext cx="1231427" cy="1295400"/>
            <a:chOff x="977900" y="3333750"/>
            <a:chExt cx="1231427" cy="1295400"/>
          </a:xfrm>
        </p:grpSpPr>
        <p:pic>
          <p:nvPicPr>
            <p:cNvPr id="15" name="Picture 2" descr="C:\Users\qv9\AppData\Local\Microsoft\Windows\Temporary Internet Files\Content.IE5\TSH11Z7G\MC900433853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0" y="3536950"/>
              <a:ext cx="10922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77900" y="3333750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  <a:latin typeface="Arial Narrow" pitchFamily="34" charset="0"/>
                </a:rPr>
                <a:t>4% </a:t>
              </a:r>
              <a:r>
                <a:rPr lang="en-US" sz="2800" b="1" baseline="30000" dirty="0" smtClean="0">
                  <a:solidFill>
                    <a:schemeClr val="accent1"/>
                  </a:solidFill>
                  <a:latin typeface="Arial Narrow" pitchFamily="34" charset="0"/>
                </a:rPr>
                <a:t>235</a:t>
              </a:r>
              <a:r>
                <a:rPr lang="en-US" sz="2800" b="1" dirty="0" smtClean="0">
                  <a:solidFill>
                    <a:schemeClr val="accent1"/>
                  </a:solidFill>
                  <a:latin typeface="Arial Narrow" pitchFamily="34" charset="0"/>
                </a:rPr>
                <a:t>U</a:t>
              </a:r>
              <a:endParaRPr lang="en-US" sz="2800" b="1" dirty="0">
                <a:solidFill>
                  <a:schemeClr val="accent1"/>
                </a:solidFill>
                <a:latin typeface="Arial Narrow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17173" y="3072140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Arial Narrow" pitchFamily="34" charset="0"/>
              </a:rPr>
              <a:t>4.2% </a:t>
            </a:r>
            <a:r>
              <a:rPr lang="en-US" sz="2800" b="1" baseline="30000" dirty="0" smtClean="0">
                <a:solidFill>
                  <a:schemeClr val="accent1"/>
                </a:solidFill>
                <a:latin typeface="Arial Narrow" pitchFamily="34" charset="0"/>
              </a:rPr>
              <a:t>235</a:t>
            </a:r>
            <a:r>
              <a:rPr lang="en-US" sz="2800" b="1" dirty="0" smtClean="0">
                <a:solidFill>
                  <a:schemeClr val="accent1"/>
                </a:solidFill>
                <a:latin typeface="Arial Narrow" pitchFamily="34" charset="0"/>
              </a:rPr>
              <a:t>U</a:t>
            </a:r>
            <a:endParaRPr lang="en-US" sz="2800" b="1" dirty="0">
              <a:solidFill>
                <a:schemeClr val="accent1"/>
              </a:solidFill>
              <a:latin typeface="Arial Narrow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65200" y="4806950"/>
            <a:ext cx="1231427" cy="1339850"/>
            <a:chOff x="977900" y="4591050"/>
            <a:chExt cx="1231427" cy="1339850"/>
          </a:xfrm>
        </p:grpSpPr>
        <p:sp>
          <p:nvSpPr>
            <p:cNvPr id="19" name="TextBox 18"/>
            <p:cNvSpPr txBox="1"/>
            <p:nvPr/>
          </p:nvSpPr>
          <p:spPr>
            <a:xfrm>
              <a:off x="977900" y="4591050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  <a:latin typeface="Arial Narrow" pitchFamily="34" charset="0"/>
                </a:rPr>
                <a:t>3% </a:t>
              </a:r>
              <a:r>
                <a:rPr lang="en-US" sz="2800" b="1" baseline="30000" dirty="0" smtClean="0">
                  <a:solidFill>
                    <a:schemeClr val="accent1"/>
                  </a:solidFill>
                  <a:latin typeface="Arial Narrow" pitchFamily="34" charset="0"/>
                </a:rPr>
                <a:t>235</a:t>
              </a:r>
              <a:r>
                <a:rPr lang="en-US" sz="2800" b="1" dirty="0" smtClean="0">
                  <a:solidFill>
                    <a:schemeClr val="accent1"/>
                  </a:solidFill>
                  <a:latin typeface="Arial Narrow" pitchFamily="34" charset="0"/>
                </a:rPr>
                <a:t>U</a:t>
              </a:r>
              <a:endParaRPr lang="en-US" sz="2800" b="1" dirty="0">
                <a:solidFill>
                  <a:schemeClr val="accent1"/>
                </a:solidFill>
                <a:latin typeface="Arial Narrow" pitchFamily="34" charset="0"/>
              </a:endParaRPr>
            </a:p>
          </p:txBody>
        </p:sp>
        <p:pic>
          <p:nvPicPr>
            <p:cNvPr id="20" name="Picture 2" descr="C:\Users\qv9\AppData\Local\Microsoft\Windows\Temporary Internet Files\Content.IE5\TSH11Z7G\MC900433853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00" y="4838700"/>
              <a:ext cx="10922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88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input format (LEU / UOX)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98250"/>
            <a:ext cx="546608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{ Configuration name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{ enrichment [% U-235] }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{ # of cycles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{ Fuel irradiation period(s) [days]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{ Average cycle power [MW/MTU] }</a:t>
            </a:r>
            <a:br>
              <a:rPr lang="en-US" sz="2000" dirty="0" smtClean="0">
                <a:latin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{ # interpolations per cycle }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{ Moderator density [g/cm</a:t>
            </a:r>
            <a:r>
              <a:rPr lang="en-US" sz="2000" baseline="30000" dirty="0" smtClean="0"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latin typeface="Consolas" panose="020B0609020204030204" pitchFamily="49" charset="0"/>
              </a:rPr>
              <a:t>] }</a:t>
            </a:r>
            <a:br>
              <a:rPr lang="en-US" sz="2000" dirty="0" smtClean="0">
                <a:latin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{ Interpolated library name 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1" y="1411112"/>
            <a:ext cx="149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e.g</a:t>
            </a:r>
            <a:r>
              <a:rPr lang="en-US" sz="2000" dirty="0" smtClean="0"/>
              <a:t>, w17x17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1" y="2018307"/>
            <a:ext cx="149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 smtClean="0"/>
              <a:t>235</a:t>
            </a:r>
            <a:r>
              <a:rPr lang="en-US" sz="2000" dirty="0" smtClean="0"/>
              <a:t>U initial %</a:t>
            </a:r>
            <a:endParaRPr lang="en-US" sz="20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1" y="3055602"/>
            <a:ext cx="207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irradiation period per cycle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1" y="3710544"/>
            <a:ext cx="2381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power (MW/MTU) per cycle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1" y="5500945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e.g.,:</a:t>
            </a:r>
            <a:br>
              <a:rPr lang="en-US" sz="2000" dirty="0" smtClean="0"/>
            </a:br>
            <a:r>
              <a:rPr lang="en-US" sz="2000" dirty="0" smtClean="0"/>
              <a:t>“w17_interpolated.f33”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4233333" y="1611167"/>
            <a:ext cx="21674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 flipV="1">
            <a:off x="4233333" y="2208388"/>
            <a:ext cx="2167468" cy="9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>
            <a:off x="5720080" y="3409545"/>
            <a:ext cx="680721" cy="6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>
            <a:off x="5059680" y="4064487"/>
            <a:ext cx="13411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4846320" y="5854888"/>
            <a:ext cx="1554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8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input example (UOX)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5963"/>
            <a:ext cx="4325358" cy="4805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Consolas" panose="020B0609020204030204" pitchFamily="49" charset="0"/>
              </a:rPr>
              <a:t>=</a:t>
            </a:r>
            <a:r>
              <a:rPr lang="en-US" sz="2800" dirty="0" err="1" smtClean="0">
                <a:latin typeface="Consolas" panose="020B0609020204030204" pitchFamily="49" charset="0"/>
              </a:rPr>
              <a:t>arp</a:t>
            </a:r>
            <a:r>
              <a:rPr lang="en-US" sz="2800" dirty="0" smtClean="0">
                <a:latin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w17x17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Consolas" panose="020B0609020204030204" pitchFamily="49" charset="0"/>
              </a:rPr>
              <a:t>3.65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Consolas" panose="020B0609020204030204" pitchFamily="49" charset="0"/>
              </a:rPr>
              <a:t>400 400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350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Consolas" panose="020B0609020204030204" pitchFamily="49" charset="0"/>
              </a:rPr>
              <a:t>40 35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30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Consolas" panose="020B0609020204030204" pitchFamily="49" charset="0"/>
              </a:rPr>
              <a:t>1 1 1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Consolas" panose="020B0609020204030204" pitchFamily="49" charset="0"/>
              </a:rPr>
              <a:t>0.732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Consolas" panose="020B0609020204030204" pitchFamily="49" charset="0"/>
              </a:rPr>
              <a:t>w17_interpolated.f33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Consolas" panose="020B0609020204030204" pitchFamily="49" charset="0"/>
              </a:rPr>
              <a:t>end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0240" y="1916283"/>
            <a:ext cx="3131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Westinghouse 17x17 lattice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30240" y="2397271"/>
            <a:ext cx="3131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3.65 % initial enrichment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30240" y="2853503"/>
            <a:ext cx="2260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 irradiation cycles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30240" y="3882104"/>
            <a:ext cx="295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40, 35, &amp; 30 MW/MTU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30240" y="524106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Interpolated library name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1828802" y="2110452"/>
            <a:ext cx="3901438" cy="5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1750050" y="2597326"/>
            <a:ext cx="3980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 flipV="1">
            <a:off x="1046482" y="3044518"/>
            <a:ext cx="4683758" cy="9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 flipV="1">
            <a:off x="2451374" y="4072993"/>
            <a:ext cx="3278866" cy="9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4493342" y="5441120"/>
            <a:ext cx="12368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30240" y="3222936"/>
            <a:ext cx="295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400, 400, &amp; 350 </a:t>
            </a:r>
            <a:r>
              <a:rPr lang="en-US" sz="2000" dirty="0" smtClean="0"/>
              <a:t>day </a:t>
            </a:r>
            <a:br>
              <a:rPr lang="en-US" sz="2000" dirty="0" smtClean="0"/>
            </a:br>
            <a:r>
              <a:rPr lang="en-US" sz="2000" dirty="0" smtClean="0"/>
              <a:t>cycle </a:t>
            </a:r>
            <a:r>
              <a:rPr lang="en-US" sz="2000" dirty="0" smtClean="0"/>
              <a:t>lengths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flipH="1" flipV="1">
            <a:off x="2890684" y="3530251"/>
            <a:ext cx="28395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30240" y="4287316"/>
            <a:ext cx="271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library per </a:t>
            </a:r>
            <a:r>
              <a:rPr lang="en-US" sz="2000" dirty="0" smtClean="0"/>
              <a:t>cycle</a:t>
            </a:r>
            <a:endParaRPr lang="en-US" sz="2000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 flipV="1">
            <a:off x="1651820" y="4447377"/>
            <a:ext cx="4078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1"/>
          </p:cNvCxnSpPr>
          <p:nvPr/>
        </p:nvCxnSpPr>
        <p:spPr>
          <a:xfrm flipH="1">
            <a:off x="1651820" y="4963002"/>
            <a:ext cx="4078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30240" y="4762947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0.732 g/cm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mod. density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3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33" grpId="0"/>
      <p:bldP spid="44" grpId="0"/>
      <p:bldP spid="48" grpId="0"/>
    </p:bldLst>
  </p:timing>
</p:sld>
</file>

<file path=ppt/theme/theme1.xml><?xml version="1.0" encoding="utf-8"?>
<a:theme xmlns:a="http://schemas.openxmlformats.org/drawingml/2006/main" name="UT-Orange NE 542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T-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">
      <a:majorFont>
        <a:latin typeface="Gill Sans MT Condense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UTK template</Template>
  <TotalTime>1576</TotalTime>
  <Words>2315</Words>
  <Application>Microsoft Office PowerPoint</Application>
  <PresentationFormat>On-screen Show (4:3)</PresentationFormat>
  <Paragraphs>536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 Narrow</vt:lpstr>
      <vt:lpstr>Calibri</vt:lpstr>
      <vt:lpstr>Cambria Math</vt:lpstr>
      <vt:lpstr>Consolas</vt:lpstr>
      <vt:lpstr>Georgia</vt:lpstr>
      <vt:lpstr>Gill Sans MT</vt:lpstr>
      <vt:lpstr>Gill Sans MT Condensed</vt:lpstr>
      <vt:lpstr>UT-Orange NE 542 template</vt:lpstr>
      <vt:lpstr>UT-orange</vt:lpstr>
      <vt:lpstr>PowerPoint Presentation</vt:lpstr>
      <vt:lpstr>Nuclear fuel depletion calculations with Origen</vt:lpstr>
      <vt:lpstr>How do we calculate used fuel isotopic content?</vt:lpstr>
      <vt:lpstr>Origen libraries are pre-calculated lattice physics solutions</vt:lpstr>
      <vt:lpstr>What do ORIGEN calculations assume?</vt:lpstr>
      <vt:lpstr>Origen depletion calculation flow</vt:lpstr>
      <vt:lpstr>Origen reactor data library interpolation</vt:lpstr>
      <vt:lpstr>ARP input format (LEU / UOX)</vt:lpstr>
      <vt:lpstr>ARP input example (UOX)</vt:lpstr>
      <vt:lpstr>Origen input structure</vt:lpstr>
      <vt:lpstr>SON syntax basics</vt:lpstr>
      <vt:lpstr>Array entry shortcuts</vt:lpstr>
      <vt:lpstr>Origen input structure</vt:lpstr>
      <vt:lpstr>Origen case block components</vt:lpstr>
      <vt:lpstr>Specifying times with the time block</vt:lpstr>
      <vt:lpstr>Specifying start time with start=</vt:lpstr>
      <vt:lpstr>Library specification example</vt:lpstr>
      <vt:lpstr>Specifying problem materials</vt:lpstr>
      <vt:lpstr>Loading materials from a previous case</vt:lpstr>
      <vt:lpstr>Loading materials from a saved file</vt:lpstr>
      <vt:lpstr>Specifying irradiation powers: the power array</vt:lpstr>
      <vt:lpstr>Saving case outputs: the save block</vt:lpstr>
      <vt:lpstr>Other save options: LAST</vt:lpstr>
      <vt:lpstr>Other save options: ALL</vt:lpstr>
      <vt:lpstr>Origen print options</vt:lpstr>
      <vt:lpstr>Origen output units (for decay cases)</vt:lpstr>
      <vt:lpstr>Origen output print examples</vt:lpstr>
      <vt:lpstr>Origen sample problems</vt:lpstr>
      <vt:lpstr>252Cf decay example: Decay for 10 years</vt:lpstr>
      <vt:lpstr>Simple depletion example</vt:lpstr>
      <vt:lpstr>Your turn: a simple irradiation case</vt:lpstr>
      <vt:lpstr>Plotting Origen results in Fulcrum</vt:lpstr>
      <vt:lpstr>Your turn: Extending your depletion case</vt:lpstr>
      <vt:lpstr>MOX fuel calculations with Origen</vt:lpstr>
      <vt:lpstr>Introduction to MOX fuel calculations</vt:lpstr>
      <vt:lpstr>ARP input format for MOX fuel</vt:lpstr>
      <vt:lpstr>ARP input example (MOX)</vt:lpstr>
      <vt:lpstr>Your turn: MOX fuel calculations with Origen</vt:lpstr>
      <vt:lpstr>Decay heat comparison</vt:lpstr>
      <vt:lpstr>Separations / reprocessing in Origen</vt:lpstr>
      <vt:lpstr>Continuous removal of elements in processing</vt:lpstr>
      <vt:lpstr>Stream blending from multiple cases</vt:lpstr>
      <vt:lpstr>Blending case example</vt:lpstr>
    </vt:vector>
  </TitlesOfParts>
  <Company>University of Tennessee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skutnik</dc:creator>
  <cp:lastModifiedBy>sskutnik</cp:lastModifiedBy>
  <cp:revision>106</cp:revision>
  <dcterms:created xsi:type="dcterms:W3CDTF">2012-08-27T14:51:23Z</dcterms:created>
  <dcterms:modified xsi:type="dcterms:W3CDTF">2017-02-21T23:09:54Z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