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1" r:id="rId2"/>
    <p:sldId id="334" r:id="rId3"/>
    <p:sldId id="335" r:id="rId4"/>
    <p:sldId id="336" r:id="rId5"/>
    <p:sldId id="341" r:id="rId6"/>
    <p:sldId id="343" r:id="rId7"/>
    <p:sldId id="342" r:id="rId8"/>
    <p:sldId id="257" r:id="rId9"/>
    <p:sldId id="338" r:id="rId10"/>
    <p:sldId id="344" r:id="rId11"/>
    <p:sldId id="340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042" autoAdjust="0"/>
  </p:normalViewPr>
  <p:slideViewPr>
    <p:cSldViewPr snapToGrid="0">
      <p:cViewPr varScale="1">
        <p:scale>
          <a:sx n="69" d="100"/>
          <a:sy n="69" d="100"/>
        </p:scale>
        <p:origin x="20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0T07:47:29.523"/>
    </inkml:context>
    <inkml:brush xml:id="br0">
      <inkml:brushProperty name="width" value="0.05" units="cm"/>
      <inkml:brushProperty name="height" value="0.05" units="cm"/>
      <inkml:brushProperty name="color" value="#FFFFFF"/>
      <inkml:brushProperty name="ignorePressure" value="1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12234-58B4-4153-B5A8-6704B1E75D16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05DB7-D1CD-4534-8758-2990816DDA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26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5CE44EE-5730-4A78-83E6-33F18E2D6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2CFCB7F-30BF-40CB-9EFF-6CE32660AD03}" type="slidenum">
              <a:rPr lang="ru-RU" altLang="ru-RU" smtClean="0"/>
              <a:pPr/>
              <a:t>1</a:t>
            </a:fld>
            <a:endParaRPr lang="ru-RU" altLang="ru-RU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B6865ED-DC65-4056-93B4-1369398770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1EE8D39-E717-446F-859B-EB299EDC61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ru-RU" dirty="0">
                <a:ea typeface="Calibri"/>
                <a:cs typeface="Calibri"/>
              </a:rPr>
              <a:t>Добрый день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ru-RU" dirty="0">
                <a:ea typeface="Calibri"/>
                <a:cs typeface="Calibri"/>
              </a:rPr>
              <a:t>уважаемое жюри</a:t>
            </a:r>
            <a:r>
              <a:rPr lang="en-US" dirty="0">
                <a:ea typeface="Calibri"/>
                <a:cs typeface="Calibri"/>
              </a:rPr>
              <a:t>!</a:t>
            </a:r>
            <a:br>
              <a:rPr lang="en-US" dirty="0">
                <a:ea typeface="Calibri"/>
                <a:cs typeface="Calibri"/>
              </a:rPr>
            </a:br>
            <a:r>
              <a:rPr lang="ru-RU" dirty="0">
                <a:ea typeface="Calibri"/>
                <a:cs typeface="Calibri"/>
              </a:rPr>
              <a:t>Вашему вниманию представляется доклад на тему </a:t>
            </a:r>
            <a:r>
              <a:rPr lang="en-US" dirty="0">
                <a:ea typeface="Calibri"/>
                <a:cs typeface="Calibri"/>
              </a:rPr>
              <a:t>“</a:t>
            </a:r>
            <a:r>
              <a:rPr lang="ru-RU" dirty="0">
                <a:ea typeface="Calibri"/>
                <a:cs typeface="Calibri"/>
              </a:rPr>
              <a:t>Методы извлечения аспектных терминов</a:t>
            </a:r>
            <a:r>
              <a:rPr lang="en-US" dirty="0">
                <a:ea typeface="Calibri"/>
                <a:cs typeface="Calibri"/>
              </a:rPr>
              <a:t>”.</a:t>
            </a:r>
            <a:endParaRPr lang="ru-RU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57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2800" b="1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TextRank</a:t>
            </a:r>
            <a:r>
              <a:rPr lang="ru-RU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- это алгоритм для извлечения ключевых слов и </a:t>
            </a:r>
            <a:r>
              <a:rPr lang="ru-RU" sz="2800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суммаризации</a:t>
            </a:r>
            <a:r>
              <a:rPr lang="ru-RU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текста на основе </a:t>
            </a:r>
            <a:r>
              <a:rPr lang="ru-RU" sz="2800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графовой</a:t>
            </a:r>
            <a:r>
              <a:rPr lang="ru-RU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модели.</a:t>
            </a:r>
            <a:endParaRPr lang="en-US" sz="28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/>
            <a:r>
              <a:rPr lang="ru-RU" sz="2800" b="0" i="0" kern="120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  <a:ea typeface="Times New Roman" panose="02020603050405020304" pitchFamily="18" charset="0"/>
                <a:cs typeface="Times New Roman"/>
              </a:rPr>
              <a:t>Данный алгоритм может использовать принципы семантического подхода</a:t>
            </a:r>
            <a:r>
              <a:rPr lang="en-US" sz="2800" b="0" i="0" kern="120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ru-RU" sz="2800" b="0" i="0" kern="120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  <a:ea typeface="Times New Roman" panose="02020603050405020304" pitchFamily="18" charset="0"/>
                <a:cs typeface="Times New Roman"/>
              </a:rPr>
              <a:t>к примеру</a:t>
            </a:r>
            <a:r>
              <a:rPr lang="en-US" sz="2800" b="0" i="0" kern="120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  <a:ea typeface="Times New Roman" panose="02020603050405020304" pitchFamily="18" charset="0"/>
                <a:cs typeface="Times New Roman"/>
              </a:rPr>
              <a:t>,</a:t>
            </a:r>
            <a:r>
              <a:rPr lang="ru-RU" sz="2800" b="0" i="0" kern="120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  <a:ea typeface="Times New Roman" panose="02020603050405020304" pitchFamily="18" charset="0"/>
                <a:cs typeface="Times New Roman"/>
              </a:rPr>
              <a:t> для определения связанности вершин графа</a:t>
            </a:r>
            <a:r>
              <a:rPr lang="en-US" sz="2800" b="0" i="0" kern="120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  <a:ea typeface="Times New Roman" panose="02020603050405020304" pitchFamily="18" charset="0"/>
                <a:cs typeface="Times New Roman"/>
              </a:rPr>
              <a:t> </a:t>
            </a:r>
            <a:r>
              <a:rPr lang="ru-RU" sz="2800" b="0" i="0" kern="120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  <a:ea typeface="Times New Roman" panose="02020603050405020304" pitchFamily="18" charset="0"/>
                <a:cs typeface="Times New Roman"/>
              </a:rPr>
              <a:t>по встречаемости в одном и том же </a:t>
            </a:r>
            <a:r>
              <a:rPr lang="ru-RU" sz="2800" b="0" i="0" kern="120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  <a:ea typeface="Times New Roman" panose="02020603050405020304" pitchFamily="18" charset="0"/>
                <a:cs typeface="Times New Roman"/>
              </a:rPr>
              <a:t>контеексте</a:t>
            </a:r>
            <a:r>
              <a:rPr lang="en-US" sz="2800" b="0" i="0" kern="120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  <a:ea typeface="Times New Roman" panose="02020603050405020304" pitchFamily="18" charset="0"/>
                <a:cs typeface="Times New Roman"/>
              </a:rPr>
              <a:t>.</a:t>
            </a:r>
          </a:p>
          <a:p>
            <a:pPr algn="l"/>
            <a:endParaRPr lang="en-US" sz="1800" b="0" kern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  <a:p>
            <a:pPr algn="l"/>
            <a:r>
              <a:rPr lang="ru-RU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/>
              </a:rPr>
              <a:t>На слайде видно</a:t>
            </a:r>
            <a:r>
              <a:rPr lang="en-US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ru-RU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/>
              </a:rPr>
              <a:t>что такой подход способен выделять не только слова</a:t>
            </a:r>
            <a:r>
              <a:rPr lang="en-US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ru-RU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/>
              </a:rPr>
              <a:t>но и словосочетания</a:t>
            </a:r>
            <a:r>
              <a:rPr lang="en-US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/>
              </a:rPr>
              <a:t>, </a:t>
            </a:r>
            <a:r>
              <a:rPr lang="ru-RU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/>
              </a:rPr>
              <a:t>что должно покрывать наши потребности</a:t>
            </a:r>
            <a:r>
              <a:rPr lang="en-US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/>
              </a:rPr>
              <a:t>.</a:t>
            </a:r>
            <a:endParaRPr lang="ru-RU" sz="1800" b="0" kern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B22B-6989-4BF0-AB8C-A69392D908D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686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sz="1800" b="0" kern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B22B-6989-4BF0-AB8C-A69392D908D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462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282472-422A-41E0-834D-5A3B2DA5268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708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В современном информационном обществе, где объемы данных стремительно растут, стандартные методы поиска информации становятся неэффективными. </a:t>
            </a:r>
          </a:p>
          <a:p>
            <a:pPr algn="l">
              <a:buFont typeface="+mj-lt"/>
              <a:buNone/>
            </a:pP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Пользователи требуют точных и релевантных ответов на свои запросы без лишней траты времени. </a:t>
            </a:r>
          </a:p>
          <a:p>
            <a:pPr algn="l">
              <a:buFont typeface="+mj-lt"/>
              <a:buNone/>
            </a:pPr>
            <a:endParaRPr lang="ru-R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+mj-lt"/>
              <a:buNone/>
            </a:pP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В связи с чем растёт потребность в использовании методов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позволяющих учитывать описательные характеристики искомой сущности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чтобы сужать контекст искомой информации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  <a:endParaRPr lang="ru-R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Методы извлечения аспектных терминов направленны как раз на решение этой проблемы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endParaRPr lang="ru-R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B22B-6989-4BF0-AB8C-A69392D908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7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Аспектный анализ</a:t>
            </a:r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  <a:br>
              <a:rPr lang="ru-RU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</a:br>
            <a:r>
              <a:rPr lang="ru-RU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Проиллюстрирую его суть на примере. </a:t>
            </a:r>
            <a:br>
              <a:rPr lang="ru-RU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</a:br>
            <a:r>
              <a:rPr lang="ru-RU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Предположим, что существует ассистент, к которому обращаются абитуриенты со своими запросами, чтобы узнать актуальную информацию о вузе. </a:t>
            </a:r>
          </a:p>
          <a:p>
            <a:pPr algn="l"/>
            <a:r>
              <a:rPr lang="ru-RU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Благодаря аспектному анализу перед поиском информации по заданному запросу рассматривается не только запрашиваемая сущность, но и её аспекты.</a:t>
            </a:r>
          </a:p>
          <a:p>
            <a:pPr algn="l"/>
            <a:r>
              <a:rPr lang="ru-RU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Под аспектом понимаются атрибуты качества и свойства, характеризующие анализируемую сущность. Так, для сущности "ИМКТ" могут быть выделены такие аспекты</a:t>
            </a:r>
            <a:r>
              <a:rPr lang="en-US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ru-RU" sz="28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как: математика, искусственный интеллект, программирование.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B22B-6989-4BF0-AB8C-A69392D908D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983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sz="2800" dirty="0"/>
              <a:t>Методы извлечения аспектных терминов можно классифицировать по подходам, на которых они основываются:</a:t>
            </a:r>
            <a:br>
              <a:rPr lang="en-US" sz="180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/>
              </a:rPr>
            </a:br>
            <a:r>
              <a:rPr lang="ru-RU" sz="2800" dirty="0"/>
              <a:t>• </a:t>
            </a:r>
            <a:r>
              <a:rPr lang="ru-RU" sz="2800" dirty="0" err="1"/>
              <a:t>Статистичекий</a:t>
            </a:r>
            <a:r>
              <a:rPr lang="en-US" sz="2800" dirty="0"/>
              <a:t>.</a:t>
            </a:r>
            <a:endParaRPr lang="ru-RU" sz="2800" dirty="0"/>
          </a:p>
          <a:p>
            <a:pPr algn="l"/>
            <a:r>
              <a:rPr lang="ru-RU" sz="2800" dirty="0"/>
              <a:t>• Лингвистический</a:t>
            </a:r>
            <a:r>
              <a:rPr lang="en-US" sz="2800" dirty="0"/>
              <a:t>.</a:t>
            </a:r>
            <a:r>
              <a:rPr lang="ru-RU" sz="2800" dirty="0"/>
              <a:t> </a:t>
            </a:r>
          </a:p>
          <a:p>
            <a:pPr algn="l"/>
            <a:r>
              <a:rPr lang="ru-RU" sz="2800" dirty="0"/>
              <a:t>• Машинное обучение</a:t>
            </a:r>
            <a:r>
              <a:rPr lang="en-US" sz="2800" dirty="0"/>
              <a:t>.</a:t>
            </a:r>
          </a:p>
          <a:p>
            <a:pPr algn="l"/>
            <a:r>
              <a:rPr lang="ru-RU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/>
              </a:rPr>
              <a:t>Разберём подробнее каждый из них</a:t>
            </a:r>
            <a:r>
              <a:rPr lang="en-US" sz="280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/>
              </a:rPr>
              <a:t>.</a:t>
            </a:r>
            <a:endParaRPr lang="en-US" sz="1800" kern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B22B-6989-4BF0-AB8C-A69392D908D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02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4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Статистический подход основан на извлечении слов и словосочетаний с учетом их статистической значимости в текстах, придавая приоритет существительным и именным словосочетаниям. </a:t>
            </a:r>
          </a:p>
          <a:p>
            <a:pPr marL="0" indent="0" algn="just">
              <a:buNone/>
            </a:pPr>
            <a:endParaRPr lang="ru-RU" sz="40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indent="0" algn="just">
              <a:buNone/>
            </a:pPr>
            <a:r>
              <a:rPr lang="ru-RU" sz="4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Данный подход прост в реализации</a:t>
            </a:r>
            <a:r>
              <a:rPr lang="en-US" sz="4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</a:t>
            </a:r>
            <a:r>
              <a:rPr lang="ru-RU" sz="4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способен адаптироваться под разные контексты</a:t>
            </a:r>
            <a:r>
              <a:rPr lang="en-US" sz="4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, </a:t>
            </a:r>
            <a:r>
              <a:rPr lang="ru-RU" sz="4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а так же способен быстро обрабатывать большие объёмы данных</a:t>
            </a:r>
            <a:r>
              <a:rPr lang="en-US" sz="4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  <a:r>
              <a:rPr lang="ru-RU" sz="4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</a:t>
            </a:r>
            <a:endParaRPr lang="en-US" sz="40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indent="0" algn="just">
              <a:buNone/>
            </a:pPr>
            <a:endParaRPr lang="ru-RU" sz="40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indent="0" algn="just">
              <a:buNone/>
            </a:pPr>
            <a:r>
              <a:rPr lang="ru-RU" sz="4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Однако для достижения хороших результатов необходим большой объем данных</a:t>
            </a:r>
            <a:r>
              <a:rPr lang="en-US" sz="4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 </a:t>
            </a:r>
            <a:endParaRPr lang="ru-RU" sz="40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indent="0" algn="just">
              <a:buNone/>
            </a:pPr>
            <a:r>
              <a:rPr lang="ru-RU" sz="40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Помимо этого подход плохо понимает многозначность слов и выражений, а также вынуждает использовать только качественные данные.</a:t>
            </a:r>
            <a:endParaRPr lang="ru-R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B22B-6989-4BF0-AB8C-A69392D908D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163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Лингвистический подход учитывает синтаксическую структуру и употребление аспектных терминов, включая оценочные слова. Они формализуются в шаблоны для поиска аналогов в текстах. 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Однако, такой подход требует вычислительных ресурсов и может столкнуться с проблемой интерпретации нестандартной лексики или сленга.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B22B-6989-4BF0-AB8C-A69392D908D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96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Выделение аспектов можно рассматривать как проблему классификации слов и словосочетаний на два класса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:</a:t>
            </a: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 аспект и </a:t>
            </a:r>
            <a:r>
              <a:rPr lang="ru-RU" b="0" i="0" dirty="0" err="1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неаспект</a:t>
            </a:r>
            <a:r>
              <a:rPr lang="en-US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.</a:t>
            </a:r>
            <a:endParaRPr lang="ru-RU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indent="0" algn="just">
              <a:buNone/>
            </a:pPr>
            <a:r>
              <a:rPr lang="ru-RU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В качестве признаков для классификации обычно используются лингвистические положения в предложении (часть речи, близость к оценочным словам и т.д.), а также статистические характеристики слов, такие как частотность и значение. </a:t>
            </a:r>
            <a:endParaRPr lang="en-US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marL="0" indent="0" algn="just">
              <a:buNone/>
            </a:pPr>
            <a:r>
              <a:rPr lang="ru-RU" dirty="0"/>
              <a:t>Такой подход включает в себя плюсы двух предыдущих подходов</a:t>
            </a:r>
            <a:r>
              <a:rPr lang="en-US" dirty="0"/>
              <a:t>, </a:t>
            </a:r>
            <a:r>
              <a:rPr lang="ru-RU" dirty="0"/>
              <a:t>однако</a:t>
            </a:r>
            <a:r>
              <a:rPr lang="en-US" dirty="0"/>
              <a:t>, </a:t>
            </a:r>
            <a:r>
              <a:rPr lang="ru-RU" dirty="0"/>
              <a:t>требует предварительной разметки данных и большой вычислительной мощности</a:t>
            </a:r>
            <a:r>
              <a:rPr lang="en-US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B22B-6989-4BF0-AB8C-A69392D908D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086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SLIDES_API181665754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SLIDES_API181665754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ru-RU" sz="12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Сравним подходы</a:t>
            </a:r>
            <a:r>
              <a:rPr lang="en-US" sz="12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.</a:t>
            </a:r>
          </a:p>
          <a:p>
            <a:pPr algn="l"/>
            <a:r>
              <a:rPr lang="ru-RU" sz="12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Статистический способен адаптироваться под разные контексты</a:t>
            </a:r>
            <a:r>
              <a:rPr lang="en-US" sz="12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, </a:t>
            </a:r>
            <a:r>
              <a:rPr lang="ru-RU" sz="12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однако плох в ситуациях работы с терминами с несколькими возможными значениями</a:t>
            </a:r>
            <a:r>
              <a:rPr lang="en-US" sz="12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.</a:t>
            </a:r>
          </a:p>
          <a:p>
            <a:pPr algn="l"/>
            <a:r>
              <a:rPr lang="ru-RU" sz="12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Машинное обучение требует предварительной разметки большого объёма данных</a:t>
            </a:r>
            <a:r>
              <a:rPr lang="en-US" sz="12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.</a:t>
            </a:r>
          </a:p>
          <a:p>
            <a:pPr algn="l"/>
            <a:r>
              <a:rPr lang="ru-RU" sz="12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В то же время </a:t>
            </a:r>
            <a:r>
              <a:rPr lang="ru-RU" sz="12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лингвистические методы </a:t>
            </a:r>
            <a:r>
              <a:rPr lang="ru-RU" sz="12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хорошо учитывают контекст и способны распознавать многообразные значения терминов</a:t>
            </a:r>
            <a:r>
              <a:rPr lang="en-US" sz="12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. </a:t>
            </a:r>
            <a:endParaRPr lang="ru-RU" sz="1200" b="0" kern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lt"/>
            </a:endParaRPr>
          </a:p>
          <a:p>
            <a:pPr algn="l"/>
            <a:endParaRPr lang="ru-RU" sz="1200" b="0" kern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Для дальнейших экспериментов был выбран статистический подход как наиболее стабильный и быстрый</a:t>
            </a:r>
            <a:r>
              <a:rPr lang="en-US" sz="12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TF-IDF</a:t>
            </a:r>
            <a:r>
              <a:rPr lang="en-US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 </a:t>
            </a:r>
            <a:r>
              <a:rPr lang="ru-RU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хорошо справился с устранением шума (к примеру</a:t>
            </a:r>
            <a:r>
              <a:rPr lang="en-US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, </a:t>
            </a:r>
            <a:r>
              <a:rPr lang="ru-RU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он не учитывает стоп слова)</a:t>
            </a:r>
            <a:r>
              <a:rPr lang="en-US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, </a:t>
            </a:r>
            <a:r>
              <a:rPr lang="ru-RU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однако он оказался не применим для выделения словосочетаний</a:t>
            </a:r>
            <a:r>
              <a:rPr lang="en-US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, </a:t>
            </a:r>
            <a:r>
              <a:rPr lang="ru-RU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когда большинство аспектных терминов являются как раз таковыми</a:t>
            </a:r>
            <a:r>
              <a:rPr lang="en-US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.</a:t>
            </a:r>
            <a:br>
              <a:rPr lang="ru-RU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</a:br>
            <a:r>
              <a:rPr lang="ru-RU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Данный алгоритм можно использовать для формирование словаря</a:t>
            </a:r>
            <a:r>
              <a:rPr lang="en-US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, </a:t>
            </a:r>
            <a:r>
              <a:rPr lang="ru-RU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на основе которого уже будут строиться словосочетания</a:t>
            </a:r>
            <a:r>
              <a:rPr lang="en-US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, </a:t>
            </a:r>
            <a:r>
              <a:rPr lang="ru-RU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где они необходимы</a:t>
            </a:r>
            <a:r>
              <a:rPr lang="en-US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.</a:t>
            </a:r>
            <a:br>
              <a:rPr lang="en-US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</a:br>
            <a:endParaRPr lang="en-US" sz="1800" b="0" kern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lt"/>
            </a:endParaRPr>
          </a:p>
          <a:p>
            <a:pPr algn="l"/>
            <a:r>
              <a:rPr lang="ru-RU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На слайде представлен результат выделения аспектных терминов из сказки </a:t>
            </a:r>
            <a:r>
              <a:rPr lang="en-US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“</a:t>
            </a:r>
            <a:r>
              <a:rPr lang="ru-RU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Три котёнка</a:t>
            </a:r>
            <a:r>
              <a:rPr lang="en-US" sz="1800" b="0" kern="1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lt"/>
              </a:rPr>
              <a:t>”.</a:t>
            </a:r>
            <a:endParaRPr lang="ru-RU" sz="1800" b="0" kern="1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BB22B-6989-4BF0-AB8C-A69392D908D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84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19A41-F262-73AD-F041-58DD3A430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D680E9-FCE7-2164-7D57-82C498D63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0C08A-6F16-2335-D8E3-3A95D619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65E1-11A1-4322-9692-6961A44F3CC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239238-C2A1-9218-8D9F-FB389D5F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097CF4-9553-F8D1-DFD8-85DE780D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2496-18F0-4E78-B690-FE099CD9A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7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66EB1-FB08-BAC2-4817-BF22640C7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637DB8-1D68-55C1-0E7C-FD90D50FC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448A53-E0F8-F61F-FAA8-5645ABA5F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65E1-11A1-4322-9692-6961A44F3CC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195D0A-B27B-B5A6-520E-2D76D6284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1CF46-70CC-3959-ADD3-13F6C11D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2496-18F0-4E78-B690-FE099CD9A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DDB9E0-8F7F-4474-BB19-2A8B7DA17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9C32E9-115E-1FE3-910D-7F7571719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CB14-D145-EA41-59B1-130033A5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65E1-11A1-4322-9692-6961A44F3CC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69F051-95CF-0B43-CD98-CB4DD716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A7DB68-5664-B2D8-FAEB-74528CB6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2496-18F0-4E78-B690-FE099CD9A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79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ДВФУ">
            <a:extLst>
              <a:ext uri="{FF2B5EF4-FFF2-40B4-BE49-F238E27FC236}">
                <a16:creationId xmlns:a16="http://schemas.microsoft.com/office/drawing/2014/main" id="{4A04CB0D-5EC1-42A3-9105-7007FB990B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62" y="322572"/>
            <a:ext cx="2494506" cy="153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058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Points 3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subTitle" idx="1"/>
          </p:nvPr>
        </p:nvSpPr>
        <p:spPr>
          <a:xfrm>
            <a:off x="8793433" y="3074467"/>
            <a:ext cx="2794800" cy="18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733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2307800" y="535633"/>
            <a:ext cx="7576400" cy="5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2"/>
          </p:nvPr>
        </p:nvSpPr>
        <p:spPr>
          <a:xfrm>
            <a:off x="623233" y="1859967"/>
            <a:ext cx="2931200" cy="10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733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ubTitle" idx="3"/>
          </p:nvPr>
        </p:nvSpPr>
        <p:spPr>
          <a:xfrm>
            <a:off x="608933" y="4540100"/>
            <a:ext cx="3148800" cy="11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733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/>
          <p:nvPr/>
        </p:nvSpPr>
        <p:spPr>
          <a:xfrm>
            <a:off x="5463052" y="1749402"/>
            <a:ext cx="2755849" cy="2762717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46067" tIns="73033" rIns="146067" bIns="730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69" name="Google Shape;69;p12"/>
          <p:cNvSpPr/>
          <p:nvPr/>
        </p:nvSpPr>
        <p:spPr>
          <a:xfrm>
            <a:off x="3973100" y="1760889"/>
            <a:ext cx="2929685" cy="2563983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6067" tIns="73033" rIns="146067" bIns="730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12"/>
          <p:cNvSpPr/>
          <p:nvPr/>
        </p:nvSpPr>
        <p:spPr>
          <a:xfrm>
            <a:off x="4697199" y="2834959"/>
            <a:ext cx="2935764" cy="2754675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46067" tIns="73033" rIns="146067" bIns="730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4583104" y="2316567"/>
            <a:ext cx="709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6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667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7230504" y="2917800"/>
            <a:ext cx="709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6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667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5292704" y="4540100"/>
            <a:ext cx="709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6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667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3240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8C8D3F-E4CB-691D-72FC-91D8E027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10589-C7F1-5770-856D-235BD2D5E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61FD72-C456-D182-CC53-0353143E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65E1-11A1-4322-9692-6961A44F3CC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047102-8AFD-2103-2708-E3E43A48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711AC2-B037-9861-F562-005F28E1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2496-18F0-4E78-B690-FE099CD9A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30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76AB4-D299-1634-16EB-AEC266BA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C86F8-CF20-9972-0C4D-70254BF67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BAAA71-D056-5692-E239-26FBF096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65E1-11A1-4322-9692-6961A44F3CC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E214F6-8F7C-9209-B9CD-EDB202BE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8E6A5-7693-2A72-77CC-3B03E1B0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2496-18F0-4E78-B690-FE099CD9A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51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EE939-E6E6-9A96-8C38-5ACDD6C7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43010B-A7A9-0AC2-173F-E8994B781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597D08-2B86-385B-F342-9193C7B04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D375C5-5182-9782-124D-A13C547A2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65E1-11A1-4322-9692-6961A44F3CC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31A62D-1246-CC50-5397-C156F814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CBB6B5-9780-A664-66C3-638DEB72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2496-18F0-4E78-B690-FE099CD9A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77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A9B5F-0E07-C2CE-86A1-0C77EA02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C131F4-2F80-CCDB-B5BC-F285F20B0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A0117E-8278-C6BE-0747-625CBCE2E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6709F7-1422-09DF-1BF2-FEE14E392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85A15D-994D-A156-DE83-139618ABA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A83D67-46B5-2BAB-5C4A-D9277EDC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65E1-11A1-4322-9692-6961A44F3CC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5351C65-6AA5-20B7-8700-4FAF5EEB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5DD24C-ABE3-AB22-832D-C98BF58F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2496-18F0-4E78-B690-FE099CD9A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63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A1BBD-0DC8-DDBD-3820-F555F0D7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3EBA8B8-6C0E-1465-F9F3-DF78B01C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65E1-11A1-4322-9692-6961A44F3CC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5CB063-81B5-20B7-C6D1-4FA476C6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86D882-2A8F-ECAE-1DD3-722FFF78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2496-18F0-4E78-B690-FE099CD9A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87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F35F8C-8114-0DEC-B620-D158AFF0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65E1-11A1-4322-9692-6961A44F3CC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962C07-5664-D3D7-D6E0-F250CA73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B8D491-23F4-D3F6-B20C-E7F3E81A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2496-18F0-4E78-B690-FE099CD9A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26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6BBCE-E699-5D9E-A0AA-D11C13F7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552A63-DC54-375C-13D5-C753E4FC7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FD39CE3-890A-4F0D-ED34-66C223C3E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198AA6-F554-B54B-783D-573DB661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65E1-11A1-4322-9692-6961A44F3CC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D6C27E-3DEC-63FF-A773-E0B536E0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21107A-E590-750A-ED8C-47FD4112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2496-18F0-4E78-B690-FE099CD9A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3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017F8-3812-8C0C-9B96-A919A55A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2EEFEC-A7C1-B6E7-54D1-0D5127DD0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E0B693-018E-B428-F5E0-AA18655AD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C168AF-5712-11A8-98A5-7442F185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865E1-11A1-4322-9692-6961A44F3CC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885D7C-BE05-54BD-EA7E-38FFBC2F2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851903-8D88-7FA2-C29E-94A4EA5D0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B2496-18F0-4E78-B690-FE099CD9A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92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5D68F-4768-A7F5-9AE9-DBE799E6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373E92-EEEA-3101-7F4B-EA3ED8191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EABA21-1ED3-79F6-EA8F-8A5E126770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8865E1-11A1-4322-9692-6961A44F3CC7}" type="datetimeFigureOut">
              <a:rPr lang="ru-RU" smtClean="0"/>
              <a:t>22.04.2024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23FDDD-7514-45E8-630C-F877331FF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9924CA-493A-1BF9-CC3F-AA07151D7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1B2496-18F0-4E78-B690-FE099CD9A5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7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0E18932-9E7D-4F66-BDC2-A73AD5C7906D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38480" y="2816716"/>
            <a:ext cx="11515039" cy="612284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</a:pPr>
            <a:r>
              <a:rPr lang="ru-RU" altLang="ru-RU" sz="3200" dirty="0"/>
              <a:t>МЕТОДЫ ИЗВЛЕЧЕНИЯ АСПЕКТНЫХ ТЕРМИНОВ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DDB70253-DCAA-497B-9469-FCC820992AFD}"/>
                  </a:ext>
                </a:extLst>
              </p14:cNvPr>
              <p14:cNvContentPartPr/>
              <p14:nvPr/>
            </p14:nvContentPartPr>
            <p14:xfrm>
              <a:off x="8815174" y="1335596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DDB70253-DCAA-497B-9469-FCC820992A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6174" y="132659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23A715-C77A-2C16-1320-FE0E52E94C3A}"/>
              </a:ext>
            </a:extLst>
          </p:cNvPr>
          <p:cNvSpPr txBox="1">
            <a:spLocks/>
          </p:cNvSpPr>
          <p:nvPr/>
        </p:nvSpPr>
        <p:spPr>
          <a:xfrm>
            <a:off x="282521" y="4340418"/>
            <a:ext cx="11515038" cy="118198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400" dirty="0">
                <a:ea typeface="Roboto"/>
              </a:rPr>
              <a:t>Выполнил: М9122-09</a:t>
            </a:r>
            <a:r>
              <a:rPr lang="en-US" sz="2400" dirty="0">
                <a:ea typeface="Roboto"/>
              </a:rPr>
              <a:t>.04.04</a:t>
            </a:r>
            <a:r>
              <a:rPr lang="ru-RU" sz="2400" dirty="0" err="1">
                <a:ea typeface="Roboto"/>
              </a:rPr>
              <a:t>рпис</a:t>
            </a:r>
            <a:r>
              <a:rPr lang="en-US" sz="2400" dirty="0">
                <a:ea typeface="Roboto"/>
              </a:rPr>
              <a:t>, </a:t>
            </a:r>
            <a:r>
              <a:rPr lang="ru-RU" sz="2400" dirty="0">
                <a:ea typeface="Roboto"/>
              </a:rPr>
              <a:t>Хмелевский Е</a:t>
            </a:r>
            <a:r>
              <a:rPr lang="en-US" sz="2400" dirty="0">
                <a:ea typeface="Roboto"/>
              </a:rPr>
              <a:t>.</a:t>
            </a:r>
            <a:r>
              <a:rPr lang="ru-RU" sz="2400" dirty="0">
                <a:ea typeface="Roboto"/>
              </a:rPr>
              <a:t> Д</a:t>
            </a:r>
            <a:r>
              <a:rPr lang="en-US" sz="2400" dirty="0">
                <a:ea typeface="Roboto"/>
              </a:rPr>
              <a:t>.</a:t>
            </a:r>
            <a:endParaRPr lang="ru-RU" sz="2400" dirty="0">
              <a:ea typeface="Roboto" panose="02000000000000000000" pitchFamily="2" charset="0"/>
            </a:endParaRPr>
          </a:p>
          <a:p>
            <a:pPr marL="0" indent="0" algn="r">
              <a:buNone/>
            </a:pPr>
            <a:r>
              <a:rPr lang="ru-RU" sz="2400" dirty="0">
                <a:ea typeface="Roboto"/>
              </a:rPr>
              <a:t>Руководитель: доцент </a:t>
            </a:r>
            <a:r>
              <a:rPr lang="ru-RU" sz="2400" dirty="0" err="1">
                <a:ea typeface="Roboto"/>
              </a:rPr>
              <a:t>ДПИиИИ</a:t>
            </a:r>
            <a:r>
              <a:rPr lang="ru-RU" sz="2400" dirty="0">
                <a:ea typeface="Roboto"/>
              </a:rPr>
              <a:t>, к.т.н. Остроухова С</a:t>
            </a:r>
            <a:r>
              <a:rPr lang="en-US" sz="2400" dirty="0">
                <a:ea typeface="Roboto"/>
              </a:rPr>
              <a:t>.</a:t>
            </a:r>
            <a:r>
              <a:rPr lang="ru-RU" sz="2400" dirty="0">
                <a:ea typeface="Roboto"/>
              </a:rPr>
              <a:t> Н</a:t>
            </a:r>
            <a:r>
              <a:rPr lang="en-US" sz="2400" dirty="0">
                <a:ea typeface="Roboto"/>
              </a:rPr>
              <a:t>.</a:t>
            </a:r>
            <a:endParaRPr lang="ru-RU" sz="2400" dirty="0">
              <a:ea typeface="Roboto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19C9478-28DF-C048-07B1-73685EE21418}"/>
              </a:ext>
            </a:extLst>
          </p:cNvPr>
          <p:cNvSpPr txBox="1">
            <a:spLocks/>
          </p:cNvSpPr>
          <p:nvPr/>
        </p:nvSpPr>
        <p:spPr>
          <a:xfrm>
            <a:off x="5032513" y="6464986"/>
            <a:ext cx="2126974" cy="291414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ea typeface="Roboto" panose="02000000000000000000" pitchFamily="2" charset="0"/>
              </a:rPr>
              <a:t>Владивосток</a:t>
            </a:r>
            <a:r>
              <a:rPr lang="en-US" sz="1600" dirty="0">
                <a:ea typeface="Roboto" panose="02000000000000000000" pitchFamily="2" charset="0"/>
              </a:rPr>
              <a:t>,</a:t>
            </a:r>
            <a:r>
              <a:rPr lang="ru-RU" sz="1600" dirty="0"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ea typeface="Roboto" panose="02000000000000000000" pitchFamily="2" charset="0"/>
              </a:rPr>
              <a:t>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C196193-4259-444F-9B08-3F87B1FECE4E}"/>
              </a:ext>
            </a:extLst>
          </p:cNvPr>
          <p:cNvCxnSpPr/>
          <p:nvPr/>
        </p:nvCxnSpPr>
        <p:spPr>
          <a:xfrm>
            <a:off x="452062" y="1541125"/>
            <a:ext cx="112502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95DE0-8916-BAFF-1521-F06447C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391-24FC-439E-8B67-98451B78CDD5}" type="slidenum">
              <a:rPr lang="ru-RU" smtClean="0"/>
              <a:t>10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8A493-B511-5C2C-DD8A-D35B6F1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ADAD600-1B5C-71B8-A628-369296D5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статистического подхода (</a:t>
            </a:r>
            <a:r>
              <a:rPr lang="en-US" dirty="0" err="1"/>
              <a:t>TextRank</a:t>
            </a:r>
            <a:r>
              <a:rPr lang="ru-RU" dirty="0"/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0E0CE9-BCB0-CCE5-8393-CE0DB22EA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13" y="1541125"/>
            <a:ext cx="62865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65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863278B-F95E-4A20-A4F9-14D64DFE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2" y="1767159"/>
            <a:ext cx="11250202" cy="4725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u-RU" sz="24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C196193-4259-444F-9B08-3F87B1FECE4E}"/>
              </a:ext>
            </a:extLst>
          </p:cNvPr>
          <p:cNvCxnSpPr/>
          <p:nvPr/>
        </p:nvCxnSpPr>
        <p:spPr>
          <a:xfrm>
            <a:off x="452062" y="1541125"/>
            <a:ext cx="112502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95DE0-8916-BAFF-1521-F06447C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391-24FC-439E-8B67-98451B78CDD5}" type="slidenum">
              <a:rPr lang="ru-RU" smtClean="0"/>
              <a:t>11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8A493-B511-5C2C-DD8A-D35B6F1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ADAD600-1B5C-71B8-A628-369296D5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42469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59C4644-C946-7F14-7B21-226886A1F44C}"/>
              </a:ext>
            </a:extLst>
          </p:cNvPr>
          <p:cNvSpPr txBox="1">
            <a:spLocks/>
          </p:cNvSpPr>
          <p:nvPr/>
        </p:nvSpPr>
        <p:spPr>
          <a:xfrm>
            <a:off x="2132646" y="1872766"/>
            <a:ext cx="7926707" cy="200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6000">
                <a:solidFill>
                  <a:schemeClr val="tx1"/>
                </a:solidFill>
                <a:ea typeface="Roboto" panose="02000000000000000000" pitchFamily="2" charset="0"/>
              </a:rPr>
              <a:t>Спасибо за внимание!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D43A014-A4D6-00CA-0E7F-03FE08D7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391-24FC-439E-8B67-98451B78CDD5}" type="slidenum">
              <a:rPr lang="ru-RU" smtClean="0"/>
              <a:t>12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4845B7-403E-ABEA-5F45-562996EA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39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863278B-F95E-4A20-A4F9-14D64DFE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2" y="1767159"/>
            <a:ext cx="11250202" cy="4725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1. </a:t>
            </a:r>
            <a:r>
              <a:rPr lang="ru-RU" sz="2400" dirty="0"/>
              <a:t>Объем информации</a:t>
            </a:r>
            <a:r>
              <a:rPr lang="en-US" sz="2400" dirty="0"/>
              <a:t>.</a:t>
            </a:r>
            <a:endParaRPr lang="ru-RU" sz="2400" dirty="0"/>
          </a:p>
          <a:p>
            <a:pPr marL="0" indent="0" algn="just">
              <a:buNone/>
            </a:pPr>
            <a:r>
              <a:rPr lang="en-US" sz="2400" dirty="0"/>
              <a:t>2. </a:t>
            </a:r>
            <a:r>
              <a:rPr lang="ru-RU" sz="2400" dirty="0"/>
              <a:t>Точность и релевантность результатов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dirty="0"/>
              <a:t>3. </a:t>
            </a:r>
            <a:r>
              <a:rPr lang="ru-RU" sz="2400" dirty="0"/>
              <a:t>Автоматизация и оптимизация процесса анализа данных</a:t>
            </a:r>
            <a:r>
              <a:rPr lang="en-US" sz="2400" dirty="0"/>
              <a:t>.</a:t>
            </a:r>
            <a:endParaRPr lang="ru-RU" sz="24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C196193-4259-444F-9B08-3F87B1FECE4E}"/>
              </a:ext>
            </a:extLst>
          </p:cNvPr>
          <p:cNvCxnSpPr/>
          <p:nvPr/>
        </p:nvCxnSpPr>
        <p:spPr>
          <a:xfrm>
            <a:off x="452062" y="1541125"/>
            <a:ext cx="112502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95DE0-8916-BAFF-1521-F06447C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391-24FC-439E-8B67-98451B78CDD5}" type="slidenum">
              <a:rPr lang="ru-RU" smtClean="0"/>
              <a:t>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8A493-B511-5C2C-DD8A-D35B6F1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ADAD600-1B5C-71B8-A628-369296D5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943952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C196193-4259-444F-9B08-3F87B1FECE4E}"/>
              </a:ext>
            </a:extLst>
          </p:cNvPr>
          <p:cNvCxnSpPr/>
          <p:nvPr/>
        </p:nvCxnSpPr>
        <p:spPr>
          <a:xfrm>
            <a:off x="452062" y="1541125"/>
            <a:ext cx="112502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95DE0-8916-BAFF-1521-F06447C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391-24FC-439E-8B67-98451B78CDD5}" type="slidenum">
              <a:rPr lang="ru-RU" smtClean="0"/>
              <a:t>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8A493-B511-5C2C-DD8A-D35B6F1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ADAD600-1B5C-71B8-A628-369296D5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Аспектный анализ</a:t>
            </a:r>
          </a:p>
        </p:txBody>
      </p:sp>
      <p:pic>
        <p:nvPicPr>
          <p:cNvPr id="1026" name="Picture 2" descr="fgfg Picture">
            <a:extLst>
              <a:ext uri="{FF2B5EF4-FFF2-40B4-BE49-F238E27FC236}">
                <a16:creationId xmlns:a16="http://schemas.microsoft.com/office/drawing/2014/main" id="{E9ED929C-DB13-8C00-F753-1D592388A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185" y="2044266"/>
            <a:ext cx="8779629" cy="3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85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863278B-F95E-4A20-A4F9-14D64DFE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2" y="1767159"/>
            <a:ext cx="11250202" cy="4725714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Статистический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/>
              <a:t>Лингвистический</a:t>
            </a:r>
            <a:r>
              <a:rPr lang="en-US" dirty="0"/>
              <a:t>.</a:t>
            </a:r>
            <a:endParaRPr lang="ru-RU" dirty="0"/>
          </a:p>
          <a:p>
            <a:pPr algn="just"/>
            <a:r>
              <a:rPr lang="ru-RU" dirty="0"/>
              <a:t>Машинное обучение</a:t>
            </a:r>
            <a:r>
              <a:rPr lang="en-US" dirty="0"/>
              <a:t>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C196193-4259-444F-9B08-3F87B1FECE4E}"/>
              </a:ext>
            </a:extLst>
          </p:cNvPr>
          <p:cNvCxnSpPr/>
          <p:nvPr/>
        </p:nvCxnSpPr>
        <p:spPr>
          <a:xfrm>
            <a:off x="452062" y="1541125"/>
            <a:ext cx="112502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95DE0-8916-BAFF-1521-F06447C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391-24FC-439E-8B67-98451B78CDD5}" type="slidenum">
              <a:rPr lang="ru-RU" smtClean="0"/>
              <a:t>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8A493-B511-5C2C-DD8A-D35B6F1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ADAD600-1B5C-71B8-A628-369296D5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по подходам</a:t>
            </a:r>
          </a:p>
        </p:txBody>
      </p:sp>
    </p:spTree>
    <p:extLst>
      <p:ext uri="{BB962C8B-B14F-4D97-AF65-F5344CB8AC3E}">
        <p14:creationId xmlns:p14="http://schemas.microsoft.com/office/powerpoint/2010/main" val="3438624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863278B-F95E-4A20-A4F9-14D64DFE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2" y="1767159"/>
            <a:ext cx="11250202" cy="472571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400" b="1" dirty="0"/>
              <a:t>Статистический подход </a:t>
            </a:r>
            <a:r>
              <a:rPr lang="ru-RU" sz="2400" dirty="0"/>
              <a:t>- подход, основанный на извлечении слов и словосочетаний с учетом статистической значимости терминов в текстах. ﻿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ru-RU" sz="2400" u="sng" dirty="0"/>
              <a:t>Плюсы</a:t>
            </a:r>
            <a:r>
              <a:rPr lang="en-US" sz="2400" u="sng" dirty="0"/>
              <a:t>:</a:t>
            </a:r>
          </a:p>
          <a:p>
            <a:pPr algn="just"/>
            <a:r>
              <a:rPr lang="ru-RU" sz="2400" dirty="0"/>
              <a:t>Скорость работы</a:t>
            </a:r>
            <a:r>
              <a:rPr lang="en-US" sz="2400" dirty="0"/>
              <a:t>.</a:t>
            </a:r>
            <a:endParaRPr lang="ru-RU" sz="2400" dirty="0"/>
          </a:p>
          <a:p>
            <a:pPr algn="just"/>
            <a:r>
              <a:rPr lang="ru-RU" sz="2400" dirty="0"/>
              <a:t>Адаптивность</a:t>
            </a:r>
            <a:r>
              <a:rPr lang="en-US" sz="2400" dirty="0"/>
              <a:t>.</a:t>
            </a:r>
          </a:p>
          <a:p>
            <a:pPr algn="just"/>
            <a:r>
              <a:rPr lang="ru-RU" sz="2400" dirty="0"/>
              <a:t>Устойчивость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ru-RU" sz="2400" u="sng" dirty="0"/>
              <a:t>Минусы</a:t>
            </a:r>
            <a:r>
              <a:rPr lang="en-US" sz="2400" u="sng" dirty="0"/>
              <a:t>:</a:t>
            </a:r>
          </a:p>
          <a:p>
            <a:pPr algn="just"/>
            <a:r>
              <a:rPr lang="ru-RU" sz="2400" dirty="0"/>
              <a:t>Необходимость большого объема данных</a:t>
            </a:r>
            <a:r>
              <a:rPr lang="en-US" sz="2400" dirty="0"/>
              <a:t>.</a:t>
            </a:r>
            <a:endParaRPr lang="ru-RU" sz="2400" dirty="0"/>
          </a:p>
          <a:p>
            <a:pPr algn="just"/>
            <a:r>
              <a:rPr lang="ru-RU" sz="2400" dirty="0"/>
              <a:t>Проблемы с многозначностью</a:t>
            </a:r>
            <a:r>
              <a:rPr lang="en-US" sz="2400" dirty="0"/>
              <a:t>.</a:t>
            </a:r>
            <a:endParaRPr lang="ru-RU" sz="2400" dirty="0"/>
          </a:p>
          <a:p>
            <a:pPr algn="just"/>
            <a:r>
              <a:rPr lang="ru-RU" sz="2400" dirty="0"/>
              <a:t>Чувствительность к качеству данных</a:t>
            </a:r>
            <a:r>
              <a:rPr lang="en-US" sz="2400" dirty="0"/>
              <a:t>.</a:t>
            </a:r>
            <a:endParaRPr lang="ru-RU" sz="24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C196193-4259-444F-9B08-3F87B1FECE4E}"/>
              </a:ext>
            </a:extLst>
          </p:cNvPr>
          <p:cNvCxnSpPr/>
          <p:nvPr/>
        </p:nvCxnSpPr>
        <p:spPr>
          <a:xfrm>
            <a:off x="452062" y="1541125"/>
            <a:ext cx="112502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95DE0-8916-BAFF-1521-F06447C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391-24FC-439E-8B67-98451B78CDD5}" type="slidenum">
              <a:rPr lang="ru-RU" smtClean="0"/>
              <a:t>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8A493-B511-5C2C-DD8A-D35B6F1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ADAD600-1B5C-71B8-A628-369296D5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Статистический</a:t>
            </a:r>
            <a:r>
              <a:rPr lang="en-US" dirty="0"/>
              <a:t> </a:t>
            </a:r>
            <a:r>
              <a:rPr lang="ru-RU" dirty="0"/>
              <a:t>подход</a:t>
            </a:r>
          </a:p>
        </p:txBody>
      </p:sp>
    </p:spTree>
    <p:extLst>
      <p:ext uri="{BB962C8B-B14F-4D97-AF65-F5344CB8AC3E}">
        <p14:creationId xmlns:p14="http://schemas.microsoft.com/office/powerpoint/2010/main" val="63414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863278B-F95E-4A20-A4F9-14D64DFE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2" y="1767159"/>
            <a:ext cx="11250202" cy="4725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/>
              <a:t>Лингвистический подход </a:t>
            </a:r>
            <a:r>
              <a:rPr lang="ru-RU" sz="2400" dirty="0"/>
              <a:t>– подход</a:t>
            </a:r>
            <a:r>
              <a:rPr lang="en-US" sz="2400" dirty="0"/>
              <a:t>, </a:t>
            </a:r>
            <a:r>
              <a:rPr lang="ru-RU" sz="2400" dirty="0"/>
              <a:t>учитывающий синтаксическую структуру аспектных терминов и особенностей их употребления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ru-RU" sz="2400" u="sng" dirty="0"/>
              <a:t>Плюсы</a:t>
            </a:r>
            <a:r>
              <a:rPr lang="en-US" sz="2400" u="sng" dirty="0"/>
              <a:t>:</a:t>
            </a:r>
          </a:p>
          <a:p>
            <a:pPr algn="just"/>
            <a:r>
              <a:rPr lang="ru-RU" sz="2400" dirty="0"/>
              <a:t>Учет синтаксической структуры</a:t>
            </a:r>
            <a:r>
              <a:rPr lang="en-US" sz="2400" dirty="0"/>
              <a:t>.</a:t>
            </a:r>
          </a:p>
          <a:p>
            <a:pPr algn="just"/>
            <a:r>
              <a:rPr lang="ru-RU" sz="2400" dirty="0"/>
              <a:t>Анализ особенностей употребления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ru-RU" sz="2400" u="sng" dirty="0"/>
              <a:t>Минусы</a:t>
            </a:r>
            <a:r>
              <a:rPr lang="en-US" sz="2400" u="sng" dirty="0"/>
              <a:t>:</a:t>
            </a:r>
            <a:endParaRPr lang="ru-RU" sz="2400" u="sng" dirty="0"/>
          </a:p>
          <a:p>
            <a:pPr algn="just"/>
            <a:r>
              <a:rPr lang="ru-RU" sz="2400" dirty="0"/>
              <a:t>Требовательность к вычислительным ресурсам</a:t>
            </a:r>
            <a:r>
              <a:rPr lang="en-US" sz="2400" dirty="0"/>
              <a:t>.</a:t>
            </a:r>
          </a:p>
          <a:p>
            <a:pPr algn="just"/>
            <a:r>
              <a:rPr lang="ru-RU" sz="2400" dirty="0"/>
              <a:t>Трудности в обработке нестандартной лексики или сленга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u="sng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C196193-4259-444F-9B08-3F87B1FECE4E}"/>
              </a:ext>
            </a:extLst>
          </p:cNvPr>
          <p:cNvCxnSpPr/>
          <p:nvPr/>
        </p:nvCxnSpPr>
        <p:spPr>
          <a:xfrm>
            <a:off x="452062" y="1541125"/>
            <a:ext cx="112502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95DE0-8916-BAFF-1521-F06447C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391-24FC-439E-8B67-98451B78CDD5}" type="slidenum">
              <a:rPr lang="ru-RU" smtClean="0"/>
              <a:t>6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8A493-B511-5C2C-DD8A-D35B6F1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ADAD600-1B5C-71B8-A628-369296D5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Лингвистический</a:t>
            </a:r>
            <a:r>
              <a:rPr lang="en-US" dirty="0"/>
              <a:t> </a:t>
            </a:r>
            <a:r>
              <a:rPr lang="ru-RU" dirty="0"/>
              <a:t>подход</a:t>
            </a:r>
          </a:p>
        </p:txBody>
      </p:sp>
    </p:spTree>
    <p:extLst>
      <p:ext uri="{BB962C8B-B14F-4D97-AF65-F5344CB8AC3E}">
        <p14:creationId xmlns:p14="http://schemas.microsoft.com/office/powerpoint/2010/main" val="428939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863278B-F95E-4A20-A4F9-14D64DFE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2" y="1767159"/>
            <a:ext cx="11250202" cy="4725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/>
              <a:t>Машинное обучение </a:t>
            </a:r>
            <a:r>
              <a:rPr lang="ru-RU" sz="2400" dirty="0"/>
              <a:t>– подход</a:t>
            </a:r>
            <a:r>
              <a:rPr lang="en-US" sz="2400" dirty="0"/>
              <a:t>, </a:t>
            </a:r>
            <a:r>
              <a:rPr lang="ru-RU" sz="2400" dirty="0"/>
              <a:t>рассматривающий проблему как задачу классификации терминов на аспект и </a:t>
            </a:r>
            <a:r>
              <a:rPr lang="ru-RU" sz="2400" dirty="0" err="1"/>
              <a:t>неаспект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ru-RU" sz="2400" u="sng" dirty="0"/>
              <a:t>Плюсы</a:t>
            </a:r>
            <a:r>
              <a:rPr lang="en-US" sz="2400" u="sng" dirty="0"/>
              <a:t>:</a:t>
            </a:r>
          </a:p>
          <a:p>
            <a:pPr algn="just"/>
            <a:r>
              <a:rPr lang="ru-RU" sz="2400" dirty="0"/>
              <a:t>Качественный результат</a:t>
            </a:r>
            <a:r>
              <a:rPr lang="en-US" sz="2400" dirty="0"/>
              <a:t>.</a:t>
            </a:r>
          </a:p>
          <a:p>
            <a:pPr algn="just"/>
            <a:r>
              <a:rPr lang="ru-RU" sz="2400" dirty="0"/>
              <a:t>Совмещает в себе несколько подходов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ru-RU" sz="2400" u="sng" dirty="0"/>
              <a:t>Минусы</a:t>
            </a:r>
            <a:r>
              <a:rPr lang="en-US" sz="2400" u="sng" dirty="0"/>
              <a:t>:</a:t>
            </a:r>
            <a:endParaRPr lang="ru-RU" sz="2400" u="sng" dirty="0"/>
          </a:p>
          <a:p>
            <a:pPr algn="just"/>
            <a:r>
              <a:rPr lang="ru-RU" sz="2400" dirty="0"/>
              <a:t>Предварительная разметка данных</a:t>
            </a:r>
            <a:r>
              <a:rPr lang="en-US" sz="2400" dirty="0"/>
              <a:t>.</a:t>
            </a:r>
          </a:p>
          <a:p>
            <a:pPr algn="just"/>
            <a:r>
              <a:rPr lang="ru-RU" sz="2400" dirty="0"/>
              <a:t>Большие вычислительные мощности</a:t>
            </a:r>
            <a:r>
              <a:rPr lang="en-US" sz="2400" dirty="0"/>
              <a:t>.</a:t>
            </a:r>
            <a:endParaRPr lang="ru-RU" sz="2400" dirty="0"/>
          </a:p>
          <a:p>
            <a:pPr marL="0" indent="0" algn="just">
              <a:buNone/>
            </a:pPr>
            <a:endParaRPr lang="en-US" sz="2400" u="sng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C196193-4259-444F-9B08-3F87B1FECE4E}"/>
              </a:ext>
            </a:extLst>
          </p:cNvPr>
          <p:cNvCxnSpPr/>
          <p:nvPr/>
        </p:nvCxnSpPr>
        <p:spPr>
          <a:xfrm>
            <a:off x="452062" y="1541125"/>
            <a:ext cx="112502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95DE0-8916-BAFF-1521-F06447C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391-24FC-439E-8B67-98451B78CDD5}" type="slidenum">
              <a:rPr lang="ru-RU" smtClean="0"/>
              <a:t>7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8A493-B511-5C2C-DD8A-D35B6F1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ADAD600-1B5C-71B8-A628-369296D5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Машинное обучение</a:t>
            </a:r>
          </a:p>
        </p:txBody>
      </p:sp>
    </p:spTree>
    <p:extLst>
      <p:ext uri="{BB962C8B-B14F-4D97-AF65-F5344CB8AC3E}">
        <p14:creationId xmlns:p14="http://schemas.microsoft.com/office/powerpoint/2010/main" val="64135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2D08782-2CDF-B66E-5613-829E5645A65F}"/>
              </a:ext>
            </a:extLst>
          </p:cNvPr>
          <p:cNvCxnSpPr/>
          <p:nvPr/>
        </p:nvCxnSpPr>
        <p:spPr>
          <a:xfrm>
            <a:off x="452062" y="1541125"/>
            <a:ext cx="112502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Заголовок 7">
            <a:extLst>
              <a:ext uri="{FF2B5EF4-FFF2-40B4-BE49-F238E27FC236}">
                <a16:creationId xmlns:a16="http://schemas.microsoft.com/office/drawing/2014/main" id="{C5EAC88B-3340-9F22-FC25-0B9182D9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/>
            <a:r>
              <a:rPr lang="ru-RU" dirty="0"/>
              <a:t>Выбор подхода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F3CAC-E7F2-6FBB-9F76-66DD28E9C9F1}"/>
              </a:ext>
            </a:extLst>
          </p:cNvPr>
          <p:cNvSpPr txBox="1"/>
          <p:nvPr/>
        </p:nvSpPr>
        <p:spPr>
          <a:xfrm>
            <a:off x="1925782" y="2682022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Статистический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0F7B3-05DC-EEF1-6DF2-2F752B4A38CB}"/>
              </a:ext>
            </a:extLst>
          </p:cNvPr>
          <p:cNvSpPr txBox="1"/>
          <p:nvPr/>
        </p:nvSpPr>
        <p:spPr>
          <a:xfrm>
            <a:off x="4914426" y="5840858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Машинное обучение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025AB-90E3-981E-431D-68113A7400EC}"/>
              </a:ext>
            </a:extLst>
          </p:cNvPr>
          <p:cNvSpPr txBox="1"/>
          <p:nvPr/>
        </p:nvSpPr>
        <p:spPr>
          <a:xfrm>
            <a:off x="8520545" y="2682022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Лингвистический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863278B-F95E-4A20-A4F9-14D64DFE3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62" y="1767159"/>
            <a:ext cx="11250202" cy="135097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/>
              <a:t>TF-IDF (</a:t>
            </a:r>
            <a:r>
              <a:rPr lang="ru-RU" sz="2000" b="1" dirty="0" err="1"/>
              <a:t>Term</a:t>
            </a:r>
            <a:r>
              <a:rPr lang="ru-RU" sz="2000" b="1" dirty="0"/>
              <a:t> Frequency-</a:t>
            </a:r>
            <a:r>
              <a:rPr lang="ru-RU" sz="2000" b="1" dirty="0" err="1"/>
              <a:t>Inverse</a:t>
            </a:r>
            <a:r>
              <a:rPr lang="ru-RU" sz="2000" b="1" dirty="0"/>
              <a:t> Document Frequency): </a:t>
            </a:r>
            <a:r>
              <a:rPr lang="ru-RU" sz="2000" dirty="0"/>
              <a:t>Оценивает важность термина в документе относительно всей коллекции документов, учитывая их частоту в документе и редкость в других документах.</a:t>
            </a:r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C196193-4259-444F-9B08-3F87B1FECE4E}"/>
              </a:ext>
            </a:extLst>
          </p:cNvPr>
          <p:cNvCxnSpPr/>
          <p:nvPr/>
        </p:nvCxnSpPr>
        <p:spPr>
          <a:xfrm>
            <a:off x="452062" y="1541125"/>
            <a:ext cx="1125020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395DE0-8916-BAFF-1521-F06447C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10391-24FC-439E-8B67-98451B78CDD5}" type="slidenum">
              <a:rPr lang="ru-RU" smtClean="0"/>
              <a:t>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18A493-B511-5C2C-DD8A-D35B6F1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6ADAD600-1B5C-71B8-A628-369296D5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статистического подхода </a:t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TF-IDF</a:t>
            </a:r>
            <a:r>
              <a:rPr lang="ru-RU" dirty="0"/>
              <a:t>)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CAEFFD-A99A-4E76-062A-648FD5281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12" y="3225352"/>
            <a:ext cx="6429375" cy="1428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A1BAA9-0300-BBB2-B642-0594F23B6B1E}"/>
              </a:ext>
            </a:extLst>
          </p:cNvPr>
          <p:cNvSpPr txBox="1"/>
          <p:nvPr/>
        </p:nvSpPr>
        <p:spPr>
          <a:xfrm>
            <a:off x="2619140" y="4820385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Изначальный текст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6D7FA4-9062-10D4-B5C4-2718CF8C9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2616596"/>
            <a:ext cx="2966916" cy="29750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06EA0D-0949-9CA7-2288-6B937F090723}"/>
              </a:ext>
            </a:extLst>
          </p:cNvPr>
          <p:cNvSpPr txBox="1"/>
          <p:nvPr/>
        </p:nvSpPr>
        <p:spPr>
          <a:xfrm>
            <a:off x="8080701" y="5650830"/>
            <a:ext cx="30396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Полученные слова</a:t>
            </a:r>
            <a:r>
              <a:rPr lang="en-US" dirty="0"/>
              <a:t>, </a:t>
            </a:r>
            <a:br>
              <a:rPr lang="ru-RU" dirty="0"/>
            </a:br>
            <a:r>
              <a:rPr lang="ru-RU" dirty="0"/>
              <a:t>отсортированные по </a:t>
            </a:r>
            <a:r>
              <a:rPr lang="en-US" dirty="0"/>
              <a:t>TF-IDF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777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864</Words>
  <Application>Microsoft Office PowerPoint</Application>
  <PresentationFormat>Широкоэкранный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Lato Light</vt:lpstr>
      <vt:lpstr>Montserrat</vt:lpstr>
      <vt:lpstr>Open Sans Medium</vt:lpstr>
      <vt:lpstr>Roboto</vt:lpstr>
      <vt:lpstr>Söhne</vt:lpstr>
      <vt:lpstr>Times New Roman</vt:lpstr>
      <vt:lpstr>Тема Office</vt:lpstr>
      <vt:lpstr>МЕТОДЫ ИЗВЛЕЧЕНИЯ АСПЕКТНЫХ ТЕРМИНОВ</vt:lpstr>
      <vt:lpstr>Актуальность</vt:lpstr>
      <vt:lpstr>Аспектный анализ</vt:lpstr>
      <vt:lpstr>Классификация по подходам</vt:lpstr>
      <vt:lpstr>Статистический подход</vt:lpstr>
      <vt:lpstr>Лингвистический подход</vt:lpstr>
      <vt:lpstr>Машинное обучение</vt:lpstr>
      <vt:lpstr>Выбор подхода</vt:lpstr>
      <vt:lpstr>Алгоритмы статистического подхода  (TF-IDF)</vt:lpstr>
      <vt:lpstr>Алгоритмы статистического подхода (TextRank)</vt:lpstr>
      <vt:lpstr>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ИЗВЛЕЧЕНИЯ АСПЕКТНЫХ ТЕРМИНОВ</dc:title>
  <dc:creator>Хмелевский Егор Дмитриевич</dc:creator>
  <cp:lastModifiedBy>Хмелевский Егор Дмитриевич</cp:lastModifiedBy>
  <cp:revision>4</cp:revision>
  <dcterms:created xsi:type="dcterms:W3CDTF">2024-04-20T04:54:18Z</dcterms:created>
  <dcterms:modified xsi:type="dcterms:W3CDTF">2024-04-22T02:53:50Z</dcterms:modified>
</cp:coreProperties>
</file>