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8" r:id="rId7"/>
    <p:sldId id="269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708C-FE95-45C6-83ED-4F6CFF548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55B56-1C8E-449E-A9C7-864BD55F5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D3CEF-0DAE-43A0-8E7C-C3A5DB26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F2A0-5E3F-4E8A-87D3-A5E7D933058D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D28EA-92CB-4CA7-AD7F-631400D8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A61F7-C299-4B5A-B18F-344EBC99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96A-65B9-49CF-89B2-32F76E29D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72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1D44-3EB0-4E2B-B142-057A4976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196E5-CBF1-439F-B3FD-14C92B25E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76FA4-6732-485B-A22B-FFA86C81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F2A0-5E3F-4E8A-87D3-A5E7D933058D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D74FD-8B91-4629-9B9E-B0220A215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D3337-4E72-4B33-A8B7-4683D465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96A-65B9-49CF-89B2-32F76E29D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20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585D9-2FD1-4557-A1E7-F382B3A1B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5419D-FB3C-4AA0-BDC7-698123307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CB6C-E3BF-435F-A341-276D256F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F2A0-5E3F-4E8A-87D3-A5E7D933058D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67C82-83B6-4065-9041-BE51BC5B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87267-55A6-4A65-AB83-6C909C01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96A-65B9-49CF-89B2-32F76E29D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005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530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A6DC-D49B-427B-B9DE-6113B9EF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78B5-EC37-48BF-8486-99F0CE8FA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C7E45-8BF6-47EC-A08E-CB16ECA9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F2A0-5E3F-4E8A-87D3-A5E7D933058D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414F9-6A51-449E-BC69-21B91A09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91917-A769-44BD-8BC8-E92EF053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96A-65B9-49CF-89B2-32F76E29D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34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E9C8-3C82-4199-9D2B-72915A7D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EFDB3-610F-430C-9339-71FBD50F0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B4C15-C4EC-4376-9392-F6322A24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F2A0-5E3F-4E8A-87D3-A5E7D933058D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C878B-187D-4A59-B8BA-B01698C83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9687E-B544-40F7-9642-89F79A92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96A-65B9-49CF-89B2-32F76E29D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09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8CBB-4025-4FF3-BF80-30929844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A742-AF19-4616-95DC-38F8FBF53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D400E-0E1F-4F61-9FDB-CA5FDF96B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20324-6082-4D57-A7C7-172735D0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F2A0-5E3F-4E8A-87D3-A5E7D933058D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3BD16-A11F-4879-B1D9-6DFCBE58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E69FA-B0F0-427A-8231-70ADDF2F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96A-65B9-49CF-89B2-32F76E29D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57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9BF3-3DC0-4810-9654-0FB95DC6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10B76-308A-4259-8A20-39EBB3BDD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F5B56-E005-4765-BF0F-875206C70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D4CE6-C988-4683-B7AD-3E07398C1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FF667-D0C0-41AE-AC18-B8572A69A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78777-7623-4363-8033-C569DFEE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F2A0-5E3F-4E8A-87D3-A5E7D933058D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19DEF-D91B-4498-9D1D-72D59B73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54411-05AE-46A8-A9EB-642E29F9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96A-65B9-49CF-89B2-32F76E29D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73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BA68-F643-43C3-BCE2-5F6FC231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C67C5-B702-4744-AF31-2A1494A3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F2A0-5E3F-4E8A-87D3-A5E7D933058D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3462E-AF23-4F6F-A870-97778F19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DC344-7407-47DD-B3D8-5A49A304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96A-65B9-49CF-89B2-32F76E29D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09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12886-C9E9-486E-B0B8-B33369DC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F2A0-5E3F-4E8A-87D3-A5E7D933058D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125B1-D355-4018-AECB-32199F03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EC1EA-C9A3-45CE-9CBE-91E17AB5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96A-65B9-49CF-89B2-32F76E29D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41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42BE-6AA6-498C-9752-50F42271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7D496-861B-4877-8830-1499E106F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DFBF0-9B7F-4D90-A945-1A3F3A936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976F1-CC29-404C-A707-BAFB8E4D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F2A0-5E3F-4E8A-87D3-A5E7D933058D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5AC51-E4FC-429A-B845-53DDCECB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D29DB-5B8D-4834-86D2-AA1FC47F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96A-65B9-49CF-89B2-32F76E29D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23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C3DC-E989-4324-A783-AF4373BCF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9608C-C6CB-4712-972B-98AB5EA4E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3E6CB-4093-43E6-BE58-53D68F763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C14EF-D286-401B-9DF8-3CFA8AF3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F2A0-5E3F-4E8A-87D3-A5E7D933058D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7C805-BE1D-427D-BD0E-B2B586D0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E7969-458E-421D-ADAF-FE845D6F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96A-65B9-49CF-89B2-32F76E29D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24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03E391-81A0-4577-A208-7FDD6BFE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B571C-10FA-433B-AF3A-A1966EFCB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E9843-CD5A-4117-B36D-36E301F2D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DF2A0-5E3F-4E8A-87D3-A5E7D933058D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ECB04-E393-4CE0-BCDE-FA038D238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03C9A-D17D-49C9-B724-914AF9AF8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2C96A-65B9-49CF-89B2-32F76E29D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34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683398" y="1215227"/>
            <a:ext cx="4428523" cy="44285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Squirrel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 how scopes work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E287D237-F666-4689-9713-E8FEC9ED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0344"/>
          </a:xfrm>
        </p:spPr>
        <p:txBody>
          <a:bodyPr/>
          <a:lstStyle/>
          <a:p>
            <a:r>
              <a:rPr lang="en-GB" dirty="0">
                <a:latin typeface="Browallia New" panose="020B0502040204020203" pitchFamily="34" charset="-34"/>
                <a:cs typeface="Browallia New" panose="020B0502040204020203" pitchFamily="34" charset="-34"/>
              </a:rPr>
              <a:t>(</a:t>
            </a:r>
            <a:r>
              <a:rPr lang="en-GB" i="1" dirty="0">
                <a:latin typeface="Browallia New" panose="020B0502040204020203" pitchFamily="34" charset="-34"/>
                <a:cs typeface="Browallia New" panose="020B0502040204020203" pitchFamily="34" charset="-34"/>
              </a:rPr>
              <a:t>my</a:t>
            </a:r>
            <a:r>
              <a:rPr lang="en-GB" dirty="0">
                <a:latin typeface="Browallia New" panose="020B0502040204020203" pitchFamily="34" charset="-34"/>
                <a:cs typeface="Browallia New" panose="020B0502040204020203" pitchFamily="34" charset="-34"/>
              </a:rPr>
              <a:t>) Squirrel Scope Terms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12CDFB-BC80-43CD-BCD4-1CD3F9F54CFE}"/>
              </a:ext>
            </a:extLst>
          </p:cNvPr>
          <p:cNvSpPr txBox="1"/>
          <p:nvPr/>
        </p:nvSpPr>
        <p:spPr>
          <a:xfrm>
            <a:off x="838200" y="1121180"/>
            <a:ext cx="10300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To make things simple, I decided the only terms are suitable for the given declaration.</a:t>
            </a:r>
          </a:p>
          <a:p>
            <a:r>
              <a:rPr lang="en-US" sz="2400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These aren’t actual terms used by everyone, so interpolate it to how you want it to be called.</a:t>
            </a:r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B9FD25-ACE2-46E8-B14E-1270BC338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895708"/>
              </p:ext>
            </p:extLst>
          </p:nvPr>
        </p:nvGraphicFramePr>
        <p:xfrm>
          <a:off x="2032000" y="218270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3375">
                  <a:extLst>
                    <a:ext uri="{9D8B030D-6E8A-4147-A177-3AD203B41FA5}">
                      <a16:colId xmlns:a16="http://schemas.microsoft.com/office/drawing/2014/main" val="3506594585"/>
                    </a:ext>
                  </a:extLst>
                </a:gridCol>
                <a:gridCol w="5604625">
                  <a:extLst>
                    <a:ext uri="{9D8B030D-6E8A-4147-A177-3AD203B41FA5}">
                      <a16:colId xmlns:a16="http://schemas.microsoft.com/office/drawing/2014/main" val="1978825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60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External Global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::</a:t>
                      </a:r>
                      <a:r>
                        <a:rPr lang="en-US" dirty="0" err="1"/>
                        <a:t>hello_word</a:t>
                      </a:r>
                      <a:r>
                        <a:rPr lang="en-US" dirty="0"/>
                        <a:t> &lt;- “Hello!” ( With prefix </a:t>
                      </a:r>
                      <a:r>
                        <a:rPr lang="en-US" b="1" dirty="0">
                          <a:sym typeface="Wingdings" panose="05000000000000000000" pitchFamily="2" charset="2"/>
                        </a:rPr>
                        <a:t>::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12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Internal Global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hello_word</a:t>
                      </a:r>
                      <a:r>
                        <a:rPr lang="en-US" dirty="0"/>
                        <a:t> &lt;- “Hello!”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76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Internal Local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 </a:t>
                      </a:r>
                      <a:r>
                        <a:rPr lang="en-US" dirty="0" err="1"/>
                        <a:t>hello_word</a:t>
                      </a:r>
                      <a:r>
                        <a:rPr lang="en-US" dirty="0"/>
                        <a:t> = “Hello!”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603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81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E287D237-F666-4689-9713-E8FEC9ED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4"/>
            <a:ext cx="10515600" cy="790344"/>
          </a:xfrm>
        </p:spPr>
        <p:txBody>
          <a:bodyPr/>
          <a:lstStyle/>
          <a:p>
            <a:r>
              <a:rPr lang="en-GB" dirty="0">
                <a:latin typeface="Browallia New" panose="020B0502040204020203" pitchFamily="34" charset="-34"/>
                <a:cs typeface="Browallia New" panose="020B0502040204020203" pitchFamily="34" charset="-34"/>
              </a:rPr>
              <a:t>Creating a fake event handler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4A9CF-DFE5-4680-9E09-15C58453121A}"/>
              </a:ext>
            </a:extLst>
          </p:cNvPr>
          <p:cNvSpPr txBox="1"/>
          <p:nvPr/>
        </p:nvSpPr>
        <p:spPr>
          <a:xfrm>
            <a:off x="838200" y="906088"/>
            <a:ext cx="1030085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This example make usage of a fake event handler, which invokes when a certain area in the script is called for.</a:t>
            </a:r>
          </a:p>
          <a:p>
            <a:endParaRPr 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With this, the user can customize their script to their liking, without </a:t>
            </a:r>
            <a:r>
              <a:rPr lang="en-US" sz="2400" b="1" u="sng" dirty="0">
                <a:latin typeface="Browallia New" panose="020B0604020202020204" pitchFamily="34" charset="-34"/>
                <a:cs typeface="Browallia New" panose="020B0604020202020204" pitchFamily="34" charset="-34"/>
              </a:rPr>
              <a:t>changing the implementing of the script itself</a:t>
            </a:r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</a:p>
          <a:p>
            <a:endParaRPr 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From this example, I’ve created the following events: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r>
              <a:rPr lang="en-US" sz="24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Parent class </a:t>
            </a:r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(</a:t>
            </a:r>
            <a:r>
              <a:rPr lang="en-US" sz="2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base.nut</a:t>
            </a:r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)</a:t>
            </a:r>
            <a:endParaRPr lang="en-US" sz="2400" b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OnEntityFound</a:t>
            </a:r>
            <a:endParaRPr 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OnNameChanged</a:t>
            </a:r>
            <a:endParaRPr 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r>
              <a:rPr lang="en-US" sz="24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Child Class </a:t>
            </a:r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(</a:t>
            </a:r>
            <a:r>
              <a:rPr lang="en-US" sz="2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player.nut</a:t>
            </a:r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OnEntityFound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(Carried from parent class)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OnNameChanged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(Carried from parent class)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OnHealthCall</a:t>
            </a:r>
            <a:r>
              <a:rPr lang="en-GB" dirty="0"/>
              <a:t> </a:t>
            </a:r>
            <a:endParaRPr 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03731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E287D237-F666-4689-9713-E8FEC9ED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0344"/>
          </a:xfrm>
        </p:spPr>
        <p:txBody>
          <a:bodyPr/>
          <a:lstStyle/>
          <a:p>
            <a:r>
              <a:rPr lang="en-GB" dirty="0">
                <a:latin typeface="Browallia New" panose="020B0502040204020203" pitchFamily="34" charset="-34"/>
                <a:cs typeface="Browallia New" panose="020B0502040204020203" pitchFamily="34" charset="-34"/>
              </a:rPr>
              <a:t>Invoking the event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E53CF-FC37-4224-B833-FEBFCAA49DA5}"/>
              </a:ext>
            </a:extLst>
          </p:cNvPr>
          <p:cNvSpPr txBox="1"/>
          <p:nvPr/>
        </p:nvSpPr>
        <p:spPr>
          <a:xfrm>
            <a:off x="838200" y="1121180"/>
            <a:ext cx="10300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Squirrel has a way to invoke a function with specific parameters – this is how I’ve achieved the fake event handler to work with different information!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340659-D800-4043-9037-C29BE95929E5}"/>
              </a:ext>
            </a:extLst>
          </p:cNvPr>
          <p:cNvSpPr/>
          <p:nvPr/>
        </p:nvSpPr>
        <p:spPr>
          <a:xfrm>
            <a:off x="1134686" y="3105834"/>
            <a:ext cx="10300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4292E"/>
                </a:solidFill>
                <a:latin typeface="SFMono-Regular"/>
              </a:rPr>
              <a:t>::events[</a:t>
            </a:r>
            <a:r>
              <a:rPr lang="en-GB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en-GB" dirty="0" err="1">
                <a:solidFill>
                  <a:srgbClr val="032F62"/>
                </a:solidFill>
                <a:latin typeface="SFMono-Regular"/>
              </a:rPr>
              <a:t>OnHealthCall</a:t>
            </a:r>
            <a:r>
              <a:rPr lang="en-GB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en-GB" dirty="0">
                <a:solidFill>
                  <a:srgbClr val="24292E"/>
                </a:solidFill>
                <a:latin typeface="SFMono-Regular"/>
              </a:rPr>
              <a:t>].</a:t>
            </a:r>
            <a:r>
              <a:rPr lang="en-GB" dirty="0" err="1">
                <a:solidFill>
                  <a:srgbClr val="005CC5"/>
                </a:solidFill>
                <a:latin typeface="SFMono-Regular"/>
              </a:rPr>
              <a:t>acall</a:t>
            </a:r>
            <a:r>
              <a:rPr lang="en-GB" dirty="0">
                <a:solidFill>
                  <a:srgbClr val="24292E"/>
                </a:solidFill>
                <a:latin typeface="SFMono-Regular"/>
              </a:rPr>
              <a:t>( [</a:t>
            </a:r>
            <a:r>
              <a:rPr lang="en-GB" dirty="0">
                <a:solidFill>
                  <a:srgbClr val="005CC5"/>
                </a:solidFill>
                <a:latin typeface="SFMono-Regular"/>
              </a:rPr>
              <a:t>this</a:t>
            </a:r>
            <a:r>
              <a:rPr lang="en-GB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en-GB" dirty="0" err="1">
                <a:solidFill>
                  <a:srgbClr val="005CC5"/>
                </a:solidFill>
                <a:latin typeface="SFMono-Regular"/>
              </a:rPr>
              <a:t>CreateResponce</a:t>
            </a:r>
            <a:r>
              <a:rPr lang="en-GB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n-GB" dirty="0" err="1">
                <a:solidFill>
                  <a:srgbClr val="24292E"/>
                </a:solidFill>
                <a:latin typeface="SFMono-Regular"/>
              </a:rPr>
              <a:t>Responce.FAIL</a:t>
            </a:r>
            <a:r>
              <a:rPr lang="en-GB" dirty="0">
                <a:solidFill>
                  <a:srgbClr val="24292E"/>
                </a:solidFill>
                <a:latin typeface="SFMono-Regular"/>
              </a:rPr>
              <a:t>, { param = </a:t>
            </a:r>
            <a:r>
              <a:rPr lang="en-GB" dirty="0" err="1">
                <a:solidFill>
                  <a:srgbClr val="24292E"/>
                </a:solidFill>
                <a:latin typeface="SFMono-Regular"/>
              </a:rPr>
              <a:t>amount.</a:t>
            </a:r>
            <a:r>
              <a:rPr lang="en-GB" dirty="0" err="1">
                <a:solidFill>
                  <a:srgbClr val="005CC5"/>
                </a:solidFill>
                <a:latin typeface="SFMono-Regular"/>
              </a:rPr>
              <a:t>tostring</a:t>
            </a:r>
            <a:r>
              <a:rPr lang="en-GB" dirty="0">
                <a:solidFill>
                  <a:srgbClr val="24292E"/>
                </a:solidFill>
                <a:latin typeface="SFMono-Regular"/>
              </a:rPr>
              <a:t>(), </a:t>
            </a:r>
            <a:r>
              <a:rPr lang="en-GB" dirty="0" err="1">
                <a:solidFill>
                  <a:srgbClr val="005CC5"/>
                </a:solidFill>
                <a:latin typeface="SFMono-Regular"/>
              </a:rPr>
              <a:t>param_t</a:t>
            </a:r>
            <a:r>
              <a:rPr lang="en-GB" dirty="0">
                <a:solidFill>
                  <a:srgbClr val="24292E"/>
                </a:solidFill>
                <a:latin typeface="SFMono-Regular"/>
              </a:rPr>
              <a:t> = </a:t>
            </a:r>
            <a:r>
              <a:rPr lang="en-GB" dirty="0" err="1">
                <a:solidFill>
                  <a:srgbClr val="24292E"/>
                </a:solidFill>
                <a:latin typeface="SFMono-Regular"/>
              </a:rPr>
              <a:t>param_type</a:t>
            </a:r>
            <a:r>
              <a:rPr lang="en-GB" dirty="0">
                <a:solidFill>
                  <a:srgbClr val="24292E"/>
                </a:solidFill>
                <a:latin typeface="SFMono-Regular"/>
              </a:rPr>
              <a:t>, reason = </a:t>
            </a:r>
            <a:r>
              <a:rPr lang="en-GB" dirty="0">
                <a:solidFill>
                  <a:srgbClr val="032F62"/>
                </a:solidFill>
                <a:latin typeface="SFMono-Regular"/>
              </a:rPr>
              <a:t>"Health cannot be assigned less than 0"</a:t>
            </a:r>
            <a:r>
              <a:rPr lang="en-GB" dirty="0">
                <a:solidFill>
                  <a:srgbClr val="24292E"/>
                </a:solidFill>
                <a:latin typeface="SFMono-Regular"/>
              </a:rPr>
              <a:t> })]);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E0A62-7ACE-48DB-B545-F9B3EA64AFC9}"/>
              </a:ext>
            </a:extLst>
          </p:cNvPr>
          <p:cNvSpPr txBox="1"/>
          <p:nvPr/>
        </p:nvSpPr>
        <p:spPr>
          <a:xfrm>
            <a:off x="349134" y="2107026"/>
            <a:ext cx="2568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The event table </a:t>
            </a:r>
          </a:p>
          <a:p>
            <a:pPr algn="ctr"/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(table of event handlers)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1BCB-2D96-48F1-A58D-852F209C1755}"/>
              </a:ext>
            </a:extLst>
          </p:cNvPr>
          <p:cNvSpPr txBox="1"/>
          <p:nvPr/>
        </p:nvSpPr>
        <p:spPr>
          <a:xfrm>
            <a:off x="2028304" y="2046708"/>
            <a:ext cx="256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The event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B5CDA-FC98-4705-ACEF-E8F17CA3AAEC}"/>
              </a:ext>
            </a:extLst>
          </p:cNvPr>
          <p:cNvSpPr txBox="1"/>
          <p:nvPr/>
        </p:nvSpPr>
        <p:spPr>
          <a:xfrm>
            <a:off x="4169871" y="2153191"/>
            <a:ext cx="1476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The function caller </a:t>
            </a:r>
          </a:p>
          <a:p>
            <a:pPr algn="ctr"/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(invoker)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6733FF-E97D-4955-9E73-EBDE4D230E28}"/>
              </a:ext>
            </a:extLst>
          </p:cNvPr>
          <p:cNvSpPr txBox="1"/>
          <p:nvPr/>
        </p:nvSpPr>
        <p:spPr>
          <a:xfrm>
            <a:off x="5743402" y="1937446"/>
            <a:ext cx="2568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First param is the caller, itself (</a:t>
            </a:r>
            <a:r>
              <a:rPr lang="en-US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acall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70E69-E39A-4580-A3EC-4D0EB2AD009A}"/>
              </a:ext>
            </a:extLst>
          </p:cNvPr>
          <p:cNvSpPr txBox="1"/>
          <p:nvPr/>
        </p:nvSpPr>
        <p:spPr>
          <a:xfrm>
            <a:off x="8161018" y="2013574"/>
            <a:ext cx="2568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The parameter which is a function which returns a table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3E095E-699F-4BF8-B7B6-768E0A28DF77}"/>
              </a:ext>
            </a:extLst>
          </p:cNvPr>
          <p:cNvCxnSpPr/>
          <p:nvPr/>
        </p:nvCxnSpPr>
        <p:spPr>
          <a:xfrm>
            <a:off x="1620982" y="2659905"/>
            <a:ext cx="0" cy="5237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F0DF6E-21DC-4198-968B-ED6466191892}"/>
              </a:ext>
            </a:extLst>
          </p:cNvPr>
          <p:cNvCxnSpPr>
            <a:cxnSpLocks/>
          </p:cNvCxnSpPr>
          <p:nvPr/>
        </p:nvCxnSpPr>
        <p:spPr>
          <a:xfrm flipH="1">
            <a:off x="2917767" y="2395187"/>
            <a:ext cx="360219" cy="5973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4259E5-FF8F-4C76-B16F-8F91714B8A0F}"/>
              </a:ext>
            </a:extLst>
          </p:cNvPr>
          <p:cNvCxnSpPr>
            <a:cxnSpLocks/>
          </p:cNvCxnSpPr>
          <p:nvPr/>
        </p:nvCxnSpPr>
        <p:spPr>
          <a:xfrm flipH="1">
            <a:off x="3858490" y="2617054"/>
            <a:ext cx="572194" cy="4910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05926C-DBFA-4D31-B572-7143284E99B9}"/>
              </a:ext>
            </a:extLst>
          </p:cNvPr>
          <p:cNvCxnSpPr>
            <a:cxnSpLocks/>
          </p:cNvCxnSpPr>
          <p:nvPr/>
        </p:nvCxnSpPr>
        <p:spPr>
          <a:xfrm flipH="1">
            <a:off x="4521777" y="2458790"/>
            <a:ext cx="2144337" cy="7248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767C12-C479-4119-8C98-79C6776AF7AD}"/>
              </a:ext>
            </a:extLst>
          </p:cNvPr>
          <p:cNvCxnSpPr>
            <a:cxnSpLocks/>
          </p:cNvCxnSpPr>
          <p:nvPr/>
        </p:nvCxnSpPr>
        <p:spPr>
          <a:xfrm flipH="1">
            <a:off x="5942385" y="2482397"/>
            <a:ext cx="2604482" cy="602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B5AB4FD-7AFA-4A8A-AB94-1983DC3110D8}"/>
              </a:ext>
            </a:extLst>
          </p:cNvPr>
          <p:cNvSpPr txBox="1"/>
          <p:nvPr/>
        </p:nvSpPr>
        <p:spPr>
          <a:xfrm>
            <a:off x="826769" y="4610269"/>
            <a:ext cx="107663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Then we assign our custom function to that event using: </a:t>
            </a:r>
            <a:r>
              <a:rPr lang="en-GB" dirty="0"/>
              <a:t>::</a:t>
            </a:r>
            <a:r>
              <a:rPr lang="en-GB" dirty="0" err="1"/>
              <a:t>events.OnHealthCall</a:t>
            </a:r>
            <a:r>
              <a:rPr lang="en-GB" dirty="0"/>
              <a:t> &lt;- function(data) {  // Code here  }</a:t>
            </a:r>
          </a:p>
          <a:p>
            <a:endParaRPr lang="en-GB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r>
              <a:rPr lang="en-GB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Where the param </a:t>
            </a:r>
            <a:r>
              <a:rPr lang="en-GB" sz="24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data</a:t>
            </a:r>
            <a:r>
              <a:rPr lang="en-GB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is a table with the information we need!</a:t>
            </a:r>
          </a:p>
          <a:p>
            <a:endParaRPr lang="en-GB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r>
              <a:rPr lang="en-GB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This means the user can make their code suitable to their needs – double win for the implementor and user!</a:t>
            </a:r>
            <a:endParaRPr 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8A8585-1B2A-4018-A729-DB74642A0857}"/>
              </a:ext>
            </a:extLst>
          </p:cNvPr>
          <p:cNvSpPr txBox="1"/>
          <p:nvPr/>
        </p:nvSpPr>
        <p:spPr>
          <a:xfrm>
            <a:off x="4492336" y="3995953"/>
            <a:ext cx="3207327" cy="46166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NOTE: Validation is important, not included in this slide due to complication of logic!</a:t>
            </a:r>
          </a:p>
        </p:txBody>
      </p:sp>
    </p:spTree>
    <p:extLst>
      <p:ext uri="{BB962C8B-B14F-4D97-AF65-F5344CB8AC3E}">
        <p14:creationId xmlns:p14="http://schemas.microsoft.com/office/powerpoint/2010/main" val="820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2B9180-9341-43C0-BE6E-0137A9E6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0344"/>
          </a:xfrm>
        </p:spPr>
        <p:txBody>
          <a:bodyPr/>
          <a:lstStyle/>
          <a:p>
            <a:r>
              <a:rPr lang="en-GB" dirty="0">
                <a:latin typeface="Browallia New" panose="020B0502040204020203" pitchFamily="34" charset="-34"/>
                <a:cs typeface="Browallia New" panose="020B0502040204020203" pitchFamily="34" charset="-34"/>
              </a:rPr>
              <a:t>The Squirrel Scope Table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743C69-52A9-4A2D-8DAE-B289114FEAB9}"/>
              </a:ext>
            </a:extLst>
          </p:cNvPr>
          <p:cNvSpPr txBox="1"/>
          <p:nvPr/>
        </p:nvSpPr>
        <p:spPr>
          <a:xfrm>
            <a:off x="838200" y="1005840"/>
            <a:ext cx="1051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In Squirrel, everything is global when you declare a binding: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724505-F019-403D-8358-D6159C100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14" y="1646553"/>
            <a:ext cx="9946772" cy="353395"/>
          </a:xfrm>
          <a:prstGeom prst="rect">
            <a:avLst/>
          </a:prstGeom>
        </p:spPr>
      </p:pic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A9D061CF-48C5-41B6-ABEC-5D063DB984C1}"/>
              </a:ext>
            </a:extLst>
          </p:cNvPr>
          <p:cNvSpPr/>
          <p:nvPr/>
        </p:nvSpPr>
        <p:spPr>
          <a:xfrm rot="5400000">
            <a:off x="6425738" y="1251803"/>
            <a:ext cx="241070" cy="17373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EF0841-CADA-42FE-9E20-025E081E74ED}"/>
              </a:ext>
            </a:extLst>
          </p:cNvPr>
          <p:cNvSpPr txBox="1"/>
          <p:nvPr/>
        </p:nvSpPr>
        <p:spPr>
          <a:xfrm>
            <a:off x="838199" y="2594413"/>
            <a:ext cx="10515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When you create a binding, it is stored in a table called </a:t>
            </a:r>
            <a:r>
              <a:rPr lang="en-US" sz="24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root</a:t>
            </a:r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. This is the scripts table of </a:t>
            </a:r>
            <a:r>
              <a:rPr lang="en-US" sz="2400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global variables</a:t>
            </a:r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</a:p>
          <a:p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Each script has its own dedicated memory and cache – like a computer! (</a:t>
            </a:r>
            <a:r>
              <a:rPr lang="en-US" sz="24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root table</a:t>
            </a:r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31C1EC-291E-4138-AF4F-7750BB3E310B}"/>
              </a:ext>
            </a:extLst>
          </p:cNvPr>
          <p:cNvSpPr/>
          <p:nvPr/>
        </p:nvSpPr>
        <p:spPr>
          <a:xfrm>
            <a:off x="6166657" y="389061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my_awesome_slot_entity</a:t>
            </a:r>
            <a:r>
              <a:rPr lang="en-US" dirty="0"/>
              <a:t> &lt;- "Pineapple"</a:t>
            </a:r>
          </a:p>
          <a:p>
            <a:r>
              <a:rPr lang="en-US" dirty="0" err="1"/>
              <a:t>also_global_slot_entity</a:t>
            </a:r>
            <a:r>
              <a:rPr lang="en-US" dirty="0"/>
              <a:t> &lt;- 3.142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foreach ( k, v in </a:t>
            </a:r>
            <a:r>
              <a:rPr lang="en-US" dirty="0" err="1"/>
              <a:t>getroottable</a:t>
            </a:r>
            <a:r>
              <a:rPr lang="en-US" dirty="0"/>
              <a:t>() )</a:t>
            </a:r>
          </a:p>
          <a:p>
            <a:r>
              <a:rPr lang="en-US" dirty="0"/>
              <a:t>   print("[" + k + "] : " + v + "\n")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908291-73C1-4777-B0F5-DCAAE18C3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415" y="3582220"/>
            <a:ext cx="4296375" cy="277216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007982-781B-4CDD-AC84-35D16B8CE7B1}"/>
              </a:ext>
            </a:extLst>
          </p:cNvPr>
          <p:cNvCxnSpPr>
            <a:cxnSpLocks/>
          </p:cNvCxnSpPr>
          <p:nvPr/>
        </p:nvCxnSpPr>
        <p:spPr>
          <a:xfrm flipV="1">
            <a:off x="4854632" y="4164676"/>
            <a:ext cx="1241367" cy="98499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8F09A6-3AD6-4BA7-9E87-7E76D59F2A3C}"/>
              </a:ext>
            </a:extLst>
          </p:cNvPr>
          <p:cNvCxnSpPr>
            <a:cxnSpLocks/>
          </p:cNvCxnSpPr>
          <p:nvPr/>
        </p:nvCxnSpPr>
        <p:spPr>
          <a:xfrm flipV="1">
            <a:off x="4595551" y="4364182"/>
            <a:ext cx="1500448" cy="61198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51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E287D237-F666-4689-9713-E8FEC9ED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0344"/>
          </a:xfrm>
        </p:spPr>
        <p:txBody>
          <a:bodyPr/>
          <a:lstStyle/>
          <a:p>
            <a:r>
              <a:rPr lang="en-GB" dirty="0">
                <a:latin typeface="Browallia New" panose="020B0502040204020203" pitchFamily="34" charset="-34"/>
                <a:cs typeface="Browallia New" panose="020B0502040204020203" pitchFamily="34" charset="-34"/>
              </a:rPr>
              <a:t>The Issue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88FBA-A476-4F06-B7CA-0F6EB3C1C34D}"/>
              </a:ext>
            </a:extLst>
          </p:cNvPr>
          <p:cNvSpPr txBox="1"/>
          <p:nvPr/>
        </p:nvSpPr>
        <p:spPr>
          <a:xfrm>
            <a:off x="838201" y="1005840"/>
            <a:ext cx="6152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Let’s say you have 2 scripts and need to make usage of a script: </a:t>
            </a:r>
          </a:p>
        </p:txBody>
      </p:sp>
      <p:pic>
        <p:nvPicPr>
          <p:cNvPr id="1026" name="Picture 2" descr="Script Document Icon Outlines Icons PNG - Free PNG and Icons Downloads">
            <a:extLst>
              <a:ext uri="{FF2B5EF4-FFF2-40B4-BE49-F238E27FC236}">
                <a16:creationId xmlns:a16="http://schemas.microsoft.com/office/drawing/2014/main" id="{4B03FB20-AEB5-463F-A672-BD6DE62CA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349" y="1796184"/>
            <a:ext cx="1268296" cy="126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cript Document Icon Outlines Icons PNG - Free PNG and Icons Downloads">
            <a:extLst>
              <a:ext uri="{FF2B5EF4-FFF2-40B4-BE49-F238E27FC236}">
                <a16:creationId xmlns:a16="http://schemas.microsoft.com/office/drawing/2014/main" id="{EB22EFAD-8F6E-4F53-A753-3545A93A3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857" y="1796184"/>
            <a:ext cx="1268296" cy="126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C8D280-B46C-454F-8FBE-2F230FE8AB55}"/>
              </a:ext>
            </a:extLst>
          </p:cNvPr>
          <p:cNvSpPr txBox="1"/>
          <p:nvPr/>
        </p:nvSpPr>
        <p:spPr>
          <a:xfrm>
            <a:off x="3354062" y="3092336"/>
            <a:ext cx="170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game_logic.nut</a:t>
            </a:r>
            <a:endParaRPr 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4E059-8BBA-4BA1-ACEA-61158B25BB73}"/>
              </a:ext>
            </a:extLst>
          </p:cNvPr>
          <p:cNvSpPr txBox="1"/>
          <p:nvPr/>
        </p:nvSpPr>
        <p:spPr>
          <a:xfrm>
            <a:off x="6136570" y="3064480"/>
            <a:ext cx="170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game_util.nut</a:t>
            </a:r>
            <a:endParaRPr 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EB2E6B-BEEB-4162-BC62-8C5079DB17EC}"/>
              </a:ext>
            </a:extLst>
          </p:cNvPr>
          <p:cNvSpPr txBox="1"/>
          <p:nvPr/>
        </p:nvSpPr>
        <p:spPr>
          <a:xfrm>
            <a:off x="838200" y="3959629"/>
            <a:ext cx="107829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game_logic</a:t>
            </a:r>
            <a:r>
              <a:rPr lang="en-US" sz="24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contains all the variables and functions to make the minigame work, but the creator created awesome functionality to the script </a:t>
            </a:r>
            <a:r>
              <a:rPr lang="en-US" sz="2400" b="1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game_util</a:t>
            </a:r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which makes debugging and logic making easier!</a:t>
            </a:r>
          </a:p>
          <a:p>
            <a:endParaRPr lang="en-US" sz="2400" b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r>
              <a:rPr lang="en-US" sz="24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But we hit an issue…</a:t>
            </a:r>
          </a:p>
        </p:txBody>
      </p:sp>
    </p:spTree>
    <p:extLst>
      <p:ext uri="{BB962C8B-B14F-4D97-AF65-F5344CB8AC3E}">
        <p14:creationId xmlns:p14="http://schemas.microsoft.com/office/powerpoint/2010/main" val="428142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E287D237-F666-4689-9713-E8FEC9ED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27"/>
            <a:ext cx="4465320" cy="790344"/>
          </a:xfrm>
        </p:spPr>
        <p:txBody>
          <a:bodyPr/>
          <a:lstStyle/>
          <a:p>
            <a:r>
              <a:rPr lang="en-GB" dirty="0">
                <a:latin typeface="Browallia New" panose="020B0502040204020203" pitchFamily="34" charset="-34"/>
                <a:cs typeface="Browallia New" panose="020B0502040204020203" pitchFamily="34" charset="-34"/>
              </a:rPr>
              <a:t>The Squirrel Scope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9E3629-37E0-4DDE-BD28-C7331C24E6EC}"/>
              </a:ext>
            </a:extLst>
          </p:cNvPr>
          <p:cNvSpPr txBox="1"/>
          <p:nvPr/>
        </p:nvSpPr>
        <p:spPr>
          <a:xfrm>
            <a:off x="838200" y="731730"/>
            <a:ext cx="10515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If we go back to the expression </a:t>
            </a:r>
            <a:r>
              <a:rPr lang="en-US" sz="24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“Each script has its own dedicated memory and cache”</a:t>
            </a:r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and assume each computer is hooked up to the same network – How could we communicate between each device?</a:t>
            </a:r>
            <a:endParaRPr lang="en-US" sz="2400" b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47217C-1F13-4E61-BFB9-A7394CF60937}"/>
              </a:ext>
            </a:extLst>
          </p:cNvPr>
          <p:cNvSpPr txBox="1"/>
          <p:nvPr/>
        </p:nvSpPr>
        <p:spPr>
          <a:xfrm>
            <a:off x="1256607" y="1926151"/>
            <a:ext cx="3207327" cy="2769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This is another way to visualize how the Squirrel VM works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2B579F-AF6B-4CC3-BADC-48CA620653B4}"/>
              </a:ext>
            </a:extLst>
          </p:cNvPr>
          <p:cNvGrpSpPr/>
          <p:nvPr/>
        </p:nvGrpSpPr>
        <p:grpSpPr>
          <a:xfrm>
            <a:off x="1256607" y="2410902"/>
            <a:ext cx="5577840" cy="3565949"/>
            <a:chOff x="2905299" y="2061767"/>
            <a:chExt cx="5577840" cy="35659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A4996E-6C08-49C7-8841-21CE8701B531}"/>
                </a:ext>
              </a:extLst>
            </p:cNvPr>
            <p:cNvSpPr/>
            <p:nvPr/>
          </p:nvSpPr>
          <p:spPr>
            <a:xfrm>
              <a:off x="2905299" y="2593571"/>
              <a:ext cx="5577840" cy="30341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2" descr="Script Document Icon Outlines Icons PNG - Free PNG and Icons Downloads">
              <a:extLst>
                <a:ext uri="{FF2B5EF4-FFF2-40B4-BE49-F238E27FC236}">
                  <a16:creationId xmlns:a16="http://schemas.microsoft.com/office/drawing/2014/main" id="{3DBE256F-31E2-440C-8FEB-1888D6DA8A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438" y="4387069"/>
              <a:ext cx="552850" cy="5528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Script Document Icon Outlines Icons PNG - Free PNG and Icons Downloads">
              <a:extLst>
                <a:ext uri="{FF2B5EF4-FFF2-40B4-BE49-F238E27FC236}">
                  <a16:creationId xmlns:a16="http://schemas.microsoft.com/office/drawing/2014/main" id="{20892714-7759-4FB9-96B9-9069EA3A9E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3091" y="4387069"/>
              <a:ext cx="552850" cy="5528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itle 4">
              <a:extLst>
                <a:ext uri="{FF2B5EF4-FFF2-40B4-BE49-F238E27FC236}">
                  <a16:creationId xmlns:a16="http://schemas.microsoft.com/office/drawing/2014/main" id="{8F186D90-8400-439D-B899-423FCA169E16}"/>
                </a:ext>
              </a:extLst>
            </p:cNvPr>
            <p:cNvSpPr txBox="1">
              <a:spLocks/>
            </p:cNvSpPr>
            <p:nvPr/>
          </p:nvSpPr>
          <p:spPr>
            <a:xfrm>
              <a:off x="3468029" y="2061767"/>
              <a:ext cx="4465320" cy="7903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2400" b="1" dirty="0">
                  <a:latin typeface="Browallia New" panose="020B0502040204020203" pitchFamily="34" charset="-34"/>
                  <a:cs typeface="Browallia New" panose="020B0502040204020203" pitchFamily="34" charset="-34"/>
                </a:rPr>
                <a:t>Squirrels VM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710D9D3-CEEA-45A2-9333-60F97B5DB552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4851863" y="4049422"/>
              <a:ext cx="531101" cy="33764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60453B4-C2F7-44C4-8857-6A3F7FC1BBD1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6018415" y="4049422"/>
              <a:ext cx="531101" cy="33764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F2E6F19-C314-496E-BEC4-AD745445C9E0}"/>
                </a:ext>
              </a:extLst>
            </p:cNvPr>
            <p:cNvSpPr/>
            <p:nvPr/>
          </p:nvSpPr>
          <p:spPr>
            <a:xfrm>
              <a:off x="4851863" y="3271905"/>
              <a:ext cx="1697653" cy="79034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Shared Memory</a:t>
              </a:r>
            </a:p>
            <a:p>
              <a:pPr algn="ctr"/>
              <a:r>
                <a:rPr lang="en-US" dirty="0"/>
                <a:t>and Cache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4CD67A9-6C15-4F1B-93D1-1A31CC21854E}"/>
                </a:ext>
              </a:extLst>
            </p:cNvPr>
            <p:cNvCxnSpPr>
              <a:cxnSpLocks/>
            </p:cNvCxnSpPr>
            <p:nvPr/>
          </p:nvCxnSpPr>
          <p:spPr>
            <a:xfrm>
              <a:off x="5453150" y="2593571"/>
              <a:ext cx="0" cy="67833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E826829-2B0A-4F9C-A394-69C5E4C2F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3724" y="2593571"/>
              <a:ext cx="0" cy="67833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A8B12E3-3718-4316-9783-4C361858B222}"/>
                </a:ext>
              </a:extLst>
            </p:cNvPr>
            <p:cNvSpPr/>
            <p:nvPr/>
          </p:nvSpPr>
          <p:spPr>
            <a:xfrm>
              <a:off x="2953790" y="5067243"/>
              <a:ext cx="1482436" cy="410940"/>
            </a:xfrm>
            <a:prstGeom prst="rect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Personal memory and cache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79817E6-B10B-407C-9508-DA6963FEC0AE}"/>
                </a:ext>
              </a:extLst>
            </p:cNvPr>
            <p:cNvSpPr/>
            <p:nvPr/>
          </p:nvSpPr>
          <p:spPr>
            <a:xfrm>
              <a:off x="6930044" y="5067243"/>
              <a:ext cx="1482436" cy="410940"/>
            </a:xfrm>
            <a:prstGeom prst="rect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Personal memory and cache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B0502A43-514D-4C8C-AC79-4B579EBD02D4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0800000" flipV="1">
              <a:off x="3685312" y="4663493"/>
              <a:ext cx="890127" cy="403749"/>
            </a:xfrm>
            <a:prstGeom prst="bentConnector3">
              <a:avLst>
                <a:gd name="adj1" fmla="val 99496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5E0E9AE8-2599-4673-A9D6-82EDF4013CCC}"/>
                </a:ext>
              </a:extLst>
            </p:cNvPr>
            <p:cNvCxnSpPr>
              <a:cxnSpLocks/>
              <a:stCxn id="11" idx="3"/>
              <a:endCxn id="34" idx="0"/>
            </p:cNvCxnSpPr>
            <p:nvPr/>
          </p:nvCxnSpPr>
          <p:spPr>
            <a:xfrm>
              <a:off x="6825941" y="4663494"/>
              <a:ext cx="845321" cy="403749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9" name="Table 49">
            <a:extLst>
              <a:ext uri="{FF2B5EF4-FFF2-40B4-BE49-F238E27FC236}">
                <a16:creationId xmlns:a16="http://schemas.microsoft.com/office/drawing/2014/main" id="{3CE750FF-F42E-4C9B-8366-5120C274B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815539"/>
              </p:ext>
            </p:extLst>
          </p:nvPr>
        </p:nvGraphicFramePr>
        <p:xfrm>
          <a:off x="6889186" y="2928840"/>
          <a:ext cx="506451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235">
                  <a:extLst>
                    <a:ext uri="{9D8B030D-6E8A-4147-A177-3AD203B41FA5}">
                      <a16:colId xmlns:a16="http://schemas.microsoft.com/office/drawing/2014/main" val="244056854"/>
                    </a:ext>
                  </a:extLst>
                </a:gridCol>
                <a:gridCol w="3859281">
                  <a:extLst>
                    <a:ext uri="{9D8B030D-6E8A-4147-A177-3AD203B41FA5}">
                      <a16:colId xmlns:a16="http://schemas.microsoft.com/office/drawing/2014/main" val="3507116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Colour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5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Direction Only (Respond)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872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Directions Available (Fetch/Respond)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1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 – Direction (All above)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73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4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E287D237-F666-4689-9713-E8FEC9ED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0344"/>
          </a:xfrm>
        </p:spPr>
        <p:txBody>
          <a:bodyPr/>
          <a:lstStyle/>
          <a:p>
            <a:r>
              <a:rPr lang="en-GB" dirty="0">
                <a:latin typeface="Browallia New" panose="020B0502040204020203" pitchFamily="34" charset="-34"/>
                <a:cs typeface="Browallia New" panose="020B0502040204020203" pitchFamily="34" charset="-34"/>
              </a:rPr>
              <a:t>Example explained further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8AC4BD-BC1B-4C26-BD80-9F4991F06270}"/>
              </a:ext>
            </a:extLst>
          </p:cNvPr>
          <p:cNvGrpSpPr/>
          <p:nvPr/>
        </p:nvGrpSpPr>
        <p:grpSpPr>
          <a:xfrm>
            <a:off x="518160" y="1446626"/>
            <a:ext cx="5577840" cy="3565949"/>
            <a:chOff x="2905299" y="2061767"/>
            <a:chExt cx="5577840" cy="35659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4A81E25-7481-4F3D-A5AD-420A208D413F}"/>
                </a:ext>
              </a:extLst>
            </p:cNvPr>
            <p:cNvSpPr/>
            <p:nvPr/>
          </p:nvSpPr>
          <p:spPr>
            <a:xfrm>
              <a:off x="2905299" y="2593571"/>
              <a:ext cx="5577840" cy="30341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 descr="Script Document Icon Outlines Icons PNG - Free PNG and Icons Downloads">
              <a:extLst>
                <a:ext uri="{FF2B5EF4-FFF2-40B4-BE49-F238E27FC236}">
                  <a16:creationId xmlns:a16="http://schemas.microsoft.com/office/drawing/2014/main" id="{924828B2-7050-4B99-A3B9-2DAC0D8C9A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438" y="4387069"/>
              <a:ext cx="552850" cy="5528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Script Document Icon Outlines Icons PNG - Free PNG and Icons Downloads">
              <a:extLst>
                <a:ext uri="{FF2B5EF4-FFF2-40B4-BE49-F238E27FC236}">
                  <a16:creationId xmlns:a16="http://schemas.microsoft.com/office/drawing/2014/main" id="{11B904C4-58AD-4389-B391-0B5DA34C24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3091" y="4387069"/>
              <a:ext cx="552850" cy="5528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itle 4">
              <a:extLst>
                <a:ext uri="{FF2B5EF4-FFF2-40B4-BE49-F238E27FC236}">
                  <a16:creationId xmlns:a16="http://schemas.microsoft.com/office/drawing/2014/main" id="{83098E8A-3982-42DC-B731-EF307321FE6D}"/>
                </a:ext>
              </a:extLst>
            </p:cNvPr>
            <p:cNvSpPr txBox="1">
              <a:spLocks/>
            </p:cNvSpPr>
            <p:nvPr/>
          </p:nvSpPr>
          <p:spPr>
            <a:xfrm>
              <a:off x="3468029" y="2061767"/>
              <a:ext cx="4465320" cy="7903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2400" b="1" dirty="0">
                  <a:latin typeface="Browallia New" panose="020B0502040204020203" pitchFamily="34" charset="-34"/>
                  <a:cs typeface="Browallia New" panose="020B0502040204020203" pitchFamily="34" charset="-34"/>
                </a:rPr>
                <a:t>Squirrels VM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BB1B6B-ADE2-47D5-B4CD-3F659931CFCC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4851863" y="4049422"/>
              <a:ext cx="531101" cy="33764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767718A-8066-419B-9EB7-75ECE44C4AD3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 flipV="1">
              <a:off x="6018415" y="4049422"/>
              <a:ext cx="531101" cy="33764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C60A55-5F04-41E7-AAB8-DFA5D883CF46}"/>
                </a:ext>
              </a:extLst>
            </p:cNvPr>
            <p:cNvSpPr/>
            <p:nvPr/>
          </p:nvSpPr>
          <p:spPr>
            <a:xfrm>
              <a:off x="4851863" y="3271905"/>
              <a:ext cx="1697653" cy="79034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Shared Memory</a:t>
              </a:r>
            </a:p>
            <a:p>
              <a:pPr algn="ctr"/>
              <a:r>
                <a:rPr lang="en-US" dirty="0"/>
                <a:t>and Cache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24DC2EE-D8E5-4911-AA11-702C6442A684}"/>
                </a:ext>
              </a:extLst>
            </p:cNvPr>
            <p:cNvCxnSpPr>
              <a:cxnSpLocks/>
            </p:cNvCxnSpPr>
            <p:nvPr/>
          </p:nvCxnSpPr>
          <p:spPr>
            <a:xfrm>
              <a:off x="5453150" y="2593571"/>
              <a:ext cx="0" cy="67833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F5548D2-88B8-415E-86ED-2DE487052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3724" y="2593571"/>
              <a:ext cx="0" cy="67833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D2F371-2619-44E7-82F6-86D78A8D8508}"/>
                </a:ext>
              </a:extLst>
            </p:cNvPr>
            <p:cNvSpPr/>
            <p:nvPr/>
          </p:nvSpPr>
          <p:spPr>
            <a:xfrm>
              <a:off x="2953790" y="5067243"/>
              <a:ext cx="1482436" cy="410940"/>
            </a:xfrm>
            <a:prstGeom prst="rect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Personal memory and cache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133AE1-B922-4AD3-B166-C697A4F7B0A4}"/>
                </a:ext>
              </a:extLst>
            </p:cNvPr>
            <p:cNvSpPr/>
            <p:nvPr/>
          </p:nvSpPr>
          <p:spPr>
            <a:xfrm>
              <a:off x="6930044" y="5067243"/>
              <a:ext cx="1482436" cy="410940"/>
            </a:xfrm>
            <a:prstGeom prst="rect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Personal memory and cache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0896125A-A206-49F7-8F4F-3B3C5EB6F3E5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rot="10800000" flipV="1">
              <a:off x="3685312" y="4663493"/>
              <a:ext cx="890127" cy="403749"/>
            </a:xfrm>
            <a:prstGeom prst="bentConnector3">
              <a:avLst>
                <a:gd name="adj1" fmla="val 99496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90D278B9-2E56-447C-B6DF-500CC70B2C64}"/>
                </a:ext>
              </a:extLst>
            </p:cNvPr>
            <p:cNvCxnSpPr>
              <a:cxnSpLocks/>
              <a:stCxn id="8" idx="3"/>
              <a:endCxn id="16" idx="0"/>
            </p:cNvCxnSpPr>
            <p:nvPr/>
          </p:nvCxnSpPr>
          <p:spPr>
            <a:xfrm>
              <a:off x="6825941" y="4663494"/>
              <a:ext cx="845321" cy="403749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2CECE32-5584-4E68-A5D6-1EE875CC6558}"/>
              </a:ext>
            </a:extLst>
          </p:cNvPr>
          <p:cNvSpPr txBox="1"/>
          <p:nvPr/>
        </p:nvSpPr>
        <p:spPr>
          <a:xfrm>
            <a:off x="6530368" y="1369616"/>
            <a:ext cx="50943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Each VM has a global scope table, shown as “Shared Memory and Cache”</a:t>
            </a:r>
          </a:p>
          <a:p>
            <a:endParaRPr 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This means Squirrel can communicate with any variable, table or function that is in that block.</a:t>
            </a:r>
          </a:p>
          <a:p>
            <a:endParaRPr 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This is the main table in charge for consistent communication of data between each script.</a:t>
            </a:r>
          </a:p>
          <a:p>
            <a:endParaRPr 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All scripts can communicate, fetch and grab information from this table without any problems.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500EDD0-C0D2-45C3-BD1A-17E606AE995F}"/>
              </a:ext>
            </a:extLst>
          </p:cNvPr>
          <p:cNvSpPr/>
          <p:nvPr/>
        </p:nvSpPr>
        <p:spPr>
          <a:xfrm flipH="1">
            <a:off x="4356103" y="2803757"/>
            <a:ext cx="1986507" cy="56463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26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E287D237-F666-4689-9713-E8FEC9ED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0344"/>
          </a:xfrm>
        </p:spPr>
        <p:txBody>
          <a:bodyPr/>
          <a:lstStyle/>
          <a:p>
            <a:r>
              <a:rPr lang="en-GB" dirty="0">
                <a:latin typeface="Browallia New" panose="020B0502040204020203" pitchFamily="34" charset="-34"/>
                <a:cs typeface="Browallia New" panose="020B0502040204020203" pitchFamily="34" charset="-34"/>
              </a:rPr>
              <a:t>Example explained further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8AC4BD-BC1B-4C26-BD80-9F4991F06270}"/>
              </a:ext>
            </a:extLst>
          </p:cNvPr>
          <p:cNvGrpSpPr/>
          <p:nvPr/>
        </p:nvGrpSpPr>
        <p:grpSpPr>
          <a:xfrm>
            <a:off x="518160" y="1446626"/>
            <a:ext cx="5577840" cy="3565949"/>
            <a:chOff x="2905299" y="2061767"/>
            <a:chExt cx="5577840" cy="35659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4A81E25-7481-4F3D-A5AD-420A208D413F}"/>
                </a:ext>
              </a:extLst>
            </p:cNvPr>
            <p:cNvSpPr/>
            <p:nvPr/>
          </p:nvSpPr>
          <p:spPr>
            <a:xfrm>
              <a:off x="2905299" y="2593571"/>
              <a:ext cx="5577840" cy="30341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 descr="Script Document Icon Outlines Icons PNG - Free PNG and Icons Downloads">
              <a:extLst>
                <a:ext uri="{FF2B5EF4-FFF2-40B4-BE49-F238E27FC236}">
                  <a16:creationId xmlns:a16="http://schemas.microsoft.com/office/drawing/2014/main" id="{924828B2-7050-4B99-A3B9-2DAC0D8C9A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438" y="4387069"/>
              <a:ext cx="552850" cy="5528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Script Document Icon Outlines Icons PNG - Free PNG and Icons Downloads">
              <a:extLst>
                <a:ext uri="{FF2B5EF4-FFF2-40B4-BE49-F238E27FC236}">
                  <a16:creationId xmlns:a16="http://schemas.microsoft.com/office/drawing/2014/main" id="{11B904C4-58AD-4389-B391-0B5DA34C24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3091" y="4387069"/>
              <a:ext cx="552850" cy="5528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itle 4">
              <a:extLst>
                <a:ext uri="{FF2B5EF4-FFF2-40B4-BE49-F238E27FC236}">
                  <a16:creationId xmlns:a16="http://schemas.microsoft.com/office/drawing/2014/main" id="{83098E8A-3982-42DC-B731-EF307321FE6D}"/>
                </a:ext>
              </a:extLst>
            </p:cNvPr>
            <p:cNvSpPr txBox="1">
              <a:spLocks/>
            </p:cNvSpPr>
            <p:nvPr/>
          </p:nvSpPr>
          <p:spPr>
            <a:xfrm>
              <a:off x="3468029" y="2061767"/>
              <a:ext cx="4465320" cy="7903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2400" b="1" dirty="0">
                  <a:latin typeface="Browallia New" panose="020B0502040204020203" pitchFamily="34" charset="-34"/>
                  <a:cs typeface="Browallia New" panose="020B0502040204020203" pitchFamily="34" charset="-34"/>
                </a:rPr>
                <a:t>Squirrels VM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BB1B6B-ADE2-47D5-B4CD-3F659931CFCC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4851863" y="4049422"/>
              <a:ext cx="531101" cy="33764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767718A-8066-419B-9EB7-75ECE44C4AD3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 flipV="1">
              <a:off x="6018415" y="4049422"/>
              <a:ext cx="531101" cy="33764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C60A55-5F04-41E7-AAB8-DFA5D883CF46}"/>
                </a:ext>
              </a:extLst>
            </p:cNvPr>
            <p:cNvSpPr/>
            <p:nvPr/>
          </p:nvSpPr>
          <p:spPr>
            <a:xfrm>
              <a:off x="4851863" y="3271905"/>
              <a:ext cx="1697653" cy="79034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Shared Memory</a:t>
              </a:r>
            </a:p>
            <a:p>
              <a:pPr algn="ctr"/>
              <a:r>
                <a:rPr lang="en-US" dirty="0"/>
                <a:t>and Cache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24DC2EE-D8E5-4911-AA11-702C6442A684}"/>
                </a:ext>
              </a:extLst>
            </p:cNvPr>
            <p:cNvCxnSpPr>
              <a:cxnSpLocks/>
            </p:cNvCxnSpPr>
            <p:nvPr/>
          </p:nvCxnSpPr>
          <p:spPr>
            <a:xfrm>
              <a:off x="5453150" y="2593571"/>
              <a:ext cx="0" cy="67833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F5548D2-88B8-415E-86ED-2DE487052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3724" y="2593571"/>
              <a:ext cx="0" cy="67833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D2F371-2619-44E7-82F6-86D78A8D8508}"/>
                </a:ext>
              </a:extLst>
            </p:cNvPr>
            <p:cNvSpPr/>
            <p:nvPr/>
          </p:nvSpPr>
          <p:spPr>
            <a:xfrm>
              <a:off x="2953790" y="5067243"/>
              <a:ext cx="1482436" cy="410940"/>
            </a:xfrm>
            <a:prstGeom prst="rect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Personal memory and cache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133AE1-B922-4AD3-B166-C697A4F7B0A4}"/>
                </a:ext>
              </a:extLst>
            </p:cNvPr>
            <p:cNvSpPr/>
            <p:nvPr/>
          </p:nvSpPr>
          <p:spPr>
            <a:xfrm>
              <a:off x="6930044" y="5067243"/>
              <a:ext cx="1482436" cy="410940"/>
            </a:xfrm>
            <a:prstGeom prst="rect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Personal memory and cache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0896125A-A206-49F7-8F4F-3B3C5EB6F3E5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rot="10800000" flipV="1">
              <a:off x="3685312" y="4663493"/>
              <a:ext cx="890127" cy="403749"/>
            </a:xfrm>
            <a:prstGeom prst="bentConnector3">
              <a:avLst>
                <a:gd name="adj1" fmla="val 99496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90D278B9-2E56-447C-B6DF-500CC70B2C64}"/>
                </a:ext>
              </a:extLst>
            </p:cNvPr>
            <p:cNvCxnSpPr>
              <a:cxnSpLocks/>
              <a:stCxn id="8" idx="3"/>
              <a:endCxn id="16" idx="0"/>
            </p:cNvCxnSpPr>
            <p:nvPr/>
          </p:nvCxnSpPr>
          <p:spPr>
            <a:xfrm>
              <a:off x="6825941" y="4663494"/>
              <a:ext cx="845321" cy="403749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2CECE32-5584-4E68-A5D6-1EE875CC6558}"/>
              </a:ext>
            </a:extLst>
          </p:cNvPr>
          <p:cNvSpPr txBox="1"/>
          <p:nvPr/>
        </p:nvSpPr>
        <p:spPr>
          <a:xfrm>
            <a:off x="6530368" y="1369616"/>
            <a:ext cx="5094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Notice as each script can grab information from the shared memory and cache!</a:t>
            </a:r>
          </a:p>
          <a:p>
            <a:endParaRPr 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Every script can see what is stored in that block and can invoke or use its slots when ever is required.</a:t>
            </a:r>
          </a:p>
          <a:p>
            <a:endParaRPr 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At this stage, you can link a script to its own table and use it functionality! But linking can be a little bit hard to remember and can cause issues further on!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500EDD0-C0D2-45C3-BD1A-17E606AE995F}"/>
              </a:ext>
            </a:extLst>
          </p:cNvPr>
          <p:cNvSpPr/>
          <p:nvPr/>
        </p:nvSpPr>
        <p:spPr>
          <a:xfrm rot="20112324" flipH="1">
            <a:off x="4463830" y="2969548"/>
            <a:ext cx="1986507" cy="56463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7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E287D237-F666-4689-9713-E8FEC9ED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0344"/>
          </a:xfrm>
        </p:spPr>
        <p:txBody>
          <a:bodyPr/>
          <a:lstStyle/>
          <a:p>
            <a:r>
              <a:rPr lang="en-GB" dirty="0">
                <a:latin typeface="Browallia New" panose="020B0502040204020203" pitchFamily="34" charset="-34"/>
                <a:cs typeface="Browallia New" panose="020B0502040204020203" pitchFamily="34" charset="-34"/>
              </a:rPr>
              <a:t>Example explained further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8AC4BD-BC1B-4C26-BD80-9F4991F06270}"/>
              </a:ext>
            </a:extLst>
          </p:cNvPr>
          <p:cNvGrpSpPr/>
          <p:nvPr/>
        </p:nvGrpSpPr>
        <p:grpSpPr>
          <a:xfrm>
            <a:off x="518160" y="1446626"/>
            <a:ext cx="5577840" cy="3565949"/>
            <a:chOff x="2905299" y="2061767"/>
            <a:chExt cx="5577840" cy="35659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4A81E25-7481-4F3D-A5AD-420A208D413F}"/>
                </a:ext>
              </a:extLst>
            </p:cNvPr>
            <p:cNvSpPr/>
            <p:nvPr/>
          </p:nvSpPr>
          <p:spPr>
            <a:xfrm>
              <a:off x="2905299" y="2593571"/>
              <a:ext cx="5577840" cy="30341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 descr="Script Document Icon Outlines Icons PNG - Free PNG and Icons Downloads">
              <a:extLst>
                <a:ext uri="{FF2B5EF4-FFF2-40B4-BE49-F238E27FC236}">
                  <a16:creationId xmlns:a16="http://schemas.microsoft.com/office/drawing/2014/main" id="{924828B2-7050-4B99-A3B9-2DAC0D8C9A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438" y="4387069"/>
              <a:ext cx="552850" cy="5528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Script Document Icon Outlines Icons PNG - Free PNG and Icons Downloads">
              <a:extLst>
                <a:ext uri="{FF2B5EF4-FFF2-40B4-BE49-F238E27FC236}">
                  <a16:creationId xmlns:a16="http://schemas.microsoft.com/office/drawing/2014/main" id="{11B904C4-58AD-4389-B391-0B5DA34C24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3091" y="4387069"/>
              <a:ext cx="552850" cy="5528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itle 4">
              <a:extLst>
                <a:ext uri="{FF2B5EF4-FFF2-40B4-BE49-F238E27FC236}">
                  <a16:creationId xmlns:a16="http://schemas.microsoft.com/office/drawing/2014/main" id="{83098E8A-3982-42DC-B731-EF307321FE6D}"/>
                </a:ext>
              </a:extLst>
            </p:cNvPr>
            <p:cNvSpPr txBox="1">
              <a:spLocks/>
            </p:cNvSpPr>
            <p:nvPr/>
          </p:nvSpPr>
          <p:spPr>
            <a:xfrm>
              <a:off x="3468029" y="2061767"/>
              <a:ext cx="4465320" cy="7903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2400" b="1" dirty="0">
                  <a:latin typeface="Browallia New" panose="020B0502040204020203" pitchFamily="34" charset="-34"/>
                  <a:cs typeface="Browallia New" panose="020B0502040204020203" pitchFamily="34" charset="-34"/>
                </a:rPr>
                <a:t>Squirrels VM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BB1B6B-ADE2-47D5-B4CD-3F659931CFCC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4851863" y="4049422"/>
              <a:ext cx="531101" cy="33764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767718A-8066-419B-9EB7-75ECE44C4AD3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 flipV="1">
              <a:off x="6018415" y="4049422"/>
              <a:ext cx="531101" cy="33764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C60A55-5F04-41E7-AAB8-DFA5D883CF46}"/>
                </a:ext>
              </a:extLst>
            </p:cNvPr>
            <p:cNvSpPr/>
            <p:nvPr/>
          </p:nvSpPr>
          <p:spPr>
            <a:xfrm>
              <a:off x="4851863" y="3271905"/>
              <a:ext cx="1697653" cy="79034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Shared Memory</a:t>
              </a:r>
            </a:p>
            <a:p>
              <a:pPr algn="ctr"/>
              <a:r>
                <a:rPr lang="en-US" dirty="0"/>
                <a:t>and Cache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24DC2EE-D8E5-4911-AA11-702C6442A684}"/>
                </a:ext>
              </a:extLst>
            </p:cNvPr>
            <p:cNvCxnSpPr>
              <a:cxnSpLocks/>
            </p:cNvCxnSpPr>
            <p:nvPr/>
          </p:nvCxnSpPr>
          <p:spPr>
            <a:xfrm>
              <a:off x="5453150" y="2593571"/>
              <a:ext cx="0" cy="67833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F5548D2-88B8-415E-86ED-2DE487052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3724" y="2593571"/>
              <a:ext cx="0" cy="67833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D2F371-2619-44E7-82F6-86D78A8D8508}"/>
                </a:ext>
              </a:extLst>
            </p:cNvPr>
            <p:cNvSpPr/>
            <p:nvPr/>
          </p:nvSpPr>
          <p:spPr>
            <a:xfrm>
              <a:off x="2953790" y="5067243"/>
              <a:ext cx="1482436" cy="410940"/>
            </a:xfrm>
            <a:prstGeom prst="rect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Personal memory and cache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133AE1-B922-4AD3-B166-C697A4F7B0A4}"/>
                </a:ext>
              </a:extLst>
            </p:cNvPr>
            <p:cNvSpPr/>
            <p:nvPr/>
          </p:nvSpPr>
          <p:spPr>
            <a:xfrm>
              <a:off x="6930044" y="5067243"/>
              <a:ext cx="1482436" cy="410940"/>
            </a:xfrm>
            <a:prstGeom prst="rect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Personal memory and cache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0896125A-A206-49F7-8F4F-3B3C5EB6F3E5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rot="10800000" flipV="1">
              <a:off x="3685312" y="4663493"/>
              <a:ext cx="890127" cy="403749"/>
            </a:xfrm>
            <a:prstGeom prst="bentConnector3">
              <a:avLst>
                <a:gd name="adj1" fmla="val 99496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90D278B9-2E56-447C-B6DF-500CC70B2C64}"/>
                </a:ext>
              </a:extLst>
            </p:cNvPr>
            <p:cNvCxnSpPr>
              <a:cxnSpLocks/>
              <a:stCxn id="8" idx="3"/>
              <a:endCxn id="16" idx="0"/>
            </p:cNvCxnSpPr>
            <p:nvPr/>
          </p:nvCxnSpPr>
          <p:spPr>
            <a:xfrm>
              <a:off x="6825941" y="4663494"/>
              <a:ext cx="845321" cy="403749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2CECE32-5584-4E68-A5D6-1EE875CC6558}"/>
              </a:ext>
            </a:extLst>
          </p:cNvPr>
          <p:cNvSpPr txBox="1"/>
          <p:nvPr/>
        </p:nvSpPr>
        <p:spPr>
          <a:xfrm>
            <a:off x="6530368" y="1369616"/>
            <a:ext cx="50943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We’ve now hit rock bottom as now we’re in the script!</a:t>
            </a:r>
          </a:p>
          <a:p>
            <a:endParaRPr 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Remember that everything in this script is only visible to itself, even if its global!</a:t>
            </a:r>
          </a:p>
          <a:p>
            <a:endParaRPr 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If we required a function from this script, we’ll get an error as Squirrel doesn’t understand the call!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500EDD0-C0D2-45C3-BD1A-17E606AE995F}"/>
              </a:ext>
            </a:extLst>
          </p:cNvPr>
          <p:cNvSpPr/>
          <p:nvPr/>
        </p:nvSpPr>
        <p:spPr>
          <a:xfrm rot="20472033" flipH="1">
            <a:off x="6144233" y="4208638"/>
            <a:ext cx="1887456" cy="3108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4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E287D237-F666-4689-9713-E8FEC9ED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0344"/>
          </a:xfrm>
        </p:spPr>
        <p:txBody>
          <a:bodyPr/>
          <a:lstStyle/>
          <a:p>
            <a:r>
              <a:rPr lang="en-GB" dirty="0">
                <a:latin typeface="Browallia New" panose="020B0502040204020203" pitchFamily="34" charset="-34"/>
                <a:cs typeface="Browallia New" panose="020B0502040204020203" pitchFamily="34" charset="-34"/>
              </a:rPr>
              <a:t>How to communicate without linking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836838-5D3F-4C0A-8722-4149E5733020}"/>
              </a:ext>
            </a:extLst>
          </p:cNvPr>
          <p:cNvSpPr txBox="1"/>
          <p:nvPr/>
        </p:nvSpPr>
        <p:spPr>
          <a:xfrm>
            <a:off x="838200" y="1155470"/>
            <a:ext cx="10300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Linking is a solution to avoid this but could cause issues further on when you expand the project.</a:t>
            </a:r>
          </a:p>
          <a:p>
            <a:endParaRPr 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If you have a function that is the same in very script, you might as well make one global implementation of it.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E718D63-EB3C-408F-8833-BD6FF2B7AF85}"/>
              </a:ext>
            </a:extLst>
          </p:cNvPr>
          <p:cNvGrpSpPr/>
          <p:nvPr/>
        </p:nvGrpSpPr>
        <p:grpSpPr>
          <a:xfrm>
            <a:off x="4674524" y="2460779"/>
            <a:ext cx="5577840" cy="3565949"/>
            <a:chOff x="2905299" y="2061767"/>
            <a:chExt cx="5577840" cy="356594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3B92B5-1646-4756-8497-A96D4EC8D3CA}"/>
                </a:ext>
              </a:extLst>
            </p:cNvPr>
            <p:cNvSpPr/>
            <p:nvPr/>
          </p:nvSpPr>
          <p:spPr>
            <a:xfrm>
              <a:off x="2905299" y="2593571"/>
              <a:ext cx="5577840" cy="30341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" descr="Script Document Icon Outlines Icons PNG - Free PNG and Icons Downloads">
              <a:extLst>
                <a:ext uri="{FF2B5EF4-FFF2-40B4-BE49-F238E27FC236}">
                  <a16:creationId xmlns:a16="http://schemas.microsoft.com/office/drawing/2014/main" id="{B71A95E2-4389-4FD9-8CF2-A6F958F71D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438" y="4387069"/>
              <a:ext cx="552850" cy="5528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Script Document Icon Outlines Icons PNG - Free PNG and Icons Downloads">
              <a:extLst>
                <a:ext uri="{FF2B5EF4-FFF2-40B4-BE49-F238E27FC236}">
                  <a16:creationId xmlns:a16="http://schemas.microsoft.com/office/drawing/2014/main" id="{3BF7102B-E6BB-44CA-BE6C-2DEAEBE18C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3091" y="4387069"/>
              <a:ext cx="552850" cy="5528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itle 4">
              <a:extLst>
                <a:ext uri="{FF2B5EF4-FFF2-40B4-BE49-F238E27FC236}">
                  <a16:creationId xmlns:a16="http://schemas.microsoft.com/office/drawing/2014/main" id="{9C4DAD18-A7C0-4005-9FDA-7BCED68FF1CB}"/>
                </a:ext>
              </a:extLst>
            </p:cNvPr>
            <p:cNvSpPr txBox="1">
              <a:spLocks/>
            </p:cNvSpPr>
            <p:nvPr/>
          </p:nvSpPr>
          <p:spPr>
            <a:xfrm>
              <a:off x="3468029" y="2061767"/>
              <a:ext cx="4465320" cy="7903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2400" b="1" dirty="0">
                  <a:latin typeface="Browallia New" panose="020B0502040204020203" pitchFamily="34" charset="-34"/>
                  <a:cs typeface="Browallia New" panose="020B0502040204020203" pitchFamily="34" charset="-34"/>
                </a:rPr>
                <a:t>Squirrels VM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2482087-14ED-479B-B167-763E2702143C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4851863" y="4049422"/>
              <a:ext cx="531101" cy="33764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1960E3-31A6-4899-B82E-E7E76BB2C41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6018415" y="4049422"/>
              <a:ext cx="531101" cy="33764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BC2CBA3-F95F-450B-A682-C76E81128290}"/>
                </a:ext>
              </a:extLst>
            </p:cNvPr>
            <p:cNvSpPr/>
            <p:nvPr/>
          </p:nvSpPr>
          <p:spPr>
            <a:xfrm>
              <a:off x="4851863" y="3271905"/>
              <a:ext cx="1697653" cy="79034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Shared Memory</a:t>
              </a:r>
            </a:p>
            <a:p>
              <a:pPr algn="ctr"/>
              <a:r>
                <a:rPr lang="en-US" dirty="0"/>
                <a:t>and Cache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5F1ECB6-D549-4CB4-94E2-698F3544FDE8}"/>
                </a:ext>
              </a:extLst>
            </p:cNvPr>
            <p:cNvCxnSpPr>
              <a:cxnSpLocks/>
            </p:cNvCxnSpPr>
            <p:nvPr/>
          </p:nvCxnSpPr>
          <p:spPr>
            <a:xfrm>
              <a:off x="5453150" y="2593571"/>
              <a:ext cx="0" cy="67833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31130E2-9E6A-4DEF-ABE2-E72308964A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3724" y="2593571"/>
              <a:ext cx="0" cy="67833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9871816-5CAF-4927-834A-7D972C7476CE}"/>
                </a:ext>
              </a:extLst>
            </p:cNvPr>
            <p:cNvSpPr/>
            <p:nvPr/>
          </p:nvSpPr>
          <p:spPr>
            <a:xfrm>
              <a:off x="2953790" y="5067243"/>
              <a:ext cx="1482436" cy="410940"/>
            </a:xfrm>
            <a:prstGeom prst="rect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Personal memory and cache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222AD5D-CBB8-45E2-A7AC-44AB63DBB248}"/>
                </a:ext>
              </a:extLst>
            </p:cNvPr>
            <p:cNvSpPr/>
            <p:nvPr/>
          </p:nvSpPr>
          <p:spPr>
            <a:xfrm>
              <a:off x="6930044" y="5067243"/>
              <a:ext cx="1482436" cy="410940"/>
            </a:xfrm>
            <a:prstGeom prst="rect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Personal memory and cache</a:t>
              </a:r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18E1AF65-7EB5-4C18-BD6B-7B81160B33EE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rot="10800000" flipV="1">
              <a:off x="3685312" y="4663493"/>
              <a:ext cx="890127" cy="403749"/>
            </a:xfrm>
            <a:prstGeom prst="bentConnector3">
              <a:avLst>
                <a:gd name="adj1" fmla="val 99496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CC107348-EFCF-4AF1-B872-C32665B9A6EB}"/>
                </a:ext>
              </a:extLst>
            </p:cNvPr>
            <p:cNvCxnSpPr>
              <a:cxnSpLocks/>
              <a:stCxn id="22" idx="3"/>
              <a:endCxn id="30" idx="0"/>
            </p:cNvCxnSpPr>
            <p:nvPr/>
          </p:nvCxnSpPr>
          <p:spPr>
            <a:xfrm>
              <a:off x="6825941" y="4663494"/>
              <a:ext cx="845321" cy="403749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BBA1658F-5118-4B93-AA62-79363C32FA37}"/>
              </a:ext>
            </a:extLst>
          </p:cNvPr>
          <p:cNvSpPr/>
          <p:nvPr/>
        </p:nvSpPr>
        <p:spPr>
          <a:xfrm>
            <a:off x="3164046" y="3754931"/>
            <a:ext cx="3318830" cy="552850"/>
          </a:xfrm>
          <a:prstGeom prst="rightArrow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8D48C7-3E9D-4504-909D-81551E4FBCFE}"/>
              </a:ext>
            </a:extLst>
          </p:cNvPr>
          <p:cNvSpPr txBox="1"/>
          <p:nvPr/>
        </p:nvSpPr>
        <p:spPr>
          <a:xfrm>
            <a:off x="234144" y="3431191"/>
            <a:ext cx="2999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So we need to make usage </a:t>
            </a:r>
          </a:p>
          <a:p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and declare a function in this</a:t>
            </a:r>
          </a:p>
          <a:p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block using the script!</a:t>
            </a:r>
          </a:p>
        </p:txBody>
      </p:sp>
    </p:spTree>
    <p:extLst>
      <p:ext uri="{BB962C8B-B14F-4D97-AF65-F5344CB8AC3E}">
        <p14:creationId xmlns:p14="http://schemas.microsoft.com/office/powerpoint/2010/main" val="1640453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E287D237-F666-4689-9713-E8FEC9ED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0344"/>
          </a:xfrm>
        </p:spPr>
        <p:txBody>
          <a:bodyPr/>
          <a:lstStyle/>
          <a:p>
            <a:r>
              <a:rPr lang="en-GB" dirty="0">
                <a:latin typeface="Browallia New" panose="020B0502040204020203" pitchFamily="34" charset="-34"/>
                <a:cs typeface="Browallia New" panose="020B0502040204020203" pitchFamily="34" charset="-34"/>
              </a:rPr>
              <a:t>The Squirrel Scope Table Explained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3837F-E3F7-460D-8CD5-B088BF61B53D}"/>
              </a:ext>
            </a:extLst>
          </p:cNvPr>
          <p:cNvSpPr txBox="1"/>
          <p:nvPr/>
        </p:nvSpPr>
        <p:spPr>
          <a:xfrm>
            <a:off x="838200" y="1121180"/>
            <a:ext cx="10300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Since Squirrels declarations are mostly global, using common terms will be difficult… So I produced some: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C77D02-E37A-4E4E-A3EE-2AD8FB757572}"/>
              </a:ext>
            </a:extLst>
          </p:cNvPr>
          <p:cNvSpPr txBox="1">
            <a:spLocks/>
          </p:cNvSpPr>
          <p:nvPr/>
        </p:nvSpPr>
        <p:spPr>
          <a:xfrm>
            <a:off x="3664874" y="1442205"/>
            <a:ext cx="4465320" cy="790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b="1" dirty="0">
                <a:latin typeface="Browallia New" panose="020B0502040204020203" pitchFamily="34" charset="-34"/>
                <a:cs typeface="Browallia New" panose="020B0502040204020203" pitchFamily="34" charset="-34"/>
              </a:rPr>
              <a:t>Squirrels VM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88058B-5EA3-4877-8AFE-C51E33ED3AC1}"/>
              </a:ext>
            </a:extLst>
          </p:cNvPr>
          <p:cNvSpPr/>
          <p:nvPr/>
        </p:nvSpPr>
        <p:spPr>
          <a:xfrm>
            <a:off x="2194562" y="1999941"/>
            <a:ext cx="7747460" cy="303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8FAAFD-881B-42DB-AB3C-8C664A8FE78C}"/>
              </a:ext>
            </a:extLst>
          </p:cNvPr>
          <p:cNvSpPr/>
          <p:nvPr/>
        </p:nvSpPr>
        <p:spPr>
          <a:xfrm>
            <a:off x="2510445" y="2284720"/>
            <a:ext cx="2527069" cy="2288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Global</a:t>
            </a:r>
          </a:p>
          <a:p>
            <a:pPr algn="ctr"/>
            <a:r>
              <a:rPr lang="en-US" dirty="0"/>
              <a:t>Variables &amp; Functions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(Global table)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CB8620-4ACE-472F-8837-B834A33C7465}"/>
              </a:ext>
            </a:extLst>
          </p:cNvPr>
          <p:cNvSpPr/>
          <p:nvPr/>
        </p:nvSpPr>
        <p:spPr>
          <a:xfrm>
            <a:off x="6866660" y="2338899"/>
            <a:ext cx="2527069" cy="22885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Global</a:t>
            </a:r>
          </a:p>
          <a:p>
            <a:pPr algn="ctr"/>
            <a:r>
              <a:rPr lang="en-US" dirty="0"/>
              <a:t>Variables &amp; Functions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(Root table)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4F9024D-43FA-4E82-8C5A-AF8A372A222B}"/>
              </a:ext>
            </a:extLst>
          </p:cNvPr>
          <p:cNvSpPr/>
          <p:nvPr/>
        </p:nvSpPr>
        <p:spPr>
          <a:xfrm>
            <a:off x="5037514" y="2531644"/>
            <a:ext cx="1829146" cy="323359"/>
          </a:xfrm>
          <a:prstGeom prst="rightArrow">
            <a:avLst>
              <a:gd name="adj1" fmla="val 50000"/>
              <a:gd name="adj2" fmla="val 3912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1780D99-6C0A-4C93-9CB3-004EE5836C76}"/>
              </a:ext>
            </a:extLst>
          </p:cNvPr>
          <p:cNvSpPr/>
          <p:nvPr/>
        </p:nvSpPr>
        <p:spPr>
          <a:xfrm>
            <a:off x="5037514" y="2886068"/>
            <a:ext cx="1829146" cy="323359"/>
          </a:xfrm>
          <a:prstGeom prst="rightArrow">
            <a:avLst>
              <a:gd name="adj1" fmla="val 50000"/>
              <a:gd name="adj2" fmla="val 3912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7F8268B-E2C9-4E91-9CED-8357CA3A9ED1}"/>
              </a:ext>
            </a:extLst>
          </p:cNvPr>
          <p:cNvSpPr/>
          <p:nvPr/>
        </p:nvSpPr>
        <p:spPr>
          <a:xfrm flipH="1">
            <a:off x="5037514" y="4146051"/>
            <a:ext cx="1829146" cy="323359"/>
          </a:xfrm>
          <a:prstGeom prst="rightArrow">
            <a:avLst>
              <a:gd name="adj1" fmla="val 50000"/>
              <a:gd name="adj2" fmla="val 391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90B0731C-4FDE-445D-9A4F-315169601A29}"/>
              </a:ext>
            </a:extLst>
          </p:cNvPr>
          <p:cNvSpPr/>
          <p:nvPr/>
        </p:nvSpPr>
        <p:spPr>
          <a:xfrm flipH="1">
            <a:off x="5037514" y="3718349"/>
            <a:ext cx="1829146" cy="323359"/>
          </a:xfrm>
          <a:prstGeom prst="rightArrow">
            <a:avLst>
              <a:gd name="adj1" fmla="val 50000"/>
              <a:gd name="adj2" fmla="val 391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26259C-BC10-4581-B89B-3D1388C1303D}"/>
              </a:ext>
            </a:extLst>
          </p:cNvPr>
          <p:cNvSpPr txBox="1"/>
          <p:nvPr/>
        </p:nvSpPr>
        <p:spPr>
          <a:xfrm>
            <a:off x="838200" y="5285007"/>
            <a:ext cx="10300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The Global table </a:t>
            </a:r>
            <a:r>
              <a:rPr lang="en-US" sz="24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Cannot</a:t>
            </a:r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Read</a:t>
            </a:r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or </a:t>
            </a:r>
            <a:r>
              <a:rPr lang="en-US" sz="24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Write</a:t>
            </a:r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to the scripts Personal (root) Table</a:t>
            </a:r>
          </a:p>
          <a:p>
            <a:pPr algn="ctr"/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But the Personal (root) Table </a:t>
            </a:r>
            <a:r>
              <a:rPr lang="en-US" sz="24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Can Read </a:t>
            </a:r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or </a:t>
            </a:r>
            <a:r>
              <a:rPr lang="en-US" sz="24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Write</a:t>
            </a:r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to the Global Table</a:t>
            </a:r>
          </a:p>
        </p:txBody>
      </p:sp>
    </p:spTree>
    <p:extLst>
      <p:ext uri="{BB962C8B-B14F-4D97-AF65-F5344CB8AC3E}">
        <p14:creationId xmlns:p14="http://schemas.microsoft.com/office/powerpoint/2010/main" val="111452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1027</Words>
  <Application>Microsoft Office PowerPoint</Application>
  <PresentationFormat>Widescreen</PresentationFormat>
  <Paragraphs>142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Browallia New</vt:lpstr>
      <vt:lpstr>Calibri</vt:lpstr>
      <vt:lpstr>Calibri Light</vt:lpstr>
      <vt:lpstr>SFMono-Regular</vt:lpstr>
      <vt:lpstr>Wingdings</vt:lpstr>
      <vt:lpstr>Office Theme</vt:lpstr>
      <vt:lpstr>Introduction to  Squirrel Programming</vt:lpstr>
      <vt:lpstr>The Squirrel Scope Table</vt:lpstr>
      <vt:lpstr>The Issue</vt:lpstr>
      <vt:lpstr>The Squirrel Scope Table</vt:lpstr>
      <vt:lpstr>Example explained further</vt:lpstr>
      <vt:lpstr>Example explained further</vt:lpstr>
      <vt:lpstr>Example explained further</vt:lpstr>
      <vt:lpstr>How to communicate without linking</vt:lpstr>
      <vt:lpstr>The Squirrel Scope Table Explained</vt:lpstr>
      <vt:lpstr>(my) Squirrel Scope Terms</vt:lpstr>
      <vt:lpstr>Creating a fake event handler</vt:lpstr>
      <vt:lpstr>Invoking the event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Squirrel Programming</dc:title>
  <dc:creator>James</dc:creator>
  <cp:lastModifiedBy>James</cp:lastModifiedBy>
  <cp:revision>113</cp:revision>
  <dcterms:created xsi:type="dcterms:W3CDTF">2019-08-11T14:37:28Z</dcterms:created>
  <dcterms:modified xsi:type="dcterms:W3CDTF">2020-04-24T22:09:47Z</dcterms:modified>
</cp:coreProperties>
</file>