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  <a:srgbClr val="00B0F0"/>
    <a:srgbClr val="2E75B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708C-FE95-45C6-83ED-4F6CFF548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55B56-1C8E-449E-A9C7-864BD55F5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D3CEF-0DAE-43A0-8E7C-C3A5DB26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28EA-92CB-4CA7-AD7F-631400D8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61F7-C299-4B5A-B18F-344EBC99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2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1D44-3EB0-4E2B-B142-057A4976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196E5-CBF1-439F-B3FD-14C92B25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6FA4-6732-485B-A22B-FFA86C81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74FD-8B91-4629-9B9E-B0220A21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3337-4E72-4B33-A8B7-4683D465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0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585D9-2FD1-4557-A1E7-F382B3A1B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419D-FB3C-4AA0-BDC7-69812330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CB6C-E3BF-435F-A341-276D256F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7C82-83B6-4065-9041-BE51BC5B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7267-55A6-4A65-AB83-6C909C01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0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0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A6DC-D49B-427B-B9DE-6113B9EF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78B5-EC37-48BF-8486-99F0CE8F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C7E45-8BF6-47EC-A08E-CB16ECA9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14F9-6A51-449E-BC69-21B91A09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1917-A769-44BD-8BC8-E92EF053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4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E9C8-3C82-4199-9D2B-72915A7D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FDB3-610F-430C-9339-71FBD50F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4C15-C4EC-4376-9392-F6322A24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C878B-187D-4A59-B8BA-B01698C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687E-B544-40F7-9642-89F79A92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09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8CBB-4025-4FF3-BF80-30929844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A742-AF19-4616-95DC-38F8FBF53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400E-0E1F-4F61-9FDB-CA5FDF96B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20324-6082-4D57-A7C7-172735D0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BD16-A11F-4879-B1D9-6DFCBE5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E69FA-B0F0-427A-8231-70ADDF2F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7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BF3-3DC0-4810-9654-0FB95DC6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0B76-308A-4259-8A20-39EBB3BD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F5B56-E005-4765-BF0F-875206C7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D4CE6-C988-4683-B7AD-3E07398C1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FF667-D0C0-41AE-AC18-B8572A69A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78777-7623-4363-8033-C569DFEE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19DEF-D91B-4498-9D1D-72D59B73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54411-05AE-46A8-A9EB-642E29F9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3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BA68-F643-43C3-BCE2-5F6FC231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C67C5-B702-4744-AF31-2A1494A3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3462E-AF23-4F6F-A870-97778F19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DC344-7407-47DD-B3D8-5A49A30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9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12886-C9E9-486E-B0B8-B33369DC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125B1-D355-4018-AECB-32199F03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EC1EA-C9A3-45CE-9CBE-91E17AB5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1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42BE-6AA6-498C-9752-50F42271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D496-861B-4877-8830-1499E106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DFBF0-9B7F-4D90-A945-1A3F3A93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76F1-CC29-404C-A707-BAFB8E4D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5AC51-E4FC-429A-B845-53DDCECB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29DB-5B8D-4834-86D2-AA1FC47F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C3DC-E989-4324-A783-AF4373BC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9608C-C6CB-4712-972B-98AB5EA4E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3E6CB-4093-43E6-BE58-53D68F763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C14EF-D286-401B-9DF8-3CFA8AF3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7C805-BE1D-427D-BD0E-B2B586D0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7969-458E-421D-ADAF-FE845D6F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3E391-81A0-4577-A208-7FDD6BFE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B571C-10FA-433B-AF3A-A1966EFC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9843-CD5A-4117-B36D-36E301F2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F2A0-5E3F-4E8A-87D3-A5E7D933058D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CB04-E393-4CE0-BCDE-FA038D23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3C9A-D17D-49C9-B724-914AF9AF8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C96A-65B9-49CF-89B2-32F76E29D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4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683398" y="1215227"/>
            <a:ext cx="4428523" cy="44285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Squirrel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Big-O with</a:t>
            </a:r>
          </a:p>
          <a:p>
            <a:r>
              <a:rPr lang="en-US" dirty="0"/>
              <a:t>Squirrel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2B9180-9341-43C0-BE6E-0137A9E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413"/>
          </a:xfrm>
        </p:spPr>
        <p:txBody>
          <a:bodyPr/>
          <a:lstStyle/>
          <a:p>
            <a:r>
              <a:rPr lang="en-GB" dirty="0">
                <a:latin typeface="Dinomik Semibold" pitchFamily="50" charset="0"/>
              </a:rPr>
              <a:t>What is </a:t>
            </a:r>
            <a:r>
              <a:rPr lang="en-GB" b="1" dirty="0">
                <a:latin typeface="Dinomik Semibold" pitchFamily="50" charset="0"/>
              </a:rPr>
              <a:t>Big-O?</a:t>
            </a:r>
            <a:endParaRPr lang="en-GB" dirty="0">
              <a:latin typeface="Dinomik Semibold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50111-827C-4533-B2B9-33A3BB1A64D0}"/>
              </a:ext>
            </a:extLst>
          </p:cNvPr>
          <p:cNvSpPr txBox="1"/>
          <p:nvPr/>
        </p:nvSpPr>
        <p:spPr>
          <a:xfrm>
            <a:off x="838200" y="1363286"/>
            <a:ext cx="11064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Dinomik Semibold" pitchFamily="50" charset="0"/>
              </a:rPr>
              <a:t>Big-O is a form of showing a cost of an function depending on the output of the size (n), known as Time Complexity.</a:t>
            </a:r>
          </a:p>
          <a:p>
            <a:endParaRPr lang="en-GB" dirty="0">
              <a:latin typeface="Dinomik Semibold" pitchFamily="50" charset="0"/>
            </a:endParaRPr>
          </a:p>
          <a:p>
            <a:r>
              <a:rPr lang="en-GB" b="1" dirty="0">
                <a:latin typeface="Dinomik Semibold" pitchFamily="50" charset="0"/>
              </a:rPr>
              <a:t>The main cost of functions are the complexity and performance – this helps you the programmer decide what is the best algorithm to use which doesn’t impact the programs performance or speed.</a:t>
            </a:r>
          </a:p>
          <a:p>
            <a:endParaRPr lang="en-GB" b="1" dirty="0">
              <a:latin typeface="Dinomik Semibold" pitchFamily="50" charset="0"/>
            </a:endParaRPr>
          </a:p>
          <a:p>
            <a:r>
              <a:rPr lang="en-GB" b="1" dirty="0">
                <a:latin typeface="Dinomik Semibold" pitchFamily="50" charset="0"/>
              </a:rPr>
              <a:t>Big-O is an order function, so O(1) is read as “Order of 1”</a:t>
            </a:r>
          </a:p>
          <a:p>
            <a:endParaRPr lang="en-GB" b="1" dirty="0">
              <a:latin typeface="Dinomik Semibold" pitchFamily="50" charset="0"/>
            </a:endParaRPr>
          </a:p>
          <a:p>
            <a:r>
              <a:rPr lang="en-GB" b="1" dirty="0">
                <a:latin typeface="Dinomik Semibold" pitchFamily="50" charset="0"/>
              </a:rPr>
              <a:t>With Big-O you have to ignore lower-order terms, which means the highest represents the algorithm!</a:t>
            </a:r>
          </a:p>
          <a:p>
            <a:endParaRPr lang="en-GB" b="1" dirty="0">
              <a:latin typeface="Dinomik Semibold" pitchFamily="50" charset="0"/>
            </a:endParaRPr>
          </a:p>
          <a:p>
            <a:r>
              <a:rPr lang="en-GB" b="1" dirty="0">
                <a:latin typeface="Dinomik Semibold" pitchFamily="50" charset="0"/>
              </a:rPr>
              <a:t>Here are the order from best to worst (low to high):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59CD984-965B-466A-B27D-9270DAE64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84241"/>
              </p:ext>
            </p:extLst>
          </p:nvPr>
        </p:nvGraphicFramePr>
        <p:xfrm>
          <a:off x="983673" y="4505652"/>
          <a:ext cx="102246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09">
                  <a:extLst>
                    <a:ext uri="{9D8B030D-6E8A-4147-A177-3AD203B41FA5}">
                      <a16:colId xmlns:a16="http://schemas.microsoft.com/office/drawing/2014/main" val="794575620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3986236574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3043325821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331878236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1872996985"/>
                    </a:ext>
                  </a:extLst>
                </a:gridCol>
                <a:gridCol w="1704109">
                  <a:extLst>
                    <a:ext uri="{9D8B030D-6E8A-4147-A177-3AD203B41FA5}">
                      <a16:colId xmlns:a16="http://schemas.microsoft.com/office/drawing/2014/main" val="2713345079"/>
                    </a:ext>
                  </a:extLst>
                </a:gridCol>
              </a:tblGrid>
              <a:tr h="309034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O 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O(n</a:t>
                      </a:r>
                      <a:r>
                        <a:rPr lang="en-GB" b="0" baseline="30000" dirty="0"/>
                        <a:t>2</a:t>
                      </a:r>
                      <a:r>
                        <a:rPr lang="en-GB" b="0" baseline="0" dirty="0"/>
                        <a:t>)</a:t>
                      </a:r>
                      <a:endParaRPr lang="en-GB" b="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O(n!)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8275"/>
                  </a:ext>
                </a:extLst>
              </a:tr>
              <a:tr h="309034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Linearithmic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0666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FDB5DE5-4193-41B1-BA99-A6D8B3AB9038}"/>
              </a:ext>
            </a:extLst>
          </p:cNvPr>
          <p:cNvSpPr/>
          <p:nvPr/>
        </p:nvSpPr>
        <p:spPr>
          <a:xfrm>
            <a:off x="1098666" y="5428289"/>
            <a:ext cx="10191404" cy="731520"/>
          </a:xfrm>
          <a:prstGeom prst="rightArrow">
            <a:avLst/>
          </a:prstGeom>
          <a:gradFill flip="none" rotWithShape="1">
            <a:gsLst>
              <a:gs pos="0">
                <a:schemeClr val="accent6"/>
              </a:gs>
              <a:gs pos="95575">
                <a:srgbClr val="FF2F2F"/>
              </a:gs>
              <a:gs pos="51000">
                <a:schemeClr val="accent4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DB72BA-FCF9-4012-8FFA-2C7A48F5C3ED}"/>
              </a:ext>
            </a:extLst>
          </p:cNvPr>
          <p:cNvSpPr/>
          <p:nvPr/>
        </p:nvSpPr>
        <p:spPr>
          <a:xfrm>
            <a:off x="1098666" y="5528118"/>
            <a:ext cx="1487978" cy="5318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BEST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063571-3A7C-4771-9B5C-C9A1BC4E604A}"/>
              </a:ext>
            </a:extLst>
          </p:cNvPr>
          <p:cNvSpPr/>
          <p:nvPr/>
        </p:nvSpPr>
        <p:spPr>
          <a:xfrm>
            <a:off x="9439102" y="5528118"/>
            <a:ext cx="1487978" cy="53186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WORST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B852B-2FE3-4A5D-851B-DFBEA953CF5C}"/>
              </a:ext>
            </a:extLst>
          </p:cNvPr>
          <p:cNvSpPr txBox="1"/>
          <p:nvPr/>
        </p:nvSpPr>
        <p:spPr>
          <a:xfrm>
            <a:off x="4581700" y="5655549"/>
            <a:ext cx="2675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latin typeface="Dinomik Semibold" pitchFamily="50" charset="0"/>
              </a:rPr>
              <a:t>In terms of cost/performance impact</a:t>
            </a:r>
            <a:endParaRPr lang="en-GB" sz="1200" b="1" i="1" dirty="0">
              <a:latin typeface="Dinomik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5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2B9180-9341-43C0-BE6E-0137A9E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413"/>
          </a:xfrm>
        </p:spPr>
        <p:txBody>
          <a:bodyPr/>
          <a:lstStyle/>
          <a:p>
            <a:r>
              <a:rPr lang="en-GB" dirty="0">
                <a:latin typeface="Dinomik Semibold" pitchFamily="50" charset="0"/>
              </a:rPr>
              <a:t>Order of 1: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50111-827C-4533-B2B9-33A3BB1A64D0}"/>
              </a:ext>
            </a:extLst>
          </p:cNvPr>
          <p:cNvSpPr txBox="1"/>
          <p:nvPr/>
        </p:nvSpPr>
        <p:spPr>
          <a:xfrm>
            <a:off x="274320" y="1396538"/>
            <a:ext cx="116281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Dinomik Semibold" pitchFamily="50" charset="0"/>
              </a:rPr>
              <a:t>This is the best case in terms of cost and performance but could also be the worst in terms of searching for an item in a list!</a:t>
            </a:r>
          </a:p>
          <a:p>
            <a:endParaRPr lang="en-GB" b="1" dirty="0">
              <a:latin typeface="Dinomik Semibold" pitchFamily="50" charset="0"/>
            </a:endParaRPr>
          </a:p>
          <a:p>
            <a:r>
              <a:rPr lang="en-GB" b="1" dirty="0">
                <a:latin typeface="Dinomik Semibold" pitchFamily="50" charset="0"/>
              </a:rPr>
              <a:t>O(1) is considered to be instant, its shorthand name is “Constant”! Which means its calculated or managed in single time – this is what you want to aim for, but cannot always get in an algorithm!</a:t>
            </a:r>
          </a:p>
          <a:p>
            <a:endParaRPr lang="en-GB" b="1" dirty="0">
              <a:latin typeface="Dinomik Semibold" pitchFamily="50" charset="0"/>
            </a:endParaRPr>
          </a:p>
          <a:p>
            <a:r>
              <a:rPr lang="en-GB" b="1" dirty="0">
                <a:latin typeface="Dinomik Semibold" pitchFamily="50" charset="0"/>
              </a:rPr>
              <a:t>The following below are considered to be in Order of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Dinomik Semibold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Dinomik Semibold" pitchFamily="50" charset="0"/>
              </a:rPr>
              <a:t>Assignments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Dinomik Semibold" pitchFamily="50" charset="0"/>
              </a:rPr>
              <a:t>local player = </a:t>
            </a:r>
            <a:r>
              <a:rPr lang="en-GB" b="1" dirty="0" err="1">
                <a:latin typeface="Dinomik Semibold" pitchFamily="50" charset="0"/>
              </a:rPr>
              <a:t>EntityGroup</a:t>
            </a:r>
            <a:r>
              <a:rPr lang="en-GB" b="1" dirty="0">
                <a:latin typeface="Dinomik Semibold" pitchFamily="50" charset="0"/>
              </a:rPr>
              <a:t>[5]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Dinomik Semibold" pitchFamily="50" charset="0"/>
              </a:rPr>
              <a:t>player_score</a:t>
            </a:r>
            <a:r>
              <a:rPr lang="en-GB" b="1" dirty="0">
                <a:latin typeface="Dinomik Semibold" pitchFamily="50" charset="0"/>
              </a:rPr>
              <a:t> &lt;- 5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Dinomik Semibold" pitchFamily="50" charset="0"/>
              </a:rPr>
              <a:t>player_score</a:t>
            </a:r>
            <a:r>
              <a:rPr lang="en-GB" b="1" dirty="0">
                <a:latin typeface="Dinomik Semibold" pitchFamily="50" charset="0"/>
              </a:rPr>
              <a:t> +=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latin typeface="Dinomik Semibold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Dinomik Semibold" pitchFamily="50" charset="0"/>
              </a:rPr>
              <a:t>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Dinomik Semibold" pitchFamily="50" charset="0"/>
              </a:rPr>
              <a:t>local </a:t>
            </a:r>
            <a:r>
              <a:rPr lang="en-GB" b="1" dirty="0" err="1">
                <a:latin typeface="Dinomik Semibold" pitchFamily="50" charset="0"/>
              </a:rPr>
              <a:t>player_acc</a:t>
            </a:r>
            <a:r>
              <a:rPr lang="en-GB" b="1" dirty="0">
                <a:latin typeface="Dinomik Semibold" pitchFamily="50" charset="0"/>
              </a:rPr>
              <a:t> = (</a:t>
            </a:r>
            <a:r>
              <a:rPr lang="en-GB" b="1" dirty="0" err="1">
                <a:latin typeface="Dinomik Semibold" pitchFamily="50" charset="0"/>
              </a:rPr>
              <a:t>targets_hit</a:t>
            </a:r>
            <a:r>
              <a:rPr lang="en-GB" b="1" dirty="0">
                <a:latin typeface="Dinomik Semibold" pitchFamily="50" charset="0"/>
              </a:rPr>
              <a:t> / </a:t>
            </a:r>
            <a:r>
              <a:rPr lang="en-GB" b="1" dirty="0" err="1">
                <a:latin typeface="Dinomik Semibold" pitchFamily="50" charset="0"/>
              </a:rPr>
              <a:t>total_targets</a:t>
            </a:r>
            <a:r>
              <a:rPr lang="en-GB" b="1" dirty="0">
                <a:latin typeface="Dinomik Semibold" pitchFamily="50" charset="0"/>
              </a:rPr>
              <a:t>) * 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>
                <a:latin typeface="Dinomik Semibold" pitchFamily="50" charset="0"/>
              </a:rPr>
              <a:t>player_acc_new</a:t>
            </a:r>
            <a:r>
              <a:rPr lang="en-GB" b="1" dirty="0">
                <a:latin typeface="Dinomik Semibold" pitchFamily="50" charset="0"/>
              </a:rPr>
              <a:t> &lt;- ( </a:t>
            </a:r>
            <a:r>
              <a:rPr lang="en-GB" b="1" dirty="0" err="1">
                <a:latin typeface="Dinomik Semibold" pitchFamily="50" charset="0"/>
              </a:rPr>
              <a:t>getTargetsHit</a:t>
            </a:r>
            <a:r>
              <a:rPr lang="en-GB" b="1" dirty="0">
                <a:latin typeface="Dinomik Semibold" pitchFamily="50" charset="0"/>
              </a:rPr>
              <a:t>() / </a:t>
            </a:r>
            <a:r>
              <a:rPr lang="en-GB" b="1" dirty="0" err="1">
                <a:latin typeface="Dinomik Semibold" pitchFamily="50" charset="0"/>
              </a:rPr>
              <a:t>getTotalTargets</a:t>
            </a:r>
            <a:r>
              <a:rPr lang="en-GB" b="1" dirty="0">
                <a:latin typeface="Dinomik Semibold" pitchFamily="50" charset="0"/>
              </a:rPr>
              <a:t>() ) * 100  </a:t>
            </a:r>
          </a:p>
          <a:p>
            <a:pPr lvl="1"/>
            <a:r>
              <a:rPr lang="en-GB" b="1" dirty="0">
                <a:solidFill>
                  <a:schemeClr val="accent6">
                    <a:lumMod val="75000"/>
                  </a:schemeClr>
                </a:solidFill>
                <a:latin typeface="Dinomik Semibold" pitchFamily="50" charset="0"/>
              </a:rPr>
              <a:t>    //Assuming both functions are O(1) and not O(n)</a:t>
            </a:r>
          </a:p>
        </p:txBody>
      </p:sp>
    </p:spTree>
    <p:extLst>
      <p:ext uri="{BB962C8B-B14F-4D97-AF65-F5344CB8AC3E}">
        <p14:creationId xmlns:p14="http://schemas.microsoft.com/office/powerpoint/2010/main" val="293149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2B9180-9341-43C0-BE6E-0137A9E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413"/>
          </a:xfrm>
        </p:spPr>
        <p:txBody>
          <a:bodyPr/>
          <a:lstStyle/>
          <a:p>
            <a:r>
              <a:rPr lang="en-GB" dirty="0">
                <a:latin typeface="Dinomik Semibold" pitchFamily="50" charset="0"/>
              </a:rPr>
              <a:t>Order of log(n):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50111-827C-4533-B2B9-33A3BB1A64D0}"/>
              </a:ext>
            </a:extLst>
          </p:cNvPr>
          <p:cNvSpPr txBox="1"/>
          <p:nvPr/>
        </p:nvSpPr>
        <p:spPr>
          <a:xfrm>
            <a:off x="780011" y="1396538"/>
            <a:ext cx="1106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Dinomik Semibold" pitchFamily="50" charset="0"/>
              </a:rPr>
              <a:t>This has got to do with multiplying or dividing the number of n (base) with the exponent (how much by).</a:t>
            </a:r>
          </a:p>
          <a:p>
            <a:r>
              <a:rPr lang="en-GB" b="1" dirty="0">
                <a:latin typeface="Dinomik Semibold" pitchFamily="50" charset="0"/>
              </a:rPr>
              <a:t>This is used to break down as many steps until x may be found – used for Binary Search!</a:t>
            </a:r>
          </a:p>
          <a:p>
            <a:endParaRPr lang="en-GB" b="1" dirty="0">
              <a:latin typeface="Dinomik Semibold" pitchFamily="50" charset="0"/>
            </a:endParaRPr>
          </a:p>
          <a:p>
            <a:r>
              <a:rPr lang="en-GB" b="1" dirty="0">
                <a:latin typeface="Dinomik Semibold" pitchFamily="50" charset="0"/>
              </a:rPr>
              <a:t>Take this algorithm made in Squirrel for this example – steps to get to 100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5AEBE-608D-45A5-8E5F-3DD3D5E5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0736"/>
            <a:ext cx="6782747" cy="3334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485BB-56E6-43DA-9369-57B9F845AEE2}"/>
              </a:ext>
            </a:extLst>
          </p:cNvPr>
          <p:cNvSpPr txBox="1"/>
          <p:nvPr/>
        </p:nvSpPr>
        <p:spPr>
          <a:xfrm>
            <a:off x="7703128" y="3402878"/>
            <a:ext cx="425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Dinomik Semibold" pitchFamily="50" charset="0"/>
              </a:rPr>
              <a:t>This algorithm is O(n) which took 100 steps to get to 100</a:t>
            </a:r>
            <a:endParaRPr lang="en-GB" b="1" dirty="0">
              <a:latin typeface="Dinomik Semi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BA116-8C74-40F6-AF6A-7BF8CC6686AF}"/>
              </a:ext>
            </a:extLst>
          </p:cNvPr>
          <p:cNvSpPr txBox="1"/>
          <p:nvPr/>
        </p:nvSpPr>
        <p:spPr>
          <a:xfrm>
            <a:off x="7703128" y="4855221"/>
            <a:ext cx="425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Dinomik Semibold" pitchFamily="50" charset="0"/>
              </a:rPr>
              <a:t>This algorithm is O(log 2(n)) which took 7 steps to get to 100</a:t>
            </a:r>
            <a:endParaRPr lang="en-GB" b="1" dirty="0">
              <a:latin typeface="Dinomik Semibold" pitchFamily="50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8778E6B-40EB-43DE-A8D2-4A2479DA1EDF}"/>
              </a:ext>
            </a:extLst>
          </p:cNvPr>
          <p:cNvSpPr/>
          <p:nvPr/>
        </p:nvSpPr>
        <p:spPr>
          <a:xfrm>
            <a:off x="5844322" y="3527508"/>
            <a:ext cx="1817716" cy="39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4945134-5C3B-45F4-8516-7A5AEBE789DA}"/>
              </a:ext>
            </a:extLst>
          </p:cNvPr>
          <p:cNvSpPr/>
          <p:nvPr/>
        </p:nvSpPr>
        <p:spPr>
          <a:xfrm>
            <a:off x="5844322" y="4979851"/>
            <a:ext cx="1817716" cy="397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0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2B9180-9341-43C0-BE6E-0137A9E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413"/>
          </a:xfrm>
        </p:spPr>
        <p:txBody>
          <a:bodyPr/>
          <a:lstStyle/>
          <a:p>
            <a:r>
              <a:rPr lang="en-GB" dirty="0">
                <a:latin typeface="Dinomik Semibold" pitchFamily="50" charset="0"/>
              </a:rPr>
              <a:t>Order of 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50111-827C-4533-B2B9-33A3BB1A64D0}"/>
              </a:ext>
            </a:extLst>
          </p:cNvPr>
          <p:cNvSpPr txBox="1"/>
          <p:nvPr/>
        </p:nvSpPr>
        <p:spPr>
          <a:xfrm>
            <a:off x="838200" y="1396538"/>
            <a:ext cx="1106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Dinomik Semibold" pitchFamily="50" charset="0"/>
              </a:rPr>
              <a:t>Order of n is in linear time, meaning it will iterate from 0 to x or vice versa, if you used loops – you’ve coded the algorithm in O(n)! You could even increment or decrement in steps!</a:t>
            </a:r>
          </a:p>
          <a:p>
            <a:endParaRPr lang="en-GB" b="1" dirty="0">
              <a:latin typeface="Dinomik Semibold" pitchFamily="50" charset="0"/>
            </a:endParaRPr>
          </a:p>
          <a:p>
            <a:endParaRPr lang="en-GB" b="1" dirty="0">
              <a:latin typeface="Dinomik Semibold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30A01-DA59-4C37-A270-763F43A88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3"/>
          <a:stretch/>
        </p:blipFill>
        <p:spPr>
          <a:xfrm>
            <a:off x="3187710" y="2335876"/>
            <a:ext cx="5816580" cy="1787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0EE1F5-441C-4A8C-A34F-114351B38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423" y="4226657"/>
            <a:ext cx="3061153" cy="4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2B9180-9341-43C0-BE6E-0137A9E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413"/>
          </a:xfrm>
        </p:spPr>
        <p:txBody>
          <a:bodyPr/>
          <a:lstStyle/>
          <a:p>
            <a:r>
              <a:rPr lang="en-GB" dirty="0">
                <a:latin typeface="Dinomik Semibold" pitchFamily="50" charset="0"/>
              </a:rPr>
              <a:t>Order of n log(n):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50111-827C-4533-B2B9-33A3BB1A64D0}"/>
              </a:ext>
            </a:extLst>
          </p:cNvPr>
          <p:cNvSpPr txBox="1"/>
          <p:nvPr/>
        </p:nvSpPr>
        <p:spPr>
          <a:xfrm>
            <a:off x="838200" y="1396538"/>
            <a:ext cx="110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Dinomik Semibold" pitchFamily="50" charset="0"/>
              </a:rPr>
              <a:t>The usage of combing an O(log(n)) inside an O(n) loop!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DE23C-86F3-4809-815F-274A10FE9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37" y="2419287"/>
            <a:ext cx="6080896" cy="28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9B060F-6FB2-451F-AFA7-A903F5D4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69" y="182562"/>
            <a:ext cx="151555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1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2B9180-9341-43C0-BE6E-0137A9E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413"/>
          </a:xfrm>
        </p:spPr>
        <p:txBody>
          <a:bodyPr/>
          <a:lstStyle/>
          <a:p>
            <a:r>
              <a:rPr lang="en-GB" dirty="0">
                <a:latin typeface="Dinomik Semibold" pitchFamily="50" charset="0"/>
              </a:rPr>
              <a:t>Order of n</a:t>
            </a:r>
            <a:r>
              <a:rPr lang="en-GB" baseline="30000" dirty="0">
                <a:latin typeface="Dinomik Semibold" pitchFamily="50" charset="0"/>
              </a:rPr>
              <a:t>2</a:t>
            </a:r>
            <a:endParaRPr lang="en-GB" dirty="0">
              <a:latin typeface="Dinomik Semibold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50111-827C-4533-B2B9-33A3BB1A64D0}"/>
              </a:ext>
            </a:extLst>
          </p:cNvPr>
          <p:cNvSpPr txBox="1"/>
          <p:nvPr/>
        </p:nvSpPr>
        <p:spPr>
          <a:xfrm>
            <a:off x="838200" y="1396538"/>
            <a:ext cx="1106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Dinomik Semibold" pitchFamily="50" charset="0"/>
              </a:rPr>
              <a:t>This tends to be the worst one for efficiency, this is used for nested loops! </a:t>
            </a:r>
          </a:p>
          <a:p>
            <a:r>
              <a:rPr lang="en-GB" b="1" dirty="0">
                <a:latin typeface="Dinomik Semibold" pitchFamily="50" charset="0"/>
              </a:rPr>
              <a:t>Sometimes – not likely – this will have better performance than O(n) itself! Weird…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62DE8-74B2-4E6E-AC36-7F2296EF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769" y="182562"/>
            <a:ext cx="1036380" cy="64928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62CEC2-89B0-4A59-A5D5-5181D563E1F8}"/>
              </a:ext>
            </a:extLst>
          </p:cNvPr>
          <p:cNvGrpSpPr/>
          <p:nvPr/>
        </p:nvGrpSpPr>
        <p:grpSpPr>
          <a:xfrm>
            <a:off x="1251974" y="3039604"/>
            <a:ext cx="6767737" cy="1104840"/>
            <a:chOff x="1251974" y="3039604"/>
            <a:chExt cx="6767737" cy="11048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717FAC-6609-4F70-BD60-2796429C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334" y="3039604"/>
              <a:ext cx="5744377" cy="1009791"/>
            </a:xfrm>
            <a:prstGeom prst="rect">
              <a:avLst/>
            </a:prstGeom>
          </p:spPr>
        </p:pic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EECAC251-9221-495C-A75B-C2EE07F99C76}"/>
                </a:ext>
              </a:extLst>
            </p:cNvPr>
            <p:cNvSpPr/>
            <p:nvPr/>
          </p:nvSpPr>
          <p:spPr>
            <a:xfrm>
              <a:off x="2535979" y="3471112"/>
              <a:ext cx="108066" cy="63176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085F60-1963-40E3-8800-53AF0F8352D5}"/>
                </a:ext>
              </a:extLst>
            </p:cNvPr>
            <p:cNvSpPr/>
            <p:nvPr/>
          </p:nvSpPr>
          <p:spPr>
            <a:xfrm>
              <a:off x="2018849" y="3650438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Dinomik Semibold" pitchFamily="50" charset="0"/>
                </a:rPr>
                <a:t>O(n)</a:t>
              </a:r>
              <a:endParaRPr lang="en-GB" sz="1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12F0866-1CE1-45B3-BC93-68D26FE641CF}"/>
                </a:ext>
              </a:extLst>
            </p:cNvPr>
            <p:cNvSpPr/>
            <p:nvPr/>
          </p:nvSpPr>
          <p:spPr>
            <a:xfrm>
              <a:off x="1848439" y="3203339"/>
              <a:ext cx="108066" cy="9411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2AE8F4-E221-4B26-B9D8-E59243C345C3}"/>
                </a:ext>
              </a:extLst>
            </p:cNvPr>
            <p:cNvSpPr/>
            <p:nvPr/>
          </p:nvSpPr>
          <p:spPr>
            <a:xfrm>
              <a:off x="1251974" y="3544499"/>
              <a:ext cx="5341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Dinomik Semibold" pitchFamily="50" charset="0"/>
                </a:rPr>
                <a:t>O(n)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067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2B9180-9341-43C0-BE6E-0137A9E6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413"/>
          </a:xfrm>
        </p:spPr>
        <p:txBody>
          <a:bodyPr/>
          <a:lstStyle/>
          <a:p>
            <a:r>
              <a:rPr lang="en-GB" dirty="0">
                <a:latin typeface="Dinomik Semibold" pitchFamily="50" charset="0"/>
              </a:rPr>
              <a:t>Order of n! </a:t>
            </a:r>
            <a:r>
              <a:rPr lang="en-GB" b="1" dirty="0">
                <a:latin typeface="Dinomik Semibold" pitchFamily="50" charset="0"/>
              </a:rPr>
              <a:t>:</a:t>
            </a:r>
            <a:endParaRPr lang="en-GB" dirty="0">
              <a:latin typeface="Dinomik Semibold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50111-827C-4533-B2B9-33A3BB1A64D0}"/>
              </a:ext>
            </a:extLst>
          </p:cNvPr>
          <p:cNvSpPr txBox="1"/>
          <p:nvPr/>
        </p:nvSpPr>
        <p:spPr>
          <a:xfrm>
            <a:off x="838200" y="1396538"/>
            <a:ext cx="1106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Dinomik Semibold" pitchFamily="50" charset="0"/>
              </a:rPr>
              <a:t>Recursion is the process of calling itself and is denoted with a exclamation mark. The method will make usage of the parameter provided until it reached base case which it returns itself until out of the stack.</a:t>
            </a:r>
          </a:p>
          <a:p>
            <a:endParaRPr lang="en-GB" b="1" dirty="0">
              <a:latin typeface="Dinomik Semibold" pitchFamily="50" charset="0"/>
            </a:endParaRPr>
          </a:p>
          <a:p>
            <a:r>
              <a:rPr lang="en-GB" b="1" dirty="0">
                <a:latin typeface="Dinomik Semibold" pitchFamily="50" charset="0"/>
              </a:rPr>
              <a:t>This demo doesn’t return anything, so this will simply call return to stop itself from continuing onwards.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3DC0D-2159-412B-9034-F2A1A456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45" y="2647018"/>
            <a:ext cx="4266407" cy="36460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4C19C9-87A5-4679-B8C6-05D43D646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1" y="2851664"/>
            <a:ext cx="2904040" cy="323679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0FA90B5-A93A-490A-BC44-4DEAEB059C8F}"/>
              </a:ext>
            </a:extLst>
          </p:cNvPr>
          <p:cNvSpPr/>
          <p:nvPr/>
        </p:nvSpPr>
        <p:spPr>
          <a:xfrm>
            <a:off x="1543245" y="3217025"/>
            <a:ext cx="207818" cy="9393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25120F3-F0C0-43DE-BD75-0449CF07A6B0}"/>
              </a:ext>
            </a:extLst>
          </p:cNvPr>
          <p:cNvSpPr/>
          <p:nvPr/>
        </p:nvSpPr>
        <p:spPr>
          <a:xfrm>
            <a:off x="1619293" y="4480560"/>
            <a:ext cx="131770" cy="842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34A35-87CF-4E7C-9B0C-23BCAD8F8109}"/>
              </a:ext>
            </a:extLst>
          </p:cNvPr>
          <p:cNvSpPr txBox="1"/>
          <p:nvPr/>
        </p:nvSpPr>
        <p:spPr>
          <a:xfrm>
            <a:off x="613026" y="3508934"/>
            <a:ext cx="104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Dinomik Semibold" pitchFamily="50" charset="0"/>
              </a:rPr>
              <a:t>Reached</a:t>
            </a:r>
          </a:p>
          <a:p>
            <a:r>
              <a:rPr lang="en-GB" sz="1400" b="1" dirty="0">
                <a:latin typeface="Dinomik Semibold" pitchFamily="50" charset="0"/>
              </a:rPr>
              <a:t>Base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58BEE-54AD-47A0-A18B-708AFC306E22}"/>
              </a:ext>
            </a:extLst>
          </p:cNvPr>
          <p:cNvSpPr txBox="1"/>
          <p:nvPr/>
        </p:nvSpPr>
        <p:spPr>
          <a:xfrm>
            <a:off x="323076" y="4625413"/>
            <a:ext cx="154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Dinomik Semibold" pitchFamily="50" charset="0"/>
              </a:rPr>
              <a:t>Work towards</a:t>
            </a:r>
          </a:p>
          <a:p>
            <a:r>
              <a:rPr lang="en-GB" sz="1400" b="1" dirty="0">
                <a:latin typeface="Dinomik Semibold" pitchFamily="50" charset="0"/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278245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606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Dinomik Semibold</vt:lpstr>
      <vt:lpstr>Office Theme</vt:lpstr>
      <vt:lpstr>Introduction to  Squirrel Programming</vt:lpstr>
      <vt:lpstr>What is Big-O?</vt:lpstr>
      <vt:lpstr>Order of 1:</vt:lpstr>
      <vt:lpstr>Order of log(n):</vt:lpstr>
      <vt:lpstr>Order of n:</vt:lpstr>
      <vt:lpstr>Order of n log(n):</vt:lpstr>
      <vt:lpstr>Order of n2</vt:lpstr>
      <vt:lpstr>Order of n!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Squirrel Programming</dc:title>
  <dc:creator>James</dc:creator>
  <cp:lastModifiedBy>James</cp:lastModifiedBy>
  <cp:revision>216</cp:revision>
  <dcterms:created xsi:type="dcterms:W3CDTF">2019-08-11T14:37:28Z</dcterms:created>
  <dcterms:modified xsi:type="dcterms:W3CDTF">2020-03-15T15:48:49Z</dcterms:modified>
</cp:coreProperties>
</file>