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68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708C-FE95-45C6-83ED-4F6CFF548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55B56-1C8E-449E-A9C7-864BD55F5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D3CEF-0DAE-43A0-8E7C-C3A5DB26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28EA-92CB-4CA7-AD7F-631400D8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61F7-C299-4B5A-B18F-344EBC99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72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1D44-3EB0-4E2B-B142-057A4976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196E5-CBF1-439F-B3FD-14C92B25E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76FA4-6732-485B-A22B-FFA86C81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D74FD-8B91-4629-9B9E-B0220A21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D3337-4E72-4B33-A8B7-4683D465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0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585D9-2FD1-4557-A1E7-F382B3A1B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5419D-FB3C-4AA0-BDC7-698123307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CB6C-E3BF-435F-A341-276D256F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67C82-83B6-4065-9041-BE51BC5B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7267-55A6-4A65-AB83-6C909C01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0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30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A6DC-D49B-427B-B9DE-6113B9EF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78B5-EC37-48BF-8486-99F0CE8F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C7E45-8BF6-47EC-A08E-CB16ECA9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414F9-6A51-449E-BC69-21B91A09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1917-A769-44BD-8BC8-E92EF053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34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E9C8-3C82-4199-9D2B-72915A7D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FDB3-610F-430C-9339-71FBD50F0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4C15-C4EC-4376-9392-F6322A24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C878B-187D-4A59-B8BA-B01698C8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9687E-B544-40F7-9642-89F79A92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09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8CBB-4025-4FF3-BF80-30929844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A742-AF19-4616-95DC-38F8FBF53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D400E-0E1F-4F61-9FDB-CA5FDF96B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20324-6082-4D57-A7C7-172735D0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3BD16-A11F-4879-B1D9-6DFCBE58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E69FA-B0F0-427A-8231-70ADDF2F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7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9BF3-3DC0-4810-9654-0FB95DC6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10B76-308A-4259-8A20-39EBB3BDD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F5B56-E005-4765-BF0F-875206C70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D4CE6-C988-4683-B7AD-3E07398C1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FF667-D0C0-41AE-AC18-B8572A69A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78777-7623-4363-8033-C569DFEE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19DEF-D91B-4498-9D1D-72D59B73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54411-05AE-46A8-A9EB-642E29F9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73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BA68-F643-43C3-BCE2-5F6FC231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C67C5-B702-4744-AF31-2A1494A3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3462E-AF23-4F6F-A870-97778F19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DC344-7407-47DD-B3D8-5A49A304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09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12886-C9E9-486E-B0B8-B33369DC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125B1-D355-4018-AECB-32199F03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EC1EA-C9A3-45CE-9CBE-91E17AB5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41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42BE-6AA6-498C-9752-50F42271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D496-861B-4877-8830-1499E106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DFBF0-9B7F-4D90-A945-1A3F3A936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976F1-CC29-404C-A707-BAFB8E4D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5AC51-E4FC-429A-B845-53DDCECB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D29DB-5B8D-4834-86D2-AA1FC47F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3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C3DC-E989-4324-A783-AF4373BC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9608C-C6CB-4712-972B-98AB5EA4E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3E6CB-4093-43E6-BE58-53D68F763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C14EF-D286-401B-9DF8-3CFA8AF3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7C805-BE1D-427D-BD0E-B2B586D0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E7969-458E-421D-ADAF-FE845D6F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24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03E391-81A0-4577-A208-7FDD6BFE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B571C-10FA-433B-AF3A-A1966EFCB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E9843-CD5A-4117-B36D-36E301F2D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DF2A0-5E3F-4E8A-87D3-A5E7D933058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CB04-E393-4CE0-BCDE-FA038D238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03C9A-D17D-49C9-B724-914AF9AF8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34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683398" y="1215227"/>
            <a:ext cx="4428523" cy="44285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Squirrel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640998"/>
            <a:ext cx="4988284" cy="1257574"/>
          </a:xfrm>
        </p:spPr>
        <p:txBody>
          <a:bodyPr/>
          <a:lstStyle/>
          <a:p>
            <a:r>
              <a:rPr lang="en-US" dirty="0"/>
              <a:t>Introduction into </a:t>
            </a:r>
            <a:r>
              <a:rPr lang="en-US" b="1" dirty="0"/>
              <a:t>OOP</a:t>
            </a:r>
          </a:p>
          <a:p>
            <a:r>
              <a:rPr lang="en-US" i="1" dirty="0"/>
              <a:t>Object-Oriented Programming 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DB0C-BD9B-4B3B-8D3E-A785DC8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694"/>
            <a:ext cx="10515600" cy="485343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Abstraction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09DA-F76E-4C21-8838-EB200780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374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For this demonstration, lets start with the contract (base class):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D9B74-00D3-4370-A924-E3AC4FA83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0" y="1363562"/>
            <a:ext cx="10775319" cy="519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2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44C7B8D-982B-4884-9698-6C21A852A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9" y="622810"/>
            <a:ext cx="11644637" cy="5612379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846CD3A3-76A8-42F9-A98D-918BBFA0D64E}"/>
              </a:ext>
            </a:extLst>
          </p:cNvPr>
          <p:cNvSpPr/>
          <p:nvPr/>
        </p:nvSpPr>
        <p:spPr>
          <a:xfrm>
            <a:off x="3441006" y="2888800"/>
            <a:ext cx="199505" cy="16459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A2ED97-F7E9-4477-859E-E5BBD922AD11}"/>
              </a:ext>
            </a:extLst>
          </p:cNvPr>
          <p:cNvSpPr txBox="1"/>
          <p:nvPr/>
        </p:nvSpPr>
        <p:spPr>
          <a:xfrm>
            <a:off x="3797246" y="1586528"/>
            <a:ext cx="4901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 fields that make a shape – </a:t>
            </a:r>
            <a:r>
              <a:rPr lang="en-GB" sz="1600" dirty="0">
                <a:solidFill>
                  <a:srgbClr val="7030A0"/>
                </a:solidFill>
              </a:rPr>
              <a:t>the fundamentals</a:t>
            </a:r>
            <a:r>
              <a:rPr lang="en-GB" sz="1600" dirty="0"/>
              <a:t>…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DB4F0E8-78BA-41A7-8B43-172B4755D05D}"/>
              </a:ext>
            </a:extLst>
          </p:cNvPr>
          <p:cNvSpPr/>
          <p:nvPr/>
        </p:nvSpPr>
        <p:spPr>
          <a:xfrm>
            <a:off x="3410527" y="932845"/>
            <a:ext cx="199505" cy="16459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B55C57-9A95-4C1B-9AC1-F131C964CFB3}"/>
              </a:ext>
            </a:extLst>
          </p:cNvPr>
          <p:cNvSpPr txBox="1"/>
          <p:nvPr/>
        </p:nvSpPr>
        <p:spPr>
          <a:xfrm>
            <a:off x="3781829" y="3542483"/>
            <a:ext cx="711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 constructor which </a:t>
            </a:r>
            <a:r>
              <a:rPr lang="en-GB" sz="1600" i="1" dirty="0">
                <a:solidFill>
                  <a:srgbClr val="00B0F0"/>
                </a:solidFill>
              </a:rPr>
              <a:t>initializes the fields </a:t>
            </a:r>
            <a:r>
              <a:rPr lang="en-GB" sz="1600" dirty="0"/>
              <a:t>from the </a:t>
            </a:r>
            <a:r>
              <a:rPr lang="en-GB" sz="1600" i="1" dirty="0">
                <a:solidFill>
                  <a:srgbClr val="0070C0"/>
                </a:solidFill>
              </a:rPr>
              <a:t>parameters that are passed into it</a:t>
            </a:r>
            <a:r>
              <a:rPr lang="en-GB" sz="1600" dirty="0"/>
              <a:t>, remember: </a:t>
            </a:r>
            <a:r>
              <a:rPr lang="en-GB" sz="1600" b="1" dirty="0">
                <a:solidFill>
                  <a:srgbClr val="7030A0"/>
                </a:solidFill>
              </a:rPr>
              <a:t>Encapsulation!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270658-BCC7-4207-8357-6446D3E6570F}"/>
              </a:ext>
            </a:extLst>
          </p:cNvPr>
          <p:cNvCxnSpPr/>
          <p:nvPr/>
        </p:nvCxnSpPr>
        <p:spPr>
          <a:xfrm flipH="1">
            <a:off x="5325533" y="4775200"/>
            <a:ext cx="770467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F663F1-578A-4381-970D-BBE2F92FB048}"/>
              </a:ext>
            </a:extLst>
          </p:cNvPr>
          <p:cNvSpPr txBox="1"/>
          <p:nvPr/>
        </p:nvSpPr>
        <p:spPr>
          <a:xfrm>
            <a:off x="6096000" y="4513590"/>
            <a:ext cx="475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Normal method, can be classed as a Getter (No prefix used in method name)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23C54C-F8C5-4580-8DC9-E1451958EAF6}"/>
              </a:ext>
            </a:extLst>
          </p:cNvPr>
          <p:cNvCxnSpPr>
            <a:cxnSpLocks/>
          </p:cNvCxnSpPr>
          <p:nvPr/>
        </p:nvCxnSpPr>
        <p:spPr>
          <a:xfrm flipH="1">
            <a:off x="5774268" y="5919927"/>
            <a:ext cx="47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724EF7-87FB-4233-BAE2-8870DF587BED}"/>
              </a:ext>
            </a:extLst>
          </p:cNvPr>
          <p:cNvSpPr txBox="1"/>
          <p:nvPr/>
        </p:nvSpPr>
        <p:spPr>
          <a:xfrm>
            <a:off x="6248116" y="5643525"/>
            <a:ext cx="475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 setter with a prefix to change the shapes properties.</a:t>
            </a:r>
          </a:p>
          <a:p>
            <a:r>
              <a:rPr lang="en-GB" sz="1400" b="1" dirty="0"/>
              <a:t>Note</a:t>
            </a:r>
            <a:r>
              <a:rPr lang="en-GB" sz="1400" dirty="0"/>
              <a:t>: No</a:t>
            </a:r>
            <a:r>
              <a:rPr lang="en-GB" sz="1400" b="1" dirty="0"/>
              <a:t> </a:t>
            </a:r>
            <a:r>
              <a:rPr lang="en-GB" sz="1400" b="1" dirty="0">
                <a:solidFill>
                  <a:srgbClr val="0070C0"/>
                </a:solidFill>
              </a:rPr>
              <a:t>return</a:t>
            </a:r>
            <a:r>
              <a:rPr lang="en-GB" sz="1400" dirty="0"/>
              <a:t>, </a:t>
            </a:r>
            <a:r>
              <a:rPr lang="en-GB" sz="1400" b="1" i="1" dirty="0">
                <a:solidFill>
                  <a:srgbClr val="7030A0"/>
                </a:solidFill>
              </a:rPr>
              <a:t>direct assignment to the fields</a:t>
            </a:r>
            <a:r>
              <a:rPr lang="en-GB" sz="1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654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88DB4A-D24E-4121-B0D0-71FBC312222B}"/>
              </a:ext>
            </a:extLst>
          </p:cNvPr>
          <p:cNvSpPr txBox="1">
            <a:spLocks/>
          </p:cNvSpPr>
          <p:nvPr/>
        </p:nvSpPr>
        <p:spPr>
          <a:xfrm>
            <a:off x="838200" y="195694"/>
            <a:ext cx="10515600" cy="48534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Abstraction with Classes (</a:t>
            </a:r>
            <a:r>
              <a:rPr lang="en-GB" sz="3600" dirty="0">
                <a:solidFill>
                  <a:srgbClr val="00B0F0"/>
                </a:solidFill>
              </a:rPr>
              <a:t>extends</a:t>
            </a:r>
            <a:r>
              <a:rPr lang="en-GB" sz="3600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C9D270-16F8-4B92-969E-BFC5509E036D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10515600" cy="59812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Now we can extend it to our 3 shapes!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Since Abstraction is like a contract, each shape has </a:t>
            </a:r>
            <a:r>
              <a:rPr lang="en-GB" sz="2000" dirty="0">
                <a:solidFill>
                  <a:srgbClr val="7030A0"/>
                </a:solidFill>
              </a:rPr>
              <a:t>signed an agreement</a:t>
            </a:r>
            <a:r>
              <a:rPr lang="en-GB" sz="2000" dirty="0"/>
              <a:t> to use the </a:t>
            </a:r>
            <a:r>
              <a:rPr lang="en-GB" sz="2000" i="1" dirty="0">
                <a:solidFill>
                  <a:srgbClr val="00B0F0"/>
                </a:solidFill>
              </a:rPr>
              <a:t>fields and methods/functions</a:t>
            </a:r>
            <a:r>
              <a:rPr lang="en-GB" sz="2000" dirty="0"/>
              <a:t> from the </a:t>
            </a:r>
            <a:r>
              <a:rPr lang="en-GB" sz="2000" b="1" i="1" dirty="0"/>
              <a:t>Shape</a:t>
            </a:r>
            <a:r>
              <a:rPr lang="en-GB" sz="2000" b="1" dirty="0"/>
              <a:t> </a:t>
            </a:r>
            <a:r>
              <a:rPr lang="en-GB" sz="2000" dirty="0"/>
              <a:t>class</a:t>
            </a:r>
            <a:r>
              <a:rPr lang="en-GB" sz="2000" b="1" dirty="0"/>
              <a:t> </a:t>
            </a:r>
            <a:r>
              <a:rPr lang="en-GB" sz="2000" dirty="0"/>
              <a:t>– without implementing it!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This means these classes can </a:t>
            </a:r>
            <a:r>
              <a:rPr lang="en-GB" sz="2000" i="1" dirty="0">
                <a:solidFill>
                  <a:srgbClr val="00B0F0"/>
                </a:solidFill>
              </a:rPr>
              <a:t>access or change the behaviour</a:t>
            </a:r>
            <a:r>
              <a:rPr lang="en-GB" sz="2000" dirty="0"/>
              <a:t> while not affecting the </a:t>
            </a:r>
            <a:r>
              <a:rPr lang="en-GB" sz="2000" dirty="0">
                <a:solidFill>
                  <a:srgbClr val="00B0F0"/>
                </a:solidFill>
              </a:rPr>
              <a:t>Base class</a:t>
            </a:r>
            <a:r>
              <a:rPr lang="en-GB" sz="2000" dirty="0"/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3CB90-4940-4318-AA39-7989FFB71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23" y="1473851"/>
            <a:ext cx="6894024" cy="32852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1FE94D-E366-4FF9-BE89-F49B11F1BAB3}"/>
              </a:ext>
            </a:extLst>
          </p:cNvPr>
          <p:cNvSpPr/>
          <p:nvPr/>
        </p:nvSpPr>
        <p:spPr>
          <a:xfrm>
            <a:off x="3507971" y="1473851"/>
            <a:ext cx="1088967" cy="254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5D2F86-FE9C-40B8-BC3A-D5A0F8DA6980}"/>
              </a:ext>
            </a:extLst>
          </p:cNvPr>
          <p:cNvSpPr/>
          <p:nvPr/>
        </p:nvSpPr>
        <p:spPr>
          <a:xfrm>
            <a:off x="3585556" y="2590527"/>
            <a:ext cx="1088967" cy="254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040C2B-39FB-40A5-BBF7-3F885DFC75D5}"/>
              </a:ext>
            </a:extLst>
          </p:cNvPr>
          <p:cNvSpPr/>
          <p:nvPr/>
        </p:nvSpPr>
        <p:spPr>
          <a:xfrm>
            <a:off x="3507971" y="3707203"/>
            <a:ext cx="1088967" cy="254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17CAE9-D581-4DED-9463-FACB05B05D3B}"/>
              </a:ext>
            </a:extLst>
          </p:cNvPr>
          <p:cNvSpPr/>
          <p:nvPr/>
        </p:nvSpPr>
        <p:spPr>
          <a:xfrm>
            <a:off x="5289665" y="2033575"/>
            <a:ext cx="4087091" cy="254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2B8C2C-3173-4868-AC51-436BD37965CD}"/>
              </a:ext>
            </a:extLst>
          </p:cNvPr>
          <p:cNvSpPr/>
          <p:nvPr/>
        </p:nvSpPr>
        <p:spPr>
          <a:xfrm>
            <a:off x="5289664" y="3141773"/>
            <a:ext cx="4087091" cy="254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BE7550-2A9D-42A4-96E0-69B962FF327F}"/>
              </a:ext>
            </a:extLst>
          </p:cNvPr>
          <p:cNvSpPr/>
          <p:nvPr/>
        </p:nvSpPr>
        <p:spPr>
          <a:xfrm>
            <a:off x="5289664" y="4283223"/>
            <a:ext cx="4087091" cy="254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9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314E-972C-499B-842C-124ED28A0E83}"/>
              </a:ext>
            </a:extLst>
          </p:cNvPr>
          <p:cNvSpPr txBox="1">
            <a:spLocks/>
          </p:cNvSpPr>
          <p:nvPr/>
        </p:nvSpPr>
        <p:spPr>
          <a:xfrm>
            <a:off x="838200" y="519889"/>
            <a:ext cx="10515600" cy="48534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Abstraction with Classes (</a:t>
            </a:r>
            <a:r>
              <a:rPr lang="en-GB" sz="3600" dirty="0">
                <a:solidFill>
                  <a:srgbClr val="00B0F0"/>
                </a:solidFill>
              </a:rPr>
              <a:t>extends</a:t>
            </a:r>
            <a:r>
              <a:rPr lang="en-GB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7D86F-5B1D-4766-A6CF-11EB63EF6117}"/>
              </a:ext>
            </a:extLst>
          </p:cNvPr>
          <p:cNvSpPr txBox="1">
            <a:spLocks/>
          </p:cNvSpPr>
          <p:nvPr/>
        </p:nvSpPr>
        <p:spPr>
          <a:xfrm>
            <a:off x="838200" y="1005232"/>
            <a:ext cx="10515600" cy="51711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Once extended, you can overwrite or add functions on top of the base class!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Now, let’s invoke and make some shapes!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20380-8835-465B-B991-6446B34C4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459"/>
          <a:stretch/>
        </p:blipFill>
        <p:spPr>
          <a:xfrm>
            <a:off x="1861947" y="1582211"/>
            <a:ext cx="7922134" cy="115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9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DECC-4800-4348-A3F7-24EA1BE7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19"/>
            <a:ext cx="10515600" cy="585095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7827-2EB3-4730-8B87-2AC296A0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9462"/>
            <a:ext cx="10515600" cy="5287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We have an array initialized using an array literal (Square brackets!)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Then we iterate over the array with the foreach loop (read-only!)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Then we change each shapes position using a for loop (direct access!) and print out again!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E24C9-5406-44D4-8765-C94272B9E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90" y="1331384"/>
            <a:ext cx="2666810" cy="115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8536A4-6AB2-41EA-87E1-A5122318BECA}"/>
              </a:ext>
            </a:extLst>
          </p:cNvPr>
          <p:cNvCxnSpPr>
            <a:cxnSpLocks/>
          </p:cNvCxnSpPr>
          <p:nvPr/>
        </p:nvCxnSpPr>
        <p:spPr>
          <a:xfrm flipH="1">
            <a:off x="3532909" y="1795549"/>
            <a:ext cx="872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E19553-CC54-4164-818F-90EDE79EA5DD}"/>
              </a:ext>
            </a:extLst>
          </p:cNvPr>
          <p:cNvCxnSpPr>
            <a:cxnSpLocks/>
          </p:cNvCxnSpPr>
          <p:nvPr/>
        </p:nvCxnSpPr>
        <p:spPr>
          <a:xfrm flipH="1">
            <a:off x="3657600" y="2014451"/>
            <a:ext cx="872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5AA747-9C8D-4551-ACA0-C1BE0D6854CA}"/>
              </a:ext>
            </a:extLst>
          </p:cNvPr>
          <p:cNvCxnSpPr>
            <a:cxnSpLocks/>
          </p:cNvCxnSpPr>
          <p:nvPr/>
        </p:nvCxnSpPr>
        <p:spPr>
          <a:xfrm flipH="1">
            <a:off x="3657600" y="2205644"/>
            <a:ext cx="872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A2114A-B4F3-4749-A01B-69565BA21CB9}"/>
              </a:ext>
            </a:extLst>
          </p:cNvPr>
          <p:cNvSpPr txBox="1"/>
          <p:nvPr/>
        </p:nvSpPr>
        <p:spPr>
          <a:xfrm>
            <a:off x="4405745" y="1640423"/>
            <a:ext cx="2981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shapeArray</a:t>
            </a:r>
            <a:r>
              <a:rPr lang="en-GB" sz="1200" dirty="0"/>
              <a:t>[0] is a Square, which is red…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17EFD-9CE6-4CBA-9773-CEFF351F1D8A}"/>
              </a:ext>
            </a:extLst>
          </p:cNvPr>
          <p:cNvSpPr txBox="1"/>
          <p:nvPr/>
        </p:nvSpPr>
        <p:spPr>
          <a:xfrm>
            <a:off x="4530436" y="1851012"/>
            <a:ext cx="2981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shapeArray</a:t>
            </a:r>
            <a:r>
              <a:rPr lang="en-GB" sz="1200" dirty="0"/>
              <a:t>[1] is a </a:t>
            </a:r>
            <a:r>
              <a:rPr lang="en-GB" sz="1200" dirty="0" err="1"/>
              <a:t>Triange</a:t>
            </a:r>
            <a:r>
              <a:rPr lang="en-GB" sz="1200" dirty="0"/>
              <a:t>, which is blue…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7E27D4-78B0-4E49-8AFE-6CAB6C9DA1F3}"/>
              </a:ext>
            </a:extLst>
          </p:cNvPr>
          <p:cNvSpPr txBox="1"/>
          <p:nvPr/>
        </p:nvSpPr>
        <p:spPr>
          <a:xfrm>
            <a:off x="4530436" y="2042206"/>
            <a:ext cx="350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shapeArray</a:t>
            </a:r>
            <a:r>
              <a:rPr lang="en-GB" sz="1200" dirty="0"/>
              <a:t>[2] is a Circle, which is green…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0A880AE-2615-4FF1-93D7-EA90AD164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12" y="3100734"/>
            <a:ext cx="9648825" cy="21145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91B43DE-20CC-4E4F-AD01-17C6DC3ED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76" y="5719060"/>
            <a:ext cx="6239746" cy="1076475"/>
          </a:xfrm>
          <a:prstGeom prst="rect">
            <a:avLst/>
          </a:prstGeom>
        </p:spPr>
      </p:pic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B258DBF-4DEF-4F2C-A9E6-1E1C895D0D81}"/>
              </a:ext>
            </a:extLst>
          </p:cNvPr>
          <p:cNvCxnSpPr/>
          <p:nvPr/>
        </p:nvCxnSpPr>
        <p:spPr>
          <a:xfrm flipV="1">
            <a:off x="3391593" y="5793971"/>
            <a:ext cx="5985163" cy="847898"/>
          </a:xfrm>
          <a:prstGeom prst="curvedConnector3">
            <a:avLst>
              <a:gd name="adj1" fmla="val 100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770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2CC3-B62D-4B4A-83DE-E0C42BC6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81"/>
            <a:ext cx="10515600" cy="634972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43049-9590-47F2-BD57-A44374379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9206"/>
            <a:ext cx="10515600" cy="3665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Success! We’ve manage to change each shapes position! This is only with one constructor and no extra implements!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for loop randomises from 0 to 100 for each shapes x and y coordinates.</a:t>
            </a:r>
          </a:p>
          <a:p>
            <a:pPr marL="0" indent="0">
              <a:buNone/>
            </a:pPr>
            <a:r>
              <a:rPr lang="en-GB" sz="2000" dirty="0"/>
              <a:t>This is polymorphism, the ability to make operator or function achieve different results based on inputs.</a:t>
            </a:r>
          </a:p>
          <a:p>
            <a:pPr marL="0" indent="0">
              <a:buNone/>
            </a:pPr>
            <a:r>
              <a:rPr lang="en-GB" sz="2000" dirty="0"/>
              <a:t>The class is a blueprint, it just holds what information the class has. We have to invoke it to gain some results! Each element is unique in it’s own way, therefor making your project more scalable!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B0B57-6273-4457-BED4-41D7C0AC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84353"/>
            <a:ext cx="10393225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45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902C-EE80-46FC-A387-D1FFD23E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695"/>
            <a:ext cx="10515600" cy="618346"/>
          </a:xfrm>
        </p:spPr>
        <p:txBody>
          <a:bodyPr>
            <a:normAutofit fontScale="90000"/>
          </a:bodyPr>
          <a:lstStyle/>
          <a:p>
            <a:r>
              <a:rPr lang="en-GB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81D85-238A-413A-91E9-3215A4FF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166"/>
            <a:ext cx="10515600" cy="1341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i="1" dirty="0"/>
              <a:t>If your family has a history of Dyslexia or Irlen – there is a chance </a:t>
            </a:r>
            <a:r>
              <a:rPr lang="en-GB" sz="1800" b="1" i="1" dirty="0"/>
              <a:t>you might inherit it</a:t>
            </a:r>
            <a:r>
              <a:rPr lang="en-GB" sz="1800" i="1" dirty="0"/>
              <a:t>…</a:t>
            </a:r>
          </a:p>
          <a:p>
            <a:pPr marL="0" indent="0">
              <a:buNone/>
            </a:pPr>
            <a:r>
              <a:rPr lang="en-GB" sz="1800" dirty="0"/>
              <a:t>Inheritance in OOP is just like that, but with more control of what to inherit.</a:t>
            </a:r>
          </a:p>
          <a:p>
            <a:pPr marL="0" indent="0">
              <a:buNone/>
            </a:pPr>
            <a:r>
              <a:rPr lang="en-GB" sz="1800" dirty="0"/>
              <a:t>Using the same class (Shape Class) we can make a shape inherit </a:t>
            </a:r>
            <a:r>
              <a:rPr lang="en-GB" sz="1800" b="1" i="1" dirty="0"/>
              <a:t>it’s own way </a:t>
            </a:r>
            <a:r>
              <a:rPr lang="en-GB" sz="1800" dirty="0"/>
              <a:t>of displaying back information! It’s called </a:t>
            </a:r>
            <a:r>
              <a:rPr lang="en-GB" sz="1800" i="1" dirty="0"/>
              <a:t>Overriding…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277E4-B3D3-497E-B496-1D5ABBFB3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5" y="2410691"/>
            <a:ext cx="10454640" cy="41946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D8CF34-88F8-4EEE-935E-56F56C1E3A5E}"/>
              </a:ext>
            </a:extLst>
          </p:cNvPr>
          <p:cNvSpPr/>
          <p:nvPr/>
        </p:nvSpPr>
        <p:spPr>
          <a:xfrm>
            <a:off x="838199" y="3133897"/>
            <a:ext cx="10638905" cy="811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E39494-2D63-4685-BBFA-7170F6BDA551}"/>
              </a:ext>
            </a:extLst>
          </p:cNvPr>
          <p:cNvSpPr/>
          <p:nvPr/>
        </p:nvSpPr>
        <p:spPr>
          <a:xfrm>
            <a:off x="915784" y="4807526"/>
            <a:ext cx="10253751" cy="811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71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274D-4F51-44A1-9982-8DCDEE04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070"/>
            <a:ext cx="10515600" cy="643284"/>
          </a:xfrm>
        </p:spPr>
        <p:txBody>
          <a:bodyPr>
            <a:normAutofit/>
          </a:bodyPr>
          <a:lstStyle/>
          <a:p>
            <a:r>
              <a:rPr lang="en-GB" sz="3600" dirty="0"/>
              <a:t>Old against new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442D9-6FB5-4FAA-B606-7F14085C7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40"/>
          <a:stretch/>
        </p:blipFill>
        <p:spPr>
          <a:xfrm>
            <a:off x="838200" y="1354975"/>
            <a:ext cx="10393225" cy="890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A321CF-B418-4410-8278-0E2E94FA5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93268"/>
            <a:ext cx="10402752" cy="9240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1B250A-19F4-41ED-AAB9-9855166E73C0}"/>
              </a:ext>
            </a:extLst>
          </p:cNvPr>
          <p:cNvSpPr/>
          <p:nvPr/>
        </p:nvSpPr>
        <p:spPr>
          <a:xfrm>
            <a:off x="838200" y="1479665"/>
            <a:ext cx="10393225" cy="41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F1734-7C50-4757-96CA-7B9F0EE4E075}"/>
              </a:ext>
            </a:extLst>
          </p:cNvPr>
          <p:cNvSpPr/>
          <p:nvPr/>
        </p:nvSpPr>
        <p:spPr>
          <a:xfrm>
            <a:off x="838199" y="2536575"/>
            <a:ext cx="7524405" cy="41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95963-97C7-4C51-97D6-24885A79D8DA}"/>
              </a:ext>
            </a:extLst>
          </p:cNvPr>
          <p:cNvSpPr txBox="1"/>
          <p:nvPr/>
        </p:nvSpPr>
        <p:spPr>
          <a:xfrm>
            <a:off x="828673" y="3544131"/>
            <a:ext cx="10402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Both Square and Triangle implement a new Display() method which overrides the base Display() method.</a:t>
            </a:r>
          </a:p>
          <a:p>
            <a:endParaRPr lang="en-GB" dirty="0"/>
          </a:p>
          <a:p>
            <a:r>
              <a:rPr lang="en-GB" dirty="0"/>
              <a:t>Circle’s Display method hasn’t been </a:t>
            </a:r>
            <a:r>
              <a:rPr lang="en-GB" dirty="0" err="1"/>
              <a:t>overrided</a:t>
            </a:r>
            <a:r>
              <a:rPr lang="en-GB" dirty="0"/>
              <a:t>, so it still uses the base Display() from Shape class!</a:t>
            </a:r>
          </a:p>
          <a:p>
            <a:endParaRPr lang="en-GB" dirty="0"/>
          </a:p>
          <a:p>
            <a:r>
              <a:rPr lang="en-GB" dirty="0"/>
              <a:t>Inheritance gives your classes a different behaviour, So create a base class and stop implementing the same patterns!</a:t>
            </a:r>
          </a:p>
        </p:txBody>
      </p:sp>
    </p:spTree>
    <p:extLst>
      <p:ext uri="{BB962C8B-B14F-4D97-AF65-F5344CB8AC3E}">
        <p14:creationId xmlns:p14="http://schemas.microsoft.com/office/powerpoint/2010/main" val="153298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D302-D352-4A89-A11B-EADC871D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320"/>
            <a:ext cx="10515600" cy="610033"/>
          </a:xfrm>
        </p:spPr>
        <p:txBody>
          <a:bodyPr>
            <a:normAutofit fontScale="90000"/>
          </a:bodyPr>
          <a:lstStyle/>
          <a:p>
            <a:r>
              <a:rPr lang="en-GB" dirty="0"/>
              <a:t>What is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D8EFE-DB79-463F-A5B4-48BB81323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2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i="1" dirty="0">
                <a:solidFill>
                  <a:srgbClr val="7030A0"/>
                </a:solidFill>
              </a:rPr>
              <a:t>Object-Oriented Programming </a:t>
            </a:r>
            <a:r>
              <a:rPr lang="en-GB" sz="2400" dirty="0"/>
              <a:t>is a</a:t>
            </a:r>
            <a:r>
              <a:rPr lang="en-GB" sz="2400" i="1" dirty="0"/>
              <a:t> </a:t>
            </a:r>
            <a:r>
              <a:rPr lang="en-GB" sz="2400" i="1" dirty="0">
                <a:solidFill>
                  <a:srgbClr val="0070C0"/>
                </a:solidFill>
              </a:rPr>
              <a:t>programming language model </a:t>
            </a:r>
            <a:r>
              <a:rPr lang="en-GB" sz="2400" dirty="0"/>
              <a:t>where</a:t>
            </a:r>
            <a:r>
              <a:rPr lang="en-GB" sz="2400" i="1" dirty="0"/>
              <a:t> </a:t>
            </a:r>
            <a:r>
              <a:rPr lang="en-GB" sz="2400" dirty="0"/>
              <a:t>instead of commonly relying on </a:t>
            </a:r>
            <a:r>
              <a:rPr lang="en-GB" sz="2400" i="1" dirty="0">
                <a:solidFill>
                  <a:srgbClr val="92D050"/>
                </a:solidFill>
              </a:rPr>
              <a:t>functions and logic</a:t>
            </a:r>
            <a:r>
              <a:rPr lang="en-GB" sz="2400" i="1" dirty="0"/>
              <a:t>, </a:t>
            </a:r>
            <a:r>
              <a:rPr lang="en-GB" sz="2400" dirty="0"/>
              <a:t>it relies on organising the </a:t>
            </a:r>
            <a:r>
              <a:rPr lang="en-GB" sz="2400" i="1" dirty="0">
                <a:solidFill>
                  <a:srgbClr val="FF0000"/>
                </a:solidFill>
              </a:rPr>
              <a:t>data as objects</a:t>
            </a:r>
            <a:r>
              <a:rPr lang="en-GB" sz="2400" i="1" dirty="0"/>
              <a:t>.</a:t>
            </a:r>
          </a:p>
          <a:p>
            <a:pPr marL="0" indent="0">
              <a:buNone/>
            </a:pPr>
            <a:endParaRPr lang="en-GB" sz="2400" i="1" dirty="0"/>
          </a:p>
          <a:p>
            <a:r>
              <a:rPr lang="en-GB" dirty="0"/>
              <a:t>OOP Benefits:</a:t>
            </a:r>
          </a:p>
          <a:p>
            <a:pPr lvl="1"/>
            <a:r>
              <a:rPr lang="en-GB" dirty="0"/>
              <a:t>Reusability</a:t>
            </a:r>
          </a:p>
          <a:p>
            <a:pPr lvl="1"/>
            <a:r>
              <a:rPr lang="en-GB" dirty="0"/>
              <a:t>Scalability</a:t>
            </a:r>
          </a:p>
          <a:p>
            <a:pPr lvl="1"/>
            <a:r>
              <a:rPr lang="en-GB" dirty="0"/>
              <a:t>Efficiency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sz="2000" dirty="0"/>
              <a:t>It is always used in </a:t>
            </a:r>
            <a:r>
              <a:rPr lang="en-GB" sz="2000" b="1" dirty="0"/>
              <a:t>video games</a:t>
            </a:r>
            <a:r>
              <a:rPr lang="en-GB" sz="2000" dirty="0"/>
              <a:t>, </a:t>
            </a:r>
            <a:r>
              <a:rPr lang="en-GB" sz="2000" b="1" dirty="0"/>
              <a:t>Java</a:t>
            </a:r>
            <a:r>
              <a:rPr lang="en-GB" sz="2000" dirty="0"/>
              <a:t> and almost every </a:t>
            </a:r>
            <a:r>
              <a:rPr lang="en-GB" sz="2000" b="1" dirty="0"/>
              <a:t>C#</a:t>
            </a:r>
            <a:r>
              <a:rPr lang="en-GB" sz="2000" dirty="0"/>
              <a:t> and </a:t>
            </a:r>
            <a:r>
              <a:rPr lang="en-GB" sz="2000" b="1" dirty="0"/>
              <a:t>C++</a:t>
            </a:r>
            <a:r>
              <a:rPr lang="en-GB" sz="2000" dirty="0"/>
              <a:t> program… (And many more!)</a:t>
            </a:r>
            <a:endParaRPr lang="en-GB" sz="2400" i="1" dirty="0"/>
          </a:p>
          <a:p>
            <a:pPr marL="0" indent="0">
              <a:buNone/>
            </a:pP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74251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E679-6C19-4C08-A7A7-328CC4CC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757"/>
            <a:ext cx="10515600" cy="709786"/>
          </a:xfrm>
        </p:spPr>
        <p:txBody>
          <a:bodyPr/>
          <a:lstStyle/>
          <a:p>
            <a:r>
              <a:rPr lang="en-GB" dirty="0"/>
              <a:t>Why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2A26E-BBF5-406F-99F8-9BC7FB6E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4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OOP focuses on how you can </a:t>
            </a:r>
            <a:r>
              <a:rPr lang="en-GB" sz="2400" b="1" dirty="0"/>
              <a:t>manipulate an object </a:t>
            </a:r>
            <a:r>
              <a:rPr lang="en-GB" sz="2400" dirty="0"/>
              <a:t>instead of relying on how </a:t>
            </a:r>
            <a:r>
              <a:rPr lang="en-GB" sz="2400" b="1" dirty="0"/>
              <a:t>the logic is used to manipulate</a:t>
            </a:r>
            <a:r>
              <a:rPr lang="en-GB" sz="2400" dirty="0"/>
              <a:t> them. OOP is fantastic for large and further expanding projects due to how easy it is to manipulate objects.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OOP is fantastic for group work as OOP doesn’t depend on other classes to develop – in most cases…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6048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973B-A506-4907-BEB2-BB1829A3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391"/>
            <a:ext cx="10515600" cy="909292"/>
          </a:xfrm>
        </p:spPr>
        <p:txBody>
          <a:bodyPr/>
          <a:lstStyle/>
          <a:p>
            <a:r>
              <a:rPr lang="en-GB" dirty="0"/>
              <a:t>Squirrel in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09BF7-CDC0-427E-A435-32E8D0CB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682"/>
            <a:ext cx="10515600" cy="2197721"/>
          </a:xfrm>
        </p:spPr>
        <p:txBody>
          <a:bodyPr>
            <a:normAutofit/>
          </a:bodyPr>
          <a:lstStyle/>
          <a:p>
            <a:r>
              <a:rPr lang="en-GB" sz="2000" dirty="0"/>
              <a:t>Squirrels take on OOP isn't complex compared to C# and Java.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For this example, we’ll compare </a:t>
            </a:r>
            <a:r>
              <a:rPr lang="en-GB" sz="2000" dirty="0">
                <a:solidFill>
                  <a:srgbClr val="7030A0"/>
                </a:solidFill>
              </a:rPr>
              <a:t>C# to Python </a:t>
            </a:r>
            <a:r>
              <a:rPr lang="en-GB" sz="2000" dirty="0"/>
              <a:t>– then </a:t>
            </a:r>
            <a:r>
              <a:rPr lang="en-GB" sz="2000" dirty="0">
                <a:solidFill>
                  <a:srgbClr val="0070C0"/>
                </a:solidFill>
              </a:rPr>
              <a:t>Python to Squirrel</a:t>
            </a:r>
          </a:p>
          <a:p>
            <a:pPr marL="0" indent="0">
              <a:buNone/>
            </a:pPr>
            <a:r>
              <a:rPr lang="en-GB" sz="2000" i="1" dirty="0">
                <a:solidFill>
                  <a:srgbClr val="7030A0"/>
                </a:solidFill>
              </a:rPr>
              <a:t>Statistically typed -&gt; Dynamically typed </a:t>
            </a:r>
            <a:r>
              <a:rPr lang="en-GB" sz="2000" i="1" dirty="0"/>
              <a:t>-&gt;</a:t>
            </a:r>
            <a:r>
              <a:rPr lang="en-GB" sz="2000" i="1" dirty="0">
                <a:solidFill>
                  <a:srgbClr val="7030A0"/>
                </a:solidFill>
              </a:rPr>
              <a:t> </a:t>
            </a:r>
            <a:r>
              <a:rPr lang="en-GB" sz="2000" i="1" dirty="0">
                <a:solidFill>
                  <a:srgbClr val="0070C0"/>
                </a:solidFill>
              </a:rPr>
              <a:t>Dynamically typed -&gt; Dynamically typed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98387-035B-485E-B250-B690216AE2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945" y="3198365"/>
            <a:ext cx="6984052" cy="3039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4FF2E5-1112-442D-B8FD-8ED2AB52C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096" y="3050771"/>
            <a:ext cx="3556704" cy="3187556"/>
          </a:xfrm>
          <a:prstGeom prst="rect">
            <a:avLst/>
          </a:prstGeom>
        </p:spPr>
      </p:pic>
      <p:pic>
        <p:nvPicPr>
          <p:cNvPr id="1026" name="Picture 2" descr="Image result for C#">
            <a:extLst>
              <a:ext uri="{FF2B5EF4-FFF2-40B4-BE49-F238E27FC236}">
                <a16:creationId xmlns:a16="http://schemas.microsoft.com/office/drawing/2014/main" id="{FB9AEA99-83D8-4A35-83C1-949F4C96D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502" y="2966258"/>
            <a:ext cx="1579418" cy="157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ython logo">
            <a:extLst>
              <a:ext uri="{FF2B5EF4-FFF2-40B4-BE49-F238E27FC236}">
                <a16:creationId xmlns:a16="http://schemas.microsoft.com/office/drawing/2014/main" id="{4641B070-1568-466C-9053-A0DDB2295F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424" t="17595" r="21576" b="18052"/>
          <a:stretch/>
        </p:blipFill>
        <p:spPr bwMode="auto">
          <a:xfrm>
            <a:off x="10130444" y="3991833"/>
            <a:ext cx="1681941" cy="55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69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8B70-B8F9-4EC9-A3B3-6369D2C1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18"/>
            <a:ext cx="10515600" cy="593408"/>
          </a:xfrm>
        </p:spPr>
        <p:txBody>
          <a:bodyPr>
            <a:normAutofit fontScale="90000"/>
          </a:bodyPr>
          <a:lstStyle/>
          <a:p>
            <a:r>
              <a:rPr lang="en-GB" dirty="0"/>
              <a:t>Python to Squirrel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B8E3E-4896-4DE2-B053-7789BB489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5"/>
          <a:stretch/>
        </p:blipFill>
        <p:spPr>
          <a:xfrm>
            <a:off x="5821679" y="1798654"/>
            <a:ext cx="5800303" cy="3225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13AB2-DD41-44B6-B4D6-355CD04CD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76" y="1762298"/>
            <a:ext cx="3556704" cy="3187556"/>
          </a:xfrm>
          <a:prstGeom prst="rect">
            <a:avLst/>
          </a:prstGeom>
        </p:spPr>
      </p:pic>
      <p:pic>
        <p:nvPicPr>
          <p:cNvPr id="6" name="Picture 8" descr="Image result for Python logo">
            <a:extLst>
              <a:ext uri="{FF2B5EF4-FFF2-40B4-BE49-F238E27FC236}">
                <a16:creationId xmlns:a16="http://schemas.microsoft.com/office/drawing/2014/main" id="{59A608C1-58EB-47D2-BB27-A7CC0BBA25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424" t="17595" r="21576" b="18052"/>
          <a:stretch/>
        </p:blipFill>
        <p:spPr bwMode="auto">
          <a:xfrm>
            <a:off x="3442124" y="2703360"/>
            <a:ext cx="1681941" cy="55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F926CE8-FBC1-4714-A1FB-AFE9B567A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52" y="1586345"/>
            <a:ext cx="983673" cy="98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4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C389-913E-4F07-B025-CF84C3D0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629"/>
            <a:ext cx="10515600" cy="761913"/>
          </a:xfrm>
        </p:spPr>
        <p:txBody>
          <a:bodyPr>
            <a:normAutofit/>
          </a:bodyPr>
          <a:lstStyle/>
          <a:p>
            <a:r>
              <a:rPr lang="en-GB" sz="4000" dirty="0"/>
              <a:t>Syntax of C# to Squirrel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3F793-C057-4287-AA14-D61087C23AD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854" y="1284042"/>
            <a:ext cx="6984052" cy="3039962"/>
          </a:xfrm>
          <a:prstGeom prst="rect">
            <a:avLst/>
          </a:prstGeom>
        </p:spPr>
      </p:pic>
      <p:pic>
        <p:nvPicPr>
          <p:cNvPr id="5" name="Picture 2" descr="Image result for C#">
            <a:extLst>
              <a:ext uri="{FF2B5EF4-FFF2-40B4-BE49-F238E27FC236}">
                <a16:creationId xmlns:a16="http://schemas.microsoft.com/office/drawing/2014/main" id="{472E5D7E-43F4-4094-81E8-F16A7FB9C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411" y="1051935"/>
            <a:ext cx="1579418" cy="157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06755C-D9B9-4633-8C68-848527F0B0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5"/>
          <a:stretch/>
        </p:blipFill>
        <p:spPr>
          <a:xfrm>
            <a:off x="6244949" y="3552640"/>
            <a:ext cx="5800303" cy="3225193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478CC33-DE2A-413A-AB3B-12C1C1A5D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622" y="3340331"/>
            <a:ext cx="983673" cy="98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59B25398-9C2A-4CE6-804C-B56AED594F0B}"/>
              </a:ext>
            </a:extLst>
          </p:cNvPr>
          <p:cNvSpPr/>
          <p:nvPr/>
        </p:nvSpPr>
        <p:spPr>
          <a:xfrm rot="18007165">
            <a:off x="4667851" y="3169219"/>
            <a:ext cx="725298" cy="1464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6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DFD1-ED71-4D92-9CED-3858A81A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10" y="99466"/>
            <a:ext cx="10515600" cy="693161"/>
          </a:xfrm>
        </p:spPr>
        <p:txBody>
          <a:bodyPr>
            <a:normAutofit/>
          </a:bodyPr>
          <a:lstStyle/>
          <a:p>
            <a:pPr algn="ctr"/>
            <a:r>
              <a:rPr lang="en-GB" sz="4000" i="1" dirty="0"/>
              <a:t>The 4 principles of OOP</a:t>
            </a:r>
          </a:p>
        </p:txBody>
      </p:sp>
      <p:pic>
        <p:nvPicPr>
          <p:cNvPr id="3074" name="Picture 2" descr="Image result for Principal Skinner">
            <a:extLst>
              <a:ext uri="{FF2B5EF4-FFF2-40B4-BE49-F238E27FC236}">
                <a16:creationId xmlns:a16="http://schemas.microsoft.com/office/drawing/2014/main" id="{FA8DD7C3-4741-4165-A432-C45D004AC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1732" y="3923590"/>
            <a:ext cx="1433167" cy="143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rincipal Skinner">
            <a:extLst>
              <a:ext uri="{FF2B5EF4-FFF2-40B4-BE49-F238E27FC236}">
                <a16:creationId xmlns:a16="http://schemas.microsoft.com/office/drawing/2014/main" id="{E6B975A7-9A1E-4AD4-A730-8DE10B6F1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29840" y="3923586"/>
            <a:ext cx="1243358" cy="143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Principal Skinner">
            <a:extLst>
              <a:ext uri="{FF2B5EF4-FFF2-40B4-BE49-F238E27FC236}">
                <a16:creationId xmlns:a16="http://schemas.microsoft.com/office/drawing/2014/main" id="{FFA74CFE-92FD-4EE5-B3C8-8C8697085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185"/>
          <a:stretch/>
        </p:blipFill>
        <p:spPr bwMode="auto">
          <a:xfrm>
            <a:off x="8536822" y="3923588"/>
            <a:ext cx="1680213" cy="143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Principal Skinner">
            <a:extLst>
              <a:ext uri="{FF2B5EF4-FFF2-40B4-BE49-F238E27FC236}">
                <a16:creationId xmlns:a16="http://schemas.microsoft.com/office/drawing/2014/main" id="{3FB90FB8-6E4B-4433-AC9B-1A6C8D653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8404" y="1372670"/>
            <a:ext cx="531817" cy="154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Principal Skinner">
            <a:extLst>
              <a:ext uri="{FF2B5EF4-FFF2-40B4-BE49-F238E27FC236}">
                <a16:creationId xmlns:a16="http://schemas.microsoft.com/office/drawing/2014/main" id="{62B07AF7-A31A-48F3-9F87-2B3A9390E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94406" y="3923587"/>
            <a:ext cx="1243358" cy="143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100CBB0A-CD00-4F3F-8214-9F7DB5369099}"/>
              </a:ext>
            </a:extLst>
          </p:cNvPr>
          <p:cNvSpPr/>
          <p:nvPr/>
        </p:nvSpPr>
        <p:spPr>
          <a:xfrm rot="16200000">
            <a:off x="5711305" y="-420570"/>
            <a:ext cx="786014" cy="7680962"/>
          </a:xfrm>
          <a:prstGeom prst="rightBrace">
            <a:avLst>
              <a:gd name="adj1" fmla="val 74853"/>
              <a:gd name="adj2" fmla="val 496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9ED52-62AF-47AE-9C4E-B24899354E63}"/>
              </a:ext>
            </a:extLst>
          </p:cNvPr>
          <p:cNvSpPr txBox="1"/>
          <p:nvPr/>
        </p:nvSpPr>
        <p:spPr>
          <a:xfrm>
            <a:off x="1900822" y="5443602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0070C0"/>
                </a:solidFill>
              </a:rPr>
              <a:t>Encapsulation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D9DF9-1D1E-468C-884D-8EF2D961B87A}"/>
              </a:ext>
            </a:extLst>
          </p:cNvPr>
          <p:cNvSpPr txBox="1"/>
          <p:nvPr/>
        </p:nvSpPr>
        <p:spPr>
          <a:xfrm>
            <a:off x="5219005" y="1003338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0070C0"/>
                </a:solidFill>
              </a:rPr>
              <a:t>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37DA0-F625-4F63-8F3C-BEF1D6D1CDCA}"/>
              </a:ext>
            </a:extLst>
          </p:cNvPr>
          <p:cNvSpPr txBox="1"/>
          <p:nvPr/>
        </p:nvSpPr>
        <p:spPr>
          <a:xfrm>
            <a:off x="3934345" y="5443602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0070C0"/>
                </a:solidFill>
              </a:rPr>
              <a:t>Abstraction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5CAB03-0FF6-4A32-92B8-219BED0439DE}"/>
              </a:ext>
            </a:extLst>
          </p:cNvPr>
          <p:cNvSpPr txBox="1"/>
          <p:nvPr/>
        </p:nvSpPr>
        <p:spPr>
          <a:xfrm>
            <a:off x="6230779" y="5443602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0070C0"/>
                </a:solidFill>
              </a:rPr>
              <a:t>Inheritance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931FC3-4D98-46C4-B76B-9201B214C7DF}"/>
              </a:ext>
            </a:extLst>
          </p:cNvPr>
          <p:cNvSpPr txBox="1"/>
          <p:nvPr/>
        </p:nvSpPr>
        <p:spPr>
          <a:xfrm>
            <a:off x="8603651" y="5443602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0070C0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29556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34F9-8D15-48C3-A4D2-EBD99709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09"/>
            <a:ext cx="10515600" cy="410528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2AEB-1F8A-4F17-816B-12E8D6A9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152"/>
            <a:ext cx="10515600" cy="5636029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Encapsulation is the mechanism of hiding implementation from the user, all fields should be private and should be only changed (Getters/Setters) with public methods if it’s referenced out with the class.</a:t>
            </a:r>
          </a:p>
          <a:p>
            <a:endParaRPr lang="en-GB" sz="2000" dirty="0"/>
          </a:p>
          <a:p>
            <a:r>
              <a:rPr lang="en-GB" sz="2000" dirty="0"/>
              <a:t>Getter</a:t>
            </a:r>
          </a:p>
          <a:p>
            <a:pPr lvl="1"/>
            <a:r>
              <a:rPr lang="en-GB" sz="1600" dirty="0"/>
              <a:t>A public method or function which fetches and grabs the information from the class:</a:t>
            </a:r>
          </a:p>
          <a:p>
            <a:pPr lvl="1"/>
            <a:endParaRPr lang="en-GB" sz="1600" dirty="0"/>
          </a:p>
          <a:p>
            <a:pPr lvl="1"/>
            <a:r>
              <a:rPr lang="en-GB" sz="1600" dirty="0"/>
              <a:t>Good practice to start with Prefix “Get”, but it’s up to you to decide what Prefix to use… </a:t>
            </a:r>
          </a:p>
          <a:p>
            <a:pPr lvl="1"/>
            <a:endParaRPr lang="en-GB" sz="1600" dirty="0"/>
          </a:p>
          <a:p>
            <a:r>
              <a:rPr lang="en-GB" sz="2000" dirty="0"/>
              <a:t>Setter</a:t>
            </a:r>
          </a:p>
          <a:p>
            <a:pPr lvl="1"/>
            <a:r>
              <a:rPr lang="en-GB" sz="1600" dirty="0"/>
              <a:t>A public method which assigns the field inside the class with the object that is passed in from the parameter:</a:t>
            </a:r>
          </a:p>
          <a:p>
            <a:pPr lvl="1"/>
            <a:endParaRPr lang="en-GB" sz="1600" dirty="0"/>
          </a:p>
          <a:p>
            <a:pPr lvl="1"/>
            <a:r>
              <a:rPr lang="en-GB" sz="1600" dirty="0"/>
              <a:t>Good practice to start with Prefix “Set”, but again – it’s up to you.</a:t>
            </a:r>
          </a:p>
          <a:p>
            <a:pPr lvl="1"/>
            <a:endParaRPr lang="en-GB" sz="1600" dirty="0"/>
          </a:p>
          <a:p>
            <a:pPr marL="0" indent="0">
              <a:buNone/>
            </a:pPr>
            <a:r>
              <a:rPr lang="en-GB" sz="1600" dirty="0"/>
              <a:t>In OOP, fields </a:t>
            </a:r>
            <a:r>
              <a:rPr lang="en-GB" sz="1600" b="1" i="1" dirty="0"/>
              <a:t>SHOULDN’T</a:t>
            </a:r>
            <a:r>
              <a:rPr lang="en-GB" sz="1600" dirty="0"/>
              <a:t> be assigned directly… with exceptions (we’ll see later on!)</a:t>
            </a:r>
          </a:p>
          <a:p>
            <a:pPr marL="0" indent="0">
              <a:buNone/>
            </a:pPr>
            <a:r>
              <a:rPr lang="en-GB" sz="1600" b="1" dirty="0"/>
              <a:t>Getter</a:t>
            </a:r>
            <a:r>
              <a:rPr lang="en-GB" sz="1600" dirty="0"/>
              <a:t> – Tends to have “Get” prefix in method/function name, always contains </a:t>
            </a:r>
            <a:r>
              <a:rPr lang="en-GB" sz="1600" dirty="0">
                <a:solidFill>
                  <a:srgbClr val="0070C0"/>
                </a:solidFill>
              </a:rPr>
              <a:t>return</a:t>
            </a:r>
            <a:r>
              <a:rPr lang="en-GB" sz="1600" dirty="0"/>
              <a:t> if it’s a function.</a:t>
            </a:r>
          </a:p>
          <a:p>
            <a:pPr marL="0" indent="0">
              <a:buNone/>
            </a:pPr>
            <a:r>
              <a:rPr lang="en-GB" sz="1600" b="1" dirty="0"/>
              <a:t>Setter</a:t>
            </a:r>
            <a:r>
              <a:rPr lang="en-GB" sz="1600" dirty="0"/>
              <a:t> – Doesn’t </a:t>
            </a:r>
            <a:r>
              <a:rPr lang="en-GB" sz="1600" dirty="0">
                <a:solidFill>
                  <a:srgbClr val="0070C0"/>
                </a:solidFill>
              </a:rPr>
              <a:t>return</a:t>
            </a:r>
            <a:r>
              <a:rPr lang="en-GB" sz="1600" dirty="0"/>
              <a:t> back a value (with exceptions), doesn’t use </a:t>
            </a:r>
            <a:r>
              <a:rPr lang="en-GB" sz="1600" dirty="0">
                <a:solidFill>
                  <a:srgbClr val="0070C0"/>
                </a:solidFill>
              </a:rPr>
              <a:t>return</a:t>
            </a:r>
            <a:r>
              <a:rPr lang="en-GB" sz="1600" dirty="0"/>
              <a:t> but </a:t>
            </a:r>
            <a:r>
              <a:rPr lang="en-GB" sz="1600" i="1" dirty="0">
                <a:solidFill>
                  <a:srgbClr val="7030A0"/>
                </a:solidFill>
              </a:rPr>
              <a:t>assigns the field directly</a:t>
            </a:r>
            <a:r>
              <a:rPr lang="en-GB" sz="1600" dirty="0"/>
              <a:t>.</a:t>
            </a:r>
            <a:endParaRPr lang="en-GB" sz="1600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99A09-A253-425A-B845-7A154B2F8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0" t="41799" r="26801" b="49153"/>
          <a:stretch/>
        </p:blipFill>
        <p:spPr>
          <a:xfrm>
            <a:off x="1571106" y="2797238"/>
            <a:ext cx="3882044" cy="295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85D18C-5FB9-44A8-A31E-EEAC089F62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0" t="55689" r="26801" b="35263"/>
          <a:stretch/>
        </p:blipFill>
        <p:spPr>
          <a:xfrm>
            <a:off x="5630488" y="2797238"/>
            <a:ext cx="3882044" cy="295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1D8EF3-A5AA-4E73-B251-629BC4FBD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58" y="4425053"/>
            <a:ext cx="4896196" cy="24411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6C6B73-5954-4351-929B-CA47F7ECB37A}"/>
              </a:ext>
            </a:extLst>
          </p:cNvPr>
          <p:cNvCxnSpPr/>
          <p:nvPr/>
        </p:nvCxnSpPr>
        <p:spPr>
          <a:xfrm>
            <a:off x="3557846" y="3019603"/>
            <a:ext cx="6234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966F96-E3DE-4A74-9317-10AFFA11DEDC}"/>
              </a:ext>
            </a:extLst>
          </p:cNvPr>
          <p:cNvCxnSpPr/>
          <p:nvPr/>
        </p:nvCxnSpPr>
        <p:spPr>
          <a:xfrm>
            <a:off x="7426035" y="3027916"/>
            <a:ext cx="6234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6F329C-19EC-470E-9AC1-29812EAC5CBF}"/>
              </a:ext>
            </a:extLst>
          </p:cNvPr>
          <p:cNvCxnSpPr>
            <a:cxnSpLocks/>
          </p:cNvCxnSpPr>
          <p:nvPr/>
        </p:nvCxnSpPr>
        <p:spPr>
          <a:xfrm>
            <a:off x="4333702" y="4635913"/>
            <a:ext cx="19174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87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ED8B-B419-4FB0-852C-DD4CC2B5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131"/>
            <a:ext cx="10515600" cy="551844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0808B-E2C1-48BB-BEDB-15C4FD211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1272"/>
            <a:ext cx="10515600" cy="5677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The opposite of Encapsulation, it shows what’s </a:t>
            </a:r>
            <a:r>
              <a:rPr lang="en-GB" sz="1800" b="1" i="1" dirty="0">
                <a:solidFill>
                  <a:srgbClr val="7030A0"/>
                </a:solidFill>
              </a:rPr>
              <a:t>important</a:t>
            </a:r>
            <a:r>
              <a:rPr lang="en-GB" sz="1800" i="1" dirty="0">
                <a:solidFill>
                  <a:srgbClr val="7030A0"/>
                </a:solidFill>
              </a:rPr>
              <a:t> to the class to </a:t>
            </a:r>
            <a:r>
              <a:rPr lang="en-GB" sz="1800" b="1" i="1" dirty="0">
                <a:solidFill>
                  <a:srgbClr val="7030A0"/>
                </a:solidFill>
              </a:rPr>
              <a:t>implement</a:t>
            </a:r>
            <a:r>
              <a:rPr lang="en-GB" sz="1800" dirty="0"/>
              <a:t>. It’s kind of like a </a:t>
            </a:r>
            <a:r>
              <a:rPr lang="en-GB" sz="1800" b="1" i="1" dirty="0"/>
              <a:t>contract</a:t>
            </a:r>
            <a:r>
              <a:rPr lang="en-GB" sz="1800" dirty="0"/>
              <a:t>. All </a:t>
            </a:r>
            <a:r>
              <a:rPr lang="en-GB" sz="1800" i="1" dirty="0"/>
              <a:t>fields and methods</a:t>
            </a:r>
            <a:r>
              <a:rPr lang="en-GB" sz="1800" dirty="0"/>
              <a:t> are </a:t>
            </a:r>
            <a:r>
              <a:rPr lang="en-GB" sz="1800" b="1" i="1" dirty="0">
                <a:solidFill>
                  <a:srgbClr val="0070C0"/>
                </a:solidFill>
              </a:rPr>
              <a:t>exposed</a:t>
            </a:r>
            <a:r>
              <a:rPr lang="en-GB" sz="1800" dirty="0"/>
              <a:t> out in the </a:t>
            </a:r>
            <a:r>
              <a:rPr lang="en-GB" sz="1800" b="1" dirty="0"/>
              <a:t>open</a:t>
            </a:r>
            <a:r>
              <a:rPr lang="en-GB" sz="1800" dirty="0"/>
              <a:t>. You are forced to implement the features which are stated when you </a:t>
            </a:r>
            <a:r>
              <a:rPr lang="en-GB" sz="1800" b="1" i="1" dirty="0"/>
              <a:t>inherit</a:t>
            </a:r>
            <a:r>
              <a:rPr lang="en-GB" sz="1800" dirty="0"/>
              <a:t> it.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You are unable to do this with Squirrel natively, but it is still achievable.</a:t>
            </a:r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CEBF7-7BED-4E02-B88B-864331CFD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859017"/>
            <a:ext cx="7587121" cy="364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6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912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Segoe UI</vt:lpstr>
      <vt:lpstr>Office Theme</vt:lpstr>
      <vt:lpstr>Introduction to  Squirrel Programming</vt:lpstr>
      <vt:lpstr>What is OOP?</vt:lpstr>
      <vt:lpstr>Why OOP?</vt:lpstr>
      <vt:lpstr>Squirrel in OOP</vt:lpstr>
      <vt:lpstr>Python to Squirrel</vt:lpstr>
      <vt:lpstr>Syntax of C# to Squirrel</vt:lpstr>
      <vt:lpstr>The 4 principles of OOP</vt:lpstr>
      <vt:lpstr>Encapsulation</vt:lpstr>
      <vt:lpstr>Abstraction</vt:lpstr>
      <vt:lpstr>Abstraction Example</vt:lpstr>
      <vt:lpstr>PowerPoint Presentation</vt:lpstr>
      <vt:lpstr>PowerPoint Presentation</vt:lpstr>
      <vt:lpstr>PowerPoint Presentation</vt:lpstr>
      <vt:lpstr>The Code</vt:lpstr>
      <vt:lpstr>Result</vt:lpstr>
      <vt:lpstr>Inheritance</vt:lpstr>
      <vt:lpstr>Old against new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Squirrel Programming</dc:title>
  <dc:creator>James</dc:creator>
  <cp:lastModifiedBy>James</cp:lastModifiedBy>
  <cp:revision>128</cp:revision>
  <dcterms:created xsi:type="dcterms:W3CDTF">2019-08-11T14:37:28Z</dcterms:created>
  <dcterms:modified xsi:type="dcterms:W3CDTF">2019-08-28T20:07:18Z</dcterms:modified>
</cp:coreProperties>
</file>