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2E75B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708C-FE95-45C6-83ED-4F6CFF548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155B56-1C8E-449E-A9C7-864BD55F5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0D3CEF-0DAE-43A0-8E7C-C3A5DB262BC6}"/>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BFCD28EA-92CB-4CA7-AD7F-631400D8D4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A61F7-C299-4B5A-B18F-344EBC994855}"/>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39727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1D44-3EB0-4E2B-B142-057A4976BB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5196E5-CBF1-439F-B3FD-14C92B25E5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A76FA4-6732-485B-A22B-FFA86C81441A}"/>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B48D74FD-8B91-4629-9B9E-B0220A215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7D3337-4E72-4B33-A8B7-4683D4657270}"/>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209720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585D9-2FD1-4557-A1E7-F382B3A1B7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B5419D-FB3C-4AA0-BDC7-698123307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BBCB6C-E3BF-435F-A341-276D256FB43F}"/>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3DF67C82-83B6-4065-9041-BE51BC5BE1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987267-55A6-4A65-AB83-6C909C01E327}"/>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398900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30247"/>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A6DC-D49B-427B-B9DE-6113B9EFF3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6378B5-EC37-48BF-8486-99F0CE8FA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EC7E45-8BF6-47EC-A08E-CB16ECA9C2BA}"/>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4C2414F9-6A51-449E-BC69-21B91A0989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B91917-A769-44BD-8BC8-E92EF0537DF9}"/>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375034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E9C8-3C82-4199-9D2B-72915A7D6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3EFDB3-610F-430C-9339-71FBD50F0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B4C15-C4EC-4376-9392-F6322A24E882}"/>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FA2C878B-187D-4A59-B8BA-B01698C831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29687E-B544-40F7-9642-89F79A92BADA}"/>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172209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8CBB-4025-4FF3-BF80-3092984417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BFA742-AF19-4616-95DC-38F8FBF53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7D400E-0E1F-4F61-9FDB-CA5FDF96B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020324-6082-4D57-A7C7-172735D0DB3E}"/>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6" name="Footer Placeholder 5">
            <a:extLst>
              <a:ext uri="{FF2B5EF4-FFF2-40B4-BE49-F238E27FC236}">
                <a16:creationId xmlns:a16="http://schemas.microsoft.com/office/drawing/2014/main" id="{9243BD16-A11F-4879-B1D9-6DFCBE58CD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E69FA-B0F0-427A-8231-70ADDF2F8D88}"/>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56857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9BF3-3DC0-4810-9654-0FB95DC686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510B76-308A-4259-8A20-39EBB3BDD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FF5B56-E005-4765-BF0F-875206C70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3D4CE6-C988-4683-B7AD-3E07398C1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FF667-D0C0-41AE-AC18-B8572A69A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078777-7623-4363-8033-C569DFEE3849}"/>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8" name="Footer Placeholder 7">
            <a:extLst>
              <a:ext uri="{FF2B5EF4-FFF2-40B4-BE49-F238E27FC236}">
                <a16:creationId xmlns:a16="http://schemas.microsoft.com/office/drawing/2014/main" id="{D3019DEF-D91B-4498-9D1D-72D59B739F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754411-05AE-46A8-A9EB-642E29F954B7}"/>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220773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BA68-F643-43C3-BCE2-5F6FC2313D7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AC67C5-B702-4744-AF31-2A1494A3D868}"/>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4" name="Footer Placeholder 3">
            <a:extLst>
              <a:ext uri="{FF2B5EF4-FFF2-40B4-BE49-F238E27FC236}">
                <a16:creationId xmlns:a16="http://schemas.microsoft.com/office/drawing/2014/main" id="{A0A3462E-AF23-4F6F-A870-97778F191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5DC344-7407-47DD-B3D8-5A49A3040D02}"/>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297809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12886-C9E9-486E-B0B8-B33369DCFD38}"/>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3" name="Footer Placeholder 2">
            <a:extLst>
              <a:ext uri="{FF2B5EF4-FFF2-40B4-BE49-F238E27FC236}">
                <a16:creationId xmlns:a16="http://schemas.microsoft.com/office/drawing/2014/main" id="{282125B1-D355-4018-AECB-32199F03AC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2EC1EA-C9A3-45CE-9CBE-91E17AB50874}"/>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349641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42BE-6AA6-498C-9752-50F422713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C7D496-861B-4877-8830-1499E106F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4DFBF0-9B7F-4D90-A945-1A3F3A936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976F1-CC29-404C-A707-BAFB8E4DB8EF}"/>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6" name="Footer Placeholder 5">
            <a:extLst>
              <a:ext uri="{FF2B5EF4-FFF2-40B4-BE49-F238E27FC236}">
                <a16:creationId xmlns:a16="http://schemas.microsoft.com/office/drawing/2014/main" id="{84B5AC51-E4FC-429A-B845-53DDCECBB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D29DB-5B8D-4834-86D2-AA1FC47F0509}"/>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363223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C3DC-E989-4324-A783-AF4373BC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69608C-C6CB-4712-972B-98AB5EA4E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A3E6CB-4093-43E6-BE58-53D68F763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C14EF-D286-401B-9DF8-3CFA8AF3311C}"/>
              </a:ext>
            </a:extLst>
          </p:cNvPr>
          <p:cNvSpPr>
            <a:spLocks noGrp="1"/>
          </p:cNvSpPr>
          <p:nvPr>
            <p:ph type="dt" sz="half" idx="10"/>
          </p:nvPr>
        </p:nvSpPr>
        <p:spPr/>
        <p:txBody>
          <a:bodyPr/>
          <a:lstStyle/>
          <a:p>
            <a:fld id="{146DF2A0-5E3F-4E8A-87D3-A5E7D933058D}" type="datetimeFigureOut">
              <a:rPr lang="en-GB" smtClean="0"/>
              <a:t>14/02/2020</a:t>
            </a:fld>
            <a:endParaRPr lang="en-GB"/>
          </a:p>
        </p:txBody>
      </p:sp>
      <p:sp>
        <p:nvSpPr>
          <p:cNvPr id="6" name="Footer Placeholder 5">
            <a:extLst>
              <a:ext uri="{FF2B5EF4-FFF2-40B4-BE49-F238E27FC236}">
                <a16:creationId xmlns:a16="http://schemas.microsoft.com/office/drawing/2014/main" id="{B1A7C805-BE1D-427D-BD0E-B2B586D0E0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E7969-458E-421D-ADAF-FE845D6F7A47}"/>
              </a:ext>
            </a:extLst>
          </p:cNvPr>
          <p:cNvSpPr>
            <a:spLocks noGrp="1"/>
          </p:cNvSpPr>
          <p:nvPr>
            <p:ph type="sldNum" sz="quarter" idx="12"/>
          </p:nvPr>
        </p:nvSpPr>
        <p:spPr/>
        <p:txBody>
          <a:bodyPr/>
          <a:lstStyle/>
          <a:p>
            <a:fld id="{9F32C96A-65B9-49CF-89B2-32F76E29DC56}" type="slidenum">
              <a:rPr lang="en-GB" smtClean="0"/>
              <a:t>‹#›</a:t>
            </a:fld>
            <a:endParaRPr lang="en-GB"/>
          </a:p>
        </p:txBody>
      </p:sp>
    </p:spTree>
    <p:extLst>
      <p:ext uri="{BB962C8B-B14F-4D97-AF65-F5344CB8AC3E}">
        <p14:creationId xmlns:p14="http://schemas.microsoft.com/office/powerpoint/2010/main" val="188324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3E391-81A0-4577-A208-7FDD6BFE7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B571C-10FA-433B-AF3A-A1966EFCB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9E9843-CD5A-4117-B36D-36E301F2D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DF2A0-5E3F-4E8A-87D3-A5E7D933058D}" type="datetimeFigureOut">
              <a:rPr lang="en-GB" smtClean="0"/>
              <a:t>14/02/2020</a:t>
            </a:fld>
            <a:endParaRPr lang="en-GB"/>
          </a:p>
        </p:txBody>
      </p:sp>
      <p:sp>
        <p:nvSpPr>
          <p:cNvPr id="5" name="Footer Placeholder 4">
            <a:extLst>
              <a:ext uri="{FF2B5EF4-FFF2-40B4-BE49-F238E27FC236}">
                <a16:creationId xmlns:a16="http://schemas.microsoft.com/office/drawing/2014/main" id="{EA8ECB04-E393-4CE0-BCDE-FA038D238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803C9A-D17D-49C9-B724-914AF9AF8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2C96A-65B9-49CF-89B2-32F76E29DC56}" type="slidenum">
              <a:rPr lang="en-GB" smtClean="0"/>
              <a:t>‹#›</a:t>
            </a:fld>
            <a:endParaRPr lang="en-GB"/>
          </a:p>
        </p:txBody>
      </p:sp>
    </p:spTree>
    <p:extLst>
      <p:ext uri="{BB962C8B-B14F-4D97-AF65-F5344CB8AC3E}">
        <p14:creationId xmlns:p14="http://schemas.microsoft.com/office/powerpoint/2010/main" val="301234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io.run/#squirre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tretch>
            <a:fillRect/>
          </a:stretch>
        </p:blipFill>
        <p:spPr>
          <a:xfrm>
            <a:off x="1683398" y="1215227"/>
            <a:ext cx="4428523" cy="44285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a:t>Introduction to </a:t>
            </a:r>
            <a:br>
              <a:rPr lang="en-US" dirty="0"/>
            </a:br>
            <a:r>
              <a:rPr lang="en-US" dirty="0"/>
              <a:t>Squirrel Programming</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normAutofit fontScale="70000" lnSpcReduction="20000"/>
          </a:bodyPr>
          <a:lstStyle/>
          <a:p>
            <a:r>
              <a:rPr lang="en-US" dirty="0"/>
              <a:t>Simon Says Minigame</a:t>
            </a:r>
          </a:p>
          <a:p>
            <a:r>
              <a:rPr lang="en-US" b="1" dirty="0"/>
              <a:t>OOP</a:t>
            </a:r>
            <a:r>
              <a:rPr lang="en-US" dirty="0"/>
              <a:t> Designed Game</a:t>
            </a:r>
          </a:p>
          <a:p>
            <a:endParaRPr lang="en-US" dirty="0"/>
          </a:p>
          <a:p>
            <a:r>
              <a:rPr lang="en-US" i="1" dirty="0">
                <a:solidFill>
                  <a:schemeClr val="tx1"/>
                </a:solidFill>
              </a:rPr>
              <a:t>Online Demo Version (NOT FINAL)</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57695"/>
            <a:ext cx="4914207" cy="601721"/>
          </a:xfrm>
        </p:spPr>
        <p:txBody>
          <a:bodyPr>
            <a:normAutofit fontScale="90000"/>
          </a:bodyPr>
          <a:lstStyle/>
          <a:p>
            <a:r>
              <a:rPr lang="en-GB" dirty="0">
                <a:latin typeface="Dinomik Semibold" pitchFamily="50" charset="0"/>
              </a:rPr>
              <a:t>Why </a:t>
            </a:r>
            <a:r>
              <a:rPr lang="en-GB" dirty="0" err="1">
                <a:latin typeface="Dinomik Semibold" pitchFamily="50" charset="0"/>
              </a:rPr>
              <a:t>logic_branch</a:t>
            </a:r>
            <a:r>
              <a:rPr lang="en-GB" dirty="0">
                <a:latin typeface="Dinomik Semibold" pitchFamily="50" charset="0"/>
              </a:rPr>
              <a:t>?</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085792"/>
            <a:ext cx="10515600" cy="5589327"/>
          </a:xfrm>
        </p:spPr>
        <p:txBody>
          <a:bodyPr>
            <a:normAutofit/>
          </a:bodyPr>
          <a:lstStyle/>
          <a:p>
            <a:pPr marL="0" indent="0">
              <a:buNone/>
            </a:pPr>
            <a:r>
              <a:rPr lang="en-GB" sz="2400" dirty="0">
                <a:latin typeface="Dinomik Semibold" pitchFamily="50" charset="0"/>
              </a:rPr>
              <a:t>A problem occurred when initial planning was in place:</a:t>
            </a:r>
          </a:p>
          <a:p>
            <a:pPr marL="0" indent="0" algn="ctr">
              <a:buNone/>
            </a:pPr>
            <a:r>
              <a:rPr lang="en-GB" sz="2400" dirty="0">
                <a:solidFill>
                  <a:schemeClr val="bg2">
                    <a:lumMod val="50000"/>
                  </a:schemeClr>
                </a:solidFill>
                <a:latin typeface="Dinomik Semibold" pitchFamily="50" charset="0"/>
              </a:rPr>
              <a:t>“I am able to shoot the lights while the sequence was still playing,</a:t>
            </a:r>
          </a:p>
          <a:p>
            <a:pPr marL="0" indent="0" algn="ctr">
              <a:buNone/>
            </a:pPr>
            <a:r>
              <a:rPr lang="en-GB" sz="2400" dirty="0">
                <a:solidFill>
                  <a:schemeClr val="bg2">
                    <a:lumMod val="50000"/>
                  </a:schemeClr>
                </a:solidFill>
                <a:latin typeface="Dinomik Semibold" pitchFamily="50" charset="0"/>
              </a:rPr>
              <a:t>Which resulted on me losing the game! Annoying!”</a:t>
            </a:r>
          </a:p>
          <a:p>
            <a:pPr marL="0" indent="0">
              <a:buNone/>
            </a:pPr>
            <a:endParaRPr lang="en-GB" sz="2400" dirty="0">
              <a:solidFill>
                <a:schemeClr val="bg2">
                  <a:lumMod val="50000"/>
                </a:schemeClr>
              </a:solidFill>
              <a:latin typeface="Dinomik Semibold" pitchFamily="50" charset="0"/>
            </a:endParaRPr>
          </a:p>
          <a:p>
            <a:pPr marL="0" indent="0">
              <a:buNone/>
            </a:pPr>
            <a:r>
              <a:rPr lang="en-GB" sz="2400" dirty="0">
                <a:latin typeface="Dinomik Semibold" pitchFamily="50" charset="0"/>
              </a:rPr>
              <a:t>Since Squirrel has no way to manually time things, we’ll have to rely on the </a:t>
            </a:r>
            <a:r>
              <a:rPr lang="en-GB" sz="2400" dirty="0" err="1">
                <a:latin typeface="Dinomik Semibold" pitchFamily="50" charset="0"/>
              </a:rPr>
              <a:t>logic_branch</a:t>
            </a:r>
            <a:r>
              <a:rPr lang="en-GB" sz="2400" dirty="0">
                <a:latin typeface="Dinomik Semibold" pitchFamily="50" charset="0"/>
              </a:rPr>
              <a:t>:</a:t>
            </a:r>
          </a:p>
          <a:p>
            <a:endParaRPr lang="en-GB" sz="2400" dirty="0">
              <a:latin typeface="Dinomik Semibold" pitchFamily="50" charset="0"/>
            </a:endParaRPr>
          </a:p>
          <a:p>
            <a:r>
              <a:rPr lang="en-GB" sz="2400" dirty="0">
                <a:latin typeface="Dinomik Semibold" pitchFamily="50" charset="0"/>
              </a:rPr>
              <a:t>When </a:t>
            </a:r>
            <a:r>
              <a:rPr lang="en-GB" sz="2400" dirty="0" err="1">
                <a:latin typeface="Dinomik Semibold" pitchFamily="50" charset="0"/>
              </a:rPr>
              <a:t>logic_branch</a:t>
            </a:r>
            <a:r>
              <a:rPr lang="en-GB" sz="2400" dirty="0">
                <a:latin typeface="Dinomik Semibold" pitchFamily="50" charset="0"/>
              </a:rPr>
              <a:t> is true:</a:t>
            </a:r>
          </a:p>
          <a:p>
            <a:pPr lvl="1"/>
            <a:r>
              <a:rPr lang="en-GB" sz="2000" dirty="0">
                <a:solidFill>
                  <a:srgbClr val="7030A0"/>
                </a:solidFill>
                <a:latin typeface="Dinomik Semibold" pitchFamily="50" charset="0"/>
              </a:rPr>
              <a:t>This means the sequence is currently playing</a:t>
            </a:r>
          </a:p>
          <a:p>
            <a:r>
              <a:rPr lang="en-GB" sz="2400" dirty="0">
                <a:latin typeface="Dinomik Semibold" pitchFamily="50" charset="0"/>
              </a:rPr>
              <a:t>When </a:t>
            </a:r>
            <a:r>
              <a:rPr lang="en-GB" sz="2400" dirty="0" err="1">
                <a:latin typeface="Dinomik Semibold" pitchFamily="50" charset="0"/>
              </a:rPr>
              <a:t>logic_branch</a:t>
            </a:r>
            <a:r>
              <a:rPr lang="en-GB" sz="2400" dirty="0">
                <a:latin typeface="Dinomik Semibold" pitchFamily="50" charset="0"/>
              </a:rPr>
              <a:t> is false:</a:t>
            </a:r>
          </a:p>
          <a:p>
            <a:pPr lvl="1"/>
            <a:r>
              <a:rPr lang="en-GB" sz="2000" dirty="0">
                <a:solidFill>
                  <a:srgbClr val="7030A0"/>
                </a:solidFill>
                <a:latin typeface="Dinomik Semibold" pitchFamily="50" charset="0"/>
              </a:rPr>
              <a:t>This means the sequence is not playing, we’re free to shoot our sequence</a:t>
            </a:r>
          </a:p>
        </p:txBody>
      </p:sp>
    </p:spTree>
    <p:extLst>
      <p:ext uri="{BB962C8B-B14F-4D97-AF65-F5344CB8AC3E}">
        <p14:creationId xmlns:p14="http://schemas.microsoft.com/office/powerpoint/2010/main" val="346479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1029393" y="3912023"/>
            <a:ext cx="10515600" cy="1940137"/>
          </a:xfrm>
        </p:spPr>
        <p:txBody>
          <a:bodyPr>
            <a:normAutofit/>
          </a:bodyPr>
          <a:lstStyle/>
          <a:p>
            <a:pPr marL="0" indent="0">
              <a:buNone/>
            </a:pPr>
            <a:r>
              <a:rPr lang="en-GB" sz="2400" dirty="0">
                <a:latin typeface="Dinomik Semibold" pitchFamily="50" charset="0"/>
              </a:rPr>
              <a:t>In our </a:t>
            </a:r>
            <a:r>
              <a:rPr lang="en-GB" sz="2400" dirty="0" err="1">
                <a:latin typeface="Dinomik Semibold" pitchFamily="50" charset="0"/>
              </a:rPr>
              <a:t>logic_branch</a:t>
            </a:r>
            <a:r>
              <a:rPr lang="en-GB" sz="2400" dirty="0">
                <a:latin typeface="Dinomik Semibold" pitchFamily="50" charset="0"/>
              </a:rPr>
              <a:t> outputs, we’re targeting it’s </a:t>
            </a:r>
            <a:r>
              <a:rPr lang="en-GB" sz="2400" dirty="0" err="1">
                <a:solidFill>
                  <a:srgbClr val="7030A0"/>
                </a:solidFill>
                <a:latin typeface="Dinomik Semibold" pitchFamily="50" charset="0"/>
              </a:rPr>
              <a:t>OnTrue</a:t>
            </a:r>
            <a:r>
              <a:rPr lang="en-GB" sz="2400" dirty="0">
                <a:latin typeface="Dinomik Semibold" pitchFamily="50" charset="0"/>
              </a:rPr>
              <a:t> and </a:t>
            </a:r>
            <a:r>
              <a:rPr lang="en-GB" sz="2400" dirty="0" err="1">
                <a:solidFill>
                  <a:srgbClr val="7030A0"/>
                </a:solidFill>
                <a:latin typeface="Dinomik Semibold" pitchFamily="50" charset="0"/>
              </a:rPr>
              <a:t>OnFalse</a:t>
            </a:r>
            <a:r>
              <a:rPr lang="en-GB" sz="2400" dirty="0">
                <a:latin typeface="Dinomik Semibold" pitchFamily="50" charset="0"/>
              </a:rPr>
              <a:t> events.</a:t>
            </a:r>
          </a:p>
          <a:p>
            <a:pPr marL="0" indent="0">
              <a:buNone/>
            </a:pPr>
            <a:endParaRPr lang="en-GB" sz="2400" dirty="0">
              <a:latin typeface="Dinomik Semibold" pitchFamily="50" charset="0"/>
            </a:endParaRPr>
          </a:p>
          <a:p>
            <a:pPr marL="0" indent="0">
              <a:buNone/>
            </a:pPr>
            <a:r>
              <a:rPr lang="en-GB" sz="2400" dirty="0">
                <a:latin typeface="Dinomik Semibold" pitchFamily="50" charset="0"/>
              </a:rPr>
              <a:t>With this, we can make our game adapt to it’s behaviour depending on the state that the </a:t>
            </a:r>
            <a:r>
              <a:rPr lang="en-GB" sz="2400" dirty="0" err="1">
                <a:latin typeface="Dinomik Semibold" pitchFamily="50" charset="0"/>
              </a:rPr>
              <a:t>logic_branch</a:t>
            </a:r>
            <a:r>
              <a:rPr lang="en-GB" sz="2400" dirty="0">
                <a:latin typeface="Dinomik Semibold" pitchFamily="50" charset="0"/>
              </a:rPr>
              <a:t> is set to.</a:t>
            </a:r>
          </a:p>
          <a:p>
            <a:pPr marL="0" indent="0">
              <a:buNone/>
            </a:pPr>
            <a:endParaRPr lang="en-GB" sz="2400" dirty="0">
              <a:latin typeface="Dinomik Semibold" pitchFamily="50" charset="0"/>
            </a:endParaRPr>
          </a:p>
          <a:p>
            <a:pPr marL="0" indent="0">
              <a:buNone/>
            </a:pPr>
            <a:endParaRPr lang="en-GB" sz="2400" dirty="0">
              <a:latin typeface="Dinomik Semibold" pitchFamily="50" charset="0"/>
            </a:endParaRPr>
          </a:p>
        </p:txBody>
      </p:sp>
      <p:pic>
        <p:nvPicPr>
          <p:cNvPr id="2" name="Picture 1">
            <a:extLst>
              <a:ext uri="{FF2B5EF4-FFF2-40B4-BE49-F238E27FC236}">
                <a16:creationId xmlns:a16="http://schemas.microsoft.com/office/drawing/2014/main" id="{9ACFE261-481A-4852-BE8F-3796E29662F9}"/>
              </a:ext>
            </a:extLst>
          </p:cNvPr>
          <p:cNvPicPr>
            <a:picLocks noChangeAspect="1"/>
          </p:cNvPicPr>
          <p:nvPr/>
        </p:nvPicPr>
        <p:blipFill>
          <a:blip r:embed="rId2"/>
          <a:stretch>
            <a:fillRect/>
          </a:stretch>
        </p:blipFill>
        <p:spPr>
          <a:xfrm>
            <a:off x="2534935" y="365758"/>
            <a:ext cx="6737861" cy="3000895"/>
          </a:xfrm>
          <a:prstGeom prst="rect">
            <a:avLst/>
          </a:prstGeom>
        </p:spPr>
      </p:pic>
    </p:spTree>
    <p:extLst>
      <p:ext uri="{BB962C8B-B14F-4D97-AF65-F5344CB8AC3E}">
        <p14:creationId xmlns:p14="http://schemas.microsoft.com/office/powerpoint/2010/main" val="360271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157941"/>
            <a:ext cx="10515600" cy="668223"/>
          </a:xfrm>
        </p:spPr>
        <p:txBody>
          <a:bodyPr>
            <a:normAutofit/>
          </a:bodyPr>
          <a:lstStyle/>
          <a:p>
            <a:r>
              <a:rPr lang="en-GB" sz="3600" dirty="0">
                <a:latin typeface="Dinomik Semibold" pitchFamily="50" charset="0"/>
              </a:rPr>
              <a:t>Problem… Communication between script and class…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994352"/>
            <a:ext cx="10515600" cy="5497888"/>
          </a:xfrm>
        </p:spPr>
        <p:txBody>
          <a:bodyPr>
            <a:normAutofit/>
          </a:bodyPr>
          <a:lstStyle/>
          <a:p>
            <a:pPr marL="0" indent="0">
              <a:buNone/>
            </a:pPr>
            <a:r>
              <a:rPr lang="en-GB" sz="2400" dirty="0">
                <a:latin typeface="Dinomik Semibold" pitchFamily="50" charset="0"/>
              </a:rPr>
              <a:t>As we know, local and global scopes have differences – but we have a problem…</a:t>
            </a:r>
          </a:p>
          <a:p>
            <a:pPr marL="0" indent="0">
              <a:buNone/>
            </a:pPr>
            <a:r>
              <a:rPr lang="en-GB" sz="2400" dirty="0">
                <a:latin typeface="Dinomik Semibold" pitchFamily="50" charset="0"/>
              </a:rPr>
              <a:t>We have 2 separate scripts, how do we invoke a method from the other?</a:t>
            </a:r>
          </a:p>
          <a:p>
            <a:pPr marL="0" indent="0">
              <a:buNone/>
            </a:pPr>
            <a:endParaRPr lang="en-GB" sz="2400" dirty="0">
              <a:latin typeface="Dinomik Semibold" pitchFamily="50" charset="0"/>
            </a:endParaRPr>
          </a:p>
          <a:p>
            <a:pPr marL="0" indent="0">
              <a:buNone/>
            </a:pPr>
            <a:r>
              <a:rPr lang="en-GB" sz="2400" dirty="0">
                <a:latin typeface="Dinomik Semibold" pitchFamily="50" charset="0"/>
              </a:rPr>
              <a:t>There are 3 steps:</a:t>
            </a:r>
          </a:p>
          <a:p>
            <a:pPr lvl="1"/>
            <a:r>
              <a:rPr lang="en-GB" sz="2000" dirty="0">
                <a:latin typeface="Dinomik Semibold" pitchFamily="50" charset="0"/>
              </a:rPr>
              <a:t>Link up the scripts (</a:t>
            </a:r>
            <a:r>
              <a:rPr lang="en-GB" sz="2000" dirty="0" err="1">
                <a:latin typeface="Dinomik Semibold" pitchFamily="50" charset="0"/>
              </a:rPr>
              <a:t>IncludeScript</a:t>
            </a:r>
            <a:r>
              <a:rPr lang="en-GB" sz="2000" dirty="0">
                <a:latin typeface="Dinomik Semibold" pitchFamily="50" charset="0"/>
              </a:rPr>
              <a:t>)</a:t>
            </a:r>
          </a:p>
          <a:p>
            <a:pPr lvl="1"/>
            <a:r>
              <a:rPr lang="en-GB" sz="2000" dirty="0">
                <a:latin typeface="Dinomik Semibold" pitchFamily="50" charset="0"/>
              </a:rPr>
              <a:t>Create a fake namespace (creates a table – </a:t>
            </a:r>
            <a:r>
              <a:rPr lang="en-GB" sz="2000" dirty="0">
                <a:solidFill>
                  <a:srgbClr val="7030A0"/>
                </a:solidFill>
                <a:latin typeface="Dinomik Semibold" pitchFamily="50" charset="0"/>
              </a:rPr>
              <a:t>that’s why it’s called a fake namespace</a:t>
            </a:r>
            <a:r>
              <a:rPr lang="en-GB" sz="2000" dirty="0">
                <a:latin typeface="Dinomik Semibold" pitchFamily="50" charset="0"/>
              </a:rPr>
              <a:t>)</a:t>
            </a:r>
          </a:p>
          <a:p>
            <a:pPr lvl="1"/>
            <a:r>
              <a:rPr lang="en-GB" sz="2000" dirty="0">
                <a:latin typeface="Dinomik Semibold" pitchFamily="50" charset="0"/>
              </a:rPr>
              <a:t>Assign a new key to that namespace</a:t>
            </a:r>
          </a:p>
          <a:p>
            <a:pPr marL="0" indent="0">
              <a:buNone/>
            </a:pPr>
            <a:endParaRPr lang="en-GB" sz="2400" dirty="0">
              <a:latin typeface="Dinomik Semibold" pitchFamily="50" charset="0"/>
            </a:endParaRPr>
          </a:p>
          <a:p>
            <a:pPr marL="0" indent="0">
              <a:buNone/>
            </a:pPr>
            <a:r>
              <a:rPr lang="en-GB" sz="2400" dirty="0">
                <a:latin typeface="Dinomik Semibold" pitchFamily="50" charset="0"/>
              </a:rPr>
              <a:t>This is great! Since tables in squirrel can expand and are not restricted, we can grow our tables and communicate with each other!</a:t>
            </a:r>
          </a:p>
          <a:p>
            <a:pPr marL="0" indent="0">
              <a:buNone/>
            </a:pPr>
            <a:endParaRPr lang="en-GB" sz="2400" dirty="0">
              <a:latin typeface="Dinomik Semibold" pitchFamily="50" charset="0"/>
            </a:endParaRPr>
          </a:p>
          <a:p>
            <a:pPr marL="0" indent="0">
              <a:buNone/>
            </a:pPr>
            <a:r>
              <a:rPr lang="en-GB" sz="2400" dirty="0">
                <a:latin typeface="Dinomik Semibold" pitchFamily="50" charset="0"/>
              </a:rPr>
              <a:t>There are still draw backs, but we solved the problem!</a:t>
            </a:r>
          </a:p>
        </p:txBody>
      </p:sp>
    </p:spTree>
    <p:extLst>
      <p:ext uri="{BB962C8B-B14F-4D97-AF65-F5344CB8AC3E}">
        <p14:creationId xmlns:p14="http://schemas.microsoft.com/office/powerpoint/2010/main" val="248332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49382"/>
            <a:ext cx="10515600" cy="510281"/>
          </a:xfrm>
        </p:spPr>
        <p:txBody>
          <a:bodyPr>
            <a:normAutofit fontScale="90000"/>
          </a:bodyPr>
          <a:lstStyle/>
          <a:p>
            <a:r>
              <a:rPr lang="en-GB" dirty="0">
                <a:latin typeface="Dinomik Semibold" pitchFamily="50" charset="0"/>
              </a:rPr>
              <a:t>Table</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952787"/>
            <a:ext cx="10515600" cy="5364885"/>
          </a:xfrm>
        </p:spPr>
        <p:txBody>
          <a:bodyPr>
            <a:normAutofit/>
          </a:bodyPr>
          <a:lstStyle/>
          <a:p>
            <a:pPr marL="0" indent="0">
              <a:buNone/>
            </a:pPr>
            <a:r>
              <a:rPr lang="en-GB" sz="2400" dirty="0">
                <a:latin typeface="Dinomik Semibold" pitchFamily="50" charset="0"/>
              </a:rPr>
              <a:t>A Table is a associative containers – which contain a </a:t>
            </a:r>
            <a:r>
              <a:rPr lang="en-GB" sz="2400" dirty="0">
                <a:solidFill>
                  <a:schemeClr val="accent1">
                    <a:lumMod val="75000"/>
                  </a:schemeClr>
                </a:solidFill>
                <a:latin typeface="Dinomik Semibold" pitchFamily="50" charset="0"/>
              </a:rPr>
              <a:t>key</a:t>
            </a:r>
            <a:r>
              <a:rPr lang="en-GB" sz="2400" dirty="0">
                <a:latin typeface="Dinomik Semibold" pitchFamily="50" charset="0"/>
              </a:rPr>
              <a:t> and a </a:t>
            </a:r>
            <a:r>
              <a:rPr lang="en-GB" sz="2400" dirty="0">
                <a:solidFill>
                  <a:srgbClr val="92D050"/>
                </a:solidFill>
                <a:latin typeface="Dinomik Semibold" pitchFamily="50" charset="0"/>
              </a:rPr>
              <a:t>value</a:t>
            </a:r>
            <a:r>
              <a:rPr lang="en-GB" sz="2400" dirty="0">
                <a:latin typeface="Dinomik Semibold" pitchFamily="50" charset="0"/>
              </a:rPr>
              <a:t>.</a:t>
            </a:r>
          </a:p>
          <a:p>
            <a:pPr marL="0" indent="0">
              <a:buNone/>
            </a:pPr>
            <a:endParaRPr lang="en-GB" sz="2400" dirty="0">
              <a:latin typeface="Dinomik Semibold" pitchFamily="50" charset="0"/>
            </a:endParaRPr>
          </a:p>
          <a:p>
            <a:pPr marL="0" indent="0">
              <a:buNone/>
            </a:pPr>
            <a:r>
              <a:rPr lang="en-GB" sz="2400" dirty="0">
                <a:latin typeface="Dinomik Semibold" pitchFamily="50" charset="0"/>
              </a:rPr>
              <a:t>local </a:t>
            </a:r>
            <a:r>
              <a:rPr lang="en-GB" sz="2400" dirty="0" err="1">
                <a:solidFill>
                  <a:srgbClr val="7030A0"/>
                </a:solidFill>
                <a:latin typeface="Dinomik Semibold" pitchFamily="50" charset="0"/>
              </a:rPr>
              <a:t>CoolTable</a:t>
            </a:r>
            <a:r>
              <a:rPr lang="en-GB" sz="2400" dirty="0">
                <a:latin typeface="Dinomik Semibold" pitchFamily="50" charset="0"/>
              </a:rPr>
              <a:t> =</a:t>
            </a:r>
          </a:p>
          <a:p>
            <a:pPr marL="0" indent="0">
              <a:buNone/>
            </a:pPr>
            <a:r>
              <a:rPr lang="en-GB" sz="2400" dirty="0">
                <a:latin typeface="Dinomik Semibold" pitchFamily="50" charset="0"/>
              </a:rPr>
              <a:t>{</a:t>
            </a:r>
          </a:p>
          <a:p>
            <a:pPr marL="0" indent="0">
              <a:buNone/>
            </a:pPr>
            <a:r>
              <a:rPr lang="en-GB" sz="2400" dirty="0">
                <a:latin typeface="Dinomik Semibold" pitchFamily="50" charset="0"/>
              </a:rPr>
              <a:t>    </a:t>
            </a:r>
            <a:r>
              <a:rPr lang="en-GB" sz="2400" dirty="0">
                <a:solidFill>
                  <a:schemeClr val="accent1">
                    <a:lumMod val="75000"/>
                  </a:schemeClr>
                </a:solidFill>
                <a:latin typeface="Dinomik Semibold" pitchFamily="50" charset="0"/>
              </a:rPr>
              <a:t>name</a:t>
            </a:r>
            <a:r>
              <a:rPr lang="en-GB" sz="2400" dirty="0">
                <a:latin typeface="Dinomik Semibold" pitchFamily="50" charset="0"/>
              </a:rPr>
              <a:t> = </a:t>
            </a:r>
            <a:r>
              <a:rPr lang="en-GB" sz="2400" dirty="0">
                <a:solidFill>
                  <a:srgbClr val="92D050"/>
                </a:solidFill>
                <a:latin typeface="Dinomik Semibold" pitchFamily="50" charset="0"/>
              </a:rPr>
              <a:t>"James"</a:t>
            </a:r>
          </a:p>
          <a:p>
            <a:pPr marL="0" indent="0">
              <a:buNone/>
            </a:pPr>
            <a:r>
              <a:rPr lang="en-GB" sz="2400" dirty="0">
                <a:latin typeface="Dinomik Semibold" pitchFamily="50" charset="0"/>
              </a:rPr>
              <a:t>    </a:t>
            </a:r>
            <a:r>
              <a:rPr lang="en-GB" sz="2400" dirty="0" err="1">
                <a:solidFill>
                  <a:schemeClr val="accent1">
                    <a:lumMod val="75000"/>
                  </a:schemeClr>
                </a:solidFill>
                <a:latin typeface="Dinomik Semibold" pitchFamily="50" charset="0"/>
              </a:rPr>
              <a:t>PrintName</a:t>
            </a:r>
            <a:r>
              <a:rPr lang="en-GB" sz="2400" dirty="0">
                <a:latin typeface="Dinomik Semibold" pitchFamily="50" charset="0"/>
              </a:rPr>
              <a:t> = </a:t>
            </a:r>
            <a:r>
              <a:rPr lang="en-GB" sz="2400" dirty="0">
                <a:solidFill>
                  <a:srgbClr val="92D050"/>
                </a:solidFill>
                <a:latin typeface="Dinomik Semibold" pitchFamily="50" charset="0"/>
              </a:rPr>
              <a:t>function() { print("Hello my name is " + name) }</a:t>
            </a:r>
          </a:p>
          <a:p>
            <a:pPr marL="0" indent="0">
              <a:buNone/>
            </a:pPr>
            <a:r>
              <a:rPr lang="en-GB" sz="2400" dirty="0">
                <a:latin typeface="Dinomik Semibold" pitchFamily="50" charset="0"/>
              </a:rPr>
              <a:t>}</a:t>
            </a:r>
          </a:p>
          <a:p>
            <a:pPr marL="0" indent="0">
              <a:buNone/>
            </a:pPr>
            <a:endParaRPr lang="en-GB" sz="2400" dirty="0">
              <a:latin typeface="Dinomik Semibold" pitchFamily="50" charset="0"/>
            </a:endParaRPr>
          </a:p>
          <a:p>
            <a:pPr marL="0" indent="0">
              <a:buNone/>
            </a:pPr>
            <a:r>
              <a:rPr lang="en-GB" sz="2400" dirty="0" err="1">
                <a:solidFill>
                  <a:srgbClr val="7030A0"/>
                </a:solidFill>
                <a:latin typeface="Dinomik Semibold" pitchFamily="50" charset="0"/>
              </a:rPr>
              <a:t>CoolTable</a:t>
            </a:r>
            <a:r>
              <a:rPr lang="en-GB" sz="2400" dirty="0" err="1">
                <a:latin typeface="Dinomik Semibold" pitchFamily="50" charset="0"/>
              </a:rPr>
              <a:t>.</a:t>
            </a:r>
            <a:r>
              <a:rPr lang="en-GB" sz="2400" dirty="0" err="1">
                <a:solidFill>
                  <a:schemeClr val="accent1">
                    <a:lumMod val="75000"/>
                  </a:schemeClr>
                </a:solidFill>
                <a:latin typeface="Dinomik Semibold" pitchFamily="50" charset="0"/>
              </a:rPr>
              <a:t>PrintName</a:t>
            </a:r>
            <a:r>
              <a:rPr lang="en-GB" sz="2400" dirty="0">
                <a:latin typeface="Dinomik Semibold" pitchFamily="50" charset="0"/>
              </a:rPr>
              <a:t>()</a:t>
            </a:r>
          </a:p>
          <a:p>
            <a:pPr marL="0" indent="0">
              <a:buNone/>
            </a:pPr>
            <a:endParaRPr lang="en-GB" sz="2400" dirty="0">
              <a:latin typeface="Dinomik Semibold" pitchFamily="50" charset="0"/>
            </a:endParaRPr>
          </a:p>
          <a:p>
            <a:pPr marL="0" indent="0">
              <a:buNone/>
            </a:pPr>
            <a:r>
              <a:rPr lang="en-GB" sz="2400" dirty="0">
                <a:latin typeface="Dinomik Semibold" pitchFamily="50" charset="0"/>
              </a:rPr>
              <a:t>Tables even accept </a:t>
            </a:r>
            <a:r>
              <a:rPr lang="en-GB" sz="2400" dirty="0">
                <a:solidFill>
                  <a:srgbClr val="7030A0"/>
                </a:solidFill>
                <a:latin typeface="Dinomik Semibold" pitchFamily="50" charset="0"/>
              </a:rPr>
              <a:t>FUNCTIONS</a:t>
            </a:r>
            <a:r>
              <a:rPr lang="en-GB" sz="2400" dirty="0">
                <a:latin typeface="Dinomik Semibold" pitchFamily="50" charset="0"/>
              </a:rPr>
              <a:t>!</a:t>
            </a:r>
          </a:p>
        </p:txBody>
      </p:sp>
      <p:pic>
        <p:nvPicPr>
          <p:cNvPr id="2" name="Picture 1">
            <a:extLst>
              <a:ext uri="{FF2B5EF4-FFF2-40B4-BE49-F238E27FC236}">
                <a16:creationId xmlns:a16="http://schemas.microsoft.com/office/drawing/2014/main" id="{C6A21B92-2258-4EB2-902D-77BE7C2B7688}"/>
              </a:ext>
            </a:extLst>
          </p:cNvPr>
          <p:cNvPicPr>
            <a:picLocks noChangeAspect="1"/>
          </p:cNvPicPr>
          <p:nvPr/>
        </p:nvPicPr>
        <p:blipFill>
          <a:blip r:embed="rId2"/>
          <a:stretch>
            <a:fillRect/>
          </a:stretch>
        </p:blipFill>
        <p:spPr>
          <a:xfrm>
            <a:off x="4858034" y="4123514"/>
            <a:ext cx="3246876" cy="836972"/>
          </a:xfrm>
          <a:prstGeom prst="rect">
            <a:avLst/>
          </a:prstGeom>
        </p:spPr>
      </p:pic>
      <p:cxnSp>
        <p:nvCxnSpPr>
          <p:cNvPr id="6" name="Straight Arrow Connector 5">
            <a:extLst>
              <a:ext uri="{FF2B5EF4-FFF2-40B4-BE49-F238E27FC236}">
                <a16:creationId xmlns:a16="http://schemas.microsoft.com/office/drawing/2014/main" id="{A556EF71-2699-4B42-9C96-D47A4F3A5713}"/>
              </a:ext>
            </a:extLst>
          </p:cNvPr>
          <p:cNvCxnSpPr/>
          <p:nvPr/>
        </p:nvCxnSpPr>
        <p:spPr>
          <a:xfrm flipV="1">
            <a:off x="3940233" y="4738255"/>
            <a:ext cx="731520" cy="665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C6DF7C-B174-422D-BB5E-A75D4C4AF546}"/>
              </a:ext>
            </a:extLst>
          </p:cNvPr>
          <p:cNvSpPr txBox="1"/>
          <p:nvPr/>
        </p:nvSpPr>
        <p:spPr>
          <a:xfrm>
            <a:off x="8291191" y="3941835"/>
            <a:ext cx="3483033" cy="1200329"/>
          </a:xfrm>
          <a:prstGeom prst="rect">
            <a:avLst/>
          </a:prstGeom>
          <a:noFill/>
          <a:ln>
            <a:solidFill>
              <a:srgbClr val="FF0000"/>
            </a:solidFill>
            <a:prstDash val="lgDash"/>
          </a:ln>
        </p:spPr>
        <p:txBody>
          <a:bodyPr wrap="square" rtlCol="0">
            <a:spAutoFit/>
          </a:bodyPr>
          <a:lstStyle/>
          <a:p>
            <a:r>
              <a:rPr lang="en-GB" dirty="0">
                <a:latin typeface="Dinomik Semibold" pitchFamily="50" charset="0"/>
              </a:rPr>
              <a:t>Using </a:t>
            </a:r>
            <a:r>
              <a:rPr lang="en-GB" dirty="0">
                <a:latin typeface="Dinomik Semibold" pitchFamily="50" charset="0"/>
                <a:hlinkClick r:id="rId3"/>
              </a:rPr>
              <a:t>https://tio.run/#squirrel</a:t>
            </a:r>
            <a:r>
              <a:rPr lang="en-GB" dirty="0">
                <a:latin typeface="Dinomik Semibold" pitchFamily="50" charset="0"/>
              </a:rPr>
              <a:t> for inputs, it uses a more recent version of squirrel, </a:t>
            </a:r>
            <a:r>
              <a:rPr lang="en-GB" dirty="0" err="1">
                <a:latin typeface="Dinomik Semibold" pitchFamily="50" charset="0"/>
              </a:rPr>
              <a:t>csgo</a:t>
            </a:r>
            <a:r>
              <a:rPr lang="en-GB" dirty="0">
                <a:latin typeface="Dinomik Semibold" pitchFamily="50" charset="0"/>
              </a:rPr>
              <a:t> has a older version</a:t>
            </a:r>
          </a:p>
        </p:txBody>
      </p:sp>
    </p:spTree>
    <p:extLst>
      <p:ext uri="{BB962C8B-B14F-4D97-AF65-F5344CB8AC3E}">
        <p14:creationId xmlns:p14="http://schemas.microsoft.com/office/powerpoint/2010/main" val="229217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24444"/>
            <a:ext cx="10515600" cy="734724"/>
          </a:xfrm>
        </p:spPr>
        <p:txBody>
          <a:bodyPr/>
          <a:lstStyle/>
          <a:p>
            <a:r>
              <a:rPr lang="en-GB" dirty="0">
                <a:latin typeface="Dinomik Semibold" pitchFamily="50" charset="0"/>
              </a:rPr>
              <a:t>Expanding on tables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110730"/>
            <a:ext cx="10515600" cy="959139"/>
          </a:xfrm>
        </p:spPr>
        <p:txBody>
          <a:bodyPr>
            <a:normAutofit/>
          </a:bodyPr>
          <a:lstStyle/>
          <a:p>
            <a:pPr marL="0" indent="0">
              <a:buNone/>
            </a:pPr>
            <a:r>
              <a:rPr lang="en-GB" sz="2400" dirty="0">
                <a:latin typeface="Dinomik Semibold" pitchFamily="50" charset="0"/>
              </a:rPr>
              <a:t>We don’t need to declare all our implementations within those </a:t>
            </a:r>
            <a:r>
              <a:rPr lang="en-GB" sz="2400" dirty="0">
                <a:solidFill>
                  <a:schemeClr val="accent1">
                    <a:lumMod val="75000"/>
                  </a:schemeClr>
                </a:solidFill>
                <a:latin typeface="Dinomik Semibold" pitchFamily="50" charset="0"/>
              </a:rPr>
              <a:t>curly brackets</a:t>
            </a:r>
            <a:r>
              <a:rPr lang="en-GB" sz="2400" dirty="0">
                <a:latin typeface="Dinomik Semibold" pitchFamily="50" charset="0"/>
              </a:rPr>
              <a:t>,</a:t>
            </a:r>
            <a:r>
              <a:rPr lang="en-GB" sz="2400" dirty="0">
                <a:solidFill>
                  <a:schemeClr val="accent1">
                    <a:lumMod val="75000"/>
                  </a:schemeClr>
                </a:solidFill>
                <a:latin typeface="Dinomik Semibold" pitchFamily="50" charset="0"/>
              </a:rPr>
              <a:t> </a:t>
            </a:r>
          </a:p>
          <a:p>
            <a:pPr marL="0" indent="0">
              <a:buNone/>
            </a:pPr>
            <a:r>
              <a:rPr lang="en-GB" sz="2400" dirty="0">
                <a:latin typeface="Dinomik Semibold" pitchFamily="50" charset="0"/>
              </a:rPr>
              <a:t>we can use the :: symbol to expand onto it – magic!</a:t>
            </a:r>
          </a:p>
        </p:txBody>
      </p:sp>
      <p:sp>
        <p:nvSpPr>
          <p:cNvPr id="2" name="Rectangle 1">
            <a:extLst>
              <a:ext uri="{FF2B5EF4-FFF2-40B4-BE49-F238E27FC236}">
                <a16:creationId xmlns:a16="http://schemas.microsoft.com/office/drawing/2014/main" id="{9A7F8945-82A5-4590-9B9E-88736A793F40}"/>
              </a:ext>
            </a:extLst>
          </p:cNvPr>
          <p:cNvSpPr/>
          <p:nvPr/>
        </p:nvSpPr>
        <p:spPr>
          <a:xfrm>
            <a:off x="937952" y="2311938"/>
            <a:ext cx="7416338" cy="3970318"/>
          </a:xfrm>
          <a:prstGeom prst="rect">
            <a:avLst/>
          </a:prstGeom>
        </p:spPr>
        <p:txBody>
          <a:bodyPr wrap="square">
            <a:spAutoFit/>
          </a:bodyPr>
          <a:lstStyle/>
          <a:p>
            <a:r>
              <a:rPr lang="en-GB" dirty="0" err="1">
                <a:latin typeface="Dinomik Semibold" pitchFamily="50" charset="0"/>
              </a:rPr>
              <a:t>CoolTable</a:t>
            </a:r>
            <a:r>
              <a:rPr lang="en-GB" dirty="0">
                <a:latin typeface="Dinomik Semibold" pitchFamily="50" charset="0"/>
              </a:rPr>
              <a:t> &lt;-</a:t>
            </a:r>
          </a:p>
          <a:p>
            <a:r>
              <a:rPr lang="en-GB" dirty="0">
                <a:latin typeface="Dinomik Semibold" pitchFamily="50" charset="0"/>
              </a:rPr>
              <a:t>{</a:t>
            </a:r>
          </a:p>
          <a:p>
            <a:r>
              <a:rPr lang="en-GB" dirty="0">
                <a:latin typeface="Dinomik Semibold" pitchFamily="50" charset="0"/>
              </a:rPr>
              <a:t>    name = "James"</a:t>
            </a:r>
          </a:p>
          <a:p>
            <a:r>
              <a:rPr lang="en-GB" dirty="0">
                <a:latin typeface="Dinomik Semibold" pitchFamily="50" charset="0"/>
              </a:rPr>
              <a:t>    </a:t>
            </a:r>
            <a:r>
              <a:rPr lang="en-GB" dirty="0" err="1">
                <a:latin typeface="Dinomik Semibold" pitchFamily="50" charset="0"/>
              </a:rPr>
              <a:t>PrintName</a:t>
            </a:r>
            <a:r>
              <a:rPr lang="en-GB" dirty="0">
                <a:latin typeface="Dinomik Semibold" pitchFamily="50" charset="0"/>
              </a:rPr>
              <a:t> = function(){print("Hello my name is " + name + "\n")}</a:t>
            </a:r>
          </a:p>
          <a:p>
            <a:r>
              <a:rPr lang="en-GB" dirty="0">
                <a:latin typeface="Dinomik Semibold" pitchFamily="50" charset="0"/>
              </a:rPr>
              <a:t>}</a:t>
            </a:r>
          </a:p>
          <a:p>
            <a:endParaRPr lang="en-GB" dirty="0">
              <a:latin typeface="Dinomik Semibold" pitchFamily="50" charset="0"/>
            </a:endParaRPr>
          </a:p>
          <a:p>
            <a:r>
              <a:rPr lang="en-GB" dirty="0" err="1">
                <a:latin typeface="Dinomik Semibold" pitchFamily="50" charset="0"/>
              </a:rPr>
              <a:t>CoolTable.PrintName</a:t>
            </a:r>
            <a:r>
              <a:rPr lang="en-GB" dirty="0">
                <a:latin typeface="Dinomik Semibold" pitchFamily="50" charset="0"/>
              </a:rPr>
              <a:t>()</a:t>
            </a:r>
          </a:p>
          <a:p>
            <a:endParaRPr lang="en-GB" dirty="0">
              <a:latin typeface="Dinomik Semibold" pitchFamily="50" charset="0"/>
            </a:endParaRPr>
          </a:p>
          <a:p>
            <a:r>
              <a:rPr lang="en-GB" dirty="0">
                <a:latin typeface="Dinomik Semibold" pitchFamily="50" charset="0"/>
              </a:rPr>
              <a:t>function </a:t>
            </a:r>
            <a:r>
              <a:rPr lang="en-GB" dirty="0" err="1">
                <a:latin typeface="Dinomik Semibold" pitchFamily="50" charset="0"/>
              </a:rPr>
              <a:t>CoolTable</a:t>
            </a:r>
            <a:r>
              <a:rPr lang="en-GB" dirty="0">
                <a:latin typeface="Dinomik Semibold" pitchFamily="50" charset="0"/>
              </a:rPr>
              <a:t>::</a:t>
            </a:r>
            <a:r>
              <a:rPr lang="en-GB" dirty="0" err="1">
                <a:latin typeface="Dinomik Semibold" pitchFamily="50" charset="0"/>
              </a:rPr>
              <a:t>ExpandedFunction</a:t>
            </a:r>
            <a:r>
              <a:rPr lang="en-GB" dirty="0">
                <a:latin typeface="Dinomik Semibold" pitchFamily="50" charset="0"/>
              </a:rPr>
              <a:t>()</a:t>
            </a:r>
          </a:p>
          <a:p>
            <a:r>
              <a:rPr lang="en-GB" dirty="0">
                <a:latin typeface="Dinomik Semibold" pitchFamily="50" charset="0"/>
              </a:rPr>
              <a:t>{</a:t>
            </a:r>
          </a:p>
          <a:p>
            <a:r>
              <a:rPr lang="en-GB" dirty="0">
                <a:latin typeface="Dinomik Semibold" pitchFamily="50" charset="0"/>
              </a:rPr>
              <a:t>    print("Oh, Oh, Oh it's magic, you know! Never believe it's not so!")</a:t>
            </a:r>
          </a:p>
          <a:p>
            <a:r>
              <a:rPr lang="en-GB" dirty="0">
                <a:latin typeface="Dinomik Semibold" pitchFamily="50" charset="0"/>
              </a:rPr>
              <a:t>}</a:t>
            </a:r>
          </a:p>
          <a:p>
            <a:endParaRPr lang="en-GB" dirty="0">
              <a:latin typeface="Dinomik Semibold" pitchFamily="50" charset="0"/>
            </a:endParaRPr>
          </a:p>
          <a:p>
            <a:r>
              <a:rPr lang="en-GB" dirty="0" err="1">
                <a:latin typeface="Dinomik Semibold" pitchFamily="50" charset="0"/>
              </a:rPr>
              <a:t>CoolTable.ExpandedFunction</a:t>
            </a:r>
            <a:r>
              <a:rPr lang="en-GB" dirty="0">
                <a:latin typeface="Dinomik Semibold" pitchFamily="50" charset="0"/>
              </a:rPr>
              <a:t>()</a:t>
            </a:r>
          </a:p>
        </p:txBody>
      </p:sp>
      <p:sp>
        <p:nvSpPr>
          <p:cNvPr id="5" name="TextBox 4">
            <a:extLst>
              <a:ext uri="{FF2B5EF4-FFF2-40B4-BE49-F238E27FC236}">
                <a16:creationId xmlns:a16="http://schemas.microsoft.com/office/drawing/2014/main" id="{8B45EEE8-F348-4B0A-B9FB-2328E5056D52}"/>
              </a:ext>
            </a:extLst>
          </p:cNvPr>
          <p:cNvSpPr txBox="1"/>
          <p:nvPr/>
        </p:nvSpPr>
        <p:spPr>
          <a:xfrm>
            <a:off x="2385752" y="2221431"/>
            <a:ext cx="9318567" cy="646331"/>
          </a:xfrm>
          <a:prstGeom prst="rect">
            <a:avLst/>
          </a:prstGeom>
          <a:noFill/>
        </p:spPr>
        <p:txBody>
          <a:bodyPr wrap="square" rtlCol="0">
            <a:spAutoFit/>
          </a:bodyPr>
          <a:lstStyle/>
          <a:p>
            <a:r>
              <a:rPr lang="en-GB" dirty="0">
                <a:solidFill>
                  <a:srgbClr val="7030A0"/>
                </a:solidFill>
                <a:latin typeface="Dinomik Semibold" pitchFamily="50" charset="0"/>
              </a:rPr>
              <a:t>We cannot use the local scope no longer, we have to make this table ‘global’ using the new slot operator! ( &lt;- )</a:t>
            </a:r>
          </a:p>
        </p:txBody>
      </p:sp>
      <p:sp>
        <p:nvSpPr>
          <p:cNvPr id="6" name="TextBox 5">
            <a:extLst>
              <a:ext uri="{FF2B5EF4-FFF2-40B4-BE49-F238E27FC236}">
                <a16:creationId xmlns:a16="http://schemas.microsoft.com/office/drawing/2014/main" id="{86FD868E-0801-45B2-9CC8-BFEAD7859750}"/>
              </a:ext>
            </a:extLst>
          </p:cNvPr>
          <p:cNvSpPr txBox="1"/>
          <p:nvPr/>
        </p:nvSpPr>
        <p:spPr>
          <a:xfrm>
            <a:off x="4907278" y="4385511"/>
            <a:ext cx="6797041" cy="646331"/>
          </a:xfrm>
          <a:prstGeom prst="rect">
            <a:avLst/>
          </a:prstGeom>
          <a:noFill/>
        </p:spPr>
        <p:txBody>
          <a:bodyPr wrap="square" rtlCol="0">
            <a:spAutoFit/>
          </a:bodyPr>
          <a:lstStyle/>
          <a:p>
            <a:r>
              <a:rPr lang="en-GB" dirty="0">
                <a:solidFill>
                  <a:srgbClr val="7030A0"/>
                </a:solidFill>
                <a:latin typeface="Dinomik Semibold" pitchFamily="50" charset="0"/>
              </a:rPr>
              <a:t>We now expand using the scope resolution operator since we’re working out-with </a:t>
            </a:r>
            <a:r>
              <a:rPr lang="en-GB" dirty="0" err="1">
                <a:solidFill>
                  <a:srgbClr val="7030A0"/>
                </a:solidFill>
                <a:latin typeface="Dinomik Semibold" pitchFamily="50" charset="0"/>
              </a:rPr>
              <a:t>CoolTable</a:t>
            </a:r>
            <a:r>
              <a:rPr lang="en-GB" dirty="0">
                <a:solidFill>
                  <a:srgbClr val="7030A0"/>
                </a:solidFill>
                <a:latin typeface="Dinomik Semibold" pitchFamily="50" charset="0"/>
              </a:rPr>
              <a:t> ( :: ) – I call it “Belongs to” operator…</a:t>
            </a:r>
          </a:p>
        </p:txBody>
      </p:sp>
      <p:pic>
        <p:nvPicPr>
          <p:cNvPr id="7" name="Picture 6">
            <a:extLst>
              <a:ext uri="{FF2B5EF4-FFF2-40B4-BE49-F238E27FC236}">
                <a16:creationId xmlns:a16="http://schemas.microsoft.com/office/drawing/2014/main" id="{7D717EBC-3986-460B-AD17-06480E5DD00B}"/>
              </a:ext>
            </a:extLst>
          </p:cNvPr>
          <p:cNvPicPr>
            <a:picLocks noChangeAspect="1"/>
          </p:cNvPicPr>
          <p:nvPr/>
        </p:nvPicPr>
        <p:blipFill>
          <a:blip r:embed="rId2"/>
          <a:stretch>
            <a:fillRect/>
          </a:stretch>
        </p:blipFill>
        <p:spPr>
          <a:xfrm>
            <a:off x="5450683" y="5740241"/>
            <a:ext cx="5563376" cy="733527"/>
          </a:xfrm>
          <a:prstGeom prst="rect">
            <a:avLst/>
          </a:prstGeom>
        </p:spPr>
      </p:pic>
    </p:spTree>
    <p:extLst>
      <p:ext uri="{BB962C8B-B14F-4D97-AF65-F5344CB8AC3E}">
        <p14:creationId xmlns:p14="http://schemas.microsoft.com/office/powerpoint/2010/main" val="279035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24444"/>
            <a:ext cx="9802091" cy="718099"/>
          </a:xfrm>
        </p:spPr>
        <p:txBody>
          <a:bodyPr/>
          <a:lstStyle/>
          <a:p>
            <a:r>
              <a:rPr lang="en-GB" dirty="0">
                <a:latin typeface="Dinomik Semibold" pitchFamily="50" charset="0"/>
              </a:rPr>
              <a:t>So, fake namespace? What's that?</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143981"/>
            <a:ext cx="10515600" cy="3062259"/>
          </a:xfrm>
        </p:spPr>
        <p:txBody>
          <a:bodyPr>
            <a:normAutofit/>
          </a:bodyPr>
          <a:lstStyle/>
          <a:p>
            <a:pPr marL="0" indent="0">
              <a:buNone/>
            </a:pPr>
            <a:r>
              <a:rPr lang="en-GB" sz="2400" dirty="0">
                <a:latin typeface="Dinomik Semibold" pitchFamily="50" charset="0"/>
              </a:rPr>
              <a:t>In OOP, we have a namespace - it’s to give variables and methods a scope within it.</a:t>
            </a:r>
          </a:p>
          <a:p>
            <a:pPr marL="0" indent="0">
              <a:buNone/>
            </a:pPr>
            <a:r>
              <a:rPr lang="en-GB" sz="2400" dirty="0">
                <a:latin typeface="Dinomik Semibold" pitchFamily="50" charset="0"/>
              </a:rPr>
              <a:t>It’s also used to separate class logics, to prevent calling another method by accident!</a:t>
            </a:r>
          </a:p>
          <a:p>
            <a:pPr marL="0" indent="0">
              <a:buNone/>
            </a:pPr>
            <a:endParaRPr lang="en-GB" sz="2400" dirty="0">
              <a:solidFill>
                <a:srgbClr val="7030A0"/>
              </a:solidFill>
              <a:latin typeface="Dinomik Semibold" pitchFamily="50" charset="0"/>
            </a:endParaRPr>
          </a:p>
          <a:p>
            <a:pPr marL="0" indent="0">
              <a:buNone/>
            </a:pPr>
            <a:r>
              <a:rPr lang="en-GB" sz="2400" dirty="0">
                <a:solidFill>
                  <a:srgbClr val="7030A0"/>
                </a:solidFill>
                <a:latin typeface="Dinomik Semibold" pitchFamily="50" charset="0"/>
              </a:rPr>
              <a:t>   Question: Which method will </a:t>
            </a:r>
          </a:p>
          <a:p>
            <a:pPr marL="0" indent="0">
              <a:buNone/>
            </a:pPr>
            <a:r>
              <a:rPr lang="en-GB" sz="2400" dirty="0">
                <a:solidFill>
                  <a:srgbClr val="7030A0"/>
                </a:solidFill>
                <a:latin typeface="Dinomik Semibold" pitchFamily="50" charset="0"/>
              </a:rPr>
              <a:t>   displayed back to the user?</a:t>
            </a:r>
          </a:p>
          <a:p>
            <a:pPr marL="0" indent="0">
              <a:buNone/>
            </a:pPr>
            <a:endParaRPr lang="en-GB" sz="2400" dirty="0">
              <a:latin typeface="Dinomik Semibold" pitchFamily="50" charset="0"/>
            </a:endParaRPr>
          </a:p>
          <a:p>
            <a:pPr marL="0" indent="0">
              <a:buNone/>
            </a:pPr>
            <a:endParaRPr lang="en-GB" sz="2400" dirty="0">
              <a:latin typeface="Dinomik Semibold" pitchFamily="50" charset="0"/>
            </a:endParaRPr>
          </a:p>
        </p:txBody>
      </p:sp>
      <p:sp>
        <p:nvSpPr>
          <p:cNvPr id="5" name="Rectangle 4">
            <a:extLst>
              <a:ext uri="{FF2B5EF4-FFF2-40B4-BE49-F238E27FC236}">
                <a16:creationId xmlns:a16="http://schemas.microsoft.com/office/drawing/2014/main" id="{87BF551D-6664-415A-A6C1-71050AE42D20}"/>
              </a:ext>
            </a:extLst>
          </p:cNvPr>
          <p:cNvSpPr/>
          <p:nvPr/>
        </p:nvSpPr>
        <p:spPr>
          <a:xfrm>
            <a:off x="5350625" y="2478572"/>
            <a:ext cx="6245630" cy="4154984"/>
          </a:xfrm>
          <a:prstGeom prst="rect">
            <a:avLst/>
          </a:prstGeom>
        </p:spPr>
        <p:txBody>
          <a:bodyPr wrap="square">
            <a:spAutoFit/>
          </a:bodyPr>
          <a:lstStyle/>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print("I'm doing something, hold on!\r")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print("STOOOOP, I'M TRRRYING TO PLAY MIUUUUNNECRAFT!\r")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print("no u\r")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DoSomething()</a:t>
            </a:r>
          </a:p>
        </p:txBody>
      </p:sp>
    </p:spTree>
    <p:extLst>
      <p:ext uri="{BB962C8B-B14F-4D97-AF65-F5344CB8AC3E}">
        <p14:creationId xmlns:p14="http://schemas.microsoft.com/office/powerpoint/2010/main" val="117813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937953" y="331874"/>
            <a:ext cx="3675611" cy="1325563"/>
          </a:xfrm>
        </p:spPr>
        <p:txBody>
          <a:bodyPr/>
          <a:lstStyle/>
          <a:p>
            <a:r>
              <a:rPr lang="en-GB" dirty="0">
                <a:latin typeface="Dinomik Semibold" pitchFamily="50" charset="0"/>
              </a:rPr>
              <a:t>Result</a:t>
            </a:r>
          </a:p>
        </p:txBody>
      </p:sp>
      <p:sp>
        <p:nvSpPr>
          <p:cNvPr id="5" name="Rectangle 4">
            <a:extLst>
              <a:ext uri="{FF2B5EF4-FFF2-40B4-BE49-F238E27FC236}">
                <a16:creationId xmlns:a16="http://schemas.microsoft.com/office/drawing/2014/main" id="{8E3BBBB2-4744-4397-8220-426502619A38}"/>
              </a:ext>
            </a:extLst>
          </p:cNvPr>
          <p:cNvSpPr/>
          <p:nvPr/>
        </p:nvSpPr>
        <p:spPr>
          <a:xfrm>
            <a:off x="937953" y="2032858"/>
            <a:ext cx="6245630" cy="4154984"/>
          </a:xfrm>
          <a:prstGeom prst="rect">
            <a:avLst/>
          </a:prstGeom>
        </p:spPr>
        <p:txBody>
          <a:bodyPr wrap="square">
            <a:spAutoFit/>
          </a:bodyPr>
          <a:lstStyle/>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print("I'm doing something, hold on!\r")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print("STOOOOP, I'M TRRRYING TO PLAY MIUUUUNNECRAFT!\r")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function DoSomething()</a:t>
            </a:r>
          </a:p>
          <a:p>
            <a:r>
              <a:rPr lang="en-GB" sz="1600" dirty="0">
                <a:latin typeface="Dinomik Semibold" pitchFamily="50" charset="0"/>
              </a:rPr>
              <a:t>{</a:t>
            </a:r>
          </a:p>
          <a:p>
            <a:r>
              <a:rPr lang="en-GB" sz="1600" dirty="0">
                <a:latin typeface="Dinomik Semibold" pitchFamily="50" charset="0"/>
              </a:rPr>
              <a:t>   print("no u\r")</a:t>
            </a:r>
          </a:p>
          <a:p>
            <a:r>
              <a:rPr lang="en-GB" sz="1600" dirty="0">
                <a:latin typeface="Dinomik Semibold" pitchFamily="50" charset="0"/>
              </a:rPr>
              <a:t>}</a:t>
            </a:r>
          </a:p>
          <a:p>
            <a:endParaRPr lang="en-GB" sz="1600" dirty="0">
              <a:latin typeface="Dinomik Semibold" pitchFamily="50" charset="0"/>
            </a:endParaRPr>
          </a:p>
          <a:p>
            <a:r>
              <a:rPr lang="en-GB" sz="1600" dirty="0">
                <a:latin typeface="Dinomik Semibold" pitchFamily="50" charset="0"/>
              </a:rPr>
              <a:t>DoSomething()</a:t>
            </a:r>
          </a:p>
        </p:txBody>
      </p:sp>
      <p:sp>
        <p:nvSpPr>
          <p:cNvPr id="2" name="Rectangle 1">
            <a:extLst>
              <a:ext uri="{FF2B5EF4-FFF2-40B4-BE49-F238E27FC236}">
                <a16:creationId xmlns:a16="http://schemas.microsoft.com/office/drawing/2014/main" id="{5972715F-76F1-41DA-97A7-0AEAA565FA44}"/>
              </a:ext>
            </a:extLst>
          </p:cNvPr>
          <p:cNvSpPr/>
          <p:nvPr/>
        </p:nvSpPr>
        <p:spPr>
          <a:xfrm>
            <a:off x="937953" y="4467109"/>
            <a:ext cx="2254135" cy="1130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25DAEC0-A3A2-4BAC-B58D-677ABE90AA33}"/>
              </a:ext>
            </a:extLst>
          </p:cNvPr>
          <p:cNvSpPr txBox="1"/>
          <p:nvPr/>
        </p:nvSpPr>
        <p:spPr>
          <a:xfrm>
            <a:off x="5320145" y="256808"/>
            <a:ext cx="6367549" cy="3046988"/>
          </a:xfrm>
          <a:prstGeom prst="rect">
            <a:avLst/>
          </a:prstGeom>
          <a:noFill/>
        </p:spPr>
        <p:txBody>
          <a:bodyPr wrap="square" rtlCol="0">
            <a:spAutoFit/>
          </a:bodyPr>
          <a:lstStyle/>
          <a:p>
            <a:r>
              <a:rPr lang="en-GB" sz="2400" dirty="0">
                <a:latin typeface="Dinomik Semibold" pitchFamily="50" charset="0"/>
              </a:rPr>
              <a:t>Even although we have 3 different ways of displaying DoSomething, only the last one is displayed!</a:t>
            </a:r>
          </a:p>
          <a:p>
            <a:endParaRPr lang="en-GB" sz="2400" dirty="0">
              <a:latin typeface="Dinomik Semibold" pitchFamily="50" charset="0"/>
            </a:endParaRPr>
          </a:p>
          <a:p>
            <a:r>
              <a:rPr lang="en-GB" sz="2400" dirty="0">
                <a:latin typeface="Dinomik Semibold" pitchFamily="50" charset="0"/>
              </a:rPr>
              <a:t>What if we want to use each of these, WE CANT!</a:t>
            </a:r>
          </a:p>
          <a:p>
            <a:endParaRPr lang="en-GB" sz="2400" dirty="0">
              <a:latin typeface="Dinomik Semibold" pitchFamily="50" charset="0"/>
            </a:endParaRPr>
          </a:p>
          <a:p>
            <a:r>
              <a:rPr lang="en-GB" sz="2400" dirty="0">
                <a:latin typeface="Dinomik Semibold" pitchFamily="50" charset="0"/>
              </a:rPr>
              <a:t>Solution: Tables to create a fake namespace</a:t>
            </a:r>
          </a:p>
        </p:txBody>
      </p:sp>
      <p:pic>
        <p:nvPicPr>
          <p:cNvPr id="7" name="Picture 6">
            <a:extLst>
              <a:ext uri="{FF2B5EF4-FFF2-40B4-BE49-F238E27FC236}">
                <a16:creationId xmlns:a16="http://schemas.microsoft.com/office/drawing/2014/main" id="{0DA3C56E-21F2-4FCB-ABDB-41094B6C9E5A}"/>
              </a:ext>
            </a:extLst>
          </p:cNvPr>
          <p:cNvPicPr>
            <a:picLocks noChangeAspect="1"/>
          </p:cNvPicPr>
          <p:nvPr/>
        </p:nvPicPr>
        <p:blipFill>
          <a:blip r:embed="rId2"/>
          <a:stretch>
            <a:fillRect/>
          </a:stretch>
        </p:blipFill>
        <p:spPr>
          <a:xfrm>
            <a:off x="3366709" y="4493671"/>
            <a:ext cx="1637553" cy="1103969"/>
          </a:xfrm>
          <a:prstGeom prst="rect">
            <a:avLst/>
          </a:prstGeom>
        </p:spPr>
      </p:pic>
    </p:spTree>
    <p:extLst>
      <p:ext uri="{BB962C8B-B14F-4D97-AF65-F5344CB8AC3E}">
        <p14:creationId xmlns:p14="http://schemas.microsoft.com/office/powerpoint/2010/main" val="279465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191194"/>
            <a:ext cx="10515600" cy="610033"/>
          </a:xfrm>
        </p:spPr>
        <p:txBody>
          <a:bodyPr>
            <a:normAutofit fontScale="90000"/>
          </a:bodyPr>
          <a:lstStyle/>
          <a:p>
            <a:r>
              <a:rPr lang="en-GB" dirty="0">
                <a:latin typeface="Dinomik Semibold" pitchFamily="50" charset="0"/>
              </a:rPr>
              <a:t>Step 1: Setup the tables/namespace(s)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931027"/>
            <a:ext cx="10716491" cy="5644339"/>
          </a:xfrm>
        </p:spPr>
        <p:txBody>
          <a:bodyPr>
            <a:normAutofit fontScale="92500" lnSpcReduction="10000"/>
          </a:bodyPr>
          <a:lstStyle/>
          <a:p>
            <a:pPr marL="0" indent="0">
              <a:buNone/>
            </a:pPr>
            <a:r>
              <a:rPr lang="en-GB" sz="2000" dirty="0">
                <a:latin typeface="Dinomik Semibold" pitchFamily="50" charset="0"/>
              </a:rPr>
              <a:t>The first step to create a global table, we first create our root namespace (</a:t>
            </a:r>
            <a:r>
              <a:rPr lang="en-GB" sz="2000" dirty="0">
                <a:solidFill>
                  <a:srgbClr val="7030A0"/>
                </a:solidFill>
                <a:latin typeface="Dinomik Semibold" pitchFamily="50" charset="0"/>
              </a:rPr>
              <a:t>optional!</a:t>
            </a:r>
            <a:r>
              <a:rPr lang="en-GB" sz="2000" dirty="0">
                <a:latin typeface="Dinomik Semibold" pitchFamily="50" charset="0"/>
              </a:rPr>
              <a:t>)</a:t>
            </a:r>
          </a:p>
          <a:p>
            <a:pPr marL="0" indent="0">
              <a:buNone/>
            </a:pPr>
            <a:r>
              <a:rPr lang="en-GB" sz="2000" dirty="0">
                <a:latin typeface="Dinomik Semibold" pitchFamily="50" charset="0"/>
              </a:rPr>
              <a:t>NS &lt;- {};</a:t>
            </a:r>
          </a:p>
          <a:p>
            <a:pPr marL="0" indent="0">
              <a:buNone/>
            </a:pPr>
            <a:endParaRPr lang="en-GB" sz="2000" dirty="0">
              <a:latin typeface="Dinomik Semibold" pitchFamily="50" charset="0"/>
            </a:endParaRPr>
          </a:p>
          <a:p>
            <a:pPr marL="0" indent="0">
              <a:buNone/>
            </a:pPr>
            <a:r>
              <a:rPr lang="en-GB" sz="2000" dirty="0">
                <a:latin typeface="Dinomik Semibold" pitchFamily="50" charset="0"/>
              </a:rPr>
              <a:t>The second step is the expand on the root namespace, like so:</a:t>
            </a:r>
          </a:p>
          <a:p>
            <a:pPr marL="0" indent="0">
              <a:buNone/>
            </a:pPr>
            <a:r>
              <a:rPr lang="en-GB" sz="2000" dirty="0" err="1">
                <a:latin typeface="Dinomik Semibold" pitchFamily="50" charset="0"/>
              </a:rPr>
              <a:t>NS.Working</a:t>
            </a:r>
            <a:r>
              <a:rPr lang="en-GB" sz="2000" dirty="0">
                <a:latin typeface="Dinomik Semibold" pitchFamily="50" charset="0"/>
              </a:rPr>
              <a:t> &lt;- {};</a:t>
            </a:r>
          </a:p>
          <a:p>
            <a:pPr marL="0" indent="0">
              <a:buNone/>
            </a:pPr>
            <a:r>
              <a:rPr lang="en-GB" sz="2000" dirty="0" err="1">
                <a:latin typeface="Dinomik Semibold" pitchFamily="50" charset="0"/>
              </a:rPr>
              <a:t>NS.Pro_Gamer</a:t>
            </a:r>
            <a:r>
              <a:rPr lang="en-GB" sz="2000" dirty="0">
                <a:latin typeface="Dinomik Semibold" pitchFamily="50" charset="0"/>
              </a:rPr>
              <a:t> &lt;- {};</a:t>
            </a:r>
          </a:p>
          <a:p>
            <a:pPr marL="0" indent="0">
              <a:buNone/>
            </a:pPr>
            <a:r>
              <a:rPr lang="en-GB" sz="2000" dirty="0" err="1">
                <a:latin typeface="Dinomik Semibold" pitchFamily="50" charset="0"/>
              </a:rPr>
              <a:t>NS.Reddit_Responce</a:t>
            </a:r>
            <a:r>
              <a:rPr lang="en-GB" sz="2000" dirty="0">
                <a:latin typeface="Dinomik Semibold" pitchFamily="50" charset="0"/>
              </a:rPr>
              <a:t> &lt;- {};</a:t>
            </a:r>
          </a:p>
          <a:p>
            <a:pPr marL="0" indent="0">
              <a:buNone/>
            </a:pPr>
            <a:endParaRPr lang="en-GB" sz="2000" dirty="0">
              <a:latin typeface="Dinomik Semibold" pitchFamily="50" charset="0"/>
            </a:endParaRPr>
          </a:p>
          <a:p>
            <a:pPr marL="0" indent="0">
              <a:buNone/>
            </a:pPr>
            <a:r>
              <a:rPr lang="en-GB" sz="2000" dirty="0">
                <a:latin typeface="Dinomik Semibold" pitchFamily="50" charset="0"/>
              </a:rPr>
              <a:t>Another way of achieving this (By nesting the sub-tables):</a:t>
            </a:r>
          </a:p>
          <a:p>
            <a:pPr marL="0" indent="0">
              <a:buNone/>
            </a:pPr>
            <a:r>
              <a:rPr lang="en-GB" sz="2000" dirty="0">
                <a:latin typeface="Dinomik Semibold" pitchFamily="50" charset="0"/>
              </a:rPr>
              <a:t>NS &lt;- </a:t>
            </a:r>
          </a:p>
          <a:p>
            <a:pPr marL="0" indent="0">
              <a:buNone/>
            </a:pPr>
            <a:r>
              <a:rPr lang="en-GB" sz="2000" dirty="0">
                <a:latin typeface="Dinomik Semibold" pitchFamily="50" charset="0"/>
              </a:rPr>
              <a:t>{</a:t>
            </a:r>
          </a:p>
          <a:p>
            <a:pPr marL="0" indent="0">
              <a:buNone/>
            </a:pPr>
            <a:r>
              <a:rPr lang="en-GB" sz="2000" dirty="0">
                <a:latin typeface="Dinomik Semibold" pitchFamily="50" charset="0"/>
              </a:rPr>
              <a:t>   Working = {},</a:t>
            </a:r>
          </a:p>
          <a:p>
            <a:pPr marL="0" indent="0">
              <a:buNone/>
            </a:pPr>
            <a:r>
              <a:rPr lang="en-GB" sz="2000" dirty="0">
                <a:latin typeface="Dinomik Semibold" pitchFamily="50" charset="0"/>
              </a:rPr>
              <a:t>   </a:t>
            </a:r>
            <a:r>
              <a:rPr lang="en-GB" sz="2000" dirty="0" err="1">
                <a:latin typeface="Dinomik Semibold" pitchFamily="50" charset="0"/>
              </a:rPr>
              <a:t>Pro_Gamer</a:t>
            </a:r>
            <a:r>
              <a:rPr lang="en-GB" sz="2000" dirty="0">
                <a:latin typeface="Dinomik Semibold" pitchFamily="50" charset="0"/>
              </a:rPr>
              <a:t> = {},</a:t>
            </a:r>
          </a:p>
          <a:p>
            <a:pPr marL="0" indent="0">
              <a:buNone/>
            </a:pPr>
            <a:r>
              <a:rPr lang="en-GB" sz="2000" dirty="0">
                <a:latin typeface="Dinomik Semibold" pitchFamily="50" charset="0"/>
              </a:rPr>
              <a:t>   </a:t>
            </a:r>
            <a:r>
              <a:rPr lang="en-GB" sz="2000" dirty="0" err="1">
                <a:latin typeface="Dinomik Semibold" pitchFamily="50" charset="0"/>
              </a:rPr>
              <a:t>Reddit_Responce</a:t>
            </a:r>
            <a:r>
              <a:rPr lang="en-GB" sz="2000" dirty="0">
                <a:latin typeface="Dinomik Semibold" pitchFamily="50" charset="0"/>
              </a:rPr>
              <a:t> = {}</a:t>
            </a:r>
          </a:p>
          <a:p>
            <a:pPr marL="0" indent="0">
              <a:buNone/>
            </a:pPr>
            <a:r>
              <a:rPr lang="en-GB" sz="2000" dirty="0">
                <a:latin typeface="Dinomik Semibold" pitchFamily="50" charset="0"/>
              </a:rPr>
              <a:t>}</a:t>
            </a:r>
          </a:p>
          <a:p>
            <a:pPr marL="0" indent="0">
              <a:buNone/>
            </a:pPr>
            <a:endParaRPr lang="en-GB" sz="2000" dirty="0">
              <a:latin typeface="Dinomik Semibold" pitchFamily="50" charset="0"/>
            </a:endParaRPr>
          </a:p>
        </p:txBody>
      </p:sp>
      <p:sp>
        <p:nvSpPr>
          <p:cNvPr id="2" name="TextBox 1">
            <a:extLst>
              <a:ext uri="{FF2B5EF4-FFF2-40B4-BE49-F238E27FC236}">
                <a16:creationId xmlns:a16="http://schemas.microsoft.com/office/drawing/2014/main" id="{4EE5F06B-15F7-48CC-9EEB-B8F1F26689B3}"/>
              </a:ext>
            </a:extLst>
          </p:cNvPr>
          <p:cNvSpPr txBox="1"/>
          <p:nvPr/>
        </p:nvSpPr>
        <p:spPr>
          <a:xfrm>
            <a:off x="3275215" y="4613564"/>
            <a:ext cx="5062451" cy="646331"/>
          </a:xfrm>
          <a:prstGeom prst="rect">
            <a:avLst/>
          </a:prstGeom>
          <a:noFill/>
        </p:spPr>
        <p:txBody>
          <a:bodyPr wrap="square" rtlCol="0">
            <a:spAutoFit/>
          </a:bodyPr>
          <a:lstStyle/>
          <a:p>
            <a:r>
              <a:rPr lang="en-GB" dirty="0">
                <a:solidFill>
                  <a:srgbClr val="7030A0"/>
                </a:solidFill>
                <a:latin typeface="Dinomik Semibold" pitchFamily="50" charset="0"/>
              </a:rPr>
              <a:t>Nesting happens between the curly brackets!</a:t>
            </a:r>
          </a:p>
          <a:p>
            <a:r>
              <a:rPr lang="en-GB" dirty="0">
                <a:solidFill>
                  <a:srgbClr val="7030A0"/>
                </a:solidFill>
                <a:latin typeface="Dinomik Semibold" pitchFamily="50" charset="0"/>
              </a:rPr>
              <a:t>The sub-tables are grouped inside NS!</a:t>
            </a:r>
          </a:p>
        </p:txBody>
      </p:sp>
    </p:spTree>
    <p:extLst>
      <p:ext uri="{BB962C8B-B14F-4D97-AF65-F5344CB8AC3E}">
        <p14:creationId xmlns:p14="http://schemas.microsoft.com/office/powerpoint/2010/main" val="62989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24443"/>
            <a:ext cx="10076411" cy="776288"/>
          </a:xfrm>
        </p:spPr>
        <p:txBody>
          <a:bodyPr/>
          <a:lstStyle/>
          <a:p>
            <a:r>
              <a:rPr lang="en-GB" dirty="0">
                <a:latin typeface="Dinomik Semibold" pitchFamily="50" charset="0"/>
              </a:rPr>
              <a:t>Step 2: Expanding functionality</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060853"/>
            <a:ext cx="10515600" cy="5323321"/>
          </a:xfrm>
        </p:spPr>
        <p:txBody>
          <a:bodyPr>
            <a:normAutofit/>
          </a:bodyPr>
          <a:lstStyle/>
          <a:p>
            <a:pPr marL="0" indent="0">
              <a:buNone/>
            </a:pPr>
            <a:r>
              <a:rPr lang="en-GB" sz="2400" dirty="0">
                <a:latin typeface="Dinomik Semibold" pitchFamily="50" charset="0"/>
              </a:rPr>
              <a:t>Now like before, we can expand onto it:</a:t>
            </a:r>
          </a:p>
          <a:p>
            <a:pPr marL="0" indent="0">
              <a:buNone/>
            </a:pPr>
            <a:endParaRPr lang="en-GB" sz="2400" dirty="0">
              <a:latin typeface="Dinomik Semibold" pitchFamily="50" charset="0"/>
            </a:endParaRPr>
          </a:p>
          <a:p>
            <a:pPr marL="0" indent="0">
              <a:buNone/>
            </a:pPr>
            <a:r>
              <a:rPr lang="en-GB" sz="2400" dirty="0">
                <a:latin typeface="Dinomik Semibold" pitchFamily="50" charset="0"/>
              </a:rPr>
              <a:t>function </a:t>
            </a:r>
            <a:r>
              <a:rPr lang="en-GB" sz="2400" dirty="0">
                <a:solidFill>
                  <a:srgbClr val="7030A0"/>
                </a:solidFill>
                <a:latin typeface="Dinomik Semibold" pitchFamily="50" charset="0"/>
              </a:rPr>
              <a:t>NS</a:t>
            </a:r>
            <a:r>
              <a:rPr lang="en-GB" sz="2400" dirty="0">
                <a:solidFill>
                  <a:srgbClr val="FF0000"/>
                </a:solidFill>
                <a:latin typeface="Dinomik Semibold" pitchFamily="50" charset="0"/>
              </a:rPr>
              <a:t>::</a:t>
            </a:r>
            <a:r>
              <a:rPr lang="en-GB" sz="2400" dirty="0">
                <a:solidFill>
                  <a:srgbClr val="00B0F0"/>
                </a:solidFill>
                <a:latin typeface="Dinomik Semibold" pitchFamily="50" charset="0"/>
              </a:rPr>
              <a:t>Working</a:t>
            </a:r>
            <a:r>
              <a:rPr lang="en-GB" sz="2400" dirty="0">
                <a:solidFill>
                  <a:srgbClr val="FF0000"/>
                </a:solidFill>
                <a:latin typeface="Dinomik Semibold" pitchFamily="50" charset="0"/>
              </a:rPr>
              <a:t>::</a:t>
            </a:r>
            <a:r>
              <a:rPr lang="en-GB" sz="2400" dirty="0">
                <a:solidFill>
                  <a:schemeClr val="accent5">
                    <a:lumMod val="75000"/>
                  </a:schemeClr>
                </a:solidFill>
                <a:latin typeface="Dinomik Semibold" pitchFamily="50" charset="0"/>
              </a:rPr>
              <a:t>DoSomething</a:t>
            </a:r>
            <a:r>
              <a:rPr lang="en-GB" sz="2400" dirty="0">
                <a:latin typeface="Dinomik Semibold" pitchFamily="50" charset="0"/>
              </a:rPr>
              <a:t>()</a:t>
            </a:r>
          </a:p>
          <a:p>
            <a:pPr marL="0" indent="0">
              <a:buNone/>
            </a:pPr>
            <a:r>
              <a:rPr lang="en-GB" sz="2400" dirty="0">
                <a:latin typeface="Dinomik Semibold" pitchFamily="50" charset="0"/>
              </a:rPr>
              <a:t>{</a:t>
            </a:r>
          </a:p>
          <a:p>
            <a:pPr marL="0" indent="0">
              <a:buNone/>
            </a:pPr>
            <a:r>
              <a:rPr lang="en-GB" sz="2400" dirty="0">
                <a:latin typeface="Dinomik Semibold" pitchFamily="50" charset="0"/>
              </a:rPr>
              <a:t>   print("I'm doing something, hold on!\r")</a:t>
            </a:r>
          </a:p>
          <a:p>
            <a:pPr marL="0" indent="0">
              <a:buNone/>
            </a:pPr>
            <a:r>
              <a:rPr lang="en-GB" sz="2400" dirty="0">
                <a:latin typeface="Dinomik Semibold" pitchFamily="50" charset="0"/>
              </a:rPr>
              <a:t>}</a:t>
            </a:r>
          </a:p>
          <a:p>
            <a:pPr marL="0" indent="0">
              <a:buNone/>
            </a:pPr>
            <a:endParaRPr lang="en-GB" sz="2400" dirty="0">
              <a:latin typeface="Dinomik Semibold" pitchFamily="50" charset="0"/>
            </a:endParaRPr>
          </a:p>
          <a:p>
            <a:pPr marL="0" indent="0">
              <a:buNone/>
            </a:pPr>
            <a:r>
              <a:rPr lang="en-GB" sz="2400" dirty="0">
                <a:latin typeface="Dinomik Semibold" pitchFamily="50" charset="0"/>
              </a:rPr>
              <a:t>In English terms (Working right to left):</a:t>
            </a:r>
          </a:p>
          <a:p>
            <a:pPr marL="0" indent="0">
              <a:buNone/>
            </a:pPr>
            <a:r>
              <a:rPr lang="en-GB" sz="2400" dirty="0">
                <a:solidFill>
                  <a:srgbClr val="2E75B6"/>
                </a:solidFill>
                <a:latin typeface="Dinomik Semibold" pitchFamily="50" charset="0"/>
              </a:rPr>
              <a:t>DoSomething</a:t>
            </a:r>
            <a:r>
              <a:rPr lang="en-GB" sz="2400" dirty="0">
                <a:latin typeface="Dinomik Semibold" pitchFamily="50" charset="0"/>
              </a:rPr>
              <a:t> belongs to </a:t>
            </a:r>
            <a:r>
              <a:rPr lang="en-GB" sz="2400" dirty="0">
                <a:solidFill>
                  <a:srgbClr val="00B0F0"/>
                </a:solidFill>
                <a:latin typeface="Dinomik Semibold" pitchFamily="50" charset="0"/>
              </a:rPr>
              <a:t>Working</a:t>
            </a:r>
          </a:p>
          <a:p>
            <a:pPr marL="0" indent="0">
              <a:buNone/>
            </a:pPr>
            <a:r>
              <a:rPr lang="en-GB" sz="2400" dirty="0">
                <a:solidFill>
                  <a:srgbClr val="00B0F0"/>
                </a:solidFill>
                <a:latin typeface="Dinomik Semibold" pitchFamily="50" charset="0"/>
              </a:rPr>
              <a:t>Working </a:t>
            </a:r>
            <a:r>
              <a:rPr lang="en-GB" sz="2400" dirty="0">
                <a:latin typeface="Dinomik Semibold" pitchFamily="50" charset="0"/>
              </a:rPr>
              <a:t>belongs to </a:t>
            </a:r>
            <a:r>
              <a:rPr lang="en-GB" sz="2400" dirty="0">
                <a:solidFill>
                  <a:srgbClr val="7030A0"/>
                </a:solidFill>
                <a:latin typeface="Dinomik Semibold" pitchFamily="50" charset="0"/>
              </a:rPr>
              <a:t>NS</a:t>
            </a:r>
          </a:p>
          <a:p>
            <a:pPr marL="0" indent="0">
              <a:buNone/>
            </a:pPr>
            <a:r>
              <a:rPr lang="en-GB" sz="2400" dirty="0">
                <a:latin typeface="Dinomik Semibold" pitchFamily="50" charset="0"/>
              </a:rPr>
              <a:t>NS doesn’t belong to any scope as it’s a root.</a:t>
            </a:r>
          </a:p>
        </p:txBody>
      </p:sp>
      <p:pic>
        <p:nvPicPr>
          <p:cNvPr id="5" name="Picture 4">
            <a:extLst>
              <a:ext uri="{FF2B5EF4-FFF2-40B4-BE49-F238E27FC236}">
                <a16:creationId xmlns:a16="http://schemas.microsoft.com/office/drawing/2014/main" id="{5980D1CA-36C9-47F1-94B2-9394F7B83BA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0800000" flipH="1" flipV="1">
            <a:off x="2266209" y="2287006"/>
            <a:ext cx="547806" cy="243469"/>
          </a:xfrm>
          <a:prstGeom prst="rect">
            <a:avLst/>
          </a:prstGeom>
        </p:spPr>
      </p:pic>
      <p:pic>
        <p:nvPicPr>
          <p:cNvPr id="6" name="Picture 5">
            <a:extLst>
              <a:ext uri="{FF2B5EF4-FFF2-40B4-BE49-F238E27FC236}">
                <a16:creationId xmlns:a16="http://schemas.microsoft.com/office/drawing/2014/main" id="{77449912-17ED-4590-9BC2-0C0E2A69A66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0800000" flipH="1" flipV="1">
            <a:off x="3416984" y="2293025"/>
            <a:ext cx="547806" cy="243469"/>
          </a:xfrm>
          <a:prstGeom prst="rect">
            <a:avLst/>
          </a:prstGeom>
        </p:spPr>
      </p:pic>
    </p:spTree>
    <p:extLst>
      <p:ext uri="{BB962C8B-B14F-4D97-AF65-F5344CB8AC3E}">
        <p14:creationId xmlns:p14="http://schemas.microsoft.com/office/powerpoint/2010/main" val="172777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305362"/>
            <a:ext cx="10515600" cy="751350"/>
          </a:xfrm>
        </p:spPr>
        <p:txBody>
          <a:bodyPr/>
          <a:lstStyle/>
          <a:p>
            <a:r>
              <a:rPr lang="en-GB" dirty="0">
                <a:latin typeface="Dinomik Semibold" pitchFamily="50" charset="0"/>
              </a:rPr>
              <a:t>Step 3: Invoking the 3 methods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343486"/>
            <a:ext cx="10515600" cy="4351338"/>
          </a:xfrm>
        </p:spPr>
        <p:txBody>
          <a:bodyPr>
            <a:normAutofit/>
          </a:bodyPr>
          <a:lstStyle/>
          <a:p>
            <a:pPr marL="0" indent="0">
              <a:buNone/>
            </a:pPr>
            <a:r>
              <a:rPr lang="en-GB" sz="2400" dirty="0">
                <a:latin typeface="Dinomik Semibold" pitchFamily="50" charset="0"/>
              </a:rPr>
              <a:t>Since we aren’t expanding our namespace attributes, we don’t use the :: symbol…</a:t>
            </a:r>
          </a:p>
          <a:p>
            <a:pPr marL="0" indent="0">
              <a:buNone/>
            </a:pPr>
            <a:endParaRPr lang="en-GB" sz="2400" dirty="0">
              <a:latin typeface="Dinomik Semibold" pitchFamily="50" charset="0"/>
            </a:endParaRPr>
          </a:p>
          <a:p>
            <a:pPr marL="0" indent="0">
              <a:buNone/>
            </a:pPr>
            <a:r>
              <a:rPr lang="en-GB" sz="2400" dirty="0">
                <a:latin typeface="Dinomik Semibold" pitchFamily="50" charset="0"/>
              </a:rPr>
              <a:t>We want to access it’s attributes using a dot symbol:</a:t>
            </a:r>
          </a:p>
          <a:p>
            <a:pPr marL="0" indent="0">
              <a:buNone/>
            </a:pPr>
            <a:endParaRPr lang="en-GB" sz="2400" dirty="0">
              <a:latin typeface="Dinomik Semibold" pitchFamily="50" charset="0"/>
            </a:endParaRPr>
          </a:p>
          <a:p>
            <a:pPr marL="0" indent="0">
              <a:buNone/>
            </a:pPr>
            <a:r>
              <a:rPr lang="en-GB" sz="2400" dirty="0" err="1">
                <a:latin typeface="Dinomik Semibold" pitchFamily="50" charset="0"/>
              </a:rPr>
              <a:t>NS</a:t>
            </a:r>
            <a:r>
              <a:rPr lang="en-GB" sz="2400" dirty="0" err="1">
                <a:highlight>
                  <a:srgbClr val="FFFF00"/>
                </a:highlight>
                <a:latin typeface="Dinomik Semibold" pitchFamily="50" charset="0"/>
              </a:rPr>
              <a:t>.</a:t>
            </a:r>
            <a:r>
              <a:rPr lang="en-GB" sz="2400" dirty="0" err="1">
                <a:latin typeface="Dinomik Semibold" pitchFamily="50" charset="0"/>
              </a:rPr>
              <a:t>Working</a:t>
            </a:r>
            <a:r>
              <a:rPr lang="en-GB" sz="2400" dirty="0" err="1">
                <a:highlight>
                  <a:srgbClr val="FFFF00"/>
                </a:highlight>
                <a:latin typeface="Dinomik Semibold" pitchFamily="50" charset="0"/>
              </a:rPr>
              <a:t>.</a:t>
            </a:r>
            <a:r>
              <a:rPr lang="en-GB" sz="2400" dirty="0" err="1">
                <a:latin typeface="Dinomik Semibold" pitchFamily="50" charset="0"/>
              </a:rPr>
              <a:t>DoSomething</a:t>
            </a:r>
            <a:r>
              <a:rPr lang="en-GB" sz="2400" dirty="0">
                <a:latin typeface="Dinomik Semibold" pitchFamily="50" charset="0"/>
              </a:rPr>
              <a:t>()</a:t>
            </a:r>
          </a:p>
          <a:p>
            <a:pPr marL="0" indent="0">
              <a:buNone/>
            </a:pPr>
            <a:r>
              <a:rPr lang="en-GB" sz="2400" dirty="0" err="1">
                <a:latin typeface="Dinomik Semibold" pitchFamily="50" charset="0"/>
              </a:rPr>
              <a:t>NS</a:t>
            </a:r>
            <a:r>
              <a:rPr lang="en-GB" sz="2400" dirty="0" err="1">
                <a:highlight>
                  <a:srgbClr val="FFFF00"/>
                </a:highlight>
                <a:latin typeface="Dinomik Semibold" pitchFamily="50" charset="0"/>
              </a:rPr>
              <a:t>.</a:t>
            </a:r>
            <a:r>
              <a:rPr lang="en-GB" sz="2400" dirty="0" err="1">
                <a:latin typeface="Dinomik Semibold" pitchFamily="50" charset="0"/>
              </a:rPr>
              <a:t>Pro_Gamer</a:t>
            </a:r>
            <a:r>
              <a:rPr lang="en-GB" sz="2400" dirty="0" err="1">
                <a:highlight>
                  <a:srgbClr val="FFFF00"/>
                </a:highlight>
                <a:latin typeface="Dinomik Semibold" pitchFamily="50" charset="0"/>
              </a:rPr>
              <a:t>.</a:t>
            </a:r>
            <a:r>
              <a:rPr lang="en-GB" sz="2400" dirty="0" err="1">
                <a:latin typeface="Dinomik Semibold" pitchFamily="50" charset="0"/>
              </a:rPr>
              <a:t>DoSomething</a:t>
            </a:r>
            <a:r>
              <a:rPr lang="en-GB" sz="2400" dirty="0">
                <a:latin typeface="Dinomik Semibold" pitchFamily="50" charset="0"/>
              </a:rPr>
              <a:t>()</a:t>
            </a:r>
          </a:p>
          <a:p>
            <a:pPr marL="0" indent="0">
              <a:buNone/>
            </a:pPr>
            <a:r>
              <a:rPr lang="en-GB" sz="2400" dirty="0" err="1">
                <a:latin typeface="Dinomik Semibold" pitchFamily="50" charset="0"/>
              </a:rPr>
              <a:t>NS</a:t>
            </a:r>
            <a:r>
              <a:rPr lang="en-GB" sz="2400" dirty="0" err="1">
                <a:highlight>
                  <a:srgbClr val="FFFF00"/>
                </a:highlight>
                <a:latin typeface="Dinomik Semibold" pitchFamily="50" charset="0"/>
              </a:rPr>
              <a:t>.</a:t>
            </a:r>
            <a:r>
              <a:rPr lang="en-GB" sz="2400" dirty="0" err="1">
                <a:latin typeface="Dinomik Semibold" pitchFamily="50" charset="0"/>
              </a:rPr>
              <a:t>Reddit_Responce</a:t>
            </a:r>
            <a:r>
              <a:rPr lang="en-GB" sz="2400" dirty="0" err="1">
                <a:highlight>
                  <a:srgbClr val="FFFF00"/>
                </a:highlight>
                <a:latin typeface="Dinomik Semibold" pitchFamily="50" charset="0"/>
              </a:rPr>
              <a:t>.</a:t>
            </a:r>
            <a:r>
              <a:rPr lang="en-GB" sz="2400" dirty="0" err="1">
                <a:latin typeface="Dinomik Semibold" pitchFamily="50" charset="0"/>
              </a:rPr>
              <a:t>DoSomething</a:t>
            </a:r>
            <a:r>
              <a:rPr lang="en-GB" sz="2400" dirty="0">
                <a:latin typeface="Dinomik Semibold" pitchFamily="50" charset="0"/>
              </a:rPr>
              <a:t>()</a:t>
            </a:r>
          </a:p>
        </p:txBody>
      </p:sp>
      <p:pic>
        <p:nvPicPr>
          <p:cNvPr id="5" name="Picture 4">
            <a:extLst>
              <a:ext uri="{FF2B5EF4-FFF2-40B4-BE49-F238E27FC236}">
                <a16:creationId xmlns:a16="http://schemas.microsoft.com/office/drawing/2014/main" id="{48104D7E-5E30-4234-B5C0-BE295746AF8A}"/>
              </a:ext>
            </a:extLst>
          </p:cNvPr>
          <p:cNvPicPr>
            <a:picLocks noChangeAspect="1"/>
          </p:cNvPicPr>
          <p:nvPr/>
        </p:nvPicPr>
        <p:blipFill>
          <a:blip r:embed="rId2"/>
          <a:stretch>
            <a:fillRect/>
          </a:stretch>
        </p:blipFill>
        <p:spPr>
          <a:xfrm>
            <a:off x="5879153" y="3519155"/>
            <a:ext cx="5474647" cy="1077783"/>
          </a:xfrm>
          <a:prstGeom prst="rect">
            <a:avLst/>
          </a:prstGeom>
        </p:spPr>
      </p:pic>
    </p:spTree>
    <p:extLst>
      <p:ext uri="{BB962C8B-B14F-4D97-AF65-F5344CB8AC3E}">
        <p14:creationId xmlns:p14="http://schemas.microsoft.com/office/powerpoint/2010/main" val="383529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2B9180-9341-43C0-BE6E-0137A9E66553}"/>
              </a:ext>
            </a:extLst>
          </p:cNvPr>
          <p:cNvSpPr>
            <a:spLocks noGrp="1"/>
          </p:cNvSpPr>
          <p:nvPr>
            <p:ph type="title"/>
          </p:nvPr>
        </p:nvSpPr>
        <p:spPr/>
        <p:txBody>
          <a:bodyPr/>
          <a:lstStyle/>
          <a:p>
            <a:r>
              <a:rPr lang="en-GB" dirty="0">
                <a:latin typeface="Dinomik Semibold" pitchFamily="50" charset="0"/>
              </a:rPr>
              <a:t>What is </a:t>
            </a:r>
            <a:r>
              <a:rPr lang="en-GB" b="1" dirty="0">
                <a:latin typeface="Dinomik Semibold" pitchFamily="50" charset="0"/>
              </a:rPr>
              <a:t>Simon Says</a:t>
            </a:r>
            <a:r>
              <a:rPr lang="en-GB" dirty="0">
                <a:latin typeface="Dinomik Semibold" pitchFamily="50" charset="0"/>
              </a:rPr>
              <a:t>?</a:t>
            </a:r>
          </a:p>
        </p:txBody>
      </p:sp>
      <p:sp>
        <p:nvSpPr>
          <p:cNvPr id="2" name="TextBox 1">
            <a:extLst>
              <a:ext uri="{FF2B5EF4-FFF2-40B4-BE49-F238E27FC236}">
                <a16:creationId xmlns:a16="http://schemas.microsoft.com/office/drawing/2014/main" id="{32B50111-827C-4533-B2B9-33A3BB1A64D0}"/>
              </a:ext>
            </a:extLst>
          </p:cNvPr>
          <p:cNvSpPr txBox="1"/>
          <p:nvPr/>
        </p:nvSpPr>
        <p:spPr>
          <a:xfrm>
            <a:off x="838200" y="1396538"/>
            <a:ext cx="11064240" cy="1477328"/>
          </a:xfrm>
          <a:prstGeom prst="rect">
            <a:avLst/>
          </a:prstGeom>
          <a:noFill/>
        </p:spPr>
        <p:txBody>
          <a:bodyPr wrap="square" rtlCol="0">
            <a:spAutoFit/>
          </a:bodyPr>
          <a:lstStyle/>
          <a:p>
            <a:r>
              <a:rPr lang="en-GB" dirty="0">
                <a:latin typeface="Dinomik Semibold" pitchFamily="50" charset="0"/>
              </a:rPr>
              <a:t>Simon Says is a game where you will repeat the same actions as Simon – The person making the decisions – says the phrase “Simon says…” and the players must comply and repeat it back. If Simon doesn’t say the phrase and the player makes that action, the player is eliminated from the game.  It will continue until 1 last man standing.</a:t>
            </a:r>
          </a:p>
          <a:p>
            <a:endParaRPr lang="en-GB" dirty="0">
              <a:latin typeface="Dinomik Semibold" pitchFamily="50" charset="0"/>
            </a:endParaRPr>
          </a:p>
          <a:p>
            <a:r>
              <a:rPr lang="en-GB" dirty="0">
                <a:latin typeface="Dinomik Semibold" pitchFamily="50" charset="0"/>
              </a:rPr>
              <a:t>But we’re thinking about a sequence remembering game with 4 colours: Green, Red, Blue, Yellow. </a:t>
            </a:r>
          </a:p>
        </p:txBody>
      </p:sp>
      <p:pic>
        <p:nvPicPr>
          <p:cNvPr id="3" name="Picture 2">
            <a:extLst>
              <a:ext uri="{FF2B5EF4-FFF2-40B4-BE49-F238E27FC236}">
                <a16:creationId xmlns:a16="http://schemas.microsoft.com/office/drawing/2014/main" id="{30BB98EA-B97B-484C-9A05-F18A6AD075F0}"/>
              </a:ext>
            </a:extLst>
          </p:cNvPr>
          <p:cNvPicPr>
            <a:picLocks noChangeAspect="1"/>
          </p:cNvPicPr>
          <p:nvPr/>
        </p:nvPicPr>
        <p:blipFill>
          <a:blip r:embed="rId2"/>
          <a:stretch>
            <a:fillRect/>
          </a:stretch>
        </p:blipFill>
        <p:spPr>
          <a:xfrm>
            <a:off x="4008819" y="3146499"/>
            <a:ext cx="4174361" cy="3356186"/>
          </a:xfrm>
          <a:prstGeom prst="rect">
            <a:avLst/>
          </a:prstGeom>
        </p:spPr>
      </p:pic>
    </p:spTree>
    <p:extLst>
      <p:ext uri="{BB962C8B-B14F-4D97-AF65-F5344CB8AC3E}">
        <p14:creationId xmlns:p14="http://schemas.microsoft.com/office/powerpoint/2010/main" val="742514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16131"/>
            <a:ext cx="10515600" cy="568470"/>
          </a:xfrm>
        </p:spPr>
        <p:txBody>
          <a:bodyPr>
            <a:normAutofit fontScale="90000"/>
          </a:bodyPr>
          <a:lstStyle/>
          <a:p>
            <a:r>
              <a:rPr lang="en-GB" dirty="0">
                <a:latin typeface="Dinomik Semibold" pitchFamily="50" charset="0"/>
              </a:rPr>
              <a:t>Issue</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094105"/>
            <a:ext cx="10515600" cy="5547764"/>
          </a:xfrm>
        </p:spPr>
        <p:txBody>
          <a:bodyPr/>
          <a:lstStyle/>
          <a:p>
            <a:pPr marL="0" indent="0">
              <a:buNone/>
            </a:pPr>
            <a:r>
              <a:rPr lang="en-GB" dirty="0">
                <a:latin typeface="Dinomik Semibold" pitchFamily="50" charset="0"/>
              </a:rPr>
              <a:t>Although this is global, it’s only global to the class. We cannot use it out with the class!</a:t>
            </a:r>
          </a:p>
          <a:p>
            <a:pPr marL="0" indent="0">
              <a:buNone/>
            </a:pPr>
            <a:endParaRPr lang="en-GB" dirty="0">
              <a:latin typeface="Dinomik Semibold" pitchFamily="50" charset="0"/>
            </a:endParaRPr>
          </a:p>
          <a:p>
            <a:pPr marL="0" indent="0">
              <a:buNone/>
            </a:pPr>
            <a:r>
              <a:rPr lang="en-GB" dirty="0">
                <a:latin typeface="Dinomik Semibold" pitchFamily="50" charset="0"/>
              </a:rPr>
              <a:t>So for us to use NS class in another class, we need to use the global scope symbol in front of it:</a:t>
            </a:r>
          </a:p>
          <a:p>
            <a:pPr marL="0" indent="0">
              <a:buNone/>
            </a:pPr>
            <a:endParaRPr lang="en-GB" dirty="0">
              <a:latin typeface="Dinomik Semibold" pitchFamily="50" charset="0"/>
            </a:endParaRPr>
          </a:p>
          <a:p>
            <a:pPr marL="0" indent="0">
              <a:buNone/>
            </a:pPr>
            <a:r>
              <a:rPr lang="en-GB" dirty="0">
                <a:latin typeface="Dinomik Semibold" pitchFamily="50" charset="0"/>
              </a:rPr>
              <a:t>NS -&gt; ::NS</a:t>
            </a:r>
          </a:p>
          <a:p>
            <a:pPr marL="0" indent="0">
              <a:buNone/>
            </a:pPr>
            <a:endParaRPr lang="en-GB" dirty="0">
              <a:latin typeface="Dinomik Semibold" pitchFamily="50" charset="0"/>
            </a:endParaRPr>
          </a:p>
          <a:p>
            <a:pPr marL="0" indent="0">
              <a:buNone/>
            </a:pPr>
            <a:r>
              <a:rPr lang="en-GB" dirty="0">
                <a:latin typeface="Dinomik Semibold" pitchFamily="50" charset="0"/>
              </a:rPr>
              <a:t>Then we reference the other file so we can link and communicate between!</a:t>
            </a:r>
          </a:p>
          <a:p>
            <a:pPr marL="0" indent="0">
              <a:buNone/>
            </a:pPr>
            <a:endParaRPr lang="en-GB" dirty="0">
              <a:latin typeface="Dinomik Semibold" pitchFamily="50" charset="0"/>
            </a:endParaRPr>
          </a:p>
          <a:p>
            <a:pPr marL="0" indent="0">
              <a:buNone/>
            </a:pPr>
            <a:endParaRPr lang="en-GB" dirty="0">
              <a:latin typeface="Dinomik Semibold" pitchFamily="50" charset="0"/>
            </a:endParaRPr>
          </a:p>
        </p:txBody>
      </p:sp>
    </p:spTree>
    <p:extLst>
      <p:ext uri="{BB962C8B-B14F-4D97-AF65-F5344CB8AC3E}">
        <p14:creationId xmlns:p14="http://schemas.microsoft.com/office/powerpoint/2010/main" val="246497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174568"/>
            <a:ext cx="10515600" cy="618346"/>
          </a:xfrm>
        </p:spPr>
        <p:txBody>
          <a:bodyPr>
            <a:normAutofit fontScale="90000"/>
          </a:bodyPr>
          <a:lstStyle/>
          <a:p>
            <a:r>
              <a:rPr lang="en-GB" dirty="0">
                <a:latin typeface="Dinomik Semibold" pitchFamily="50" charset="0"/>
              </a:rPr>
              <a:t>Code sample</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2131233"/>
            <a:ext cx="10515600" cy="4351338"/>
          </a:xfrm>
        </p:spPr>
        <p:txBody>
          <a:bodyPr>
            <a:normAutofit/>
          </a:bodyPr>
          <a:lstStyle/>
          <a:p>
            <a:pPr marL="0" indent="0">
              <a:buNone/>
            </a:pPr>
            <a:r>
              <a:rPr lang="en-GB" sz="2400" dirty="0">
                <a:latin typeface="Dinomik Semibold" pitchFamily="50" charset="0"/>
              </a:rPr>
              <a:t>From this, we can see we have a global namespace called “Game”</a:t>
            </a:r>
          </a:p>
          <a:p>
            <a:pPr marL="0" indent="0">
              <a:buNone/>
            </a:pPr>
            <a:endParaRPr lang="en-GB" sz="2400" dirty="0">
              <a:latin typeface="Dinomik Semibold" pitchFamily="50" charset="0"/>
            </a:endParaRPr>
          </a:p>
          <a:p>
            <a:pPr marL="0" indent="0">
              <a:buNone/>
            </a:pPr>
            <a:r>
              <a:rPr lang="en-GB" sz="2400" dirty="0">
                <a:latin typeface="Dinomik Semibold" pitchFamily="50" charset="0"/>
              </a:rPr>
              <a:t>We have a </a:t>
            </a:r>
            <a:r>
              <a:rPr lang="en-GB" sz="2400" dirty="0" err="1">
                <a:latin typeface="Dinomik Semibold" pitchFamily="50" charset="0"/>
              </a:rPr>
              <a:t>soundObject</a:t>
            </a:r>
            <a:r>
              <a:rPr lang="en-GB" sz="2400" dirty="0">
                <a:latin typeface="Dinomik Semibold" pitchFamily="50" charset="0"/>
              </a:rPr>
              <a:t> attribute for playing the ‘Beep’ sound</a:t>
            </a:r>
          </a:p>
          <a:p>
            <a:pPr marL="0" indent="0">
              <a:buNone/>
            </a:pPr>
            <a:endParaRPr lang="en-GB" sz="2400" dirty="0">
              <a:latin typeface="Dinomik Semibold" pitchFamily="50" charset="0"/>
            </a:endParaRPr>
          </a:p>
          <a:p>
            <a:pPr marL="0" indent="0">
              <a:buNone/>
            </a:pPr>
            <a:r>
              <a:rPr lang="en-GB" sz="2400" dirty="0">
                <a:latin typeface="Dinomik Semibold" pitchFamily="50" charset="0"/>
              </a:rPr>
              <a:t>We have the </a:t>
            </a:r>
            <a:r>
              <a:rPr lang="en-GB" sz="2400" dirty="0" err="1">
                <a:latin typeface="Dinomik Semibold" pitchFamily="50" charset="0"/>
              </a:rPr>
              <a:t>SimonClass</a:t>
            </a:r>
            <a:r>
              <a:rPr lang="en-GB" sz="2400" dirty="0">
                <a:latin typeface="Dinomik Semibold" pitchFamily="50" charset="0"/>
              </a:rPr>
              <a:t> attribute which holds the OOP class instance</a:t>
            </a:r>
          </a:p>
          <a:p>
            <a:pPr marL="0" indent="0">
              <a:buNone/>
            </a:pPr>
            <a:endParaRPr lang="en-GB" sz="2400" dirty="0">
              <a:latin typeface="Dinomik Semibold" pitchFamily="50" charset="0"/>
            </a:endParaRPr>
          </a:p>
          <a:p>
            <a:pPr marL="0" indent="0">
              <a:buNone/>
            </a:pPr>
            <a:r>
              <a:rPr lang="en-GB" sz="2400" dirty="0">
                <a:latin typeface="Dinomik Semibold" pitchFamily="50" charset="0"/>
              </a:rPr>
              <a:t>We also have a </a:t>
            </a:r>
            <a:r>
              <a:rPr lang="en-GB" sz="2400" dirty="0" err="1">
                <a:latin typeface="Dinomik Semibold" pitchFamily="50" charset="0"/>
              </a:rPr>
              <a:t>scriptRef</a:t>
            </a:r>
            <a:r>
              <a:rPr lang="en-GB" sz="2400" dirty="0">
                <a:latin typeface="Dinomik Semibold" pitchFamily="50" charset="0"/>
              </a:rPr>
              <a:t> attribute which holds the script for calling the methods from the </a:t>
            </a:r>
            <a:r>
              <a:rPr lang="en-GB" sz="2400" dirty="0" err="1">
                <a:latin typeface="Dinomik Semibold" pitchFamily="50" charset="0"/>
              </a:rPr>
              <a:t>SimonClass</a:t>
            </a:r>
            <a:r>
              <a:rPr lang="en-GB" sz="2400" dirty="0">
                <a:latin typeface="Dinomik Semibold" pitchFamily="50" charset="0"/>
              </a:rPr>
              <a:t> blueprint (Since the class doesn’t have direct access!)</a:t>
            </a:r>
          </a:p>
          <a:p>
            <a:pPr marL="0" indent="0">
              <a:buNone/>
            </a:pPr>
            <a:endParaRPr lang="en-GB" sz="2400" dirty="0">
              <a:latin typeface="Dinomik Semibold" pitchFamily="50" charset="0"/>
            </a:endParaRPr>
          </a:p>
        </p:txBody>
      </p:sp>
      <p:pic>
        <p:nvPicPr>
          <p:cNvPr id="2" name="Picture 1">
            <a:extLst>
              <a:ext uri="{FF2B5EF4-FFF2-40B4-BE49-F238E27FC236}">
                <a16:creationId xmlns:a16="http://schemas.microsoft.com/office/drawing/2014/main" id="{17A95269-8CBC-4127-8E6A-48B70585A5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8200" y="894600"/>
            <a:ext cx="9856124" cy="1134947"/>
          </a:xfrm>
          <a:prstGeom prst="rect">
            <a:avLst/>
          </a:prstGeom>
        </p:spPr>
      </p:pic>
    </p:spTree>
    <p:extLst>
      <p:ext uri="{BB962C8B-B14F-4D97-AF65-F5344CB8AC3E}">
        <p14:creationId xmlns:p14="http://schemas.microsoft.com/office/powerpoint/2010/main" val="12181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5AF8-CC0C-4015-9550-DB3572BC1F79}"/>
              </a:ext>
            </a:extLst>
          </p:cNvPr>
          <p:cNvSpPr>
            <a:spLocks noGrp="1"/>
          </p:cNvSpPr>
          <p:nvPr>
            <p:ph type="title"/>
          </p:nvPr>
        </p:nvSpPr>
        <p:spPr>
          <a:xfrm>
            <a:off x="838200" y="207818"/>
            <a:ext cx="10515600" cy="618346"/>
          </a:xfrm>
        </p:spPr>
        <p:txBody>
          <a:bodyPr>
            <a:normAutofit fontScale="90000"/>
          </a:bodyPr>
          <a:lstStyle/>
          <a:p>
            <a:r>
              <a:rPr lang="en-GB" dirty="0">
                <a:latin typeface="Dinomik Semibold" pitchFamily="50" charset="0"/>
              </a:rPr>
              <a:t>How it plays out</a:t>
            </a:r>
          </a:p>
        </p:txBody>
      </p:sp>
      <p:sp>
        <p:nvSpPr>
          <p:cNvPr id="3" name="TextBox 2">
            <a:extLst>
              <a:ext uri="{FF2B5EF4-FFF2-40B4-BE49-F238E27FC236}">
                <a16:creationId xmlns:a16="http://schemas.microsoft.com/office/drawing/2014/main" id="{17EC0F69-4BEC-4E85-8F92-C0852BB00B16}"/>
              </a:ext>
            </a:extLst>
          </p:cNvPr>
          <p:cNvSpPr txBox="1"/>
          <p:nvPr/>
        </p:nvSpPr>
        <p:spPr>
          <a:xfrm>
            <a:off x="838200" y="1120016"/>
            <a:ext cx="10857807" cy="1477328"/>
          </a:xfrm>
          <a:prstGeom prst="rect">
            <a:avLst/>
          </a:prstGeom>
          <a:noFill/>
        </p:spPr>
        <p:txBody>
          <a:bodyPr wrap="square" rtlCol="0">
            <a:spAutoFit/>
          </a:bodyPr>
          <a:lstStyle/>
          <a:p>
            <a:r>
              <a:rPr lang="en-GB" dirty="0">
                <a:latin typeface="Dinomik Semibold" pitchFamily="50" charset="0"/>
                <a:cs typeface="Segoe UI Semilight" panose="020B0402040204020203" pitchFamily="34" charset="0"/>
              </a:rPr>
              <a:t>For each correct answer/input the player gives, it will add a new random colour on top of that – until the player loses by selecting the wrong colour, GAME OVER.</a:t>
            </a:r>
          </a:p>
          <a:p>
            <a:endParaRPr lang="en-GB" dirty="0">
              <a:latin typeface="Dinomik Semibold" pitchFamily="50" charset="0"/>
              <a:cs typeface="Segoe UI Semilight" panose="020B0402040204020203" pitchFamily="34" charset="0"/>
            </a:endParaRPr>
          </a:p>
          <a:p>
            <a:r>
              <a:rPr lang="en-GB" dirty="0">
                <a:latin typeface="Dinomik Semibold" pitchFamily="50" charset="0"/>
                <a:cs typeface="Segoe UI Semilight" panose="020B0402040204020203" pitchFamily="34" charset="0"/>
              </a:rPr>
              <a:t>Most games tend to have the same pulse/delay for each colour, but our game uses random timings to make things more – interesting…</a:t>
            </a:r>
          </a:p>
        </p:txBody>
      </p:sp>
      <p:grpSp>
        <p:nvGrpSpPr>
          <p:cNvPr id="36" name="Group 35">
            <a:extLst>
              <a:ext uri="{FF2B5EF4-FFF2-40B4-BE49-F238E27FC236}">
                <a16:creationId xmlns:a16="http://schemas.microsoft.com/office/drawing/2014/main" id="{FF4EA122-1EAF-407F-8B37-FB901EFC95F0}"/>
              </a:ext>
            </a:extLst>
          </p:cNvPr>
          <p:cNvGrpSpPr/>
          <p:nvPr/>
        </p:nvGrpSpPr>
        <p:grpSpPr>
          <a:xfrm>
            <a:off x="1519316" y="3011724"/>
            <a:ext cx="8877129" cy="2654359"/>
            <a:chOff x="1344388" y="3472900"/>
            <a:chExt cx="8877129" cy="2654359"/>
          </a:xfrm>
        </p:grpSpPr>
        <p:pic>
          <p:nvPicPr>
            <p:cNvPr id="25" name="Picture 24">
              <a:extLst>
                <a:ext uri="{FF2B5EF4-FFF2-40B4-BE49-F238E27FC236}">
                  <a16:creationId xmlns:a16="http://schemas.microsoft.com/office/drawing/2014/main" id="{0106C555-3E00-4EAA-A701-3AB9932B579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4388" y="3472900"/>
              <a:ext cx="8877129" cy="2273615"/>
            </a:xfrm>
            <a:prstGeom prst="rect">
              <a:avLst/>
            </a:prstGeom>
          </p:spPr>
        </p:pic>
        <p:pic>
          <p:nvPicPr>
            <p:cNvPr id="1026" name="Picture 2" descr="Image result for curved arrow">
              <a:extLst>
                <a:ext uri="{FF2B5EF4-FFF2-40B4-BE49-F238E27FC236}">
                  <a16:creationId xmlns:a16="http://schemas.microsoft.com/office/drawing/2014/main" id="{89E0AE0D-7429-47C3-A671-F2840CD79D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140" b="89535" l="6667" r="91795">
                          <a14:foregroundMark x1="91795" y1="37209" x2="91795" y2="37209"/>
                          <a14:foregroundMark x1="6667" y1="53488" x2="6667" y2="53488"/>
                        </a14:backgroundRemoval>
                      </a14:imgEffect>
                      <a14:imgEffect>
                        <a14:artisticMarker/>
                      </a14:imgEffect>
                    </a14:imgLayer>
                  </a14:imgProps>
                </a:ext>
                <a:ext uri="{28A0092B-C50C-407E-A947-70E740481C1C}">
                  <a14:useLocalDpi xmlns:a14="http://schemas.microsoft.com/office/drawing/2010/main" val="0"/>
                </a:ext>
              </a:extLst>
            </a:blip>
            <a:srcRect/>
            <a:stretch/>
          </p:blipFill>
          <p:spPr bwMode="auto">
            <a:xfrm rot="622842">
              <a:off x="5367316" y="5704951"/>
              <a:ext cx="831272" cy="3655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curved arrow">
              <a:extLst>
                <a:ext uri="{FF2B5EF4-FFF2-40B4-BE49-F238E27FC236}">
                  <a16:creationId xmlns:a16="http://schemas.microsoft.com/office/drawing/2014/main" id="{450488F0-2A2E-4D6A-AD61-9223C5B4BB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140" b="89535" l="6667" r="91795">
                          <a14:foregroundMark x1="91795" y1="37209" x2="91795" y2="37209"/>
                          <a14:foregroundMark x1="6667" y1="53488" x2="6667" y2="53488"/>
                        </a14:backgroundRemoval>
                      </a14:imgEffect>
                      <a14:imgEffect>
                        <a14:artisticMarker/>
                      </a14:imgEffect>
                    </a14:imgLayer>
                  </a14:imgProps>
                </a:ext>
                <a:ext uri="{28A0092B-C50C-407E-A947-70E740481C1C}">
                  <a14:useLocalDpi xmlns:a14="http://schemas.microsoft.com/office/drawing/2010/main" val="0"/>
                </a:ext>
              </a:extLst>
            </a:blip>
            <a:srcRect/>
            <a:stretch/>
          </p:blipFill>
          <p:spPr bwMode="auto">
            <a:xfrm rot="622842">
              <a:off x="7365714" y="5761684"/>
              <a:ext cx="831272" cy="3655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Oval 37">
            <a:extLst>
              <a:ext uri="{FF2B5EF4-FFF2-40B4-BE49-F238E27FC236}">
                <a16:creationId xmlns:a16="http://schemas.microsoft.com/office/drawing/2014/main" id="{308862EE-5DF2-451C-9AE0-DD35388397A3}"/>
              </a:ext>
            </a:extLst>
          </p:cNvPr>
          <p:cNvSpPr/>
          <p:nvPr/>
        </p:nvSpPr>
        <p:spPr>
          <a:xfrm>
            <a:off x="8817997" y="3664065"/>
            <a:ext cx="381663" cy="968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38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6368-9CCC-4159-AE11-7689DFC723C6}"/>
              </a:ext>
            </a:extLst>
          </p:cNvPr>
          <p:cNvSpPr>
            <a:spLocks noGrp="1"/>
          </p:cNvSpPr>
          <p:nvPr>
            <p:ph type="title"/>
          </p:nvPr>
        </p:nvSpPr>
        <p:spPr>
          <a:xfrm>
            <a:off x="580860" y="292804"/>
            <a:ext cx="2076616" cy="711431"/>
          </a:xfrm>
          <a:effectLst>
            <a:outerShdw blurRad="50800" dist="38100" dir="8100000" algn="tr" rotWithShape="0">
              <a:prstClr val="black">
                <a:alpha val="40000"/>
              </a:prstClr>
            </a:outerShdw>
          </a:effectLst>
        </p:spPr>
        <p:txBody>
          <a:bodyPr>
            <a:prstTxWarp prst="textPlain">
              <a:avLst/>
            </a:prstTxWarp>
            <a:normAutofit fontScale="90000"/>
          </a:bodyPr>
          <a:lstStyle/>
          <a:p>
            <a:r>
              <a:rPr lang="en-GB" sz="6000" b="1" dirty="0">
                <a:solidFill>
                  <a:schemeClr val="bg2">
                    <a:lumMod val="10000"/>
                  </a:schemeClr>
                </a:solidFill>
                <a:latin typeface="Dinomik Semibold" pitchFamily="50" charset="0"/>
              </a:rPr>
              <a:t>Layout</a:t>
            </a:r>
          </a:p>
        </p:txBody>
      </p:sp>
      <p:pic>
        <p:nvPicPr>
          <p:cNvPr id="5" name="Picture 4">
            <a:extLst>
              <a:ext uri="{FF2B5EF4-FFF2-40B4-BE49-F238E27FC236}">
                <a16:creationId xmlns:a16="http://schemas.microsoft.com/office/drawing/2014/main" id="{4DAD72C1-7705-4510-B82B-AD0F0CF970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2824560" flipH="1" flipV="1">
            <a:off x="3463308" y="2602141"/>
            <a:ext cx="987924" cy="439077"/>
          </a:xfrm>
          <a:prstGeom prst="rect">
            <a:avLst/>
          </a:prstGeom>
        </p:spPr>
      </p:pic>
      <p:sp>
        <p:nvSpPr>
          <p:cNvPr id="13" name="Title 1">
            <a:extLst>
              <a:ext uri="{FF2B5EF4-FFF2-40B4-BE49-F238E27FC236}">
                <a16:creationId xmlns:a16="http://schemas.microsoft.com/office/drawing/2014/main" id="{4965235A-B020-4B0E-8395-7EA48670B3FB}"/>
              </a:ext>
            </a:extLst>
          </p:cNvPr>
          <p:cNvSpPr txBox="1">
            <a:spLocks/>
          </p:cNvSpPr>
          <p:nvPr/>
        </p:nvSpPr>
        <p:spPr>
          <a:xfrm rot="20750663">
            <a:off x="2540069" y="1781621"/>
            <a:ext cx="1538177" cy="711432"/>
          </a:xfrm>
          <a:prstGeom prst="rect">
            <a:avLst/>
          </a:prstGeom>
          <a:effectLst>
            <a:outerShdw blurRad="50800" dist="38100" dir="8100000" algn="tr" rotWithShape="0">
              <a:prstClr val="black">
                <a:alpha val="40000"/>
              </a:prstClr>
            </a:outerShdw>
          </a:effectLst>
        </p:spPr>
        <p:txBody>
          <a:bodyPr vert="horz" lIns="91440" tIns="45720" rIns="91440" bIns="45720" numCol="1" rtlCol="0" anchor="ctr">
            <a:prstTxWarp prst="textPlain">
              <a:avLst>
                <a:gd name="adj" fmla="val 53096"/>
              </a:avLst>
            </a:prstTxWarp>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i="1" dirty="0">
                <a:solidFill>
                  <a:schemeClr val="accent6">
                    <a:lumMod val="75000"/>
                  </a:schemeClr>
                </a:solidFill>
                <a:latin typeface="Dinomik Semibold" pitchFamily="50" charset="0"/>
              </a:rPr>
              <a:t>Green</a:t>
            </a:r>
          </a:p>
          <a:p>
            <a:pPr algn="ctr"/>
            <a:r>
              <a:rPr lang="en-GB" sz="6000" i="1" dirty="0">
                <a:solidFill>
                  <a:schemeClr val="accent6">
                    <a:lumMod val="75000"/>
                  </a:schemeClr>
                </a:solidFill>
                <a:latin typeface="Dinomik Semibold" pitchFamily="50" charset="0"/>
              </a:rPr>
              <a:t>light</a:t>
            </a:r>
          </a:p>
        </p:txBody>
      </p:sp>
      <p:sp>
        <p:nvSpPr>
          <p:cNvPr id="14" name="Title 1">
            <a:extLst>
              <a:ext uri="{FF2B5EF4-FFF2-40B4-BE49-F238E27FC236}">
                <a16:creationId xmlns:a16="http://schemas.microsoft.com/office/drawing/2014/main" id="{CB18192C-FC0B-42F0-8C44-3406F146A10E}"/>
              </a:ext>
            </a:extLst>
          </p:cNvPr>
          <p:cNvSpPr txBox="1">
            <a:spLocks/>
          </p:cNvSpPr>
          <p:nvPr/>
        </p:nvSpPr>
        <p:spPr>
          <a:xfrm rot="21152053">
            <a:off x="4404580" y="1390471"/>
            <a:ext cx="1379584" cy="580401"/>
          </a:xfrm>
          <a:prstGeom prst="rect">
            <a:avLst/>
          </a:prstGeom>
          <a:effectLst>
            <a:outerShdw blurRad="50800" dist="38100" dir="8100000" algn="tr" rotWithShape="0">
              <a:prstClr val="black">
                <a:alpha val="40000"/>
              </a:prstClr>
            </a:outerShdw>
          </a:effectLst>
        </p:spPr>
        <p:txBody>
          <a:bodyPr vert="horz" lIns="91440" tIns="45720" rIns="91440" bIns="45720" numCol="1" rtlCol="0" anchor="ctr">
            <a:prstTxWarp prst="textPlain">
              <a:avLst>
                <a:gd name="adj" fmla="val 53096"/>
              </a:avLst>
            </a:prstTxWarp>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i="1" dirty="0">
                <a:solidFill>
                  <a:srgbClr val="FF0000"/>
                </a:solidFill>
                <a:latin typeface="Dinomik Semibold" pitchFamily="50" charset="0"/>
              </a:rPr>
              <a:t>Red</a:t>
            </a:r>
          </a:p>
          <a:p>
            <a:pPr algn="ctr"/>
            <a:r>
              <a:rPr lang="en-GB" sz="6000" i="1" dirty="0">
                <a:solidFill>
                  <a:srgbClr val="FF0000"/>
                </a:solidFill>
                <a:latin typeface="Dinomik Semibold" pitchFamily="50" charset="0"/>
              </a:rPr>
              <a:t>light</a:t>
            </a:r>
          </a:p>
        </p:txBody>
      </p:sp>
      <p:sp>
        <p:nvSpPr>
          <p:cNvPr id="15" name="Title 1">
            <a:extLst>
              <a:ext uri="{FF2B5EF4-FFF2-40B4-BE49-F238E27FC236}">
                <a16:creationId xmlns:a16="http://schemas.microsoft.com/office/drawing/2014/main" id="{B83C8A20-B95D-48D4-81B0-B58581D69994}"/>
              </a:ext>
            </a:extLst>
          </p:cNvPr>
          <p:cNvSpPr txBox="1">
            <a:spLocks/>
          </p:cNvSpPr>
          <p:nvPr/>
        </p:nvSpPr>
        <p:spPr>
          <a:xfrm rot="21152053">
            <a:off x="8012133" y="1767839"/>
            <a:ext cx="1379584" cy="580401"/>
          </a:xfrm>
          <a:prstGeom prst="rect">
            <a:avLst/>
          </a:prstGeom>
          <a:effectLst>
            <a:outerShdw blurRad="50800" dist="38100" dir="8100000" algn="tr" rotWithShape="0">
              <a:prstClr val="black">
                <a:alpha val="40000"/>
              </a:prstClr>
            </a:outerShdw>
          </a:effectLst>
        </p:spPr>
        <p:txBody>
          <a:bodyPr vert="horz" lIns="91440" tIns="45720" rIns="91440" bIns="45720" numCol="1" rtlCol="0" anchor="ctr">
            <a:prstTxWarp prst="textPlain">
              <a:avLst>
                <a:gd name="adj" fmla="val 53096"/>
              </a:avLst>
            </a:prstTxWarp>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i="1" dirty="0">
                <a:solidFill>
                  <a:schemeClr val="accent4"/>
                </a:solidFill>
                <a:latin typeface="Dinomik Semibold" pitchFamily="50" charset="0"/>
              </a:rPr>
              <a:t>Yellow</a:t>
            </a:r>
          </a:p>
          <a:p>
            <a:pPr algn="ctr"/>
            <a:r>
              <a:rPr lang="en-GB" sz="6000" i="1" dirty="0">
                <a:solidFill>
                  <a:schemeClr val="accent4"/>
                </a:solidFill>
                <a:latin typeface="Dinomik Semibold" pitchFamily="50" charset="0"/>
              </a:rPr>
              <a:t>light</a:t>
            </a:r>
          </a:p>
        </p:txBody>
      </p:sp>
      <p:sp>
        <p:nvSpPr>
          <p:cNvPr id="16" name="Title 1">
            <a:extLst>
              <a:ext uri="{FF2B5EF4-FFF2-40B4-BE49-F238E27FC236}">
                <a16:creationId xmlns:a16="http://schemas.microsoft.com/office/drawing/2014/main" id="{5AC9FFB9-B211-43D4-AFCB-0CD38F06F3DF}"/>
              </a:ext>
            </a:extLst>
          </p:cNvPr>
          <p:cNvSpPr txBox="1">
            <a:spLocks/>
          </p:cNvSpPr>
          <p:nvPr/>
        </p:nvSpPr>
        <p:spPr>
          <a:xfrm rot="404856">
            <a:off x="6244042" y="1314135"/>
            <a:ext cx="1379584" cy="580401"/>
          </a:xfrm>
          <a:prstGeom prst="rect">
            <a:avLst/>
          </a:prstGeom>
          <a:effectLst>
            <a:outerShdw blurRad="50800" dist="38100" dir="8100000" algn="tr" rotWithShape="0">
              <a:prstClr val="black">
                <a:alpha val="40000"/>
              </a:prstClr>
            </a:outerShdw>
          </a:effectLst>
        </p:spPr>
        <p:txBody>
          <a:bodyPr vert="horz" lIns="91440" tIns="45720" rIns="91440" bIns="45720" numCol="1" rtlCol="0" anchor="ctr">
            <a:prstTxWarp prst="textPlain">
              <a:avLst>
                <a:gd name="adj" fmla="val 53096"/>
              </a:avLst>
            </a:prstTxWarp>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i="1" dirty="0">
                <a:solidFill>
                  <a:schemeClr val="accent1"/>
                </a:solidFill>
                <a:latin typeface="Dinomik Semibold" pitchFamily="50" charset="0"/>
              </a:rPr>
              <a:t>Blue</a:t>
            </a:r>
          </a:p>
          <a:p>
            <a:pPr algn="ctr"/>
            <a:r>
              <a:rPr lang="en-GB" sz="6000" i="1" dirty="0">
                <a:solidFill>
                  <a:schemeClr val="accent1"/>
                </a:solidFill>
                <a:latin typeface="Dinomik Semibold" pitchFamily="50" charset="0"/>
              </a:rPr>
              <a:t>light</a:t>
            </a:r>
          </a:p>
        </p:txBody>
      </p:sp>
      <p:pic>
        <p:nvPicPr>
          <p:cNvPr id="6" name="Picture 5">
            <a:extLst>
              <a:ext uri="{FF2B5EF4-FFF2-40B4-BE49-F238E27FC236}">
                <a16:creationId xmlns:a16="http://schemas.microsoft.com/office/drawing/2014/main" id="{C5D3E5A7-C22A-4CC9-8243-B2784788D0D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05" b="99156" l="3217" r="95800">
                        <a14:foregroundMark x1="15013" y1="95781" x2="15013" y2="95781"/>
                        <a14:foregroundMark x1="11171" y1="87764" x2="25737" y2="90295"/>
                        <a14:foregroundMark x1="25737" y1="90295" x2="36819" y2="89451"/>
                        <a14:foregroundMark x1="36819" y1="89451" x2="60143" y2="90295"/>
                        <a14:foregroundMark x1="60143" y1="90295" x2="87936" y2="86076"/>
                        <a14:foregroundMark x1="87936" y1="86076" x2="92583" y2="86076"/>
                        <a14:foregroundMark x1="93476" y1="63291" x2="95889" y2="99156"/>
                        <a14:foregroundMark x1="7507" y1="61603" x2="3217" y2="99156"/>
                        <a14:foregroundMark x1="38963" y1="23629" x2="37712" y2="56540"/>
                        <a14:foregroundMark x1="57551" y1="13924" x2="61215" y2="14768"/>
                        <a14:foregroundMark x1="57373" y1="12236" x2="61573" y2="11392"/>
                      </a14:backgroundRemoval>
                    </a14:imgEffect>
                    <a14:imgEffect>
                      <a14:artisticLineDrawing/>
                    </a14:imgEffect>
                  </a14:imgLayer>
                </a14:imgProps>
              </a:ext>
            </a:extLst>
          </a:blip>
          <a:stretch>
            <a:fillRect/>
          </a:stretch>
        </p:blipFill>
        <p:spPr>
          <a:xfrm>
            <a:off x="3519295" y="2670338"/>
            <a:ext cx="5743959" cy="1216549"/>
          </a:xfrm>
          <a:prstGeom prst="rect">
            <a:avLst/>
          </a:prstGeom>
        </p:spPr>
      </p:pic>
      <p:sp>
        <p:nvSpPr>
          <p:cNvPr id="20" name="TextBox 19">
            <a:extLst>
              <a:ext uri="{FF2B5EF4-FFF2-40B4-BE49-F238E27FC236}">
                <a16:creationId xmlns:a16="http://schemas.microsoft.com/office/drawing/2014/main" id="{FD917565-FAB7-45E7-AE77-057C7BC31B95}"/>
              </a:ext>
            </a:extLst>
          </p:cNvPr>
          <p:cNvSpPr txBox="1"/>
          <p:nvPr/>
        </p:nvSpPr>
        <p:spPr>
          <a:xfrm>
            <a:off x="495300" y="4499138"/>
            <a:ext cx="11296650" cy="1754326"/>
          </a:xfrm>
          <a:prstGeom prst="rect">
            <a:avLst/>
          </a:prstGeom>
          <a:noFill/>
        </p:spPr>
        <p:txBody>
          <a:bodyPr wrap="square" rtlCol="0">
            <a:spAutoFit/>
          </a:bodyPr>
          <a:lstStyle/>
          <a:p>
            <a:pPr algn="ctr"/>
            <a:r>
              <a:rPr lang="en-GB" dirty="0">
                <a:latin typeface="Dinomik Semibold" pitchFamily="50" charset="0"/>
              </a:rPr>
              <a:t>After the sequence is finished, the player would need to repeat the sequence back in the correct order…</a:t>
            </a:r>
          </a:p>
          <a:p>
            <a:pPr algn="ctr"/>
            <a:r>
              <a:rPr lang="en-GB" dirty="0">
                <a:latin typeface="Dinomik Semibold" pitchFamily="50" charset="0"/>
              </a:rPr>
              <a:t>In order to apply an input, the player must damage the light with a pistol. </a:t>
            </a:r>
          </a:p>
          <a:p>
            <a:pPr algn="ctr"/>
            <a:endParaRPr lang="en-GB" dirty="0">
              <a:latin typeface="Dinomik Semibold" pitchFamily="50" charset="0"/>
            </a:endParaRPr>
          </a:p>
          <a:p>
            <a:pPr algn="ctr"/>
            <a:r>
              <a:rPr lang="en-GB" dirty="0">
                <a:latin typeface="Dinomik Semibold" pitchFamily="50" charset="0"/>
              </a:rPr>
              <a:t>Not the best way to handle the game, but worth a try…</a:t>
            </a:r>
          </a:p>
          <a:p>
            <a:pPr algn="ctr"/>
            <a:endParaRPr lang="en-GB" dirty="0">
              <a:latin typeface="Dinomik Semibold" pitchFamily="50" charset="0"/>
            </a:endParaRPr>
          </a:p>
          <a:p>
            <a:pPr algn="ctr"/>
            <a:endParaRPr lang="en-GB" dirty="0">
              <a:latin typeface="Dinomik Semibold" pitchFamily="50" charset="0"/>
            </a:endParaRPr>
          </a:p>
        </p:txBody>
      </p:sp>
      <p:pic>
        <p:nvPicPr>
          <p:cNvPr id="25" name="Picture 24">
            <a:extLst>
              <a:ext uri="{FF2B5EF4-FFF2-40B4-BE49-F238E27FC236}">
                <a16:creationId xmlns:a16="http://schemas.microsoft.com/office/drawing/2014/main" id="{024542DE-F783-4CAB-863B-350B72DA07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4032649" flipH="1" flipV="1">
            <a:off x="4719964" y="2308354"/>
            <a:ext cx="987924" cy="439077"/>
          </a:xfrm>
          <a:prstGeom prst="rect">
            <a:avLst/>
          </a:prstGeom>
        </p:spPr>
      </p:pic>
      <p:pic>
        <p:nvPicPr>
          <p:cNvPr id="26" name="Picture 25">
            <a:extLst>
              <a:ext uri="{FF2B5EF4-FFF2-40B4-BE49-F238E27FC236}">
                <a16:creationId xmlns:a16="http://schemas.microsoft.com/office/drawing/2014/main" id="{BC67C692-BEE9-4BBC-936D-2A035D72B12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6200000" flipH="1">
            <a:off x="6614968" y="2051566"/>
            <a:ext cx="941037" cy="480263"/>
          </a:xfrm>
          <a:prstGeom prst="rect">
            <a:avLst/>
          </a:prstGeom>
        </p:spPr>
      </p:pic>
      <p:pic>
        <p:nvPicPr>
          <p:cNvPr id="27" name="Picture 26">
            <a:extLst>
              <a:ext uri="{FF2B5EF4-FFF2-40B4-BE49-F238E27FC236}">
                <a16:creationId xmlns:a16="http://schemas.microsoft.com/office/drawing/2014/main" id="{26F5ED46-F37B-4E47-82DC-D0DEF056AB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778" r="90000">
                        <a14:foregroundMark x1="7778" y1="27500" x2="7778" y2="27500"/>
                      </a14:backgroundRemoval>
                    </a14:imgEffect>
                    <a14:imgEffect>
                      <a14:artisticCrisscrossEtching/>
                    </a14:imgEffect>
                  </a14:imgLayer>
                </a14:imgProps>
              </a:ext>
            </a:extLst>
          </a:blip>
          <a:stretch>
            <a:fillRect/>
          </a:stretch>
        </p:blipFill>
        <p:spPr>
          <a:xfrm rot="18969593" flipH="1">
            <a:off x="8231408" y="2623719"/>
            <a:ext cx="941037" cy="480263"/>
          </a:xfrm>
          <a:prstGeom prst="rect">
            <a:avLst/>
          </a:prstGeom>
        </p:spPr>
      </p:pic>
    </p:spTree>
    <p:extLst>
      <p:ext uri="{BB962C8B-B14F-4D97-AF65-F5344CB8AC3E}">
        <p14:creationId xmlns:p14="http://schemas.microsoft.com/office/powerpoint/2010/main" val="185032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B133-9B38-4015-8BFF-E5102D9EEBE5}"/>
              </a:ext>
            </a:extLst>
          </p:cNvPr>
          <p:cNvSpPr>
            <a:spLocks noGrp="1"/>
          </p:cNvSpPr>
          <p:nvPr>
            <p:ph type="title"/>
          </p:nvPr>
        </p:nvSpPr>
        <p:spPr>
          <a:xfrm>
            <a:off x="156556" y="166254"/>
            <a:ext cx="8987444" cy="651597"/>
          </a:xfrm>
        </p:spPr>
        <p:txBody>
          <a:bodyPr>
            <a:normAutofit fontScale="90000"/>
          </a:bodyPr>
          <a:lstStyle/>
          <a:p>
            <a:r>
              <a:rPr lang="en-GB" dirty="0">
                <a:latin typeface="Dinomik Semibold" pitchFamily="50" charset="0"/>
              </a:rPr>
              <a:t>What entities do we need in Hammer?</a:t>
            </a:r>
          </a:p>
        </p:txBody>
      </p:sp>
      <p:sp>
        <p:nvSpPr>
          <p:cNvPr id="3" name="TextBox 2">
            <a:extLst>
              <a:ext uri="{FF2B5EF4-FFF2-40B4-BE49-F238E27FC236}">
                <a16:creationId xmlns:a16="http://schemas.microsoft.com/office/drawing/2014/main" id="{98ACC992-0629-43E8-9187-AF6DA1AB3B7E}"/>
              </a:ext>
            </a:extLst>
          </p:cNvPr>
          <p:cNvSpPr txBox="1"/>
          <p:nvPr/>
        </p:nvSpPr>
        <p:spPr>
          <a:xfrm>
            <a:off x="196735" y="817851"/>
            <a:ext cx="11838709" cy="6186309"/>
          </a:xfrm>
          <a:prstGeom prst="rect">
            <a:avLst/>
          </a:prstGeom>
          <a:noFill/>
        </p:spPr>
        <p:txBody>
          <a:bodyPr wrap="square" rtlCol="0">
            <a:spAutoFit/>
          </a:bodyPr>
          <a:lstStyle/>
          <a:p>
            <a:r>
              <a:rPr lang="en-GB" sz="2000" dirty="0">
                <a:solidFill>
                  <a:srgbClr val="7030A0"/>
                </a:solidFill>
                <a:latin typeface="Dinomik Semibold" pitchFamily="50" charset="0"/>
              </a:rPr>
              <a:t>Apart from our player spawns, we’ll need to include:</a:t>
            </a:r>
          </a:p>
          <a:p>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4x </a:t>
            </a:r>
            <a:r>
              <a:rPr lang="en-GB" sz="2000" dirty="0" err="1">
                <a:latin typeface="Dinomik Semibold" pitchFamily="50" charset="0"/>
              </a:rPr>
              <a:t>prop_dynamic_glow</a:t>
            </a:r>
            <a:r>
              <a:rPr lang="en-GB" sz="2000" dirty="0">
                <a:latin typeface="Dinomik Semibold" pitchFamily="50" charset="0"/>
              </a:rPr>
              <a:t> (Each entities glow is different: green, red, blue and yellow)</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2x </a:t>
            </a:r>
            <a:r>
              <a:rPr lang="en-GB" sz="2000" dirty="0" err="1">
                <a:latin typeface="Dinomik Semibold" pitchFamily="50" charset="0"/>
              </a:rPr>
              <a:t>ambient_generic</a:t>
            </a:r>
            <a:r>
              <a:rPr lang="en-GB" sz="2000" dirty="0">
                <a:latin typeface="Dinomik Semibold" pitchFamily="50" charset="0"/>
              </a:rPr>
              <a:t> (One for beeping noise for the lights and sound effect when spotlight is turned on!)</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point_servercommand</a:t>
            </a:r>
            <a:r>
              <a:rPr lang="en-GB" sz="2000" dirty="0">
                <a:latin typeface="Dinomik Semibold" pitchFamily="50" charset="0"/>
              </a:rPr>
              <a:t> (For removing the weapons from user)</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logic_auto</a:t>
            </a:r>
            <a:r>
              <a:rPr lang="en-GB" sz="2000" dirty="0">
                <a:latin typeface="Dinomik Semibold" pitchFamily="50" charset="0"/>
              </a:rPr>
              <a:t> (To set light defaults, so spotlight isn’t on when we first load up the map)</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logic_eventlistener</a:t>
            </a:r>
            <a:r>
              <a:rPr lang="en-GB" sz="2000" dirty="0">
                <a:latin typeface="Dinomik Semibold" pitchFamily="50" charset="0"/>
              </a:rPr>
              <a:t> (To listen to chat commands from the player, </a:t>
            </a:r>
            <a:r>
              <a:rPr lang="en-GB" sz="2000" dirty="0">
                <a:solidFill>
                  <a:srgbClr val="7030A0"/>
                </a:solidFill>
                <a:latin typeface="Dinomik Semibold" pitchFamily="50" charset="0"/>
              </a:rPr>
              <a:t>“^sg” “^</a:t>
            </a:r>
            <a:r>
              <a:rPr lang="en-GB" sz="2000" dirty="0" err="1">
                <a:solidFill>
                  <a:srgbClr val="7030A0"/>
                </a:solidFill>
                <a:latin typeface="Dinomik Semibold" pitchFamily="50" charset="0"/>
              </a:rPr>
              <a:t>hs</a:t>
            </a:r>
            <a:r>
              <a:rPr lang="en-GB" sz="2000" dirty="0">
                <a:solidFill>
                  <a:srgbClr val="7030A0"/>
                </a:solidFill>
                <a:latin typeface="Dinomik Semibold" pitchFamily="50" charset="0"/>
              </a:rPr>
              <a:t>” “^vs”</a:t>
            </a:r>
            <a:r>
              <a:rPr lang="en-GB" sz="2000" dirty="0">
                <a:latin typeface="Dinomik Semibold" pitchFamily="50" charset="0"/>
              </a:rPr>
              <a:t> etc)</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logic_script</a:t>
            </a:r>
            <a:r>
              <a:rPr lang="en-GB" sz="2000" dirty="0">
                <a:latin typeface="Dinomik Semibold" pitchFamily="50" charset="0"/>
              </a:rPr>
              <a:t> (So hammer can communicate with the 2 scripts - </a:t>
            </a:r>
            <a:r>
              <a:rPr lang="en-GB" sz="2000" dirty="0">
                <a:solidFill>
                  <a:srgbClr val="7030A0"/>
                </a:solidFill>
                <a:latin typeface="Dinomik Semibold" pitchFamily="50" charset="0"/>
              </a:rPr>
              <a:t>technically 1 :P </a:t>
            </a:r>
            <a:r>
              <a:rPr lang="en-GB" sz="2000" dirty="0">
                <a:latin typeface="Dinomik Semibold" pitchFamily="50" charset="0"/>
              </a:rPr>
              <a:t>)</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logic_branch</a:t>
            </a:r>
            <a:r>
              <a:rPr lang="en-GB" sz="2000" dirty="0">
                <a:latin typeface="Dinomik Semibold" pitchFamily="50" charset="0"/>
              </a:rPr>
              <a:t> (For waiting logic, we can target it’s state – </a:t>
            </a:r>
            <a:r>
              <a:rPr lang="en-GB" sz="2000" dirty="0">
                <a:solidFill>
                  <a:srgbClr val="7030A0"/>
                </a:solidFill>
                <a:latin typeface="Dinomik Semibold" pitchFamily="50" charset="0"/>
              </a:rPr>
              <a:t>if it’s true or false!</a:t>
            </a:r>
            <a:r>
              <a:rPr lang="en-GB" sz="2000" dirty="0">
                <a:latin typeface="Dinomik Semibold" pitchFamily="50" charset="0"/>
              </a:rPr>
              <a:t>)</a:t>
            </a:r>
          </a:p>
          <a:p>
            <a:pPr marL="285750" indent="-285750">
              <a:buFont typeface="Arial" panose="020B0604020202020204" pitchFamily="34" charset="0"/>
              <a:buChar char="•"/>
            </a:pPr>
            <a:endParaRPr lang="en-GB" sz="2000" dirty="0">
              <a:latin typeface="Dinomik Semibold" pitchFamily="50" charset="0"/>
            </a:endParaRPr>
          </a:p>
          <a:p>
            <a:pPr marL="285750" indent="-285750">
              <a:buFont typeface="Arial" panose="020B0604020202020204" pitchFamily="34" charset="0"/>
              <a:buChar char="•"/>
            </a:pPr>
            <a:r>
              <a:rPr lang="en-GB" sz="2000" dirty="0">
                <a:latin typeface="Dinomik Semibold" pitchFamily="50" charset="0"/>
              </a:rPr>
              <a:t>1x </a:t>
            </a:r>
            <a:r>
              <a:rPr lang="en-GB" sz="2000" dirty="0" err="1">
                <a:latin typeface="Dinomik Semibold" pitchFamily="50" charset="0"/>
              </a:rPr>
              <a:t>game_text</a:t>
            </a:r>
            <a:r>
              <a:rPr lang="en-GB" sz="2000" dirty="0">
                <a:latin typeface="Dinomik Semibold" pitchFamily="50" charset="0"/>
              </a:rPr>
              <a:t> (For telling user not to shoot lights while it’s playing through – </a:t>
            </a:r>
            <a:r>
              <a:rPr lang="en-GB" sz="2000" dirty="0">
                <a:solidFill>
                  <a:srgbClr val="7030A0"/>
                </a:solidFill>
                <a:latin typeface="Dinomik Semibold" pitchFamily="50" charset="0"/>
              </a:rPr>
              <a:t>you cannot do that anyways :P</a:t>
            </a:r>
            <a:r>
              <a:rPr lang="en-GB" sz="2000" dirty="0">
                <a:latin typeface="Dinomik Semibold" pitchFamily="50" charset="0"/>
              </a:rPr>
              <a:t>)</a:t>
            </a:r>
          </a:p>
          <a:p>
            <a:pPr marL="285750" indent="-285750">
              <a:buFont typeface="Arial" panose="020B0604020202020204" pitchFamily="34" charset="0"/>
              <a:buChar char="•"/>
            </a:pPr>
            <a:endParaRPr lang="en-GB" dirty="0">
              <a:latin typeface="Dinomik Semibold" pitchFamily="50" charset="0"/>
            </a:endParaRPr>
          </a:p>
          <a:p>
            <a:pPr marL="285750" indent="-285750">
              <a:buFont typeface="Arial" panose="020B0604020202020204" pitchFamily="34" charset="0"/>
              <a:buChar char="•"/>
            </a:pPr>
            <a:endParaRPr lang="en-GB" dirty="0">
              <a:latin typeface="Dinomik Semibold" pitchFamily="50" charset="0"/>
            </a:endParaRPr>
          </a:p>
        </p:txBody>
      </p:sp>
    </p:spTree>
    <p:extLst>
      <p:ext uri="{BB962C8B-B14F-4D97-AF65-F5344CB8AC3E}">
        <p14:creationId xmlns:p14="http://schemas.microsoft.com/office/powerpoint/2010/main" val="253993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195694"/>
            <a:ext cx="6817822" cy="485343"/>
          </a:xfrm>
        </p:spPr>
        <p:txBody>
          <a:bodyPr>
            <a:noAutofit/>
          </a:bodyPr>
          <a:lstStyle/>
          <a:p>
            <a:r>
              <a:rPr lang="en-GB" sz="3200" dirty="0">
                <a:latin typeface="Dinomik Semibold" pitchFamily="50" charset="0"/>
              </a:rPr>
              <a:t>The advantage of using </a:t>
            </a:r>
            <a:r>
              <a:rPr lang="en-GB" sz="3200" dirty="0" err="1">
                <a:latin typeface="Dinomik Semibold" pitchFamily="50" charset="0"/>
              </a:rPr>
              <a:t>logic_script</a:t>
            </a:r>
            <a:endParaRPr lang="en-GB" sz="3200" dirty="0">
              <a:latin typeface="Dinomik Semibold" pitchFamily="50" charset="0"/>
            </a:endParaRP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088967"/>
            <a:ext cx="10515600" cy="1720735"/>
          </a:xfrm>
        </p:spPr>
        <p:txBody>
          <a:bodyPr>
            <a:normAutofit/>
          </a:bodyPr>
          <a:lstStyle/>
          <a:p>
            <a:pPr marL="0" indent="0">
              <a:lnSpc>
                <a:spcPct val="100000"/>
              </a:lnSpc>
              <a:buNone/>
            </a:pPr>
            <a:r>
              <a:rPr lang="en-GB" sz="2000" dirty="0">
                <a:latin typeface="Dinomik Semibold" pitchFamily="50" charset="0"/>
              </a:rPr>
              <a:t>With </a:t>
            </a:r>
            <a:r>
              <a:rPr lang="en-GB" sz="2000" dirty="0" err="1">
                <a:latin typeface="Dinomik Semibold" pitchFamily="50" charset="0"/>
              </a:rPr>
              <a:t>logic_script</a:t>
            </a:r>
            <a:r>
              <a:rPr lang="en-GB" sz="2000" dirty="0">
                <a:latin typeface="Dinomik Semibold" pitchFamily="50" charset="0"/>
              </a:rPr>
              <a:t> we have something called “</a:t>
            </a:r>
            <a:r>
              <a:rPr lang="en-GB" sz="2000" dirty="0" err="1">
                <a:latin typeface="Dinomik Semibold" pitchFamily="50" charset="0"/>
              </a:rPr>
              <a:t>EntityGroup</a:t>
            </a:r>
            <a:r>
              <a:rPr lang="en-GB" sz="2000" dirty="0">
                <a:latin typeface="Dinomik Semibold" pitchFamily="50" charset="0"/>
              </a:rPr>
              <a:t>” which is an array of max size 16…</a:t>
            </a:r>
          </a:p>
          <a:p>
            <a:pPr marL="0" indent="0">
              <a:lnSpc>
                <a:spcPct val="100000"/>
              </a:lnSpc>
              <a:buNone/>
            </a:pPr>
            <a:r>
              <a:rPr lang="en-GB" sz="2000" dirty="0">
                <a:latin typeface="Dinomik Semibold" pitchFamily="50" charset="0"/>
              </a:rPr>
              <a:t>(15 max index, </a:t>
            </a:r>
            <a:r>
              <a:rPr lang="en-GB" sz="2000" dirty="0">
                <a:solidFill>
                  <a:srgbClr val="7030A0"/>
                </a:solidFill>
                <a:latin typeface="Dinomik Semibold" pitchFamily="50" charset="0"/>
              </a:rPr>
              <a:t>remember n – 1</a:t>
            </a:r>
            <a:r>
              <a:rPr lang="en-GB" sz="2000" dirty="0">
                <a:latin typeface="Dinomik Semibold" pitchFamily="50" charset="0"/>
              </a:rPr>
              <a:t>)</a:t>
            </a:r>
          </a:p>
          <a:p>
            <a:pPr marL="0" indent="0">
              <a:lnSpc>
                <a:spcPct val="100000"/>
              </a:lnSpc>
              <a:buNone/>
            </a:pPr>
            <a:endParaRPr lang="en-GB" sz="2000" dirty="0">
              <a:latin typeface="Dinomik Semibold" pitchFamily="50" charset="0"/>
            </a:endParaRPr>
          </a:p>
          <a:p>
            <a:pPr marL="0" indent="0">
              <a:lnSpc>
                <a:spcPct val="100000"/>
              </a:lnSpc>
              <a:buNone/>
            </a:pPr>
            <a:r>
              <a:rPr lang="en-GB" sz="2000" dirty="0">
                <a:latin typeface="Dinomik Semibold" pitchFamily="50" charset="0"/>
              </a:rPr>
              <a:t>This means we can target entities without searching for them, which is a huge bonus! :P</a:t>
            </a:r>
          </a:p>
        </p:txBody>
      </p:sp>
      <p:pic>
        <p:nvPicPr>
          <p:cNvPr id="6" name="Picture 5">
            <a:extLst>
              <a:ext uri="{FF2B5EF4-FFF2-40B4-BE49-F238E27FC236}">
                <a16:creationId xmlns:a16="http://schemas.microsoft.com/office/drawing/2014/main" id="{32382A2B-2F5E-49FC-83E4-50244F2F8C4F}"/>
              </a:ext>
            </a:extLst>
          </p:cNvPr>
          <p:cNvPicPr>
            <a:picLocks noChangeAspect="1"/>
          </p:cNvPicPr>
          <p:nvPr/>
        </p:nvPicPr>
        <p:blipFill>
          <a:blip r:embed="rId2"/>
          <a:stretch>
            <a:fillRect/>
          </a:stretch>
        </p:blipFill>
        <p:spPr>
          <a:xfrm>
            <a:off x="4802502" y="2855078"/>
            <a:ext cx="5055842" cy="3782291"/>
          </a:xfrm>
          <a:prstGeom prst="rect">
            <a:avLst/>
          </a:prstGeom>
        </p:spPr>
      </p:pic>
      <p:sp>
        <p:nvSpPr>
          <p:cNvPr id="7" name="Left Brace 6">
            <a:extLst>
              <a:ext uri="{FF2B5EF4-FFF2-40B4-BE49-F238E27FC236}">
                <a16:creationId xmlns:a16="http://schemas.microsoft.com/office/drawing/2014/main" id="{20FC8606-FAC7-471B-A805-F03F740612A5}"/>
              </a:ext>
            </a:extLst>
          </p:cNvPr>
          <p:cNvSpPr/>
          <p:nvPr/>
        </p:nvSpPr>
        <p:spPr>
          <a:xfrm>
            <a:off x="4522124" y="4339245"/>
            <a:ext cx="594100" cy="1845425"/>
          </a:xfrm>
          <a:prstGeom prst="leftBrace">
            <a:avLst>
              <a:gd name="adj1" fmla="val 8333"/>
              <a:gd name="adj2" fmla="val 50901"/>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FEB863D4-7AAD-42F4-B557-81F7B16AB60D}"/>
              </a:ext>
            </a:extLst>
          </p:cNvPr>
          <p:cNvSpPr txBox="1"/>
          <p:nvPr/>
        </p:nvSpPr>
        <p:spPr>
          <a:xfrm>
            <a:off x="1920241" y="4820766"/>
            <a:ext cx="2601883" cy="923330"/>
          </a:xfrm>
          <a:prstGeom prst="rect">
            <a:avLst/>
          </a:prstGeom>
          <a:noFill/>
        </p:spPr>
        <p:txBody>
          <a:bodyPr wrap="square" rtlCol="0">
            <a:spAutoFit/>
          </a:bodyPr>
          <a:lstStyle/>
          <a:p>
            <a:r>
              <a:rPr lang="en-GB" dirty="0">
                <a:latin typeface="Dinomik Semibold" pitchFamily="50" charset="0"/>
              </a:rPr>
              <a:t>With one </a:t>
            </a:r>
            <a:r>
              <a:rPr lang="en-GB" dirty="0" err="1">
                <a:latin typeface="Dinomik Semibold" pitchFamily="50" charset="0"/>
              </a:rPr>
              <a:t>logic_script</a:t>
            </a:r>
            <a:r>
              <a:rPr lang="en-GB" dirty="0">
                <a:latin typeface="Dinomik Semibold" pitchFamily="50" charset="0"/>
              </a:rPr>
              <a:t> entity, we have 15 entities to assign to it!</a:t>
            </a:r>
          </a:p>
        </p:txBody>
      </p:sp>
    </p:spTree>
    <p:extLst>
      <p:ext uri="{BB962C8B-B14F-4D97-AF65-F5344CB8AC3E}">
        <p14:creationId xmlns:p14="http://schemas.microsoft.com/office/powerpoint/2010/main" val="12417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838200" y="299258"/>
            <a:ext cx="10515600" cy="634972"/>
          </a:xfrm>
        </p:spPr>
        <p:txBody>
          <a:bodyPr>
            <a:normAutofit fontScale="90000"/>
          </a:bodyPr>
          <a:lstStyle/>
          <a:p>
            <a:r>
              <a:rPr lang="en-GB" dirty="0">
                <a:latin typeface="Dinomik Semibold" pitchFamily="50" charset="0"/>
              </a:rPr>
              <a:t>Using global</a:t>
            </a:r>
            <a:r>
              <a:rPr lang="en-GB" dirty="0">
                <a:solidFill>
                  <a:srgbClr val="7030A0"/>
                </a:solidFill>
                <a:latin typeface="Dinomik Semibold" pitchFamily="50" charset="0"/>
              </a:rPr>
              <a:t>::</a:t>
            </a:r>
            <a:r>
              <a:rPr lang="en-GB" dirty="0">
                <a:latin typeface="Dinomik Semibold" pitchFamily="50" charset="0"/>
              </a:rPr>
              <a:t>strings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253331"/>
            <a:ext cx="10515600" cy="4351338"/>
          </a:xfrm>
        </p:spPr>
        <p:txBody>
          <a:bodyPr>
            <a:normAutofit/>
          </a:bodyPr>
          <a:lstStyle/>
          <a:p>
            <a:pPr marL="0" indent="0">
              <a:buNone/>
            </a:pPr>
            <a:r>
              <a:rPr lang="en-GB" sz="2400" dirty="0">
                <a:latin typeface="Dinomik Semibold" pitchFamily="50" charset="0"/>
              </a:rPr>
              <a:t>Using the global </a:t>
            </a:r>
            <a:r>
              <a:rPr lang="en-GB" sz="2400" b="1" dirty="0">
                <a:solidFill>
                  <a:srgbClr val="7030A0"/>
                </a:solidFill>
                <a:latin typeface="Dinomik Semibold" pitchFamily="50" charset="0"/>
              </a:rPr>
              <a:t>:: </a:t>
            </a:r>
            <a:r>
              <a:rPr lang="en-GB" sz="2400" dirty="0">
                <a:latin typeface="Dinomik Semibold" pitchFamily="50" charset="0"/>
              </a:rPr>
              <a:t>scope, we can globally access this object through out! We can use it as an alias to reference a object!</a:t>
            </a:r>
          </a:p>
          <a:p>
            <a:pPr marL="0" indent="0">
              <a:buNone/>
            </a:pPr>
            <a:endParaRPr lang="en-GB" sz="2400" dirty="0">
              <a:latin typeface="Dinomik Semibold" pitchFamily="50" charset="0"/>
            </a:endParaRPr>
          </a:p>
          <a:p>
            <a:pPr marL="0" indent="0">
              <a:buNone/>
            </a:pPr>
            <a:r>
              <a:rPr lang="en-GB" sz="2400" dirty="0">
                <a:latin typeface="Dinomik Semibold" pitchFamily="50" charset="0"/>
              </a:rPr>
              <a:t>Pre-defining Global String in file:</a:t>
            </a:r>
          </a:p>
          <a:p>
            <a:pPr marL="0" indent="0">
              <a:buNone/>
            </a:pPr>
            <a:endParaRPr lang="en-GB" sz="2400" dirty="0">
              <a:latin typeface="Dinomik Semibold" pitchFamily="50" charset="0"/>
            </a:endParaRPr>
          </a:p>
          <a:p>
            <a:pPr marL="0" indent="0">
              <a:buNone/>
            </a:pPr>
            <a:endParaRPr lang="en-GB" sz="2400" dirty="0">
              <a:latin typeface="Dinomik Semibold" pitchFamily="50" charset="0"/>
            </a:endParaRPr>
          </a:p>
          <a:p>
            <a:pPr marL="0" indent="0">
              <a:buNone/>
            </a:pPr>
            <a:r>
              <a:rPr lang="en-GB" sz="2000" dirty="0">
                <a:latin typeface="Dinomik Semibold" pitchFamily="50" charset="0"/>
              </a:rPr>
              <a:t>Using _true/_false as these are already identifiers in squirrel!</a:t>
            </a:r>
          </a:p>
          <a:p>
            <a:pPr marL="0" indent="0">
              <a:buNone/>
            </a:pPr>
            <a:endParaRPr lang="en-GB" sz="2400" dirty="0">
              <a:latin typeface="Dinomik Semibold" pitchFamily="50" charset="0"/>
            </a:endParaRPr>
          </a:p>
          <a:p>
            <a:pPr marL="0" indent="0">
              <a:buNone/>
            </a:pPr>
            <a:r>
              <a:rPr lang="en-GB" sz="2400" dirty="0">
                <a:latin typeface="Dinomik Semibold" pitchFamily="50" charset="0"/>
              </a:rPr>
              <a:t>Using it in hammer:</a:t>
            </a:r>
          </a:p>
        </p:txBody>
      </p:sp>
      <p:pic>
        <p:nvPicPr>
          <p:cNvPr id="2" name="Picture 1">
            <a:extLst>
              <a:ext uri="{FF2B5EF4-FFF2-40B4-BE49-F238E27FC236}">
                <a16:creationId xmlns:a16="http://schemas.microsoft.com/office/drawing/2014/main" id="{0E1B18DB-5ECE-4449-8381-F7B994EC4430}"/>
              </a:ext>
            </a:extLst>
          </p:cNvPr>
          <p:cNvPicPr>
            <a:picLocks noChangeAspect="1"/>
          </p:cNvPicPr>
          <p:nvPr/>
        </p:nvPicPr>
        <p:blipFill>
          <a:blip r:embed="rId2"/>
          <a:stretch>
            <a:fillRect/>
          </a:stretch>
        </p:blipFill>
        <p:spPr>
          <a:xfrm>
            <a:off x="904702" y="2922238"/>
            <a:ext cx="8339051" cy="897146"/>
          </a:xfrm>
          <a:prstGeom prst="rect">
            <a:avLst/>
          </a:prstGeom>
        </p:spPr>
      </p:pic>
      <p:pic>
        <p:nvPicPr>
          <p:cNvPr id="5" name="Picture 4">
            <a:extLst>
              <a:ext uri="{FF2B5EF4-FFF2-40B4-BE49-F238E27FC236}">
                <a16:creationId xmlns:a16="http://schemas.microsoft.com/office/drawing/2014/main" id="{E6CE2400-6FAF-4CA1-B692-5C492DA3FD41}"/>
              </a:ext>
            </a:extLst>
          </p:cNvPr>
          <p:cNvPicPr>
            <a:picLocks noChangeAspect="1"/>
          </p:cNvPicPr>
          <p:nvPr/>
        </p:nvPicPr>
        <p:blipFill>
          <a:blip r:embed="rId3"/>
          <a:stretch>
            <a:fillRect/>
          </a:stretch>
        </p:blipFill>
        <p:spPr>
          <a:xfrm>
            <a:off x="3814155" y="4600525"/>
            <a:ext cx="5961612" cy="2008288"/>
          </a:xfrm>
          <a:prstGeom prst="rect">
            <a:avLst/>
          </a:prstGeom>
        </p:spPr>
      </p:pic>
      <p:sp>
        <p:nvSpPr>
          <p:cNvPr id="6" name="Rectangle 5">
            <a:extLst>
              <a:ext uri="{FF2B5EF4-FFF2-40B4-BE49-F238E27FC236}">
                <a16:creationId xmlns:a16="http://schemas.microsoft.com/office/drawing/2014/main" id="{389DD871-C330-4CBC-9140-A232334C8B17}"/>
              </a:ext>
            </a:extLst>
          </p:cNvPr>
          <p:cNvSpPr/>
          <p:nvPr/>
        </p:nvSpPr>
        <p:spPr>
          <a:xfrm>
            <a:off x="6159731" y="5785658"/>
            <a:ext cx="1695796" cy="332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387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81DA1B-5C17-4648-A960-4EE2C4ED154B}"/>
              </a:ext>
            </a:extLst>
          </p:cNvPr>
          <p:cNvPicPr>
            <a:picLocks noChangeAspect="1"/>
          </p:cNvPicPr>
          <p:nvPr/>
        </p:nvPicPr>
        <p:blipFill>
          <a:blip r:embed="rId2"/>
          <a:stretch>
            <a:fillRect/>
          </a:stretch>
        </p:blipFill>
        <p:spPr>
          <a:xfrm>
            <a:off x="0" y="282407"/>
            <a:ext cx="12192000" cy="6293186"/>
          </a:xfrm>
          <a:prstGeom prst="rect">
            <a:avLst/>
          </a:prstGeom>
        </p:spPr>
      </p:pic>
      <p:pic>
        <p:nvPicPr>
          <p:cNvPr id="5" name="Picture 4">
            <a:extLst>
              <a:ext uri="{FF2B5EF4-FFF2-40B4-BE49-F238E27FC236}">
                <a16:creationId xmlns:a16="http://schemas.microsoft.com/office/drawing/2014/main" id="{25F5B982-951F-467E-B10A-D76D2FC65EB0}"/>
              </a:ext>
            </a:extLst>
          </p:cNvPr>
          <p:cNvPicPr>
            <a:picLocks noChangeAspect="1"/>
          </p:cNvPicPr>
          <p:nvPr/>
        </p:nvPicPr>
        <p:blipFill>
          <a:blip r:embed="rId3"/>
          <a:stretch>
            <a:fillRect/>
          </a:stretch>
        </p:blipFill>
        <p:spPr>
          <a:xfrm>
            <a:off x="661465" y="6014924"/>
            <a:ext cx="3753374" cy="381053"/>
          </a:xfrm>
          <a:prstGeom prst="rect">
            <a:avLst/>
          </a:prstGeom>
        </p:spPr>
      </p:pic>
      <p:cxnSp>
        <p:nvCxnSpPr>
          <p:cNvPr id="7" name="Straight Arrow Connector 6">
            <a:extLst>
              <a:ext uri="{FF2B5EF4-FFF2-40B4-BE49-F238E27FC236}">
                <a16:creationId xmlns:a16="http://schemas.microsoft.com/office/drawing/2014/main" id="{6B86B170-8CF9-489C-BFBF-6EA03E2E1DBB}"/>
              </a:ext>
            </a:extLst>
          </p:cNvPr>
          <p:cNvCxnSpPr>
            <a:cxnSpLocks/>
          </p:cNvCxnSpPr>
          <p:nvPr/>
        </p:nvCxnSpPr>
        <p:spPr>
          <a:xfrm flipV="1">
            <a:off x="3566160" y="4455622"/>
            <a:ext cx="365760" cy="14381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8E3357A-DF23-4202-9609-72CE36F204CD}"/>
              </a:ext>
            </a:extLst>
          </p:cNvPr>
          <p:cNvPicPr>
            <a:picLocks noChangeAspect="1"/>
          </p:cNvPicPr>
          <p:nvPr/>
        </p:nvPicPr>
        <p:blipFill>
          <a:blip r:embed="rId4"/>
          <a:stretch>
            <a:fillRect/>
          </a:stretch>
        </p:blipFill>
        <p:spPr>
          <a:xfrm>
            <a:off x="2538152" y="1395894"/>
            <a:ext cx="3639058" cy="362001"/>
          </a:xfrm>
          <a:prstGeom prst="rect">
            <a:avLst/>
          </a:prstGeom>
        </p:spPr>
      </p:pic>
      <p:cxnSp>
        <p:nvCxnSpPr>
          <p:cNvPr id="12" name="Straight Arrow Connector 11">
            <a:extLst>
              <a:ext uri="{FF2B5EF4-FFF2-40B4-BE49-F238E27FC236}">
                <a16:creationId xmlns:a16="http://schemas.microsoft.com/office/drawing/2014/main" id="{42AB0225-D521-4870-BFB1-1FE6BF52946C}"/>
              </a:ext>
            </a:extLst>
          </p:cNvPr>
          <p:cNvCxnSpPr>
            <a:cxnSpLocks/>
          </p:cNvCxnSpPr>
          <p:nvPr/>
        </p:nvCxnSpPr>
        <p:spPr>
          <a:xfrm flipH="1">
            <a:off x="5261956" y="1850150"/>
            <a:ext cx="116380" cy="1578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8536AA27-7A4B-4780-85F6-E1675CED45B0}"/>
              </a:ext>
            </a:extLst>
          </p:cNvPr>
          <p:cNvPicPr>
            <a:picLocks noChangeAspect="1"/>
          </p:cNvPicPr>
          <p:nvPr/>
        </p:nvPicPr>
        <p:blipFill>
          <a:blip r:embed="rId5"/>
          <a:stretch>
            <a:fillRect/>
          </a:stretch>
        </p:blipFill>
        <p:spPr>
          <a:xfrm>
            <a:off x="4721519" y="6019686"/>
            <a:ext cx="3581900" cy="371527"/>
          </a:xfrm>
          <a:prstGeom prst="rect">
            <a:avLst/>
          </a:prstGeom>
        </p:spPr>
      </p:pic>
      <p:cxnSp>
        <p:nvCxnSpPr>
          <p:cNvPr id="17" name="Straight Arrow Connector 16">
            <a:extLst>
              <a:ext uri="{FF2B5EF4-FFF2-40B4-BE49-F238E27FC236}">
                <a16:creationId xmlns:a16="http://schemas.microsoft.com/office/drawing/2014/main" id="{64C7703F-C826-4616-834C-C47939C69B85}"/>
              </a:ext>
            </a:extLst>
          </p:cNvPr>
          <p:cNvCxnSpPr>
            <a:cxnSpLocks/>
          </p:cNvCxnSpPr>
          <p:nvPr/>
        </p:nvCxnSpPr>
        <p:spPr>
          <a:xfrm flipH="1" flipV="1">
            <a:off x="6583680" y="4355869"/>
            <a:ext cx="773084" cy="1537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67152E4-9947-4B63-A7DA-16666503FB5E}"/>
              </a:ext>
            </a:extLst>
          </p:cNvPr>
          <p:cNvPicPr>
            <a:picLocks noChangeAspect="1"/>
          </p:cNvPicPr>
          <p:nvPr/>
        </p:nvPicPr>
        <p:blipFill>
          <a:blip r:embed="rId6"/>
          <a:stretch>
            <a:fillRect/>
          </a:stretch>
        </p:blipFill>
        <p:spPr>
          <a:xfrm>
            <a:off x="6813666" y="1478623"/>
            <a:ext cx="3715268" cy="371527"/>
          </a:xfrm>
          <a:prstGeom prst="rect">
            <a:avLst/>
          </a:prstGeom>
        </p:spPr>
      </p:pic>
      <p:cxnSp>
        <p:nvCxnSpPr>
          <p:cNvPr id="23" name="Straight Arrow Connector 22">
            <a:extLst>
              <a:ext uri="{FF2B5EF4-FFF2-40B4-BE49-F238E27FC236}">
                <a16:creationId xmlns:a16="http://schemas.microsoft.com/office/drawing/2014/main" id="{FB15DE08-6E19-4629-B132-A77E969472B7}"/>
              </a:ext>
            </a:extLst>
          </p:cNvPr>
          <p:cNvCxnSpPr>
            <a:cxnSpLocks/>
          </p:cNvCxnSpPr>
          <p:nvPr/>
        </p:nvCxnSpPr>
        <p:spPr>
          <a:xfrm flipH="1">
            <a:off x="7775170" y="1976110"/>
            <a:ext cx="1884219" cy="1513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2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A91E7-D62C-4B2B-B215-9A1E3C339A40}"/>
              </a:ext>
            </a:extLst>
          </p:cNvPr>
          <p:cNvSpPr>
            <a:spLocks noGrp="1"/>
          </p:cNvSpPr>
          <p:nvPr>
            <p:ph type="title"/>
          </p:nvPr>
        </p:nvSpPr>
        <p:spPr>
          <a:xfrm>
            <a:off x="780011" y="340821"/>
            <a:ext cx="10515600" cy="452092"/>
          </a:xfrm>
        </p:spPr>
        <p:txBody>
          <a:bodyPr>
            <a:normAutofit fontScale="90000"/>
          </a:bodyPr>
          <a:lstStyle/>
          <a:p>
            <a:r>
              <a:rPr lang="en-GB" dirty="0">
                <a:latin typeface="Dinomik Semibold" pitchFamily="50" charset="0"/>
              </a:rPr>
              <a:t>Listening to chat commands</a:t>
            </a:r>
          </a:p>
        </p:txBody>
      </p:sp>
      <p:sp>
        <p:nvSpPr>
          <p:cNvPr id="4" name="Content Placeholder 3">
            <a:extLst>
              <a:ext uri="{FF2B5EF4-FFF2-40B4-BE49-F238E27FC236}">
                <a16:creationId xmlns:a16="http://schemas.microsoft.com/office/drawing/2014/main" id="{CA94FDFF-B7C5-472C-AF02-92DD49B4C33D}"/>
              </a:ext>
            </a:extLst>
          </p:cNvPr>
          <p:cNvSpPr>
            <a:spLocks noGrp="1"/>
          </p:cNvSpPr>
          <p:nvPr>
            <p:ph idx="1"/>
          </p:nvPr>
        </p:nvSpPr>
        <p:spPr>
          <a:xfrm>
            <a:off x="838200" y="1127356"/>
            <a:ext cx="10515600" cy="792884"/>
          </a:xfrm>
        </p:spPr>
        <p:txBody>
          <a:bodyPr>
            <a:normAutofit/>
          </a:bodyPr>
          <a:lstStyle/>
          <a:p>
            <a:pPr marL="0" indent="0">
              <a:buNone/>
            </a:pPr>
            <a:r>
              <a:rPr lang="en-GB" sz="2400" dirty="0">
                <a:latin typeface="Dinomik Semibold" pitchFamily="50" charset="0"/>
              </a:rPr>
              <a:t>Using </a:t>
            </a:r>
            <a:r>
              <a:rPr lang="en-GB" sz="2400" dirty="0" err="1">
                <a:latin typeface="Dinomik Semibold" pitchFamily="50" charset="0"/>
              </a:rPr>
              <a:t>logic_eventlistener</a:t>
            </a:r>
            <a:r>
              <a:rPr lang="en-GB" sz="2400" dirty="0">
                <a:latin typeface="Dinomik Semibold" pitchFamily="50" charset="0"/>
              </a:rPr>
              <a:t>, we can able to execute commands when certain events are invoked. For this example, we’ll target </a:t>
            </a:r>
            <a:r>
              <a:rPr lang="en-GB" sz="2400" dirty="0" err="1">
                <a:latin typeface="Dinomik Semibold" pitchFamily="50" charset="0"/>
              </a:rPr>
              <a:t>player_say</a:t>
            </a:r>
            <a:r>
              <a:rPr lang="en-GB" sz="2400" dirty="0">
                <a:latin typeface="Dinomik Semibold" pitchFamily="50" charset="0"/>
              </a:rPr>
              <a:t>:</a:t>
            </a:r>
          </a:p>
          <a:p>
            <a:pPr marL="0" indent="0">
              <a:buNone/>
            </a:pPr>
            <a:endParaRPr lang="en-GB" sz="2400" dirty="0">
              <a:latin typeface="Dinomik Semibold" pitchFamily="50" charset="0"/>
            </a:endParaRPr>
          </a:p>
          <a:p>
            <a:pPr marL="0" indent="0">
              <a:buNone/>
            </a:pPr>
            <a:endParaRPr lang="en-GB" sz="2400" dirty="0">
              <a:latin typeface="Dinomik Semibold" pitchFamily="50" charset="0"/>
            </a:endParaRPr>
          </a:p>
        </p:txBody>
      </p:sp>
      <p:pic>
        <p:nvPicPr>
          <p:cNvPr id="2" name="Picture 1">
            <a:extLst>
              <a:ext uri="{FF2B5EF4-FFF2-40B4-BE49-F238E27FC236}">
                <a16:creationId xmlns:a16="http://schemas.microsoft.com/office/drawing/2014/main" id="{D482867D-2C61-4A84-AB17-35AB46E84F1E}"/>
              </a:ext>
            </a:extLst>
          </p:cNvPr>
          <p:cNvPicPr>
            <a:picLocks noChangeAspect="1"/>
          </p:cNvPicPr>
          <p:nvPr/>
        </p:nvPicPr>
        <p:blipFill>
          <a:blip r:embed="rId2"/>
          <a:stretch>
            <a:fillRect/>
          </a:stretch>
        </p:blipFill>
        <p:spPr>
          <a:xfrm>
            <a:off x="265517" y="2111432"/>
            <a:ext cx="5772294" cy="4471994"/>
          </a:xfrm>
          <a:prstGeom prst="rect">
            <a:avLst/>
          </a:prstGeom>
        </p:spPr>
      </p:pic>
      <p:sp>
        <p:nvSpPr>
          <p:cNvPr id="5" name="Rectangle 4">
            <a:extLst>
              <a:ext uri="{FF2B5EF4-FFF2-40B4-BE49-F238E27FC236}">
                <a16:creationId xmlns:a16="http://schemas.microsoft.com/office/drawing/2014/main" id="{FC4B5225-3FB9-46CA-AE1A-2B178DFFF7FB}"/>
              </a:ext>
            </a:extLst>
          </p:cNvPr>
          <p:cNvSpPr/>
          <p:nvPr/>
        </p:nvSpPr>
        <p:spPr>
          <a:xfrm>
            <a:off x="457200" y="3848791"/>
            <a:ext cx="3084022" cy="2576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30510BE-F19B-4A92-9B94-FF99930FD8F7}"/>
              </a:ext>
            </a:extLst>
          </p:cNvPr>
          <p:cNvSpPr txBox="1"/>
          <p:nvPr/>
        </p:nvSpPr>
        <p:spPr>
          <a:xfrm>
            <a:off x="6251171" y="2625464"/>
            <a:ext cx="5675312" cy="3693319"/>
          </a:xfrm>
          <a:prstGeom prst="rect">
            <a:avLst/>
          </a:prstGeom>
          <a:noFill/>
        </p:spPr>
        <p:txBody>
          <a:bodyPr wrap="square" rtlCol="0">
            <a:spAutoFit/>
          </a:bodyPr>
          <a:lstStyle/>
          <a:p>
            <a:r>
              <a:rPr lang="en-GB" dirty="0">
                <a:latin typeface="Dinomik Semibold" pitchFamily="50" charset="0"/>
              </a:rPr>
              <a:t>When we use the </a:t>
            </a:r>
            <a:r>
              <a:rPr lang="en-GB" dirty="0" err="1">
                <a:latin typeface="Dinomik Semibold" pitchFamily="50" charset="0"/>
              </a:rPr>
              <a:t>ingame</a:t>
            </a:r>
            <a:r>
              <a:rPr lang="en-GB" dirty="0">
                <a:latin typeface="Dinomik Semibold" pitchFamily="50" charset="0"/>
              </a:rPr>
              <a:t> chat, the </a:t>
            </a:r>
            <a:r>
              <a:rPr lang="en-GB" dirty="0" err="1">
                <a:latin typeface="Dinomik Semibold" pitchFamily="50" charset="0"/>
              </a:rPr>
              <a:t>player_chat</a:t>
            </a:r>
            <a:r>
              <a:rPr lang="en-GB" dirty="0">
                <a:latin typeface="Dinomik Semibold" pitchFamily="50" charset="0"/>
              </a:rPr>
              <a:t> event gets </a:t>
            </a:r>
            <a:r>
              <a:rPr lang="en-GB" dirty="0" err="1">
                <a:latin typeface="Dinomik Semibold" pitchFamily="50" charset="0"/>
              </a:rPr>
              <a:t>araised</a:t>
            </a:r>
            <a:r>
              <a:rPr lang="en-GB" dirty="0">
                <a:latin typeface="Dinomik Semibold" pitchFamily="50" charset="0"/>
              </a:rPr>
              <a:t> once we hit ‘enter’</a:t>
            </a:r>
          </a:p>
          <a:p>
            <a:endParaRPr lang="en-GB" dirty="0">
              <a:latin typeface="Dinomik Semibold" pitchFamily="50" charset="0"/>
            </a:endParaRPr>
          </a:p>
          <a:p>
            <a:r>
              <a:rPr lang="en-GB" dirty="0">
                <a:latin typeface="Dinomik Semibold" pitchFamily="50" charset="0"/>
              </a:rPr>
              <a:t>With “Fetch Event Data” we can grab what data is sent when this event gets invoked!</a:t>
            </a:r>
          </a:p>
          <a:p>
            <a:endParaRPr lang="en-GB" dirty="0">
              <a:latin typeface="Dinomik Semibold" pitchFamily="50" charset="0"/>
            </a:endParaRPr>
          </a:p>
          <a:p>
            <a:r>
              <a:rPr lang="en-GB" dirty="0" err="1">
                <a:latin typeface="Dinomik Semibold" pitchFamily="50" charset="0"/>
              </a:rPr>
              <a:t>Player_chat</a:t>
            </a:r>
            <a:r>
              <a:rPr lang="en-GB" dirty="0">
                <a:latin typeface="Dinomik Semibold" pitchFamily="50" charset="0"/>
              </a:rPr>
              <a:t> with “</a:t>
            </a:r>
            <a:r>
              <a:rPr lang="en-GB" dirty="0" err="1">
                <a:latin typeface="Dinomik Semibold" pitchFamily="50" charset="0"/>
              </a:rPr>
              <a:t>event_data</a:t>
            </a:r>
            <a:r>
              <a:rPr lang="en-GB" dirty="0">
                <a:latin typeface="Dinomik Semibold" pitchFamily="50" charset="0"/>
              </a:rPr>
              <a:t>” carries the following:</a:t>
            </a:r>
          </a:p>
          <a:p>
            <a:endParaRPr lang="en-GB" dirty="0">
              <a:latin typeface="Dinomik Semibold" pitchFamily="50" charset="0"/>
            </a:endParaRPr>
          </a:p>
          <a:p>
            <a:r>
              <a:rPr lang="en-GB" dirty="0" err="1">
                <a:solidFill>
                  <a:srgbClr val="7030A0"/>
                </a:solidFill>
                <a:latin typeface="Dinomik Semibold" pitchFamily="50" charset="0"/>
              </a:rPr>
              <a:t>userid</a:t>
            </a:r>
            <a:r>
              <a:rPr lang="en-GB" dirty="0">
                <a:latin typeface="Dinomik Semibold" pitchFamily="50" charset="0"/>
              </a:rPr>
              <a:t> – The ID of the player who sent the text</a:t>
            </a:r>
          </a:p>
          <a:p>
            <a:r>
              <a:rPr lang="en-GB" dirty="0">
                <a:solidFill>
                  <a:srgbClr val="7030A0"/>
                </a:solidFill>
                <a:latin typeface="Dinomik Semibold" pitchFamily="50" charset="0"/>
              </a:rPr>
              <a:t>text</a:t>
            </a:r>
            <a:r>
              <a:rPr lang="en-GB" dirty="0">
                <a:latin typeface="Dinomik Semibold" pitchFamily="50" charset="0"/>
              </a:rPr>
              <a:t> – The text that was sent </a:t>
            </a:r>
          </a:p>
          <a:p>
            <a:endParaRPr lang="en-GB" dirty="0"/>
          </a:p>
          <a:p>
            <a:endParaRPr lang="en-GB" dirty="0"/>
          </a:p>
          <a:p>
            <a:endParaRPr lang="en-GB" dirty="0"/>
          </a:p>
        </p:txBody>
      </p:sp>
      <p:pic>
        <p:nvPicPr>
          <p:cNvPr id="9" name="Picture 8">
            <a:extLst>
              <a:ext uri="{FF2B5EF4-FFF2-40B4-BE49-F238E27FC236}">
                <a16:creationId xmlns:a16="http://schemas.microsoft.com/office/drawing/2014/main" id="{ACFAE5DB-D5CC-47E7-8C90-7B76D4D6E2E5}"/>
              </a:ext>
            </a:extLst>
          </p:cNvPr>
          <p:cNvPicPr>
            <a:picLocks noChangeAspect="1"/>
          </p:cNvPicPr>
          <p:nvPr/>
        </p:nvPicPr>
        <p:blipFill>
          <a:blip r:embed="rId3"/>
          <a:stretch>
            <a:fillRect/>
          </a:stretch>
        </p:blipFill>
        <p:spPr>
          <a:xfrm>
            <a:off x="6321676" y="5680036"/>
            <a:ext cx="5343218" cy="592046"/>
          </a:xfrm>
          <a:prstGeom prst="rect">
            <a:avLst/>
          </a:prstGeom>
        </p:spPr>
      </p:pic>
    </p:spTree>
    <p:extLst>
      <p:ext uri="{BB962C8B-B14F-4D97-AF65-F5344CB8AC3E}">
        <p14:creationId xmlns:p14="http://schemas.microsoft.com/office/powerpoint/2010/main" val="314830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1679</Words>
  <Application>Microsoft Office PowerPoint</Application>
  <PresentationFormat>Widescreen</PresentationFormat>
  <Paragraphs>226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Dinomik Semibold</vt:lpstr>
      <vt:lpstr>Office Theme</vt:lpstr>
      <vt:lpstr>Introduction to  Squirrel Programming</vt:lpstr>
      <vt:lpstr>What is Simon Says?</vt:lpstr>
      <vt:lpstr>How it plays out</vt:lpstr>
      <vt:lpstr>Layout</vt:lpstr>
      <vt:lpstr>What entities do we need in Hammer?</vt:lpstr>
      <vt:lpstr>The advantage of using logic_script</vt:lpstr>
      <vt:lpstr>Using global::strings</vt:lpstr>
      <vt:lpstr>PowerPoint Presentation</vt:lpstr>
      <vt:lpstr>Listening to chat commands</vt:lpstr>
      <vt:lpstr>Why logic_branch?</vt:lpstr>
      <vt:lpstr>PowerPoint Presentation</vt:lpstr>
      <vt:lpstr>Problem… Communication between script and class…</vt:lpstr>
      <vt:lpstr>Table</vt:lpstr>
      <vt:lpstr>Expanding on tables</vt:lpstr>
      <vt:lpstr>So, fake namespace? What's that?</vt:lpstr>
      <vt:lpstr>Result</vt:lpstr>
      <vt:lpstr>Step 1: Setup the tables/namespace(s)</vt:lpstr>
      <vt:lpstr>Step 2: Expanding functionality</vt:lpstr>
      <vt:lpstr>Step 3: Invoking the 3 methods</vt:lpstr>
      <vt:lpstr>Issue</vt:lpstr>
      <vt:lpstr>Code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Squirrel Programming</dc:title>
  <dc:creator>James</dc:creator>
  <cp:lastModifiedBy>James</cp:lastModifiedBy>
  <cp:revision>153</cp:revision>
  <dcterms:created xsi:type="dcterms:W3CDTF">2019-08-11T14:37:28Z</dcterms:created>
  <dcterms:modified xsi:type="dcterms:W3CDTF">2020-02-14T17:26:19Z</dcterms:modified>
</cp:coreProperties>
</file>