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59" r:id="rId4"/>
    <p:sldId id="262" r:id="rId5"/>
    <p:sldId id="260" r:id="rId6"/>
    <p:sldId id="261" r:id="rId7"/>
    <p:sldId id="263" r:id="rId8"/>
    <p:sldId id="264" r:id="rId9"/>
    <p:sldId id="256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iagrams" id="{6343BB3F-F1D0-4A97-A17A-959159E7136A}">
          <p14:sldIdLst>
            <p14:sldId id="257"/>
            <p14:sldId id="258"/>
            <p14:sldId id="259"/>
            <p14:sldId id="262"/>
          </p14:sldIdLst>
        </p14:section>
        <p14:section name="mart loading" id="{CD3DECBC-13EF-4787-8F3D-4AC836DFA258}">
          <p14:sldIdLst>
            <p14:sldId id="260"/>
            <p14:sldId id="261"/>
            <p14:sldId id="263"/>
            <p14:sldId id="264"/>
          </p14:sldIdLst>
        </p14:section>
        <p14:section name="Clickhouse" id="{A76C1288-F5F5-45ED-8E08-C12E7670BC0E}">
          <p14:sldIdLst>
            <p14:sldId id="256"/>
            <p14:sldId id="265"/>
          </p14:sldIdLst>
        </p14:section>
        <p14:section name="Superset" id="{048D921D-CE62-4DBF-A6F1-EBF2F963A5CF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2759E-AB7B-4A79-BE32-892A5B1A8D0D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07318-D65F-4F3E-A1A9-890EAAC7A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485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07318-D65F-4F3E-A1A9-890EAAC7AD8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460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39A8-B4DD-4F2E-9F02-3B459AFD080D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EF5A-C924-4B66-9AB8-28E98BA61C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03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39A8-B4DD-4F2E-9F02-3B459AFD080D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EF5A-C924-4B66-9AB8-28E98BA61C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804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39A8-B4DD-4F2E-9F02-3B459AFD080D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EF5A-C924-4B66-9AB8-28E98BA61C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39A8-B4DD-4F2E-9F02-3B459AFD080D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EF5A-C924-4B66-9AB8-28E98BA61C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07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39A8-B4DD-4F2E-9F02-3B459AFD080D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EF5A-C924-4B66-9AB8-28E98BA61C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3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39A8-B4DD-4F2E-9F02-3B459AFD080D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EF5A-C924-4B66-9AB8-28E98BA61C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50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39A8-B4DD-4F2E-9F02-3B459AFD080D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EF5A-C924-4B66-9AB8-28E98BA61C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345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39A8-B4DD-4F2E-9F02-3B459AFD080D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EF5A-C924-4B66-9AB8-28E98BA61C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31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39A8-B4DD-4F2E-9F02-3B459AFD080D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EF5A-C924-4B66-9AB8-28E98BA61C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90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39A8-B4DD-4F2E-9F02-3B459AFD080D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EF5A-C924-4B66-9AB8-28E98BA61C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55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39A8-B4DD-4F2E-9F02-3B459AFD080D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EF5A-C924-4B66-9AB8-28E98BA61C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24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6D439A8-B4DD-4F2E-9F02-3B459AFD080D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FA1EF5A-C924-4B66-9AB8-28E98BA61C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65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CD5FCA-D6CA-4C37-935B-86D70F8B5197}"/>
              </a:ext>
            </a:extLst>
          </p:cNvPr>
          <p:cNvSpPr txBox="1"/>
          <p:nvPr/>
        </p:nvSpPr>
        <p:spPr>
          <a:xfrm>
            <a:off x="806084" y="2331720"/>
            <a:ext cx="1191352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800" dirty="0"/>
              <a:t>Факты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365F73-4961-4906-9043-2A588544C5F8}"/>
              </a:ext>
            </a:extLst>
          </p:cNvPr>
          <p:cNvSpPr txBox="1"/>
          <p:nvPr/>
        </p:nvSpPr>
        <p:spPr>
          <a:xfrm>
            <a:off x="9509760" y="2331720"/>
            <a:ext cx="1516762" cy="5232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800" dirty="0"/>
              <a:t>Словари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085F31-4E3F-4E4A-A346-9E78F924C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984" y="0"/>
            <a:ext cx="52640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59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A6A7F2-957D-489E-ACF6-74B19927EDA4}"/>
              </a:ext>
            </a:extLst>
          </p:cNvPr>
          <p:cNvSpPr txBox="1"/>
          <p:nvPr/>
        </p:nvSpPr>
        <p:spPr>
          <a:xfrm>
            <a:off x="2718435" y="2967335"/>
            <a:ext cx="6755130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39EC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39ECA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CC9B75"/>
                </a:solidFill>
                <a:effectLst/>
                <a:latin typeface="Consolas" panose="020B0609020204030204" pitchFamily="49" charset="0"/>
              </a:rPr>
              <a:t>std8_69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B788D3"/>
                </a:solidFill>
                <a:effectLst/>
                <a:latin typeface="Consolas" panose="020B0609020204030204" pitchFamily="49" charset="0"/>
              </a:rPr>
              <a:t>mart_plants_default_final_distr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39ECA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*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39EC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CC9B75"/>
                </a:solidFill>
                <a:effectLst/>
                <a:latin typeface="Consolas" panose="020B0609020204030204" pitchFamily="49" charset="0"/>
              </a:rPr>
              <a:t>std8_69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B788D3"/>
                </a:solidFill>
                <a:effectLst/>
                <a:latin typeface="Consolas" panose="020B0609020204030204" pitchFamily="49" charset="0"/>
              </a:rPr>
              <a:t>mart_plants_default_ext</a:t>
            </a:r>
            <a:r>
              <a:rPr lang="en-US" sz="1800" dirty="0">
                <a:solidFill>
                  <a:srgbClr val="EECC6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EAF5-6BDB-4213-9FB6-26F5B9247998}"/>
              </a:ext>
            </a:extLst>
          </p:cNvPr>
          <p:cNvSpPr txBox="1"/>
          <p:nvPr/>
        </p:nvSpPr>
        <p:spPr>
          <a:xfrm>
            <a:off x="3489613" y="612648"/>
            <a:ext cx="5212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Загрузка данных в витрину </a:t>
            </a:r>
            <a:r>
              <a:rPr lang="en-US" sz="2400" dirty="0" err="1"/>
              <a:t>Clickhouse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72271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7D63EC-8FDA-498E-980D-FF6740035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679"/>
            <a:ext cx="12192000" cy="627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2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ADD426-7C62-4FB4-ADB4-657B11A7A9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00"/>
          <a:stretch/>
        </p:blipFill>
        <p:spPr>
          <a:xfrm>
            <a:off x="542544" y="0"/>
            <a:ext cx="11649456" cy="684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81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926C5D-10D2-4613-9185-47B058C831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70"/>
          <a:stretch/>
        </p:blipFill>
        <p:spPr>
          <a:xfrm>
            <a:off x="0" y="13265"/>
            <a:ext cx="10817352" cy="684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74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3692A7-3BA2-4E2E-B1B8-F5DB7E2E2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54" y="828312"/>
            <a:ext cx="11755491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64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2DD8C55-9370-495A-A496-52D97E3DE8E3}"/>
              </a:ext>
            </a:extLst>
          </p:cNvPr>
          <p:cNvSpPr txBox="1"/>
          <p:nvPr/>
        </p:nvSpPr>
        <p:spPr>
          <a:xfrm>
            <a:off x="0" y="1410355"/>
            <a:ext cx="8236458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v_sql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= 'CREATE TABLE ' ||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v_table_name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|| ' 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WITH 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(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appendonly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= true,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orientation = row,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compresstype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zstd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compresslevel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= 1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AS 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WITH 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-- gross sales: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-- total amount of money with no withdraw of discount yet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-- total amount of products sold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-- count of distinct bills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ct_gs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AS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(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SELECT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bh.plant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    SUM(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bi.rpa_sat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 AS revenue, 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    SUM(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bi.qty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 AS quantity, 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    COUNT(DISTINCT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bh.billnum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 AS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bills_count</a:t>
            </a:r>
            <a:endParaRPr lang="en-US" sz="1200" b="0" dirty="0"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FROM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    std8_69.bills_head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bh</a:t>
            </a:r>
            <a:endParaRPr lang="en-US" sz="1200" b="0" dirty="0"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JOIN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    std8_69.bills_item bi ON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bi.billnum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bh.billnum</a:t>
            </a:r>
            <a:endParaRPr lang="en-US" sz="1200" b="0" dirty="0"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WHERE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bh.calday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BETWEEN ''' ||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p_start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|| '''::date AND ''' ||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p_end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|| '''::date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GROUP BY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bh.plant</a:t>
            </a:r>
            <a:endParaRPr lang="en-US" sz="1200" b="0" dirty="0"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),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359852-1451-49F8-9596-59F479341E52}"/>
              </a:ext>
            </a:extLst>
          </p:cNvPr>
          <p:cNvSpPr txBox="1"/>
          <p:nvPr/>
        </p:nvSpPr>
        <p:spPr>
          <a:xfrm>
            <a:off x="438912" y="420624"/>
            <a:ext cx="3724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Mart loading in </a:t>
            </a:r>
            <a:r>
              <a:rPr lang="en-US" sz="2400" b="1" dirty="0">
                <a:solidFill>
                  <a:srgbClr val="00B050"/>
                </a:solidFill>
              </a:rPr>
              <a:t>Greenplum</a:t>
            </a:r>
            <a:endParaRPr lang="ru-RU" sz="2400" b="1" dirty="0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BE942E-7BFF-4849-B19E-2B3AEB04BE66}"/>
              </a:ext>
            </a:extLst>
          </p:cNvPr>
          <p:cNvSpPr txBox="1"/>
          <p:nvPr/>
        </p:nvSpPr>
        <p:spPr>
          <a:xfrm>
            <a:off x="6766560" y="603504"/>
            <a:ext cx="4862613" cy="12003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Параметры таблицы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Информация о продажах без вычета скидок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Число продаж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Число чеков</a:t>
            </a:r>
          </a:p>
        </p:txBody>
      </p:sp>
    </p:spTree>
    <p:extLst>
      <p:ext uri="{BB962C8B-B14F-4D97-AF65-F5344CB8AC3E}">
        <p14:creationId xmlns:p14="http://schemas.microsoft.com/office/powerpoint/2010/main" val="3028097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DFD1B5-6725-4297-AC14-88CDD90451CF}"/>
              </a:ext>
            </a:extLst>
          </p:cNvPr>
          <p:cNvSpPr txBox="1"/>
          <p:nvPr/>
        </p:nvSpPr>
        <p:spPr>
          <a:xfrm>
            <a:off x="0" y="0"/>
            <a:ext cx="10687050" cy="6924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    -- promo totals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-- total amount of discount to be held from gross sales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latin typeface="Consolas" panose="020B0609020204030204" pitchFamily="49" charset="0"/>
              </a:rPr>
              <a:t>ct_pt</a:t>
            </a:r>
            <a:r>
              <a:rPr lang="en-US" sz="1200" dirty="0">
                <a:latin typeface="Consolas" panose="020B0609020204030204" pitchFamily="49" charset="0"/>
              </a:rPr>
              <a:t> AS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(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SELECT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</a:t>
            </a:r>
            <a:r>
              <a:rPr lang="en-US" sz="1200" dirty="0" err="1">
                <a:latin typeface="Consolas" panose="020B0609020204030204" pitchFamily="49" charset="0"/>
              </a:rPr>
              <a:t>f_p.plant</a:t>
            </a:r>
            <a:r>
              <a:rPr lang="en-US" sz="1200" dirty="0">
                <a:latin typeface="Consolas" panose="020B0609020204030204" pitchFamily="49" charset="0"/>
              </a:rPr>
              <a:t> AS plant,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SUM(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CASE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    WHEN </a:t>
            </a:r>
            <a:r>
              <a:rPr lang="en-US" sz="1200" dirty="0" err="1">
                <a:latin typeface="Consolas" panose="020B0609020204030204" pitchFamily="49" charset="0"/>
              </a:rPr>
              <a:t>f_p.type_id</a:t>
            </a:r>
            <a:r>
              <a:rPr lang="en-US" sz="1200" dirty="0">
                <a:latin typeface="Consolas" panose="020B0609020204030204" pitchFamily="49" charset="0"/>
              </a:rPr>
              <a:t> = ''001'' THEN </a:t>
            </a:r>
            <a:r>
              <a:rPr lang="en-US" sz="1200" dirty="0" err="1">
                <a:latin typeface="Consolas" panose="020B0609020204030204" pitchFamily="49" charset="0"/>
              </a:rPr>
              <a:t>f_p.discount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                -- only 1 product can be used to apply coupon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    -- so, we divide by their number to calculate the discount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    WHEN </a:t>
            </a:r>
            <a:r>
              <a:rPr lang="en-US" sz="1200" dirty="0" err="1">
                <a:latin typeface="Consolas" panose="020B0609020204030204" pitchFamily="49" charset="0"/>
              </a:rPr>
              <a:t>f_p.type_id</a:t>
            </a:r>
            <a:r>
              <a:rPr lang="en-US" sz="1200" dirty="0">
                <a:latin typeface="Consolas" panose="020B0609020204030204" pitchFamily="49" charset="0"/>
              </a:rPr>
              <a:t> = ''002'' THEN </a:t>
            </a:r>
            <a:r>
              <a:rPr lang="en-US" sz="1200" dirty="0" err="1">
                <a:latin typeface="Consolas" panose="020B0609020204030204" pitchFamily="49" charset="0"/>
              </a:rPr>
              <a:t>f_p.rpa_sat</a:t>
            </a:r>
            <a:r>
              <a:rPr lang="en-US" sz="1200" dirty="0">
                <a:latin typeface="Consolas" panose="020B0609020204030204" pitchFamily="49" charset="0"/>
              </a:rPr>
              <a:t>::numeric / </a:t>
            </a:r>
            <a:r>
              <a:rPr lang="en-US" sz="1200" dirty="0" err="1">
                <a:latin typeface="Consolas" panose="020B0609020204030204" pitchFamily="49" charset="0"/>
              </a:rPr>
              <a:t>f_p.qty</a:t>
            </a:r>
            <a:r>
              <a:rPr lang="en-US" sz="1200" dirty="0">
                <a:latin typeface="Consolas" panose="020B0609020204030204" pitchFamily="49" charset="0"/>
              </a:rPr>
              <a:t> * (</a:t>
            </a:r>
            <a:r>
              <a:rPr lang="en-US" sz="1200" dirty="0" err="1">
                <a:latin typeface="Consolas" panose="020B0609020204030204" pitchFamily="49" charset="0"/>
              </a:rPr>
              <a:t>f_p.discount</a:t>
            </a:r>
            <a:r>
              <a:rPr lang="en-US" sz="1200" dirty="0">
                <a:latin typeface="Consolas" panose="020B0609020204030204" pitchFamily="49" charset="0"/>
              </a:rPr>
              <a:t> / 100.0)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    ELSE 0::NUMERIC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END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) AS discount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FROM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(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-- DISTINCT ON gets the 1st row partitioned by </a:t>
            </a:r>
            <a:r>
              <a:rPr lang="en-US" sz="1200" dirty="0" err="1">
                <a:latin typeface="Consolas" panose="020B0609020204030204" pitchFamily="49" charset="0"/>
              </a:rPr>
              <a:t>coupon_id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            -- which is the same as giving discount only for the 1st product in the bill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SELECT DISTINCT ON(</a:t>
            </a:r>
            <a:r>
              <a:rPr lang="en-US" sz="1200" dirty="0" err="1">
                <a:latin typeface="Consolas" panose="020B0609020204030204" pitchFamily="49" charset="0"/>
              </a:rPr>
              <a:t>c.coupon_id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    </a:t>
            </a:r>
            <a:r>
              <a:rPr lang="en-US" sz="1200" dirty="0" err="1">
                <a:latin typeface="Consolas" panose="020B0609020204030204" pitchFamily="49" charset="0"/>
              </a:rPr>
              <a:t>c.plant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p.type_id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p.discount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bi.rpa_sat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bi.qty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            FROM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    std8_69.coupons c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JOIN std8_69.bills_item bi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    ON </a:t>
            </a:r>
            <a:r>
              <a:rPr lang="en-US" sz="1200" dirty="0" err="1">
                <a:latin typeface="Consolas" panose="020B0609020204030204" pitchFamily="49" charset="0"/>
              </a:rPr>
              <a:t>bi.billnum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c.billnum</a:t>
            </a:r>
            <a:r>
              <a:rPr lang="en-US" sz="1200" dirty="0">
                <a:latin typeface="Consolas" panose="020B0609020204030204" pitchFamily="49" charset="0"/>
              </a:rPr>
              <a:t> AND </a:t>
            </a:r>
            <a:r>
              <a:rPr lang="en-US" sz="1200" dirty="0" err="1">
                <a:latin typeface="Consolas" panose="020B0609020204030204" pitchFamily="49" charset="0"/>
              </a:rPr>
              <a:t>bi.material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c.material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            JOIN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    std8_69.bills_head </a:t>
            </a:r>
            <a:r>
              <a:rPr lang="en-US" sz="1200" dirty="0" err="1">
                <a:latin typeface="Consolas" panose="020B0609020204030204" pitchFamily="49" charset="0"/>
              </a:rPr>
              <a:t>bh</a:t>
            </a:r>
            <a:r>
              <a:rPr lang="en-US" sz="1200" dirty="0">
                <a:latin typeface="Consolas" panose="020B0609020204030204" pitchFamily="49" charset="0"/>
              </a:rPr>
              <a:t> ON </a:t>
            </a:r>
            <a:r>
              <a:rPr lang="en-US" sz="1200" dirty="0" err="1">
                <a:latin typeface="Consolas" panose="020B0609020204030204" pitchFamily="49" charset="0"/>
              </a:rPr>
              <a:t>bh.plant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c.plant</a:t>
            </a:r>
            <a:r>
              <a:rPr lang="en-US" sz="1200" dirty="0">
                <a:latin typeface="Consolas" panose="020B0609020204030204" pitchFamily="49" charset="0"/>
              </a:rPr>
              <a:t> AND </a:t>
            </a:r>
            <a:r>
              <a:rPr lang="en-US" sz="1200" dirty="0" err="1">
                <a:latin typeface="Consolas" panose="020B0609020204030204" pitchFamily="49" charset="0"/>
              </a:rPr>
              <a:t>bh.billnum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bi.billnum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            JOIN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    std8_69.promos p ON </a:t>
            </a:r>
            <a:r>
              <a:rPr lang="en-US" sz="1200" dirty="0" err="1">
                <a:latin typeface="Consolas" panose="020B0609020204030204" pitchFamily="49" charset="0"/>
              </a:rPr>
              <a:t>p.promo_id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c.promo_id</a:t>
            </a:r>
            <a:r>
              <a:rPr lang="en-US" sz="1200" dirty="0">
                <a:latin typeface="Consolas" panose="020B0609020204030204" pitchFamily="49" charset="0"/>
              </a:rPr>
              <a:t> AND </a:t>
            </a:r>
            <a:r>
              <a:rPr lang="en-US" sz="1200" dirty="0" err="1">
                <a:latin typeface="Consolas" panose="020B0609020204030204" pitchFamily="49" charset="0"/>
              </a:rPr>
              <a:t>p.material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c.material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WHERE </a:t>
            </a:r>
            <a:r>
              <a:rPr lang="en-US" sz="1200" dirty="0" err="1">
                <a:latin typeface="Consolas" panose="020B0609020204030204" pitchFamily="49" charset="0"/>
              </a:rPr>
              <a:t>bh.calday</a:t>
            </a:r>
            <a:r>
              <a:rPr lang="en-US" sz="1200" dirty="0">
                <a:latin typeface="Consolas" panose="020B0609020204030204" pitchFamily="49" charset="0"/>
              </a:rPr>
              <a:t> BETWEEN ''' || </a:t>
            </a:r>
            <a:r>
              <a:rPr lang="en-US" sz="1200" dirty="0" err="1">
                <a:latin typeface="Consolas" panose="020B0609020204030204" pitchFamily="49" charset="0"/>
              </a:rPr>
              <a:t>p_start</a:t>
            </a:r>
            <a:r>
              <a:rPr lang="en-US" sz="1200" dirty="0">
                <a:latin typeface="Consolas" panose="020B0609020204030204" pitchFamily="49" charset="0"/>
              </a:rPr>
              <a:t> || '''::date AND ''' || </a:t>
            </a:r>
            <a:r>
              <a:rPr lang="en-US" sz="1200" dirty="0" err="1">
                <a:latin typeface="Consolas" panose="020B0609020204030204" pitchFamily="49" charset="0"/>
              </a:rPr>
              <a:t>p_end</a:t>
            </a:r>
            <a:r>
              <a:rPr lang="en-US" sz="1200" dirty="0">
                <a:latin typeface="Consolas" panose="020B0609020204030204" pitchFamily="49" charset="0"/>
              </a:rPr>
              <a:t> || '''::date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-- get the first row with the lowest </a:t>
            </a:r>
            <a:r>
              <a:rPr lang="en-US" sz="1200" dirty="0" err="1">
                <a:latin typeface="Consolas" panose="020B0609020204030204" pitchFamily="49" charset="0"/>
              </a:rPr>
              <a:t>billitem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-- according to the description of coupons table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ORDER BY </a:t>
            </a:r>
            <a:r>
              <a:rPr lang="en-US" sz="1200" dirty="0" err="1">
                <a:latin typeface="Consolas" panose="020B0609020204030204" pitchFamily="49" charset="0"/>
              </a:rPr>
              <a:t>c.coupon_id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bi.billitem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        ) AS </a:t>
            </a:r>
            <a:r>
              <a:rPr lang="en-US" sz="1200" dirty="0" err="1">
                <a:latin typeface="Consolas" panose="020B0609020204030204" pitchFamily="49" charset="0"/>
              </a:rPr>
              <a:t>f_p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        GROUP BY </a:t>
            </a:r>
            <a:r>
              <a:rPr lang="en-US" sz="1200" dirty="0" err="1">
                <a:latin typeface="Consolas" panose="020B0609020204030204" pitchFamily="49" charset="0"/>
              </a:rPr>
              <a:t>f_p.plant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        ORDER BY </a:t>
            </a:r>
            <a:r>
              <a:rPr lang="en-US" sz="1200" dirty="0" err="1">
                <a:latin typeface="Consolas" panose="020B0609020204030204" pitchFamily="49" charset="0"/>
              </a:rPr>
              <a:t>f_p.plant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    ),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1C1045-316F-42E8-87E5-7D66FEA8465D}"/>
              </a:ext>
            </a:extLst>
          </p:cNvPr>
          <p:cNvSpPr txBox="1"/>
          <p:nvPr/>
        </p:nvSpPr>
        <p:spPr>
          <a:xfrm>
            <a:off x="7796130" y="502920"/>
            <a:ext cx="2890920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Сумма вычета по скидке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82942A-DA53-4CA9-9C06-A78D49F04926}"/>
              </a:ext>
            </a:extLst>
          </p:cNvPr>
          <p:cNvCxnSpPr/>
          <p:nvPr/>
        </p:nvCxnSpPr>
        <p:spPr>
          <a:xfrm>
            <a:off x="8659368" y="3090672"/>
            <a:ext cx="0" cy="29900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B90CACB-B27C-4A26-A8E6-09B9D5FA97CC}"/>
              </a:ext>
            </a:extLst>
          </p:cNvPr>
          <p:cNvSpPr txBox="1"/>
          <p:nvPr/>
        </p:nvSpPr>
        <p:spPr>
          <a:xfrm>
            <a:off x="9025129" y="4262550"/>
            <a:ext cx="289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Найти первые товары в чеке, подлежащие купону</a:t>
            </a:r>
          </a:p>
        </p:txBody>
      </p:sp>
    </p:spTree>
    <p:extLst>
      <p:ext uri="{BB962C8B-B14F-4D97-AF65-F5344CB8AC3E}">
        <p14:creationId xmlns:p14="http://schemas.microsoft.com/office/powerpoint/2010/main" val="341728278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A0D48F-3459-428E-8E28-0141A6AE9958}"/>
              </a:ext>
            </a:extLst>
          </p:cNvPr>
          <p:cNvSpPr txBox="1"/>
          <p:nvPr/>
        </p:nvSpPr>
        <p:spPr>
          <a:xfrm>
            <a:off x="0" y="1720840"/>
            <a:ext cx="895959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    -- traffic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-- volume of traffic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latin typeface="Consolas" panose="020B0609020204030204" pitchFamily="49" charset="0"/>
              </a:rPr>
              <a:t>ct_t</a:t>
            </a:r>
            <a:r>
              <a:rPr lang="en-US" sz="1200" dirty="0">
                <a:latin typeface="Consolas" panose="020B0609020204030204" pitchFamily="49" charset="0"/>
              </a:rPr>
              <a:t> AS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(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SELECT </a:t>
            </a:r>
            <a:r>
              <a:rPr lang="en-US" sz="1200" dirty="0" err="1">
                <a:latin typeface="Consolas" panose="020B0609020204030204" pitchFamily="49" charset="0"/>
              </a:rPr>
              <a:t>t.plant</a:t>
            </a:r>
            <a:r>
              <a:rPr lang="en-US" sz="1200" dirty="0">
                <a:latin typeface="Consolas" panose="020B0609020204030204" pitchFamily="49" charset="0"/>
              </a:rPr>
              <a:t>, SUM(</a:t>
            </a:r>
            <a:r>
              <a:rPr lang="en-US" sz="1200" dirty="0" err="1">
                <a:latin typeface="Consolas" panose="020B0609020204030204" pitchFamily="49" charset="0"/>
              </a:rPr>
              <a:t>t.quantity</a:t>
            </a:r>
            <a:r>
              <a:rPr lang="en-US" sz="1200" dirty="0">
                <a:latin typeface="Consolas" panose="020B0609020204030204" pitchFamily="49" charset="0"/>
              </a:rPr>
              <a:t>) AS traffic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FROM std8_69.traffic t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WHERE </a:t>
            </a:r>
            <a:r>
              <a:rPr lang="en-US" sz="1200" dirty="0" err="1">
                <a:latin typeface="Consolas" panose="020B0609020204030204" pitchFamily="49" charset="0"/>
              </a:rPr>
              <a:t>t."date</a:t>
            </a:r>
            <a:r>
              <a:rPr lang="en-US" sz="1200" dirty="0">
                <a:latin typeface="Consolas" panose="020B0609020204030204" pitchFamily="49" charset="0"/>
              </a:rPr>
              <a:t>" BETWEEN ''' || </a:t>
            </a:r>
            <a:r>
              <a:rPr lang="en-US" sz="1200" dirty="0" err="1">
                <a:latin typeface="Consolas" panose="020B0609020204030204" pitchFamily="49" charset="0"/>
              </a:rPr>
              <a:t>p_start</a:t>
            </a:r>
            <a:r>
              <a:rPr lang="en-US" sz="1200" dirty="0">
                <a:latin typeface="Consolas" panose="020B0609020204030204" pitchFamily="49" charset="0"/>
              </a:rPr>
              <a:t> || '''::date AND ''' || </a:t>
            </a:r>
            <a:r>
              <a:rPr lang="en-US" sz="1200" dirty="0" err="1">
                <a:latin typeface="Consolas" panose="020B0609020204030204" pitchFamily="49" charset="0"/>
              </a:rPr>
              <a:t>p_end</a:t>
            </a:r>
            <a:r>
              <a:rPr lang="en-US" sz="1200" dirty="0">
                <a:latin typeface="Consolas" panose="020B0609020204030204" pitchFamily="49" charset="0"/>
              </a:rPr>
              <a:t> || '''::date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GROUP BY </a:t>
            </a:r>
            <a:r>
              <a:rPr lang="en-US" sz="1200" dirty="0" err="1">
                <a:latin typeface="Consolas" panose="020B0609020204030204" pitchFamily="49" charset="0"/>
              </a:rPr>
              <a:t>t.plant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    ),</a:t>
            </a:r>
            <a:endParaRPr lang="ru-RU" sz="1200" dirty="0">
              <a:latin typeface="Consolas" panose="020B0609020204030204" pitchFamily="49" charset="0"/>
            </a:endParaRPr>
          </a:p>
          <a:p>
            <a:endParaRPr lang="ru-RU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    -- products with coupons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-- number of products with coupons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latin typeface="Consolas" panose="020B0609020204030204" pitchFamily="49" charset="0"/>
              </a:rPr>
              <a:t>ct_c</a:t>
            </a:r>
            <a:r>
              <a:rPr lang="en-US" sz="1200" dirty="0">
                <a:latin typeface="Consolas" panose="020B0609020204030204" pitchFamily="49" charset="0"/>
              </a:rPr>
              <a:t> AS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(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SELECT </a:t>
            </a:r>
            <a:r>
              <a:rPr lang="en-US" sz="1200" dirty="0" err="1">
                <a:latin typeface="Consolas" panose="020B0609020204030204" pitchFamily="49" charset="0"/>
              </a:rPr>
              <a:t>c.plant</a:t>
            </a:r>
            <a:r>
              <a:rPr lang="en-US" sz="1200" dirty="0">
                <a:latin typeface="Consolas" panose="020B0609020204030204" pitchFamily="49" charset="0"/>
              </a:rPr>
              <a:t>, COUNT(1) AS quantity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FROM std8_69.coupons c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WHERE </a:t>
            </a:r>
            <a:r>
              <a:rPr lang="en-US" sz="1200" dirty="0" err="1">
                <a:latin typeface="Consolas" panose="020B0609020204030204" pitchFamily="49" charset="0"/>
              </a:rPr>
              <a:t>c."date</a:t>
            </a:r>
            <a:r>
              <a:rPr lang="en-US" sz="1200" dirty="0">
                <a:latin typeface="Consolas" panose="020B0609020204030204" pitchFamily="49" charset="0"/>
              </a:rPr>
              <a:t>" BETWEEN ''' || </a:t>
            </a:r>
            <a:r>
              <a:rPr lang="en-US" sz="1200" dirty="0" err="1">
                <a:latin typeface="Consolas" panose="020B0609020204030204" pitchFamily="49" charset="0"/>
              </a:rPr>
              <a:t>p_start</a:t>
            </a:r>
            <a:r>
              <a:rPr lang="en-US" sz="1200" dirty="0">
                <a:latin typeface="Consolas" panose="020B0609020204030204" pitchFamily="49" charset="0"/>
              </a:rPr>
              <a:t> || '''::date AND ''' || </a:t>
            </a:r>
            <a:r>
              <a:rPr lang="en-US" sz="1200" dirty="0" err="1">
                <a:latin typeface="Consolas" panose="020B0609020204030204" pitchFamily="49" charset="0"/>
              </a:rPr>
              <a:t>p_end</a:t>
            </a:r>
            <a:r>
              <a:rPr lang="en-US" sz="1200" dirty="0">
                <a:latin typeface="Consolas" panose="020B0609020204030204" pitchFamily="49" charset="0"/>
              </a:rPr>
              <a:t> || '''::date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GROUP BY </a:t>
            </a:r>
            <a:r>
              <a:rPr lang="en-US" sz="1200" dirty="0" err="1">
                <a:latin typeface="Consolas" panose="020B0609020204030204" pitchFamily="49" charset="0"/>
              </a:rPr>
              <a:t>c.plant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   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187F4E-ABDD-4407-91A7-A8136DA0F7BE}"/>
              </a:ext>
            </a:extLst>
          </p:cNvPr>
          <p:cNvSpPr txBox="1"/>
          <p:nvPr/>
        </p:nvSpPr>
        <p:spPr>
          <a:xfrm>
            <a:off x="7360920" y="685800"/>
            <a:ext cx="4215193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Траффик</a:t>
            </a:r>
          </a:p>
          <a:p>
            <a:r>
              <a:rPr lang="ru-RU" dirty="0"/>
              <a:t>Число товаров, проданных с купоном</a:t>
            </a:r>
          </a:p>
        </p:txBody>
      </p:sp>
    </p:spTree>
    <p:extLst>
      <p:ext uri="{BB962C8B-B14F-4D97-AF65-F5344CB8AC3E}">
        <p14:creationId xmlns:p14="http://schemas.microsoft.com/office/powerpoint/2010/main" val="98172479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7B9375-6918-4E57-8D51-E0133AF5E9D6}"/>
              </a:ext>
            </a:extLst>
          </p:cNvPr>
          <p:cNvSpPr txBox="1"/>
          <p:nvPr/>
        </p:nvSpPr>
        <p:spPr>
          <a:xfrm>
            <a:off x="-216408" y="0"/>
            <a:ext cx="11686032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    -- wrap it all up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SELECT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-- "</a:t>
            </a:r>
            <a:r>
              <a:rPr lang="ru-RU" sz="1200" dirty="0">
                <a:latin typeface="Consolas" panose="020B0609020204030204" pitchFamily="49" charset="0"/>
              </a:rPr>
              <a:t>Завод (Текст)</a:t>
            </a:r>
          </a:p>
          <a:p>
            <a:r>
              <a:rPr lang="ru-RU" sz="1200" dirty="0">
                <a:latin typeface="Consolas" panose="020B0609020204030204" pitchFamily="49" charset="0"/>
              </a:rPr>
              <a:t>        </a:t>
            </a:r>
            <a:r>
              <a:rPr lang="en-US" sz="1200" dirty="0" err="1">
                <a:latin typeface="Consolas" panose="020B0609020204030204" pitchFamily="49" charset="0"/>
              </a:rPr>
              <a:t>s.plant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-- "</a:t>
            </a:r>
            <a:r>
              <a:rPr lang="ru-RU" sz="1200" dirty="0">
                <a:latin typeface="Consolas" panose="020B0609020204030204" pitchFamily="49" charset="0"/>
              </a:rPr>
              <a:t>Завод" (Текст) </a:t>
            </a:r>
          </a:p>
          <a:p>
            <a:r>
              <a:rPr lang="ru-RU" sz="1200" dirty="0"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latin typeface="Consolas" panose="020B0609020204030204" pitchFamily="49" charset="0"/>
              </a:rPr>
              <a:t>s.txt,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-- </a:t>
            </a:r>
            <a:r>
              <a:rPr lang="ru-RU" sz="1200" dirty="0">
                <a:latin typeface="Consolas" panose="020B0609020204030204" pitchFamily="49" charset="0"/>
              </a:rPr>
              <a:t>Оборот</a:t>
            </a:r>
          </a:p>
          <a:p>
            <a:r>
              <a:rPr lang="ru-RU" sz="1200" dirty="0">
                <a:latin typeface="Consolas" panose="020B0609020204030204" pitchFamily="49" charset="0"/>
              </a:rPr>
              <a:t>        </a:t>
            </a:r>
            <a:r>
              <a:rPr lang="en-US" sz="1200" dirty="0" err="1">
                <a:latin typeface="Consolas" panose="020B0609020204030204" pitchFamily="49" charset="0"/>
              </a:rPr>
              <a:t>ct_gs.revenue</a:t>
            </a:r>
            <a:r>
              <a:rPr lang="en-US" sz="12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-- </a:t>
            </a:r>
            <a:r>
              <a:rPr lang="ru-RU" sz="1200" dirty="0">
                <a:latin typeface="Consolas" panose="020B0609020204030204" pitchFamily="49" charset="0"/>
              </a:rPr>
              <a:t>Скидки по купонам</a:t>
            </a:r>
          </a:p>
          <a:p>
            <a:r>
              <a:rPr lang="ru-RU" sz="1200" dirty="0">
                <a:latin typeface="Consolas" panose="020B0609020204030204" pitchFamily="49" charset="0"/>
              </a:rPr>
              <a:t>        </a:t>
            </a:r>
            <a:r>
              <a:rPr lang="en-US" sz="1200" dirty="0" err="1">
                <a:latin typeface="Consolas" panose="020B0609020204030204" pitchFamily="49" charset="0"/>
              </a:rPr>
              <a:t>ct_pt.discount</a:t>
            </a:r>
            <a:r>
              <a:rPr lang="en-US" sz="12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-- </a:t>
            </a:r>
            <a:r>
              <a:rPr lang="ru-RU" sz="1200" dirty="0">
                <a:latin typeface="Consolas" panose="020B0609020204030204" pitchFamily="49" charset="0"/>
              </a:rPr>
              <a:t>Оборот с учетом скидки</a:t>
            </a:r>
          </a:p>
          <a:p>
            <a:r>
              <a:rPr lang="ru-RU" sz="1200" dirty="0">
                <a:latin typeface="Consolas" panose="020B0609020204030204" pitchFamily="49" charset="0"/>
              </a:rPr>
              <a:t>        (</a:t>
            </a:r>
            <a:r>
              <a:rPr lang="en-US" sz="1200" dirty="0" err="1">
                <a:latin typeface="Consolas" panose="020B0609020204030204" pitchFamily="49" charset="0"/>
              </a:rPr>
              <a:t>ct_gs.revenue</a:t>
            </a:r>
            <a:r>
              <a:rPr lang="en-US" sz="1200" dirty="0">
                <a:latin typeface="Consolas" panose="020B0609020204030204" pitchFamily="49" charset="0"/>
              </a:rPr>
              <a:t> - </a:t>
            </a:r>
            <a:r>
              <a:rPr lang="en-US" sz="1200" dirty="0" err="1">
                <a:latin typeface="Consolas" panose="020B0609020204030204" pitchFamily="49" charset="0"/>
              </a:rPr>
              <a:t>ct_pt.discount</a:t>
            </a:r>
            <a:r>
              <a:rPr lang="en-US" sz="1200" dirty="0">
                <a:latin typeface="Consolas" panose="020B0609020204030204" pitchFamily="49" charset="0"/>
              </a:rPr>
              <a:t>) AS profit,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-- </a:t>
            </a:r>
            <a:r>
              <a:rPr lang="ru-RU" sz="1200" dirty="0">
                <a:latin typeface="Consolas" panose="020B0609020204030204" pitchFamily="49" charset="0"/>
              </a:rPr>
              <a:t>кол-во проданных товаров</a:t>
            </a:r>
          </a:p>
          <a:p>
            <a:r>
              <a:rPr lang="ru-RU" sz="1200" dirty="0">
                <a:latin typeface="Consolas" panose="020B0609020204030204" pitchFamily="49" charset="0"/>
              </a:rPr>
              <a:t>        </a:t>
            </a:r>
            <a:r>
              <a:rPr lang="en-US" sz="1200" dirty="0" err="1">
                <a:latin typeface="Consolas" panose="020B0609020204030204" pitchFamily="49" charset="0"/>
              </a:rPr>
              <a:t>ct_gs.quantity</a:t>
            </a:r>
            <a:r>
              <a:rPr lang="en-US" sz="12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-- </a:t>
            </a:r>
            <a:r>
              <a:rPr lang="ru-RU" sz="1200" dirty="0">
                <a:latin typeface="Consolas" panose="020B0609020204030204" pitchFamily="49" charset="0"/>
              </a:rPr>
              <a:t>Количество чеков</a:t>
            </a:r>
          </a:p>
          <a:p>
            <a:r>
              <a:rPr lang="ru-RU" sz="1200" dirty="0">
                <a:latin typeface="Consolas" panose="020B0609020204030204" pitchFamily="49" charset="0"/>
              </a:rPr>
              <a:t>        </a:t>
            </a:r>
            <a:r>
              <a:rPr lang="en-US" sz="1200" dirty="0" err="1">
                <a:latin typeface="Consolas" panose="020B0609020204030204" pitchFamily="49" charset="0"/>
              </a:rPr>
              <a:t>ct_gs.bills_count</a:t>
            </a:r>
            <a:r>
              <a:rPr lang="en-US" sz="12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-- </a:t>
            </a:r>
            <a:r>
              <a:rPr lang="ru-RU" sz="1200" dirty="0">
                <a:latin typeface="Consolas" panose="020B0609020204030204" pitchFamily="49" charset="0"/>
              </a:rPr>
              <a:t>Трафик</a:t>
            </a:r>
          </a:p>
          <a:p>
            <a:r>
              <a:rPr lang="ru-RU" sz="1200" dirty="0">
                <a:latin typeface="Consolas" panose="020B0609020204030204" pitchFamily="49" charset="0"/>
              </a:rPr>
              <a:t>        </a:t>
            </a:r>
            <a:r>
              <a:rPr lang="en-US" sz="1200" dirty="0" err="1">
                <a:latin typeface="Consolas" panose="020B0609020204030204" pitchFamily="49" charset="0"/>
              </a:rPr>
              <a:t>ct_t.traffic</a:t>
            </a:r>
            <a:r>
              <a:rPr lang="en-US" sz="12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-- </a:t>
            </a:r>
            <a:r>
              <a:rPr lang="ru-RU" sz="1200" dirty="0">
                <a:latin typeface="Consolas" panose="020B0609020204030204" pitchFamily="49" charset="0"/>
              </a:rPr>
              <a:t>Кол-во товаров по акции</a:t>
            </a:r>
          </a:p>
          <a:p>
            <a:r>
              <a:rPr lang="ru-RU" sz="1200" dirty="0">
                <a:latin typeface="Consolas" panose="020B0609020204030204" pitchFamily="49" charset="0"/>
              </a:rPr>
              <a:t>        </a:t>
            </a:r>
            <a:r>
              <a:rPr lang="en-US" sz="1200" dirty="0" err="1">
                <a:latin typeface="Consolas" panose="020B0609020204030204" pitchFamily="49" charset="0"/>
              </a:rPr>
              <a:t>ct_c.quantity</a:t>
            </a:r>
            <a:r>
              <a:rPr lang="en-US" sz="1200" dirty="0">
                <a:latin typeface="Consolas" panose="020B0609020204030204" pitchFamily="49" charset="0"/>
              </a:rPr>
              <a:t> AS </a:t>
            </a:r>
            <a:r>
              <a:rPr lang="en-US" sz="1200" dirty="0" err="1">
                <a:latin typeface="Consolas" panose="020B0609020204030204" pitchFamily="49" charset="0"/>
              </a:rPr>
              <a:t>promo_sold</a:t>
            </a:r>
            <a:r>
              <a:rPr lang="en-US" sz="12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-- </a:t>
            </a:r>
            <a:r>
              <a:rPr lang="ru-RU" sz="1200" dirty="0">
                <a:latin typeface="Consolas" panose="020B0609020204030204" pitchFamily="49" charset="0"/>
              </a:rPr>
              <a:t>Доля товаров со скидкой</a:t>
            </a:r>
          </a:p>
          <a:p>
            <a:r>
              <a:rPr lang="ru-RU" sz="1200" dirty="0"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latin typeface="Consolas" panose="020B0609020204030204" pitchFamily="49" charset="0"/>
              </a:rPr>
              <a:t>ROUND(CASE WHEN </a:t>
            </a:r>
            <a:r>
              <a:rPr lang="en-US" sz="1200" dirty="0" err="1">
                <a:latin typeface="Consolas" panose="020B0609020204030204" pitchFamily="49" charset="0"/>
              </a:rPr>
              <a:t>ct_gs.quantity</a:t>
            </a:r>
            <a:r>
              <a:rPr lang="en-US" sz="1200" dirty="0">
                <a:latin typeface="Consolas" panose="020B0609020204030204" pitchFamily="49" charset="0"/>
              </a:rPr>
              <a:t> = 0 THEN 0 ELSE </a:t>
            </a:r>
            <a:r>
              <a:rPr lang="en-US" sz="1200" dirty="0" err="1">
                <a:latin typeface="Consolas" panose="020B0609020204030204" pitchFamily="49" charset="0"/>
              </a:rPr>
              <a:t>ct_c.quantity</a:t>
            </a:r>
            <a:r>
              <a:rPr lang="en-US" sz="1200" dirty="0">
                <a:latin typeface="Consolas" panose="020B0609020204030204" pitchFamily="49" charset="0"/>
              </a:rPr>
              <a:t> / </a:t>
            </a:r>
            <a:r>
              <a:rPr lang="en-US" sz="1200" dirty="0" err="1">
                <a:latin typeface="Consolas" panose="020B0609020204030204" pitchFamily="49" charset="0"/>
              </a:rPr>
              <a:t>ct_gs.quantity</a:t>
            </a:r>
            <a:r>
              <a:rPr lang="en-US" sz="1200" dirty="0">
                <a:latin typeface="Consolas" panose="020B0609020204030204" pitchFamily="49" charset="0"/>
              </a:rPr>
              <a:t>::numeric * 100.0 END, 1) AS </a:t>
            </a:r>
            <a:r>
              <a:rPr lang="en-US" sz="1200" dirty="0" err="1">
                <a:latin typeface="Consolas" panose="020B0609020204030204" pitchFamily="49" charset="0"/>
              </a:rPr>
              <a:t>promo_rate</a:t>
            </a:r>
            <a:r>
              <a:rPr lang="en-US" sz="12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-- </a:t>
            </a:r>
            <a:r>
              <a:rPr lang="ru-RU" sz="1200" dirty="0">
                <a:latin typeface="Consolas" panose="020B0609020204030204" pitchFamily="49" charset="0"/>
              </a:rPr>
              <a:t>Среднее количество товаров в чеке </a:t>
            </a:r>
          </a:p>
          <a:p>
            <a:r>
              <a:rPr lang="ru-RU" sz="1200" dirty="0"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latin typeface="Consolas" panose="020B0609020204030204" pitchFamily="49" charset="0"/>
              </a:rPr>
              <a:t>ROUND(CASE WHEN </a:t>
            </a:r>
            <a:r>
              <a:rPr lang="en-US" sz="1200" dirty="0" err="1">
                <a:latin typeface="Consolas" panose="020B0609020204030204" pitchFamily="49" charset="0"/>
              </a:rPr>
              <a:t>ct_gs.bills_count</a:t>
            </a:r>
            <a:r>
              <a:rPr lang="en-US" sz="1200" dirty="0">
                <a:latin typeface="Consolas" panose="020B0609020204030204" pitchFamily="49" charset="0"/>
              </a:rPr>
              <a:t> = 0 THEN 0 ELSE </a:t>
            </a:r>
            <a:r>
              <a:rPr lang="en-US" sz="1200" dirty="0" err="1">
                <a:latin typeface="Consolas" panose="020B0609020204030204" pitchFamily="49" charset="0"/>
              </a:rPr>
              <a:t>ct_gs.quantity</a:t>
            </a:r>
            <a:r>
              <a:rPr lang="en-US" sz="1200" dirty="0">
                <a:latin typeface="Consolas" panose="020B0609020204030204" pitchFamily="49" charset="0"/>
              </a:rPr>
              <a:t> / </a:t>
            </a:r>
            <a:r>
              <a:rPr lang="en-US" sz="1200" dirty="0" err="1">
                <a:latin typeface="Consolas" panose="020B0609020204030204" pitchFamily="49" charset="0"/>
              </a:rPr>
              <a:t>ct_gs.bills_count</a:t>
            </a:r>
            <a:r>
              <a:rPr lang="en-US" sz="1200" dirty="0">
                <a:latin typeface="Consolas" panose="020B0609020204030204" pitchFamily="49" charset="0"/>
              </a:rPr>
              <a:t>::numeric END, 2) AS </a:t>
            </a:r>
            <a:r>
              <a:rPr lang="en-US" sz="1200" dirty="0" err="1">
                <a:latin typeface="Consolas" panose="020B0609020204030204" pitchFamily="49" charset="0"/>
              </a:rPr>
              <a:t>avg_qty_per_bill</a:t>
            </a:r>
            <a:r>
              <a:rPr lang="en-US" sz="12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-- </a:t>
            </a:r>
            <a:r>
              <a:rPr lang="ru-RU" sz="1200" dirty="0">
                <a:latin typeface="Consolas" panose="020B0609020204030204" pitchFamily="49" charset="0"/>
              </a:rPr>
              <a:t>Коэффициент конверсии магазина, % </a:t>
            </a:r>
          </a:p>
          <a:p>
            <a:r>
              <a:rPr lang="ru-RU" sz="1200" dirty="0"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latin typeface="Consolas" panose="020B0609020204030204" pitchFamily="49" charset="0"/>
              </a:rPr>
              <a:t>ROUND(CASE WHEN </a:t>
            </a:r>
            <a:r>
              <a:rPr lang="en-US" sz="1200" dirty="0" err="1">
                <a:latin typeface="Consolas" panose="020B0609020204030204" pitchFamily="49" charset="0"/>
              </a:rPr>
              <a:t>ct_t.traffic</a:t>
            </a:r>
            <a:r>
              <a:rPr lang="en-US" sz="1200" dirty="0">
                <a:latin typeface="Consolas" panose="020B0609020204030204" pitchFamily="49" charset="0"/>
              </a:rPr>
              <a:t> = 0 THEN 0 ELSE </a:t>
            </a:r>
            <a:r>
              <a:rPr lang="en-US" sz="1200" dirty="0" err="1">
                <a:latin typeface="Consolas" panose="020B0609020204030204" pitchFamily="49" charset="0"/>
              </a:rPr>
              <a:t>ct_gs.bills_count</a:t>
            </a:r>
            <a:r>
              <a:rPr lang="en-US" sz="1200" dirty="0">
                <a:latin typeface="Consolas" panose="020B0609020204030204" pitchFamily="49" charset="0"/>
              </a:rPr>
              <a:t> / </a:t>
            </a:r>
            <a:r>
              <a:rPr lang="en-US" sz="1200" dirty="0" err="1">
                <a:latin typeface="Consolas" panose="020B0609020204030204" pitchFamily="49" charset="0"/>
              </a:rPr>
              <a:t>ct_t.traffic</a:t>
            </a:r>
            <a:r>
              <a:rPr lang="en-US" sz="1200" dirty="0">
                <a:latin typeface="Consolas" panose="020B0609020204030204" pitchFamily="49" charset="0"/>
              </a:rPr>
              <a:t>::numeric * 100.0 END, 2) AS </a:t>
            </a:r>
            <a:r>
              <a:rPr lang="en-US" sz="1200" dirty="0" err="1">
                <a:latin typeface="Consolas" panose="020B0609020204030204" pitchFamily="49" charset="0"/>
              </a:rPr>
              <a:t>btt</a:t>
            </a:r>
            <a:r>
              <a:rPr lang="en-US" sz="12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-- </a:t>
            </a:r>
            <a:r>
              <a:rPr lang="ru-RU" sz="1200" dirty="0">
                <a:latin typeface="Consolas" panose="020B0609020204030204" pitchFamily="49" charset="0"/>
              </a:rPr>
              <a:t>Средний чек, </a:t>
            </a:r>
            <a:r>
              <a:rPr lang="ru-RU" sz="1200" dirty="0" err="1">
                <a:latin typeface="Consolas" panose="020B0609020204030204" pitchFamily="49" charset="0"/>
              </a:rPr>
              <a:t>руб</a:t>
            </a:r>
            <a:r>
              <a:rPr lang="ru-RU" sz="1200" dirty="0">
                <a:latin typeface="Consolas" panose="020B0609020204030204" pitchFamily="49" charset="0"/>
              </a:rPr>
              <a:t> </a:t>
            </a:r>
          </a:p>
          <a:p>
            <a:r>
              <a:rPr lang="ru-RU" sz="1200" dirty="0"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latin typeface="Consolas" panose="020B0609020204030204" pitchFamily="49" charset="0"/>
              </a:rPr>
              <a:t>ROUND(CASE WHEN </a:t>
            </a:r>
            <a:r>
              <a:rPr lang="en-US" sz="1200" dirty="0" err="1">
                <a:latin typeface="Consolas" panose="020B0609020204030204" pitchFamily="49" charset="0"/>
              </a:rPr>
              <a:t>ct_gs.bills_count</a:t>
            </a:r>
            <a:r>
              <a:rPr lang="en-US" sz="1200" dirty="0">
                <a:latin typeface="Consolas" panose="020B0609020204030204" pitchFamily="49" charset="0"/>
              </a:rPr>
              <a:t> = 0 THEN 0 ELSE </a:t>
            </a:r>
            <a:r>
              <a:rPr lang="en-US" sz="1200" dirty="0" err="1">
                <a:latin typeface="Consolas" panose="020B0609020204030204" pitchFamily="49" charset="0"/>
              </a:rPr>
              <a:t>ct_gs.revenue</a:t>
            </a:r>
            <a:r>
              <a:rPr lang="en-US" sz="1200" dirty="0">
                <a:latin typeface="Consolas" panose="020B0609020204030204" pitchFamily="49" charset="0"/>
              </a:rPr>
              <a:t> / </a:t>
            </a:r>
            <a:r>
              <a:rPr lang="en-US" sz="1200" dirty="0" err="1">
                <a:latin typeface="Consolas" panose="020B0609020204030204" pitchFamily="49" charset="0"/>
              </a:rPr>
              <a:t>ct_gs.bills_count</a:t>
            </a:r>
            <a:r>
              <a:rPr lang="en-US" sz="1200" dirty="0">
                <a:latin typeface="Consolas" panose="020B0609020204030204" pitchFamily="49" charset="0"/>
              </a:rPr>
              <a:t>::numeric END, 1) AS </a:t>
            </a:r>
            <a:r>
              <a:rPr lang="en-US" sz="1200" dirty="0" err="1">
                <a:latin typeface="Consolas" panose="020B0609020204030204" pitchFamily="49" charset="0"/>
              </a:rPr>
              <a:t>avg_bill_rub</a:t>
            </a:r>
            <a:r>
              <a:rPr lang="en-US" sz="12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-- </a:t>
            </a:r>
            <a:r>
              <a:rPr lang="ru-RU" sz="1200" dirty="0">
                <a:latin typeface="Consolas" panose="020B0609020204030204" pitchFamily="49" charset="0"/>
              </a:rPr>
              <a:t>Средняя выручка на одного посетителя, </a:t>
            </a:r>
            <a:r>
              <a:rPr lang="ru-RU" sz="1200" dirty="0" err="1">
                <a:latin typeface="Consolas" panose="020B0609020204030204" pitchFamily="49" charset="0"/>
              </a:rPr>
              <a:t>руб</a:t>
            </a:r>
            <a:r>
              <a:rPr lang="ru-RU" sz="1200" dirty="0">
                <a:latin typeface="Consolas" panose="020B0609020204030204" pitchFamily="49" charset="0"/>
              </a:rPr>
              <a:t> </a:t>
            </a:r>
          </a:p>
          <a:p>
            <a:r>
              <a:rPr lang="ru-RU" sz="1200" dirty="0"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latin typeface="Consolas" panose="020B0609020204030204" pitchFamily="49" charset="0"/>
              </a:rPr>
              <a:t>ROUND(CASE WHEN </a:t>
            </a:r>
            <a:r>
              <a:rPr lang="en-US" sz="1200" dirty="0" err="1">
                <a:latin typeface="Consolas" panose="020B0609020204030204" pitchFamily="49" charset="0"/>
              </a:rPr>
              <a:t>ct_t.traffic</a:t>
            </a:r>
            <a:r>
              <a:rPr lang="en-US" sz="1200" dirty="0">
                <a:latin typeface="Consolas" panose="020B0609020204030204" pitchFamily="49" charset="0"/>
              </a:rPr>
              <a:t> = 0 THEN 0 ELSE </a:t>
            </a:r>
            <a:r>
              <a:rPr lang="en-US" sz="1200" dirty="0" err="1">
                <a:latin typeface="Consolas" panose="020B0609020204030204" pitchFamily="49" charset="0"/>
              </a:rPr>
              <a:t>ct_gs.revenue</a:t>
            </a:r>
            <a:r>
              <a:rPr lang="en-US" sz="1200" dirty="0">
                <a:latin typeface="Consolas" panose="020B0609020204030204" pitchFamily="49" charset="0"/>
              </a:rPr>
              <a:t> / </a:t>
            </a:r>
            <a:r>
              <a:rPr lang="en-US" sz="1200" dirty="0" err="1">
                <a:latin typeface="Consolas" panose="020B0609020204030204" pitchFamily="49" charset="0"/>
              </a:rPr>
              <a:t>ct_t.traffic</a:t>
            </a:r>
            <a:r>
              <a:rPr lang="en-US" sz="1200" dirty="0">
                <a:latin typeface="Consolas" panose="020B0609020204030204" pitchFamily="49" charset="0"/>
              </a:rPr>
              <a:t>::numeric END, 1) AS </a:t>
            </a:r>
            <a:r>
              <a:rPr lang="en-US" sz="1200" dirty="0" err="1">
                <a:latin typeface="Consolas" panose="020B0609020204030204" pitchFamily="49" charset="0"/>
              </a:rPr>
              <a:t>avg_customer_rub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    FROM std8_69.stores s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JOIN </a:t>
            </a:r>
            <a:r>
              <a:rPr lang="en-US" sz="1200" dirty="0" err="1">
                <a:latin typeface="Consolas" panose="020B0609020204030204" pitchFamily="49" charset="0"/>
              </a:rPr>
              <a:t>ct_gs</a:t>
            </a:r>
            <a:r>
              <a:rPr lang="en-US" sz="1200" dirty="0">
                <a:latin typeface="Consolas" panose="020B0609020204030204" pitchFamily="49" charset="0"/>
              </a:rPr>
              <a:t> ON </a:t>
            </a:r>
            <a:r>
              <a:rPr lang="en-US" sz="1200" dirty="0" err="1">
                <a:latin typeface="Consolas" panose="020B0609020204030204" pitchFamily="49" charset="0"/>
              </a:rPr>
              <a:t>ct_gs.plant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s.plant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    JOIN </a:t>
            </a:r>
            <a:r>
              <a:rPr lang="en-US" sz="1200" dirty="0" err="1">
                <a:latin typeface="Consolas" panose="020B0609020204030204" pitchFamily="49" charset="0"/>
              </a:rPr>
              <a:t>ct_pt</a:t>
            </a:r>
            <a:r>
              <a:rPr lang="en-US" sz="1200" dirty="0">
                <a:latin typeface="Consolas" panose="020B0609020204030204" pitchFamily="49" charset="0"/>
              </a:rPr>
              <a:t> ON </a:t>
            </a:r>
            <a:r>
              <a:rPr lang="en-US" sz="1200" dirty="0" err="1">
                <a:latin typeface="Consolas" panose="020B0609020204030204" pitchFamily="49" charset="0"/>
              </a:rPr>
              <a:t>ct_pt.plant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s.plant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    JOIN </a:t>
            </a:r>
            <a:r>
              <a:rPr lang="en-US" sz="1200" dirty="0" err="1">
                <a:latin typeface="Consolas" panose="020B0609020204030204" pitchFamily="49" charset="0"/>
              </a:rPr>
              <a:t>ct_t</a:t>
            </a:r>
            <a:r>
              <a:rPr lang="en-US" sz="1200" dirty="0">
                <a:latin typeface="Consolas" panose="020B0609020204030204" pitchFamily="49" charset="0"/>
              </a:rPr>
              <a:t> ON </a:t>
            </a:r>
            <a:r>
              <a:rPr lang="en-US" sz="1200" dirty="0" err="1">
                <a:latin typeface="Consolas" panose="020B0609020204030204" pitchFamily="49" charset="0"/>
              </a:rPr>
              <a:t>ct_t.plant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s.plant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    JOIN </a:t>
            </a:r>
            <a:r>
              <a:rPr lang="en-US" sz="1200" dirty="0" err="1">
                <a:latin typeface="Consolas" panose="020B0609020204030204" pitchFamily="49" charset="0"/>
              </a:rPr>
              <a:t>ct_c</a:t>
            </a:r>
            <a:r>
              <a:rPr lang="en-US" sz="1200" dirty="0">
                <a:latin typeface="Consolas" panose="020B0609020204030204" pitchFamily="49" charset="0"/>
              </a:rPr>
              <a:t> ON </a:t>
            </a:r>
            <a:r>
              <a:rPr lang="en-US" sz="1200" dirty="0" err="1">
                <a:latin typeface="Consolas" panose="020B0609020204030204" pitchFamily="49" charset="0"/>
              </a:rPr>
              <a:t>ct_c.plant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s.plant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    ORDER BY </a:t>
            </a:r>
            <a:r>
              <a:rPr lang="en-US" sz="1200" dirty="0" err="1">
                <a:latin typeface="Consolas" panose="020B0609020204030204" pitchFamily="49" charset="0"/>
              </a:rPr>
              <a:t>s.plant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    ';</a:t>
            </a:r>
          </a:p>
          <a:p>
            <a:br>
              <a:rPr lang="en-US" sz="1200" dirty="0">
                <a:latin typeface="Consolas" panose="020B0609020204030204" pitchFamily="49" charset="0"/>
              </a:rPr>
            </a:b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2FBACB-A9E1-4B87-A4E8-EDF54803D2BC}"/>
              </a:ext>
            </a:extLst>
          </p:cNvPr>
          <p:cNvSpPr txBox="1"/>
          <p:nvPr/>
        </p:nvSpPr>
        <p:spPr>
          <a:xfrm>
            <a:off x="6766560" y="603504"/>
            <a:ext cx="4862613" cy="12003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Параметры таблицы</a:t>
            </a:r>
          </a:p>
          <a:p>
            <a:r>
              <a:rPr lang="ru-RU" dirty="0"/>
              <a:t>Информация о продажах без вычета скидок</a:t>
            </a:r>
          </a:p>
          <a:p>
            <a:r>
              <a:rPr lang="ru-RU" dirty="0"/>
              <a:t>Число продаж</a:t>
            </a:r>
            <a:br>
              <a:rPr lang="ru-RU" dirty="0"/>
            </a:br>
            <a:r>
              <a:rPr lang="ru-RU" dirty="0"/>
              <a:t>Число чеков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13E66C-57F9-4553-826B-88BA5520A9E5}"/>
              </a:ext>
            </a:extLst>
          </p:cNvPr>
          <p:cNvSpPr txBox="1"/>
          <p:nvPr/>
        </p:nvSpPr>
        <p:spPr>
          <a:xfrm>
            <a:off x="6766560" y="2889504"/>
            <a:ext cx="4862613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Проверка знаменателя – удобно для</a:t>
            </a:r>
            <a:r>
              <a:rPr lang="en-US" dirty="0"/>
              <a:t> </a:t>
            </a:r>
            <a:r>
              <a:rPr lang="ru-RU" dirty="0"/>
              <a:t>формирования ежедневного отчета</a:t>
            </a:r>
          </a:p>
        </p:txBody>
      </p:sp>
    </p:spTree>
    <p:extLst>
      <p:ext uri="{BB962C8B-B14F-4D97-AF65-F5344CB8AC3E}">
        <p14:creationId xmlns:p14="http://schemas.microsoft.com/office/powerpoint/2010/main" val="167800689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513BDE-EE8D-4EE6-BC5E-64BA39A1283E}"/>
              </a:ext>
            </a:extLst>
          </p:cNvPr>
          <p:cNvSpPr/>
          <p:nvPr/>
        </p:nvSpPr>
        <p:spPr>
          <a:xfrm>
            <a:off x="457200" y="4695088"/>
            <a:ext cx="7081520" cy="124836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Shard #2</a:t>
            </a:r>
            <a:endParaRPr lang="ru-RU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5C79C4-48AE-4EAC-810F-F6E808765358}"/>
              </a:ext>
            </a:extLst>
          </p:cNvPr>
          <p:cNvSpPr/>
          <p:nvPr/>
        </p:nvSpPr>
        <p:spPr>
          <a:xfrm>
            <a:off x="457200" y="2555392"/>
            <a:ext cx="7081520" cy="124836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Shard #1</a:t>
            </a:r>
            <a:endParaRPr lang="ru-RU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90C618-609E-4BBC-82AE-0BBDB1FA0616}"/>
              </a:ext>
            </a:extLst>
          </p:cNvPr>
          <p:cNvSpPr/>
          <p:nvPr/>
        </p:nvSpPr>
        <p:spPr>
          <a:xfrm>
            <a:off x="2019502" y="2925200"/>
            <a:ext cx="2125468" cy="5232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192.168.214.20</a:t>
            </a:r>
            <a:r>
              <a:rPr lang="en-US" dirty="0"/>
              <a:t>8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9648B1-F817-4C00-9665-FF65B9F3CA23}"/>
              </a:ext>
            </a:extLst>
          </p:cNvPr>
          <p:cNvSpPr/>
          <p:nvPr/>
        </p:nvSpPr>
        <p:spPr>
          <a:xfrm>
            <a:off x="4626009" y="2925844"/>
            <a:ext cx="2125468" cy="5232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192.168.214.20</a:t>
            </a:r>
            <a:r>
              <a:rPr lang="en-US" dirty="0"/>
              <a:t>9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D63788-3BD5-4314-960D-4CCA4BA98843}"/>
              </a:ext>
            </a:extLst>
          </p:cNvPr>
          <p:cNvSpPr/>
          <p:nvPr/>
        </p:nvSpPr>
        <p:spPr>
          <a:xfrm>
            <a:off x="2019502" y="5092328"/>
            <a:ext cx="2125468" cy="5232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192.168.214.2</a:t>
            </a:r>
            <a:r>
              <a:rPr lang="en-US" dirty="0"/>
              <a:t>10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00D1D5-A49F-44F5-A373-F6C241C7B03B}"/>
              </a:ext>
            </a:extLst>
          </p:cNvPr>
          <p:cNvSpPr/>
          <p:nvPr/>
        </p:nvSpPr>
        <p:spPr>
          <a:xfrm>
            <a:off x="4708305" y="5092972"/>
            <a:ext cx="2125468" cy="5232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192.168.214.2</a:t>
            </a:r>
            <a:r>
              <a:rPr lang="en-US" dirty="0"/>
              <a:t>11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95091E-A60C-4421-B1E6-2CFBED939E3A}"/>
              </a:ext>
            </a:extLst>
          </p:cNvPr>
          <p:cNvSpPr txBox="1"/>
          <p:nvPr/>
        </p:nvSpPr>
        <p:spPr>
          <a:xfrm>
            <a:off x="2484983" y="1479390"/>
            <a:ext cx="119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Replica #1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ABB08-2846-40D8-99DC-29E82D5E1B03}"/>
              </a:ext>
            </a:extLst>
          </p:cNvPr>
          <p:cNvSpPr txBox="1"/>
          <p:nvPr/>
        </p:nvSpPr>
        <p:spPr>
          <a:xfrm>
            <a:off x="5091490" y="1479390"/>
            <a:ext cx="119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Replica #2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025CBF-166D-4AAA-A6C7-EBAAF527BAA2}"/>
              </a:ext>
            </a:extLst>
          </p:cNvPr>
          <p:cNvSpPr txBox="1"/>
          <p:nvPr/>
        </p:nvSpPr>
        <p:spPr>
          <a:xfrm>
            <a:off x="1838188" y="216991"/>
            <a:ext cx="8515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Распределение витрины</a:t>
            </a:r>
            <a:r>
              <a:rPr lang="en-US" sz="2400" dirty="0"/>
              <a:t> </a:t>
            </a:r>
            <a:r>
              <a:rPr lang="en-US" sz="2400" b="1" dirty="0" err="1"/>
              <a:t>ch.mart_plants_default_final</a:t>
            </a:r>
            <a:r>
              <a:rPr lang="en-US" sz="2400" b="1" dirty="0"/>
              <a:t> </a:t>
            </a:r>
            <a:r>
              <a:rPr lang="ru-RU" sz="2400" dirty="0"/>
              <a:t>на кластере </a:t>
            </a:r>
            <a:r>
              <a:rPr lang="en-US" sz="2400" b="1" dirty="0" err="1"/>
              <a:t>default_cluster</a:t>
            </a:r>
            <a:endParaRPr lang="ru-RU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2B6131-041D-477B-9404-B88E03CB6488}"/>
              </a:ext>
            </a:extLst>
          </p:cNvPr>
          <p:cNvSpPr txBox="1"/>
          <p:nvPr/>
        </p:nvSpPr>
        <p:spPr>
          <a:xfrm>
            <a:off x="8487479" y="4033520"/>
            <a:ext cx="34852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ch.mart_plants_default_final_distr</a:t>
            </a:r>
            <a:endParaRPr lang="ru-R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FE13B5-EC74-4233-B467-429EDEA61C64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7538720" y="3179572"/>
            <a:ext cx="1574800" cy="853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9480D6-3277-4B62-BFB4-1FEFC6D184AE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7538720" y="4402852"/>
            <a:ext cx="1683206" cy="9164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75050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415</TotalTime>
  <Words>2108</Words>
  <Application>Microsoft Office PowerPoint</Application>
  <PresentationFormat>Widescreen</PresentationFormat>
  <Paragraphs>153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Corbel</vt:lpstr>
      <vt:lpstr>Wingdings 2</vt:lpstr>
      <vt:lpstr>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Нармаматов Алим -</dc:creator>
  <cp:lastModifiedBy>Нармаматов Алим -</cp:lastModifiedBy>
  <cp:revision>15</cp:revision>
  <dcterms:created xsi:type="dcterms:W3CDTF">2024-11-28T16:46:28Z</dcterms:created>
  <dcterms:modified xsi:type="dcterms:W3CDTF">2024-11-29T12:27:46Z</dcterms:modified>
</cp:coreProperties>
</file>