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11" r:id="rId3"/>
    <p:sldId id="262" r:id="rId4"/>
    <p:sldId id="312" r:id="rId5"/>
    <p:sldId id="313" r:id="rId6"/>
    <p:sldId id="287" r:id="rId7"/>
    <p:sldId id="288" r:id="rId8"/>
    <p:sldId id="305" r:id="rId9"/>
    <p:sldId id="306" r:id="rId10"/>
    <p:sldId id="307" r:id="rId11"/>
    <p:sldId id="308" r:id="rId12"/>
    <p:sldId id="309" r:id="rId13"/>
    <p:sldId id="310" r:id="rId14"/>
    <p:sldId id="277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2" y="96"/>
      </p:cViewPr>
      <p:guideLst>
        <p:guide orient="horz" pos="1678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1731-6BCB-49E9-BF67-77F6FE6B2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E1421-C21D-4014-9CAD-106CCB23AF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2355726"/>
            <a:ext cx="5758408" cy="23842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造字工房刻宋（非商用）粗体" pitchFamily="50" charset="-122"/>
                <a:ea typeface="造字工房刻宋（非商用）粗体" pitchFamily="50" charset="-122"/>
              </a:rPr>
              <a:t>微信小程序</a:t>
            </a:r>
            <a:br>
              <a:rPr lang="en-US" altLang="zh-CN" dirty="0">
                <a:latin typeface="造字工房刻宋（非商用）粗体" pitchFamily="50" charset="-122"/>
                <a:ea typeface="造字工房刻宋（非商用）粗体" pitchFamily="50" charset="-122"/>
              </a:rPr>
            </a:br>
            <a:r>
              <a:rPr lang="en-US" altLang="zh-CN" dirty="0">
                <a:latin typeface="造字工房刻宋（非商用）粗体" pitchFamily="50" charset="-122"/>
                <a:ea typeface="造字工房刻宋（非商用）粗体" pitchFamily="50" charset="-122"/>
              </a:rPr>
              <a:t>——</a:t>
            </a:r>
            <a:r>
              <a:rPr lang="en-US" altLang="zh-CN" dirty="0" err="1">
                <a:latin typeface="造字工房刻宋（非商用）粗体" pitchFamily="50" charset="-122"/>
                <a:ea typeface="造字工房刻宋（非商用）粗体" pitchFamily="50" charset="-122"/>
              </a:rPr>
              <a:t>RunningLeg</a:t>
            </a:r>
            <a:br>
              <a:rPr lang="en-US" altLang="zh-CN" dirty="0">
                <a:latin typeface="造字工房刻宋（非商用）粗体" pitchFamily="50" charset="-122"/>
                <a:ea typeface="造字工房刻宋（非商用）粗体" pitchFamily="50" charset="-122"/>
              </a:rPr>
            </a:br>
            <a:br>
              <a:rPr lang="en-US" altLang="zh-CN" sz="53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rPr>
            </a:br>
            <a:endParaRPr lang="zh-CN" altLang="en-US" sz="4900" dirty="0">
              <a:solidFill>
                <a:schemeClr val="tx1">
                  <a:lumMod val="75000"/>
                  <a:lumOff val="25000"/>
                </a:schemeClr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251520" y="790255"/>
            <a:ext cx="2687188" cy="32216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51606" y="3407849"/>
            <a:ext cx="159240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</a:rPr>
              <a:t>主讲人：屈萌</a:t>
            </a:r>
            <a:endParaRPr lang="zh-CN" altLang="en-US" dirty="0">
              <a:solidFill>
                <a:schemeClr val="bg1"/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179512" y="149533"/>
            <a:ext cx="1343594" cy="1610828"/>
          </a:xfrm>
          <a:prstGeom prst="rect">
            <a:avLst/>
          </a:prstGeom>
        </p:spPr>
      </p:pic>
      <p:sp>
        <p:nvSpPr>
          <p:cNvPr id="2" name="菱形 1"/>
          <p:cNvSpPr/>
          <p:nvPr/>
        </p:nvSpPr>
        <p:spPr>
          <a:xfrm>
            <a:off x="61373" y="96783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5</a:t>
            </a:r>
            <a:endParaRPr lang="en-US" altLang="zh-CN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21362" y="15190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íṣľíḓé"/>
          <p:cNvSpPr/>
          <p:nvPr/>
        </p:nvSpPr>
        <p:spPr bwMode="auto">
          <a:xfrm rot="954532">
            <a:off x="4218940" y="847090"/>
            <a:ext cx="1073150" cy="1443990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2018-05-30_2313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726440"/>
            <a:ext cx="2706370" cy="4495800"/>
          </a:xfrm>
          <a:prstGeom prst="rect">
            <a:avLst/>
          </a:prstGeom>
        </p:spPr>
      </p:pic>
      <p:pic>
        <p:nvPicPr>
          <p:cNvPr id="5" name="图片 4" descr="2018-05-30_2315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890" y="22225"/>
            <a:ext cx="3094990" cy="5200015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965205" y="17845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页面展示之订单状态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179512" y="149533"/>
            <a:ext cx="1343594" cy="1610828"/>
          </a:xfrm>
          <a:prstGeom prst="rect">
            <a:avLst/>
          </a:prstGeom>
        </p:spPr>
      </p:pic>
      <p:sp>
        <p:nvSpPr>
          <p:cNvPr id="2" name="菱形 1"/>
          <p:cNvSpPr/>
          <p:nvPr/>
        </p:nvSpPr>
        <p:spPr>
          <a:xfrm>
            <a:off x="61373" y="96783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5</a:t>
            </a:r>
            <a:endParaRPr lang="en-US" altLang="zh-CN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21362" y="15190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íṣľíḓé"/>
          <p:cNvSpPr/>
          <p:nvPr/>
        </p:nvSpPr>
        <p:spPr bwMode="auto">
          <a:xfrm rot="954532">
            <a:off x="4126230" y="901700"/>
            <a:ext cx="1073150" cy="1443990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5" name="图片 4" descr="2018-05-30_2316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727710"/>
            <a:ext cx="2816860" cy="4439285"/>
          </a:xfrm>
          <a:prstGeom prst="rect">
            <a:avLst/>
          </a:prstGeom>
        </p:spPr>
      </p:pic>
      <p:pic>
        <p:nvPicPr>
          <p:cNvPr id="6" name="图片 5" descr="2018-05-30_2316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80" y="-13970"/>
            <a:ext cx="3094990" cy="5171440"/>
          </a:xfrm>
          <a:prstGeom prst="rect">
            <a:avLst/>
          </a:prstGeom>
        </p:spPr>
      </p:pic>
      <p:sp>
        <p:nvSpPr>
          <p:cNvPr id="7" name="TextBox 14"/>
          <p:cNvSpPr txBox="1"/>
          <p:nvPr/>
        </p:nvSpPr>
        <p:spPr>
          <a:xfrm>
            <a:off x="965205" y="17845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页面展示之发单记录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179512" y="149533"/>
            <a:ext cx="1343594" cy="1610828"/>
          </a:xfrm>
          <a:prstGeom prst="rect">
            <a:avLst/>
          </a:prstGeom>
        </p:spPr>
      </p:pic>
      <p:sp>
        <p:nvSpPr>
          <p:cNvPr id="2" name="菱形 1"/>
          <p:cNvSpPr/>
          <p:nvPr/>
        </p:nvSpPr>
        <p:spPr>
          <a:xfrm>
            <a:off x="61373" y="96783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5</a:t>
            </a:r>
            <a:endParaRPr lang="en-US" altLang="zh-CN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21362" y="15190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íṣľíḓé"/>
          <p:cNvSpPr/>
          <p:nvPr/>
        </p:nvSpPr>
        <p:spPr bwMode="auto">
          <a:xfrm rot="954532">
            <a:off x="4218940" y="847090"/>
            <a:ext cx="1073150" cy="1443990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5" name="图片 4" descr="2018-05-30_2316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727710"/>
            <a:ext cx="2816860" cy="4439285"/>
          </a:xfrm>
          <a:prstGeom prst="rect">
            <a:avLst/>
          </a:prstGeom>
        </p:spPr>
      </p:pic>
      <p:pic>
        <p:nvPicPr>
          <p:cNvPr id="6" name="图片 5" descr="2018-05-30_2317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485" y="-27940"/>
            <a:ext cx="3104515" cy="5200015"/>
          </a:xfrm>
          <a:prstGeom prst="rect">
            <a:avLst/>
          </a:prstGeom>
        </p:spPr>
      </p:pic>
      <p:sp>
        <p:nvSpPr>
          <p:cNvPr id="7" name="TextBox 14"/>
          <p:cNvSpPr txBox="1"/>
          <p:nvPr/>
        </p:nvSpPr>
        <p:spPr>
          <a:xfrm>
            <a:off x="965205" y="17845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页面展示之接单记录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1475656" y="1707654"/>
            <a:ext cx="1343594" cy="1610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7824" y="206522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rPr>
              <a:t>感谢聆听！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412526" y="2507902"/>
            <a:ext cx="1343594" cy="16108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690415" y="546827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90324" y="1321135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690506" y="2092703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90415" y="2838436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2555776" y="1211404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造字工房刻宋（非商用）粗体" pitchFamily="50" charset="-122"/>
                <a:ea typeface="造字工房刻宋（非商用）粗体" pitchFamily="50" charset="-122"/>
              </a:rPr>
              <a:t>2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555776" y="437096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造字工房刻宋（非商用）粗体" pitchFamily="50" charset="-122"/>
                <a:ea typeface="造字工房刻宋（非商用）粗体" pitchFamily="50" charset="-122"/>
              </a:rPr>
              <a:t>1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2555776" y="2782937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4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555776" y="2011136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3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658" y="856831"/>
            <a:ext cx="923330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rPr>
              <a:t>目录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0639" y="5739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基本介绍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1092" y="134794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使用场景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6524" y="209296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创新点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6977" y="283833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配置信息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2555776" y="3532237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5</a:t>
            </a:r>
            <a:endParaRPr lang="en-US" altLang="zh-CN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90415" y="3532491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4356977" y="355906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页面展示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5" grpId="0"/>
      <p:bldP spid="16" grpId="0"/>
      <p:bldP spid="17" grpId="0"/>
      <p:bldP spid="18" grpId="0"/>
      <p:bldP spid="2" grpId="0" bldLvl="0" animBg="1"/>
      <p:bldP spid="3" grpId="0" bldLvl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1084323" y="1461130"/>
            <a:ext cx="1343594" cy="16108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21362" y="15190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61373" y="96783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1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7960" y="20449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基本介绍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1203598"/>
            <a:ext cx="687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一个基于高校平台的即时发布接受订单的跑腿小程序。</a:t>
            </a:r>
            <a:endParaRPr lang="zh-CN" altLang="zh-CN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31640" y="2139702"/>
            <a:ext cx="597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消费观念改变，生活速度的加快，事业的繁忙，宅男一族的出现，这些现象使大学校园有了更多的需求关于跑腿。再加上学长学姐这种自然的关系，这些都促使校园跑腿比城市跑腿有更优势的平台。</a:t>
            </a:r>
            <a:r>
              <a:rPr lang="zh-CN" altLang="zh-CN" b="1" dirty="0"/>
              <a:t>无论是在需求还是在</a:t>
            </a:r>
            <a:r>
              <a:rPr lang="zh-CN" altLang="en-US" b="1" dirty="0"/>
              <a:t>用户群</a:t>
            </a:r>
            <a:r>
              <a:rPr lang="zh-CN" altLang="zh-CN" b="1" dirty="0"/>
              <a:t>相互之间的信任度，都远远高于城市跑腿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1084323" y="1461130"/>
            <a:ext cx="1343594" cy="16108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21362" y="15190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61373" y="96783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2</a:t>
            </a:r>
            <a:endParaRPr lang="en-US" altLang="zh-CN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7960" y="20449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使用场景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768" y="127560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小明中午宅在宿舍，通过小程序发布买饭订单，小王恰好经过桂苑食堂，接单并把午饭带给小明。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83768" y="2237342"/>
            <a:ext cx="5431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小明经过主楼去二教上自习，恰好看到有老师需要送一份资料到二教，于是顺利接单，拿到一笔跑腿费。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83768" y="3469273"/>
            <a:ext cx="529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在上自习的小明看到快递到了，快递小哥说</a:t>
            </a:r>
            <a:r>
              <a:rPr lang="en-US" altLang="zh-CN" dirty="0"/>
              <a:t>6</a:t>
            </a:r>
            <a:r>
              <a:rPr lang="zh-CN" altLang="en-US" dirty="0"/>
              <a:t>点后要离开，于是发布一个订单，即时将快递拿到手。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îṡḷîde"/>
          <p:cNvSpPr txBox="1"/>
          <p:nvPr/>
        </p:nvSpPr>
        <p:spPr>
          <a:xfrm>
            <a:off x="220345" y="2282825"/>
            <a:ext cx="2044700" cy="2107565"/>
          </a:xfrm>
          <a:prstGeom prst="rect">
            <a:avLst/>
          </a:prstGeom>
          <a:noFill/>
        </p:spPr>
        <p:txBody>
          <a:bodyPr wrap="square" rtlCol="0" anchor="b">
            <a:normAutofit fontScale="50000"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造字工房刻宋（非商用）粗体" pitchFamily="50" charset="-122"/>
                <a:ea typeface="造字工房刻宋（非商用）粗体" pitchFamily="50" charset="-122"/>
              </a:rPr>
              <a:t>高校平台：如背景所说，高校每日的跑腿需求是相当大的，这就意味这相当大的用户群体，而且这个群体间的信任度是比较高的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rPr>
              <a:t>。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8246" y="3018163"/>
            <a:ext cx="7446782" cy="2022481"/>
            <a:chOff x="529036" y="2063758"/>
            <a:chExt cx="7446782" cy="2022481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5160983" y="2366099"/>
              <a:ext cx="228901" cy="706374"/>
            </a:xfrm>
            <a:prstGeom prst="line">
              <a:avLst/>
            </a:prstGeom>
            <a:ln w="152400" cap="rnd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2898331" y="3104836"/>
              <a:ext cx="203557" cy="657193"/>
            </a:xfrm>
            <a:prstGeom prst="line">
              <a:avLst/>
            </a:prstGeom>
            <a:ln w="152400" cap="rnd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65423" y="3827390"/>
              <a:ext cx="2348317" cy="0"/>
            </a:xfrm>
            <a:prstGeom prst="line">
              <a:avLst/>
            </a:prstGeom>
            <a:ln w="152400" cap="rnd">
              <a:solidFill>
                <a:schemeClr val="accent5">
                  <a:lumMod val="5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101888" y="3103353"/>
              <a:ext cx="2103932" cy="0"/>
            </a:xfrm>
            <a:prstGeom prst="line">
              <a:avLst/>
            </a:prstGeom>
            <a:ln w="152400" cap="rnd">
              <a:solidFill>
                <a:schemeClr val="accent5">
                  <a:lumMod val="5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396446" y="2366100"/>
              <a:ext cx="2254231" cy="31518"/>
            </a:xfrm>
            <a:prstGeom prst="line">
              <a:avLst/>
            </a:prstGeom>
            <a:ln w="152400" cap="rnd">
              <a:solidFill>
                <a:schemeClr val="accent5">
                  <a:lumMod val="5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$ľídè"/>
            <p:cNvSpPr/>
            <p:nvPr/>
          </p:nvSpPr>
          <p:spPr>
            <a:xfrm>
              <a:off x="529036" y="3543318"/>
              <a:ext cx="542925" cy="5429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dirty="0">
                  <a:latin typeface="Impact" panose="020B0806030902050204" pitchFamily="34" charset="0"/>
                </a:rPr>
                <a:t>Q1</a:t>
              </a:r>
              <a:endParaRPr dirty="0">
                <a:latin typeface="Impact" panose="020B0806030902050204" pitchFamily="34" charset="0"/>
              </a:endParaRPr>
            </a:p>
          </p:txBody>
        </p:sp>
        <p:sp>
          <p:nvSpPr>
            <p:cNvPr id="11" name="ïSľîḓè"/>
            <p:cNvSpPr/>
            <p:nvPr/>
          </p:nvSpPr>
          <p:spPr>
            <a:xfrm>
              <a:off x="2854706" y="2762913"/>
              <a:ext cx="542925" cy="5429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dirty="0">
                  <a:latin typeface="Impact" panose="020B0806030902050204" pitchFamily="34" charset="0"/>
                </a:rPr>
                <a:t>Q2</a:t>
              </a:r>
              <a:endParaRPr dirty="0">
                <a:latin typeface="Impact" panose="020B0806030902050204" pitchFamily="34" charset="0"/>
              </a:endParaRPr>
            </a:p>
          </p:txBody>
        </p:sp>
        <p:sp>
          <p:nvSpPr>
            <p:cNvPr id="12" name="íś1ïdè"/>
            <p:cNvSpPr/>
            <p:nvPr/>
          </p:nvSpPr>
          <p:spPr>
            <a:xfrm>
              <a:off x="5150614" y="2063758"/>
              <a:ext cx="542925" cy="5429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dirty="0">
                  <a:latin typeface="Impact" panose="020B0806030902050204" pitchFamily="34" charset="0"/>
                </a:rPr>
                <a:t>Q3</a:t>
              </a:r>
              <a:endParaRPr dirty="0">
                <a:latin typeface="Impact" panose="020B0806030902050204" pitchFamily="34" charset="0"/>
              </a:endParaRPr>
            </a:p>
          </p:txBody>
        </p:sp>
        <p:sp>
          <p:nvSpPr>
            <p:cNvPr id="13" name="îṩḻiḋe"/>
            <p:cNvSpPr/>
            <p:nvPr/>
          </p:nvSpPr>
          <p:spPr>
            <a:xfrm>
              <a:off x="7432893" y="2151369"/>
              <a:ext cx="542925" cy="54292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dirty="0">
                  <a:latin typeface="Impact" panose="020B0806030902050204" pitchFamily="34" charset="0"/>
                </a:rPr>
                <a:t>Q4</a:t>
              </a:r>
              <a:endParaRPr dirty="0">
                <a:latin typeface="Impact" panose="020B0806030902050204" pitchFamily="34" charset="0"/>
              </a:endParaRPr>
            </a:p>
          </p:txBody>
        </p:sp>
      </p:grpSp>
      <p:sp>
        <p:nvSpPr>
          <p:cNvPr id="22" name="ï$ḷíḋê"/>
          <p:cNvSpPr txBox="1"/>
          <p:nvPr/>
        </p:nvSpPr>
        <p:spPr>
          <a:xfrm>
            <a:off x="2819400" y="3220720"/>
            <a:ext cx="1145540" cy="340360"/>
          </a:xfrm>
          <a:prstGeom prst="rect">
            <a:avLst/>
          </a:prstGeom>
          <a:noFill/>
        </p:spPr>
        <p:txBody>
          <a:bodyPr wrap="none" lIns="91422" tIns="45711" rIns="91422" bIns="45711">
            <a:prstTxWarp prst="textPlain">
              <a:avLst/>
            </a:prstTxWarp>
            <a:normAutofit fontScale="25000" lnSpcReduction="20000"/>
          </a:bodyPr>
          <a:lstStyle/>
          <a:p>
            <a:endParaRPr lang="en-US" sz="54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9" name="ïṩḻíďé"/>
          <p:cNvSpPr txBox="1"/>
          <p:nvPr/>
        </p:nvSpPr>
        <p:spPr>
          <a:xfrm>
            <a:off x="5173980" y="1622425"/>
            <a:ext cx="1145540" cy="340360"/>
          </a:xfrm>
          <a:prstGeom prst="rect">
            <a:avLst/>
          </a:prstGeom>
          <a:noFill/>
        </p:spPr>
        <p:txBody>
          <a:bodyPr wrap="none" lIns="91422" tIns="45711" rIns="91422" bIns="45711">
            <a:prstTxWarp prst="textPlain">
              <a:avLst/>
            </a:prstTxWarp>
            <a:normAutofit fontScale="25000" lnSpcReduction="20000"/>
          </a:bodyPr>
          <a:lstStyle/>
          <a:p>
            <a:endParaRPr lang="en-US" altLang="zh-CN" sz="54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7581606" y="3429325"/>
            <a:ext cx="1343594" cy="1610828"/>
          </a:xfrm>
          <a:prstGeom prst="rect">
            <a:avLst/>
          </a:prstGeom>
        </p:spPr>
      </p:pic>
      <p:sp>
        <p:nvSpPr>
          <p:cNvPr id="3" name="îṡḷîde"/>
          <p:cNvSpPr txBox="1"/>
          <p:nvPr/>
        </p:nvSpPr>
        <p:spPr>
          <a:xfrm>
            <a:off x="2369820" y="1609725"/>
            <a:ext cx="2044700" cy="2107565"/>
          </a:xfrm>
          <a:prstGeom prst="rect">
            <a:avLst/>
          </a:prstGeom>
          <a:noFill/>
        </p:spPr>
        <p:txBody>
          <a:bodyPr wrap="square" rtlCol="0" anchor="b">
            <a:normAutofit lnSpcReduction="10000"/>
          </a:bodyPr>
          <a:p>
            <a:pPr lvl="0" defTabSz="913765">
              <a:spcBef>
                <a:spcPct val="0"/>
              </a:spcBef>
              <a:defRPr/>
            </a:pPr>
            <a:r>
              <a:rPr lang="zh-CN" altLang="en-US" dirty="0">
                <a:latin typeface="造字工房刻宋（非商用）粗体" pitchFamily="50" charset="-122"/>
                <a:ea typeface="造字工房刻宋（非商用）粗体" pitchFamily="50" charset="-122"/>
              </a:rPr>
              <a:t>即时发布接受：小程序的重要特点是即时发布，在一定时间内自动取消（可人为设置时间），帮助我们在短时间顺利完成跑腿。</a:t>
            </a:r>
            <a:endParaRPr lang="zh-CN" altLang="en-US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30" name="îṡḷîde"/>
          <p:cNvSpPr txBox="1"/>
          <p:nvPr/>
        </p:nvSpPr>
        <p:spPr>
          <a:xfrm>
            <a:off x="4585970" y="998220"/>
            <a:ext cx="2044700" cy="2107565"/>
          </a:xfrm>
          <a:prstGeom prst="rect">
            <a:avLst/>
          </a:prstGeom>
          <a:noFill/>
        </p:spPr>
        <p:txBody>
          <a:bodyPr wrap="square" rtlCol="0" anchor="b">
            <a:normAutofit lnSpcReduction="10000"/>
          </a:bodyPr>
          <a:p>
            <a:pPr lvl="0" defTabSz="913765">
              <a:spcBef>
                <a:spcPct val="0"/>
              </a:spcBef>
              <a:defRPr/>
            </a:pPr>
            <a:r>
              <a:rPr lang="zh-CN" altLang="en-US" dirty="0">
                <a:latin typeface="造字工房刻宋（非商用）粗体" pitchFamily="50" charset="-122"/>
                <a:ea typeface="造字工房刻宋（非商用）粗体" pitchFamily="50" charset="-122"/>
              </a:rPr>
              <a:t>微信小程序：微信小程序自带的微特性正与我们的即时性相结合，给用户良好的体验，需要时打开即时发布一个跑腿订单，十分方便。</a:t>
            </a:r>
            <a:endParaRPr lang="zh-CN" altLang="en-US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31" name="îṡḷîde"/>
          <p:cNvSpPr txBox="1"/>
          <p:nvPr/>
        </p:nvSpPr>
        <p:spPr>
          <a:xfrm>
            <a:off x="6880860" y="650240"/>
            <a:ext cx="2044700" cy="2146300"/>
          </a:xfrm>
          <a:prstGeom prst="rect">
            <a:avLst/>
          </a:prstGeom>
          <a:noFill/>
        </p:spPr>
        <p:txBody>
          <a:bodyPr wrap="square" rtlCol="0" anchor="b"/>
          <a:p>
            <a:pPr lvl="0" defTabSz="913765">
              <a:spcBef>
                <a:spcPct val="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rPr>
              <a:t>帮助勤工俭学：这个小程序的更大意义在于帮助那些需要勤工俭学的同学，由于校园区域范围的限定，跑腿同学不会影响自己的事情</a:t>
            </a:r>
            <a:endParaRPr lang="zh-CN" altLang="en-US" sz="1800" dirty="0">
              <a:solidFill>
                <a:schemeClr val="tx1"/>
              </a:solidFill>
              <a:latin typeface="造字工房刻宋（非商用）粗体" pitchFamily="50" charset="-122"/>
              <a:ea typeface="造字工房刻宋（非商用）粗体" pitchFamily="50" charset="-122"/>
              <a:sym typeface="+mn-ea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61373" y="96783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3</a:t>
            </a:r>
            <a:endParaRPr lang="en-US" altLang="zh-CN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21362" y="15190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17960" y="20449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创新点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ṧ1îḑe"/>
          <p:cNvSpPr txBox="1"/>
          <p:nvPr/>
        </p:nvSpPr>
        <p:spPr>
          <a:xfrm>
            <a:off x="1945666" y="608818"/>
            <a:ext cx="5197500" cy="9181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altLang="zh-CN" sz="1600" b="1" dirty="0"/>
          </a:p>
        </p:txBody>
      </p:sp>
      <p:grpSp>
        <p:nvGrpSpPr>
          <p:cNvPr id="5" name="íSľïḑé"/>
          <p:cNvGrpSpPr/>
          <p:nvPr/>
        </p:nvGrpSpPr>
        <p:grpSpPr>
          <a:xfrm>
            <a:off x="479903" y="1698780"/>
            <a:ext cx="2613263" cy="1989501"/>
            <a:chOff x="676650" y="3386332"/>
            <a:chExt cx="3484350" cy="2652667"/>
          </a:xfrm>
        </p:grpSpPr>
        <p:sp>
          <p:nvSpPr>
            <p:cNvPr id="14" name="ïS1iḓè"/>
            <p:cNvSpPr/>
            <p:nvPr/>
          </p:nvSpPr>
          <p:spPr>
            <a:xfrm>
              <a:off x="676652" y="3608092"/>
              <a:ext cx="3484348" cy="2430907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开发环境</a:t>
              </a:r>
              <a:endParaRPr lang="zh-CN" altLang="en-US" sz="1400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0549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latin typeface="造字工房刻宋（非商用）粗体" pitchFamily="50" charset="-122"/>
                  <a:ea typeface="造字工房刻宋（非商用）粗体" pitchFamily="50" charset="-122"/>
                </a:rPr>
                <a:t>服务器采用阿里云ECS，系统为Ubuntu16.04，搭建在Apache2运行平台上，采用Mysql数据库，并申请了证书，进行https连接。</a:t>
              </a: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sp>
        <p:nvSpPr>
          <p:cNvPr id="19" name="îṩ1ïḋe"/>
          <p:cNvSpPr txBox="1"/>
          <p:nvPr/>
        </p:nvSpPr>
        <p:spPr bwMode="auto">
          <a:xfrm>
            <a:off x="2412723" y="930702"/>
            <a:ext cx="4353391" cy="27433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Autofit/>
          </a:bodyPr>
          <a:lstStyle/>
          <a:p>
            <a:pPr>
              <a:spcBef>
                <a:spcPct val="0"/>
              </a:spcBef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67322" y="1659995"/>
            <a:ext cx="2683724" cy="1991875"/>
            <a:chOff x="3167322" y="1659995"/>
            <a:chExt cx="2683724" cy="1991875"/>
          </a:xfrm>
        </p:grpSpPr>
        <p:grpSp>
          <p:nvGrpSpPr>
            <p:cNvPr id="6" name="iṥľîdè"/>
            <p:cNvGrpSpPr/>
            <p:nvPr/>
          </p:nvGrpSpPr>
          <p:grpSpPr>
            <a:xfrm>
              <a:off x="3167322" y="1659995"/>
              <a:ext cx="2683724" cy="1823181"/>
              <a:chOff x="580132" y="3334619"/>
              <a:chExt cx="3578299" cy="2430907"/>
            </a:xfrm>
          </p:grpSpPr>
          <p:sp>
            <p:nvSpPr>
              <p:cNvPr id="11" name="íšļïḑe"/>
              <p:cNvSpPr/>
              <p:nvPr/>
            </p:nvSpPr>
            <p:spPr>
              <a:xfrm>
                <a:off x="580132" y="3334619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3">
                      <a:alpha val="23000"/>
                    </a:schemeClr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 marL="171450" indent="-171450" defTabSz="9144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zh-CN" altLang="en-US" sz="9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îSlïḑé"/>
              <p:cNvSpPr/>
              <p:nvPr/>
            </p:nvSpPr>
            <p:spPr>
              <a:xfrm>
                <a:off x="674081" y="3386332"/>
                <a:ext cx="3484350" cy="4435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</a:rPr>
                  <a:t>后台开发语言</a:t>
                </a:r>
                <a:endParaRPr lang="zh-CN" altLang="en-US" sz="1400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</p:grpSp>
        <p:sp>
          <p:nvSpPr>
            <p:cNvPr id="20" name="íṩḻíḋê"/>
            <p:cNvSpPr/>
            <p:nvPr/>
          </p:nvSpPr>
          <p:spPr>
            <a:xfrm>
              <a:off x="3491880" y="2166870"/>
              <a:ext cx="2195078" cy="14850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b="1" dirty="0">
                  <a:solidFill>
                    <a:schemeClr val="accent5">
                      <a:lumMod val="7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服务器开发语言为Python，采用了当前流行的Flask框架，Flask更加轻巧，采用MVC模式，非常适合小程序的敏捷开发。</a:t>
              </a:r>
              <a:endParaRPr lang="zh-CN" altLang="en-US" sz="1200" dirty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999519" y="1698780"/>
            <a:ext cx="2613263" cy="1989501"/>
            <a:chOff x="5999519" y="1698780"/>
            <a:chExt cx="2613263" cy="1989501"/>
          </a:xfrm>
        </p:grpSpPr>
        <p:grpSp>
          <p:nvGrpSpPr>
            <p:cNvPr id="7" name="iṣḷïḓê"/>
            <p:cNvGrpSpPr/>
            <p:nvPr/>
          </p:nvGrpSpPr>
          <p:grpSpPr>
            <a:xfrm>
              <a:off x="5999519" y="1698780"/>
              <a:ext cx="2613263" cy="1989501"/>
              <a:chOff x="676650" y="3386332"/>
              <a:chExt cx="3484350" cy="2652667"/>
            </a:xfrm>
          </p:grpSpPr>
          <p:sp>
            <p:nvSpPr>
              <p:cNvPr id="8" name="îślíḑê"/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1">
                      <a:alpha val="2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íṥlïḑè"/>
              <p:cNvSpPr/>
              <p:nvPr/>
            </p:nvSpPr>
            <p:spPr>
              <a:xfrm>
                <a:off x="676650" y="3386332"/>
                <a:ext cx="3484350" cy="4435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</a:rPr>
                  <a:t>前端页面</a:t>
                </a:r>
                <a:endParaRPr lang="zh-CN" altLang="en-US" sz="1400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</p:grpSp>
        <p:sp>
          <p:nvSpPr>
            <p:cNvPr id="21" name="íṩḻíḋê"/>
            <p:cNvSpPr/>
            <p:nvPr/>
          </p:nvSpPr>
          <p:spPr>
            <a:xfrm>
              <a:off x="6335030" y="2166870"/>
              <a:ext cx="2195078" cy="14850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JS</a:t>
              </a:r>
              <a:r>
                <a:rPr lang="zh-CN" altLang="en-US" sz="12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与后台交互逻辑，互传数据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WXML用来描述当前这个页面的结构</a:t>
              </a:r>
              <a:endParaRPr lang="en-US" altLang="zh-CN" sz="1200" dirty="0">
                <a:solidFill>
                  <a:schemeClr val="accent5">
                    <a:lumMod val="50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WXSS用来描述页面的样子</a:t>
              </a:r>
              <a:endParaRPr lang="en-US" altLang="zh-CN" sz="1200" dirty="0">
                <a:solidFill>
                  <a:schemeClr val="accent5">
                    <a:lumMod val="50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sp>
        <p:nvSpPr>
          <p:cNvPr id="10" name="菱形 9"/>
          <p:cNvSpPr/>
          <p:nvPr/>
        </p:nvSpPr>
        <p:spPr>
          <a:xfrm>
            <a:off x="61373" y="96783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4</a:t>
            </a:r>
            <a:endParaRPr lang="en-US" altLang="zh-CN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21362" y="15190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1417960" y="20449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配置信息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179512" y="149533"/>
            <a:ext cx="1343594" cy="1610828"/>
          </a:xfrm>
          <a:prstGeom prst="rect">
            <a:avLst/>
          </a:prstGeom>
        </p:spPr>
      </p:pic>
      <p:sp>
        <p:nvSpPr>
          <p:cNvPr id="2" name="菱形 1"/>
          <p:cNvSpPr/>
          <p:nvPr/>
        </p:nvSpPr>
        <p:spPr>
          <a:xfrm>
            <a:off x="61373" y="96783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5</a:t>
            </a:r>
            <a:endParaRPr lang="en-US" altLang="zh-CN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21362" y="15190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Box 14"/>
          <p:cNvSpPr txBox="1"/>
          <p:nvPr/>
        </p:nvSpPr>
        <p:spPr>
          <a:xfrm>
            <a:off x="1143640" y="20449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页面展示之接订单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pic>
        <p:nvPicPr>
          <p:cNvPr id="18" name="图片 17" descr="2018-05-30_230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726440"/>
            <a:ext cx="2742565" cy="4384675"/>
          </a:xfrm>
          <a:prstGeom prst="rect">
            <a:avLst/>
          </a:prstGeom>
        </p:spPr>
      </p:pic>
      <p:pic>
        <p:nvPicPr>
          <p:cNvPr id="19" name="图片 18" descr="2018-05-30_231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30" y="-41275"/>
            <a:ext cx="3094990" cy="5152390"/>
          </a:xfrm>
          <a:prstGeom prst="rect">
            <a:avLst/>
          </a:prstGeom>
        </p:spPr>
      </p:pic>
      <p:sp>
        <p:nvSpPr>
          <p:cNvPr id="20" name="íṣľíḓé"/>
          <p:cNvSpPr/>
          <p:nvPr/>
        </p:nvSpPr>
        <p:spPr bwMode="auto">
          <a:xfrm rot="954532">
            <a:off x="4033520" y="847725"/>
            <a:ext cx="1073150" cy="1443990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138237" y="152073"/>
            <a:ext cx="1343594" cy="1610828"/>
          </a:xfrm>
          <a:prstGeom prst="rect">
            <a:avLst/>
          </a:prstGeom>
        </p:spPr>
      </p:pic>
      <p:sp>
        <p:nvSpPr>
          <p:cNvPr id="2" name="菱形 1"/>
          <p:cNvSpPr/>
          <p:nvPr/>
        </p:nvSpPr>
        <p:spPr>
          <a:xfrm>
            <a:off x="61373" y="96783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5</a:t>
            </a:r>
            <a:endParaRPr lang="en-US" altLang="zh-CN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21362" y="15190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Box 14"/>
          <p:cNvSpPr txBox="1"/>
          <p:nvPr/>
        </p:nvSpPr>
        <p:spPr>
          <a:xfrm>
            <a:off x="1212220" y="20576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页面展示之发订单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pic>
        <p:nvPicPr>
          <p:cNvPr id="3" name="图片 2" descr="2018-05-30_231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35" y="727710"/>
            <a:ext cx="2768600" cy="4460875"/>
          </a:xfrm>
          <a:prstGeom prst="rect">
            <a:avLst/>
          </a:prstGeom>
        </p:spPr>
      </p:pic>
      <p:pic>
        <p:nvPicPr>
          <p:cNvPr id="4" name="图片 3" descr="2018-05-30_2336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945" y="5080"/>
            <a:ext cx="3161665" cy="5133340"/>
          </a:xfrm>
          <a:prstGeom prst="rect">
            <a:avLst/>
          </a:prstGeom>
        </p:spPr>
      </p:pic>
      <p:sp>
        <p:nvSpPr>
          <p:cNvPr id="20" name="íṣľíḓé"/>
          <p:cNvSpPr/>
          <p:nvPr/>
        </p:nvSpPr>
        <p:spPr bwMode="auto">
          <a:xfrm rot="954532">
            <a:off x="4218940" y="847090"/>
            <a:ext cx="1073150" cy="1443990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6878" r="29062" b="27196"/>
          <a:stretch>
            <a:fillRect/>
          </a:stretch>
        </p:blipFill>
        <p:spPr>
          <a:xfrm>
            <a:off x="179512" y="149533"/>
            <a:ext cx="1343594" cy="1610828"/>
          </a:xfrm>
          <a:prstGeom prst="rect">
            <a:avLst/>
          </a:prstGeom>
        </p:spPr>
      </p:pic>
      <p:sp>
        <p:nvSpPr>
          <p:cNvPr id="2" name="菱形 1"/>
          <p:cNvSpPr/>
          <p:nvPr/>
        </p:nvSpPr>
        <p:spPr>
          <a:xfrm>
            <a:off x="61373" y="96783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5</a:t>
            </a:r>
            <a:endParaRPr lang="en-US" altLang="zh-CN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21362" y="15190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Box 14"/>
          <p:cNvSpPr txBox="1"/>
          <p:nvPr/>
        </p:nvSpPr>
        <p:spPr>
          <a:xfrm>
            <a:off x="965205" y="17845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页面展示之个人信息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20" name="íṣľíḓé"/>
          <p:cNvSpPr/>
          <p:nvPr/>
        </p:nvSpPr>
        <p:spPr bwMode="auto">
          <a:xfrm rot="954532">
            <a:off x="4218940" y="847090"/>
            <a:ext cx="1073150" cy="1443990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2018-05-30_2313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726440"/>
            <a:ext cx="2706370" cy="4495800"/>
          </a:xfrm>
          <a:prstGeom prst="rect">
            <a:avLst/>
          </a:prstGeom>
        </p:spPr>
      </p:pic>
      <p:pic>
        <p:nvPicPr>
          <p:cNvPr id="4" name="图片 3" descr="2018-05-30_2314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60" y="-23495"/>
            <a:ext cx="3066415" cy="51904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演示</Application>
  <PresentationFormat>全屏显示(16:9)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造字工房刻宋（非商用）粗体</vt:lpstr>
      <vt:lpstr>Impact</vt:lpstr>
      <vt:lpstr>微软雅黑</vt:lpstr>
      <vt:lpstr>Arial Unicode MS</vt:lpstr>
      <vt:lpstr>Calibri</vt:lpstr>
      <vt:lpstr>Office 主题</vt:lpstr>
      <vt:lpstr>微信小程序 ——RunningLeg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夏日薄荷绿清新模板 </dc:title>
  <dc:creator>优品PPT</dc:creator>
  <dc:description>http://www.ypppt.com/</dc:description>
  <cp:lastModifiedBy>→ →戰起</cp:lastModifiedBy>
  <cp:revision>28</cp:revision>
  <dcterms:created xsi:type="dcterms:W3CDTF">2018-04-09T07:10:00Z</dcterms:created>
  <dcterms:modified xsi:type="dcterms:W3CDTF">2018-05-30T15:36:58Z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