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2340" y="-10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9"/>
            <a:ext cx="5829300" cy="1960033"/>
          </a:xfrm>
        </p:spPr>
        <p:txBody>
          <a:bodyPr/>
          <a:lstStyle/>
          <a:p>
            <a:r>
              <a:rPr lang="en-US" smtClean="0"/>
              <a:t>Click to edit Master title style</a:t>
            </a:r>
            <a:endParaRPr lang="en-GB"/>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F454A8C-9BE8-4131-9A3E-2FE57ED3DD05}" type="datetimeFigureOut">
              <a:rPr lang="en-GB" smtClean="0"/>
              <a:t>04/02/2013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968260-A995-4EBE-8361-B7AC5B370A77}" type="slidenum">
              <a:rPr lang="en-GB" smtClean="0"/>
              <a:t>‹#›</a:t>
            </a:fld>
            <a:endParaRPr lang="en-GB"/>
          </a:p>
        </p:txBody>
      </p:sp>
    </p:spTree>
    <p:extLst>
      <p:ext uri="{BB962C8B-B14F-4D97-AF65-F5344CB8AC3E}">
        <p14:creationId xmlns:p14="http://schemas.microsoft.com/office/powerpoint/2010/main" val="1319693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F454A8C-9BE8-4131-9A3E-2FE57ED3DD05}" type="datetimeFigureOut">
              <a:rPr lang="en-GB" smtClean="0"/>
              <a:t>04/02/2013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968260-A995-4EBE-8361-B7AC5B370A77}" type="slidenum">
              <a:rPr lang="en-GB" smtClean="0"/>
              <a:t>‹#›</a:t>
            </a:fld>
            <a:endParaRPr lang="en-GB"/>
          </a:p>
        </p:txBody>
      </p:sp>
    </p:spTree>
    <p:extLst>
      <p:ext uri="{BB962C8B-B14F-4D97-AF65-F5344CB8AC3E}">
        <p14:creationId xmlns:p14="http://schemas.microsoft.com/office/powerpoint/2010/main" val="364329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7176" y="488951"/>
            <a:ext cx="3357563"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F454A8C-9BE8-4131-9A3E-2FE57ED3DD05}" type="datetimeFigureOut">
              <a:rPr lang="en-GB" smtClean="0"/>
              <a:t>04/02/2013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968260-A995-4EBE-8361-B7AC5B370A77}" type="slidenum">
              <a:rPr lang="en-GB" smtClean="0"/>
              <a:t>‹#›</a:t>
            </a:fld>
            <a:endParaRPr lang="en-GB"/>
          </a:p>
        </p:txBody>
      </p:sp>
    </p:spTree>
    <p:extLst>
      <p:ext uri="{BB962C8B-B14F-4D97-AF65-F5344CB8AC3E}">
        <p14:creationId xmlns:p14="http://schemas.microsoft.com/office/powerpoint/2010/main" val="752847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F454A8C-9BE8-4131-9A3E-2FE57ED3DD05}" type="datetimeFigureOut">
              <a:rPr lang="en-GB" smtClean="0"/>
              <a:t>04/02/2013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968260-A995-4EBE-8361-B7AC5B370A77}" type="slidenum">
              <a:rPr lang="en-GB" smtClean="0"/>
              <a:t>‹#›</a:t>
            </a:fld>
            <a:endParaRPr lang="en-GB"/>
          </a:p>
        </p:txBody>
      </p:sp>
    </p:spTree>
    <p:extLst>
      <p:ext uri="{BB962C8B-B14F-4D97-AF65-F5344CB8AC3E}">
        <p14:creationId xmlns:p14="http://schemas.microsoft.com/office/powerpoint/2010/main" val="347967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541735" y="3875620"/>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454A8C-9BE8-4131-9A3E-2FE57ED3DD05}" type="datetimeFigureOut">
              <a:rPr lang="en-GB" smtClean="0"/>
              <a:t>04/02/2013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968260-A995-4EBE-8361-B7AC5B370A77}" type="slidenum">
              <a:rPr lang="en-GB" smtClean="0"/>
              <a:t>‹#›</a:t>
            </a:fld>
            <a:endParaRPr lang="en-GB"/>
          </a:p>
        </p:txBody>
      </p:sp>
    </p:spTree>
    <p:extLst>
      <p:ext uri="{BB962C8B-B14F-4D97-AF65-F5344CB8AC3E}">
        <p14:creationId xmlns:p14="http://schemas.microsoft.com/office/powerpoint/2010/main" val="83920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7176" y="2844801"/>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2628901" y="2844801"/>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F454A8C-9BE8-4131-9A3E-2FE57ED3DD05}" type="datetimeFigureOut">
              <a:rPr lang="en-GB" smtClean="0"/>
              <a:t>04/02/2013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968260-A995-4EBE-8361-B7AC5B370A77}" type="slidenum">
              <a:rPr lang="en-GB" smtClean="0"/>
              <a:t>‹#›</a:t>
            </a:fld>
            <a:endParaRPr lang="en-GB"/>
          </a:p>
        </p:txBody>
      </p:sp>
    </p:spTree>
    <p:extLst>
      <p:ext uri="{BB962C8B-B14F-4D97-AF65-F5344CB8AC3E}">
        <p14:creationId xmlns:p14="http://schemas.microsoft.com/office/powerpoint/2010/main" val="1425761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342901"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1"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3483770"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0"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F454A8C-9BE8-4131-9A3E-2FE57ED3DD05}" type="datetimeFigureOut">
              <a:rPr lang="en-GB" smtClean="0"/>
              <a:t>04/02/2013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7968260-A995-4EBE-8361-B7AC5B370A77}" type="slidenum">
              <a:rPr lang="en-GB" smtClean="0"/>
              <a:t>‹#›</a:t>
            </a:fld>
            <a:endParaRPr lang="en-GB"/>
          </a:p>
        </p:txBody>
      </p:sp>
    </p:spTree>
    <p:extLst>
      <p:ext uri="{BB962C8B-B14F-4D97-AF65-F5344CB8AC3E}">
        <p14:creationId xmlns:p14="http://schemas.microsoft.com/office/powerpoint/2010/main" val="4104485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F454A8C-9BE8-4131-9A3E-2FE57ED3DD05}" type="datetimeFigureOut">
              <a:rPr lang="en-GB" smtClean="0"/>
              <a:t>04/02/2013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7968260-A995-4EBE-8361-B7AC5B370A77}" type="slidenum">
              <a:rPr lang="en-GB" smtClean="0"/>
              <a:t>‹#›</a:t>
            </a:fld>
            <a:endParaRPr lang="en-GB"/>
          </a:p>
        </p:txBody>
      </p:sp>
    </p:spTree>
    <p:extLst>
      <p:ext uri="{BB962C8B-B14F-4D97-AF65-F5344CB8AC3E}">
        <p14:creationId xmlns:p14="http://schemas.microsoft.com/office/powerpoint/2010/main" val="40292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454A8C-9BE8-4131-9A3E-2FE57ED3DD05}" type="datetimeFigureOut">
              <a:rPr lang="en-GB" smtClean="0"/>
              <a:t>04/02/2013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7968260-A995-4EBE-8361-B7AC5B370A77}" type="slidenum">
              <a:rPr lang="en-GB" smtClean="0"/>
              <a:t>‹#›</a:t>
            </a:fld>
            <a:endParaRPr lang="en-GB"/>
          </a:p>
        </p:txBody>
      </p:sp>
    </p:spTree>
    <p:extLst>
      <p:ext uri="{BB962C8B-B14F-4D97-AF65-F5344CB8AC3E}">
        <p14:creationId xmlns:p14="http://schemas.microsoft.com/office/powerpoint/2010/main" val="433487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64067"/>
            <a:ext cx="2256235" cy="154940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2681288" y="364069"/>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342901" y="1913469"/>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454A8C-9BE8-4131-9A3E-2FE57ED3DD05}" type="datetimeFigureOut">
              <a:rPr lang="en-GB" smtClean="0"/>
              <a:t>04/02/2013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968260-A995-4EBE-8361-B7AC5B370A77}" type="slidenum">
              <a:rPr lang="en-GB" smtClean="0"/>
              <a:t>‹#›</a:t>
            </a:fld>
            <a:endParaRPr lang="en-GB"/>
          </a:p>
        </p:txBody>
      </p:sp>
    </p:spTree>
    <p:extLst>
      <p:ext uri="{BB962C8B-B14F-4D97-AF65-F5344CB8AC3E}">
        <p14:creationId xmlns:p14="http://schemas.microsoft.com/office/powerpoint/2010/main" val="227043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454A8C-9BE8-4131-9A3E-2FE57ED3DD05}" type="datetimeFigureOut">
              <a:rPr lang="en-GB" smtClean="0"/>
              <a:t>04/02/2013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968260-A995-4EBE-8361-B7AC5B370A77}" type="slidenum">
              <a:rPr lang="en-GB" smtClean="0"/>
              <a:t>‹#›</a:t>
            </a:fld>
            <a:endParaRPr lang="en-GB"/>
          </a:p>
        </p:txBody>
      </p:sp>
    </p:spTree>
    <p:extLst>
      <p:ext uri="{BB962C8B-B14F-4D97-AF65-F5344CB8AC3E}">
        <p14:creationId xmlns:p14="http://schemas.microsoft.com/office/powerpoint/2010/main" val="159677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42900" y="2133602"/>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342900" y="8475136"/>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5F454A8C-9BE8-4131-9A3E-2FE57ED3DD05}" type="datetimeFigureOut">
              <a:rPr lang="en-GB" smtClean="0"/>
              <a:t>04/02/2013</a:t>
            </a:fld>
            <a:endParaRPr lang="en-GB"/>
          </a:p>
        </p:txBody>
      </p:sp>
      <p:sp>
        <p:nvSpPr>
          <p:cNvPr id="5" name="Footer Placeholder 4"/>
          <p:cNvSpPr>
            <a:spLocks noGrp="1"/>
          </p:cNvSpPr>
          <p:nvPr>
            <p:ph type="ftr" sz="quarter" idx="3"/>
          </p:nvPr>
        </p:nvSpPr>
        <p:spPr>
          <a:xfrm>
            <a:off x="2343150" y="8475136"/>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914900" y="8475136"/>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C7968260-A995-4EBE-8361-B7AC5B370A77}" type="slidenum">
              <a:rPr lang="en-GB" smtClean="0"/>
              <a:t>‹#›</a:t>
            </a:fld>
            <a:endParaRPr lang="en-GB"/>
          </a:p>
        </p:txBody>
      </p:sp>
    </p:spTree>
    <p:extLst>
      <p:ext uri="{BB962C8B-B14F-4D97-AF65-F5344CB8AC3E}">
        <p14:creationId xmlns:p14="http://schemas.microsoft.com/office/powerpoint/2010/main" val="1403004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4784" y="251520"/>
            <a:ext cx="4858865" cy="8496944"/>
          </a:xfrm>
        </p:spPr>
        <p:txBody>
          <a:bodyPr>
            <a:normAutofit fontScale="90000"/>
          </a:bodyPr>
          <a:lstStyle/>
          <a:p>
            <a:pPr algn="l"/>
            <a:r>
              <a:rPr lang="en-GB" sz="1600" b="1" dirty="0" smtClean="0"/>
              <a:t/>
            </a:r>
            <a:br>
              <a:rPr lang="en-GB" sz="1600" b="1" dirty="0" smtClean="0"/>
            </a:br>
            <a:r>
              <a:rPr lang="en-GB" sz="1600" b="1" dirty="0"/>
              <a:t/>
            </a:r>
            <a:br>
              <a:rPr lang="en-GB" sz="1600" b="1" dirty="0"/>
            </a:br>
            <a:r>
              <a:rPr lang="en-GB" sz="1600" b="1" dirty="0" smtClean="0"/>
              <a:t/>
            </a:r>
            <a:br>
              <a:rPr lang="en-GB" sz="1600" b="1" dirty="0" smtClean="0"/>
            </a:br>
            <a:r>
              <a:rPr lang="en-GB" sz="1400" b="1" dirty="0" smtClean="0"/>
              <a:t>Jim </a:t>
            </a:r>
            <a:r>
              <a:rPr lang="en-GB" sz="1400" b="1" dirty="0" err="1" smtClean="0"/>
              <a:t>Houlden</a:t>
            </a:r>
            <a:r>
              <a:rPr lang="en-GB" sz="1400" b="1" dirty="0" smtClean="0"/>
              <a:t> - Head of client accounts: </a:t>
            </a:r>
            <a:r>
              <a:rPr lang="en-GB" sz="1400" b="1" dirty="0" err="1" smtClean="0"/>
              <a:t>Broadplace</a:t>
            </a:r>
            <a:r>
              <a:rPr lang="en-GB" sz="1400" b="1" dirty="0" smtClean="0"/>
              <a:t> Advertising </a:t>
            </a:r>
            <a:r>
              <a:rPr lang="en-GB" sz="1400" b="1" dirty="0"/>
              <a:t/>
            </a:r>
            <a:br>
              <a:rPr lang="en-GB" sz="1400" b="1" dirty="0"/>
            </a:br>
            <a:r>
              <a:rPr lang="en-GB" sz="1400" b="1" dirty="0" smtClean="0"/>
              <a:t/>
            </a:r>
            <a:br>
              <a:rPr lang="en-GB" sz="1400" b="1" dirty="0" smtClean="0"/>
            </a:br>
            <a:r>
              <a:rPr lang="en-GB" sz="1400" dirty="0" err="1" smtClean="0"/>
              <a:t>Broadplace</a:t>
            </a:r>
            <a:r>
              <a:rPr lang="en-GB" sz="1400" dirty="0" smtClean="0"/>
              <a:t> </a:t>
            </a:r>
            <a:r>
              <a:rPr lang="en-GB" sz="1400" dirty="0"/>
              <a:t>Advertising have been in partnership with WMC Training for around 9 months and in that time they have provided me with high quality apprentices that have gone on to be awarded full-time salaried contracts </a:t>
            </a:r>
            <a:r>
              <a:rPr lang="en-GB" sz="1400" dirty="0" smtClean="0"/>
              <a:t>upon </a:t>
            </a:r>
            <a:r>
              <a:rPr lang="en-GB" sz="1400" dirty="0"/>
              <a:t>completion of their qualifications.</a:t>
            </a:r>
            <a:br>
              <a:rPr lang="en-GB" sz="1400" dirty="0"/>
            </a:br>
            <a:r>
              <a:rPr lang="en-GB" sz="1400" dirty="0"/>
              <a:t> </a:t>
            </a:r>
            <a:br>
              <a:rPr lang="en-GB" sz="1400" dirty="0"/>
            </a:br>
            <a:r>
              <a:rPr lang="en-GB" sz="1400" dirty="0"/>
              <a:t>WMC vet and brief suitable candidates before sending them to us and I have been impressed with the calibre of those who have made it to that stage. This is because WMC fully understand our business, what we are looking for and what it will take to succeed.</a:t>
            </a:r>
            <a:br>
              <a:rPr lang="en-GB" sz="1400" dirty="0"/>
            </a:br>
            <a:r>
              <a:rPr lang="en-GB" sz="1400" dirty="0"/>
              <a:t> </a:t>
            </a:r>
            <a:br>
              <a:rPr lang="en-GB" sz="1400" dirty="0"/>
            </a:br>
            <a:r>
              <a:rPr lang="en-GB" sz="1400" dirty="0" smtClean="0"/>
              <a:t>The WMC Training team provide </a:t>
            </a:r>
            <a:r>
              <a:rPr lang="en-GB" sz="1400" dirty="0"/>
              <a:t>fantastic support to the trainees during their apprenticeship and qualifications are delivered on </a:t>
            </a:r>
            <a:r>
              <a:rPr lang="en-GB" sz="1400" dirty="0" smtClean="0"/>
              <a:t>time.</a:t>
            </a:r>
            <a:br>
              <a:rPr lang="en-GB" sz="1400" dirty="0" smtClean="0"/>
            </a:br>
            <a:r>
              <a:rPr lang="en-GB" sz="1400" dirty="0"/>
              <a:t/>
            </a:r>
            <a:br>
              <a:rPr lang="en-GB" sz="1400" dirty="0"/>
            </a:br>
            <a:r>
              <a:rPr lang="en-GB" sz="1400" dirty="0"/>
              <a:t>Upon completion of the course, we are left with confident, motivated, highly qualified members of staff who can go on to have long and successful careers in digital marketing</a:t>
            </a:r>
            <a:r>
              <a:rPr lang="en-GB" sz="1400" dirty="0" smtClean="0"/>
              <a:t>.</a:t>
            </a:r>
            <a:br>
              <a:rPr lang="en-GB" sz="1400" dirty="0" smtClean="0"/>
            </a:br>
            <a:r>
              <a:rPr lang="en-GB" sz="1400" dirty="0" smtClean="0"/>
              <a:t/>
            </a:r>
            <a:br>
              <a:rPr lang="en-GB" sz="1400" dirty="0" smtClean="0"/>
            </a:br>
            <a:r>
              <a:rPr lang="en-GB" sz="1400" b="1" dirty="0" smtClean="0"/>
              <a:t>Julie Squires – Director: Cascade System Print</a:t>
            </a:r>
            <a:r>
              <a:rPr lang="en-GB" sz="1400" dirty="0" smtClean="0"/>
              <a:t/>
            </a:r>
            <a:br>
              <a:rPr lang="en-GB" sz="1400" dirty="0" smtClean="0"/>
            </a:br>
            <a:r>
              <a:rPr lang="en-GB" sz="1400" dirty="0" smtClean="0"/>
              <a:t/>
            </a:r>
            <a:br>
              <a:rPr lang="en-GB" sz="1400" dirty="0" smtClean="0"/>
            </a:br>
            <a:r>
              <a:rPr lang="en-GB" sz="1400" dirty="0"/>
              <a:t>“We met </a:t>
            </a:r>
            <a:r>
              <a:rPr lang="en-GB" sz="1400" dirty="0" smtClean="0"/>
              <a:t>WMC Training quite </a:t>
            </a:r>
            <a:r>
              <a:rPr lang="en-GB" sz="1400" dirty="0"/>
              <a:t>by chance when we were exhibiting at the Kent 20/20 Show, and we are very glad we did. </a:t>
            </a:r>
            <a:r>
              <a:rPr lang="en-GB" sz="1400" dirty="0" smtClean="0"/>
              <a:t/>
            </a:r>
            <a:br>
              <a:rPr lang="en-GB" sz="1400" dirty="0" smtClean="0"/>
            </a:br>
            <a:r>
              <a:rPr lang="en-GB" sz="1400" dirty="0"/>
              <a:t/>
            </a:r>
            <a:br>
              <a:rPr lang="en-GB" sz="1400" dirty="0"/>
            </a:br>
            <a:r>
              <a:rPr lang="en-GB" sz="1400" dirty="0" smtClean="0"/>
              <a:t>We </a:t>
            </a:r>
            <a:r>
              <a:rPr lang="en-GB" sz="1400" dirty="0"/>
              <a:t>had discussed getting an Apprentice and </a:t>
            </a:r>
            <a:r>
              <a:rPr lang="en-GB" sz="1400" dirty="0" smtClean="0"/>
              <a:t>WMC  were </a:t>
            </a:r>
            <a:r>
              <a:rPr lang="en-GB" sz="1400" dirty="0"/>
              <a:t>very helpful and informative so we invited </a:t>
            </a:r>
            <a:r>
              <a:rPr lang="en-GB" sz="1400" dirty="0" smtClean="0"/>
              <a:t>them </a:t>
            </a:r>
            <a:r>
              <a:rPr lang="en-GB" sz="1400" dirty="0"/>
              <a:t>to our office to discuss it further. </a:t>
            </a:r>
            <a:r>
              <a:rPr lang="en-GB" sz="1400" dirty="0" smtClean="0"/>
              <a:t>WMC Training </a:t>
            </a:r>
            <a:r>
              <a:rPr lang="en-GB" sz="1400" dirty="0"/>
              <a:t>obviously </a:t>
            </a:r>
            <a:r>
              <a:rPr lang="en-GB" sz="1400" dirty="0" smtClean="0"/>
              <a:t>have a </a:t>
            </a:r>
            <a:r>
              <a:rPr lang="en-GB" sz="1400" dirty="0"/>
              <a:t>great deal of pride in </a:t>
            </a:r>
            <a:r>
              <a:rPr lang="en-GB" sz="1400" dirty="0" smtClean="0"/>
              <a:t>what they do </a:t>
            </a:r>
            <a:r>
              <a:rPr lang="en-GB" sz="1400" dirty="0"/>
              <a:t>and took time to find out about us, the type of business we run and people we employ. </a:t>
            </a:r>
            <a:r>
              <a:rPr lang="en-GB" sz="1400" dirty="0" smtClean="0"/>
              <a:t/>
            </a:r>
            <a:br>
              <a:rPr lang="en-GB" sz="1400" dirty="0" smtClean="0"/>
            </a:br>
            <a:r>
              <a:rPr lang="en-GB" sz="1400" dirty="0"/>
              <a:t/>
            </a:r>
            <a:br>
              <a:rPr lang="en-GB" sz="1400" dirty="0"/>
            </a:br>
            <a:r>
              <a:rPr lang="en-GB" sz="1400" dirty="0" smtClean="0"/>
              <a:t>In </a:t>
            </a:r>
            <a:r>
              <a:rPr lang="en-GB" sz="1400" dirty="0"/>
              <a:t>no time at all </a:t>
            </a:r>
            <a:r>
              <a:rPr lang="en-GB" sz="1400" dirty="0" smtClean="0"/>
              <a:t>they </a:t>
            </a:r>
            <a:r>
              <a:rPr lang="en-GB" sz="1400" dirty="0"/>
              <a:t>put forward a couple of youngsters for interview and John started with our company about six weeks ago, and he’s great. </a:t>
            </a:r>
            <a:r>
              <a:rPr lang="en-GB" sz="1400" dirty="0" smtClean="0"/>
              <a:t/>
            </a:r>
            <a:br>
              <a:rPr lang="en-GB" sz="1400" dirty="0" smtClean="0"/>
            </a:br>
            <a:r>
              <a:rPr lang="en-GB" sz="1400" dirty="0"/>
              <a:t/>
            </a:r>
            <a:br>
              <a:rPr lang="en-GB" sz="1400" dirty="0"/>
            </a:br>
            <a:r>
              <a:rPr lang="en-GB" sz="1400" dirty="0" smtClean="0"/>
              <a:t>We </a:t>
            </a:r>
            <a:r>
              <a:rPr lang="en-GB" sz="1400" dirty="0"/>
              <a:t>put this down to </a:t>
            </a:r>
            <a:r>
              <a:rPr lang="en-GB" sz="1400" dirty="0" smtClean="0"/>
              <a:t>their </a:t>
            </a:r>
            <a:r>
              <a:rPr lang="en-GB" sz="1400" dirty="0"/>
              <a:t>understanding what we do and what we need and taking the time to find this information out. The process was quick and painless and we would definitely recommend WMC and use their services </a:t>
            </a:r>
            <a:r>
              <a:rPr lang="en-GB" sz="1400" dirty="0" smtClean="0"/>
              <a:t>again. </a:t>
            </a:r>
            <a:br>
              <a:rPr lang="en-GB" sz="1400" dirty="0" smtClean="0"/>
            </a:br>
            <a:r>
              <a:rPr lang="en-GB" sz="1400" dirty="0"/>
              <a:t/>
            </a:r>
            <a:br>
              <a:rPr lang="en-GB" sz="1400" dirty="0"/>
            </a:br>
            <a:r>
              <a:rPr lang="en-GB" sz="1400" dirty="0" smtClean="0"/>
              <a:t>Within six months we’d taken John  on full time with a proper salary and are very pleased with him.</a:t>
            </a:r>
            <a:r>
              <a:rPr lang="en-GB" sz="1600" dirty="0"/>
              <a:t/>
            </a:r>
            <a:br>
              <a:rPr lang="en-GB" sz="1600" dirty="0"/>
            </a:br>
            <a:r>
              <a:rPr lang="en-GB" sz="1600" dirty="0"/>
              <a:t/>
            </a:r>
            <a:br>
              <a:rPr lang="en-GB" sz="1600" dirty="0"/>
            </a:br>
            <a:endParaRPr lang="en-GB"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84784" cy="791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65" y="4211960"/>
            <a:ext cx="1342007" cy="413197"/>
          </a:xfrm>
          <a:prstGeom prst="rect">
            <a:avLst/>
          </a:prstGeom>
        </p:spPr>
      </p:pic>
    </p:spTree>
    <p:extLst>
      <p:ext uri="{BB962C8B-B14F-4D97-AF65-F5344CB8AC3E}">
        <p14:creationId xmlns:p14="http://schemas.microsoft.com/office/powerpoint/2010/main" val="2297882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0</Words>
  <Application>Microsoft Office PowerPoint</Application>
  <PresentationFormat>On-screen Show (4:3)</PresentationFormat>
  <Paragraphs>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   Jim Houlden - Head of client accounts: Broadplace Advertising   Broadplace Advertising have been in partnership with WMC Training for around 9 months and in that time they have provided me with high quality apprentices that have gone on to be awarded full-time salaried contracts upon completion of their qualifications.   WMC vet and brief suitable candidates before sending them to us and I have been impressed with the calibre of those who have made it to that stage. This is because WMC fully understand our business, what we are looking for and what it will take to succeed.   The WMC Training team provide fantastic support to the trainees during their apprenticeship and qualifications are delivered on time.  Upon completion of the course, we are left with confident, motivated, highly qualified members of staff who can go on to have long and successful careers in digital marketing.  Julie Squires – Director: Cascade System Print  “We met WMC Training quite by chance when we were exhibiting at the Kent 20/20 Show, and we are very glad we did.   We had discussed getting an Apprentice and WMC  were very helpful and informative so we invited them to our office to discuss it further. WMC Training obviously have a great deal of pride in what they do and took time to find out about us, the type of business we run and people we employ.   In no time at all they put forward a couple of youngsters for interview and John started with our company about six weeks ago, and he’s great.   We put this down to their understanding what we do and what we need and taking the time to find this information out. The process was quick and painless and we would definitely recommend WMC and use their services again.   Within six months we’d taken John  on full time with a proper salary and are very pleased with him.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Jim Houlden - Head of client accounts: Broadplace Advertising   Broadplace Advertising have been in partnership with WMC Training for around 9 months and in that time they have provided me with high quality apprentices that have gone on to be awarded full-time salaried contracts upon completion of their qualifications.   WMC vet and brief suitable candidates before sending them to us and I have been impressed with the calibre of those who have made it to that stage. This is because WMC fully understand our business, what we are looking for and what it will take to succeed.   The WMC Training team provide fantastic support to the trainees during their apprenticeship and qualifications are delivered on time.   Upon completion of the course, we are left with confident, motivated, highly qualified members of staff who can go on to have long and successful careers in digital marketing.</dc:title>
  <dc:creator>Paul</dc:creator>
  <cp:lastModifiedBy>Paul</cp:lastModifiedBy>
  <cp:revision>4</cp:revision>
  <dcterms:created xsi:type="dcterms:W3CDTF">2013-02-04T16:39:46Z</dcterms:created>
  <dcterms:modified xsi:type="dcterms:W3CDTF">2013-02-04T17:07:30Z</dcterms:modified>
</cp:coreProperties>
</file>