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4"/>
  </p:notesMasterIdLst>
  <p:handoutMasterIdLst>
    <p:handoutMasterId r:id="rId85"/>
  </p:handoutMasterIdLst>
  <p:sldIdLst>
    <p:sldId id="256" r:id="rId2"/>
    <p:sldId id="309"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413" r:id="rId41"/>
    <p:sldId id="387" r:id="rId42"/>
    <p:sldId id="424" r:id="rId43"/>
    <p:sldId id="388" r:id="rId44"/>
    <p:sldId id="389" r:id="rId45"/>
    <p:sldId id="390" r:id="rId46"/>
    <p:sldId id="391" r:id="rId47"/>
    <p:sldId id="392" r:id="rId48"/>
    <p:sldId id="393" r:id="rId49"/>
    <p:sldId id="425" r:id="rId50"/>
    <p:sldId id="426" r:id="rId51"/>
    <p:sldId id="427" r:id="rId52"/>
    <p:sldId id="428" r:id="rId53"/>
    <p:sldId id="416" r:id="rId54"/>
    <p:sldId id="417" r:id="rId55"/>
    <p:sldId id="418" r:id="rId56"/>
    <p:sldId id="419" r:id="rId57"/>
    <p:sldId id="420" r:id="rId58"/>
    <p:sldId id="421" r:id="rId59"/>
    <p:sldId id="422" r:id="rId60"/>
    <p:sldId id="423" r:id="rId61"/>
    <p:sldId id="414" r:id="rId62"/>
    <p:sldId id="394" r:id="rId63"/>
    <p:sldId id="395" r:id="rId64"/>
    <p:sldId id="396" r:id="rId65"/>
    <p:sldId id="397" r:id="rId66"/>
    <p:sldId id="398" r:id="rId67"/>
    <p:sldId id="399" r:id="rId68"/>
    <p:sldId id="400" r:id="rId69"/>
    <p:sldId id="401" r:id="rId70"/>
    <p:sldId id="402" r:id="rId71"/>
    <p:sldId id="403" r:id="rId72"/>
    <p:sldId id="404" r:id="rId73"/>
    <p:sldId id="415" r:id="rId74"/>
    <p:sldId id="405" r:id="rId75"/>
    <p:sldId id="406" r:id="rId76"/>
    <p:sldId id="407" r:id="rId77"/>
    <p:sldId id="408" r:id="rId78"/>
    <p:sldId id="409" r:id="rId79"/>
    <p:sldId id="410" r:id="rId80"/>
    <p:sldId id="411" r:id="rId81"/>
    <p:sldId id="412" r:id="rId82"/>
    <p:sldId id="308" r:id="rId83"/>
  </p:sldIdLst>
  <p:sldSz cx="13004800" cy="9753600"/>
  <p:notesSz cx="6858000" cy="9144000"/>
  <p:defaultTextStyle>
    <a:lvl1pPr algn="ctr" defTabSz="584200">
      <a:defRPr sz="4200">
        <a:latin typeface="+mj-lt"/>
        <a:ea typeface="+mj-ea"/>
        <a:cs typeface="+mj-cs"/>
        <a:sym typeface="Helvetica Neue Light"/>
      </a:defRPr>
    </a:lvl1pPr>
    <a:lvl2pPr indent="342900" algn="ctr" defTabSz="584200">
      <a:defRPr sz="4200">
        <a:latin typeface="+mj-lt"/>
        <a:ea typeface="+mj-ea"/>
        <a:cs typeface="+mj-cs"/>
        <a:sym typeface="Helvetica Neue Light"/>
      </a:defRPr>
    </a:lvl2pPr>
    <a:lvl3pPr indent="685800" algn="ctr" defTabSz="584200">
      <a:defRPr sz="4200">
        <a:latin typeface="+mj-lt"/>
        <a:ea typeface="+mj-ea"/>
        <a:cs typeface="+mj-cs"/>
        <a:sym typeface="Helvetica Neue Light"/>
      </a:defRPr>
    </a:lvl3pPr>
    <a:lvl4pPr indent="1028700" algn="ctr" defTabSz="584200">
      <a:defRPr sz="4200">
        <a:latin typeface="+mj-lt"/>
        <a:ea typeface="+mj-ea"/>
        <a:cs typeface="+mj-cs"/>
        <a:sym typeface="Helvetica Neue Light"/>
      </a:defRPr>
    </a:lvl4pPr>
    <a:lvl5pPr indent="1371600" algn="ctr" defTabSz="584200">
      <a:defRPr sz="4200">
        <a:latin typeface="+mj-lt"/>
        <a:ea typeface="+mj-ea"/>
        <a:cs typeface="+mj-cs"/>
        <a:sym typeface="Helvetica Neue Light"/>
      </a:defRPr>
    </a:lvl5pPr>
    <a:lvl6pPr indent="1714500" algn="ctr" defTabSz="584200">
      <a:defRPr sz="4200">
        <a:latin typeface="+mj-lt"/>
        <a:ea typeface="+mj-ea"/>
        <a:cs typeface="+mj-cs"/>
        <a:sym typeface="Helvetica Neue Light"/>
      </a:defRPr>
    </a:lvl6pPr>
    <a:lvl7pPr indent="2057400" algn="ctr" defTabSz="584200">
      <a:defRPr sz="4200">
        <a:latin typeface="+mj-lt"/>
        <a:ea typeface="+mj-ea"/>
        <a:cs typeface="+mj-cs"/>
        <a:sym typeface="Helvetica Neue Light"/>
      </a:defRPr>
    </a:lvl7pPr>
    <a:lvl8pPr indent="2400300" algn="ctr" defTabSz="584200">
      <a:defRPr sz="4200">
        <a:latin typeface="+mj-lt"/>
        <a:ea typeface="+mj-ea"/>
        <a:cs typeface="+mj-cs"/>
        <a:sym typeface="Helvetica Neue Light"/>
      </a:defRPr>
    </a:lvl8pPr>
    <a:lvl9pPr indent="2743200" algn="ctr" defTabSz="584200">
      <a:defRPr sz="4200">
        <a:latin typeface="+mj-lt"/>
        <a:ea typeface="+mj-ea"/>
        <a:cs typeface="+mj-cs"/>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in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in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in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in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in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in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in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in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21"/>
    <p:restoredTop sz="94674"/>
  </p:normalViewPr>
  <p:slideViewPr>
    <p:cSldViewPr snapToGrid="0" snapToObjects="1">
      <p:cViewPr varScale="1">
        <p:scale>
          <a:sx n="87" d="100"/>
          <a:sy n="87" d="100"/>
        </p:scale>
        <p:origin x="1392" y="20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904322-39EC-6042-9F9D-01A70AD35C6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6F9BAB8-8F0B-7641-96F0-8BF3668DC9F9}">
      <dgm:prSet phldrT="[Text]"/>
      <dgm:spPr>
        <a:solidFill>
          <a:srgbClr val="FFC000"/>
        </a:solidFill>
      </dgm:spPr>
      <dgm:t>
        <a:bodyPr/>
        <a:lstStyle/>
        <a:p>
          <a:r>
            <a:rPr lang="en-US" b="1" dirty="0" smtClean="0">
              <a:solidFill>
                <a:srgbClr val="0E0A99"/>
              </a:solidFill>
            </a:rPr>
            <a:t>Mutually exclusive roles</a:t>
          </a:r>
          <a:endParaRPr lang="en-US" b="1" dirty="0">
            <a:solidFill>
              <a:srgbClr val="0E0A99"/>
            </a:solidFill>
          </a:endParaRPr>
        </a:p>
      </dgm:t>
    </dgm:pt>
    <dgm:pt modelId="{4971D6A8-308C-4148-B301-F525B4BDC91D}" type="parTrans" cxnId="{5693443D-8166-D449-9828-65B8FFBF7E18}">
      <dgm:prSet/>
      <dgm:spPr/>
      <dgm:t>
        <a:bodyPr/>
        <a:lstStyle/>
        <a:p>
          <a:endParaRPr lang="en-US"/>
        </a:p>
      </dgm:t>
    </dgm:pt>
    <dgm:pt modelId="{D50744AE-DD47-D14F-99DA-D0AF565D27A6}" type="sibTrans" cxnId="{5693443D-8166-D449-9828-65B8FFBF7E18}">
      <dgm:prSet/>
      <dgm:spPr/>
      <dgm:t>
        <a:bodyPr/>
        <a:lstStyle/>
        <a:p>
          <a:endParaRPr lang="en-US"/>
        </a:p>
      </dgm:t>
    </dgm:pt>
    <dgm:pt modelId="{A15B77F0-62BA-3C4B-A5FB-EFD8E47D2F74}">
      <dgm:prSet/>
      <dgm:spPr>
        <a:ln>
          <a:solidFill>
            <a:srgbClr val="0E0A99"/>
          </a:solidFill>
        </a:ln>
      </dgm:spPr>
      <dgm:t>
        <a:bodyPr/>
        <a:lstStyle/>
        <a:p>
          <a:r>
            <a:rPr lang="en-US" dirty="0" smtClean="0">
              <a:latin typeface="+mj-lt"/>
            </a:rPr>
            <a:t>A user can only be assigned to one role in the set (either during a session or statically)</a:t>
          </a:r>
        </a:p>
      </dgm:t>
    </dgm:pt>
    <dgm:pt modelId="{58A01062-36FA-574B-A934-B24773714BF5}" type="parTrans" cxnId="{83C4E248-1AE0-0F44-BF68-361BBB754082}">
      <dgm:prSet/>
      <dgm:spPr/>
      <dgm:t>
        <a:bodyPr/>
        <a:lstStyle/>
        <a:p>
          <a:endParaRPr lang="en-US"/>
        </a:p>
      </dgm:t>
    </dgm:pt>
    <dgm:pt modelId="{28B41BB9-15FB-844A-B134-E60F10923B79}" type="sibTrans" cxnId="{83C4E248-1AE0-0F44-BF68-361BBB754082}">
      <dgm:prSet/>
      <dgm:spPr/>
      <dgm:t>
        <a:bodyPr/>
        <a:lstStyle/>
        <a:p>
          <a:endParaRPr lang="en-US"/>
        </a:p>
      </dgm:t>
    </dgm:pt>
    <dgm:pt modelId="{80F96D22-4E7E-3341-A7D8-B487468A9175}">
      <dgm:prSet/>
      <dgm:spPr>
        <a:ln>
          <a:solidFill>
            <a:srgbClr val="0E0A99"/>
          </a:solidFill>
        </a:ln>
      </dgm:spPr>
      <dgm:t>
        <a:bodyPr/>
        <a:lstStyle/>
        <a:p>
          <a:r>
            <a:rPr lang="en-US" dirty="0" smtClean="0">
              <a:latin typeface="+mj-lt"/>
            </a:rPr>
            <a:t>Any permission (access right) can be granted to only one role in the set</a:t>
          </a:r>
        </a:p>
      </dgm:t>
    </dgm:pt>
    <dgm:pt modelId="{D5B9D770-FF28-F94C-898F-E01487A668D3}" type="parTrans" cxnId="{98F54B1A-199D-C241-921C-6F76A0A4F4BE}">
      <dgm:prSet/>
      <dgm:spPr/>
      <dgm:t>
        <a:bodyPr/>
        <a:lstStyle/>
        <a:p>
          <a:endParaRPr lang="en-US"/>
        </a:p>
      </dgm:t>
    </dgm:pt>
    <dgm:pt modelId="{E7868F60-A5B8-3146-81A6-6D8A0DF95A2D}" type="sibTrans" cxnId="{98F54B1A-199D-C241-921C-6F76A0A4F4BE}">
      <dgm:prSet/>
      <dgm:spPr/>
      <dgm:t>
        <a:bodyPr/>
        <a:lstStyle/>
        <a:p>
          <a:endParaRPr lang="en-US"/>
        </a:p>
      </dgm:t>
    </dgm:pt>
    <dgm:pt modelId="{C0509ACD-9986-9049-ADCB-547C11F91FBE}">
      <dgm:prSet/>
      <dgm:spPr>
        <a:solidFill>
          <a:srgbClr val="FFC000"/>
        </a:solidFill>
      </dgm:spPr>
      <dgm:t>
        <a:bodyPr/>
        <a:lstStyle/>
        <a:p>
          <a:r>
            <a:rPr lang="en-US" b="1" dirty="0" smtClean="0">
              <a:solidFill>
                <a:srgbClr val="0E0A99"/>
              </a:solidFill>
            </a:rPr>
            <a:t>Cardinality</a:t>
          </a:r>
        </a:p>
      </dgm:t>
    </dgm:pt>
    <dgm:pt modelId="{E379AEC4-4AAC-D743-8673-0B767F06A143}" type="parTrans" cxnId="{49CE8D12-7A4C-334C-B86D-9F9BBD34322A}">
      <dgm:prSet/>
      <dgm:spPr/>
      <dgm:t>
        <a:bodyPr/>
        <a:lstStyle/>
        <a:p>
          <a:endParaRPr lang="en-US"/>
        </a:p>
      </dgm:t>
    </dgm:pt>
    <dgm:pt modelId="{542E846E-AB1F-3B44-B3FE-741187EBBAB5}" type="sibTrans" cxnId="{49CE8D12-7A4C-334C-B86D-9F9BBD34322A}">
      <dgm:prSet/>
      <dgm:spPr/>
      <dgm:t>
        <a:bodyPr/>
        <a:lstStyle/>
        <a:p>
          <a:endParaRPr lang="en-US"/>
        </a:p>
      </dgm:t>
    </dgm:pt>
    <dgm:pt modelId="{823A41DA-598C-B741-82AA-2ABD13A8CFDB}">
      <dgm:prSet/>
      <dgm:spPr/>
      <dgm:t>
        <a:bodyPr/>
        <a:lstStyle/>
        <a:p>
          <a:r>
            <a:rPr lang="en-US" dirty="0" smtClean="0">
              <a:latin typeface="+mj-lt"/>
            </a:rPr>
            <a:t>Setting a maximum number with respect to roles</a:t>
          </a:r>
        </a:p>
      </dgm:t>
    </dgm:pt>
    <dgm:pt modelId="{E3237A07-1AAF-1D40-A58B-817FC572F1C6}" type="parTrans" cxnId="{6B0C1793-E128-C141-9CED-6800B56367A1}">
      <dgm:prSet/>
      <dgm:spPr/>
      <dgm:t>
        <a:bodyPr/>
        <a:lstStyle/>
        <a:p>
          <a:endParaRPr lang="en-US"/>
        </a:p>
      </dgm:t>
    </dgm:pt>
    <dgm:pt modelId="{147E531A-DBD3-E54A-A8D8-50FB50691D13}" type="sibTrans" cxnId="{6B0C1793-E128-C141-9CED-6800B56367A1}">
      <dgm:prSet/>
      <dgm:spPr/>
      <dgm:t>
        <a:bodyPr/>
        <a:lstStyle/>
        <a:p>
          <a:endParaRPr lang="en-US"/>
        </a:p>
      </dgm:t>
    </dgm:pt>
    <dgm:pt modelId="{AF09F7CA-85BE-1347-BF0F-003075D836F4}">
      <dgm:prSet/>
      <dgm:spPr>
        <a:solidFill>
          <a:srgbClr val="FFC000"/>
        </a:solidFill>
      </dgm:spPr>
      <dgm:t>
        <a:bodyPr/>
        <a:lstStyle/>
        <a:p>
          <a:r>
            <a:rPr lang="en-US" b="1" dirty="0" smtClean="0">
              <a:solidFill>
                <a:srgbClr val="0E0A99"/>
              </a:solidFill>
            </a:rPr>
            <a:t>Prerequisite roles</a:t>
          </a:r>
        </a:p>
      </dgm:t>
    </dgm:pt>
    <dgm:pt modelId="{466F1949-9272-E24A-96DC-1F7131F2635E}" type="parTrans" cxnId="{04E48F82-E70D-2E47-8F4E-80E7B46EA2D6}">
      <dgm:prSet/>
      <dgm:spPr/>
      <dgm:t>
        <a:bodyPr/>
        <a:lstStyle/>
        <a:p>
          <a:endParaRPr lang="en-US"/>
        </a:p>
      </dgm:t>
    </dgm:pt>
    <dgm:pt modelId="{8C856208-87AD-4B49-8EED-0AE756830871}" type="sibTrans" cxnId="{04E48F82-E70D-2E47-8F4E-80E7B46EA2D6}">
      <dgm:prSet/>
      <dgm:spPr/>
      <dgm:t>
        <a:bodyPr/>
        <a:lstStyle/>
        <a:p>
          <a:endParaRPr lang="en-US"/>
        </a:p>
      </dgm:t>
    </dgm:pt>
    <dgm:pt modelId="{A35755F7-C086-624F-A232-56FBBCBC1040}">
      <dgm:prSet/>
      <dgm:spPr/>
      <dgm:t>
        <a:bodyPr/>
        <a:lstStyle/>
        <a:p>
          <a:r>
            <a:rPr lang="en-US" dirty="0" smtClean="0">
              <a:latin typeface="+mj-lt"/>
            </a:rPr>
            <a:t>Dictates that a user can only be assigned to a particular role if it is already assigned to some other specified role</a:t>
          </a:r>
          <a:endParaRPr lang="en-US" dirty="0">
            <a:latin typeface="+mj-lt"/>
          </a:endParaRPr>
        </a:p>
      </dgm:t>
    </dgm:pt>
    <dgm:pt modelId="{179FFDAC-23EA-0548-9A1F-4850B08F435B}" type="parTrans" cxnId="{41EE83F9-34E1-E847-BD65-F5FB5B5E97D4}">
      <dgm:prSet/>
      <dgm:spPr/>
      <dgm:t>
        <a:bodyPr/>
        <a:lstStyle/>
        <a:p>
          <a:endParaRPr lang="en-US"/>
        </a:p>
      </dgm:t>
    </dgm:pt>
    <dgm:pt modelId="{D2DBA166-0F3E-6E4B-BFA7-30F72D19BC17}" type="sibTrans" cxnId="{41EE83F9-34E1-E847-BD65-F5FB5B5E97D4}">
      <dgm:prSet/>
      <dgm:spPr/>
      <dgm:t>
        <a:bodyPr/>
        <a:lstStyle/>
        <a:p>
          <a:endParaRPr lang="en-US"/>
        </a:p>
      </dgm:t>
    </dgm:pt>
    <dgm:pt modelId="{EDF5F04F-B34B-A74A-8353-72114DD4C7D6}" type="pres">
      <dgm:prSet presAssocID="{0F904322-39EC-6042-9F9D-01A70AD35C61}" presName="Name0" presStyleCnt="0">
        <dgm:presLayoutVars>
          <dgm:dir/>
          <dgm:animLvl val="lvl"/>
          <dgm:resizeHandles val="exact"/>
        </dgm:presLayoutVars>
      </dgm:prSet>
      <dgm:spPr/>
      <dgm:t>
        <a:bodyPr/>
        <a:lstStyle/>
        <a:p>
          <a:endParaRPr lang="en-US"/>
        </a:p>
      </dgm:t>
    </dgm:pt>
    <dgm:pt modelId="{B05B39D2-6CBC-224B-B9C0-C2772A9E985D}" type="pres">
      <dgm:prSet presAssocID="{66F9BAB8-8F0B-7641-96F0-8BF3668DC9F9}" presName="composite" presStyleCnt="0"/>
      <dgm:spPr/>
    </dgm:pt>
    <dgm:pt modelId="{B32932B0-E54B-8049-A28C-856DF35A5224}" type="pres">
      <dgm:prSet presAssocID="{66F9BAB8-8F0B-7641-96F0-8BF3668DC9F9}" presName="parTx" presStyleLbl="alignNode1" presStyleIdx="0" presStyleCnt="3" custLinFactNeighborX="460" custLinFactNeighborY="3708">
        <dgm:presLayoutVars>
          <dgm:chMax val="0"/>
          <dgm:chPref val="0"/>
          <dgm:bulletEnabled val="1"/>
        </dgm:presLayoutVars>
      </dgm:prSet>
      <dgm:spPr/>
      <dgm:t>
        <a:bodyPr/>
        <a:lstStyle/>
        <a:p>
          <a:endParaRPr lang="en-US"/>
        </a:p>
      </dgm:t>
    </dgm:pt>
    <dgm:pt modelId="{B3DA0312-6C14-794F-9450-42306B982A54}" type="pres">
      <dgm:prSet presAssocID="{66F9BAB8-8F0B-7641-96F0-8BF3668DC9F9}" presName="desTx" presStyleLbl="alignAccFollowNode1" presStyleIdx="0" presStyleCnt="3">
        <dgm:presLayoutVars>
          <dgm:bulletEnabled val="1"/>
        </dgm:presLayoutVars>
      </dgm:prSet>
      <dgm:spPr/>
      <dgm:t>
        <a:bodyPr/>
        <a:lstStyle/>
        <a:p>
          <a:endParaRPr lang="en-US"/>
        </a:p>
      </dgm:t>
    </dgm:pt>
    <dgm:pt modelId="{1B01D581-A8DD-E441-9889-18C8844DB963}" type="pres">
      <dgm:prSet presAssocID="{D50744AE-DD47-D14F-99DA-D0AF565D27A6}" presName="space" presStyleCnt="0"/>
      <dgm:spPr/>
    </dgm:pt>
    <dgm:pt modelId="{B9C4630A-6316-7F4E-B513-A39EB95FC725}" type="pres">
      <dgm:prSet presAssocID="{C0509ACD-9986-9049-ADCB-547C11F91FBE}" presName="composite" presStyleCnt="0"/>
      <dgm:spPr/>
    </dgm:pt>
    <dgm:pt modelId="{B4833B63-7C23-0748-AB00-48522DF48DC1}" type="pres">
      <dgm:prSet presAssocID="{C0509ACD-9986-9049-ADCB-547C11F91FBE}" presName="parTx" presStyleLbl="alignNode1" presStyleIdx="1" presStyleCnt="3">
        <dgm:presLayoutVars>
          <dgm:chMax val="0"/>
          <dgm:chPref val="0"/>
          <dgm:bulletEnabled val="1"/>
        </dgm:presLayoutVars>
      </dgm:prSet>
      <dgm:spPr/>
      <dgm:t>
        <a:bodyPr/>
        <a:lstStyle/>
        <a:p>
          <a:endParaRPr lang="en-US"/>
        </a:p>
      </dgm:t>
    </dgm:pt>
    <dgm:pt modelId="{3CA83575-2825-064D-9714-91CB3865778F}" type="pres">
      <dgm:prSet presAssocID="{C0509ACD-9986-9049-ADCB-547C11F91FBE}" presName="desTx" presStyleLbl="alignAccFollowNode1" presStyleIdx="1" presStyleCnt="3">
        <dgm:presLayoutVars>
          <dgm:bulletEnabled val="1"/>
        </dgm:presLayoutVars>
      </dgm:prSet>
      <dgm:spPr/>
      <dgm:t>
        <a:bodyPr/>
        <a:lstStyle/>
        <a:p>
          <a:endParaRPr lang="en-US"/>
        </a:p>
      </dgm:t>
    </dgm:pt>
    <dgm:pt modelId="{0D91590A-1F36-554E-A593-C3553CDD10D5}" type="pres">
      <dgm:prSet presAssocID="{542E846E-AB1F-3B44-B3FE-741187EBBAB5}" presName="space" presStyleCnt="0"/>
      <dgm:spPr/>
    </dgm:pt>
    <dgm:pt modelId="{4088F2B7-249C-C04C-A189-BC60A8AC04EF}" type="pres">
      <dgm:prSet presAssocID="{AF09F7CA-85BE-1347-BF0F-003075D836F4}" presName="composite" presStyleCnt="0"/>
      <dgm:spPr/>
    </dgm:pt>
    <dgm:pt modelId="{EC74B479-C31F-244B-B181-62591C6D9078}" type="pres">
      <dgm:prSet presAssocID="{AF09F7CA-85BE-1347-BF0F-003075D836F4}" presName="parTx" presStyleLbl="alignNode1" presStyleIdx="2" presStyleCnt="3">
        <dgm:presLayoutVars>
          <dgm:chMax val="0"/>
          <dgm:chPref val="0"/>
          <dgm:bulletEnabled val="1"/>
        </dgm:presLayoutVars>
      </dgm:prSet>
      <dgm:spPr/>
      <dgm:t>
        <a:bodyPr/>
        <a:lstStyle/>
        <a:p>
          <a:endParaRPr lang="en-US"/>
        </a:p>
      </dgm:t>
    </dgm:pt>
    <dgm:pt modelId="{E058C3CE-5347-004C-9E78-C1CAA6CCCCF7}" type="pres">
      <dgm:prSet presAssocID="{AF09F7CA-85BE-1347-BF0F-003075D836F4}" presName="desTx" presStyleLbl="alignAccFollowNode1" presStyleIdx="2" presStyleCnt="3">
        <dgm:presLayoutVars>
          <dgm:bulletEnabled val="1"/>
        </dgm:presLayoutVars>
      </dgm:prSet>
      <dgm:spPr/>
      <dgm:t>
        <a:bodyPr/>
        <a:lstStyle/>
        <a:p>
          <a:endParaRPr lang="en-US"/>
        </a:p>
      </dgm:t>
    </dgm:pt>
  </dgm:ptLst>
  <dgm:cxnLst>
    <dgm:cxn modelId="{3E857371-8E5C-C74F-9CE8-0173F4732B54}" type="presOf" srcId="{0F904322-39EC-6042-9F9D-01A70AD35C61}" destId="{EDF5F04F-B34B-A74A-8353-72114DD4C7D6}" srcOrd="0" destOrd="0" presId="urn:microsoft.com/office/officeart/2005/8/layout/hList1"/>
    <dgm:cxn modelId="{41EE83F9-34E1-E847-BD65-F5FB5B5E97D4}" srcId="{AF09F7CA-85BE-1347-BF0F-003075D836F4}" destId="{A35755F7-C086-624F-A232-56FBBCBC1040}" srcOrd="0" destOrd="0" parTransId="{179FFDAC-23EA-0548-9A1F-4850B08F435B}" sibTransId="{D2DBA166-0F3E-6E4B-BFA7-30F72D19BC17}"/>
    <dgm:cxn modelId="{49CE8D12-7A4C-334C-B86D-9F9BBD34322A}" srcId="{0F904322-39EC-6042-9F9D-01A70AD35C61}" destId="{C0509ACD-9986-9049-ADCB-547C11F91FBE}" srcOrd="1" destOrd="0" parTransId="{E379AEC4-4AAC-D743-8673-0B767F06A143}" sibTransId="{542E846E-AB1F-3B44-B3FE-741187EBBAB5}"/>
    <dgm:cxn modelId="{2C6CB3FB-A698-6445-BBED-2E80360D02CE}" type="presOf" srcId="{66F9BAB8-8F0B-7641-96F0-8BF3668DC9F9}" destId="{B32932B0-E54B-8049-A28C-856DF35A5224}" srcOrd="0" destOrd="0" presId="urn:microsoft.com/office/officeart/2005/8/layout/hList1"/>
    <dgm:cxn modelId="{2445402C-642D-D142-8C5E-C27829A58B90}" type="presOf" srcId="{AF09F7CA-85BE-1347-BF0F-003075D836F4}" destId="{EC74B479-C31F-244B-B181-62591C6D9078}" srcOrd="0" destOrd="0" presId="urn:microsoft.com/office/officeart/2005/8/layout/hList1"/>
    <dgm:cxn modelId="{525CB18B-0F08-C641-88BA-3ED66E2C1DE0}" type="presOf" srcId="{C0509ACD-9986-9049-ADCB-547C11F91FBE}" destId="{B4833B63-7C23-0748-AB00-48522DF48DC1}" srcOrd="0" destOrd="0" presId="urn:microsoft.com/office/officeart/2005/8/layout/hList1"/>
    <dgm:cxn modelId="{5693443D-8166-D449-9828-65B8FFBF7E18}" srcId="{0F904322-39EC-6042-9F9D-01A70AD35C61}" destId="{66F9BAB8-8F0B-7641-96F0-8BF3668DC9F9}" srcOrd="0" destOrd="0" parTransId="{4971D6A8-308C-4148-B301-F525B4BDC91D}" sibTransId="{D50744AE-DD47-D14F-99DA-D0AF565D27A6}"/>
    <dgm:cxn modelId="{6B0C1793-E128-C141-9CED-6800B56367A1}" srcId="{C0509ACD-9986-9049-ADCB-547C11F91FBE}" destId="{823A41DA-598C-B741-82AA-2ABD13A8CFDB}" srcOrd="0" destOrd="0" parTransId="{E3237A07-1AAF-1D40-A58B-817FC572F1C6}" sibTransId="{147E531A-DBD3-E54A-A8D8-50FB50691D13}"/>
    <dgm:cxn modelId="{98F54B1A-199D-C241-921C-6F76A0A4F4BE}" srcId="{66F9BAB8-8F0B-7641-96F0-8BF3668DC9F9}" destId="{80F96D22-4E7E-3341-A7D8-B487468A9175}" srcOrd="1" destOrd="0" parTransId="{D5B9D770-FF28-F94C-898F-E01487A668D3}" sibTransId="{E7868F60-A5B8-3146-81A6-6D8A0DF95A2D}"/>
    <dgm:cxn modelId="{FBBBBE4E-650A-FA45-A9F0-ACD001426DC5}" type="presOf" srcId="{A15B77F0-62BA-3C4B-A5FB-EFD8E47D2F74}" destId="{B3DA0312-6C14-794F-9450-42306B982A54}" srcOrd="0" destOrd="0" presId="urn:microsoft.com/office/officeart/2005/8/layout/hList1"/>
    <dgm:cxn modelId="{04E48F82-E70D-2E47-8F4E-80E7B46EA2D6}" srcId="{0F904322-39EC-6042-9F9D-01A70AD35C61}" destId="{AF09F7CA-85BE-1347-BF0F-003075D836F4}" srcOrd="2" destOrd="0" parTransId="{466F1949-9272-E24A-96DC-1F7131F2635E}" sibTransId="{8C856208-87AD-4B49-8EED-0AE756830871}"/>
    <dgm:cxn modelId="{5EDE944D-8E48-DA44-A3A6-561C01A1A2A1}" type="presOf" srcId="{823A41DA-598C-B741-82AA-2ABD13A8CFDB}" destId="{3CA83575-2825-064D-9714-91CB3865778F}" srcOrd="0" destOrd="0" presId="urn:microsoft.com/office/officeart/2005/8/layout/hList1"/>
    <dgm:cxn modelId="{83C4E248-1AE0-0F44-BF68-361BBB754082}" srcId="{66F9BAB8-8F0B-7641-96F0-8BF3668DC9F9}" destId="{A15B77F0-62BA-3C4B-A5FB-EFD8E47D2F74}" srcOrd="0" destOrd="0" parTransId="{58A01062-36FA-574B-A934-B24773714BF5}" sibTransId="{28B41BB9-15FB-844A-B134-E60F10923B79}"/>
    <dgm:cxn modelId="{7EF51F62-DF9D-1349-9DF4-80E18D103D6B}" type="presOf" srcId="{80F96D22-4E7E-3341-A7D8-B487468A9175}" destId="{B3DA0312-6C14-794F-9450-42306B982A54}" srcOrd="0" destOrd="1" presId="urn:microsoft.com/office/officeart/2005/8/layout/hList1"/>
    <dgm:cxn modelId="{1AFB1E04-585D-C24E-B449-1B9E8B5B675F}" type="presOf" srcId="{A35755F7-C086-624F-A232-56FBBCBC1040}" destId="{E058C3CE-5347-004C-9E78-C1CAA6CCCCF7}" srcOrd="0" destOrd="0" presId="urn:microsoft.com/office/officeart/2005/8/layout/hList1"/>
    <dgm:cxn modelId="{2C589B07-3997-FB4D-ADD0-1C81451F6308}" type="presParOf" srcId="{EDF5F04F-B34B-A74A-8353-72114DD4C7D6}" destId="{B05B39D2-6CBC-224B-B9C0-C2772A9E985D}" srcOrd="0" destOrd="0" presId="urn:microsoft.com/office/officeart/2005/8/layout/hList1"/>
    <dgm:cxn modelId="{6DEED814-0655-A04F-B341-0E73DE670A90}" type="presParOf" srcId="{B05B39D2-6CBC-224B-B9C0-C2772A9E985D}" destId="{B32932B0-E54B-8049-A28C-856DF35A5224}" srcOrd="0" destOrd="0" presId="urn:microsoft.com/office/officeart/2005/8/layout/hList1"/>
    <dgm:cxn modelId="{4E71ED23-90D5-0140-8706-0AFECBAB5001}" type="presParOf" srcId="{B05B39D2-6CBC-224B-B9C0-C2772A9E985D}" destId="{B3DA0312-6C14-794F-9450-42306B982A54}" srcOrd="1" destOrd="0" presId="urn:microsoft.com/office/officeart/2005/8/layout/hList1"/>
    <dgm:cxn modelId="{AC6095B9-01D4-5944-AA52-4FFB3A169C47}" type="presParOf" srcId="{EDF5F04F-B34B-A74A-8353-72114DD4C7D6}" destId="{1B01D581-A8DD-E441-9889-18C8844DB963}" srcOrd="1" destOrd="0" presId="urn:microsoft.com/office/officeart/2005/8/layout/hList1"/>
    <dgm:cxn modelId="{7D1A22BA-984A-1B4E-8BB0-B6D2AEC6C063}" type="presParOf" srcId="{EDF5F04F-B34B-A74A-8353-72114DD4C7D6}" destId="{B9C4630A-6316-7F4E-B513-A39EB95FC725}" srcOrd="2" destOrd="0" presId="urn:microsoft.com/office/officeart/2005/8/layout/hList1"/>
    <dgm:cxn modelId="{6095C0E4-25EB-9D48-9B54-AC8EAC7A4FC9}" type="presParOf" srcId="{B9C4630A-6316-7F4E-B513-A39EB95FC725}" destId="{B4833B63-7C23-0748-AB00-48522DF48DC1}" srcOrd="0" destOrd="0" presId="urn:microsoft.com/office/officeart/2005/8/layout/hList1"/>
    <dgm:cxn modelId="{775073B8-529D-414F-A1EB-16355F0FFFDD}" type="presParOf" srcId="{B9C4630A-6316-7F4E-B513-A39EB95FC725}" destId="{3CA83575-2825-064D-9714-91CB3865778F}" srcOrd="1" destOrd="0" presId="urn:microsoft.com/office/officeart/2005/8/layout/hList1"/>
    <dgm:cxn modelId="{C97FDF41-A715-6742-A993-697E9968B70B}" type="presParOf" srcId="{EDF5F04F-B34B-A74A-8353-72114DD4C7D6}" destId="{0D91590A-1F36-554E-A593-C3553CDD10D5}" srcOrd="3" destOrd="0" presId="urn:microsoft.com/office/officeart/2005/8/layout/hList1"/>
    <dgm:cxn modelId="{710CC0FE-2364-E644-B860-05B6F62DC5AA}" type="presParOf" srcId="{EDF5F04F-B34B-A74A-8353-72114DD4C7D6}" destId="{4088F2B7-249C-C04C-A189-BC60A8AC04EF}" srcOrd="4" destOrd="0" presId="urn:microsoft.com/office/officeart/2005/8/layout/hList1"/>
    <dgm:cxn modelId="{FBCDFBC5-ABAC-6340-909C-07399B54B7CE}" type="presParOf" srcId="{4088F2B7-249C-C04C-A189-BC60A8AC04EF}" destId="{EC74B479-C31F-244B-B181-62591C6D9078}" srcOrd="0" destOrd="0" presId="urn:microsoft.com/office/officeart/2005/8/layout/hList1"/>
    <dgm:cxn modelId="{429CF410-00EE-FE49-A4A0-2CDA99A41A3A}" type="presParOf" srcId="{4088F2B7-249C-C04C-A189-BC60A8AC04EF}" destId="{E058C3CE-5347-004C-9E78-C1CAA6CCCCF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5D1C91-6B73-D64A-B23E-04566BC3748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BB8A0D74-3C63-CF49-B3C5-FA471A6D594F}">
      <dgm:prSet/>
      <dgm:spPr>
        <a:solidFill>
          <a:schemeClr val="accent6"/>
        </a:solidFill>
      </dgm:spPr>
      <dgm:t>
        <a:bodyPr/>
        <a:lstStyle/>
        <a:p>
          <a:pPr rtl="0"/>
          <a:r>
            <a:rPr lang="en-US" b="1" dirty="0" smtClean="0"/>
            <a:t>Can define authorizations that express conditions on properties of both the resource and the subject</a:t>
          </a:r>
          <a:endParaRPr lang="en-US" b="1" dirty="0"/>
        </a:p>
      </dgm:t>
    </dgm:pt>
    <dgm:pt modelId="{E64197CB-B392-C549-91F2-68AEFB5E867E}" type="parTrans" cxnId="{94FDF1FA-64C1-7740-A047-F289C0C42B9A}">
      <dgm:prSet/>
      <dgm:spPr/>
      <dgm:t>
        <a:bodyPr/>
        <a:lstStyle/>
        <a:p>
          <a:endParaRPr lang="en-US"/>
        </a:p>
      </dgm:t>
    </dgm:pt>
    <dgm:pt modelId="{8B3DFF98-38C6-D84C-964E-A1699ED1BD33}" type="sibTrans" cxnId="{94FDF1FA-64C1-7740-A047-F289C0C42B9A}">
      <dgm:prSet/>
      <dgm:spPr/>
      <dgm:t>
        <a:bodyPr/>
        <a:lstStyle/>
        <a:p>
          <a:endParaRPr lang="en-US"/>
        </a:p>
      </dgm:t>
    </dgm:pt>
    <dgm:pt modelId="{B0642AA6-6825-1443-BB0E-E9E172E85AF5}">
      <dgm:prSet/>
      <dgm:spPr>
        <a:solidFill>
          <a:schemeClr val="accent5">
            <a:lumMod val="75000"/>
          </a:schemeClr>
        </a:solidFill>
      </dgm:spPr>
      <dgm:t>
        <a:bodyPr/>
        <a:lstStyle/>
        <a:p>
          <a:pPr rtl="0"/>
          <a:r>
            <a:rPr lang="en-US" b="1" dirty="0" smtClean="0"/>
            <a:t>Strength is its flexibility and expressive power</a:t>
          </a:r>
          <a:endParaRPr lang="en-US" b="1" dirty="0"/>
        </a:p>
      </dgm:t>
    </dgm:pt>
    <dgm:pt modelId="{D419AE9A-87B0-B940-8B52-17CFA2EA07EB}" type="parTrans" cxnId="{2A302559-F6F0-034C-B10A-9CB91D23B59F}">
      <dgm:prSet/>
      <dgm:spPr/>
      <dgm:t>
        <a:bodyPr/>
        <a:lstStyle/>
        <a:p>
          <a:endParaRPr lang="en-US"/>
        </a:p>
      </dgm:t>
    </dgm:pt>
    <dgm:pt modelId="{8FF73336-9C4E-5B4F-B7DA-AA8C87D7693A}" type="sibTrans" cxnId="{2A302559-F6F0-034C-B10A-9CB91D23B59F}">
      <dgm:prSet/>
      <dgm:spPr/>
      <dgm:t>
        <a:bodyPr/>
        <a:lstStyle/>
        <a:p>
          <a:endParaRPr lang="en-US"/>
        </a:p>
      </dgm:t>
    </dgm:pt>
    <dgm:pt modelId="{E10A8ADF-E3D7-DC4C-8004-5E13179118FF}">
      <dgm:prSet/>
      <dgm:spPr>
        <a:solidFill>
          <a:schemeClr val="accent4">
            <a:lumMod val="75000"/>
          </a:schemeClr>
        </a:solidFill>
      </dgm:spPr>
      <dgm:t>
        <a:bodyPr/>
        <a:lstStyle/>
        <a:p>
          <a:pPr rtl="0"/>
          <a:r>
            <a:rPr lang="en-US" b="1" dirty="0" smtClean="0"/>
            <a:t>Main obstacle to its adoption in real systems has been concern about the performance impact of evaluating predicates on both resource and user properties for each access</a:t>
          </a:r>
          <a:endParaRPr lang="en-US" b="1" dirty="0"/>
        </a:p>
      </dgm:t>
    </dgm:pt>
    <dgm:pt modelId="{ED5B44C8-1517-DA49-B07B-DBE64EB85312}" type="parTrans" cxnId="{ACFD75EE-DA87-0445-BC0F-CD765E7D086A}">
      <dgm:prSet/>
      <dgm:spPr/>
      <dgm:t>
        <a:bodyPr/>
        <a:lstStyle/>
        <a:p>
          <a:endParaRPr lang="en-US"/>
        </a:p>
      </dgm:t>
    </dgm:pt>
    <dgm:pt modelId="{48E8EA27-9619-384C-8500-B51C867F7F78}" type="sibTrans" cxnId="{ACFD75EE-DA87-0445-BC0F-CD765E7D086A}">
      <dgm:prSet/>
      <dgm:spPr/>
      <dgm:t>
        <a:bodyPr/>
        <a:lstStyle/>
        <a:p>
          <a:endParaRPr lang="en-US"/>
        </a:p>
      </dgm:t>
    </dgm:pt>
    <dgm:pt modelId="{44CFF86E-46B1-D448-B841-BA8682E66064}">
      <dgm:prSet/>
      <dgm:spPr>
        <a:solidFill>
          <a:schemeClr val="accent3">
            <a:lumMod val="75000"/>
          </a:schemeClr>
        </a:solidFill>
      </dgm:spPr>
      <dgm:t>
        <a:bodyPr/>
        <a:lstStyle/>
        <a:p>
          <a:pPr rtl="0"/>
          <a:r>
            <a:rPr lang="en-US" b="1" dirty="0" smtClean="0"/>
            <a:t>Web services have been pioneering technologies through the introduction of the </a:t>
          </a:r>
          <a:r>
            <a:rPr lang="en-US" b="1" dirty="0" err="1" smtClean="0"/>
            <a:t>eXtensible</a:t>
          </a:r>
          <a:r>
            <a:rPr lang="en-US" b="1" dirty="0" smtClean="0"/>
            <a:t> Access Control Markup Language (XAMCL)</a:t>
          </a:r>
          <a:endParaRPr lang="en-US" b="1" dirty="0"/>
        </a:p>
      </dgm:t>
    </dgm:pt>
    <dgm:pt modelId="{1FBA5BB4-F812-9442-BC98-350FBE0343FF}" type="parTrans" cxnId="{229F71EC-F39C-E345-AEB4-5FFE20266042}">
      <dgm:prSet/>
      <dgm:spPr/>
      <dgm:t>
        <a:bodyPr/>
        <a:lstStyle/>
        <a:p>
          <a:endParaRPr lang="en-US"/>
        </a:p>
      </dgm:t>
    </dgm:pt>
    <dgm:pt modelId="{753E6DBF-8731-4A4C-9CAF-AF8F7F5C8A81}" type="sibTrans" cxnId="{229F71EC-F39C-E345-AEB4-5FFE20266042}">
      <dgm:prSet/>
      <dgm:spPr/>
      <dgm:t>
        <a:bodyPr/>
        <a:lstStyle/>
        <a:p>
          <a:endParaRPr lang="en-US"/>
        </a:p>
      </dgm:t>
    </dgm:pt>
    <dgm:pt modelId="{DCC605DC-5C83-1F4A-A3C7-A7FAAE618A5A}">
      <dgm:prSet/>
      <dgm:spPr>
        <a:solidFill>
          <a:schemeClr val="accent1"/>
        </a:solidFill>
      </dgm:spPr>
      <dgm:t>
        <a:bodyPr/>
        <a:lstStyle/>
        <a:p>
          <a:pPr rtl="0"/>
          <a:r>
            <a:rPr lang="en-US" b="1" dirty="0" smtClean="0"/>
            <a:t>There is considerable interest in applying the model to cloud services</a:t>
          </a:r>
          <a:endParaRPr lang="en-US" b="1" dirty="0"/>
        </a:p>
      </dgm:t>
    </dgm:pt>
    <dgm:pt modelId="{E0B9C2BE-3F9C-CE48-8742-A2620F9DBD76}" type="parTrans" cxnId="{F5E42370-679B-F946-ACA9-AB4D2D3EC880}">
      <dgm:prSet/>
      <dgm:spPr/>
      <dgm:t>
        <a:bodyPr/>
        <a:lstStyle/>
        <a:p>
          <a:endParaRPr lang="en-US"/>
        </a:p>
      </dgm:t>
    </dgm:pt>
    <dgm:pt modelId="{BC17340B-46A3-8B4C-8F01-E178D4F1E4FC}" type="sibTrans" cxnId="{F5E42370-679B-F946-ACA9-AB4D2D3EC880}">
      <dgm:prSet/>
      <dgm:spPr/>
      <dgm:t>
        <a:bodyPr/>
        <a:lstStyle/>
        <a:p>
          <a:endParaRPr lang="en-US"/>
        </a:p>
      </dgm:t>
    </dgm:pt>
    <dgm:pt modelId="{47B96F38-26FC-BE41-A500-F5EB450121D8}" type="pres">
      <dgm:prSet presAssocID="{485D1C91-6B73-D64A-B23E-04566BC3748A}" presName="Name0" presStyleCnt="0">
        <dgm:presLayoutVars>
          <dgm:dir/>
          <dgm:resizeHandles val="exact"/>
        </dgm:presLayoutVars>
      </dgm:prSet>
      <dgm:spPr/>
      <dgm:t>
        <a:bodyPr/>
        <a:lstStyle/>
        <a:p>
          <a:endParaRPr lang="en-US"/>
        </a:p>
      </dgm:t>
    </dgm:pt>
    <dgm:pt modelId="{B0EB2FE9-FA50-DA46-8BBC-B613515C1146}" type="pres">
      <dgm:prSet presAssocID="{BB8A0D74-3C63-CF49-B3C5-FA471A6D594F}" presName="node" presStyleLbl="node1" presStyleIdx="0" presStyleCnt="5">
        <dgm:presLayoutVars>
          <dgm:bulletEnabled val="1"/>
        </dgm:presLayoutVars>
      </dgm:prSet>
      <dgm:spPr/>
      <dgm:t>
        <a:bodyPr/>
        <a:lstStyle/>
        <a:p>
          <a:endParaRPr lang="en-US"/>
        </a:p>
      </dgm:t>
    </dgm:pt>
    <dgm:pt modelId="{AF675EEB-8531-7D49-9839-3B0F6FE46557}" type="pres">
      <dgm:prSet presAssocID="{8B3DFF98-38C6-D84C-964E-A1699ED1BD33}" presName="sibTrans" presStyleCnt="0"/>
      <dgm:spPr/>
    </dgm:pt>
    <dgm:pt modelId="{07A3739F-938E-034F-916B-9F2DC8996AD9}" type="pres">
      <dgm:prSet presAssocID="{B0642AA6-6825-1443-BB0E-E9E172E85AF5}" presName="node" presStyleLbl="node1" presStyleIdx="1" presStyleCnt="5">
        <dgm:presLayoutVars>
          <dgm:bulletEnabled val="1"/>
        </dgm:presLayoutVars>
      </dgm:prSet>
      <dgm:spPr/>
      <dgm:t>
        <a:bodyPr/>
        <a:lstStyle/>
        <a:p>
          <a:endParaRPr lang="en-US"/>
        </a:p>
      </dgm:t>
    </dgm:pt>
    <dgm:pt modelId="{E0D553D2-004C-F14D-893A-EF0B8034AF1A}" type="pres">
      <dgm:prSet presAssocID="{8FF73336-9C4E-5B4F-B7DA-AA8C87D7693A}" presName="sibTrans" presStyleCnt="0"/>
      <dgm:spPr/>
    </dgm:pt>
    <dgm:pt modelId="{86BAC080-CAC7-334F-A47F-247284CF062D}" type="pres">
      <dgm:prSet presAssocID="{E10A8ADF-E3D7-DC4C-8004-5E13179118FF}" presName="node" presStyleLbl="node1" presStyleIdx="2" presStyleCnt="5">
        <dgm:presLayoutVars>
          <dgm:bulletEnabled val="1"/>
        </dgm:presLayoutVars>
      </dgm:prSet>
      <dgm:spPr/>
      <dgm:t>
        <a:bodyPr/>
        <a:lstStyle/>
        <a:p>
          <a:endParaRPr lang="en-US"/>
        </a:p>
      </dgm:t>
    </dgm:pt>
    <dgm:pt modelId="{17664B13-4517-3E4A-A970-A0B4CE78E22E}" type="pres">
      <dgm:prSet presAssocID="{48E8EA27-9619-384C-8500-B51C867F7F78}" presName="sibTrans" presStyleCnt="0"/>
      <dgm:spPr/>
    </dgm:pt>
    <dgm:pt modelId="{7366F1B3-F41D-704B-8414-15AA9C1F35CD}" type="pres">
      <dgm:prSet presAssocID="{44CFF86E-46B1-D448-B841-BA8682E66064}" presName="node" presStyleLbl="node1" presStyleIdx="3" presStyleCnt="5">
        <dgm:presLayoutVars>
          <dgm:bulletEnabled val="1"/>
        </dgm:presLayoutVars>
      </dgm:prSet>
      <dgm:spPr/>
      <dgm:t>
        <a:bodyPr/>
        <a:lstStyle/>
        <a:p>
          <a:endParaRPr lang="en-US"/>
        </a:p>
      </dgm:t>
    </dgm:pt>
    <dgm:pt modelId="{D26B4BB2-21EB-7746-8CE0-5F8EFC9171EC}" type="pres">
      <dgm:prSet presAssocID="{753E6DBF-8731-4A4C-9CAF-AF8F7F5C8A81}" presName="sibTrans" presStyleCnt="0"/>
      <dgm:spPr/>
    </dgm:pt>
    <dgm:pt modelId="{22319A17-68EB-5042-8692-CE160831B4F6}" type="pres">
      <dgm:prSet presAssocID="{DCC605DC-5C83-1F4A-A3C7-A7FAAE618A5A}" presName="node" presStyleLbl="node1" presStyleIdx="4" presStyleCnt="5">
        <dgm:presLayoutVars>
          <dgm:bulletEnabled val="1"/>
        </dgm:presLayoutVars>
      </dgm:prSet>
      <dgm:spPr/>
      <dgm:t>
        <a:bodyPr/>
        <a:lstStyle/>
        <a:p>
          <a:endParaRPr lang="en-US"/>
        </a:p>
      </dgm:t>
    </dgm:pt>
  </dgm:ptLst>
  <dgm:cxnLst>
    <dgm:cxn modelId="{2A302559-F6F0-034C-B10A-9CB91D23B59F}" srcId="{485D1C91-6B73-D64A-B23E-04566BC3748A}" destId="{B0642AA6-6825-1443-BB0E-E9E172E85AF5}" srcOrd="1" destOrd="0" parTransId="{D419AE9A-87B0-B940-8B52-17CFA2EA07EB}" sibTransId="{8FF73336-9C4E-5B4F-B7DA-AA8C87D7693A}"/>
    <dgm:cxn modelId="{D36FBAC9-9544-CD45-BAEB-53863280D755}" type="presOf" srcId="{E10A8ADF-E3D7-DC4C-8004-5E13179118FF}" destId="{86BAC080-CAC7-334F-A47F-247284CF062D}" srcOrd="0" destOrd="0" presId="urn:microsoft.com/office/officeart/2005/8/layout/hList6"/>
    <dgm:cxn modelId="{6813557D-82C8-CA42-99D8-EF539FABED4E}" type="presOf" srcId="{BB8A0D74-3C63-CF49-B3C5-FA471A6D594F}" destId="{B0EB2FE9-FA50-DA46-8BBC-B613515C1146}" srcOrd="0" destOrd="0" presId="urn:microsoft.com/office/officeart/2005/8/layout/hList6"/>
    <dgm:cxn modelId="{63B0A533-DF5C-3A4B-9620-C6215A781046}" type="presOf" srcId="{B0642AA6-6825-1443-BB0E-E9E172E85AF5}" destId="{07A3739F-938E-034F-916B-9F2DC8996AD9}" srcOrd="0" destOrd="0" presId="urn:microsoft.com/office/officeart/2005/8/layout/hList6"/>
    <dgm:cxn modelId="{3E8198DA-F759-DD40-8BA4-56CC28F1FDE7}" type="presOf" srcId="{DCC605DC-5C83-1F4A-A3C7-A7FAAE618A5A}" destId="{22319A17-68EB-5042-8692-CE160831B4F6}" srcOrd="0" destOrd="0" presId="urn:microsoft.com/office/officeart/2005/8/layout/hList6"/>
    <dgm:cxn modelId="{94FDF1FA-64C1-7740-A047-F289C0C42B9A}" srcId="{485D1C91-6B73-D64A-B23E-04566BC3748A}" destId="{BB8A0D74-3C63-CF49-B3C5-FA471A6D594F}" srcOrd="0" destOrd="0" parTransId="{E64197CB-B392-C549-91F2-68AEFB5E867E}" sibTransId="{8B3DFF98-38C6-D84C-964E-A1699ED1BD33}"/>
    <dgm:cxn modelId="{F5E42370-679B-F946-ACA9-AB4D2D3EC880}" srcId="{485D1C91-6B73-D64A-B23E-04566BC3748A}" destId="{DCC605DC-5C83-1F4A-A3C7-A7FAAE618A5A}" srcOrd="4" destOrd="0" parTransId="{E0B9C2BE-3F9C-CE48-8742-A2620F9DBD76}" sibTransId="{BC17340B-46A3-8B4C-8F01-E178D4F1E4FC}"/>
    <dgm:cxn modelId="{ACFD75EE-DA87-0445-BC0F-CD765E7D086A}" srcId="{485D1C91-6B73-D64A-B23E-04566BC3748A}" destId="{E10A8ADF-E3D7-DC4C-8004-5E13179118FF}" srcOrd="2" destOrd="0" parTransId="{ED5B44C8-1517-DA49-B07B-DBE64EB85312}" sibTransId="{48E8EA27-9619-384C-8500-B51C867F7F78}"/>
    <dgm:cxn modelId="{229F71EC-F39C-E345-AEB4-5FFE20266042}" srcId="{485D1C91-6B73-D64A-B23E-04566BC3748A}" destId="{44CFF86E-46B1-D448-B841-BA8682E66064}" srcOrd="3" destOrd="0" parTransId="{1FBA5BB4-F812-9442-BC98-350FBE0343FF}" sibTransId="{753E6DBF-8731-4A4C-9CAF-AF8F7F5C8A81}"/>
    <dgm:cxn modelId="{31F02E73-EF13-6743-B786-1490C2956EF2}" type="presOf" srcId="{485D1C91-6B73-D64A-B23E-04566BC3748A}" destId="{47B96F38-26FC-BE41-A500-F5EB450121D8}" srcOrd="0" destOrd="0" presId="urn:microsoft.com/office/officeart/2005/8/layout/hList6"/>
    <dgm:cxn modelId="{DF7EE1DB-2404-C343-B933-B8A7D0492E0A}" type="presOf" srcId="{44CFF86E-46B1-D448-B841-BA8682E66064}" destId="{7366F1B3-F41D-704B-8414-15AA9C1F35CD}" srcOrd="0" destOrd="0" presId="urn:microsoft.com/office/officeart/2005/8/layout/hList6"/>
    <dgm:cxn modelId="{4F9AEAE9-05E9-0B41-874B-D15963FA69BB}" type="presParOf" srcId="{47B96F38-26FC-BE41-A500-F5EB450121D8}" destId="{B0EB2FE9-FA50-DA46-8BBC-B613515C1146}" srcOrd="0" destOrd="0" presId="urn:microsoft.com/office/officeart/2005/8/layout/hList6"/>
    <dgm:cxn modelId="{DC34FC2A-3F3B-E146-98D3-0FE49114379D}" type="presParOf" srcId="{47B96F38-26FC-BE41-A500-F5EB450121D8}" destId="{AF675EEB-8531-7D49-9839-3B0F6FE46557}" srcOrd="1" destOrd="0" presId="urn:microsoft.com/office/officeart/2005/8/layout/hList6"/>
    <dgm:cxn modelId="{8B95FBB2-708B-9145-B68A-4933B687D9ED}" type="presParOf" srcId="{47B96F38-26FC-BE41-A500-F5EB450121D8}" destId="{07A3739F-938E-034F-916B-9F2DC8996AD9}" srcOrd="2" destOrd="0" presId="urn:microsoft.com/office/officeart/2005/8/layout/hList6"/>
    <dgm:cxn modelId="{0F961DE6-E6A0-D640-A691-441E32383C0D}" type="presParOf" srcId="{47B96F38-26FC-BE41-A500-F5EB450121D8}" destId="{E0D553D2-004C-F14D-893A-EF0B8034AF1A}" srcOrd="3" destOrd="0" presId="urn:microsoft.com/office/officeart/2005/8/layout/hList6"/>
    <dgm:cxn modelId="{4446D2DC-3ED0-3C44-BA34-EB592C8B351E}" type="presParOf" srcId="{47B96F38-26FC-BE41-A500-F5EB450121D8}" destId="{86BAC080-CAC7-334F-A47F-247284CF062D}" srcOrd="4" destOrd="0" presId="urn:microsoft.com/office/officeart/2005/8/layout/hList6"/>
    <dgm:cxn modelId="{750C1251-6EE0-CD45-A275-14D816B7CBB7}" type="presParOf" srcId="{47B96F38-26FC-BE41-A500-F5EB450121D8}" destId="{17664B13-4517-3E4A-A970-A0B4CE78E22E}" srcOrd="5" destOrd="0" presId="urn:microsoft.com/office/officeart/2005/8/layout/hList6"/>
    <dgm:cxn modelId="{4D7D8D9C-99CA-7A44-B680-13F270890FD2}" type="presParOf" srcId="{47B96F38-26FC-BE41-A500-F5EB450121D8}" destId="{7366F1B3-F41D-704B-8414-15AA9C1F35CD}" srcOrd="6" destOrd="0" presId="urn:microsoft.com/office/officeart/2005/8/layout/hList6"/>
    <dgm:cxn modelId="{CB446E84-DD10-4543-9D20-84DB9DC545D0}" type="presParOf" srcId="{47B96F38-26FC-BE41-A500-F5EB450121D8}" destId="{D26B4BB2-21EB-7746-8CE0-5F8EFC9171EC}" srcOrd="7" destOrd="0" presId="urn:microsoft.com/office/officeart/2005/8/layout/hList6"/>
    <dgm:cxn modelId="{F166BFAF-9F28-6C47-85EA-738A4BC2AEE4}" type="presParOf" srcId="{47B96F38-26FC-BE41-A500-F5EB450121D8}" destId="{22319A17-68EB-5042-8692-CE160831B4F6}"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6C4F13-053A-284B-9FDF-CE3E60E126BD}"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E655676A-4332-534B-9DAD-FF2689493212}">
      <dgm:prSet custT="1"/>
      <dgm:spPr>
        <a:solidFill>
          <a:srgbClr val="00B050"/>
        </a:solidFill>
      </dgm:spPr>
      <dgm:t>
        <a:bodyPr/>
        <a:lstStyle/>
        <a:p>
          <a:pPr rtl="0"/>
          <a:r>
            <a:rPr lang="en-US" sz="2400" b="0" dirty="0" smtClean="0">
              <a:solidFill>
                <a:schemeClr val="bg1"/>
              </a:solidFill>
            </a:rPr>
            <a:t>Subject attributes</a:t>
          </a:r>
          <a:endParaRPr lang="en-US" sz="2400" b="0" dirty="0">
            <a:solidFill>
              <a:schemeClr val="bg1"/>
            </a:solidFill>
          </a:endParaRPr>
        </a:p>
      </dgm:t>
    </dgm:pt>
    <dgm:pt modelId="{D9DAE0DD-1DB2-744F-AEA5-90962B0531E5}" type="parTrans" cxnId="{3CAD7F49-809E-E942-9842-978CDEEE0BCE}">
      <dgm:prSet/>
      <dgm:spPr/>
      <dgm:t>
        <a:bodyPr/>
        <a:lstStyle/>
        <a:p>
          <a:endParaRPr lang="en-US"/>
        </a:p>
      </dgm:t>
    </dgm:pt>
    <dgm:pt modelId="{1324E16A-D187-2740-89ED-325EF869E2BF}" type="sibTrans" cxnId="{3CAD7F49-809E-E942-9842-978CDEEE0BCE}">
      <dgm:prSet/>
      <dgm:spPr/>
      <dgm:t>
        <a:bodyPr/>
        <a:lstStyle/>
        <a:p>
          <a:endParaRPr lang="en-US"/>
        </a:p>
      </dgm:t>
    </dgm:pt>
    <dgm:pt modelId="{7CD3F8EC-6D5D-DC48-88CD-56515931E5A5}">
      <dgm:prSet/>
      <dgm:spPr/>
      <dgm:t>
        <a:bodyPr/>
        <a:lstStyle/>
        <a:p>
          <a:pPr rtl="0">
            <a:spcBef>
              <a:spcPts val="0"/>
            </a:spcBef>
            <a:spcAft>
              <a:spcPts val="1524"/>
            </a:spcAft>
          </a:pPr>
          <a:r>
            <a:rPr lang="en-US" dirty="0" smtClean="0">
              <a:latin typeface="+mj-lt"/>
            </a:rPr>
            <a:t>A subject is an active entity that causes information to flow among objects or changes the system state</a:t>
          </a:r>
          <a:endParaRPr lang="en-US" dirty="0">
            <a:latin typeface="+mj-lt"/>
          </a:endParaRPr>
        </a:p>
      </dgm:t>
    </dgm:pt>
    <dgm:pt modelId="{9D65A348-2BC1-7D46-8BD7-8BED10662D95}" type="parTrans" cxnId="{9D5AC07A-ED04-8F4E-B675-B23350824A3C}">
      <dgm:prSet/>
      <dgm:spPr/>
      <dgm:t>
        <a:bodyPr/>
        <a:lstStyle/>
        <a:p>
          <a:endParaRPr lang="en-US"/>
        </a:p>
      </dgm:t>
    </dgm:pt>
    <dgm:pt modelId="{FF1901ED-36DB-0F4A-B6D7-A6733487A324}" type="sibTrans" cxnId="{9D5AC07A-ED04-8F4E-B675-B23350824A3C}">
      <dgm:prSet/>
      <dgm:spPr/>
      <dgm:t>
        <a:bodyPr/>
        <a:lstStyle/>
        <a:p>
          <a:endParaRPr lang="en-US"/>
        </a:p>
      </dgm:t>
    </dgm:pt>
    <dgm:pt modelId="{36BE4108-004A-B644-A402-E171986A3799}">
      <dgm:prSet custT="1"/>
      <dgm:spPr>
        <a:solidFill>
          <a:srgbClr val="00B050"/>
        </a:solidFill>
      </dgm:spPr>
      <dgm:t>
        <a:bodyPr/>
        <a:lstStyle/>
        <a:p>
          <a:pPr rtl="0"/>
          <a:r>
            <a:rPr lang="en-US" sz="2400" b="0" dirty="0" smtClean="0">
              <a:solidFill>
                <a:schemeClr val="bg1"/>
              </a:solidFill>
            </a:rPr>
            <a:t>Object attributes</a:t>
          </a:r>
        </a:p>
      </dgm:t>
    </dgm:pt>
    <dgm:pt modelId="{9356FAC8-E20F-3445-8C1D-7A619E99CBBB}" type="parTrans" cxnId="{C791061E-7E49-5A40-831B-00CB18418DFB}">
      <dgm:prSet/>
      <dgm:spPr/>
      <dgm:t>
        <a:bodyPr/>
        <a:lstStyle/>
        <a:p>
          <a:endParaRPr lang="en-US"/>
        </a:p>
      </dgm:t>
    </dgm:pt>
    <dgm:pt modelId="{1965F033-108C-2444-9A02-528A40BF64B7}" type="sibTrans" cxnId="{C791061E-7E49-5A40-831B-00CB18418DFB}">
      <dgm:prSet/>
      <dgm:spPr/>
      <dgm:t>
        <a:bodyPr/>
        <a:lstStyle/>
        <a:p>
          <a:endParaRPr lang="en-US"/>
        </a:p>
      </dgm:t>
    </dgm:pt>
    <dgm:pt modelId="{0E5C6F4C-0BE0-474B-99BC-5436AAEEC2E8}">
      <dgm:prSet/>
      <dgm:spPr/>
      <dgm:t>
        <a:bodyPr/>
        <a:lstStyle/>
        <a:p>
          <a:pPr rtl="0">
            <a:spcAft>
              <a:spcPts val="1524"/>
            </a:spcAft>
          </a:pPr>
          <a:r>
            <a:rPr lang="en-US" dirty="0" smtClean="0">
              <a:latin typeface="+mj-lt"/>
              <a:cs typeface="Palatino Linotype (Body)"/>
            </a:rPr>
            <a:t>An object (or resource) is a passive information system-related entity containing or receiving information</a:t>
          </a:r>
          <a:endParaRPr lang="en-US" dirty="0">
            <a:latin typeface="+mj-lt"/>
            <a:cs typeface="Palatino Linotype (Body)"/>
          </a:endParaRPr>
        </a:p>
      </dgm:t>
    </dgm:pt>
    <dgm:pt modelId="{586FA414-4E78-CE4D-9AD5-F6759905C7EF}" type="parTrans" cxnId="{3AC844BC-1FD8-F447-9953-DE961E69F613}">
      <dgm:prSet/>
      <dgm:spPr/>
      <dgm:t>
        <a:bodyPr/>
        <a:lstStyle/>
        <a:p>
          <a:endParaRPr lang="en-US"/>
        </a:p>
      </dgm:t>
    </dgm:pt>
    <dgm:pt modelId="{4BEF6CFC-F341-7349-A038-96CFFF4E8957}" type="sibTrans" cxnId="{3AC844BC-1FD8-F447-9953-DE961E69F613}">
      <dgm:prSet/>
      <dgm:spPr/>
      <dgm:t>
        <a:bodyPr/>
        <a:lstStyle/>
        <a:p>
          <a:endParaRPr lang="en-US"/>
        </a:p>
      </dgm:t>
    </dgm:pt>
    <dgm:pt modelId="{6897BF8E-6C2F-B641-BF47-07721A47AA7E}">
      <dgm:prSet custT="1"/>
      <dgm:spPr>
        <a:solidFill>
          <a:srgbClr val="00B050"/>
        </a:solidFill>
      </dgm:spPr>
      <dgm:t>
        <a:bodyPr/>
        <a:lstStyle/>
        <a:p>
          <a:pPr rtl="0"/>
          <a:r>
            <a:rPr lang="en-US" sz="2400" b="0" dirty="0" smtClean="0">
              <a:solidFill>
                <a:schemeClr val="bg1"/>
              </a:solidFill>
            </a:rPr>
            <a:t>Environment attributes</a:t>
          </a:r>
        </a:p>
      </dgm:t>
    </dgm:pt>
    <dgm:pt modelId="{16AB04A8-AEF4-9A47-8B15-99818D9FB321}" type="parTrans" cxnId="{06FCAD0C-86ED-C341-8A74-4C4D807B7E9A}">
      <dgm:prSet/>
      <dgm:spPr/>
      <dgm:t>
        <a:bodyPr/>
        <a:lstStyle/>
        <a:p>
          <a:endParaRPr lang="en-US"/>
        </a:p>
      </dgm:t>
    </dgm:pt>
    <dgm:pt modelId="{573607DB-45F4-1748-90D6-A2C927448F8B}" type="sibTrans" cxnId="{06FCAD0C-86ED-C341-8A74-4C4D807B7E9A}">
      <dgm:prSet/>
      <dgm:spPr/>
      <dgm:t>
        <a:bodyPr/>
        <a:lstStyle/>
        <a:p>
          <a:endParaRPr lang="en-US"/>
        </a:p>
      </dgm:t>
    </dgm:pt>
    <dgm:pt modelId="{B451C9AF-C216-314E-9130-023EBF74715D}">
      <dgm:prSet/>
      <dgm:spPr/>
      <dgm:t>
        <a:bodyPr/>
        <a:lstStyle/>
        <a:p>
          <a:pPr rtl="0">
            <a:spcAft>
              <a:spcPct val="15000"/>
            </a:spcAft>
          </a:pPr>
          <a:r>
            <a:rPr lang="en-US" b="0" dirty="0" smtClean="0">
              <a:latin typeface="+mj-lt"/>
            </a:rPr>
            <a:t>Describe the operational, technical, and even situational environment or context in which the information access occurs</a:t>
          </a:r>
          <a:endParaRPr lang="en-US" b="0" dirty="0">
            <a:latin typeface="+mj-lt"/>
          </a:endParaRPr>
        </a:p>
      </dgm:t>
    </dgm:pt>
    <dgm:pt modelId="{F6F7C3A5-159E-BE49-8EEE-12C8FEBC5D02}" type="parTrans" cxnId="{D8C7E0E5-2C9C-D647-99E2-B110A2E0864F}">
      <dgm:prSet/>
      <dgm:spPr/>
      <dgm:t>
        <a:bodyPr/>
        <a:lstStyle/>
        <a:p>
          <a:endParaRPr lang="en-US"/>
        </a:p>
      </dgm:t>
    </dgm:pt>
    <dgm:pt modelId="{EE0976A0-4120-1949-9EE7-A90EB60764AD}" type="sibTrans" cxnId="{D8C7E0E5-2C9C-D647-99E2-B110A2E0864F}">
      <dgm:prSet/>
      <dgm:spPr/>
      <dgm:t>
        <a:bodyPr/>
        <a:lstStyle/>
        <a:p>
          <a:endParaRPr lang="en-US"/>
        </a:p>
      </dgm:t>
    </dgm:pt>
    <dgm:pt modelId="{73896295-24CF-8049-8D8E-121472B8EC15}">
      <dgm:prSet/>
      <dgm:spPr/>
      <dgm:t>
        <a:bodyPr/>
        <a:lstStyle/>
        <a:p>
          <a:pPr rtl="0">
            <a:spcBef>
              <a:spcPts val="0"/>
            </a:spcBef>
            <a:spcAft>
              <a:spcPts val="1524"/>
            </a:spcAft>
          </a:pPr>
          <a:r>
            <a:rPr lang="en-US" dirty="0" smtClean="0">
              <a:latin typeface="+mj-lt"/>
            </a:rPr>
            <a:t>Attributes define the identity and characteristics of the subject</a:t>
          </a:r>
          <a:endParaRPr lang="en-US" dirty="0">
            <a:latin typeface="+mj-lt"/>
          </a:endParaRPr>
        </a:p>
      </dgm:t>
    </dgm:pt>
    <dgm:pt modelId="{7B87A6C4-07FF-D744-A1F5-73BBF7F785F4}" type="parTrans" cxnId="{74A36D27-B2FC-2740-99B2-50D198258AE1}">
      <dgm:prSet/>
      <dgm:spPr/>
      <dgm:t>
        <a:bodyPr/>
        <a:lstStyle/>
        <a:p>
          <a:endParaRPr lang="en-US"/>
        </a:p>
      </dgm:t>
    </dgm:pt>
    <dgm:pt modelId="{D8785D47-9238-E74A-9868-E1C6F1D2E47C}" type="sibTrans" cxnId="{74A36D27-B2FC-2740-99B2-50D198258AE1}">
      <dgm:prSet/>
      <dgm:spPr/>
      <dgm:t>
        <a:bodyPr/>
        <a:lstStyle/>
        <a:p>
          <a:endParaRPr lang="en-US"/>
        </a:p>
      </dgm:t>
    </dgm:pt>
    <dgm:pt modelId="{B1BCFFD0-E15F-334B-9912-90BD8162DC0C}">
      <dgm:prSet/>
      <dgm:spPr/>
      <dgm:t>
        <a:bodyPr/>
        <a:lstStyle/>
        <a:p>
          <a:pPr rtl="0">
            <a:spcAft>
              <a:spcPct val="15000"/>
            </a:spcAft>
          </a:pPr>
          <a:endParaRPr lang="en-US" dirty="0"/>
        </a:p>
      </dgm:t>
    </dgm:pt>
    <dgm:pt modelId="{4752109A-5C5C-F54B-9D96-89986F103046}" type="parTrans" cxnId="{66E8BDD4-94A0-CD4E-9579-91E4BB59DC3E}">
      <dgm:prSet/>
      <dgm:spPr/>
      <dgm:t>
        <a:bodyPr/>
        <a:lstStyle/>
        <a:p>
          <a:endParaRPr lang="en-US"/>
        </a:p>
      </dgm:t>
    </dgm:pt>
    <dgm:pt modelId="{CCB432BE-3440-4546-BB06-1B256CB6F92D}" type="sibTrans" cxnId="{66E8BDD4-94A0-CD4E-9579-91E4BB59DC3E}">
      <dgm:prSet/>
      <dgm:spPr/>
      <dgm:t>
        <a:bodyPr/>
        <a:lstStyle/>
        <a:p>
          <a:endParaRPr lang="en-US"/>
        </a:p>
      </dgm:t>
    </dgm:pt>
    <dgm:pt modelId="{611A172E-E398-094F-A51F-31DA7A8EEFC6}">
      <dgm:prSet/>
      <dgm:spPr/>
      <dgm:t>
        <a:bodyPr/>
        <a:lstStyle/>
        <a:p>
          <a:pPr rtl="0">
            <a:spcAft>
              <a:spcPct val="15000"/>
            </a:spcAft>
          </a:pPr>
          <a:r>
            <a:rPr lang="en-US" dirty="0" smtClean="0">
              <a:latin typeface="+mj-lt"/>
              <a:cs typeface="Palatino Linotype (Body)"/>
            </a:rPr>
            <a:t>Objects have attributes that can be leverages to make access control decisions</a:t>
          </a:r>
          <a:endParaRPr lang="en-US" dirty="0">
            <a:latin typeface="+mj-lt"/>
            <a:cs typeface="Palatino Linotype (Body)"/>
          </a:endParaRPr>
        </a:p>
      </dgm:t>
    </dgm:pt>
    <dgm:pt modelId="{8416C1CB-B8F7-6141-B419-B5E73318F6D1}" type="parTrans" cxnId="{8972381E-2710-5B4A-B001-F235D86D8D71}">
      <dgm:prSet/>
      <dgm:spPr/>
      <dgm:t>
        <a:bodyPr/>
        <a:lstStyle/>
        <a:p>
          <a:endParaRPr lang="en-US"/>
        </a:p>
      </dgm:t>
    </dgm:pt>
    <dgm:pt modelId="{41DCC98F-1D61-4C44-A63F-904E93B0D19A}" type="sibTrans" cxnId="{8972381E-2710-5B4A-B001-F235D86D8D71}">
      <dgm:prSet/>
      <dgm:spPr/>
      <dgm:t>
        <a:bodyPr/>
        <a:lstStyle/>
        <a:p>
          <a:endParaRPr lang="en-US"/>
        </a:p>
      </dgm:t>
    </dgm:pt>
    <dgm:pt modelId="{EE1B317C-96B1-624D-8F2C-25C21E7DB666}">
      <dgm:prSet/>
      <dgm:spPr/>
      <dgm:t>
        <a:bodyPr/>
        <a:lstStyle/>
        <a:p>
          <a:pPr rtl="0">
            <a:spcAft>
              <a:spcPts val="1524"/>
            </a:spcAft>
          </a:pPr>
          <a:r>
            <a:rPr lang="en-US" b="0" dirty="0" smtClean="0">
              <a:latin typeface="+mj-lt"/>
            </a:rPr>
            <a:t>These attributes have so far been largely ignored in most access control policies</a:t>
          </a:r>
          <a:endParaRPr lang="en-US" b="0" dirty="0">
            <a:latin typeface="+mj-lt"/>
          </a:endParaRPr>
        </a:p>
      </dgm:t>
    </dgm:pt>
    <dgm:pt modelId="{032D46E8-911D-C146-8115-B08BAC064467}" type="parTrans" cxnId="{D1391883-5F9D-1144-AC76-4412BF8879EB}">
      <dgm:prSet/>
      <dgm:spPr/>
      <dgm:t>
        <a:bodyPr/>
        <a:lstStyle/>
        <a:p>
          <a:endParaRPr lang="en-US"/>
        </a:p>
      </dgm:t>
    </dgm:pt>
    <dgm:pt modelId="{DA65E483-46D0-E84E-8BA1-B5BEB19B16A0}" type="sibTrans" cxnId="{D1391883-5F9D-1144-AC76-4412BF8879EB}">
      <dgm:prSet/>
      <dgm:spPr/>
      <dgm:t>
        <a:bodyPr/>
        <a:lstStyle/>
        <a:p>
          <a:endParaRPr lang="en-US"/>
        </a:p>
      </dgm:t>
    </dgm:pt>
    <dgm:pt modelId="{2B893332-CC31-AD47-A87E-68D6D2786DE1}" type="pres">
      <dgm:prSet presAssocID="{416C4F13-053A-284B-9FDF-CE3E60E126BD}" presName="Name0" presStyleCnt="0">
        <dgm:presLayoutVars>
          <dgm:dir/>
          <dgm:animLvl val="lvl"/>
          <dgm:resizeHandles val="exact"/>
        </dgm:presLayoutVars>
      </dgm:prSet>
      <dgm:spPr/>
      <dgm:t>
        <a:bodyPr/>
        <a:lstStyle/>
        <a:p>
          <a:endParaRPr lang="en-US"/>
        </a:p>
      </dgm:t>
    </dgm:pt>
    <dgm:pt modelId="{5BC0D6E9-BB18-0041-BF50-63D30988BA19}" type="pres">
      <dgm:prSet presAssocID="{E655676A-4332-534B-9DAD-FF2689493212}" presName="composite" presStyleCnt="0"/>
      <dgm:spPr/>
    </dgm:pt>
    <dgm:pt modelId="{321A3381-433B-CE45-9F2A-F37F91C887F4}" type="pres">
      <dgm:prSet presAssocID="{E655676A-4332-534B-9DAD-FF2689493212}" presName="parTx" presStyleLbl="node1" presStyleIdx="0" presStyleCnt="3">
        <dgm:presLayoutVars>
          <dgm:chMax val="0"/>
          <dgm:chPref val="0"/>
          <dgm:bulletEnabled val="1"/>
        </dgm:presLayoutVars>
      </dgm:prSet>
      <dgm:spPr/>
      <dgm:t>
        <a:bodyPr/>
        <a:lstStyle/>
        <a:p>
          <a:endParaRPr lang="en-US"/>
        </a:p>
      </dgm:t>
    </dgm:pt>
    <dgm:pt modelId="{6D536E0F-208B-814D-8E8F-710E7FDA3193}" type="pres">
      <dgm:prSet presAssocID="{E655676A-4332-534B-9DAD-FF2689493212}" presName="desTx" presStyleLbl="revTx" presStyleIdx="0" presStyleCnt="3">
        <dgm:presLayoutVars>
          <dgm:bulletEnabled val="1"/>
        </dgm:presLayoutVars>
      </dgm:prSet>
      <dgm:spPr/>
      <dgm:t>
        <a:bodyPr/>
        <a:lstStyle/>
        <a:p>
          <a:endParaRPr lang="en-US"/>
        </a:p>
      </dgm:t>
    </dgm:pt>
    <dgm:pt modelId="{B52A4F7B-8C84-3E43-83B5-C7170FDFEFB8}" type="pres">
      <dgm:prSet presAssocID="{1324E16A-D187-2740-89ED-325EF869E2BF}" presName="space" presStyleCnt="0"/>
      <dgm:spPr/>
    </dgm:pt>
    <dgm:pt modelId="{E73F670B-D805-044A-A23A-8FAA47BA5678}" type="pres">
      <dgm:prSet presAssocID="{36BE4108-004A-B644-A402-E171986A3799}" presName="composite" presStyleCnt="0"/>
      <dgm:spPr/>
    </dgm:pt>
    <dgm:pt modelId="{9D77E78E-02AA-FD40-B2D6-2C660715F549}" type="pres">
      <dgm:prSet presAssocID="{36BE4108-004A-B644-A402-E171986A3799}" presName="parTx" presStyleLbl="node1" presStyleIdx="1" presStyleCnt="3">
        <dgm:presLayoutVars>
          <dgm:chMax val="0"/>
          <dgm:chPref val="0"/>
          <dgm:bulletEnabled val="1"/>
        </dgm:presLayoutVars>
      </dgm:prSet>
      <dgm:spPr/>
      <dgm:t>
        <a:bodyPr/>
        <a:lstStyle/>
        <a:p>
          <a:endParaRPr lang="en-US"/>
        </a:p>
      </dgm:t>
    </dgm:pt>
    <dgm:pt modelId="{5C9C9464-D886-F54D-81C1-ACA0089E829B}" type="pres">
      <dgm:prSet presAssocID="{36BE4108-004A-B644-A402-E171986A3799}" presName="desTx" presStyleLbl="revTx" presStyleIdx="1" presStyleCnt="3">
        <dgm:presLayoutVars>
          <dgm:bulletEnabled val="1"/>
        </dgm:presLayoutVars>
      </dgm:prSet>
      <dgm:spPr/>
      <dgm:t>
        <a:bodyPr/>
        <a:lstStyle/>
        <a:p>
          <a:endParaRPr lang="en-US"/>
        </a:p>
      </dgm:t>
    </dgm:pt>
    <dgm:pt modelId="{D5E2DFBA-799E-C74F-A9F7-7B8400E0A9AA}" type="pres">
      <dgm:prSet presAssocID="{1965F033-108C-2444-9A02-528A40BF64B7}" presName="space" presStyleCnt="0"/>
      <dgm:spPr/>
    </dgm:pt>
    <dgm:pt modelId="{B5008852-FD85-8145-A028-EB7DFA1F30E7}" type="pres">
      <dgm:prSet presAssocID="{6897BF8E-6C2F-B641-BF47-07721A47AA7E}" presName="composite" presStyleCnt="0"/>
      <dgm:spPr/>
    </dgm:pt>
    <dgm:pt modelId="{F404E2DB-56BA-4743-8145-F722FEBF52A5}" type="pres">
      <dgm:prSet presAssocID="{6897BF8E-6C2F-B641-BF47-07721A47AA7E}" presName="parTx" presStyleLbl="node1" presStyleIdx="2" presStyleCnt="3">
        <dgm:presLayoutVars>
          <dgm:chMax val="0"/>
          <dgm:chPref val="0"/>
          <dgm:bulletEnabled val="1"/>
        </dgm:presLayoutVars>
      </dgm:prSet>
      <dgm:spPr/>
      <dgm:t>
        <a:bodyPr/>
        <a:lstStyle/>
        <a:p>
          <a:endParaRPr lang="en-US"/>
        </a:p>
      </dgm:t>
    </dgm:pt>
    <dgm:pt modelId="{36E5E7F1-34B4-4049-B517-21AD2FD3CAD9}" type="pres">
      <dgm:prSet presAssocID="{6897BF8E-6C2F-B641-BF47-07721A47AA7E}" presName="desTx" presStyleLbl="revTx" presStyleIdx="2" presStyleCnt="3">
        <dgm:presLayoutVars>
          <dgm:bulletEnabled val="1"/>
        </dgm:presLayoutVars>
      </dgm:prSet>
      <dgm:spPr/>
      <dgm:t>
        <a:bodyPr/>
        <a:lstStyle/>
        <a:p>
          <a:endParaRPr lang="en-US"/>
        </a:p>
      </dgm:t>
    </dgm:pt>
  </dgm:ptLst>
  <dgm:cxnLst>
    <dgm:cxn modelId="{3AC844BC-1FD8-F447-9953-DE961E69F613}" srcId="{36BE4108-004A-B644-A402-E171986A3799}" destId="{0E5C6F4C-0BE0-474B-99BC-5436AAEEC2E8}" srcOrd="0" destOrd="0" parTransId="{586FA414-4E78-CE4D-9AD5-F6759905C7EF}" sibTransId="{4BEF6CFC-F341-7349-A038-96CFFF4E8957}"/>
    <dgm:cxn modelId="{9D5AC07A-ED04-8F4E-B675-B23350824A3C}" srcId="{E655676A-4332-534B-9DAD-FF2689493212}" destId="{7CD3F8EC-6D5D-DC48-88CD-56515931E5A5}" srcOrd="0" destOrd="0" parTransId="{9D65A348-2BC1-7D46-8BD7-8BED10662D95}" sibTransId="{FF1901ED-36DB-0F4A-B6D7-A6733487A324}"/>
    <dgm:cxn modelId="{8972381E-2710-5B4A-B001-F235D86D8D71}" srcId="{36BE4108-004A-B644-A402-E171986A3799}" destId="{611A172E-E398-094F-A51F-31DA7A8EEFC6}" srcOrd="1" destOrd="0" parTransId="{8416C1CB-B8F7-6141-B419-B5E73318F6D1}" sibTransId="{41DCC98F-1D61-4C44-A63F-904E93B0D19A}"/>
    <dgm:cxn modelId="{B7687FC1-D8C5-BC4B-AC8A-C3EEE688702C}" type="presOf" srcId="{0E5C6F4C-0BE0-474B-99BC-5436AAEEC2E8}" destId="{5C9C9464-D886-F54D-81C1-ACA0089E829B}" srcOrd="0" destOrd="0" presId="urn:microsoft.com/office/officeart/2005/8/layout/chevron1"/>
    <dgm:cxn modelId="{D8C7E0E5-2C9C-D647-99E2-B110A2E0864F}" srcId="{6897BF8E-6C2F-B641-BF47-07721A47AA7E}" destId="{B451C9AF-C216-314E-9130-023EBF74715D}" srcOrd="0" destOrd="0" parTransId="{F6F7C3A5-159E-BE49-8EEE-12C8FEBC5D02}" sibTransId="{EE0976A0-4120-1949-9EE7-A90EB60764AD}"/>
    <dgm:cxn modelId="{467AC962-553E-AB41-83ED-DF7E1C5C61A6}" type="presOf" srcId="{416C4F13-053A-284B-9FDF-CE3E60E126BD}" destId="{2B893332-CC31-AD47-A87E-68D6D2786DE1}" srcOrd="0" destOrd="0" presId="urn:microsoft.com/office/officeart/2005/8/layout/chevron1"/>
    <dgm:cxn modelId="{D1391883-5F9D-1144-AC76-4412BF8879EB}" srcId="{6897BF8E-6C2F-B641-BF47-07721A47AA7E}" destId="{EE1B317C-96B1-624D-8F2C-25C21E7DB666}" srcOrd="1" destOrd="0" parTransId="{032D46E8-911D-C146-8115-B08BAC064467}" sibTransId="{DA65E483-46D0-E84E-8BA1-B5BEB19B16A0}"/>
    <dgm:cxn modelId="{508C5509-3982-254C-8E92-11DB7B7F42CA}" type="presOf" srcId="{36BE4108-004A-B644-A402-E171986A3799}" destId="{9D77E78E-02AA-FD40-B2D6-2C660715F549}" srcOrd="0" destOrd="0" presId="urn:microsoft.com/office/officeart/2005/8/layout/chevron1"/>
    <dgm:cxn modelId="{74A36D27-B2FC-2740-99B2-50D198258AE1}" srcId="{E655676A-4332-534B-9DAD-FF2689493212}" destId="{73896295-24CF-8049-8D8E-121472B8EC15}" srcOrd="1" destOrd="0" parTransId="{7B87A6C4-07FF-D744-A1F5-73BBF7F785F4}" sibTransId="{D8785D47-9238-E74A-9868-E1C6F1D2E47C}"/>
    <dgm:cxn modelId="{65182171-5AB1-6B4F-99FE-67BA984A2677}" type="presOf" srcId="{7CD3F8EC-6D5D-DC48-88CD-56515931E5A5}" destId="{6D536E0F-208B-814D-8E8F-710E7FDA3193}" srcOrd="0" destOrd="0" presId="urn:microsoft.com/office/officeart/2005/8/layout/chevron1"/>
    <dgm:cxn modelId="{C9B069EB-342F-4E4A-B3F2-836ED18DE0BE}" type="presOf" srcId="{B1BCFFD0-E15F-334B-9912-90BD8162DC0C}" destId="{5C9C9464-D886-F54D-81C1-ACA0089E829B}" srcOrd="0" destOrd="2" presId="urn:microsoft.com/office/officeart/2005/8/layout/chevron1"/>
    <dgm:cxn modelId="{06FCAD0C-86ED-C341-8A74-4C4D807B7E9A}" srcId="{416C4F13-053A-284B-9FDF-CE3E60E126BD}" destId="{6897BF8E-6C2F-B641-BF47-07721A47AA7E}" srcOrd="2" destOrd="0" parTransId="{16AB04A8-AEF4-9A47-8B15-99818D9FB321}" sibTransId="{573607DB-45F4-1748-90D6-A2C927448F8B}"/>
    <dgm:cxn modelId="{17812296-7E20-5C42-B612-613CC173114D}" type="presOf" srcId="{73896295-24CF-8049-8D8E-121472B8EC15}" destId="{6D536E0F-208B-814D-8E8F-710E7FDA3193}" srcOrd="0" destOrd="1" presId="urn:microsoft.com/office/officeart/2005/8/layout/chevron1"/>
    <dgm:cxn modelId="{D5C6E516-7774-7747-B5EF-C3FD8CABAAFA}" type="presOf" srcId="{E655676A-4332-534B-9DAD-FF2689493212}" destId="{321A3381-433B-CE45-9F2A-F37F91C887F4}" srcOrd="0" destOrd="0" presId="urn:microsoft.com/office/officeart/2005/8/layout/chevron1"/>
    <dgm:cxn modelId="{ECC25F7F-D4B8-314C-AEC9-4FAEFD8F0341}" type="presOf" srcId="{B451C9AF-C216-314E-9130-023EBF74715D}" destId="{36E5E7F1-34B4-4049-B517-21AD2FD3CAD9}" srcOrd="0" destOrd="0" presId="urn:microsoft.com/office/officeart/2005/8/layout/chevron1"/>
    <dgm:cxn modelId="{3CAD7F49-809E-E942-9842-978CDEEE0BCE}" srcId="{416C4F13-053A-284B-9FDF-CE3E60E126BD}" destId="{E655676A-4332-534B-9DAD-FF2689493212}" srcOrd="0" destOrd="0" parTransId="{D9DAE0DD-1DB2-744F-AEA5-90962B0531E5}" sibTransId="{1324E16A-D187-2740-89ED-325EF869E2BF}"/>
    <dgm:cxn modelId="{66E8BDD4-94A0-CD4E-9579-91E4BB59DC3E}" srcId="{36BE4108-004A-B644-A402-E171986A3799}" destId="{B1BCFFD0-E15F-334B-9912-90BD8162DC0C}" srcOrd="2" destOrd="0" parTransId="{4752109A-5C5C-F54B-9D96-89986F103046}" sibTransId="{CCB432BE-3440-4546-BB06-1B256CB6F92D}"/>
    <dgm:cxn modelId="{7BBFE979-0F65-5C4D-8668-55F2CB0B422B}" type="presOf" srcId="{611A172E-E398-094F-A51F-31DA7A8EEFC6}" destId="{5C9C9464-D886-F54D-81C1-ACA0089E829B}" srcOrd="0" destOrd="1" presId="urn:microsoft.com/office/officeart/2005/8/layout/chevron1"/>
    <dgm:cxn modelId="{B75126B2-BC8C-254B-82A2-BAF0A8359BC8}" type="presOf" srcId="{EE1B317C-96B1-624D-8F2C-25C21E7DB666}" destId="{36E5E7F1-34B4-4049-B517-21AD2FD3CAD9}" srcOrd="0" destOrd="1" presId="urn:microsoft.com/office/officeart/2005/8/layout/chevron1"/>
    <dgm:cxn modelId="{0D309FE1-7AC5-D747-AECC-3BA34B8D9183}" type="presOf" srcId="{6897BF8E-6C2F-B641-BF47-07721A47AA7E}" destId="{F404E2DB-56BA-4743-8145-F722FEBF52A5}" srcOrd="0" destOrd="0" presId="urn:microsoft.com/office/officeart/2005/8/layout/chevron1"/>
    <dgm:cxn modelId="{C791061E-7E49-5A40-831B-00CB18418DFB}" srcId="{416C4F13-053A-284B-9FDF-CE3E60E126BD}" destId="{36BE4108-004A-B644-A402-E171986A3799}" srcOrd="1" destOrd="0" parTransId="{9356FAC8-E20F-3445-8C1D-7A619E99CBBB}" sibTransId="{1965F033-108C-2444-9A02-528A40BF64B7}"/>
    <dgm:cxn modelId="{42362831-659B-7C48-8432-EC633D0996B7}" type="presParOf" srcId="{2B893332-CC31-AD47-A87E-68D6D2786DE1}" destId="{5BC0D6E9-BB18-0041-BF50-63D30988BA19}" srcOrd="0" destOrd="0" presId="urn:microsoft.com/office/officeart/2005/8/layout/chevron1"/>
    <dgm:cxn modelId="{D5274638-BBB6-DF44-86E6-F6FCABACF953}" type="presParOf" srcId="{5BC0D6E9-BB18-0041-BF50-63D30988BA19}" destId="{321A3381-433B-CE45-9F2A-F37F91C887F4}" srcOrd="0" destOrd="0" presId="urn:microsoft.com/office/officeart/2005/8/layout/chevron1"/>
    <dgm:cxn modelId="{366BD4CB-390A-5A45-96AF-5D4E8A31EF68}" type="presParOf" srcId="{5BC0D6E9-BB18-0041-BF50-63D30988BA19}" destId="{6D536E0F-208B-814D-8E8F-710E7FDA3193}" srcOrd="1" destOrd="0" presId="urn:microsoft.com/office/officeart/2005/8/layout/chevron1"/>
    <dgm:cxn modelId="{DB1923FB-19AC-B947-A3C5-38EEA92B9E04}" type="presParOf" srcId="{2B893332-CC31-AD47-A87E-68D6D2786DE1}" destId="{B52A4F7B-8C84-3E43-83B5-C7170FDFEFB8}" srcOrd="1" destOrd="0" presId="urn:microsoft.com/office/officeart/2005/8/layout/chevron1"/>
    <dgm:cxn modelId="{4D6A3F1A-FA57-D043-9FB4-694273877BE4}" type="presParOf" srcId="{2B893332-CC31-AD47-A87E-68D6D2786DE1}" destId="{E73F670B-D805-044A-A23A-8FAA47BA5678}" srcOrd="2" destOrd="0" presId="urn:microsoft.com/office/officeart/2005/8/layout/chevron1"/>
    <dgm:cxn modelId="{CC41B88E-75E9-CE41-BC8C-43E9723E8A66}" type="presParOf" srcId="{E73F670B-D805-044A-A23A-8FAA47BA5678}" destId="{9D77E78E-02AA-FD40-B2D6-2C660715F549}" srcOrd="0" destOrd="0" presId="urn:microsoft.com/office/officeart/2005/8/layout/chevron1"/>
    <dgm:cxn modelId="{1004232E-73A0-5542-8D8D-68E2FB24EE58}" type="presParOf" srcId="{E73F670B-D805-044A-A23A-8FAA47BA5678}" destId="{5C9C9464-D886-F54D-81C1-ACA0089E829B}" srcOrd="1" destOrd="0" presId="urn:microsoft.com/office/officeart/2005/8/layout/chevron1"/>
    <dgm:cxn modelId="{090F9591-AF58-174F-BA39-81DFD82B08A2}" type="presParOf" srcId="{2B893332-CC31-AD47-A87E-68D6D2786DE1}" destId="{D5E2DFBA-799E-C74F-A9F7-7B8400E0A9AA}" srcOrd="3" destOrd="0" presId="urn:microsoft.com/office/officeart/2005/8/layout/chevron1"/>
    <dgm:cxn modelId="{5741139D-9C17-9D48-AD53-FE6D70D805F3}" type="presParOf" srcId="{2B893332-CC31-AD47-A87E-68D6D2786DE1}" destId="{B5008852-FD85-8145-A028-EB7DFA1F30E7}" srcOrd="4" destOrd="0" presId="urn:microsoft.com/office/officeart/2005/8/layout/chevron1"/>
    <dgm:cxn modelId="{3F43E944-D9C4-C147-8F87-7D3B4DBF92A2}" type="presParOf" srcId="{B5008852-FD85-8145-A028-EB7DFA1F30E7}" destId="{F404E2DB-56BA-4743-8145-F722FEBF52A5}" srcOrd="0" destOrd="0" presId="urn:microsoft.com/office/officeart/2005/8/layout/chevron1"/>
    <dgm:cxn modelId="{A766938E-0348-9146-BB80-18EBF02720EB}" type="presParOf" srcId="{B5008852-FD85-8145-A028-EB7DFA1F30E7}" destId="{36E5E7F1-34B4-4049-B517-21AD2FD3CAD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BDEC48-4630-2B49-B9DB-26452D057BBE}" type="doc">
      <dgm:prSet loTypeId="urn:microsoft.com/office/officeart/2005/8/layout/bProcess2" loCatId="process" qsTypeId="urn:microsoft.com/office/officeart/2005/8/quickstyle/simple4" qsCatId="simple" csTypeId="urn:microsoft.com/office/officeart/2005/8/colors/accent1_5" csCatId="accent1" phldr="1"/>
      <dgm:spPr/>
      <dgm:t>
        <a:bodyPr/>
        <a:lstStyle/>
        <a:p>
          <a:endParaRPr lang="en-US"/>
        </a:p>
      </dgm:t>
    </dgm:pt>
    <dgm:pt modelId="{E6A1F810-DF85-5B4B-BD7B-4FD12E02DB7C}">
      <dgm:prSet/>
      <dgm:spPr>
        <a:solidFill>
          <a:srgbClr val="C00000"/>
        </a:solidFill>
      </dgm:spPr>
      <dgm:t>
        <a:bodyPr/>
        <a:lstStyle/>
        <a:p>
          <a:pPr rtl="0"/>
          <a:r>
            <a:rPr lang="en-US" b="0" smtClean="0"/>
            <a:t>Offline dictionary attack</a:t>
          </a:r>
          <a:endParaRPr lang="en-US" b="0" dirty="0"/>
        </a:p>
      </dgm:t>
    </dgm:pt>
    <dgm:pt modelId="{41535655-3875-6044-8A3D-A506954A6955}" type="parTrans" cxnId="{17AD5AA2-BEFE-BE4E-BCA8-7AD25A3376CC}">
      <dgm:prSet/>
      <dgm:spPr/>
      <dgm:t>
        <a:bodyPr/>
        <a:lstStyle/>
        <a:p>
          <a:endParaRPr lang="en-US"/>
        </a:p>
      </dgm:t>
    </dgm:pt>
    <dgm:pt modelId="{5E3355C9-EF3D-B847-BC94-114451E90556}" type="sibTrans" cxnId="{17AD5AA2-BEFE-BE4E-BCA8-7AD25A3376CC}">
      <dgm:prSet/>
      <dgm:spPr>
        <a:solidFill>
          <a:srgbClr val="C00000"/>
        </a:solidFill>
      </dgm:spPr>
      <dgm:t>
        <a:bodyPr/>
        <a:lstStyle/>
        <a:p>
          <a:endParaRPr lang="en-US" dirty="0"/>
        </a:p>
      </dgm:t>
    </dgm:pt>
    <dgm:pt modelId="{BD7E56D0-A4DE-6344-A11C-80D701E6F9E4}">
      <dgm:prSet/>
      <dgm:spPr>
        <a:solidFill>
          <a:srgbClr val="C00000"/>
        </a:solidFill>
      </dgm:spPr>
      <dgm:t>
        <a:bodyPr/>
        <a:lstStyle/>
        <a:p>
          <a:pPr rtl="0"/>
          <a:r>
            <a:rPr lang="en-US" b="0" smtClean="0"/>
            <a:t>Specific account attack</a:t>
          </a:r>
          <a:endParaRPr lang="en-US" b="0" dirty="0"/>
        </a:p>
      </dgm:t>
    </dgm:pt>
    <dgm:pt modelId="{A04EF1DE-EA65-134E-B102-2474F5000009}" type="parTrans" cxnId="{2104E945-1EAC-B244-9877-DACBE6573924}">
      <dgm:prSet/>
      <dgm:spPr/>
      <dgm:t>
        <a:bodyPr/>
        <a:lstStyle/>
        <a:p>
          <a:endParaRPr lang="en-US"/>
        </a:p>
      </dgm:t>
    </dgm:pt>
    <dgm:pt modelId="{0A4A9ACB-3300-C247-8253-6FB53F064C93}" type="sibTrans" cxnId="{2104E945-1EAC-B244-9877-DACBE6573924}">
      <dgm:prSet/>
      <dgm:spPr>
        <a:solidFill>
          <a:srgbClr val="C00000"/>
        </a:solidFill>
      </dgm:spPr>
      <dgm:t>
        <a:bodyPr/>
        <a:lstStyle/>
        <a:p>
          <a:endParaRPr lang="en-US" dirty="0"/>
        </a:p>
      </dgm:t>
    </dgm:pt>
    <dgm:pt modelId="{F05D0D99-F1E3-3848-B5B9-956FA3BE7D3B}">
      <dgm:prSet/>
      <dgm:spPr>
        <a:solidFill>
          <a:srgbClr val="C00000"/>
        </a:solidFill>
      </dgm:spPr>
      <dgm:t>
        <a:bodyPr/>
        <a:lstStyle/>
        <a:p>
          <a:pPr rtl="0"/>
          <a:r>
            <a:rPr lang="en-US" b="1" smtClean="0"/>
            <a:t>Popular password attack</a:t>
          </a:r>
          <a:endParaRPr lang="en-US" dirty="0"/>
        </a:p>
      </dgm:t>
    </dgm:pt>
    <dgm:pt modelId="{85D4E244-173F-574A-852F-5C039D1FD7FE}" type="parTrans" cxnId="{C22A3634-3627-2942-8AC1-2AF0BBBE3C01}">
      <dgm:prSet/>
      <dgm:spPr/>
      <dgm:t>
        <a:bodyPr/>
        <a:lstStyle/>
        <a:p>
          <a:endParaRPr lang="en-US"/>
        </a:p>
      </dgm:t>
    </dgm:pt>
    <dgm:pt modelId="{CAAC963F-D017-6646-A163-0A35A3721A24}" type="sibTrans" cxnId="{C22A3634-3627-2942-8AC1-2AF0BBBE3C01}">
      <dgm:prSet/>
      <dgm:spPr>
        <a:solidFill>
          <a:srgbClr val="C00000"/>
        </a:solidFill>
      </dgm:spPr>
      <dgm:t>
        <a:bodyPr/>
        <a:lstStyle/>
        <a:p>
          <a:endParaRPr lang="en-US" dirty="0"/>
        </a:p>
      </dgm:t>
    </dgm:pt>
    <dgm:pt modelId="{401BF838-80FC-3A45-9B9C-A6D3D7DEC71D}">
      <dgm:prSet/>
      <dgm:spPr>
        <a:solidFill>
          <a:srgbClr val="C00000"/>
        </a:solidFill>
      </dgm:spPr>
      <dgm:t>
        <a:bodyPr/>
        <a:lstStyle/>
        <a:p>
          <a:pPr rtl="0"/>
          <a:r>
            <a:rPr lang="en-US" b="0" dirty="0" smtClean="0"/>
            <a:t>Password guessing against single user</a:t>
          </a:r>
          <a:endParaRPr lang="en-US" b="0" dirty="0"/>
        </a:p>
      </dgm:t>
    </dgm:pt>
    <dgm:pt modelId="{E43F5AE5-4CED-C44C-A433-CA01E0F92099}" type="parTrans" cxnId="{D4794A5C-7240-C84B-B963-B9A9B4C718F7}">
      <dgm:prSet/>
      <dgm:spPr/>
      <dgm:t>
        <a:bodyPr/>
        <a:lstStyle/>
        <a:p>
          <a:endParaRPr lang="en-US"/>
        </a:p>
      </dgm:t>
    </dgm:pt>
    <dgm:pt modelId="{9255944B-5F6A-E64B-9F44-8AAA38F2530C}" type="sibTrans" cxnId="{D4794A5C-7240-C84B-B963-B9A9B4C718F7}">
      <dgm:prSet/>
      <dgm:spPr>
        <a:solidFill>
          <a:srgbClr val="C00000"/>
        </a:solidFill>
      </dgm:spPr>
      <dgm:t>
        <a:bodyPr/>
        <a:lstStyle/>
        <a:p>
          <a:endParaRPr lang="en-US" dirty="0"/>
        </a:p>
      </dgm:t>
    </dgm:pt>
    <dgm:pt modelId="{8BF1F7C0-804F-E445-80A4-389D6BFF81C4}">
      <dgm:prSet/>
      <dgm:spPr>
        <a:solidFill>
          <a:srgbClr val="C00000"/>
        </a:solidFill>
      </dgm:spPr>
      <dgm:t>
        <a:bodyPr/>
        <a:lstStyle/>
        <a:p>
          <a:pPr rtl="0"/>
          <a:r>
            <a:rPr lang="en-US" b="0" smtClean="0"/>
            <a:t>Workstation hijacking</a:t>
          </a:r>
          <a:endParaRPr lang="en-US" b="0" dirty="0"/>
        </a:p>
      </dgm:t>
    </dgm:pt>
    <dgm:pt modelId="{F844A2A3-056F-684C-A44D-85FF27CCE1BF}" type="parTrans" cxnId="{D770CF27-61A6-6B4F-B2B5-9F06CAC1DCB8}">
      <dgm:prSet/>
      <dgm:spPr/>
      <dgm:t>
        <a:bodyPr/>
        <a:lstStyle/>
        <a:p>
          <a:endParaRPr lang="en-US"/>
        </a:p>
      </dgm:t>
    </dgm:pt>
    <dgm:pt modelId="{E8E84D03-64AF-DF4F-A5DE-1F0A9037BC9E}" type="sibTrans" cxnId="{D770CF27-61A6-6B4F-B2B5-9F06CAC1DCB8}">
      <dgm:prSet/>
      <dgm:spPr>
        <a:solidFill>
          <a:srgbClr val="C00000"/>
        </a:solidFill>
      </dgm:spPr>
      <dgm:t>
        <a:bodyPr/>
        <a:lstStyle/>
        <a:p>
          <a:endParaRPr lang="en-US" dirty="0"/>
        </a:p>
      </dgm:t>
    </dgm:pt>
    <dgm:pt modelId="{2EB80EF4-241C-394F-9B8D-B4C5B42730A8}">
      <dgm:prSet/>
      <dgm:spPr>
        <a:solidFill>
          <a:srgbClr val="C00000"/>
        </a:solidFill>
      </dgm:spPr>
      <dgm:t>
        <a:bodyPr/>
        <a:lstStyle/>
        <a:p>
          <a:pPr rtl="0"/>
          <a:r>
            <a:rPr lang="en-US" b="0" smtClean="0"/>
            <a:t>Exploiting user mistakes</a:t>
          </a:r>
          <a:endParaRPr lang="en-US" b="0" dirty="0"/>
        </a:p>
      </dgm:t>
    </dgm:pt>
    <dgm:pt modelId="{4D73BE8F-4744-2F40-A5F9-11DCBE3B9A3B}" type="parTrans" cxnId="{6F7393DB-DB71-9143-B68B-2F91437E1F9F}">
      <dgm:prSet/>
      <dgm:spPr/>
      <dgm:t>
        <a:bodyPr/>
        <a:lstStyle/>
        <a:p>
          <a:endParaRPr lang="en-US"/>
        </a:p>
      </dgm:t>
    </dgm:pt>
    <dgm:pt modelId="{2C3FC0F9-48B2-FC45-95B5-7794A17D204A}" type="sibTrans" cxnId="{6F7393DB-DB71-9143-B68B-2F91437E1F9F}">
      <dgm:prSet/>
      <dgm:spPr/>
      <dgm:t>
        <a:bodyPr/>
        <a:lstStyle/>
        <a:p>
          <a:endParaRPr lang="en-US" dirty="0"/>
        </a:p>
      </dgm:t>
    </dgm:pt>
    <dgm:pt modelId="{F17A8BEB-A0A8-604B-B40F-1EFA6F014C15}">
      <dgm:prSet/>
      <dgm:spPr>
        <a:solidFill>
          <a:srgbClr val="C00000"/>
        </a:solidFill>
      </dgm:spPr>
      <dgm:t>
        <a:bodyPr/>
        <a:lstStyle/>
        <a:p>
          <a:pPr rtl="0"/>
          <a:r>
            <a:rPr lang="en-US" b="0" smtClean="0"/>
            <a:t>Exploiting multiple password use</a:t>
          </a:r>
          <a:endParaRPr lang="en-US" b="0" dirty="0"/>
        </a:p>
      </dgm:t>
    </dgm:pt>
    <dgm:pt modelId="{A58318B4-7693-E24D-8E7B-C84BB2ECEC12}" type="parTrans" cxnId="{4D800A77-3024-E146-895E-F0F44A8476BA}">
      <dgm:prSet/>
      <dgm:spPr/>
      <dgm:t>
        <a:bodyPr/>
        <a:lstStyle/>
        <a:p>
          <a:endParaRPr lang="en-US"/>
        </a:p>
      </dgm:t>
    </dgm:pt>
    <dgm:pt modelId="{D90B2B42-21D9-6F40-B7CE-F4045A98171D}" type="sibTrans" cxnId="{4D800A77-3024-E146-895E-F0F44A8476BA}">
      <dgm:prSet/>
      <dgm:spPr>
        <a:solidFill>
          <a:srgbClr val="C00000"/>
        </a:solidFill>
      </dgm:spPr>
      <dgm:t>
        <a:bodyPr/>
        <a:lstStyle/>
        <a:p>
          <a:endParaRPr lang="en-US" dirty="0"/>
        </a:p>
      </dgm:t>
    </dgm:pt>
    <dgm:pt modelId="{A592261D-4114-944D-BEF0-A68DC76C5C18}">
      <dgm:prSet/>
      <dgm:spPr>
        <a:solidFill>
          <a:srgbClr val="C00000"/>
        </a:solidFill>
      </dgm:spPr>
      <dgm:t>
        <a:bodyPr/>
        <a:lstStyle/>
        <a:p>
          <a:pPr rtl="0"/>
          <a:r>
            <a:rPr lang="en-US" b="0" smtClean="0"/>
            <a:t>Electronic </a:t>
          </a:r>
          <a:r>
            <a:rPr lang="en-US" b="0" dirty="0" smtClean="0"/>
            <a:t>monitoring</a:t>
          </a:r>
          <a:endParaRPr lang="en-US" b="0" dirty="0"/>
        </a:p>
      </dgm:t>
    </dgm:pt>
    <dgm:pt modelId="{82D7E80A-E1A7-4540-BF1E-A1D346EB5C4E}" type="parTrans" cxnId="{3513AF6B-037A-6240-A2C3-2579FB8630BD}">
      <dgm:prSet/>
      <dgm:spPr/>
      <dgm:t>
        <a:bodyPr/>
        <a:lstStyle/>
        <a:p>
          <a:endParaRPr lang="en-US"/>
        </a:p>
      </dgm:t>
    </dgm:pt>
    <dgm:pt modelId="{3412D4F4-633D-7B48-A791-24ECE274ADE9}" type="sibTrans" cxnId="{3513AF6B-037A-6240-A2C3-2579FB8630BD}">
      <dgm:prSet/>
      <dgm:spPr/>
      <dgm:t>
        <a:bodyPr/>
        <a:lstStyle/>
        <a:p>
          <a:endParaRPr lang="en-US"/>
        </a:p>
      </dgm:t>
    </dgm:pt>
    <dgm:pt modelId="{7B897359-AD65-BE48-99CB-DC9A56C3E1B5}" type="pres">
      <dgm:prSet presAssocID="{5DBDEC48-4630-2B49-B9DB-26452D057BBE}" presName="diagram" presStyleCnt="0">
        <dgm:presLayoutVars>
          <dgm:dir/>
          <dgm:resizeHandles/>
        </dgm:presLayoutVars>
      </dgm:prSet>
      <dgm:spPr/>
      <dgm:t>
        <a:bodyPr/>
        <a:lstStyle/>
        <a:p>
          <a:endParaRPr lang="en-US"/>
        </a:p>
      </dgm:t>
    </dgm:pt>
    <dgm:pt modelId="{AB834737-CE83-3143-83D9-F0D9AAC36C9A}" type="pres">
      <dgm:prSet presAssocID="{E6A1F810-DF85-5B4B-BD7B-4FD12E02DB7C}" presName="firstNode" presStyleLbl="node1" presStyleIdx="0" presStyleCnt="8">
        <dgm:presLayoutVars>
          <dgm:bulletEnabled val="1"/>
        </dgm:presLayoutVars>
      </dgm:prSet>
      <dgm:spPr/>
      <dgm:t>
        <a:bodyPr/>
        <a:lstStyle/>
        <a:p>
          <a:endParaRPr lang="en-US"/>
        </a:p>
      </dgm:t>
    </dgm:pt>
    <dgm:pt modelId="{14D8DB91-30DD-1F4B-9602-EACE316B8E7F}" type="pres">
      <dgm:prSet presAssocID="{5E3355C9-EF3D-B847-BC94-114451E90556}" presName="sibTrans" presStyleLbl="sibTrans2D1" presStyleIdx="0" presStyleCnt="7"/>
      <dgm:spPr/>
      <dgm:t>
        <a:bodyPr/>
        <a:lstStyle/>
        <a:p>
          <a:endParaRPr lang="en-US"/>
        </a:p>
      </dgm:t>
    </dgm:pt>
    <dgm:pt modelId="{5ECBE732-43C1-D84B-9307-293CB0400E7D}" type="pres">
      <dgm:prSet presAssocID="{BD7E56D0-A4DE-6344-A11C-80D701E6F9E4}" presName="middleNode" presStyleCnt="0"/>
      <dgm:spPr/>
      <dgm:t>
        <a:bodyPr/>
        <a:lstStyle/>
        <a:p>
          <a:endParaRPr lang="en-US"/>
        </a:p>
      </dgm:t>
    </dgm:pt>
    <dgm:pt modelId="{BE2E9863-0ED2-A645-A0E5-D8AC4E4E9B87}" type="pres">
      <dgm:prSet presAssocID="{BD7E56D0-A4DE-6344-A11C-80D701E6F9E4}" presName="padding" presStyleLbl="node1" presStyleIdx="0" presStyleCnt="8"/>
      <dgm:spPr/>
      <dgm:t>
        <a:bodyPr/>
        <a:lstStyle/>
        <a:p>
          <a:endParaRPr lang="en-US"/>
        </a:p>
      </dgm:t>
    </dgm:pt>
    <dgm:pt modelId="{30FC4BE4-CEB1-EF4A-8AAB-E46C3930F92F}" type="pres">
      <dgm:prSet presAssocID="{BD7E56D0-A4DE-6344-A11C-80D701E6F9E4}" presName="shape" presStyleLbl="node1" presStyleIdx="1" presStyleCnt="8" custScaleX="124400" custScaleY="118588">
        <dgm:presLayoutVars>
          <dgm:bulletEnabled val="1"/>
        </dgm:presLayoutVars>
      </dgm:prSet>
      <dgm:spPr/>
      <dgm:t>
        <a:bodyPr/>
        <a:lstStyle/>
        <a:p>
          <a:endParaRPr lang="en-US"/>
        </a:p>
      </dgm:t>
    </dgm:pt>
    <dgm:pt modelId="{7110291D-E623-3843-9649-7144616D27E9}" type="pres">
      <dgm:prSet presAssocID="{0A4A9ACB-3300-C247-8253-6FB53F064C93}" presName="sibTrans" presStyleLbl="sibTrans2D1" presStyleIdx="1" presStyleCnt="7"/>
      <dgm:spPr/>
      <dgm:t>
        <a:bodyPr/>
        <a:lstStyle/>
        <a:p>
          <a:endParaRPr lang="en-US"/>
        </a:p>
      </dgm:t>
    </dgm:pt>
    <dgm:pt modelId="{E45CE302-30FC-BD48-93F5-121C27F78DA5}" type="pres">
      <dgm:prSet presAssocID="{F05D0D99-F1E3-3848-B5B9-956FA3BE7D3B}" presName="middleNode" presStyleCnt="0"/>
      <dgm:spPr/>
      <dgm:t>
        <a:bodyPr/>
        <a:lstStyle/>
        <a:p>
          <a:endParaRPr lang="en-US"/>
        </a:p>
      </dgm:t>
    </dgm:pt>
    <dgm:pt modelId="{30534063-CCBC-B446-955C-C7EC98818943}" type="pres">
      <dgm:prSet presAssocID="{F05D0D99-F1E3-3848-B5B9-956FA3BE7D3B}" presName="padding" presStyleLbl="node1" presStyleIdx="1" presStyleCnt="8"/>
      <dgm:spPr/>
      <dgm:t>
        <a:bodyPr/>
        <a:lstStyle/>
        <a:p>
          <a:endParaRPr lang="en-US"/>
        </a:p>
      </dgm:t>
    </dgm:pt>
    <dgm:pt modelId="{7707F337-7CE3-BD40-B64C-C0FF56A8DD0E}" type="pres">
      <dgm:prSet presAssocID="{F05D0D99-F1E3-3848-B5B9-956FA3BE7D3B}" presName="shape" presStyleLbl="node1" presStyleIdx="2" presStyleCnt="8" custScaleX="148462" custScaleY="133873">
        <dgm:presLayoutVars>
          <dgm:bulletEnabled val="1"/>
        </dgm:presLayoutVars>
      </dgm:prSet>
      <dgm:spPr/>
      <dgm:t>
        <a:bodyPr/>
        <a:lstStyle/>
        <a:p>
          <a:endParaRPr lang="en-US"/>
        </a:p>
      </dgm:t>
    </dgm:pt>
    <dgm:pt modelId="{A4B81387-6C75-D74E-9438-E6056232F542}" type="pres">
      <dgm:prSet presAssocID="{CAAC963F-D017-6646-A163-0A35A3721A24}" presName="sibTrans" presStyleLbl="sibTrans2D1" presStyleIdx="2" presStyleCnt="7"/>
      <dgm:spPr/>
      <dgm:t>
        <a:bodyPr/>
        <a:lstStyle/>
        <a:p>
          <a:endParaRPr lang="en-US"/>
        </a:p>
      </dgm:t>
    </dgm:pt>
    <dgm:pt modelId="{2D334F0D-7A22-A84E-B6FE-5E8F6C1B33E9}" type="pres">
      <dgm:prSet presAssocID="{401BF838-80FC-3A45-9B9C-A6D3D7DEC71D}" presName="middleNode" presStyleCnt="0"/>
      <dgm:spPr/>
      <dgm:t>
        <a:bodyPr/>
        <a:lstStyle/>
        <a:p>
          <a:endParaRPr lang="en-US"/>
        </a:p>
      </dgm:t>
    </dgm:pt>
    <dgm:pt modelId="{2E5D8773-BFC8-1A4E-A361-F0FD62AD404E}" type="pres">
      <dgm:prSet presAssocID="{401BF838-80FC-3A45-9B9C-A6D3D7DEC71D}" presName="padding" presStyleLbl="node1" presStyleIdx="2" presStyleCnt="8"/>
      <dgm:spPr/>
      <dgm:t>
        <a:bodyPr/>
        <a:lstStyle/>
        <a:p>
          <a:endParaRPr lang="en-US"/>
        </a:p>
      </dgm:t>
    </dgm:pt>
    <dgm:pt modelId="{35C26490-6BC3-224A-AE77-3E7D7AB42E4E}" type="pres">
      <dgm:prSet presAssocID="{401BF838-80FC-3A45-9B9C-A6D3D7DEC71D}" presName="shape" presStyleLbl="node1" presStyleIdx="3" presStyleCnt="8" custScaleX="133177" custScaleY="133873">
        <dgm:presLayoutVars>
          <dgm:bulletEnabled val="1"/>
        </dgm:presLayoutVars>
      </dgm:prSet>
      <dgm:spPr/>
      <dgm:t>
        <a:bodyPr/>
        <a:lstStyle/>
        <a:p>
          <a:endParaRPr lang="en-US"/>
        </a:p>
      </dgm:t>
    </dgm:pt>
    <dgm:pt modelId="{F3AF0029-63F6-A547-8E01-F670199B57B6}" type="pres">
      <dgm:prSet presAssocID="{9255944B-5F6A-E64B-9F44-8AAA38F2530C}" presName="sibTrans" presStyleLbl="sibTrans2D1" presStyleIdx="3" presStyleCnt="7"/>
      <dgm:spPr/>
      <dgm:t>
        <a:bodyPr/>
        <a:lstStyle/>
        <a:p>
          <a:endParaRPr lang="en-US"/>
        </a:p>
      </dgm:t>
    </dgm:pt>
    <dgm:pt modelId="{64C758A1-260F-6244-97A2-8DD38C9D13D8}" type="pres">
      <dgm:prSet presAssocID="{8BF1F7C0-804F-E445-80A4-389D6BFF81C4}" presName="middleNode" presStyleCnt="0"/>
      <dgm:spPr/>
      <dgm:t>
        <a:bodyPr/>
        <a:lstStyle/>
        <a:p>
          <a:endParaRPr lang="en-US"/>
        </a:p>
      </dgm:t>
    </dgm:pt>
    <dgm:pt modelId="{68E9BF67-BFEF-1D47-9422-AF67CC22CE25}" type="pres">
      <dgm:prSet presAssocID="{8BF1F7C0-804F-E445-80A4-389D6BFF81C4}" presName="padding" presStyleLbl="node1" presStyleIdx="3" presStyleCnt="8"/>
      <dgm:spPr/>
      <dgm:t>
        <a:bodyPr/>
        <a:lstStyle/>
        <a:p>
          <a:endParaRPr lang="en-US"/>
        </a:p>
      </dgm:t>
    </dgm:pt>
    <dgm:pt modelId="{684118A6-7A71-4240-829D-048F905ACA57}" type="pres">
      <dgm:prSet presAssocID="{8BF1F7C0-804F-E445-80A4-389D6BFF81C4}" presName="shape" presStyleLbl="node1" presStyleIdx="4" presStyleCnt="8" custScaleX="141954" custScaleY="133873">
        <dgm:presLayoutVars>
          <dgm:bulletEnabled val="1"/>
        </dgm:presLayoutVars>
      </dgm:prSet>
      <dgm:spPr/>
      <dgm:t>
        <a:bodyPr/>
        <a:lstStyle/>
        <a:p>
          <a:endParaRPr lang="en-US"/>
        </a:p>
      </dgm:t>
    </dgm:pt>
    <dgm:pt modelId="{6A84EEC0-8140-A148-BB53-49176517D957}" type="pres">
      <dgm:prSet presAssocID="{E8E84D03-64AF-DF4F-A5DE-1F0A9037BC9E}" presName="sibTrans" presStyleLbl="sibTrans2D1" presStyleIdx="4" presStyleCnt="7"/>
      <dgm:spPr/>
      <dgm:t>
        <a:bodyPr/>
        <a:lstStyle/>
        <a:p>
          <a:endParaRPr lang="en-US"/>
        </a:p>
      </dgm:t>
    </dgm:pt>
    <dgm:pt modelId="{67B6FC51-E2C9-AD43-8436-72D628B06678}" type="pres">
      <dgm:prSet presAssocID="{2EB80EF4-241C-394F-9B8D-B4C5B42730A8}" presName="middleNode" presStyleCnt="0"/>
      <dgm:spPr/>
      <dgm:t>
        <a:bodyPr/>
        <a:lstStyle/>
        <a:p>
          <a:endParaRPr lang="en-US"/>
        </a:p>
      </dgm:t>
    </dgm:pt>
    <dgm:pt modelId="{5A6AADAF-D2EA-2E40-87D0-7F9A1C22FD75}" type="pres">
      <dgm:prSet presAssocID="{2EB80EF4-241C-394F-9B8D-B4C5B42730A8}" presName="padding" presStyleLbl="node1" presStyleIdx="4" presStyleCnt="8"/>
      <dgm:spPr/>
      <dgm:t>
        <a:bodyPr/>
        <a:lstStyle/>
        <a:p>
          <a:endParaRPr lang="en-US"/>
        </a:p>
      </dgm:t>
    </dgm:pt>
    <dgm:pt modelId="{57E8DB7D-1FEC-E74E-8647-F64BF509981D}" type="pres">
      <dgm:prSet presAssocID="{2EB80EF4-241C-394F-9B8D-B4C5B42730A8}" presName="shape" presStyleLbl="node1" presStyleIdx="5" presStyleCnt="8" custScaleX="141954" custScaleY="133873" custLinFactNeighborY="2080">
        <dgm:presLayoutVars>
          <dgm:bulletEnabled val="1"/>
        </dgm:presLayoutVars>
      </dgm:prSet>
      <dgm:spPr/>
      <dgm:t>
        <a:bodyPr/>
        <a:lstStyle/>
        <a:p>
          <a:endParaRPr lang="en-US"/>
        </a:p>
      </dgm:t>
    </dgm:pt>
    <dgm:pt modelId="{60729F42-5F23-E34D-9492-3A41A175F76A}" type="pres">
      <dgm:prSet presAssocID="{2C3FC0F9-48B2-FC45-95B5-7794A17D204A}" presName="sibTrans" presStyleLbl="sibTrans2D1" presStyleIdx="5" presStyleCnt="7"/>
      <dgm:spPr/>
      <dgm:t>
        <a:bodyPr/>
        <a:lstStyle/>
        <a:p>
          <a:endParaRPr lang="en-US"/>
        </a:p>
      </dgm:t>
    </dgm:pt>
    <dgm:pt modelId="{389980FB-BDB6-6249-AE4B-D66FD9071F33}" type="pres">
      <dgm:prSet presAssocID="{F17A8BEB-A0A8-604B-B40F-1EFA6F014C15}" presName="middleNode" presStyleCnt="0"/>
      <dgm:spPr/>
      <dgm:t>
        <a:bodyPr/>
        <a:lstStyle/>
        <a:p>
          <a:endParaRPr lang="en-US"/>
        </a:p>
      </dgm:t>
    </dgm:pt>
    <dgm:pt modelId="{A8EC26C1-9212-0C42-8379-AE0B7F982170}" type="pres">
      <dgm:prSet presAssocID="{F17A8BEB-A0A8-604B-B40F-1EFA6F014C15}" presName="padding" presStyleLbl="node1" presStyleIdx="5" presStyleCnt="8"/>
      <dgm:spPr/>
      <dgm:t>
        <a:bodyPr/>
        <a:lstStyle/>
        <a:p>
          <a:endParaRPr lang="en-US"/>
        </a:p>
      </dgm:t>
    </dgm:pt>
    <dgm:pt modelId="{CC1CE769-5CE1-884A-BE4F-74BB2E158621}" type="pres">
      <dgm:prSet presAssocID="{F17A8BEB-A0A8-604B-B40F-1EFA6F014C15}" presName="shape" presStyleLbl="node1" presStyleIdx="6" presStyleCnt="8" custScaleX="124400" custScaleY="133873">
        <dgm:presLayoutVars>
          <dgm:bulletEnabled val="1"/>
        </dgm:presLayoutVars>
      </dgm:prSet>
      <dgm:spPr/>
      <dgm:t>
        <a:bodyPr/>
        <a:lstStyle/>
        <a:p>
          <a:endParaRPr lang="en-US"/>
        </a:p>
      </dgm:t>
    </dgm:pt>
    <dgm:pt modelId="{64F2EA67-D912-3245-9163-F5DDF92103F4}" type="pres">
      <dgm:prSet presAssocID="{D90B2B42-21D9-6F40-B7CE-F4045A98171D}" presName="sibTrans" presStyleLbl="sibTrans2D1" presStyleIdx="6" presStyleCnt="7"/>
      <dgm:spPr/>
      <dgm:t>
        <a:bodyPr/>
        <a:lstStyle/>
        <a:p>
          <a:endParaRPr lang="en-US"/>
        </a:p>
      </dgm:t>
    </dgm:pt>
    <dgm:pt modelId="{4D758A8E-96DE-D847-832C-B868C55D6BDB}" type="pres">
      <dgm:prSet presAssocID="{A592261D-4114-944D-BEF0-A68DC76C5C18}" presName="lastNode" presStyleLbl="node1" presStyleIdx="7" presStyleCnt="8">
        <dgm:presLayoutVars>
          <dgm:bulletEnabled val="1"/>
        </dgm:presLayoutVars>
      </dgm:prSet>
      <dgm:spPr/>
      <dgm:t>
        <a:bodyPr/>
        <a:lstStyle/>
        <a:p>
          <a:endParaRPr lang="en-US"/>
        </a:p>
      </dgm:t>
    </dgm:pt>
  </dgm:ptLst>
  <dgm:cxnLst>
    <dgm:cxn modelId="{83CF5154-34F5-8F40-9EF4-C26F23858291}" type="presOf" srcId="{5DBDEC48-4630-2B49-B9DB-26452D057BBE}" destId="{7B897359-AD65-BE48-99CB-DC9A56C3E1B5}" srcOrd="0" destOrd="0" presId="urn:microsoft.com/office/officeart/2005/8/layout/bProcess2"/>
    <dgm:cxn modelId="{226033E9-8B31-F241-90E0-A61468E727C2}" type="presOf" srcId="{D90B2B42-21D9-6F40-B7CE-F4045A98171D}" destId="{64F2EA67-D912-3245-9163-F5DDF92103F4}" srcOrd="0" destOrd="0" presId="urn:microsoft.com/office/officeart/2005/8/layout/bProcess2"/>
    <dgm:cxn modelId="{4D800A77-3024-E146-895E-F0F44A8476BA}" srcId="{5DBDEC48-4630-2B49-B9DB-26452D057BBE}" destId="{F17A8BEB-A0A8-604B-B40F-1EFA6F014C15}" srcOrd="6" destOrd="0" parTransId="{A58318B4-7693-E24D-8E7B-C84BB2ECEC12}" sibTransId="{D90B2B42-21D9-6F40-B7CE-F4045A98171D}"/>
    <dgm:cxn modelId="{F4A4DF39-9754-314F-81F5-C5576B36D601}" type="presOf" srcId="{E8E84D03-64AF-DF4F-A5DE-1F0A9037BC9E}" destId="{6A84EEC0-8140-A148-BB53-49176517D957}" srcOrd="0" destOrd="0" presId="urn:microsoft.com/office/officeart/2005/8/layout/bProcess2"/>
    <dgm:cxn modelId="{2104E945-1EAC-B244-9877-DACBE6573924}" srcId="{5DBDEC48-4630-2B49-B9DB-26452D057BBE}" destId="{BD7E56D0-A4DE-6344-A11C-80D701E6F9E4}" srcOrd="1" destOrd="0" parTransId="{A04EF1DE-EA65-134E-B102-2474F5000009}" sibTransId="{0A4A9ACB-3300-C247-8253-6FB53F064C93}"/>
    <dgm:cxn modelId="{0BAAB06B-C94D-8F4F-9DA2-A86823B1FDAF}" type="presOf" srcId="{CAAC963F-D017-6646-A163-0A35A3721A24}" destId="{A4B81387-6C75-D74E-9438-E6056232F542}" srcOrd="0" destOrd="0" presId="urn:microsoft.com/office/officeart/2005/8/layout/bProcess2"/>
    <dgm:cxn modelId="{D770CF27-61A6-6B4F-B2B5-9F06CAC1DCB8}" srcId="{5DBDEC48-4630-2B49-B9DB-26452D057BBE}" destId="{8BF1F7C0-804F-E445-80A4-389D6BFF81C4}" srcOrd="4" destOrd="0" parTransId="{F844A2A3-056F-684C-A44D-85FF27CCE1BF}" sibTransId="{E8E84D03-64AF-DF4F-A5DE-1F0A9037BC9E}"/>
    <dgm:cxn modelId="{611E8BBD-375F-FF43-B753-4D86D9521E2D}" type="presOf" srcId="{401BF838-80FC-3A45-9B9C-A6D3D7DEC71D}" destId="{35C26490-6BC3-224A-AE77-3E7D7AB42E4E}" srcOrd="0" destOrd="0" presId="urn:microsoft.com/office/officeart/2005/8/layout/bProcess2"/>
    <dgm:cxn modelId="{F34518F1-9EC6-B546-97E8-E927E1CAB302}" type="presOf" srcId="{2EB80EF4-241C-394F-9B8D-B4C5B42730A8}" destId="{57E8DB7D-1FEC-E74E-8647-F64BF509981D}" srcOrd="0" destOrd="0" presId="urn:microsoft.com/office/officeart/2005/8/layout/bProcess2"/>
    <dgm:cxn modelId="{5E947994-CE9D-BD4C-9ECA-D0DE4204B194}" type="presOf" srcId="{5E3355C9-EF3D-B847-BC94-114451E90556}" destId="{14D8DB91-30DD-1F4B-9602-EACE316B8E7F}" srcOrd="0" destOrd="0" presId="urn:microsoft.com/office/officeart/2005/8/layout/bProcess2"/>
    <dgm:cxn modelId="{D4794A5C-7240-C84B-B963-B9A9B4C718F7}" srcId="{5DBDEC48-4630-2B49-B9DB-26452D057BBE}" destId="{401BF838-80FC-3A45-9B9C-A6D3D7DEC71D}" srcOrd="3" destOrd="0" parTransId="{E43F5AE5-4CED-C44C-A433-CA01E0F92099}" sibTransId="{9255944B-5F6A-E64B-9F44-8AAA38F2530C}"/>
    <dgm:cxn modelId="{A8CF32E1-1CDA-284B-9107-1155F7A603EE}" type="presOf" srcId="{A592261D-4114-944D-BEF0-A68DC76C5C18}" destId="{4D758A8E-96DE-D847-832C-B868C55D6BDB}" srcOrd="0" destOrd="0" presId="urn:microsoft.com/office/officeart/2005/8/layout/bProcess2"/>
    <dgm:cxn modelId="{AA102CE8-D1CB-6441-BF87-55D096EC2456}" type="presOf" srcId="{2C3FC0F9-48B2-FC45-95B5-7794A17D204A}" destId="{60729F42-5F23-E34D-9492-3A41A175F76A}" srcOrd="0" destOrd="0" presId="urn:microsoft.com/office/officeart/2005/8/layout/bProcess2"/>
    <dgm:cxn modelId="{24378B27-36D1-EC41-951C-7DBCEEE910EF}" type="presOf" srcId="{0A4A9ACB-3300-C247-8253-6FB53F064C93}" destId="{7110291D-E623-3843-9649-7144616D27E9}" srcOrd="0" destOrd="0" presId="urn:microsoft.com/office/officeart/2005/8/layout/bProcess2"/>
    <dgm:cxn modelId="{D0E3F410-9C2C-D647-A2B1-65D510F2D5E3}" type="presOf" srcId="{8BF1F7C0-804F-E445-80A4-389D6BFF81C4}" destId="{684118A6-7A71-4240-829D-048F905ACA57}" srcOrd="0" destOrd="0" presId="urn:microsoft.com/office/officeart/2005/8/layout/bProcess2"/>
    <dgm:cxn modelId="{48D4690D-44C0-A849-83F4-B2565488BC36}" type="presOf" srcId="{F05D0D99-F1E3-3848-B5B9-956FA3BE7D3B}" destId="{7707F337-7CE3-BD40-B64C-C0FF56A8DD0E}" srcOrd="0" destOrd="0" presId="urn:microsoft.com/office/officeart/2005/8/layout/bProcess2"/>
    <dgm:cxn modelId="{3513AF6B-037A-6240-A2C3-2579FB8630BD}" srcId="{5DBDEC48-4630-2B49-B9DB-26452D057BBE}" destId="{A592261D-4114-944D-BEF0-A68DC76C5C18}" srcOrd="7" destOrd="0" parTransId="{82D7E80A-E1A7-4540-BF1E-A1D346EB5C4E}" sibTransId="{3412D4F4-633D-7B48-A791-24ECE274ADE9}"/>
    <dgm:cxn modelId="{6F7393DB-DB71-9143-B68B-2F91437E1F9F}" srcId="{5DBDEC48-4630-2B49-B9DB-26452D057BBE}" destId="{2EB80EF4-241C-394F-9B8D-B4C5B42730A8}" srcOrd="5" destOrd="0" parTransId="{4D73BE8F-4744-2F40-A5F9-11DCBE3B9A3B}" sibTransId="{2C3FC0F9-48B2-FC45-95B5-7794A17D204A}"/>
    <dgm:cxn modelId="{681D865F-B89A-2244-9479-A80EF2B9846A}" type="presOf" srcId="{9255944B-5F6A-E64B-9F44-8AAA38F2530C}" destId="{F3AF0029-63F6-A547-8E01-F670199B57B6}" srcOrd="0" destOrd="0" presId="urn:microsoft.com/office/officeart/2005/8/layout/bProcess2"/>
    <dgm:cxn modelId="{C22A3634-3627-2942-8AC1-2AF0BBBE3C01}" srcId="{5DBDEC48-4630-2B49-B9DB-26452D057BBE}" destId="{F05D0D99-F1E3-3848-B5B9-956FA3BE7D3B}" srcOrd="2" destOrd="0" parTransId="{85D4E244-173F-574A-852F-5C039D1FD7FE}" sibTransId="{CAAC963F-D017-6646-A163-0A35A3721A24}"/>
    <dgm:cxn modelId="{E7D3EFEE-B114-B545-AC83-2EAB04A17EBE}" type="presOf" srcId="{E6A1F810-DF85-5B4B-BD7B-4FD12E02DB7C}" destId="{AB834737-CE83-3143-83D9-F0D9AAC36C9A}" srcOrd="0" destOrd="0" presId="urn:microsoft.com/office/officeart/2005/8/layout/bProcess2"/>
    <dgm:cxn modelId="{6608A31C-6F5B-214C-BC47-6495843E357B}" type="presOf" srcId="{BD7E56D0-A4DE-6344-A11C-80D701E6F9E4}" destId="{30FC4BE4-CEB1-EF4A-8AAB-E46C3930F92F}" srcOrd="0" destOrd="0" presId="urn:microsoft.com/office/officeart/2005/8/layout/bProcess2"/>
    <dgm:cxn modelId="{17AD5AA2-BEFE-BE4E-BCA8-7AD25A3376CC}" srcId="{5DBDEC48-4630-2B49-B9DB-26452D057BBE}" destId="{E6A1F810-DF85-5B4B-BD7B-4FD12E02DB7C}" srcOrd="0" destOrd="0" parTransId="{41535655-3875-6044-8A3D-A506954A6955}" sibTransId="{5E3355C9-EF3D-B847-BC94-114451E90556}"/>
    <dgm:cxn modelId="{FA4B4B93-0281-FF47-AD62-5C3A5B1D3AD2}" type="presOf" srcId="{F17A8BEB-A0A8-604B-B40F-1EFA6F014C15}" destId="{CC1CE769-5CE1-884A-BE4F-74BB2E158621}" srcOrd="0" destOrd="0" presId="urn:microsoft.com/office/officeart/2005/8/layout/bProcess2"/>
    <dgm:cxn modelId="{1C2486EE-A62C-1349-8A1C-D77C7C596BC3}" type="presParOf" srcId="{7B897359-AD65-BE48-99CB-DC9A56C3E1B5}" destId="{AB834737-CE83-3143-83D9-F0D9AAC36C9A}" srcOrd="0" destOrd="0" presId="urn:microsoft.com/office/officeart/2005/8/layout/bProcess2"/>
    <dgm:cxn modelId="{E592A905-102E-C949-98BF-0C5BF657AE66}" type="presParOf" srcId="{7B897359-AD65-BE48-99CB-DC9A56C3E1B5}" destId="{14D8DB91-30DD-1F4B-9602-EACE316B8E7F}" srcOrd="1" destOrd="0" presId="urn:microsoft.com/office/officeart/2005/8/layout/bProcess2"/>
    <dgm:cxn modelId="{60346E84-2985-2549-B15F-032DF736E01B}" type="presParOf" srcId="{7B897359-AD65-BE48-99CB-DC9A56C3E1B5}" destId="{5ECBE732-43C1-D84B-9307-293CB0400E7D}" srcOrd="2" destOrd="0" presId="urn:microsoft.com/office/officeart/2005/8/layout/bProcess2"/>
    <dgm:cxn modelId="{7360E15D-0615-B842-8257-3CF5F490C329}" type="presParOf" srcId="{5ECBE732-43C1-D84B-9307-293CB0400E7D}" destId="{BE2E9863-0ED2-A645-A0E5-D8AC4E4E9B87}" srcOrd="0" destOrd="0" presId="urn:microsoft.com/office/officeart/2005/8/layout/bProcess2"/>
    <dgm:cxn modelId="{1A132A54-5D3A-8342-854E-26994A67A16B}" type="presParOf" srcId="{5ECBE732-43C1-D84B-9307-293CB0400E7D}" destId="{30FC4BE4-CEB1-EF4A-8AAB-E46C3930F92F}" srcOrd="1" destOrd="0" presId="urn:microsoft.com/office/officeart/2005/8/layout/bProcess2"/>
    <dgm:cxn modelId="{B6F15E88-9AC5-B144-9696-184CCBEA4F41}" type="presParOf" srcId="{7B897359-AD65-BE48-99CB-DC9A56C3E1B5}" destId="{7110291D-E623-3843-9649-7144616D27E9}" srcOrd="3" destOrd="0" presId="urn:microsoft.com/office/officeart/2005/8/layout/bProcess2"/>
    <dgm:cxn modelId="{A7BBB87F-24D7-7049-BE83-87A8F02941B6}" type="presParOf" srcId="{7B897359-AD65-BE48-99CB-DC9A56C3E1B5}" destId="{E45CE302-30FC-BD48-93F5-121C27F78DA5}" srcOrd="4" destOrd="0" presId="urn:microsoft.com/office/officeart/2005/8/layout/bProcess2"/>
    <dgm:cxn modelId="{08331E07-37C3-4044-88B0-C9BB91F5E0C2}" type="presParOf" srcId="{E45CE302-30FC-BD48-93F5-121C27F78DA5}" destId="{30534063-CCBC-B446-955C-C7EC98818943}" srcOrd="0" destOrd="0" presId="urn:microsoft.com/office/officeart/2005/8/layout/bProcess2"/>
    <dgm:cxn modelId="{9924F4F3-8CC1-B54C-928F-7C0C263225FA}" type="presParOf" srcId="{E45CE302-30FC-BD48-93F5-121C27F78DA5}" destId="{7707F337-7CE3-BD40-B64C-C0FF56A8DD0E}" srcOrd="1" destOrd="0" presId="urn:microsoft.com/office/officeart/2005/8/layout/bProcess2"/>
    <dgm:cxn modelId="{E1BE91AD-A517-0A4E-826F-51A3B764EB1B}" type="presParOf" srcId="{7B897359-AD65-BE48-99CB-DC9A56C3E1B5}" destId="{A4B81387-6C75-D74E-9438-E6056232F542}" srcOrd="5" destOrd="0" presId="urn:microsoft.com/office/officeart/2005/8/layout/bProcess2"/>
    <dgm:cxn modelId="{3D6EF721-1CA3-524D-910C-F4FF3B20DAD3}" type="presParOf" srcId="{7B897359-AD65-BE48-99CB-DC9A56C3E1B5}" destId="{2D334F0D-7A22-A84E-B6FE-5E8F6C1B33E9}" srcOrd="6" destOrd="0" presId="urn:microsoft.com/office/officeart/2005/8/layout/bProcess2"/>
    <dgm:cxn modelId="{F4EDC66F-235F-184D-8512-B9D4757A1572}" type="presParOf" srcId="{2D334F0D-7A22-A84E-B6FE-5E8F6C1B33E9}" destId="{2E5D8773-BFC8-1A4E-A361-F0FD62AD404E}" srcOrd="0" destOrd="0" presId="urn:microsoft.com/office/officeart/2005/8/layout/bProcess2"/>
    <dgm:cxn modelId="{E68FAD30-C751-F742-8E7F-D6283CD7B09E}" type="presParOf" srcId="{2D334F0D-7A22-A84E-B6FE-5E8F6C1B33E9}" destId="{35C26490-6BC3-224A-AE77-3E7D7AB42E4E}" srcOrd="1" destOrd="0" presId="urn:microsoft.com/office/officeart/2005/8/layout/bProcess2"/>
    <dgm:cxn modelId="{7549869D-C426-2C41-9B0E-160A5B8D36CD}" type="presParOf" srcId="{7B897359-AD65-BE48-99CB-DC9A56C3E1B5}" destId="{F3AF0029-63F6-A547-8E01-F670199B57B6}" srcOrd="7" destOrd="0" presId="urn:microsoft.com/office/officeart/2005/8/layout/bProcess2"/>
    <dgm:cxn modelId="{E7CF8580-1CFB-B44A-B07B-4E760638F421}" type="presParOf" srcId="{7B897359-AD65-BE48-99CB-DC9A56C3E1B5}" destId="{64C758A1-260F-6244-97A2-8DD38C9D13D8}" srcOrd="8" destOrd="0" presId="urn:microsoft.com/office/officeart/2005/8/layout/bProcess2"/>
    <dgm:cxn modelId="{295E0335-87FA-D143-B188-5886010DF764}" type="presParOf" srcId="{64C758A1-260F-6244-97A2-8DD38C9D13D8}" destId="{68E9BF67-BFEF-1D47-9422-AF67CC22CE25}" srcOrd="0" destOrd="0" presId="urn:microsoft.com/office/officeart/2005/8/layout/bProcess2"/>
    <dgm:cxn modelId="{C7C26084-763C-AD42-AA0C-B7E601F9DE16}" type="presParOf" srcId="{64C758A1-260F-6244-97A2-8DD38C9D13D8}" destId="{684118A6-7A71-4240-829D-048F905ACA57}" srcOrd="1" destOrd="0" presId="urn:microsoft.com/office/officeart/2005/8/layout/bProcess2"/>
    <dgm:cxn modelId="{79CB8A7B-539B-ED4F-BE2D-2B7C26EE2188}" type="presParOf" srcId="{7B897359-AD65-BE48-99CB-DC9A56C3E1B5}" destId="{6A84EEC0-8140-A148-BB53-49176517D957}" srcOrd="9" destOrd="0" presId="urn:microsoft.com/office/officeart/2005/8/layout/bProcess2"/>
    <dgm:cxn modelId="{0E16508B-76EE-DB43-AAE0-8B548F44AD15}" type="presParOf" srcId="{7B897359-AD65-BE48-99CB-DC9A56C3E1B5}" destId="{67B6FC51-E2C9-AD43-8436-72D628B06678}" srcOrd="10" destOrd="0" presId="urn:microsoft.com/office/officeart/2005/8/layout/bProcess2"/>
    <dgm:cxn modelId="{2ACE8ABA-8C7F-B44E-A295-E16224334E58}" type="presParOf" srcId="{67B6FC51-E2C9-AD43-8436-72D628B06678}" destId="{5A6AADAF-D2EA-2E40-87D0-7F9A1C22FD75}" srcOrd="0" destOrd="0" presId="urn:microsoft.com/office/officeart/2005/8/layout/bProcess2"/>
    <dgm:cxn modelId="{FC0BA49E-998F-EE42-9C9F-6EFBEC9D3E1D}" type="presParOf" srcId="{67B6FC51-E2C9-AD43-8436-72D628B06678}" destId="{57E8DB7D-1FEC-E74E-8647-F64BF509981D}" srcOrd="1" destOrd="0" presId="urn:microsoft.com/office/officeart/2005/8/layout/bProcess2"/>
    <dgm:cxn modelId="{2839FB3D-9F73-314E-98B6-6C510526FBC0}" type="presParOf" srcId="{7B897359-AD65-BE48-99CB-DC9A56C3E1B5}" destId="{60729F42-5F23-E34D-9492-3A41A175F76A}" srcOrd="11" destOrd="0" presId="urn:microsoft.com/office/officeart/2005/8/layout/bProcess2"/>
    <dgm:cxn modelId="{3C0BB2DA-FB63-CB4F-8DC5-9C2A9C739FFD}" type="presParOf" srcId="{7B897359-AD65-BE48-99CB-DC9A56C3E1B5}" destId="{389980FB-BDB6-6249-AE4B-D66FD9071F33}" srcOrd="12" destOrd="0" presId="urn:microsoft.com/office/officeart/2005/8/layout/bProcess2"/>
    <dgm:cxn modelId="{AE682D34-EEE6-474F-9332-F7E5F6CF02EE}" type="presParOf" srcId="{389980FB-BDB6-6249-AE4B-D66FD9071F33}" destId="{A8EC26C1-9212-0C42-8379-AE0B7F982170}" srcOrd="0" destOrd="0" presId="urn:microsoft.com/office/officeart/2005/8/layout/bProcess2"/>
    <dgm:cxn modelId="{F87F4DBE-A26F-5545-8F54-8B58D59EE474}" type="presParOf" srcId="{389980FB-BDB6-6249-AE4B-D66FD9071F33}" destId="{CC1CE769-5CE1-884A-BE4F-74BB2E158621}" srcOrd="1" destOrd="0" presId="urn:microsoft.com/office/officeart/2005/8/layout/bProcess2"/>
    <dgm:cxn modelId="{3BDAD456-6778-E945-ACC9-94C8B2CF9E4B}" type="presParOf" srcId="{7B897359-AD65-BE48-99CB-DC9A56C3E1B5}" destId="{64F2EA67-D912-3245-9163-F5DDF92103F4}" srcOrd="13" destOrd="0" presId="urn:microsoft.com/office/officeart/2005/8/layout/bProcess2"/>
    <dgm:cxn modelId="{08ABD655-798A-4F41-A4CB-667CAA4BA607}" type="presParOf" srcId="{7B897359-AD65-BE48-99CB-DC9A56C3E1B5}" destId="{4D758A8E-96DE-D847-832C-B868C55D6BDB}" srcOrd="1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8C9008-82C0-C949-96F1-CC6FBB077F21}" type="doc">
      <dgm:prSet loTypeId="urn:microsoft.com/office/officeart/2005/8/layout/matrix3" loCatId="" qsTypeId="urn:microsoft.com/office/officeart/2005/8/quickstyle/simple4" qsCatId="simple" csTypeId="urn:microsoft.com/office/officeart/2005/8/colors/accent1_2" csCatId="accent1" phldr="1"/>
      <dgm:spPr/>
      <dgm:t>
        <a:bodyPr/>
        <a:lstStyle/>
        <a:p>
          <a:endParaRPr lang="en-US"/>
        </a:p>
      </dgm:t>
    </dgm:pt>
    <dgm:pt modelId="{BBCCE486-D003-9F47-A879-B1503AE3A9C0}">
      <dgm:prSet/>
      <dgm:spPr>
        <a:solidFill>
          <a:srgbClr val="0070C0"/>
        </a:solidFill>
      </dgm:spPr>
      <dgm:t>
        <a:bodyPr/>
        <a:lstStyle/>
        <a:p>
          <a:pPr rtl="0"/>
          <a:r>
            <a:rPr lang="en-US" smtClean="0"/>
            <a:t>Dictionary attacks</a:t>
          </a:r>
          <a:endParaRPr lang="en-US"/>
        </a:p>
      </dgm:t>
    </dgm:pt>
    <dgm:pt modelId="{DD7F5FB6-E726-CB48-90CA-680322705085}" type="parTrans" cxnId="{A5AB7E63-7EA8-CC4A-9F52-B76D3773FB71}">
      <dgm:prSet/>
      <dgm:spPr/>
      <dgm:t>
        <a:bodyPr/>
        <a:lstStyle/>
        <a:p>
          <a:endParaRPr lang="en-US"/>
        </a:p>
      </dgm:t>
    </dgm:pt>
    <dgm:pt modelId="{E6F73963-0ED4-C048-A44F-A61692AE148F}" type="sibTrans" cxnId="{A5AB7E63-7EA8-CC4A-9F52-B76D3773FB71}">
      <dgm:prSet/>
      <dgm:spPr/>
      <dgm:t>
        <a:bodyPr/>
        <a:lstStyle/>
        <a:p>
          <a:endParaRPr lang="en-US"/>
        </a:p>
      </dgm:t>
    </dgm:pt>
    <dgm:pt modelId="{D027BA27-679C-9944-8687-060F5F67C43B}">
      <dgm:prSet/>
      <dgm:spPr>
        <a:solidFill>
          <a:srgbClr val="0070C0"/>
        </a:solidFill>
      </dgm:spPr>
      <dgm:t>
        <a:bodyPr/>
        <a:lstStyle/>
        <a:p>
          <a:pPr rtl="0"/>
          <a:r>
            <a:rPr lang="en-US" smtClean="0"/>
            <a:t>Develop a large dictionary of possible passwords and try each against the password file</a:t>
          </a:r>
          <a:endParaRPr lang="en-US"/>
        </a:p>
      </dgm:t>
    </dgm:pt>
    <dgm:pt modelId="{2531265C-944D-3542-AA28-B8C981EC9B5A}" type="parTrans" cxnId="{60CC5EE3-942A-914D-BFB4-6F74B6A44EE9}">
      <dgm:prSet/>
      <dgm:spPr/>
      <dgm:t>
        <a:bodyPr/>
        <a:lstStyle/>
        <a:p>
          <a:endParaRPr lang="en-US"/>
        </a:p>
      </dgm:t>
    </dgm:pt>
    <dgm:pt modelId="{D6B84638-ED5D-454A-84A2-2CC845A73CA3}" type="sibTrans" cxnId="{60CC5EE3-942A-914D-BFB4-6F74B6A44EE9}">
      <dgm:prSet/>
      <dgm:spPr/>
      <dgm:t>
        <a:bodyPr/>
        <a:lstStyle/>
        <a:p>
          <a:endParaRPr lang="en-US"/>
        </a:p>
      </dgm:t>
    </dgm:pt>
    <dgm:pt modelId="{9B8BC059-1ADB-DF4E-BE69-2BC8CF5410F2}">
      <dgm:prSet/>
      <dgm:spPr>
        <a:solidFill>
          <a:srgbClr val="0070C0"/>
        </a:solidFill>
      </dgm:spPr>
      <dgm:t>
        <a:bodyPr/>
        <a:lstStyle/>
        <a:p>
          <a:pPr rtl="0"/>
          <a:r>
            <a:rPr lang="en-US" smtClean="0"/>
            <a:t>Each password must be hashed using each salt value and then compared to stored hash values</a:t>
          </a:r>
          <a:endParaRPr lang="en-US"/>
        </a:p>
      </dgm:t>
    </dgm:pt>
    <dgm:pt modelId="{75BCD549-6E10-4743-A9BF-766CC66C6DE4}" type="parTrans" cxnId="{DABB26C7-922F-1F4C-A248-DF0090560746}">
      <dgm:prSet/>
      <dgm:spPr/>
      <dgm:t>
        <a:bodyPr/>
        <a:lstStyle/>
        <a:p>
          <a:endParaRPr lang="en-US"/>
        </a:p>
      </dgm:t>
    </dgm:pt>
    <dgm:pt modelId="{0A723921-ADC2-9647-9B4A-8A1286BCEBA4}" type="sibTrans" cxnId="{DABB26C7-922F-1F4C-A248-DF0090560746}">
      <dgm:prSet/>
      <dgm:spPr/>
      <dgm:t>
        <a:bodyPr/>
        <a:lstStyle/>
        <a:p>
          <a:endParaRPr lang="en-US"/>
        </a:p>
      </dgm:t>
    </dgm:pt>
    <dgm:pt modelId="{591501B4-2940-6C4E-9D1E-21244EEF576C}">
      <dgm:prSet/>
      <dgm:spPr>
        <a:solidFill>
          <a:srgbClr val="0070C0"/>
        </a:solidFill>
      </dgm:spPr>
      <dgm:t>
        <a:bodyPr/>
        <a:lstStyle/>
        <a:p>
          <a:pPr rtl="0"/>
          <a:r>
            <a:rPr lang="en-US" smtClean="0"/>
            <a:t>Rainbow table attacks</a:t>
          </a:r>
          <a:endParaRPr lang="en-US"/>
        </a:p>
      </dgm:t>
    </dgm:pt>
    <dgm:pt modelId="{4CE23651-5495-CF4D-AF49-815271E7438E}" type="parTrans" cxnId="{DA5E68E9-7247-3A49-BA93-A814347B4EA8}">
      <dgm:prSet/>
      <dgm:spPr/>
      <dgm:t>
        <a:bodyPr/>
        <a:lstStyle/>
        <a:p>
          <a:endParaRPr lang="en-US"/>
        </a:p>
      </dgm:t>
    </dgm:pt>
    <dgm:pt modelId="{F901134E-0DA6-DB40-A31C-4FE32CC1F029}" type="sibTrans" cxnId="{DA5E68E9-7247-3A49-BA93-A814347B4EA8}">
      <dgm:prSet/>
      <dgm:spPr/>
      <dgm:t>
        <a:bodyPr/>
        <a:lstStyle/>
        <a:p>
          <a:endParaRPr lang="en-US"/>
        </a:p>
      </dgm:t>
    </dgm:pt>
    <dgm:pt modelId="{45CA037C-3F1B-D641-95FF-04D49842CB14}">
      <dgm:prSet/>
      <dgm:spPr>
        <a:solidFill>
          <a:srgbClr val="0070C0"/>
        </a:solidFill>
      </dgm:spPr>
      <dgm:t>
        <a:bodyPr/>
        <a:lstStyle/>
        <a:p>
          <a:pPr rtl="0"/>
          <a:r>
            <a:rPr lang="en-US" smtClean="0"/>
            <a:t>Pre-compute tables of hash values for all salts</a:t>
          </a:r>
          <a:endParaRPr lang="en-US"/>
        </a:p>
      </dgm:t>
    </dgm:pt>
    <dgm:pt modelId="{F83FF084-B9EC-4C4C-8E70-5A01B9E787CC}" type="parTrans" cxnId="{AE1CB58F-D1C0-3347-9399-1C9749517482}">
      <dgm:prSet/>
      <dgm:spPr/>
      <dgm:t>
        <a:bodyPr/>
        <a:lstStyle/>
        <a:p>
          <a:endParaRPr lang="en-US"/>
        </a:p>
      </dgm:t>
    </dgm:pt>
    <dgm:pt modelId="{352755A1-0C6D-6346-A15D-7AF3DD3F56F6}" type="sibTrans" cxnId="{AE1CB58F-D1C0-3347-9399-1C9749517482}">
      <dgm:prSet/>
      <dgm:spPr/>
      <dgm:t>
        <a:bodyPr/>
        <a:lstStyle/>
        <a:p>
          <a:endParaRPr lang="en-US"/>
        </a:p>
      </dgm:t>
    </dgm:pt>
    <dgm:pt modelId="{ED84DDDE-AF93-3B43-A14C-8427D5FA587C}">
      <dgm:prSet/>
      <dgm:spPr>
        <a:solidFill>
          <a:srgbClr val="0070C0"/>
        </a:solidFill>
      </dgm:spPr>
      <dgm:t>
        <a:bodyPr/>
        <a:lstStyle/>
        <a:p>
          <a:pPr rtl="0"/>
          <a:r>
            <a:rPr lang="en-US" smtClean="0"/>
            <a:t>A mammoth table of hash values </a:t>
          </a:r>
          <a:endParaRPr lang="en-US"/>
        </a:p>
      </dgm:t>
    </dgm:pt>
    <dgm:pt modelId="{4F2F3588-2BD3-6F4A-8CED-855C84300048}" type="parTrans" cxnId="{156369F0-454A-7C43-BB16-8946F686AB7C}">
      <dgm:prSet/>
      <dgm:spPr/>
      <dgm:t>
        <a:bodyPr/>
        <a:lstStyle/>
        <a:p>
          <a:endParaRPr lang="en-US"/>
        </a:p>
      </dgm:t>
    </dgm:pt>
    <dgm:pt modelId="{1B11BFDB-B10E-9742-985D-F362842D6484}" type="sibTrans" cxnId="{156369F0-454A-7C43-BB16-8946F686AB7C}">
      <dgm:prSet/>
      <dgm:spPr/>
      <dgm:t>
        <a:bodyPr/>
        <a:lstStyle/>
        <a:p>
          <a:endParaRPr lang="en-US"/>
        </a:p>
      </dgm:t>
    </dgm:pt>
    <dgm:pt modelId="{2580AB64-0450-174A-9695-C1608E1A0188}">
      <dgm:prSet/>
      <dgm:spPr>
        <a:solidFill>
          <a:srgbClr val="0070C0"/>
        </a:solidFill>
      </dgm:spPr>
      <dgm:t>
        <a:bodyPr/>
        <a:lstStyle/>
        <a:p>
          <a:pPr rtl="0"/>
          <a:r>
            <a:rPr lang="en-US" smtClean="0"/>
            <a:t>Can be countered by using a sufficiently large salt value and a sufficiently large hash length</a:t>
          </a:r>
          <a:endParaRPr lang="en-US"/>
        </a:p>
      </dgm:t>
    </dgm:pt>
    <dgm:pt modelId="{B71E9235-8262-1341-BBCA-B6E48619912A}" type="parTrans" cxnId="{C8FA68B9-C630-E344-AC99-B3688484FB06}">
      <dgm:prSet/>
      <dgm:spPr/>
      <dgm:t>
        <a:bodyPr/>
        <a:lstStyle/>
        <a:p>
          <a:endParaRPr lang="en-US"/>
        </a:p>
      </dgm:t>
    </dgm:pt>
    <dgm:pt modelId="{55D0168F-1895-C542-BEEC-15468CAC92A4}" type="sibTrans" cxnId="{C8FA68B9-C630-E344-AC99-B3688484FB06}">
      <dgm:prSet/>
      <dgm:spPr/>
      <dgm:t>
        <a:bodyPr/>
        <a:lstStyle/>
        <a:p>
          <a:endParaRPr lang="en-US"/>
        </a:p>
      </dgm:t>
    </dgm:pt>
    <dgm:pt modelId="{FD4900DA-4EAC-6F41-B14D-3991671DDE33}">
      <dgm:prSet/>
      <dgm:spPr>
        <a:solidFill>
          <a:srgbClr val="0070C0"/>
        </a:solidFill>
      </dgm:spPr>
      <dgm:t>
        <a:bodyPr/>
        <a:lstStyle/>
        <a:p>
          <a:pPr rtl="0"/>
          <a:r>
            <a:rPr lang="en-US" smtClean="0"/>
            <a:t>Password crackers exploit the fact that people choose easily guessable passwords</a:t>
          </a:r>
          <a:endParaRPr lang="en-US"/>
        </a:p>
      </dgm:t>
    </dgm:pt>
    <dgm:pt modelId="{A128D6A0-54BD-0347-94FF-02B2E6110BF6}" type="parTrans" cxnId="{3BEF1249-BABB-6541-8798-242866D37C5A}">
      <dgm:prSet/>
      <dgm:spPr/>
      <dgm:t>
        <a:bodyPr/>
        <a:lstStyle/>
        <a:p>
          <a:endParaRPr lang="en-US"/>
        </a:p>
      </dgm:t>
    </dgm:pt>
    <dgm:pt modelId="{B7EEB9EC-7074-BE4D-82E1-3868DD5BB25C}" type="sibTrans" cxnId="{3BEF1249-BABB-6541-8798-242866D37C5A}">
      <dgm:prSet/>
      <dgm:spPr/>
      <dgm:t>
        <a:bodyPr/>
        <a:lstStyle/>
        <a:p>
          <a:endParaRPr lang="en-US"/>
        </a:p>
      </dgm:t>
    </dgm:pt>
    <dgm:pt modelId="{474E4F79-37A6-AE4B-90F2-9B7A67FB40DB}">
      <dgm:prSet/>
      <dgm:spPr>
        <a:solidFill>
          <a:srgbClr val="0070C0"/>
        </a:solidFill>
      </dgm:spPr>
      <dgm:t>
        <a:bodyPr/>
        <a:lstStyle/>
        <a:p>
          <a:pPr rtl="0"/>
          <a:r>
            <a:rPr lang="en-US" smtClean="0"/>
            <a:t>Shorter password lengths are also easier to crack</a:t>
          </a:r>
          <a:endParaRPr lang="en-US"/>
        </a:p>
      </dgm:t>
    </dgm:pt>
    <dgm:pt modelId="{47BB7629-47BD-2F44-8F62-794E1508D380}" type="parTrans" cxnId="{1C760BB9-DF3A-D546-85A2-15D7FA5E05AC}">
      <dgm:prSet/>
      <dgm:spPr/>
      <dgm:t>
        <a:bodyPr/>
        <a:lstStyle/>
        <a:p>
          <a:endParaRPr lang="en-US"/>
        </a:p>
      </dgm:t>
    </dgm:pt>
    <dgm:pt modelId="{83327295-888B-CF49-830C-8E64132BC9A8}" type="sibTrans" cxnId="{1C760BB9-DF3A-D546-85A2-15D7FA5E05AC}">
      <dgm:prSet/>
      <dgm:spPr/>
      <dgm:t>
        <a:bodyPr/>
        <a:lstStyle/>
        <a:p>
          <a:endParaRPr lang="en-US"/>
        </a:p>
      </dgm:t>
    </dgm:pt>
    <dgm:pt modelId="{3C8E3EA8-8253-EB4C-B661-E8106B9652B5}">
      <dgm:prSet/>
      <dgm:spPr>
        <a:solidFill>
          <a:srgbClr val="0070C0"/>
        </a:solidFill>
      </dgm:spPr>
      <dgm:t>
        <a:bodyPr/>
        <a:lstStyle/>
        <a:p>
          <a:pPr rtl="0"/>
          <a:r>
            <a:rPr lang="en-US" smtClean="0"/>
            <a:t>John the Ripper</a:t>
          </a:r>
          <a:endParaRPr lang="en-US"/>
        </a:p>
      </dgm:t>
    </dgm:pt>
    <dgm:pt modelId="{13DCE8B7-11DB-464E-B63E-E8A2403DD401}" type="parTrans" cxnId="{4622402C-FFBD-D943-BD2C-3E148ECA7F58}">
      <dgm:prSet/>
      <dgm:spPr/>
      <dgm:t>
        <a:bodyPr/>
        <a:lstStyle/>
        <a:p>
          <a:endParaRPr lang="en-US"/>
        </a:p>
      </dgm:t>
    </dgm:pt>
    <dgm:pt modelId="{3D95F127-1203-F148-9254-656C449186C8}" type="sibTrans" cxnId="{4622402C-FFBD-D943-BD2C-3E148ECA7F58}">
      <dgm:prSet/>
      <dgm:spPr/>
      <dgm:t>
        <a:bodyPr/>
        <a:lstStyle/>
        <a:p>
          <a:endParaRPr lang="en-US"/>
        </a:p>
      </dgm:t>
    </dgm:pt>
    <dgm:pt modelId="{68F9C917-0065-EC4D-B0EF-9BF52CA52ABD}">
      <dgm:prSet/>
      <dgm:spPr>
        <a:solidFill>
          <a:srgbClr val="0070C0"/>
        </a:solidFill>
      </dgm:spPr>
      <dgm:t>
        <a:bodyPr/>
        <a:lstStyle/>
        <a:p>
          <a:pPr rtl="0"/>
          <a:r>
            <a:rPr lang="en-US" smtClean="0"/>
            <a:t>Open-source password cracker first developed in in 1996</a:t>
          </a:r>
          <a:endParaRPr lang="en-US"/>
        </a:p>
      </dgm:t>
    </dgm:pt>
    <dgm:pt modelId="{BB832485-C922-A947-B86A-CCBF480C3B73}" type="parTrans" cxnId="{B2D87CC1-8722-104A-BD97-C18D5475D4E7}">
      <dgm:prSet/>
      <dgm:spPr/>
      <dgm:t>
        <a:bodyPr/>
        <a:lstStyle/>
        <a:p>
          <a:endParaRPr lang="en-US"/>
        </a:p>
      </dgm:t>
    </dgm:pt>
    <dgm:pt modelId="{207CB597-8EC5-844F-A22C-7EA79A3AC4D6}" type="sibTrans" cxnId="{B2D87CC1-8722-104A-BD97-C18D5475D4E7}">
      <dgm:prSet/>
      <dgm:spPr/>
      <dgm:t>
        <a:bodyPr/>
        <a:lstStyle/>
        <a:p>
          <a:endParaRPr lang="en-US"/>
        </a:p>
      </dgm:t>
    </dgm:pt>
    <dgm:pt modelId="{545C78C1-8F4A-3044-BC0E-952D77129478}">
      <dgm:prSet/>
      <dgm:spPr>
        <a:solidFill>
          <a:srgbClr val="0070C0"/>
        </a:solidFill>
      </dgm:spPr>
      <dgm:t>
        <a:bodyPr/>
        <a:lstStyle/>
        <a:p>
          <a:pPr rtl="0"/>
          <a:r>
            <a:rPr lang="en-US" smtClean="0"/>
            <a:t>Uses a combination of brute-force and dictionary techniques</a:t>
          </a:r>
          <a:endParaRPr lang="en-US"/>
        </a:p>
      </dgm:t>
    </dgm:pt>
    <dgm:pt modelId="{0035AB4E-DF83-A544-A155-F9EB8355ADAA}" type="parTrans" cxnId="{B9A54167-E256-CA41-888B-0CF3E4AF52ED}">
      <dgm:prSet/>
      <dgm:spPr/>
      <dgm:t>
        <a:bodyPr/>
        <a:lstStyle/>
        <a:p>
          <a:endParaRPr lang="en-US"/>
        </a:p>
      </dgm:t>
    </dgm:pt>
    <dgm:pt modelId="{2E4D7121-7956-8A42-998A-03F9F6DA01E8}" type="sibTrans" cxnId="{B9A54167-E256-CA41-888B-0CF3E4AF52ED}">
      <dgm:prSet/>
      <dgm:spPr/>
      <dgm:t>
        <a:bodyPr/>
        <a:lstStyle/>
        <a:p>
          <a:endParaRPr lang="en-US"/>
        </a:p>
      </dgm:t>
    </dgm:pt>
    <dgm:pt modelId="{55564003-4868-BA42-A749-C6E1A17BB86C}" type="pres">
      <dgm:prSet presAssocID="{478C9008-82C0-C949-96F1-CC6FBB077F21}" presName="matrix" presStyleCnt="0">
        <dgm:presLayoutVars>
          <dgm:chMax val="1"/>
          <dgm:dir/>
          <dgm:resizeHandles val="exact"/>
        </dgm:presLayoutVars>
      </dgm:prSet>
      <dgm:spPr/>
      <dgm:t>
        <a:bodyPr/>
        <a:lstStyle/>
        <a:p>
          <a:endParaRPr lang="en-US"/>
        </a:p>
      </dgm:t>
    </dgm:pt>
    <dgm:pt modelId="{D9121F6E-90E6-6945-ACF9-519CE5143683}" type="pres">
      <dgm:prSet presAssocID="{478C9008-82C0-C949-96F1-CC6FBB077F21}" presName="diamond" presStyleLbl="bgShp" presStyleIdx="0" presStyleCnt="1"/>
      <dgm:spPr/>
    </dgm:pt>
    <dgm:pt modelId="{38BA154D-3448-C247-9480-F48D86360482}" type="pres">
      <dgm:prSet presAssocID="{478C9008-82C0-C949-96F1-CC6FBB077F21}" presName="quad1" presStyleLbl="node1" presStyleIdx="0" presStyleCnt="4">
        <dgm:presLayoutVars>
          <dgm:chMax val="0"/>
          <dgm:chPref val="0"/>
          <dgm:bulletEnabled val="1"/>
        </dgm:presLayoutVars>
      </dgm:prSet>
      <dgm:spPr/>
      <dgm:t>
        <a:bodyPr/>
        <a:lstStyle/>
        <a:p>
          <a:endParaRPr lang="en-US"/>
        </a:p>
      </dgm:t>
    </dgm:pt>
    <dgm:pt modelId="{E594EFE1-0725-5945-B830-29EC1BECF1D1}" type="pres">
      <dgm:prSet presAssocID="{478C9008-82C0-C949-96F1-CC6FBB077F21}" presName="quad2" presStyleLbl="node1" presStyleIdx="1" presStyleCnt="4">
        <dgm:presLayoutVars>
          <dgm:chMax val="0"/>
          <dgm:chPref val="0"/>
          <dgm:bulletEnabled val="1"/>
        </dgm:presLayoutVars>
      </dgm:prSet>
      <dgm:spPr/>
      <dgm:t>
        <a:bodyPr/>
        <a:lstStyle/>
        <a:p>
          <a:endParaRPr lang="en-US"/>
        </a:p>
      </dgm:t>
    </dgm:pt>
    <dgm:pt modelId="{D43425A1-F2CE-2843-B729-57B95437EA87}" type="pres">
      <dgm:prSet presAssocID="{478C9008-82C0-C949-96F1-CC6FBB077F21}" presName="quad3" presStyleLbl="node1" presStyleIdx="2" presStyleCnt="4">
        <dgm:presLayoutVars>
          <dgm:chMax val="0"/>
          <dgm:chPref val="0"/>
          <dgm:bulletEnabled val="1"/>
        </dgm:presLayoutVars>
      </dgm:prSet>
      <dgm:spPr/>
      <dgm:t>
        <a:bodyPr/>
        <a:lstStyle/>
        <a:p>
          <a:endParaRPr lang="en-US"/>
        </a:p>
      </dgm:t>
    </dgm:pt>
    <dgm:pt modelId="{17C992AA-187E-DF43-AC6D-09A34233146C}" type="pres">
      <dgm:prSet presAssocID="{478C9008-82C0-C949-96F1-CC6FBB077F21}" presName="quad4" presStyleLbl="node1" presStyleIdx="3" presStyleCnt="4">
        <dgm:presLayoutVars>
          <dgm:chMax val="0"/>
          <dgm:chPref val="0"/>
          <dgm:bulletEnabled val="1"/>
        </dgm:presLayoutVars>
      </dgm:prSet>
      <dgm:spPr/>
      <dgm:t>
        <a:bodyPr/>
        <a:lstStyle/>
        <a:p>
          <a:endParaRPr lang="en-US"/>
        </a:p>
      </dgm:t>
    </dgm:pt>
  </dgm:ptLst>
  <dgm:cxnLst>
    <dgm:cxn modelId="{156369F0-454A-7C43-BB16-8946F686AB7C}" srcId="{591501B4-2940-6C4E-9D1E-21244EEF576C}" destId="{ED84DDDE-AF93-3B43-A14C-8427D5FA587C}" srcOrd="1" destOrd="0" parTransId="{4F2F3588-2BD3-6F4A-8CED-855C84300048}" sibTransId="{1B11BFDB-B10E-9742-985D-F362842D6484}"/>
    <dgm:cxn modelId="{077C23BD-8CF8-3C41-816D-B548BACBEFD8}" type="presOf" srcId="{3C8E3EA8-8253-EB4C-B661-E8106B9652B5}" destId="{17C992AA-187E-DF43-AC6D-09A34233146C}" srcOrd="0" destOrd="0" presId="urn:microsoft.com/office/officeart/2005/8/layout/matrix3"/>
    <dgm:cxn modelId="{60CC5EE3-942A-914D-BFB4-6F74B6A44EE9}" srcId="{BBCCE486-D003-9F47-A879-B1503AE3A9C0}" destId="{D027BA27-679C-9944-8687-060F5F67C43B}" srcOrd="0" destOrd="0" parTransId="{2531265C-944D-3542-AA28-B8C981EC9B5A}" sibTransId="{D6B84638-ED5D-454A-84A2-2CC845A73CA3}"/>
    <dgm:cxn modelId="{3BEF1249-BABB-6541-8798-242866D37C5A}" srcId="{478C9008-82C0-C949-96F1-CC6FBB077F21}" destId="{FD4900DA-4EAC-6F41-B14D-3991671DDE33}" srcOrd="2" destOrd="0" parTransId="{A128D6A0-54BD-0347-94FF-02B2E6110BF6}" sibTransId="{B7EEB9EC-7074-BE4D-82E1-3868DD5BB25C}"/>
    <dgm:cxn modelId="{11D9F163-3A0B-B04A-ABC7-277C0F876E5D}" type="presOf" srcId="{FD4900DA-4EAC-6F41-B14D-3991671DDE33}" destId="{D43425A1-F2CE-2843-B729-57B95437EA87}" srcOrd="0" destOrd="0" presId="urn:microsoft.com/office/officeart/2005/8/layout/matrix3"/>
    <dgm:cxn modelId="{AE1CB58F-D1C0-3347-9399-1C9749517482}" srcId="{591501B4-2940-6C4E-9D1E-21244EEF576C}" destId="{45CA037C-3F1B-D641-95FF-04D49842CB14}" srcOrd="0" destOrd="0" parTransId="{F83FF084-B9EC-4C4C-8E70-5A01B9E787CC}" sibTransId="{352755A1-0C6D-6346-A15D-7AF3DD3F56F6}"/>
    <dgm:cxn modelId="{4622402C-FFBD-D943-BD2C-3E148ECA7F58}" srcId="{478C9008-82C0-C949-96F1-CC6FBB077F21}" destId="{3C8E3EA8-8253-EB4C-B661-E8106B9652B5}" srcOrd="3" destOrd="0" parTransId="{13DCE8B7-11DB-464E-B63E-E8A2403DD401}" sibTransId="{3D95F127-1203-F148-9254-656C449186C8}"/>
    <dgm:cxn modelId="{1A8C7E26-5767-FE43-84AC-486CC89347C9}" type="presOf" srcId="{45CA037C-3F1B-D641-95FF-04D49842CB14}" destId="{E594EFE1-0725-5945-B830-29EC1BECF1D1}" srcOrd="0" destOrd="1" presId="urn:microsoft.com/office/officeart/2005/8/layout/matrix3"/>
    <dgm:cxn modelId="{B9A54167-E256-CA41-888B-0CF3E4AF52ED}" srcId="{3C8E3EA8-8253-EB4C-B661-E8106B9652B5}" destId="{545C78C1-8F4A-3044-BC0E-952D77129478}" srcOrd="1" destOrd="0" parTransId="{0035AB4E-DF83-A544-A155-F9EB8355ADAA}" sibTransId="{2E4D7121-7956-8A42-998A-03F9F6DA01E8}"/>
    <dgm:cxn modelId="{EF870C26-52BF-8149-A43D-6AAEEEA193C8}" type="presOf" srcId="{474E4F79-37A6-AE4B-90F2-9B7A67FB40DB}" destId="{D43425A1-F2CE-2843-B729-57B95437EA87}" srcOrd="0" destOrd="1" presId="urn:microsoft.com/office/officeart/2005/8/layout/matrix3"/>
    <dgm:cxn modelId="{C040AA06-99C9-5044-A3DC-CDEC7CE4C337}" type="presOf" srcId="{478C9008-82C0-C949-96F1-CC6FBB077F21}" destId="{55564003-4868-BA42-A749-C6E1A17BB86C}" srcOrd="0" destOrd="0" presId="urn:microsoft.com/office/officeart/2005/8/layout/matrix3"/>
    <dgm:cxn modelId="{C8FA68B9-C630-E344-AC99-B3688484FB06}" srcId="{591501B4-2940-6C4E-9D1E-21244EEF576C}" destId="{2580AB64-0450-174A-9695-C1608E1A0188}" srcOrd="2" destOrd="0" parTransId="{B71E9235-8262-1341-BBCA-B6E48619912A}" sibTransId="{55D0168F-1895-C542-BEEC-15468CAC92A4}"/>
    <dgm:cxn modelId="{24C5C7B3-5AC5-1E48-9E40-A776CD7820A6}" type="presOf" srcId="{591501B4-2940-6C4E-9D1E-21244EEF576C}" destId="{E594EFE1-0725-5945-B830-29EC1BECF1D1}" srcOrd="0" destOrd="0" presId="urn:microsoft.com/office/officeart/2005/8/layout/matrix3"/>
    <dgm:cxn modelId="{1869ECB5-A2FE-B24D-825C-639413BAB0A0}" type="presOf" srcId="{BBCCE486-D003-9F47-A879-B1503AE3A9C0}" destId="{38BA154D-3448-C247-9480-F48D86360482}" srcOrd="0" destOrd="0" presId="urn:microsoft.com/office/officeart/2005/8/layout/matrix3"/>
    <dgm:cxn modelId="{1C760BB9-DF3A-D546-85A2-15D7FA5E05AC}" srcId="{FD4900DA-4EAC-6F41-B14D-3991671DDE33}" destId="{474E4F79-37A6-AE4B-90F2-9B7A67FB40DB}" srcOrd="0" destOrd="0" parTransId="{47BB7629-47BD-2F44-8F62-794E1508D380}" sibTransId="{83327295-888B-CF49-830C-8E64132BC9A8}"/>
    <dgm:cxn modelId="{47707D09-127F-8B41-810A-A7A4B8861BC4}" type="presOf" srcId="{D027BA27-679C-9944-8687-060F5F67C43B}" destId="{38BA154D-3448-C247-9480-F48D86360482}" srcOrd="0" destOrd="1" presId="urn:microsoft.com/office/officeart/2005/8/layout/matrix3"/>
    <dgm:cxn modelId="{10DDEA27-DAF3-BB4A-A11D-0769E5162936}" type="presOf" srcId="{2580AB64-0450-174A-9695-C1608E1A0188}" destId="{E594EFE1-0725-5945-B830-29EC1BECF1D1}" srcOrd="0" destOrd="3" presId="urn:microsoft.com/office/officeart/2005/8/layout/matrix3"/>
    <dgm:cxn modelId="{A5AB7E63-7EA8-CC4A-9F52-B76D3773FB71}" srcId="{478C9008-82C0-C949-96F1-CC6FBB077F21}" destId="{BBCCE486-D003-9F47-A879-B1503AE3A9C0}" srcOrd="0" destOrd="0" parTransId="{DD7F5FB6-E726-CB48-90CA-680322705085}" sibTransId="{E6F73963-0ED4-C048-A44F-A61692AE148F}"/>
    <dgm:cxn modelId="{B2D87CC1-8722-104A-BD97-C18D5475D4E7}" srcId="{3C8E3EA8-8253-EB4C-B661-E8106B9652B5}" destId="{68F9C917-0065-EC4D-B0EF-9BF52CA52ABD}" srcOrd="0" destOrd="0" parTransId="{BB832485-C922-A947-B86A-CCBF480C3B73}" sibTransId="{207CB597-8EC5-844F-A22C-7EA79A3AC4D6}"/>
    <dgm:cxn modelId="{DABB26C7-922F-1F4C-A248-DF0090560746}" srcId="{BBCCE486-D003-9F47-A879-B1503AE3A9C0}" destId="{9B8BC059-1ADB-DF4E-BE69-2BC8CF5410F2}" srcOrd="1" destOrd="0" parTransId="{75BCD549-6E10-4743-A9BF-766CC66C6DE4}" sibTransId="{0A723921-ADC2-9647-9B4A-8A1286BCEBA4}"/>
    <dgm:cxn modelId="{58C3720B-8057-E64A-B24F-F15E5D1B1651}" type="presOf" srcId="{545C78C1-8F4A-3044-BC0E-952D77129478}" destId="{17C992AA-187E-DF43-AC6D-09A34233146C}" srcOrd="0" destOrd="2" presId="urn:microsoft.com/office/officeart/2005/8/layout/matrix3"/>
    <dgm:cxn modelId="{DA5E68E9-7247-3A49-BA93-A814347B4EA8}" srcId="{478C9008-82C0-C949-96F1-CC6FBB077F21}" destId="{591501B4-2940-6C4E-9D1E-21244EEF576C}" srcOrd="1" destOrd="0" parTransId="{4CE23651-5495-CF4D-AF49-815271E7438E}" sibTransId="{F901134E-0DA6-DB40-A31C-4FE32CC1F029}"/>
    <dgm:cxn modelId="{E4DCFA68-4885-C345-8D95-A42C716C1225}" type="presOf" srcId="{68F9C917-0065-EC4D-B0EF-9BF52CA52ABD}" destId="{17C992AA-187E-DF43-AC6D-09A34233146C}" srcOrd="0" destOrd="1" presId="urn:microsoft.com/office/officeart/2005/8/layout/matrix3"/>
    <dgm:cxn modelId="{7911F055-B2B3-9D4E-A6C9-65833CD3FEB4}" type="presOf" srcId="{ED84DDDE-AF93-3B43-A14C-8427D5FA587C}" destId="{E594EFE1-0725-5945-B830-29EC1BECF1D1}" srcOrd="0" destOrd="2" presId="urn:microsoft.com/office/officeart/2005/8/layout/matrix3"/>
    <dgm:cxn modelId="{1028EB07-23ED-7A47-8DA9-9CD11318F19A}" type="presOf" srcId="{9B8BC059-1ADB-DF4E-BE69-2BC8CF5410F2}" destId="{38BA154D-3448-C247-9480-F48D86360482}" srcOrd="0" destOrd="2" presId="urn:microsoft.com/office/officeart/2005/8/layout/matrix3"/>
    <dgm:cxn modelId="{55C3B52B-89C8-364B-8B5C-1C7009D779AE}" type="presParOf" srcId="{55564003-4868-BA42-A749-C6E1A17BB86C}" destId="{D9121F6E-90E6-6945-ACF9-519CE5143683}" srcOrd="0" destOrd="0" presId="urn:microsoft.com/office/officeart/2005/8/layout/matrix3"/>
    <dgm:cxn modelId="{0B35F419-B37E-3C43-9597-E2B96C06E1E5}" type="presParOf" srcId="{55564003-4868-BA42-A749-C6E1A17BB86C}" destId="{38BA154D-3448-C247-9480-F48D86360482}" srcOrd="1" destOrd="0" presId="urn:microsoft.com/office/officeart/2005/8/layout/matrix3"/>
    <dgm:cxn modelId="{69839521-9FC2-904B-A1E3-63658E01BBB7}" type="presParOf" srcId="{55564003-4868-BA42-A749-C6E1A17BB86C}" destId="{E594EFE1-0725-5945-B830-29EC1BECF1D1}" srcOrd="2" destOrd="0" presId="urn:microsoft.com/office/officeart/2005/8/layout/matrix3"/>
    <dgm:cxn modelId="{6BCF0814-0FD4-034C-BB88-242145D9D9B1}" type="presParOf" srcId="{55564003-4868-BA42-A749-C6E1A17BB86C}" destId="{D43425A1-F2CE-2843-B729-57B95437EA87}" srcOrd="3" destOrd="0" presId="urn:microsoft.com/office/officeart/2005/8/layout/matrix3"/>
    <dgm:cxn modelId="{7BD391BC-3F3B-A442-A889-669FFE34E51B}" type="presParOf" srcId="{55564003-4868-BA42-A749-C6E1A17BB86C}" destId="{17C992AA-187E-DF43-AC6D-09A34233146C}"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8235E6-AE49-2943-939E-2142B5850E01}" type="doc">
      <dgm:prSet loTypeId="urn:microsoft.com/office/officeart/2005/8/layout/radial3" loCatId="relationship" qsTypeId="urn:microsoft.com/office/officeart/2005/8/quickstyle/simple3" qsCatId="simple" csTypeId="urn:microsoft.com/office/officeart/2005/8/colors/accent1_2" csCatId="accent1" phldr="1"/>
      <dgm:spPr/>
      <dgm:t>
        <a:bodyPr/>
        <a:lstStyle/>
        <a:p>
          <a:endParaRPr lang="en-US"/>
        </a:p>
      </dgm:t>
    </dgm:pt>
    <dgm:pt modelId="{4934E031-B8F8-674F-9746-8CF9C6F4B217}">
      <dgm:prSet phldrT="[Text]"/>
      <dgm:spPr>
        <a:solidFill>
          <a:srgbClr val="FFC000"/>
        </a:solidFill>
      </dgm:spPr>
      <dgm:t>
        <a:bodyPr/>
        <a:lstStyle/>
        <a:p>
          <a:r>
            <a:rPr lang="en-GB" b="1" cap="all" spc="0" dirty="0" smtClean="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latin typeface="+mj-lt"/>
              <a:ea typeface="ＭＳ Ｐゴシック" pitchFamily="-110" charset="-128"/>
              <a:cs typeface="ＭＳ Ｐゴシック" pitchFamily="-110" charset="-128"/>
            </a:rPr>
            <a:t>Authentication</a:t>
          </a:r>
          <a:r>
            <a:rPr lang="en-US" b="1" cap="all" spc="0" dirty="0" smtClean="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latin typeface="+mj-lt"/>
              <a:ea typeface="ＭＳ Ｐゴシック" pitchFamily="-110" charset="-128"/>
              <a:cs typeface="ＭＳ Ｐゴシック" pitchFamily="-110" charset="-128"/>
            </a:rPr>
            <a:t>         Security Issues</a:t>
          </a:r>
          <a:endParaRPr lang="en-US" b="1" cap="all" spc="0" dirty="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endParaRPr>
        </a:p>
      </dgm:t>
    </dgm:pt>
    <dgm:pt modelId="{13373D51-121E-6A48-A8BD-2CCC1D2EDC39}" type="parTrans" cxnId="{94C6D0C1-9ABE-3941-83B6-9E6B56B805C6}">
      <dgm:prSet/>
      <dgm:spPr/>
      <dgm:t>
        <a:bodyPr/>
        <a:lstStyle/>
        <a:p>
          <a:endParaRPr lang="en-US"/>
        </a:p>
      </dgm:t>
    </dgm:pt>
    <dgm:pt modelId="{34120A44-EE18-FB4E-9A8D-85B0E99E7AD4}" type="sibTrans" cxnId="{94C6D0C1-9ABE-3941-83B6-9E6B56B805C6}">
      <dgm:prSet/>
      <dgm:spPr/>
      <dgm:t>
        <a:bodyPr/>
        <a:lstStyle/>
        <a:p>
          <a:endParaRPr lang="en-US"/>
        </a:p>
      </dgm:t>
    </dgm:pt>
    <dgm:pt modelId="{E60C5DC3-4274-5449-ABA8-AB6398A1AA4D}">
      <dgm:prSet phldrT="[Text]" custT="1"/>
      <dgm:spPr>
        <a:solidFill>
          <a:srgbClr val="0070C0"/>
        </a:solidFill>
      </dgm:spPr>
      <dgm:t>
        <a:bodyPr/>
        <a:lstStyle/>
        <a:p>
          <a:pPr rtl="0"/>
          <a:r>
            <a:rPr lang="en-US" sz="1800" b="1" dirty="0" smtClean="0">
              <a:solidFill>
                <a:schemeClr val="bg1"/>
              </a:solidFill>
            </a:rPr>
            <a:t>Eavesdropping</a:t>
          </a:r>
        </a:p>
        <a:p>
          <a:pPr rtl="0"/>
          <a:r>
            <a:rPr lang="en-US" sz="1400" b="1" dirty="0" smtClean="0">
              <a:solidFill>
                <a:schemeClr val="bg1"/>
              </a:solidFill>
            </a:rPr>
            <a:t>Adversary attempts to learn the password by some sort of attack that involves the physical proximity of user and adversary</a:t>
          </a:r>
        </a:p>
      </dgm:t>
    </dgm:pt>
    <dgm:pt modelId="{E2B7393E-B61C-C54D-B6E9-1CAC56C6DB51}" type="parTrans" cxnId="{D1715A33-B1D9-AD4D-B243-8954F3EE3017}">
      <dgm:prSet/>
      <dgm:spPr/>
      <dgm:t>
        <a:bodyPr/>
        <a:lstStyle/>
        <a:p>
          <a:endParaRPr lang="en-US"/>
        </a:p>
      </dgm:t>
    </dgm:pt>
    <dgm:pt modelId="{4D15A6C1-5DC6-9148-B6C6-657F4B8EFDB1}" type="sibTrans" cxnId="{D1715A33-B1D9-AD4D-B243-8954F3EE3017}">
      <dgm:prSet/>
      <dgm:spPr/>
      <dgm:t>
        <a:bodyPr/>
        <a:lstStyle/>
        <a:p>
          <a:endParaRPr lang="en-US"/>
        </a:p>
      </dgm:t>
    </dgm:pt>
    <dgm:pt modelId="{439688C5-511D-114A-B82F-9DDCBDC6DE2A}">
      <dgm:prSet phldrT="[Text]" custT="1"/>
      <dgm:spPr>
        <a:solidFill>
          <a:srgbClr val="0070C0"/>
        </a:solidFill>
      </dgm:spPr>
      <dgm:t>
        <a:bodyPr/>
        <a:lstStyle/>
        <a:p>
          <a:pPr rtl="0"/>
          <a:r>
            <a:rPr lang="en-US" sz="1800" b="1" dirty="0" smtClean="0">
              <a:solidFill>
                <a:schemeClr val="bg1"/>
              </a:solidFill>
            </a:rPr>
            <a:t>Host Attacks</a:t>
          </a:r>
        </a:p>
        <a:p>
          <a:pPr rtl="0"/>
          <a:r>
            <a:rPr lang="en-US" sz="1400" b="1" dirty="0" smtClean="0">
              <a:solidFill>
                <a:schemeClr val="bg1"/>
              </a:solidFill>
            </a:rPr>
            <a:t>Directed at the user file at the host where passwords, token passcodes, or biometric templates are stored</a:t>
          </a:r>
          <a:endParaRPr lang="en-US" sz="1400" dirty="0">
            <a:solidFill>
              <a:schemeClr val="bg1"/>
            </a:solidFill>
          </a:endParaRPr>
        </a:p>
      </dgm:t>
    </dgm:pt>
    <dgm:pt modelId="{FE180398-9D4F-A74F-983A-5416187D8D7B}" type="parTrans" cxnId="{6A5DE053-9FE2-1741-AAFD-F5DC4C634D77}">
      <dgm:prSet/>
      <dgm:spPr/>
      <dgm:t>
        <a:bodyPr/>
        <a:lstStyle/>
        <a:p>
          <a:endParaRPr lang="en-US"/>
        </a:p>
      </dgm:t>
    </dgm:pt>
    <dgm:pt modelId="{0271F2EF-2B73-D14B-A129-E11D7B293D2B}" type="sibTrans" cxnId="{6A5DE053-9FE2-1741-AAFD-F5DC4C634D77}">
      <dgm:prSet/>
      <dgm:spPr/>
      <dgm:t>
        <a:bodyPr/>
        <a:lstStyle/>
        <a:p>
          <a:endParaRPr lang="en-US"/>
        </a:p>
      </dgm:t>
    </dgm:pt>
    <dgm:pt modelId="{ACFABCED-47F4-2E43-8160-C641B2CDA211}">
      <dgm:prSet phldrT="[Text]" custT="1"/>
      <dgm:spPr>
        <a:solidFill>
          <a:srgbClr val="0070C0"/>
        </a:solidFill>
      </dgm:spPr>
      <dgm:t>
        <a:bodyPr/>
        <a:lstStyle/>
        <a:p>
          <a:r>
            <a:rPr lang="en-US" sz="1800" b="1" dirty="0" smtClean="0">
              <a:solidFill>
                <a:schemeClr val="bg1"/>
              </a:solidFill>
            </a:rPr>
            <a:t>Replay</a:t>
          </a:r>
        </a:p>
        <a:p>
          <a:pPr rtl="0"/>
          <a:r>
            <a:rPr lang="en-US" sz="1400" b="1" dirty="0" smtClean="0">
              <a:solidFill>
                <a:schemeClr val="bg1"/>
              </a:solidFill>
            </a:rPr>
            <a:t>Adversary repeats a previously captured user response</a:t>
          </a:r>
          <a:endParaRPr lang="en-US" sz="1400" dirty="0">
            <a:solidFill>
              <a:schemeClr val="bg1"/>
            </a:solidFill>
          </a:endParaRPr>
        </a:p>
      </dgm:t>
    </dgm:pt>
    <dgm:pt modelId="{EFE51C9D-AAD2-3D4F-8C72-E6824796FFB9}" type="parTrans" cxnId="{AAABA085-1BA4-F543-AFC6-C0DA0F114184}">
      <dgm:prSet/>
      <dgm:spPr/>
      <dgm:t>
        <a:bodyPr/>
        <a:lstStyle/>
        <a:p>
          <a:endParaRPr lang="en-US"/>
        </a:p>
      </dgm:t>
    </dgm:pt>
    <dgm:pt modelId="{776D60C1-585F-3044-A15C-5183B37C5555}" type="sibTrans" cxnId="{AAABA085-1BA4-F543-AFC6-C0DA0F114184}">
      <dgm:prSet/>
      <dgm:spPr/>
      <dgm:t>
        <a:bodyPr/>
        <a:lstStyle/>
        <a:p>
          <a:endParaRPr lang="en-US"/>
        </a:p>
      </dgm:t>
    </dgm:pt>
    <dgm:pt modelId="{500025F6-D3C8-7B40-B7DA-D92443978067}">
      <dgm:prSet phldrT="[Text]" custT="1"/>
      <dgm:spPr>
        <a:solidFill>
          <a:srgbClr val="0070C0"/>
        </a:solidFill>
      </dgm:spPr>
      <dgm:t>
        <a:bodyPr/>
        <a:lstStyle/>
        <a:p>
          <a:pPr rtl="0"/>
          <a:r>
            <a:rPr lang="en-US" sz="1800" b="1" dirty="0" smtClean="0">
              <a:solidFill>
                <a:schemeClr val="bg1"/>
              </a:solidFill>
            </a:rPr>
            <a:t>Client Attacks</a:t>
          </a:r>
        </a:p>
        <a:p>
          <a:pPr rtl="0"/>
          <a:r>
            <a:rPr lang="en-US" sz="1400" b="1" dirty="0" smtClean="0">
              <a:solidFill>
                <a:schemeClr val="bg1"/>
              </a:solidFill>
            </a:rPr>
            <a:t>Adversary attempts to achieve user authentication without access to the remote host or the intervening communications path</a:t>
          </a:r>
          <a:endParaRPr lang="en-US" sz="1400" dirty="0">
            <a:solidFill>
              <a:schemeClr val="bg1"/>
            </a:solidFill>
          </a:endParaRPr>
        </a:p>
      </dgm:t>
    </dgm:pt>
    <dgm:pt modelId="{4ABB047E-A77E-0543-8B8B-2F747FE67EDD}" type="parTrans" cxnId="{A8FC3921-38B0-EE47-9F28-81257BB3E2C3}">
      <dgm:prSet/>
      <dgm:spPr/>
      <dgm:t>
        <a:bodyPr/>
        <a:lstStyle/>
        <a:p>
          <a:endParaRPr lang="en-US"/>
        </a:p>
      </dgm:t>
    </dgm:pt>
    <dgm:pt modelId="{6AD53F1F-4DA6-6B4C-883D-E27052EC9227}" type="sibTrans" cxnId="{A8FC3921-38B0-EE47-9F28-81257BB3E2C3}">
      <dgm:prSet/>
      <dgm:spPr/>
      <dgm:t>
        <a:bodyPr/>
        <a:lstStyle/>
        <a:p>
          <a:endParaRPr lang="en-US"/>
        </a:p>
      </dgm:t>
    </dgm:pt>
    <dgm:pt modelId="{D75C3278-381F-E346-B329-287FBC7EF762}">
      <dgm:prSet phldrT="[Text]" custT="1"/>
      <dgm:spPr>
        <a:solidFill>
          <a:srgbClr val="0070C0"/>
        </a:solidFill>
      </dgm:spPr>
      <dgm:t>
        <a:bodyPr/>
        <a:lstStyle/>
        <a:p>
          <a:pPr rtl="0"/>
          <a:r>
            <a:rPr lang="en-US" sz="1800" b="1" dirty="0" smtClean="0">
              <a:solidFill>
                <a:schemeClr val="bg1"/>
              </a:solidFill>
            </a:rPr>
            <a:t>Trojan Horse                                  </a:t>
          </a:r>
          <a:r>
            <a:rPr lang="en-US" sz="1400" b="1" dirty="0" smtClean="0">
              <a:solidFill>
                <a:schemeClr val="bg1"/>
              </a:solidFill>
            </a:rPr>
            <a:t>An application or physical device masquerades as an authentic application or device for the purpose of capturing a user password, passcode, or biometric</a:t>
          </a:r>
          <a:endParaRPr lang="en-US" sz="1800" b="1" dirty="0">
            <a:solidFill>
              <a:schemeClr val="bg1"/>
            </a:solidFill>
          </a:endParaRPr>
        </a:p>
      </dgm:t>
    </dgm:pt>
    <dgm:pt modelId="{ECB7D321-4405-F940-83E7-AEDD8E163486}" type="parTrans" cxnId="{E27B67B7-529F-7E4D-A668-70A5BACFF9BE}">
      <dgm:prSet/>
      <dgm:spPr/>
      <dgm:t>
        <a:bodyPr/>
        <a:lstStyle/>
        <a:p>
          <a:endParaRPr lang="en-US"/>
        </a:p>
      </dgm:t>
    </dgm:pt>
    <dgm:pt modelId="{41F36E61-0E91-5647-89E6-F85137370096}" type="sibTrans" cxnId="{E27B67B7-529F-7E4D-A668-70A5BACFF9BE}">
      <dgm:prSet/>
      <dgm:spPr/>
      <dgm:t>
        <a:bodyPr/>
        <a:lstStyle/>
        <a:p>
          <a:endParaRPr lang="en-US"/>
        </a:p>
      </dgm:t>
    </dgm:pt>
    <dgm:pt modelId="{9C5B263E-C272-F243-9E27-15E6D732682B}">
      <dgm:prSet phldrT="[Text]" custT="1"/>
      <dgm:spPr>
        <a:solidFill>
          <a:srgbClr val="0070C0"/>
        </a:solidFill>
      </dgm:spPr>
      <dgm:t>
        <a:bodyPr/>
        <a:lstStyle/>
        <a:p>
          <a:pPr rtl="0"/>
          <a:r>
            <a:rPr lang="en-US" sz="1800" b="1" dirty="0" smtClean="0">
              <a:solidFill>
                <a:schemeClr val="bg1"/>
              </a:solidFill>
            </a:rPr>
            <a:t>Denial-of-Service                  </a:t>
          </a:r>
        </a:p>
        <a:p>
          <a:pPr rtl="0"/>
          <a:r>
            <a:rPr lang="en-US" sz="1400" b="1" dirty="0" smtClean="0">
              <a:solidFill>
                <a:schemeClr val="bg1"/>
              </a:solidFill>
            </a:rPr>
            <a:t>Attempts to disable a user authentication service by flooding the service with numerous authentication attempts</a:t>
          </a:r>
          <a:endParaRPr lang="en-US" sz="1800" b="1" dirty="0">
            <a:solidFill>
              <a:schemeClr val="bg1"/>
            </a:solidFill>
          </a:endParaRPr>
        </a:p>
      </dgm:t>
    </dgm:pt>
    <dgm:pt modelId="{023DAE27-A30D-C040-A960-A743D387B1EC}" type="parTrans" cxnId="{CC4F5CA0-E8C7-A641-B957-E680C4F943D7}">
      <dgm:prSet/>
      <dgm:spPr/>
      <dgm:t>
        <a:bodyPr/>
        <a:lstStyle/>
        <a:p>
          <a:endParaRPr lang="en-US"/>
        </a:p>
      </dgm:t>
    </dgm:pt>
    <dgm:pt modelId="{B39C57FD-A254-EB45-895D-2CE1EC4D1C89}" type="sibTrans" cxnId="{CC4F5CA0-E8C7-A641-B957-E680C4F943D7}">
      <dgm:prSet/>
      <dgm:spPr/>
      <dgm:t>
        <a:bodyPr/>
        <a:lstStyle/>
        <a:p>
          <a:endParaRPr lang="en-US"/>
        </a:p>
      </dgm:t>
    </dgm:pt>
    <dgm:pt modelId="{82107661-9B5E-A944-A316-84DED04798AA}" type="pres">
      <dgm:prSet presAssocID="{908235E6-AE49-2943-939E-2142B5850E01}" presName="composite" presStyleCnt="0">
        <dgm:presLayoutVars>
          <dgm:chMax val="1"/>
          <dgm:dir/>
          <dgm:resizeHandles val="exact"/>
        </dgm:presLayoutVars>
      </dgm:prSet>
      <dgm:spPr/>
      <dgm:t>
        <a:bodyPr/>
        <a:lstStyle/>
        <a:p>
          <a:endParaRPr lang="en-US"/>
        </a:p>
      </dgm:t>
    </dgm:pt>
    <dgm:pt modelId="{9E231904-62C7-9445-873B-C11A9DA981D8}" type="pres">
      <dgm:prSet presAssocID="{908235E6-AE49-2943-939E-2142B5850E01}" presName="radial" presStyleCnt="0">
        <dgm:presLayoutVars>
          <dgm:animLvl val="ctr"/>
        </dgm:presLayoutVars>
      </dgm:prSet>
      <dgm:spPr/>
      <dgm:t>
        <a:bodyPr/>
        <a:lstStyle/>
        <a:p>
          <a:endParaRPr lang="en-US"/>
        </a:p>
      </dgm:t>
    </dgm:pt>
    <dgm:pt modelId="{4DA0E7FB-61E5-954C-BCED-5276058B0501}" type="pres">
      <dgm:prSet presAssocID="{4934E031-B8F8-674F-9746-8CF9C6F4B217}" presName="centerShape" presStyleLbl="vennNode1" presStyleIdx="0" presStyleCnt="7"/>
      <dgm:spPr/>
      <dgm:t>
        <a:bodyPr/>
        <a:lstStyle/>
        <a:p>
          <a:endParaRPr lang="en-US"/>
        </a:p>
      </dgm:t>
    </dgm:pt>
    <dgm:pt modelId="{B435D657-C144-8741-9BC2-C7249D5BD679}" type="pres">
      <dgm:prSet presAssocID="{E60C5DC3-4274-5449-ABA8-AB6398A1AA4D}" presName="node" presStyleLbl="vennNode1" presStyleIdx="1" presStyleCnt="7" custScaleX="149081" custScaleY="136629" custRadScaleRad="86122" custRadScaleInc="1465">
        <dgm:presLayoutVars>
          <dgm:bulletEnabled val="1"/>
        </dgm:presLayoutVars>
      </dgm:prSet>
      <dgm:spPr/>
      <dgm:t>
        <a:bodyPr/>
        <a:lstStyle/>
        <a:p>
          <a:endParaRPr lang="en-US"/>
        </a:p>
      </dgm:t>
    </dgm:pt>
    <dgm:pt modelId="{5008F7C2-3B2F-E648-A07F-1C856BC2504D}" type="pres">
      <dgm:prSet presAssocID="{439688C5-511D-114A-B82F-9DDCBDC6DE2A}" presName="node" presStyleLbl="vennNode1" presStyleIdx="2" presStyleCnt="7" custScaleX="138702" custScaleY="128374" custRadScaleRad="104601" custRadScaleInc="1171">
        <dgm:presLayoutVars>
          <dgm:bulletEnabled val="1"/>
        </dgm:presLayoutVars>
      </dgm:prSet>
      <dgm:spPr/>
      <dgm:t>
        <a:bodyPr/>
        <a:lstStyle/>
        <a:p>
          <a:endParaRPr lang="en-US"/>
        </a:p>
      </dgm:t>
    </dgm:pt>
    <dgm:pt modelId="{003E0A61-2997-D14C-9833-807AF7126595}" type="pres">
      <dgm:prSet presAssocID="{ACFABCED-47F4-2E43-8160-C641B2CDA211}" presName="node" presStyleLbl="vennNode1" presStyleIdx="3" presStyleCnt="7" custScaleX="130212" custScaleY="132705" custRadScaleRad="109001" custRadScaleInc="-11510">
        <dgm:presLayoutVars>
          <dgm:bulletEnabled val="1"/>
        </dgm:presLayoutVars>
      </dgm:prSet>
      <dgm:spPr/>
      <dgm:t>
        <a:bodyPr/>
        <a:lstStyle/>
        <a:p>
          <a:endParaRPr lang="en-US"/>
        </a:p>
      </dgm:t>
    </dgm:pt>
    <dgm:pt modelId="{A46758A4-57EB-5C4E-8B9E-2702AAF1C17A}" type="pres">
      <dgm:prSet presAssocID="{500025F6-D3C8-7B40-B7DA-D92443978067}" presName="node" presStyleLbl="vennNode1" presStyleIdx="4" presStyleCnt="7" custScaleX="137334" custScaleY="126014" custRadScaleRad="81463" custRadScaleInc="-17014">
        <dgm:presLayoutVars>
          <dgm:bulletEnabled val="1"/>
        </dgm:presLayoutVars>
      </dgm:prSet>
      <dgm:spPr/>
      <dgm:t>
        <a:bodyPr/>
        <a:lstStyle/>
        <a:p>
          <a:endParaRPr lang="en-US"/>
        </a:p>
      </dgm:t>
    </dgm:pt>
    <dgm:pt modelId="{73CC81F9-E056-5D48-AB2E-5424D642560D}" type="pres">
      <dgm:prSet presAssocID="{D75C3278-381F-E346-B329-287FBC7EF762}" presName="node" presStyleLbl="vennNode1" presStyleIdx="5" presStyleCnt="7" custScaleX="144444" custScaleY="138258" custRadScaleRad="103705" custRadScaleInc="-6738">
        <dgm:presLayoutVars>
          <dgm:bulletEnabled val="1"/>
        </dgm:presLayoutVars>
      </dgm:prSet>
      <dgm:spPr/>
      <dgm:t>
        <a:bodyPr/>
        <a:lstStyle/>
        <a:p>
          <a:endParaRPr lang="en-US"/>
        </a:p>
      </dgm:t>
    </dgm:pt>
    <dgm:pt modelId="{905CC022-C6AF-0E41-B566-BB7DFF9510F7}" type="pres">
      <dgm:prSet presAssocID="{9C5B263E-C272-F243-9E27-15E6D732682B}" presName="node" presStyleLbl="vennNode1" presStyleIdx="6" presStyleCnt="7" custScaleX="145853" custScaleY="139474" custRadScaleRad="107960" custRadScaleInc="-10614">
        <dgm:presLayoutVars>
          <dgm:bulletEnabled val="1"/>
        </dgm:presLayoutVars>
      </dgm:prSet>
      <dgm:spPr/>
      <dgm:t>
        <a:bodyPr/>
        <a:lstStyle/>
        <a:p>
          <a:endParaRPr lang="en-US"/>
        </a:p>
      </dgm:t>
    </dgm:pt>
  </dgm:ptLst>
  <dgm:cxnLst>
    <dgm:cxn modelId="{425C60E4-9542-8946-ACE8-5A04ECE58C10}" type="presOf" srcId="{4934E031-B8F8-674F-9746-8CF9C6F4B217}" destId="{4DA0E7FB-61E5-954C-BCED-5276058B0501}" srcOrd="0" destOrd="0" presId="urn:microsoft.com/office/officeart/2005/8/layout/radial3"/>
    <dgm:cxn modelId="{C7778667-5DD8-E140-ADDB-2B9EE0515BE7}" type="presOf" srcId="{439688C5-511D-114A-B82F-9DDCBDC6DE2A}" destId="{5008F7C2-3B2F-E648-A07F-1C856BC2504D}" srcOrd="0" destOrd="0" presId="urn:microsoft.com/office/officeart/2005/8/layout/radial3"/>
    <dgm:cxn modelId="{A8FC3921-38B0-EE47-9F28-81257BB3E2C3}" srcId="{4934E031-B8F8-674F-9746-8CF9C6F4B217}" destId="{500025F6-D3C8-7B40-B7DA-D92443978067}" srcOrd="3" destOrd="0" parTransId="{4ABB047E-A77E-0543-8B8B-2F747FE67EDD}" sibTransId="{6AD53F1F-4DA6-6B4C-883D-E27052EC9227}"/>
    <dgm:cxn modelId="{A9C6265C-9759-8943-AB80-60A07A7B2C37}" type="presOf" srcId="{E60C5DC3-4274-5449-ABA8-AB6398A1AA4D}" destId="{B435D657-C144-8741-9BC2-C7249D5BD679}" srcOrd="0" destOrd="0" presId="urn:microsoft.com/office/officeart/2005/8/layout/radial3"/>
    <dgm:cxn modelId="{6A5DE053-9FE2-1741-AAFD-F5DC4C634D77}" srcId="{4934E031-B8F8-674F-9746-8CF9C6F4B217}" destId="{439688C5-511D-114A-B82F-9DDCBDC6DE2A}" srcOrd="1" destOrd="0" parTransId="{FE180398-9D4F-A74F-983A-5416187D8D7B}" sibTransId="{0271F2EF-2B73-D14B-A129-E11D7B293D2B}"/>
    <dgm:cxn modelId="{6FCA11DE-00F2-2740-8784-82378B177E8F}" type="presOf" srcId="{9C5B263E-C272-F243-9E27-15E6D732682B}" destId="{905CC022-C6AF-0E41-B566-BB7DFF9510F7}" srcOrd="0" destOrd="0" presId="urn:microsoft.com/office/officeart/2005/8/layout/radial3"/>
    <dgm:cxn modelId="{3AB57E3A-E91C-5444-B523-C7B1272F2C36}" type="presOf" srcId="{ACFABCED-47F4-2E43-8160-C641B2CDA211}" destId="{003E0A61-2997-D14C-9833-807AF7126595}" srcOrd="0" destOrd="0" presId="urn:microsoft.com/office/officeart/2005/8/layout/radial3"/>
    <dgm:cxn modelId="{584EC1F3-3545-AE4A-8C91-547AC02A83E5}" type="presOf" srcId="{500025F6-D3C8-7B40-B7DA-D92443978067}" destId="{A46758A4-57EB-5C4E-8B9E-2702AAF1C17A}" srcOrd="0" destOrd="0" presId="urn:microsoft.com/office/officeart/2005/8/layout/radial3"/>
    <dgm:cxn modelId="{ADBC15E3-90D1-B043-B74C-E9A662D733E6}" type="presOf" srcId="{908235E6-AE49-2943-939E-2142B5850E01}" destId="{82107661-9B5E-A944-A316-84DED04798AA}" srcOrd="0" destOrd="0" presId="urn:microsoft.com/office/officeart/2005/8/layout/radial3"/>
    <dgm:cxn modelId="{D1715A33-B1D9-AD4D-B243-8954F3EE3017}" srcId="{4934E031-B8F8-674F-9746-8CF9C6F4B217}" destId="{E60C5DC3-4274-5449-ABA8-AB6398A1AA4D}" srcOrd="0" destOrd="0" parTransId="{E2B7393E-B61C-C54D-B6E9-1CAC56C6DB51}" sibTransId="{4D15A6C1-5DC6-9148-B6C6-657F4B8EFDB1}"/>
    <dgm:cxn modelId="{94C6D0C1-9ABE-3941-83B6-9E6B56B805C6}" srcId="{908235E6-AE49-2943-939E-2142B5850E01}" destId="{4934E031-B8F8-674F-9746-8CF9C6F4B217}" srcOrd="0" destOrd="0" parTransId="{13373D51-121E-6A48-A8BD-2CCC1D2EDC39}" sibTransId="{34120A44-EE18-FB4E-9A8D-85B0E99E7AD4}"/>
    <dgm:cxn modelId="{CC4F5CA0-E8C7-A641-B957-E680C4F943D7}" srcId="{4934E031-B8F8-674F-9746-8CF9C6F4B217}" destId="{9C5B263E-C272-F243-9E27-15E6D732682B}" srcOrd="5" destOrd="0" parTransId="{023DAE27-A30D-C040-A960-A743D387B1EC}" sibTransId="{B39C57FD-A254-EB45-895D-2CE1EC4D1C89}"/>
    <dgm:cxn modelId="{E27B67B7-529F-7E4D-A668-70A5BACFF9BE}" srcId="{4934E031-B8F8-674F-9746-8CF9C6F4B217}" destId="{D75C3278-381F-E346-B329-287FBC7EF762}" srcOrd="4" destOrd="0" parTransId="{ECB7D321-4405-F940-83E7-AEDD8E163486}" sibTransId="{41F36E61-0E91-5647-89E6-F85137370096}"/>
    <dgm:cxn modelId="{AAABA085-1BA4-F543-AFC6-C0DA0F114184}" srcId="{4934E031-B8F8-674F-9746-8CF9C6F4B217}" destId="{ACFABCED-47F4-2E43-8160-C641B2CDA211}" srcOrd="2" destOrd="0" parTransId="{EFE51C9D-AAD2-3D4F-8C72-E6824796FFB9}" sibTransId="{776D60C1-585F-3044-A15C-5183B37C5555}"/>
    <dgm:cxn modelId="{1BDA2263-94CD-7741-908C-D014CD665CBF}" type="presOf" srcId="{D75C3278-381F-E346-B329-287FBC7EF762}" destId="{73CC81F9-E056-5D48-AB2E-5424D642560D}" srcOrd="0" destOrd="0" presId="urn:microsoft.com/office/officeart/2005/8/layout/radial3"/>
    <dgm:cxn modelId="{247FD598-42CB-F04F-AD7B-6F9755BBDCAC}" type="presParOf" srcId="{82107661-9B5E-A944-A316-84DED04798AA}" destId="{9E231904-62C7-9445-873B-C11A9DA981D8}" srcOrd="0" destOrd="0" presId="urn:microsoft.com/office/officeart/2005/8/layout/radial3"/>
    <dgm:cxn modelId="{DD244853-FC76-AC46-B314-B9437FDC7055}" type="presParOf" srcId="{9E231904-62C7-9445-873B-C11A9DA981D8}" destId="{4DA0E7FB-61E5-954C-BCED-5276058B0501}" srcOrd="0" destOrd="0" presId="urn:microsoft.com/office/officeart/2005/8/layout/radial3"/>
    <dgm:cxn modelId="{2C2B9FB6-6ED9-544B-92C3-B47FFF955E21}" type="presParOf" srcId="{9E231904-62C7-9445-873B-C11A9DA981D8}" destId="{B435D657-C144-8741-9BC2-C7249D5BD679}" srcOrd="1" destOrd="0" presId="urn:microsoft.com/office/officeart/2005/8/layout/radial3"/>
    <dgm:cxn modelId="{65E2BE94-1FAD-9A41-8865-AC0962F331C7}" type="presParOf" srcId="{9E231904-62C7-9445-873B-C11A9DA981D8}" destId="{5008F7C2-3B2F-E648-A07F-1C856BC2504D}" srcOrd="2" destOrd="0" presId="urn:microsoft.com/office/officeart/2005/8/layout/radial3"/>
    <dgm:cxn modelId="{92F67AF3-2631-2B4F-9774-481CC02EA876}" type="presParOf" srcId="{9E231904-62C7-9445-873B-C11A9DA981D8}" destId="{003E0A61-2997-D14C-9833-807AF7126595}" srcOrd="3" destOrd="0" presId="urn:microsoft.com/office/officeart/2005/8/layout/radial3"/>
    <dgm:cxn modelId="{2393BAEA-0749-A645-BDC0-B1135B3F5C1F}" type="presParOf" srcId="{9E231904-62C7-9445-873B-C11A9DA981D8}" destId="{A46758A4-57EB-5C4E-8B9E-2702AAF1C17A}" srcOrd="4" destOrd="0" presId="urn:microsoft.com/office/officeart/2005/8/layout/radial3"/>
    <dgm:cxn modelId="{FAAAE76E-7E8F-CD4E-8328-657D031F3975}" type="presParOf" srcId="{9E231904-62C7-9445-873B-C11A9DA981D8}" destId="{73CC81F9-E056-5D48-AB2E-5424D642560D}" srcOrd="5" destOrd="0" presId="urn:microsoft.com/office/officeart/2005/8/layout/radial3"/>
    <dgm:cxn modelId="{D76F46D2-2F97-2C43-B5E1-38B62661B09A}" type="presParOf" srcId="{9E231904-62C7-9445-873B-C11A9DA981D8}" destId="{905CC022-C6AF-0E41-B566-BB7DFF9510F7}"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932B0-E54B-8049-A28C-856DF35A5224}">
      <dsp:nvSpPr>
        <dsp:cNvPr id="0" name=""/>
        <dsp:cNvSpPr/>
      </dsp:nvSpPr>
      <dsp:spPr>
        <a:xfrm>
          <a:off x="18018" y="66516"/>
          <a:ext cx="3202939" cy="795493"/>
        </a:xfrm>
        <a:prstGeom prst="rect">
          <a:avLst/>
        </a:prstGeom>
        <a:solidFill>
          <a:srgbClr val="FFC000"/>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solidFill>
                <a:srgbClr val="0E0A99"/>
              </a:solidFill>
            </a:rPr>
            <a:t>Mutually exclusive roles</a:t>
          </a:r>
          <a:endParaRPr lang="en-US" sz="2200" b="1" kern="1200" dirty="0">
            <a:solidFill>
              <a:srgbClr val="0E0A99"/>
            </a:solidFill>
          </a:endParaRPr>
        </a:p>
      </dsp:txBody>
      <dsp:txXfrm>
        <a:off x="18018" y="66516"/>
        <a:ext cx="3202939" cy="795493"/>
      </dsp:txXfrm>
    </dsp:sp>
    <dsp:sp modelId="{B3DA0312-6C14-794F-9450-42306B982A54}">
      <dsp:nvSpPr>
        <dsp:cNvPr id="0" name=""/>
        <dsp:cNvSpPr/>
      </dsp:nvSpPr>
      <dsp:spPr>
        <a:xfrm>
          <a:off x="3285" y="832513"/>
          <a:ext cx="3202939" cy="3140280"/>
        </a:xfrm>
        <a:prstGeom prst="rect">
          <a:avLst/>
        </a:prstGeom>
        <a:solidFill>
          <a:schemeClr val="accent1">
            <a:alpha val="90000"/>
            <a:tint val="40000"/>
            <a:hueOff val="0"/>
            <a:satOff val="0"/>
            <a:lumOff val="0"/>
            <a:alphaOff val="0"/>
          </a:schemeClr>
        </a:solidFill>
        <a:ln w="9525" cap="flat" cmpd="sng" algn="ctr">
          <a:solidFill>
            <a:srgbClr val="0E0A99"/>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latin typeface="+mj-lt"/>
            </a:rPr>
            <a:t>A user can only be assigned to one role in the set (either during a session or statically)</a:t>
          </a:r>
        </a:p>
        <a:p>
          <a:pPr marL="228600" lvl="1" indent="-228600" algn="l" defTabSz="977900">
            <a:lnSpc>
              <a:spcPct val="90000"/>
            </a:lnSpc>
            <a:spcBef>
              <a:spcPct val="0"/>
            </a:spcBef>
            <a:spcAft>
              <a:spcPct val="15000"/>
            </a:spcAft>
            <a:buChar char="••"/>
          </a:pPr>
          <a:r>
            <a:rPr lang="en-US" sz="2200" kern="1200" dirty="0" smtClean="0">
              <a:latin typeface="+mj-lt"/>
            </a:rPr>
            <a:t>Any permission (access right) can be granted to only one role in the set</a:t>
          </a:r>
        </a:p>
      </dsp:txBody>
      <dsp:txXfrm>
        <a:off x="3285" y="832513"/>
        <a:ext cx="3202939" cy="3140280"/>
      </dsp:txXfrm>
    </dsp:sp>
    <dsp:sp modelId="{B4833B63-7C23-0748-AB00-48522DF48DC1}">
      <dsp:nvSpPr>
        <dsp:cNvPr id="0" name=""/>
        <dsp:cNvSpPr/>
      </dsp:nvSpPr>
      <dsp:spPr>
        <a:xfrm>
          <a:off x="3654636" y="37019"/>
          <a:ext cx="3202939" cy="795493"/>
        </a:xfrm>
        <a:prstGeom prst="rect">
          <a:avLst/>
        </a:prstGeom>
        <a:solidFill>
          <a:srgbClr val="FFC000"/>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solidFill>
                <a:srgbClr val="0E0A99"/>
              </a:solidFill>
            </a:rPr>
            <a:t>Cardinality</a:t>
          </a:r>
        </a:p>
      </dsp:txBody>
      <dsp:txXfrm>
        <a:off x="3654636" y="37019"/>
        <a:ext cx="3202939" cy="795493"/>
      </dsp:txXfrm>
    </dsp:sp>
    <dsp:sp modelId="{3CA83575-2825-064D-9714-91CB3865778F}">
      <dsp:nvSpPr>
        <dsp:cNvPr id="0" name=""/>
        <dsp:cNvSpPr/>
      </dsp:nvSpPr>
      <dsp:spPr>
        <a:xfrm>
          <a:off x="3654636" y="832513"/>
          <a:ext cx="3202939" cy="314028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latin typeface="+mj-lt"/>
            </a:rPr>
            <a:t>Setting a maximum number with respect to roles</a:t>
          </a:r>
        </a:p>
      </dsp:txBody>
      <dsp:txXfrm>
        <a:off x="3654636" y="832513"/>
        <a:ext cx="3202939" cy="3140280"/>
      </dsp:txXfrm>
    </dsp:sp>
    <dsp:sp modelId="{EC74B479-C31F-244B-B181-62591C6D9078}">
      <dsp:nvSpPr>
        <dsp:cNvPr id="0" name=""/>
        <dsp:cNvSpPr/>
      </dsp:nvSpPr>
      <dsp:spPr>
        <a:xfrm>
          <a:off x="7305988" y="37019"/>
          <a:ext cx="3202939" cy="795493"/>
        </a:xfrm>
        <a:prstGeom prst="rect">
          <a:avLst/>
        </a:prstGeom>
        <a:solidFill>
          <a:srgbClr val="FFC000"/>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solidFill>
                <a:srgbClr val="0E0A99"/>
              </a:solidFill>
            </a:rPr>
            <a:t>Prerequisite roles</a:t>
          </a:r>
        </a:p>
      </dsp:txBody>
      <dsp:txXfrm>
        <a:off x="7305988" y="37019"/>
        <a:ext cx="3202939" cy="795493"/>
      </dsp:txXfrm>
    </dsp:sp>
    <dsp:sp modelId="{E058C3CE-5347-004C-9E78-C1CAA6CCCCF7}">
      <dsp:nvSpPr>
        <dsp:cNvPr id="0" name=""/>
        <dsp:cNvSpPr/>
      </dsp:nvSpPr>
      <dsp:spPr>
        <a:xfrm>
          <a:off x="7305988" y="832513"/>
          <a:ext cx="3202939" cy="314028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latin typeface="+mj-lt"/>
            </a:rPr>
            <a:t>Dictates that a user can only be assigned to a particular role if it is already assigned to some other specified role</a:t>
          </a:r>
          <a:endParaRPr lang="en-US" sz="2200" kern="1200" dirty="0">
            <a:latin typeface="+mj-lt"/>
          </a:endParaRPr>
        </a:p>
      </dsp:txBody>
      <dsp:txXfrm>
        <a:off x="7305988" y="832513"/>
        <a:ext cx="3202939" cy="3140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B2FE9-FA50-DA46-8BBC-B613515C1146}">
      <dsp:nvSpPr>
        <dsp:cNvPr id="0" name=""/>
        <dsp:cNvSpPr/>
      </dsp:nvSpPr>
      <dsp:spPr>
        <a:xfrm rot="16200000">
          <a:off x="-2341837" y="2348124"/>
          <a:ext cx="6902238" cy="2205990"/>
        </a:xfrm>
        <a:prstGeom prst="flowChartManualOperati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215" bIns="0" numCol="1" spcCol="1270" anchor="ctr" anchorCtr="0">
          <a:noAutofit/>
        </a:bodyPr>
        <a:lstStyle/>
        <a:p>
          <a:pPr lvl="0" algn="ctr" defTabSz="933450" rtl="0">
            <a:lnSpc>
              <a:spcPct val="90000"/>
            </a:lnSpc>
            <a:spcBef>
              <a:spcPct val="0"/>
            </a:spcBef>
            <a:spcAft>
              <a:spcPct val="35000"/>
            </a:spcAft>
          </a:pPr>
          <a:r>
            <a:rPr lang="en-US" sz="2100" b="1" kern="1200" dirty="0" smtClean="0"/>
            <a:t>Can define authorizations that express conditions on properties of both the resource and the subject</a:t>
          </a:r>
          <a:endParaRPr lang="en-US" sz="2100" b="1" kern="1200" dirty="0"/>
        </a:p>
      </dsp:txBody>
      <dsp:txXfrm rot="5400000">
        <a:off x="6287" y="1380448"/>
        <a:ext cx="2205990" cy="4141342"/>
      </dsp:txXfrm>
    </dsp:sp>
    <dsp:sp modelId="{07A3739F-938E-034F-916B-9F2DC8996AD9}">
      <dsp:nvSpPr>
        <dsp:cNvPr id="0" name=""/>
        <dsp:cNvSpPr/>
      </dsp:nvSpPr>
      <dsp:spPr>
        <a:xfrm rot="16200000">
          <a:off x="29601" y="2348124"/>
          <a:ext cx="6902238" cy="2205990"/>
        </a:xfrm>
        <a:prstGeom prst="flowChartManualOperation">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215" bIns="0" numCol="1" spcCol="1270" anchor="ctr" anchorCtr="0">
          <a:noAutofit/>
        </a:bodyPr>
        <a:lstStyle/>
        <a:p>
          <a:pPr lvl="0" algn="ctr" defTabSz="933450" rtl="0">
            <a:lnSpc>
              <a:spcPct val="90000"/>
            </a:lnSpc>
            <a:spcBef>
              <a:spcPct val="0"/>
            </a:spcBef>
            <a:spcAft>
              <a:spcPct val="35000"/>
            </a:spcAft>
          </a:pPr>
          <a:r>
            <a:rPr lang="en-US" sz="2100" b="1" kern="1200" dirty="0" smtClean="0"/>
            <a:t>Strength is its flexibility and expressive power</a:t>
          </a:r>
          <a:endParaRPr lang="en-US" sz="2100" b="1" kern="1200" dirty="0"/>
        </a:p>
      </dsp:txBody>
      <dsp:txXfrm rot="5400000">
        <a:off x="2377725" y="1380448"/>
        <a:ext cx="2205990" cy="4141342"/>
      </dsp:txXfrm>
    </dsp:sp>
    <dsp:sp modelId="{86BAC080-CAC7-334F-A47F-247284CF062D}">
      <dsp:nvSpPr>
        <dsp:cNvPr id="0" name=""/>
        <dsp:cNvSpPr/>
      </dsp:nvSpPr>
      <dsp:spPr>
        <a:xfrm rot="16200000">
          <a:off x="2401040" y="2348124"/>
          <a:ext cx="6902238" cy="2205990"/>
        </a:xfrm>
        <a:prstGeom prst="flowChartManualOperation">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215" bIns="0" numCol="1" spcCol="1270" anchor="ctr" anchorCtr="0">
          <a:noAutofit/>
        </a:bodyPr>
        <a:lstStyle/>
        <a:p>
          <a:pPr lvl="0" algn="ctr" defTabSz="933450" rtl="0">
            <a:lnSpc>
              <a:spcPct val="90000"/>
            </a:lnSpc>
            <a:spcBef>
              <a:spcPct val="0"/>
            </a:spcBef>
            <a:spcAft>
              <a:spcPct val="35000"/>
            </a:spcAft>
          </a:pPr>
          <a:r>
            <a:rPr lang="en-US" sz="2100" b="1" kern="1200" dirty="0" smtClean="0"/>
            <a:t>Main obstacle to its adoption in real systems has been concern about the performance impact of evaluating predicates on both resource and user properties for each access</a:t>
          </a:r>
          <a:endParaRPr lang="en-US" sz="2100" b="1" kern="1200" dirty="0"/>
        </a:p>
      </dsp:txBody>
      <dsp:txXfrm rot="5400000">
        <a:off x="4749164" y="1380448"/>
        <a:ext cx="2205990" cy="4141342"/>
      </dsp:txXfrm>
    </dsp:sp>
    <dsp:sp modelId="{7366F1B3-F41D-704B-8414-15AA9C1F35CD}">
      <dsp:nvSpPr>
        <dsp:cNvPr id="0" name=""/>
        <dsp:cNvSpPr/>
      </dsp:nvSpPr>
      <dsp:spPr>
        <a:xfrm rot="16200000">
          <a:off x="4772480" y="2348124"/>
          <a:ext cx="6902238" cy="2205990"/>
        </a:xfrm>
        <a:prstGeom prst="flowChartManualOperation">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215" bIns="0" numCol="1" spcCol="1270" anchor="ctr" anchorCtr="0">
          <a:noAutofit/>
        </a:bodyPr>
        <a:lstStyle/>
        <a:p>
          <a:pPr lvl="0" algn="ctr" defTabSz="933450" rtl="0">
            <a:lnSpc>
              <a:spcPct val="90000"/>
            </a:lnSpc>
            <a:spcBef>
              <a:spcPct val="0"/>
            </a:spcBef>
            <a:spcAft>
              <a:spcPct val="35000"/>
            </a:spcAft>
          </a:pPr>
          <a:r>
            <a:rPr lang="en-US" sz="2100" b="1" kern="1200" dirty="0" smtClean="0"/>
            <a:t>Web services have been pioneering technologies through the introduction of the </a:t>
          </a:r>
          <a:r>
            <a:rPr lang="en-US" sz="2100" b="1" kern="1200" dirty="0" err="1" smtClean="0"/>
            <a:t>eXtensible</a:t>
          </a:r>
          <a:r>
            <a:rPr lang="en-US" sz="2100" b="1" kern="1200" dirty="0" smtClean="0"/>
            <a:t> Access Control Markup Language (XAMCL)</a:t>
          </a:r>
          <a:endParaRPr lang="en-US" sz="2100" b="1" kern="1200" dirty="0"/>
        </a:p>
      </dsp:txBody>
      <dsp:txXfrm rot="5400000">
        <a:off x="7120604" y="1380448"/>
        <a:ext cx="2205990" cy="4141342"/>
      </dsp:txXfrm>
    </dsp:sp>
    <dsp:sp modelId="{22319A17-68EB-5042-8692-CE160831B4F6}">
      <dsp:nvSpPr>
        <dsp:cNvPr id="0" name=""/>
        <dsp:cNvSpPr/>
      </dsp:nvSpPr>
      <dsp:spPr>
        <a:xfrm rot="16200000">
          <a:off x="7143919" y="2348124"/>
          <a:ext cx="6902238" cy="2205990"/>
        </a:xfrm>
        <a:prstGeom prst="flowChartManualOperati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215" bIns="0" numCol="1" spcCol="1270" anchor="ctr" anchorCtr="0">
          <a:noAutofit/>
        </a:bodyPr>
        <a:lstStyle/>
        <a:p>
          <a:pPr lvl="0" algn="ctr" defTabSz="933450" rtl="0">
            <a:lnSpc>
              <a:spcPct val="90000"/>
            </a:lnSpc>
            <a:spcBef>
              <a:spcPct val="0"/>
            </a:spcBef>
            <a:spcAft>
              <a:spcPct val="35000"/>
            </a:spcAft>
          </a:pPr>
          <a:r>
            <a:rPr lang="en-US" sz="2100" b="1" kern="1200" dirty="0" smtClean="0"/>
            <a:t>There is considerable interest in applying the model to cloud services</a:t>
          </a:r>
          <a:endParaRPr lang="en-US" sz="2100" b="1" kern="1200" dirty="0"/>
        </a:p>
      </dsp:txBody>
      <dsp:txXfrm rot="5400000">
        <a:off x="9492043" y="1380448"/>
        <a:ext cx="2205990" cy="41413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3381-433B-CE45-9F2A-F37F91C887F4}">
      <dsp:nvSpPr>
        <dsp:cNvPr id="0" name=""/>
        <dsp:cNvSpPr/>
      </dsp:nvSpPr>
      <dsp:spPr>
        <a:xfrm>
          <a:off x="7402" y="254790"/>
          <a:ext cx="4040505" cy="1350000"/>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0" kern="1200" dirty="0" smtClean="0">
              <a:solidFill>
                <a:schemeClr val="bg1"/>
              </a:solidFill>
            </a:rPr>
            <a:t>Subject attributes</a:t>
          </a:r>
          <a:endParaRPr lang="en-US" sz="2400" b="0" kern="1200" dirty="0">
            <a:solidFill>
              <a:schemeClr val="bg1"/>
            </a:solidFill>
          </a:endParaRPr>
        </a:p>
      </dsp:txBody>
      <dsp:txXfrm>
        <a:off x="682402" y="254790"/>
        <a:ext cx="2690505" cy="1350000"/>
      </dsp:txXfrm>
    </dsp:sp>
    <dsp:sp modelId="{6D536E0F-208B-814D-8E8F-710E7FDA3193}">
      <dsp:nvSpPr>
        <dsp:cNvPr id="0" name=""/>
        <dsp:cNvSpPr/>
      </dsp:nvSpPr>
      <dsp:spPr>
        <a:xfrm>
          <a:off x="7402" y="1773540"/>
          <a:ext cx="3232404" cy="440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rtl="0">
            <a:lnSpc>
              <a:spcPct val="90000"/>
            </a:lnSpc>
            <a:spcBef>
              <a:spcPct val="0"/>
            </a:spcBef>
            <a:spcAft>
              <a:spcPts val="1524"/>
            </a:spcAft>
            <a:buChar char="••"/>
          </a:pPr>
          <a:r>
            <a:rPr lang="en-US" sz="2500" kern="1200" dirty="0" smtClean="0">
              <a:latin typeface="+mj-lt"/>
            </a:rPr>
            <a:t>A subject is an active entity that causes information to flow among objects or changes the system state</a:t>
          </a:r>
          <a:endParaRPr lang="en-US" sz="2500" kern="1200" dirty="0">
            <a:latin typeface="+mj-lt"/>
          </a:endParaRPr>
        </a:p>
        <a:p>
          <a:pPr marL="228600" lvl="1" indent="-228600" algn="l" defTabSz="1111250" rtl="0">
            <a:lnSpc>
              <a:spcPct val="90000"/>
            </a:lnSpc>
            <a:spcBef>
              <a:spcPct val="0"/>
            </a:spcBef>
            <a:spcAft>
              <a:spcPts val="1524"/>
            </a:spcAft>
            <a:buChar char="••"/>
          </a:pPr>
          <a:r>
            <a:rPr lang="en-US" sz="2500" kern="1200" dirty="0" smtClean="0">
              <a:latin typeface="+mj-lt"/>
            </a:rPr>
            <a:t>Attributes define the identity and characteristics of the subject</a:t>
          </a:r>
          <a:endParaRPr lang="en-US" sz="2500" kern="1200" dirty="0">
            <a:latin typeface="+mj-lt"/>
          </a:endParaRPr>
        </a:p>
      </dsp:txBody>
      <dsp:txXfrm>
        <a:off x="7402" y="1773540"/>
        <a:ext cx="3232404" cy="4408593"/>
      </dsp:txXfrm>
    </dsp:sp>
    <dsp:sp modelId="{9D77E78E-02AA-FD40-B2D6-2C660715F549}">
      <dsp:nvSpPr>
        <dsp:cNvPr id="0" name=""/>
        <dsp:cNvSpPr/>
      </dsp:nvSpPr>
      <dsp:spPr>
        <a:xfrm>
          <a:off x="3831907" y="254790"/>
          <a:ext cx="4040505" cy="1350000"/>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0" kern="1200" dirty="0" smtClean="0">
              <a:solidFill>
                <a:schemeClr val="bg1"/>
              </a:solidFill>
            </a:rPr>
            <a:t>Object attributes</a:t>
          </a:r>
        </a:p>
      </dsp:txBody>
      <dsp:txXfrm>
        <a:off x="4506907" y="254790"/>
        <a:ext cx="2690505" cy="1350000"/>
      </dsp:txXfrm>
    </dsp:sp>
    <dsp:sp modelId="{5C9C9464-D886-F54D-81C1-ACA0089E829B}">
      <dsp:nvSpPr>
        <dsp:cNvPr id="0" name=""/>
        <dsp:cNvSpPr/>
      </dsp:nvSpPr>
      <dsp:spPr>
        <a:xfrm>
          <a:off x="3831907" y="1773540"/>
          <a:ext cx="3232404" cy="440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rtl="0">
            <a:lnSpc>
              <a:spcPct val="90000"/>
            </a:lnSpc>
            <a:spcBef>
              <a:spcPct val="0"/>
            </a:spcBef>
            <a:spcAft>
              <a:spcPts val="1524"/>
            </a:spcAft>
            <a:buChar char="••"/>
          </a:pPr>
          <a:r>
            <a:rPr lang="en-US" sz="2500" kern="1200" dirty="0" smtClean="0">
              <a:latin typeface="+mj-lt"/>
              <a:cs typeface="Palatino Linotype (Body)"/>
            </a:rPr>
            <a:t>An object (or resource) is a passive information system-related entity containing or receiving information</a:t>
          </a:r>
          <a:endParaRPr lang="en-US" sz="2500" kern="1200" dirty="0">
            <a:latin typeface="+mj-lt"/>
            <a:cs typeface="Palatino Linotype (Body)"/>
          </a:endParaRPr>
        </a:p>
        <a:p>
          <a:pPr marL="228600" lvl="1" indent="-228600" algn="l" defTabSz="1111250" rtl="0">
            <a:lnSpc>
              <a:spcPct val="90000"/>
            </a:lnSpc>
            <a:spcBef>
              <a:spcPct val="0"/>
            </a:spcBef>
            <a:spcAft>
              <a:spcPct val="15000"/>
            </a:spcAft>
            <a:buChar char="••"/>
          </a:pPr>
          <a:r>
            <a:rPr lang="en-US" sz="2500" kern="1200" dirty="0" smtClean="0">
              <a:latin typeface="+mj-lt"/>
              <a:cs typeface="Palatino Linotype (Body)"/>
            </a:rPr>
            <a:t>Objects have attributes that can be leverages to make access control decisions</a:t>
          </a:r>
          <a:endParaRPr lang="en-US" sz="2500" kern="1200" dirty="0">
            <a:latin typeface="+mj-lt"/>
            <a:cs typeface="Palatino Linotype (Body)"/>
          </a:endParaRPr>
        </a:p>
        <a:p>
          <a:pPr marL="228600" lvl="1" indent="-228600" algn="l" defTabSz="1111250" rtl="0">
            <a:lnSpc>
              <a:spcPct val="90000"/>
            </a:lnSpc>
            <a:spcBef>
              <a:spcPct val="0"/>
            </a:spcBef>
            <a:spcAft>
              <a:spcPct val="15000"/>
            </a:spcAft>
            <a:buChar char="••"/>
          </a:pPr>
          <a:endParaRPr lang="en-US" sz="2500" kern="1200" dirty="0"/>
        </a:p>
      </dsp:txBody>
      <dsp:txXfrm>
        <a:off x="3831907" y="1773540"/>
        <a:ext cx="3232404" cy="4408593"/>
      </dsp:txXfrm>
    </dsp:sp>
    <dsp:sp modelId="{F404E2DB-56BA-4743-8145-F722FEBF52A5}">
      <dsp:nvSpPr>
        <dsp:cNvPr id="0" name=""/>
        <dsp:cNvSpPr/>
      </dsp:nvSpPr>
      <dsp:spPr>
        <a:xfrm>
          <a:off x="7656412" y="254790"/>
          <a:ext cx="4040505" cy="1350000"/>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0" kern="1200" dirty="0" smtClean="0">
              <a:solidFill>
                <a:schemeClr val="bg1"/>
              </a:solidFill>
            </a:rPr>
            <a:t>Environment attributes</a:t>
          </a:r>
        </a:p>
      </dsp:txBody>
      <dsp:txXfrm>
        <a:off x="8331412" y="254790"/>
        <a:ext cx="2690505" cy="1350000"/>
      </dsp:txXfrm>
    </dsp:sp>
    <dsp:sp modelId="{36E5E7F1-34B4-4049-B517-21AD2FD3CAD9}">
      <dsp:nvSpPr>
        <dsp:cNvPr id="0" name=""/>
        <dsp:cNvSpPr/>
      </dsp:nvSpPr>
      <dsp:spPr>
        <a:xfrm>
          <a:off x="7656412" y="1773540"/>
          <a:ext cx="3232404" cy="440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rtl="0">
            <a:lnSpc>
              <a:spcPct val="90000"/>
            </a:lnSpc>
            <a:spcBef>
              <a:spcPct val="0"/>
            </a:spcBef>
            <a:spcAft>
              <a:spcPct val="15000"/>
            </a:spcAft>
            <a:buChar char="••"/>
          </a:pPr>
          <a:r>
            <a:rPr lang="en-US" sz="2500" b="0" kern="1200" dirty="0" smtClean="0">
              <a:latin typeface="+mj-lt"/>
            </a:rPr>
            <a:t>Describe the operational, technical, and even situational environment or context in which the information access occurs</a:t>
          </a:r>
          <a:endParaRPr lang="en-US" sz="2500" b="0" kern="1200" dirty="0">
            <a:latin typeface="+mj-lt"/>
          </a:endParaRPr>
        </a:p>
        <a:p>
          <a:pPr marL="228600" lvl="1" indent="-228600" algn="l" defTabSz="1111250" rtl="0">
            <a:lnSpc>
              <a:spcPct val="90000"/>
            </a:lnSpc>
            <a:spcBef>
              <a:spcPct val="0"/>
            </a:spcBef>
            <a:spcAft>
              <a:spcPts val="1524"/>
            </a:spcAft>
            <a:buChar char="••"/>
          </a:pPr>
          <a:r>
            <a:rPr lang="en-US" sz="2500" b="0" kern="1200" dirty="0" smtClean="0">
              <a:latin typeface="+mj-lt"/>
            </a:rPr>
            <a:t>These attributes have so far been largely ignored in most access control policies</a:t>
          </a:r>
          <a:endParaRPr lang="en-US" sz="2500" b="0" kern="1200" dirty="0">
            <a:latin typeface="+mj-lt"/>
          </a:endParaRPr>
        </a:p>
      </dsp:txBody>
      <dsp:txXfrm>
        <a:off x="7656412" y="1773540"/>
        <a:ext cx="3232404" cy="4408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34737-CE83-3143-83D9-F0D9AAC36C9A}">
      <dsp:nvSpPr>
        <dsp:cNvPr id="0" name=""/>
        <dsp:cNvSpPr/>
      </dsp:nvSpPr>
      <dsp:spPr>
        <a:xfrm>
          <a:off x="5715" y="720436"/>
          <a:ext cx="2125979" cy="2125979"/>
        </a:xfrm>
        <a:prstGeom prst="ellips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b="0" kern="1200" smtClean="0"/>
            <a:t>Offline dictionary attack</a:t>
          </a:r>
          <a:endParaRPr lang="en-US" sz="2300" b="0" kern="1200" dirty="0"/>
        </a:p>
      </dsp:txBody>
      <dsp:txXfrm>
        <a:off x="317057" y="1031778"/>
        <a:ext cx="1503295" cy="1503295"/>
      </dsp:txXfrm>
    </dsp:sp>
    <dsp:sp modelId="{14D8DB91-30DD-1F4B-9602-EACE316B8E7F}">
      <dsp:nvSpPr>
        <dsp:cNvPr id="0" name=""/>
        <dsp:cNvSpPr/>
      </dsp:nvSpPr>
      <dsp:spPr>
        <a:xfrm rot="10800000">
          <a:off x="696658" y="3115078"/>
          <a:ext cx="744093" cy="454689"/>
        </a:xfrm>
        <a:prstGeom prst="triangl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sp>
    <dsp:sp modelId="{30FC4BE4-CEB1-EF4A-8AAB-E46C3930F92F}">
      <dsp:nvSpPr>
        <dsp:cNvPr id="0" name=""/>
        <dsp:cNvSpPr/>
      </dsp:nvSpPr>
      <dsp:spPr>
        <a:xfrm>
          <a:off x="186691" y="3812693"/>
          <a:ext cx="1764027" cy="1681611"/>
        </a:xfrm>
        <a:prstGeom prst="ellips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0" kern="1200" smtClean="0"/>
            <a:t>Specific account attack</a:t>
          </a:r>
          <a:endParaRPr lang="en-US" sz="2000" b="0" kern="1200" dirty="0"/>
        </a:p>
      </dsp:txBody>
      <dsp:txXfrm>
        <a:off x="445027" y="4058959"/>
        <a:ext cx="1247355" cy="1189079"/>
      </dsp:txXfrm>
    </dsp:sp>
    <dsp:sp modelId="{7110291D-E623-3843-9649-7144616D27E9}">
      <dsp:nvSpPr>
        <dsp:cNvPr id="0" name=""/>
        <dsp:cNvSpPr/>
      </dsp:nvSpPr>
      <dsp:spPr>
        <a:xfrm rot="5400000">
          <a:off x="2218710" y="4426154"/>
          <a:ext cx="744093" cy="454689"/>
        </a:xfrm>
        <a:prstGeom prst="triangl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sp>
    <dsp:sp modelId="{7707F337-7CE3-BD40-B64C-C0FF56A8DD0E}">
      <dsp:nvSpPr>
        <dsp:cNvPr id="0" name=""/>
        <dsp:cNvSpPr/>
      </dsp:nvSpPr>
      <dsp:spPr>
        <a:xfrm>
          <a:off x="3205058" y="3704320"/>
          <a:ext cx="2105233" cy="1898357"/>
        </a:xfrm>
        <a:prstGeom prst="ellips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1" kern="1200" smtClean="0"/>
            <a:t>Popular password attack</a:t>
          </a:r>
          <a:endParaRPr lang="en-US" sz="2000" kern="1200" dirty="0"/>
        </a:p>
      </dsp:txBody>
      <dsp:txXfrm>
        <a:off x="3513362" y="3982328"/>
        <a:ext cx="1488625" cy="1342341"/>
      </dsp:txXfrm>
    </dsp:sp>
    <dsp:sp modelId="{A4B81387-6C75-D74E-9438-E6056232F542}">
      <dsp:nvSpPr>
        <dsp:cNvPr id="0" name=""/>
        <dsp:cNvSpPr/>
      </dsp:nvSpPr>
      <dsp:spPr>
        <a:xfrm>
          <a:off x="3885628" y="2978249"/>
          <a:ext cx="744093" cy="454689"/>
        </a:xfrm>
        <a:prstGeom prst="triangl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sp>
    <dsp:sp modelId="{35C26490-6BC3-224A-AE77-3E7D7AB42E4E}">
      <dsp:nvSpPr>
        <dsp:cNvPr id="0" name=""/>
        <dsp:cNvSpPr/>
      </dsp:nvSpPr>
      <dsp:spPr>
        <a:xfrm>
          <a:off x="3313430" y="834247"/>
          <a:ext cx="1888488" cy="1898357"/>
        </a:xfrm>
        <a:prstGeom prst="ellips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0" kern="1200" dirty="0" smtClean="0"/>
            <a:t>Password guessing against single user</a:t>
          </a:r>
          <a:endParaRPr lang="en-US" sz="2000" b="0" kern="1200" dirty="0"/>
        </a:p>
      </dsp:txBody>
      <dsp:txXfrm>
        <a:off x="3589993" y="1112255"/>
        <a:ext cx="1335362" cy="1342341"/>
      </dsp:txXfrm>
    </dsp:sp>
    <dsp:sp modelId="{F3AF0029-63F6-A547-8E01-F670199B57B6}">
      <dsp:nvSpPr>
        <dsp:cNvPr id="0" name=""/>
        <dsp:cNvSpPr/>
      </dsp:nvSpPr>
      <dsp:spPr>
        <a:xfrm rot="5400000">
          <a:off x="5461866" y="1556081"/>
          <a:ext cx="744093" cy="454689"/>
        </a:xfrm>
        <a:prstGeom prst="triangl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sp>
    <dsp:sp modelId="{684118A6-7A71-4240-829D-048F905ACA57}">
      <dsp:nvSpPr>
        <dsp:cNvPr id="0" name=""/>
        <dsp:cNvSpPr/>
      </dsp:nvSpPr>
      <dsp:spPr>
        <a:xfrm>
          <a:off x="6440170" y="834247"/>
          <a:ext cx="2012948" cy="1898357"/>
        </a:xfrm>
        <a:prstGeom prst="ellips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0" kern="1200" smtClean="0"/>
            <a:t>Workstation hijacking</a:t>
          </a:r>
          <a:endParaRPr lang="en-US" sz="2000" b="0" kern="1200" dirty="0"/>
        </a:p>
      </dsp:txBody>
      <dsp:txXfrm>
        <a:off x="6734959" y="1112255"/>
        <a:ext cx="1423370" cy="1342341"/>
      </dsp:txXfrm>
    </dsp:sp>
    <dsp:sp modelId="{6A84EEC0-8140-A148-BB53-49176517D957}">
      <dsp:nvSpPr>
        <dsp:cNvPr id="0" name=""/>
        <dsp:cNvSpPr/>
      </dsp:nvSpPr>
      <dsp:spPr>
        <a:xfrm rot="10800000">
          <a:off x="7074598" y="3018733"/>
          <a:ext cx="744093" cy="454689"/>
        </a:xfrm>
        <a:prstGeom prst="triangl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sp>
    <dsp:sp modelId="{57E8DB7D-1FEC-E74E-8647-F64BF509981D}">
      <dsp:nvSpPr>
        <dsp:cNvPr id="0" name=""/>
        <dsp:cNvSpPr/>
      </dsp:nvSpPr>
      <dsp:spPr>
        <a:xfrm>
          <a:off x="6440170" y="3733815"/>
          <a:ext cx="2012948" cy="1898357"/>
        </a:xfrm>
        <a:prstGeom prst="ellips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0" kern="1200" smtClean="0"/>
            <a:t>Exploiting user mistakes</a:t>
          </a:r>
          <a:endParaRPr lang="en-US" sz="2000" b="0" kern="1200" dirty="0"/>
        </a:p>
      </dsp:txBody>
      <dsp:txXfrm>
        <a:off x="6734959" y="4011823"/>
        <a:ext cx="1423370" cy="1342341"/>
      </dsp:txXfrm>
    </dsp:sp>
    <dsp:sp modelId="{60729F42-5F23-E34D-9492-3A41A175F76A}">
      <dsp:nvSpPr>
        <dsp:cNvPr id="0" name=""/>
        <dsp:cNvSpPr/>
      </dsp:nvSpPr>
      <dsp:spPr>
        <a:xfrm rot="5368205">
          <a:off x="8744173" y="4440207"/>
          <a:ext cx="744093" cy="454689"/>
        </a:xfrm>
        <a:prstGeom prst="triangle">
          <a:avLst/>
        </a:prstGeom>
        <a:gradFill rotWithShape="0">
          <a:gsLst>
            <a:gs pos="0">
              <a:schemeClr val="accent1">
                <a:shade val="90000"/>
                <a:hueOff val="132961"/>
                <a:satOff val="-10228"/>
                <a:lumOff val="31078"/>
                <a:alphaOff val="0"/>
                <a:tint val="100000"/>
                <a:shade val="100000"/>
                <a:satMod val="129999"/>
              </a:schemeClr>
            </a:gs>
            <a:gs pos="100000">
              <a:schemeClr val="accent1">
                <a:shade val="90000"/>
                <a:hueOff val="132961"/>
                <a:satOff val="-10228"/>
                <a:lumOff val="31078"/>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CC1CE769-5CE1-884A-BE4F-74BB2E158621}">
      <dsp:nvSpPr>
        <dsp:cNvPr id="0" name=""/>
        <dsp:cNvSpPr/>
      </dsp:nvSpPr>
      <dsp:spPr>
        <a:xfrm>
          <a:off x="9753601" y="3704320"/>
          <a:ext cx="1764027" cy="1898357"/>
        </a:xfrm>
        <a:prstGeom prst="ellips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0" kern="1200" smtClean="0"/>
            <a:t>Exploiting multiple password use</a:t>
          </a:r>
          <a:endParaRPr lang="en-US" sz="2000" b="0" kern="1200" dirty="0"/>
        </a:p>
      </dsp:txBody>
      <dsp:txXfrm>
        <a:off x="10011937" y="3982328"/>
        <a:ext cx="1247355" cy="1342341"/>
      </dsp:txXfrm>
    </dsp:sp>
    <dsp:sp modelId="{64F2EA67-D912-3245-9163-F5DDF92103F4}">
      <dsp:nvSpPr>
        <dsp:cNvPr id="0" name=""/>
        <dsp:cNvSpPr/>
      </dsp:nvSpPr>
      <dsp:spPr>
        <a:xfrm>
          <a:off x="10263568" y="3035154"/>
          <a:ext cx="744093" cy="454689"/>
        </a:xfrm>
        <a:prstGeom prst="triangl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sp>
    <dsp:sp modelId="{4D758A8E-96DE-D847-832C-B868C55D6BDB}">
      <dsp:nvSpPr>
        <dsp:cNvPr id="0" name=""/>
        <dsp:cNvSpPr/>
      </dsp:nvSpPr>
      <dsp:spPr>
        <a:xfrm>
          <a:off x="9572625" y="720436"/>
          <a:ext cx="2125979" cy="2125979"/>
        </a:xfrm>
        <a:prstGeom prst="ellipse">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b="0" kern="1200" smtClean="0"/>
            <a:t>Electronic </a:t>
          </a:r>
          <a:r>
            <a:rPr lang="en-US" sz="2300" b="0" kern="1200" dirty="0" smtClean="0"/>
            <a:t>monitoring</a:t>
          </a:r>
          <a:endParaRPr lang="en-US" sz="2300" b="0" kern="1200" dirty="0"/>
        </a:p>
      </dsp:txBody>
      <dsp:txXfrm>
        <a:off x="9883967" y="1031778"/>
        <a:ext cx="1503295" cy="15032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21F6E-90E6-6945-ACF9-519CE5143683}">
      <dsp:nvSpPr>
        <dsp:cNvPr id="0" name=""/>
        <dsp:cNvSpPr/>
      </dsp:nvSpPr>
      <dsp:spPr>
        <a:xfrm>
          <a:off x="2073469" y="0"/>
          <a:ext cx="8295322" cy="829532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8BA154D-3448-C247-9480-F48D86360482}">
      <dsp:nvSpPr>
        <dsp:cNvPr id="0" name=""/>
        <dsp:cNvSpPr/>
      </dsp:nvSpPr>
      <dsp:spPr>
        <a:xfrm>
          <a:off x="2861524" y="788055"/>
          <a:ext cx="3235175" cy="3235175"/>
        </a:xfrm>
        <a:prstGeom prst="round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kern="1200" smtClean="0"/>
            <a:t>Dictionary attacks</a:t>
          </a:r>
          <a:endParaRPr lang="en-US" sz="2100" kern="1200"/>
        </a:p>
        <a:p>
          <a:pPr marL="171450" lvl="1" indent="-171450" algn="l" defTabSz="711200" rtl="0">
            <a:lnSpc>
              <a:spcPct val="90000"/>
            </a:lnSpc>
            <a:spcBef>
              <a:spcPct val="0"/>
            </a:spcBef>
            <a:spcAft>
              <a:spcPct val="15000"/>
            </a:spcAft>
            <a:buChar char="••"/>
          </a:pPr>
          <a:r>
            <a:rPr lang="en-US" sz="1600" kern="1200" smtClean="0"/>
            <a:t>Develop a large dictionary of possible passwords and try each against the password file</a:t>
          </a:r>
          <a:endParaRPr lang="en-US" sz="1600" kern="1200"/>
        </a:p>
        <a:p>
          <a:pPr marL="171450" lvl="1" indent="-171450" algn="l" defTabSz="711200" rtl="0">
            <a:lnSpc>
              <a:spcPct val="90000"/>
            </a:lnSpc>
            <a:spcBef>
              <a:spcPct val="0"/>
            </a:spcBef>
            <a:spcAft>
              <a:spcPct val="15000"/>
            </a:spcAft>
            <a:buChar char="••"/>
          </a:pPr>
          <a:r>
            <a:rPr lang="en-US" sz="1600" kern="1200" smtClean="0"/>
            <a:t>Each password must be hashed using each salt value and then compared to stored hash values</a:t>
          </a:r>
          <a:endParaRPr lang="en-US" sz="1600" kern="1200"/>
        </a:p>
      </dsp:txBody>
      <dsp:txXfrm>
        <a:off x="3019452" y="945983"/>
        <a:ext cx="2919319" cy="2919319"/>
      </dsp:txXfrm>
    </dsp:sp>
    <dsp:sp modelId="{E594EFE1-0725-5945-B830-29EC1BECF1D1}">
      <dsp:nvSpPr>
        <dsp:cNvPr id="0" name=""/>
        <dsp:cNvSpPr/>
      </dsp:nvSpPr>
      <dsp:spPr>
        <a:xfrm>
          <a:off x="6345559" y="788055"/>
          <a:ext cx="3235175" cy="3235175"/>
        </a:xfrm>
        <a:prstGeom prst="round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kern="1200" smtClean="0"/>
            <a:t>Rainbow table attacks</a:t>
          </a:r>
          <a:endParaRPr lang="en-US" sz="2100" kern="1200"/>
        </a:p>
        <a:p>
          <a:pPr marL="171450" lvl="1" indent="-171450" algn="l" defTabSz="711200" rtl="0">
            <a:lnSpc>
              <a:spcPct val="90000"/>
            </a:lnSpc>
            <a:spcBef>
              <a:spcPct val="0"/>
            </a:spcBef>
            <a:spcAft>
              <a:spcPct val="15000"/>
            </a:spcAft>
            <a:buChar char="••"/>
          </a:pPr>
          <a:r>
            <a:rPr lang="en-US" sz="1600" kern="1200" smtClean="0"/>
            <a:t>Pre-compute tables of hash values for all salts</a:t>
          </a:r>
          <a:endParaRPr lang="en-US" sz="1600" kern="1200"/>
        </a:p>
        <a:p>
          <a:pPr marL="171450" lvl="1" indent="-171450" algn="l" defTabSz="711200" rtl="0">
            <a:lnSpc>
              <a:spcPct val="90000"/>
            </a:lnSpc>
            <a:spcBef>
              <a:spcPct val="0"/>
            </a:spcBef>
            <a:spcAft>
              <a:spcPct val="15000"/>
            </a:spcAft>
            <a:buChar char="••"/>
          </a:pPr>
          <a:r>
            <a:rPr lang="en-US" sz="1600" kern="1200" smtClean="0"/>
            <a:t>A mammoth table of hash values </a:t>
          </a:r>
          <a:endParaRPr lang="en-US" sz="1600" kern="1200"/>
        </a:p>
        <a:p>
          <a:pPr marL="171450" lvl="1" indent="-171450" algn="l" defTabSz="711200" rtl="0">
            <a:lnSpc>
              <a:spcPct val="90000"/>
            </a:lnSpc>
            <a:spcBef>
              <a:spcPct val="0"/>
            </a:spcBef>
            <a:spcAft>
              <a:spcPct val="15000"/>
            </a:spcAft>
            <a:buChar char="••"/>
          </a:pPr>
          <a:r>
            <a:rPr lang="en-US" sz="1600" kern="1200" smtClean="0"/>
            <a:t>Can be countered by using a sufficiently large salt value and a sufficiently large hash length</a:t>
          </a:r>
          <a:endParaRPr lang="en-US" sz="1600" kern="1200"/>
        </a:p>
      </dsp:txBody>
      <dsp:txXfrm>
        <a:off x="6503487" y="945983"/>
        <a:ext cx="2919319" cy="2919319"/>
      </dsp:txXfrm>
    </dsp:sp>
    <dsp:sp modelId="{D43425A1-F2CE-2843-B729-57B95437EA87}">
      <dsp:nvSpPr>
        <dsp:cNvPr id="0" name=""/>
        <dsp:cNvSpPr/>
      </dsp:nvSpPr>
      <dsp:spPr>
        <a:xfrm>
          <a:off x="2861524" y="4272090"/>
          <a:ext cx="3235175" cy="3235175"/>
        </a:xfrm>
        <a:prstGeom prst="round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kern="1200" smtClean="0"/>
            <a:t>Password crackers exploit the fact that people choose easily guessable passwords</a:t>
          </a:r>
          <a:endParaRPr lang="en-US" sz="2100" kern="1200"/>
        </a:p>
        <a:p>
          <a:pPr marL="171450" lvl="1" indent="-171450" algn="l" defTabSz="711200" rtl="0">
            <a:lnSpc>
              <a:spcPct val="90000"/>
            </a:lnSpc>
            <a:spcBef>
              <a:spcPct val="0"/>
            </a:spcBef>
            <a:spcAft>
              <a:spcPct val="15000"/>
            </a:spcAft>
            <a:buChar char="••"/>
          </a:pPr>
          <a:r>
            <a:rPr lang="en-US" sz="1600" kern="1200" smtClean="0"/>
            <a:t>Shorter password lengths are also easier to crack</a:t>
          </a:r>
          <a:endParaRPr lang="en-US" sz="1600" kern="1200"/>
        </a:p>
      </dsp:txBody>
      <dsp:txXfrm>
        <a:off x="3019452" y="4430018"/>
        <a:ext cx="2919319" cy="2919319"/>
      </dsp:txXfrm>
    </dsp:sp>
    <dsp:sp modelId="{17C992AA-187E-DF43-AC6D-09A34233146C}">
      <dsp:nvSpPr>
        <dsp:cNvPr id="0" name=""/>
        <dsp:cNvSpPr/>
      </dsp:nvSpPr>
      <dsp:spPr>
        <a:xfrm>
          <a:off x="6345559" y="4272090"/>
          <a:ext cx="3235175" cy="3235175"/>
        </a:xfrm>
        <a:prstGeom prst="round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kern="1200" smtClean="0"/>
            <a:t>John the Ripper</a:t>
          </a:r>
          <a:endParaRPr lang="en-US" sz="2100" kern="1200"/>
        </a:p>
        <a:p>
          <a:pPr marL="171450" lvl="1" indent="-171450" algn="l" defTabSz="711200" rtl="0">
            <a:lnSpc>
              <a:spcPct val="90000"/>
            </a:lnSpc>
            <a:spcBef>
              <a:spcPct val="0"/>
            </a:spcBef>
            <a:spcAft>
              <a:spcPct val="15000"/>
            </a:spcAft>
            <a:buChar char="••"/>
          </a:pPr>
          <a:r>
            <a:rPr lang="en-US" sz="1600" kern="1200" smtClean="0"/>
            <a:t>Open-source password cracker first developed in in 1996</a:t>
          </a:r>
          <a:endParaRPr lang="en-US" sz="1600" kern="1200"/>
        </a:p>
        <a:p>
          <a:pPr marL="171450" lvl="1" indent="-171450" algn="l" defTabSz="711200" rtl="0">
            <a:lnSpc>
              <a:spcPct val="90000"/>
            </a:lnSpc>
            <a:spcBef>
              <a:spcPct val="0"/>
            </a:spcBef>
            <a:spcAft>
              <a:spcPct val="15000"/>
            </a:spcAft>
            <a:buChar char="••"/>
          </a:pPr>
          <a:r>
            <a:rPr lang="en-US" sz="1600" kern="1200" smtClean="0"/>
            <a:t>Uses a combination of brute-force and dictionary techniques</a:t>
          </a:r>
          <a:endParaRPr lang="en-US" sz="1600" kern="1200"/>
        </a:p>
      </dsp:txBody>
      <dsp:txXfrm>
        <a:off x="6503487" y="4430018"/>
        <a:ext cx="2919319" cy="29193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0E7FB-61E5-954C-BCED-5276058B0501}">
      <dsp:nvSpPr>
        <dsp:cNvPr id="0" name=""/>
        <dsp:cNvSpPr/>
      </dsp:nvSpPr>
      <dsp:spPr>
        <a:xfrm>
          <a:off x="3628913" y="2243486"/>
          <a:ext cx="5410199" cy="5410199"/>
        </a:xfrm>
        <a:prstGeom prst="ellips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GB" sz="3300" b="1" kern="1200" cap="all" spc="0" dirty="0" smtClean="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latin typeface="+mj-lt"/>
              <a:ea typeface="ＭＳ Ｐゴシック" pitchFamily="-110" charset="-128"/>
              <a:cs typeface="ＭＳ Ｐゴシック" pitchFamily="-110" charset="-128"/>
            </a:rPr>
            <a:t>Authentication</a:t>
          </a:r>
          <a:r>
            <a:rPr lang="en-US" sz="3300" b="1" kern="1200" cap="all" spc="0" dirty="0" smtClean="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latin typeface="+mj-lt"/>
              <a:ea typeface="ＭＳ Ｐゴシック" pitchFamily="-110" charset="-128"/>
              <a:cs typeface="ＭＳ Ｐゴシック" pitchFamily="-110" charset="-128"/>
            </a:rPr>
            <a:t>         Security Issues</a:t>
          </a:r>
          <a:endParaRPr lang="en-US" sz="3300" b="1" kern="1200" cap="all" spc="0" dirty="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endParaRPr>
        </a:p>
      </dsp:txBody>
      <dsp:txXfrm>
        <a:off x="4421218" y="3035791"/>
        <a:ext cx="3825589" cy="3825589"/>
      </dsp:txXfrm>
    </dsp:sp>
    <dsp:sp modelId="{B435D657-C144-8741-9BC2-C7249D5BD679}">
      <dsp:nvSpPr>
        <dsp:cNvPr id="0" name=""/>
        <dsp:cNvSpPr/>
      </dsp:nvSpPr>
      <dsp:spPr>
        <a:xfrm>
          <a:off x="4364167" y="66645"/>
          <a:ext cx="4032790" cy="3695951"/>
        </a:xfrm>
        <a:prstGeom prst="ellipse">
          <a:avLst/>
        </a:prstGeom>
        <a:solidFill>
          <a:srgbClr val="0070C0"/>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Eavesdropping</a:t>
          </a:r>
        </a:p>
        <a:p>
          <a:pPr lvl="0" algn="ctr" defTabSz="800100" rtl="0">
            <a:lnSpc>
              <a:spcPct val="90000"/>
            </a:lnSpc>
            <a:spcBef>
              <a:spcPct val="0"/>
            </a:spcBef>
            <a:spcAft>
              <a:spcPct val="35000"/>
            </a:spcAft>
          </a:pPr>
          <a:r>
            <a:rPr lang="en-US" sz="1400" b="1" kern="1200" dirty="0" smtClean="0">
              <a:solidFill>
                <a:schemeClr val="bg1"/>
              </a:solidFill>
            </a:rPr>
            <a:t>Adversary attempts to learn the password by some sort of attack that involves the physical proximity of user and adversary</a:t>
          </a:r>
        </a:p>
      </dsp:txBody>
      <dsp:txXfrm>
        <a:off x="4954755" y="607904"/>
        <a:ext cx="2851614" cy="2613433"/>
      </dsp:txXfrm>
    </dsp:sp>
    <dsp:sp modelId="{5008F7C2-3B2F-E648-A07F-1C856BC2504D}">
      <dsp:nvSpPr>
        <dsp:cNvPr id="0" name=""/>
        <dsp:cNvSpPr/>
      </dsp:nvSpPr>
      <dsp:spPr>
        <a:xfrm>
          <a:off x="7671997" y="1408844"/>
          <a:ext cx="3752027" cy="3472645"/>
        </a:xfrm>
        <a:prstGeom prst="ellipse">
          <a:avLst/>
        </a:prstGeom>
        <a:solidFill>
          <a:srgbClr val="0070C0"/>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Host Attacks</a:t>
          </a:r>
        </a:p>
        <a:p>
          <a:pPr lvl="0" algn="ctr" defTabSz="800100" rtl="0">
            <a:lnSpc>
              <a:spcPct val="90000"/>
            </a:lnSpc>
            <a:spcBef>
              <a:spcPct val="0"/>
            </a:spcBef>
            <a:spcAft>
              <a:spcPct val="35000"/>
            </a:spcAft>
          </a:pPr>
          <a:r>
            <a:rPr lang="en-US" sz="1400" b="1" kern="1200" dirty="0" smtClean="0">
              <a:solidFill>
                <a:schemeClr val="bg1"/>
              </a:solidFill>
            </a:rPr>
            <a:t>Directed at the user file at the host where passwords, token passcodes, or biometric templates are stored</a:t>
          </a:r>
          <a:endParaRPr lang="en-US" sz="1400" kern="1200" dirty="0">
            <a:solidFill>
              <a:schemeClr val="bg1"/>
            </a:solidFill>
          </a:endParaRPr>
        </a:p>
      </dsp:txBody>
      <dsp:txXfrm>
        <a:off x="8221469" y="1917401"/>
        <a:ext cx="2653083" cy="2455531"/>
      </dsp:txXfrm>
    </dsp:sp>
    <dsp:sp modelId="{003E0A61-2997-D14C-9833-807AF7126595}">
      <dsp:nvSpPr>
        <dsp:cNvPr id="0" name=""/>
        <dsp:cNvSpPr/>
      </dsp:nvSpPr>
      <dsp:spPr>
        <a:xfrm>
          <a:off x="8105485" y="4660052"/>
          <a:ext cx="3522364" cy="3589802"/>
        </a:xfrm>
        <a:prstGeom prst="ellipse">
          <a:avLst/>
        </a:prstGeom>
        <a:solidFill>
          <a:srgbClr val="0070C0"/>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Replay</a:t>
          </a:r>
        </a:p>
        <a:p>
          <a:pPr lvl="0" algn="ctr" defTabSz="800100" rtl="0">
            <a:lnSpc>
              <a:spcPct val="90000"/>
            </a:lnSpc>
            <a:spcBef>
              <a:spcPct val="0"/>
            </a:spcBef>
            <a:spcAft>
              <a:spcPct val="35000"/>
            </a:spcAft>
          </a:pPr>
          <a:r>
            <a:rPr lang="en-US" sz="1400" b="1" kern="1200" dirty="0" smtClean="0">
              <a:solidFill>
                <a:schemeClr val="bg1"/>
              </a:solidFill>
            </a:rPr>
            <a:t>Adversary repeats a previously captured user response</a:t>
          </a:r>
          <a:endParaRPr lang="en-US" sz="1400" kern="1200" dirty="0">
            <a:solidFill>
              <a:schemeClr val="bg1"/>
            </a:solidFill>
          </a:endParaRPr>
        </a:p>
      </dsp:txBody>
      <dsp:txXfrm>
        <a:off x="8621323" y="5185766"/>
        <a:ext cx="2490688" cy="2538374"/>
      </dsp:txXfrm>
    </dsp:sp>
    <dsp:sp modelId="{A46758A4-57EB-5C4E-8B9E-2702AAF1C17A}">
      <dsp:nvSpPr>
        <dsp:cNvPr id="0" name=""/>
        <dsp:cNvSpPr/>
      </dsp:nvSpPr>
      <dsp:spPr>
        <a:xfrm>
          <a:off x="4985180" y="6068921"/>
          <a:ext cx="3715022" cy="3408804"/>
        </a:xfrm>
        <a:prstGeom prst="ellipse">
          <a:avLst/>
        </a:prstGeom>
        <a:solidFill>
          <a:srgbClr val="0070C0"/>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Client Attacks</a:t>
          </a:r>
        </a:p>
        <a:p>
          <a:pPr lvl="0" algn="ctr" defTabSz="800100" rtl="0">
            <a:lnSpc>
              <a:spcPct val="90000"/>
            </a:lnSpc>
            <a:spcBef>
              <a:spcPct val="0"/>
            </a:spcBef>
            <a:spcAft>
              <a:spcPct val="35000"/>
            </a:spcAft>
          </a:pPr>
          <a:r>
            <a:rPr lang="en-US" sz="1400" b="1" kern="1200" dirty="0" smtClean="0">
              <a:solidFill>
                <a:schemeClr val="bg1"/>
              </a:solidFill>
            </a:rPr>
            <a:t>Adversary attempts to achieve user authentication without access to the remote host or the intervening communications path</a:t>
          </a:r>
          <a:endParaRPr lang="en-US" sz="1400" kern="1200" dirty="0">
            <a:solidFill>
              <a:schemeClr val="bg1"/>
            </a:solidFill>
          </a:endParaRPr>
        </a:p>
      </dsp:txBody>
      <dsp:txXfrm>
        <a:off x="5529232" y="6568129"/>
        <a:ext cx="2626918" cy="2410388"/>
      </dsp:txXfrm>
    </dsp:sp>
    <dsp:sp modelId="{73CC81F9-E056-5D48-AB2E-5424D642560D}">
      <dsp:nvSpPr>
        <dsp:cNvPr id="0" name=""/>
        <dsp:cNvSpPr/>
      </dsp:nvSpPr>
      <dsp:spPr>
        <a:xfrm>
          <a:off x="1352707" y="5124031"/>
          <a:ext cx="3907354" cy="3740017"/>
        </a:xfrm>
        <a:prstGeom prst="ellipse">
          <a:avLst/>
        </a:prstGeom>
        <a:solidFill>
          <a:srgbClr val="0070C0"/>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Trojan Horse                                  </a:t>
          </a:r>
          <a:r>
            <a:rPr lang="en-US" sz="1400" b="1" kern="1200" dirty="0" smtClean="0">
              <a:solidFill>
                <a:schemeClr val="bg1"/>
              </a:solidFill>
            </a:rPr>
            <a:t>An application or physical device masquerades as an authentic application or device for the purpose of capturing a user password, passcode, or biometric</a:t>
          </a:r>
          <a:endParaRPr lang="en-US" sz="1800" b="1" kern="1200" dirty="0">
            <a:solidFill>
              <a:schemeClr val="bg1"/>
            </a:solidFill>
          </a:endParaRPr>
        </a:p>
      </dsp:txBody>
      <dsp:txXfrm>
        <a:off x="1924926" y="5671744"/>
        <a:ext cx="2762916" cy="2644591"/>
      </dsp:txXfrm>
    </dsp:sp>
    <dsp:sp modelId="{905CC022-C6AF-0E41-B566-BB7DFF9510F7}">
      <dsp:nvSpPr>
        <dsp:cNvPr id="0" name=""/>
        <dsp:cNvSpPr/>
      </dsp:nvSpPr>
      <dsp:spPr>
        <a:xfrm>
          <a:off x="876516" y="1537386"/>
          <a:ext cx="3945469" cy="3772911"/>
        </a:xfrm>
        <a:prstGeom prst="ellipse">
          <a:avLst/>
        </a:prstGeom>
        <a:solidFill>
          <a:srgbClr val="0070C0"/>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Denial-of-Service                  </a:t>
          </a:r>
        </a:p>
        <a:p>
          <a:pPr lvl="0" algn="ctr" defTabSz="800100" rtl="0">
            <a:lnSpc>
              <a:spcPct val="90000"/>
            </a:lnSpc>
            <a:spcBef>
              <a:spcPct val="0"/>
            </a:spcBef>
            <a:spcAft>
              <a:spcPct val="35000"/>
            </a:spcAft>
          </a:pPr>
          <a:r>
            <a:rPr lang="en-US" sz="1400" b="1" kern="1200" dirty="0" smtClean="0">
              <a:solidFill>
                <a:schemeClr val="bg1"/>
              </a:solidFill>
            </a:rPr>
            <a:t>Attempts to disable a user authentication service by flooding the service with numerous authentication attempts</a:t>
          </a:r>
          <a:endParaRPr lang="en-US" sz="1800" b="1" kern="1200" dirty="0">
            <a:solidFill>
              <a:schemeClr val="bg1"/>
            </a:solidFill>
          </a:endParaRPr>
        </a:p>
      </dsp:txBody>
      <dsp:txXfrm>
        <a:off x="1454317" y="2089916"/>
        <a:ext cx="2789867" cy="266785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1A3662-5352-0F4B-ADD3-64B157A5A5AB}" type="datetimeFigureOut">
              <a:rPr lang="en-US" smtClean="0"/>
              <a:t>11/25/16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AF8BA5-29F8-454F-937A-442773DBB7C9}" type="slidenum">
              <a:rPr lang="en-US" smtClean="0"/>
              <a:t>‹#›</a:t>
            </a:fld>
            <a:endParaRPr lang="en-US"/>
          </a:p>
        </p:txBody>
      </p:sp>
    </p:spTree>
    <p:extLst>
      <p:ext uri="{BB962C8B-B14F-4D97-AF65-F5344CB8AC3E}">
        <p14:creationId xmlns:p14="http://schemas.microsoft.com/office/powerpoint/2010/main" val="25137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8" name="Shape 3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546515555"/>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xfrm>
            <a:off x="4144963" y="9121775"/>
            <a:ext cx="3170237"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fld id="{D2291CA7-6E01-074B-9649-355986D670A9}" type="slidenum">
              <a:rPr lang="en-US" altLang="en-US" sz="1300">
                <a:latin typeface="Times New Roman" charset="0"/>
              </a:rPr>
              <a:pPr/>
              <a:t>2</a:t>
            </a:fld>
            <a:endParaRPr lang="en-US" altLang="en-US" sz="13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7239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explanation of basic access control terms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41</a:t>
            </a:fld>
            <a:endParaRPr lang="en-US"/>
          </a:p>
        </p:txBody>
      </p:sp>
    </p:spTree>
    <p:extLst>
      <p:ext uri="{BB962C8B-B14F-4D97-AF65-F5344CB8AC3E}">
        <p14:creationId xmlns:p14="http://schemas.microsoft.com/office/powerpoint/2010/main" val="192400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defRPr/>
            </a:pPr>
            <a:r>
              <a:rPr lang="en-US" b="0" dirty="0" smtClean="0"/>
              <a:t>Constraints provide a means of adapting RBAC to the</a:t>
            </a:r>
          </a:p>
          <a:p>
            <a:pPr>
              <a:defRPr/>
            </a:pPr>
            <a:r>
              <a:rPr lang="en-US" b="0" dirty="0" smtClean="0"/>
              <a:t>specifics of administrative and security policies in an organization. A constraint is</a:t>
            </a:r>
          </a:p>
          <a:p>
            <a:pPr>
              <a:defRPr/>
            </a:pPr>
            <a:r>
              <a:rPr lang="en-US" b="0" dirty="0" smtClean="0"/>
              <a:t>a defined relationship among roles or a condition related to roles. [SAND96] lists</a:t>
            </a:r>
          </a:p>
          <a:p>
            <a:pPr>
              <a:defRPr/>
            </a:pPr>
            <a:r>
              <a:rPr lang="en-US" b="0" dirty="0" smtClean="0"/>
              <a:t>the following types of constraints: mutually exclusive roles, cardinality, and prerequisite</a:t>
            </a:r>
          </a:p>
          <a:p>
            <a:pPr>
              <a:defRPr/>
            </a:pPr>
            <a:r>
              <a:rPr lang="en-US" b="0" dirty="0" smtClean="0"/>
              <a:t>roles.</a:t>
            </a:r>
          </a:p>
          <a:p>
            <a:pPr>
              <a:defRPr/>
            </a:pPr>
            <a:endParaRPr lang="en-US" b="0" dirty="0" smtClean="0"/>
          </a:p>
          <a:p>
            <a:pPr>
              <a:defRPr/>
            </a:pPr>
            <a:r>
              <a:rPr lang="en-US" b="0" dirty="0" smtClean="0"/>
              <a:t>Mutually exclusive roles are roles such that a user can be assigned to only</a:t>
            </a:r>
          </a:p>
          <a:p>
            <a:pPr>
              <a:defRPr/>
            </a:pPr>
            <a:r>
              <a:rPr lang="en-US" b="0" dirty="0" smtClean="0"/>
              <a:t>one role in the set. This limitation could be a static one, or it could be dynamic, in</a:t>
            </a:r>
          </a:p>
          <a:p>
            <a:pPr>
              <a:defRPr/>
            </a:pPr>
            <a:r>
              <a:rPr lang="en-US" b="0" dirty="0" smtClean="0"/>
              <a:t>the sense that a user could be assigned only one of the roles in the set for a session.</a:t>
            </a:r>
          </a:p>
          <a:p>
            <a:pPr>
              <a:defRPr/>
            </a:pPr>
            <a:r>
              <a:rPr lang="en-US" b="0" dirty="0" smtClean="0"/>
              <a:t>The mutually exclusive constraint supports a separation of duties and capabilities</a:t>
            </a:r>
          </a:p>
          <a:p>
            <a:pPr>
              <a:defRPr/>
            </a:pPr>
            <a:r>
              <a:rPr lang="en-US" b="0" dirty="0" smtClean="0"/>
              <a:t>within an organization. This separation can be reinforced or enhanced by use of</a:t>
            </a:r>
          </a:p>
          <a:p>
            <a:pPr>
              <a:defRPr/>
            </a:pPr>
            <a:r>
              <a:rPr lang="en-US" b="0" dirty="0" smtClean="0"/>
              <a:t>mutually exclusive permission assignments. With this additional constraint, a mutually</a:t>
            </a:r>
          </a:p>
          <a:p>
            <a:pPr>
              <a:defRPr/>
            </a:pPr>
            <a:r>
              <a:rPr lang="en-US" b="0" dirty="0" smtClean="0"/>
              <a:t>exclusive set of roles has the following properties:</a:t>
            </a:r>
          </a:p>
          <a:p>
            <a:pPr>
              <a:defRPr/>
            </a:pPr>
            <a:endParaRPr lang="en-US" b="0" dirty="0" smtClean="0"/>
          </a:p>
          <a:p>
            <a:pPr>
              <a:defRPr/>
            </a:pPr>
            <a:r>
              <a:rPr lang="en-US" b="0" dirty="0" smtClean="0"/>
              <a:t>1. A user can only be assigned to one role in the set (either during a session or</a:t>
            </a:r>
          </a:p>
          <a:p>
            <a:pPr>
              <a:defRPr/>
            </a:pPr>
            <a:r>
              <a:rPr lang="en-US" b="0" dirty="0" smtClean="0"/>
              <a:t>statically).</a:t>
            </a:r>
          </a:p>
          <a:p>
            <a:pPr>
              <a:defRPr/>
            </a:pPr>
            <a:endParaRPr lang="en-US" b="0" dirty="0" smtClean="0"/>
          </a:p>
          <a:p>
            <a:pPr>
              <a:defRPr/>
            </a:pPr>
            <a:r>
              <a:rPr lang="en-US" b="0" dirty="0" smtClean="0"/>
              <a:t>2. Any permission (access right) can be granted to only one role in the set.</a:t>
            </a:r>
          </a:p>
          <a:p>
            <a:pPr>
              <a:defRPr/>
            </a:pPr>
            <a:endParaRPr lang="en-US" b="0" dirty="0" smtClean="0"/>
          </a:p>
          <a:p>
            <a:pPr>
              <a:defRPr/>
            </a:pPr>
            <a:r>
              <a:rPr lang="en-US" b="0" dirty="0" smtClean="0"/>
              <a:t>Thus the set of mutually exclusive roles have non-overlapping permissions. If two</a:t>
            </a:r>
          </a:p>
          <a:p>
            <a:pPr>
              <a:defRPr/>
            </a:pPr>
            <a:r>
              <a:rPr lang="en-US" b="0" dirty="0" smtClean="0"/>
              <a:t>users are assigned to different roles in the set, then the users have non-overlapping</a:t>
            </a:r>
          </a:p>
          <a:p>
            <a:pPr>
              <a:defRPr/>
            </a:pPr>
            <a:r>
              <a:rPr lang="en-US" b="0" dirty="0" smtClean="0"/>
              <a:t>permissions while assuming those roles. The purpose of mutually exclusive roles is to</a:t>
            </a:r>
          </a:p>
          <a:p>
            <a:pPr>
              <a:defRPr/>
            </a:pPr>
            <a:r>
              <a:rPr lang="en-US" b="0" dirty="0" smtClean="0"/>
              <a:t>increase the difficulty of collusion among individuals of different skills or divergent job</a:t>
            </a:r>
          </a:p>
          <a:p>
            <a:pPr>
              <a:defRPr/>
            </a:pPr>
            <a:r>
              <a:rPr lang="en-US" b="0" dirty="0" smtClean="0"/>
              <a:t>functions to thwart security policies.</a:t>
            </a:r>
          </a:p>
          <a:p>
            <a:pPr>
              <a:defRPr/>
            </a:pPr>
            <a:endParaRPr lang="en-US" b="0" dirty="0" smtClean="0"/>
          </a:p>
          <a:p>
            <a:pPr>
              <a:defRPr/>
            </a:pPr>
            <a:r>
              <a:rPr lang="en-US" b="0" dirty="0" smtClean="0"/>
              <a:t>Cardinality refers to setting a maximum number with respect to roles. One</a:t>
            </a:r>
          </a:p>
          <a:p>
            <a:pPr>
              <a:defRPr/>
            </a:pPr>
            <a:r>
              <a:rPr lang="en-US" b="0" dirty="0" smtClean="0"/>
              <a:t>such constraint is to set a maximum number of users that can be assigned to a given</a:t>
            </a:r>
          </a:p>
          <a:p>
            <a:pPr>
              <a:defRPr/>
            </a:pPr>
            <a:r>
              <a:rPr lang="en-US" b="0" dirty="0" smtClean="0"/>
              <a:t>role. For example, a project leader role or a department head role might be limited</a:t>
            </a:r>
          </a:p>
          <a:p>
            <a:pPr>
              <a:defRPr/>
            </a:pPr>
            <a:r>
              <a:rPr lang="en-US" b="0" dirty="0" smtClean="0"/>
              <a:t>to a single user. The system could also impose a constraint on the number of roles</a:t>
            </a:r>
          </a:p>
          <a:p>
            <a:pPr>
              <a:defRPr/>
            </a:pPr>
            <a:r>
              <a:rPr lang="en-US" b="0" dirty="0" smtClean="0"/>
              <a:t>that a user is assigned to, or the number of roles a user can activate for a single session.</a:t>
            </a:r>
          </a:p>
          <a:p>
            <a:pPr>
              <a:defRPr/>
            </a:pPr>
            <a:r>
              <a:rPr lang="en-US" b="0" dirty="0" smtClean="0"/>
              <a:t>Another form of constraint is to set a maximum number of roles that can be</a:t>
            </a:r>
          </a:p>
          <a:p>
            <a:pPr>
              <a:defRPr/>
            </a:pPr>
            <a:r>
              <a:rPr lang="en-US" b="0" dirty="0" smtClean="0"/>
              <a:t>granted a particular permission; this might be a desirable risk mitigation technique</a:t>
            </a:r>
          </a:p>
          <a:p>
            <a:pPr>
              <a:defRPr/>
            </a:pPr>
            <a:r>
              <a:rPr lang="en-US" b="0" dirty="0" smtClean="0"/>
              <a:t>for a sensitive or powerful permission.</a:t>
            </a:r>
          </a:p>
          <a:p>
            <a:pPr>
              <a:defRPr/>
            </a:pPr>
            <a:endParaRPr lang="en-US" b="0" dirty="0" smtClean="0"/>
          </a:p>
          <a:p>
            <a:pPr>
              <a:defRPr/>
            </a:pPr>
            <a:r>
              <a:rPr lang="en-US" b="0" dirty="0" smtClean="0"/>
              <a:t>A system might be able to specify a prerequisite, which dictates that a user can</a:t>
            </a:r>
          </a:p>
          <a:p>
            <a:pPr>
              <a:defRPr/>
            </a:pPr>
            <a:r>
              <a:rPr lang="en-US" b="0" dirty="0" smtClean="0"/>
              <a:t>only be assigned to a particular role if it is already assigned to some other specified</a:t>
            </a:r>
          </a:p>
          <a:p>
            <a:pPr>
              <a:defRPr/>
            </a:pPr>
            <a:r>
              <a:rPr lang="en-US" b="0" dirty="0" smtClean="0"/>
              <a:t>role. A prerequisite can be used to structure the implementation of the least privilege</a:t>
            </a:r>
          </a:p>
          <a:p>
            <a:pPr>
              <a:defRPr/>
            </a:pPr>
            <a:r>
              <a:rPr lang="en-US" b="0" dirty="0" smtClean="0"/>
              <a:t>concept. In a hierarchy, it might be required that a user can be assigned to a senior</a:t>
            </a:r>
          </a:p>
          <a:p>
            <a:pPr>
              <a:defRPr/>
            </a:pPr>
            <a:r>
              <a:rPr lang="en-US" b="0" dirty="0" smtClean="0"/>
              <a:t>(higher) role only if it is already assigned an immediately junior (lower) role. For</a:t>
            </a:r>
          </a:p>
          <a:p>
            <a:pPr>
              <a:defRPr/>
            </a:pPr>
            <a:r>
              <a:rPr lang="en-US" b="0" dirty="0" smtClean="0"/>
              <a:t>example, in Figure 4.9 a user assigned to a Project Lead role must also be assigned</a:t>
            </a:r>
          </a:p>
          <a:p>
            <a:pPr>
              <a:defRPr/>
            </a:pPr>
            <a:r>
              <a:rPr lang="en-US" b="0" dirty="0" smtClean="0"/>
              <a:t>to the subordinate Production Engineer and Quality Engineer roles. Then, if the user</a:t>
            </a:r>
          </a:p>
          <a:p>
            <a:pPr>
              <a:defRPr/>
            </a:pPr>
            <a:r>
              <a:rPr lang="en-US" b="0" dirty="0" smtClean="0"/>
              <a:t>does not need all of the permissions of the Project Lead role for a given task, the user</a:t>
            </a:r>
          </a:p>
          <a:p>
            <a:pPr>
              <a:defRPr/>
            </a:pPr>
            <a:r>
              <a:rPr lang="en-US" b="0" dirty="0" smtClean="0"/>
              <a:t>can invoke a session using only the required subordinate role. Note that the use of</a:t>
            </a:r>
          </a:p>
          <a:p>
            <a:pPr>
              <a:defRPr/>
            </a:pPr>
            <a:r>
              <a:rPr lang="en-US" b="0" dirty="0" smtClean="0"/>
              <a:t>prerequisites tied to the concept of hierarchy requires the RBAC</a:t>
            </a:r>
            <a:r>
              <a:rPr lang="en-US" b="0" baseline="-25000" dirty="0" smtClean="0"/>
              <a:t>3</a:t>
            </a:r>
            <a:r>
              <a:rPr lang="en-US" b="0" dirty="0" smtClean="0"/>
              <a:t> model.</a:t>
            </a:r>
          </a:p>
          <a:p>
            <a:pPr>
              <a:defRPr/>
            </a:pPr>
            <a:endParaRPr lang="en-US" b="0" dirty="0" smtClean="0"/>
          </a:p>
          <a:p>
            <a:pPr>
              <a:defRPr/>
            </a:pPr>
            <a:endParaRPr lang="en-US" b="0" dirty="0"/>
          </a:p>
        </p:txBody>
      </p:sp>
      <p:sp>
        <p:nvSpPr>
          <p:cNvPr id="67588" name="Slide Number Placeholder 3"/>
          <p:cNvSpPr>
            <a:spLocks noGrp="1"/>
          </p:cNvSpPr>
          <p:nvPr>
            <p:ph type="sldNum" sz="quarter" idx="5"/>
          </p:nvPr>
        </p:nvSpPr>
        <p:spPr>
          <a:xfrm>
            <a:off x="3884613" y="8685213"/>
            <a:ext cx="2971800" cy="457200"/>
          </a:xfrm>
          <a:prstGeom prst="rect">
            <a:avLst/>
          </a:prstGeom>
          <a:noFill/>
        </p:spPr>
        <p:txBody>
          <a:bodyPr/>
          <a:lstStyle/>
          <a:p>
            <a:fld id="{BD59C725-448F-BC4C-B553-22F2D8231C1B}" type="slidenum">
              <a:rPr lang="en-AU" smtClean="0"/>
              <a:pPr/>
              <a:t>49</a:t>
            </a:fld>
            <a:endParaRPr lang="en-AU" smtClean="0"/>
          </a:p>
        </p:txBody>
      </p:sp>
    </p:spTree>
    <p:extLst>
      <p:ext uri="{BB962C8B-B14F-4D97-AF65-F5344CB8AC3E}">
        <p14:creationId xmlns:p14="http://schemas.microsoft.com/office/powerpoint/2010/main" val="1075750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BC221936-9DC6-B542-A2DE-31D02E6D4A6C}" type="slidenum">
              <a:rPr lang="en-AU" smtClean="0"/>
              <a:pPr>
                <a:defRPr/>
              </a:pPr>
              <a:t>50</a:t>
            </a:fld>
            <a:endParaRPr lang="en-AU" dirty="0"/>
          </a:p>
        </p:txBody>
      </p:sp>
    </p:spTree>
    <p:extLst>
      <p:ext uri="{BB962C8B-B14F-4D97-AF65-F5344CB8AC3E}">
        <p14:creationId xmlns:p14="http://schemas.microsoft.com/office/powerpoint/2010/main" val="137404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conditions, and/or requested operations that are predefined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preassigned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Service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QoS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attributes.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dirty="0"/>
          </a:p>
        </p:txBody>
      </p:sp>
      <p:sp>
        <p:nvSpPr>
          <p:cNvPr id="69636" name="Slide Number Placeholder 3"/>
          <p:cNvSpPr>
            <a:spLocks noGrp="1"/>
          </p:cNvSpPr>
          <p:nvPr>
            <p:ph type="sldNum" sz="quarter" idx="5"/>
          </p:nvPr>
        </p:nvSpPr>
        <p:spPr>
          <a:xfrm>
            <a:off x="3884613" y="8685213"/>
            <a:ext cx="2971800" cy="457200"/>
          </a:xfrm>
          <a:prstGeom prst="rect">
            <a:avLst/>
          </a:prstGeom>
          <a:noFill/>
        </p:spPr>
        <p:txBody>
          <a:bodyPr/>
          <a:lstStyle/>
          <a:p>
            <a:fld id="{E2457595-B4C5-7B46-9697-E8EB0D1691AF}" type="slidenum">
              <a:rPr lang="en-AU" smtClean="0"/>
              <a:pPr/>
              <a:t>51</a:t>
            </a:fld>
            <a:endParaRPr lang="en-AU" smtClean="0"/>
          </a:p>
        </p:txBody>
      </p:sp>
    </p:spTree>
    <p:extLst>
      <p:ext uri="{BB962C8B-B14F-4D97-AF65-F5344CB8AC3E}">
        <p14:creationId xmlns:p14="http://schemas.microsoft.com/office/powerpoint/2010/main" val="1369256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Identity federation addresses two questions: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1.  How do you trust identities of individuals from external organizations who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need access to your systems?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  How do you vouch for identities of individuals in your organization when they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need to collaborate with external organizations?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Identity federation is a term used to describe the technology, standards, policies,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processes that allow an organization to trust digital identities, identity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attributes, and credentials created and issued by another organization. We discuss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identity federation in the following section.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BC221936-9DC6-B542-A2DE-31D02E6D4A6C}" type="slidenum">
              <a:rPr lang="en-AU" smtClean="0"/>
              <a:pPr>
                <a:defRPr/>
              </a:pPr>
              <a:t>52</a:t>
            </a:fld>
            <a:endParaRPr lang="en-AU" dirty="0"/>
          </a:p>
        </p:txBody>
      </p:sp>
    </p:spTree>
    <p:extLst>
      <p:ext uri="{BB962C8B-B14F-4D97-AF65-F5344CB8AC3E}">
        <p14:creationId xmlns:p14="http://schemas.microsoft.com/office/powerpoint/2010/main" val="137188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xfrm>
            <a:off x="3884613" y="8685213"/>
            <a:ext cx="2971800" cy="457200"/>
          </a:xfrm>
          <a:prstGeom prst="rect">
            <a:avLst/>
          </a:prstGeom>
          <a:noFill/>
        </p:spPr>
        <p:txBody>
          <a:bodyPr/>
          <a:lstStyle/>
          <a:p>
            <a:fld id="{7DEFB21B-16CD-494D-A5E0-E64C915D2EB4}" type="slidenum">
              <a:rPr lang="en-AU"/>
              <a:pPr/>
              <a:t>53</a:t>
            </a:fld>
            <a:endParaRPr lang="en-AU"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smtClean="0"/>
              <a:t>An authentication process consists of two steps:</a:t>
            </a:r>
          </a:p>
          <a:p>
            <a:pPr eaLnBrk="1" hangingPunct="1"/>
            <a:endParaRPr lang="en-US" dirty="0" smtClean="0"/>
          </a:p>
          <a:p>
            <a:pPr eaLnBrk="1" hangingPunct="1"/>
            <a:r>
              <a:rPr lang="en-US" dirty="0" smtClean="0"/>
              <a:t> </a:t>
            </a:r>
            <a:r>
              <a:rPr lang="en-US" b="0" dirty="0" smtClean="0"/>
              <a:t>Identification step: Presenting an identifier to the security system. (Identifiers</a:t>
            </a:r>
          </a:p>
          <a:p>
            <a:pPr eaLnBrk="1" hangingPunct="1"/>
            <a:r>
              <a:rPr lang="en-US" b="0" dirty="0" smtClean="0"/>
              <a:t>should be assigned carefully, because authenticated identities are the basis for</a:t>
            </a:r>
          </a:p>
          <a:p>
            <a:pPr eaLnBrk="1" hangingPunct="1"/>
            <a:r>
              <a:rPr lang="en-US" b="0" dirty="0" smtClean="0"/>
              <a:t>other security services, such as access control service.)</a:t>
            </a:r>
          </a:p>
          <a:p>
            <a:pPr eaLnBrk="1" hangingPunct="1"/>
            <a:endParaRPr lang="en-US" b="0" dirty="0" smtClean="0"/>
          </a:p>
          <a:p>
            <a:pPr eaLnBrk="1" hangingPunct="1"/>
            <a:r>
              <a:rPr lang="en-US" b="0" dirty="0" smtClean="0"/>
              <a:t> Verification step: Presenting or generating authentication information that</a:t>
            </a:r>
          </a:p>
          <a:p>
            <a:pPr eaLnBrk="1" hangingPunct="1"/>
            <a:r>
              <a:rPr lang="en-US" b="0" dirty="0" smtClean="0"/>
              <a:t>corroborates the binding between the entity and the identifier.</a:t>
            </a:r>
          </a:p>
          <a:p>
            <a:pPr eaLnBrk="1" hangingPunct="1"/>
            <a:endParaRPr lang="en-US" dirty="0" smtClean="0"/>
          </a:p>
          <a:p>
            <a:pPr eaLnBrk="1" hangingPunct="1"/>
            <a:r>
              <a:rPr lang="en-US" dirty="0" smtClean="0"/>
              <a:t>For example, user Alice Toklas could have the user identifier ABTOKLAS. This</a:t>
            </a:r>
          </a:p>
          <a:p>
            <a:pPr eaLnBrk="1" hangingPunct="1"/>
            <a:r>
              <a:rPr lang="en-US" dirty="0" smtClean="0"/>
              <a:t>information needs to be stored on any server or computer system that Alice wishes</a:t>
            </a:r>
          </a:p>
          <a:p>
            <a:pPr eaLnBrk="1" hangingPunct="1"/>
            <a:r>
              <a:rPr lang="en-US" dirty="0" smtClean="0"/>
              <a:t>to use and could be known to system administrators and other users. A typical item</a:t>
            </a:r>
          </a:p>
          <a:p>
            <a:pPr eaLnBrk="1" hangingPunct="1"/>
            <a:r>
              <a:rPr lang="en-US" dirty="0" smtClean="0"/>
              <a:t>of authentication information associated with this user ID is a password, which is</a:t>
            </a:r>
          </a:p>
          <a:p>
            <a:pPr eaLnBrk="1" hangingPunct="1"/>
            <a:r>
              <a:rPr lang="en-US" dirty="0" smtClean="0"/>
              <a:t>kept secret (known only to Alice and to the system). If no one is able to obtain or</a:t>
            </a:r>
          </a:p>
          <a:p>
            <a:pPr eaLnBrk="1" hangingPunct="1"/>
            <a:r>
              <a:rPr lang="en-US" dirty="0" smtClean="0"/>
              <a:t>guess Alice’s password, then the combination of Alice’s user ID and password enables</a:t>
            </a:r>
          </a:p>
          <a:p>
            <a:pPr eaLnBrk="1" hangingPunct="1"/>
            <a:r>
              <a:rPr lang="en-US" dirty="0" smtClean="0"/>
              <a:t>administrators to set up Alice’s access permissions and audit her activity. Because</a:t>
            </a:r>
          </a:p>
          <a:p>
            <a:pPr eaLnBrk="1" hangingPunct="1"/>
            <a:r>
              <a:rPr lang="en-US" dirty="0" smtClean="0"/>
              <a:t>Alice’s ID is not secret, system users can send her e-mail, but because her password is</a:t>
            </a:r>
          </a:p>
          <a:p>
            <a:pPr eaLnBrk="1" hangingPunct="1"/>
            <a:r>
              <a:rPr lang="en-US" dirty="0" smtClean="0"/>
              <a:t>secret, no one can pretend to be Alice.</a:t>
            </a:r>
          </a:p>
          <a:p>
            <a:pPr eaLnBrk="1" hangingPunct="1"/>
            <a:endParaRPr lang="en-US" dirty="0" smtClean="0"/>
          </a:p>
          <a:p>
            <a:pPr eaLnBrk="1" hangingPunct="1"/>
            <a:r>
              <a:rPr lang="en-US" dirty="0" smtClean="0"/>
              <a:t>In essence, identification is the means by which a user provides a claimed identity</a:t>
            </a:r>
          </a:p>
          <a:p>
            <a:pPr eaLnBrk="1" hangingPunct="1"/>
            <a:r>
              <a:rPr lang="en-US" dirty="0" smtClean="0"/>
              <a:t>to the system; user authentication is the means of establishing the validity of the claim.</a:t>
            </a:r>
          </a:p>
          <a:p>
            <a:pPr eaLnBrk="1" hangingPunct="1"/>
            <a:r>
              <a:rPr lang="en-US" dirty="0" smtClean="0"/>
              <a:t>Note that user authentication is distinct from message authentication. As defined in</a:t>
            </a:r>
          </a:p>
          <a:p>
            <a:pPr eaLnBrk="1" hangingPunct="1"/>
            <a:r>
              <a:rPr lang="en-US" dirty="0" smtClean="0"/>
              <a:t>Chapter 2, message authentication is a procedure that allows communicating parties</a:t>
            </a:r>
          </a:p>
          <a:p>
            <a:pPr eaLnBrk="1" hangingPunct="1"/>
            <a:r>
              <a:rPr lang="en-US" dirty="0" smtClean="0"/>
              <a:t>to verify that the contents of a received message have not been altered and that the</a:t>
            </a:r>
          </a:p>
          <a:p>
            <a:pPr eaLnBrk="1" hangingPunct="1"/>
            <a:r>
              <a:rPr lang="en-US" dirty="0" smtClean="0"/>
              <a:t> source is authentic. This chapter is concerned solely with user authentication.</a:t>
            </a:r>
            <a:endParaRPr lang="en-US" dirty="0" smtClean="0">
              <a:latin typeface="Times" pitchFamily="-110" charset="0"/>
            </a:endParaRPr>
          </a:p>
        </p:txBody>
      </p:sp>
    </p:spTree>
    <p:extLst>
      <p:ext uri="{BB962C8B-B14F-4D97-AF65-F5344CB8AC3E}">
        <p14:creationId xmlns:p14="http://schemas.microsoft.com/office/powerpoint/2010/main" val="92321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xfrm>
            <a:off x="3884613" y="8685213"/>
            <a:ext cx="2971800" cy="457200"/>
          </a:xfrm>
          <a:prstGeom prst="rect">
            <a:avLst/>
          </a:prstGeom>
          <a:noFill/>
        </p:spPr>
        <p:txBody>
          <a:bodyPr/>
          <a:lstStyle/>
          <a:p>
            <a:fld id="{024ADAFE-447F-6C4E-AE28-381242E32B84}" type="slidenum">
              <a:rPr lang="en-AU"/>
              <a:pPr/>
              <a:t>55</a:t>
            </a:fld>
            <a:endParaRPr lang="en-AU"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A widely used line of defense against intruders is the password system. Virtually all</a:t>
            </a:r>
          </a:p>
          <a:p>
            <a:pPr eaLnBrk="1" hangingPunct="1"/>
            <a:r>
              <a:rPr lang="en-US" dirty="0" smtClean="0"/>
              <a:t>multiuser systems, network-based servers, Web-based e-commerce sites, and other</a:t>
            </a:r>
          </a:p>
          <a:p>
            <a:pPr eaLnBrk="1" hangingPunct="1"/>
            <a:r>
              <a:rPr lang="en-US" dirty="0" smtClean="0"/>
              <a:t>similar services require that a user provide not only a name or identifier (ID) but</a:t>
            </a:r>
          </a:p>
          <a:p>
            <a:pPr eaLnBrk="1" hangingPunct="1"/>
            <a:r>
              <a:rPr lang="en-US" dirty="0" smtClean="0"/>
              <a:t>also a password. The system compares the password to a previously stored password</a:t>
            </a:r>
          </a:p>
          <a:p>
            <a:pPr eaLnBrk="1" hangingPunct="1"/>
            <a:r>
              <a:rPr lang="en-US" dirty="0" smtClean="0"/>
              <a:t>for that user ID, maintained in a system password file. The password serves</a:t>
            </a:r>
          </a:p>
          <a:p>
            <a:pPr eaLnBrk="1" hangingPunct="1"/>
            <a:r>
              <a:rPr lang="en-US" dirty="0" smtClean="0"/>
              <a:t>to authenticate the ID of the individual logging on to the system. In turn, the ID</a:t>
            </a:r>
          </a:p>
          <a:p>
            <a:pPr eaLnBrk="1" hangingPunct="1"/>
            <a:r>
              <a:rPr lang="en-US" dirty="0" smtClean="0"/>
              <a:t>provides security in the following ways:</a:t>
            </a:r>
          </a:p>
          <a:p>
            <a:pPr eaLnBrk="1" hangingPunct="1"/>
            <a:endParaRPr lang="en-US" dirty="0" smtClean="0"/>
          </a:p>
          <a:p>
            <a:pPr eaLnBrk="1" hangingPunct="1"/>
            <a:r>
              <a:rPr lang="en-US" dirty="0" smtClean="0"/>
              <a:t>• The ID determines whether the user is authorized to gain access to a system.</a:t>
            </a:r>
          </a:p>
          <a:p>
            <a:pPr eaLnBrk="1" hangingPunct="1"/>
            <a:r>
              <a:rPr lang="en-US" dirty="0" smtClean="0"/>
              <a:t>In some systems, only those who already have an ID filed on the system are</a:t>
            </a:r>
          </a:p>
          <a:p>
            <a:pPr eaLnBrk="1" hangingPunct="1"/>
            <a:r>
              <a:rPr lang="en-US" dirty="0" smtClean="0"/>
              <a:t>allowed to gain access.</a:t>
            </a:r>
          </a:p>
          <a:p>
            <a:pPr eaLnBrk="1" hangingPunct="1"/>
            <a:endParaRPr lang="en-US" dirty="0" smtClean="0"/>
          </a:p>
          <a:p>
            <a:pPr eaLnBrk="1" hangingPunct="1"/>
            <a:r>
              <a:rPr lang="en-US" dirty="0" smtClean="0"/>
              <a:t>• The ID determines the privileges accorded to the user. A few users may have</a:t>
            </a:r>
          </a:p>
          <a:p>
            <a:pPr eaLnBrk="1" hangingPunct="1"/>
            <a:r>
              <a:rPr lang="en-US" dirty="0" smtClean="0"/>
              <a:t>supervisory or “superuser” status that enables them to read files and perform</a:t>
            </a:r>
          </a:p>
          <a:p>
            <a:pPr eaLnBrk="1" hangingPunct="1"/>
            <a:r>
              <a:rPr lang="en-US" dirty="0" smtClean="0"/>
              <a:t>functions that are especially protected by the operating system. Some systems</a:t>
            </a:r>
          </a:p>
          <a:p>
            <a:pPr eaLnBrk="1" hangingPunct="1"/>
            <a:r>
              <a:rPr lang="en-US" dirty="0" smtClean="0"/>
              <a:t>have guest or anonymous accounts, and users of these accounts have more</a:t>
            </a:r>
          </a:p>
          <a:p>
            <a:pPr eaLnBrk="1" hangingPunct="1"/>
            <a:r>
              <a:rPr lang="en-US" dirty="0" smtClean="0"/>
              <a:t>limited privileges than others.</a:t>
            </a:r>
          </a:p>
          <a:p>
            <a:pPr eaLnBrk="1" hangingPunct="1"/>
            <a:endParaRPr lang="en-US" dirty="0" smtClean="0"/>
          </a:p>
          <a:p>
            <a:pPr eaLnBrk="1" hangingPunct="1"/>
            <a:r>
              <a:rPr lang="en-US" dirty="0" smtClean="0"/>
              <a:t>The ID is used in what is referred to as discretionary access control. For example,</a:t>
            </a:r>
          </a:p>
          <a:p>
            <a:pPr eaLnBrk="1" hangingPunct="1"/>
            <a:r>
              <a:rPr lang="en-US" dirty="0" smtClean="0"/>
              <a:t>by listing the IDs of the other users, a user may grant permission to the</a:t>
            </a:r>
            <a:r>
              <a:rPr lang="en-US" baseline="0" dirty="0" smtClean="0"/>
              <a:t>m</a:t>
            </a:r>
          </a:p>
          <a:p>
            <a:pPr eaLnBrk="1" hangingPunct="1"/>
            <a:r>
              <a:rPr lang="en-US" dirty="0" smtClean="0"/>
              <a:t>to read files owned by that user.</a:t>
            </a:r>
            <a:endParaRPr lang="en-US" dirty="0" smtClean="0">
              <a:latin typeface="Times" pitchFamily="-110" charset="0"/>
            </a:endParaRPr>
          </a:p>
        </p:txBody>
      </p:sp>
    </p:spTree>
    <p:extLst>
      <p:ext uri="{BB962C8B-B14F-4D97-AF65-F5344CB8AC3E}">
        <p14:creationId xmlns:p14="http://schemas.microsoft.com/office/powerpoint/2010/main" val="1706788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xfrm>
            <a:off x="3884613" y="8685213"/>
            <a:ext cx="2971800" cy="457200"/>
          </a:xfrm>
          <a:prstGeom prst="rect">
            <a:avLst/>
          </a:prstGeom>
          <a:noFill/>
        </p:spPr>
        <p:txBody>
          <a:bodyPr/>
          <a:lstStyle/>
          <a:p>
            <a:fld id="{B2B41915-133C-7C43-A9A3-C8D1988F6A52}" type="slidenum">
              <a:rPr lang="en-AU"/>
              <a:pPr/>
              <a:t>56</a:t>
            </a:fld>
            <a:endParaRPr lang="en-AU"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smtClean="0"/>
              <a:t>In this subsection, we outline the main forms of attack against password-based</a:t>
            </a:r>
          </a:p>
          <a:p>
            <a:pPr eaLnBrk="1" hangingPunct="1"/>
            <a:r>
              <a:rPr lang="en-US" dirty="0" smtClean="0"/>
              <a:t>authentication and briefly outline a countermeasure strategy. The remainder of</a:t>
            </a:r>
          </a:p>
          <a:p>
            <a:pPr eaLnBrk="1" hangingPunct="1"/>
            <a:r>
              <a:rPr lang="en-US" dirty="0" smtClean="0"/>
              <a:t>Section 3.2 goes into more detail on the key countermeasures.</a:t>
            </a:r>
          </a:p>
          <a:p>
            <a:pPr eaLnBrk="1" hangingPunct="1"/>
            <a:endParaRPr lang="en-US" dirty="0" smtClean="0"/>
          </a:p>
          <a:p>
            <a:pPr eaLnBrk="1" hangingPunct="1"/>
            <a:r>
              <a:rPr lang="en-US" dirty="0" smtClean="0"/>
              <a:t>We can identify the following attack strategies:</a:t>
            </a:r>
          </a:p>
          <a:p>
            <a:pPr eaLnBrk="1" hangingPunct="1"/>
            <a:endParaRPr lang="en-US" dirty="0" smtClean="0"/>
          </a:p>
          <a:p>
            <a:r>
              <a:rPr lang="en-US" dirty="0" smtClean="0"/>
              <a:t>• </a:t>
            </a:r>
            <a:r>
              <a:rPr lang="en-US" b="1" dirty="0" smtClean="0"/>
              <a:t>Offline dictionary attack: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Typically, strong access controls are used to protect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system’s password file. However, experience shows that determined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hackers can frequently bypass such controls and gain access to the file.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attacker obtains the system password file and compares the password hashes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hashes of commonly used passwords. If a match is found, the attacker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gain access by that ID/password combination. Countermeasures include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controls to prevent unauthorized access to the password file, intrusion detection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measures to identify a compromise, and rapid reissuance of passwords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should the password file be compromised.</a:t>
            </a:r>
            <a:endParaRPr lang="en-US" b="1" dirty="0" smtClean="0"/>
          </a:p>
          <a:p>
            <a:pPr eaLnBrk="1" hangingPunct="1"/>
            <a:endParaRPr lang="en-US" b="1" dirty="0" smtClean="0"/>
          </a:p>
          <a:p>
            <a:r>
              <a:rPr lang="en-US" dirty="0" smtClean="0"/>
              <a:t>• </a:t>
            </a:r>
            <a:r>
              <a:rPr lang="en-US" b="1" dirty="0" smtClean="0"/>
              <a:t>Specific account attack: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attacker targets a specific account and submits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guesses until the correct password is discovered. The standard countermeasure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an account lockout mechanism, which locks out access to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after a number of failed login attempts. Typical practice is no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than five access attempts.</a:t>
            </a:r>
            <a:endParaRPr lang="en-US" b="1" dirty="0" smtClean="0"/>
          </a:p>
          <a:p>
            <a:pPr eaLnBrk="1" hangingPunct="1"/>
            <a:endParaRPr lang="en-US" b="1" dirty="0" smtClean="0"/>
          </a:p>
          <a:p>
            <a:r>
              <a:rPr lang="en-US" dirty="0" smtClean="0"/>
              <a:t>• </a:t>
            </a:r>
            <a:r>
              <a:rPr lang="en-US" b="1" dirty="0" smtClean="0"/>
              <a:t>Popular password attack: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variation of the preceding attack is to use a popular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and try it against a wide range of user IDs. A user’s tendency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to choose a password that is easily remembered; this unfortunately makes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password easy to guess. Countermeasures include policies to inhibit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selection by users of common passwords and scanning the IP addresses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authentication requests and client cookies for submission patterns.</a:t>
            </a:r>
            <a:endParaRPr lang="en-US" b="1" dirty="0" smtClean="0"/>
          </a:p>
          <a:p>
            <a:pPr eaLnBrk="1" hangingPunct="1"/>
            <a:endParaRPr lang="en-US" dirty="0" smtClean="0"/>
          </a:p>
          <a:p>
            <a:r>
              <a:rPr lang="en-US" dirty="0" smtClean="0"/>
              <a:t>• </a:t>
            </a:r>
            <a:r>
              <a:rPr lang="en-US" b="1" dirty="0" smtClean="0"/>
              <a:t>Password guessing against single user:</a:t>
            </a:r>
            <a:r>
              <a:rPr lang="en-US" b="1" baseline="0" dirty="0" smtClean="0"/>
              <a:t>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attacker attempts to gain knowledge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about the account holder and system password policies and uses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knowledge to guess the password. Countermeasures include training in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enforcement of password policies that make passwords difficult to guess.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policies address the secrecy, minimum length of the password, character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set, prohibition against using well-known user identifiers, and length of time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before the password must be changed.</a:t>
            </a:r>
            <a:endParaRPr lang="en-US" b="1" baseline="0" dirty="0" smtClean="0"/>
          </a:p>
          <a:p>
            <a:pPr eaLnBrk="1" hangingPunct="1"/>
            <a:endParaRPr lang="en-US" dirty="0" smtClean="0"/>
          </a:p>
          <a:p>
            <a:r>
              <a:rPr lang="en-US" dirty="0" smtClean="0"/>
              <a:t>• </a:t>
            </a:r>
            <a:r>
              <a:rPr lang="en-US" b="1" dirty="0" smtClean="0"/>
              <a:t>Workstation hijacking:</a:t>
            </a:r>
            <a:r>
              <a:rPr lang="en-US" b="1" baseline="0" dirty="0" smtClean="0"/>
              <a:t>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attacker waits until a logged-in workstation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unattended. The standard countermeasure is automatically logging the workstation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out after a period of inactivity. Intrusion detection schemes can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to detect changes in user behavior.</a:t>
            </a:r>
            <a:endParaRPr lang="en-US" b="1" baseline="0" dirty="0" smtClean="0"/>
          </a:p>
          <a:p>
            <a:pPr eaLnBrk="1" hangingPunct="1"/>
            <a:endParaRPr lang="en-US" dirty="0" smtClean="0"/>
          </a:p>
          <a:p>
            <a:r>
              <a:rPr lang="en-US" dirty="0" smtClean="0"/>
              <a:t>• </a:t>
            </a:r>
            <a:r>
              <a:rPr lang="en-US" b="1" dirty="0" smtClean="0"/>
              <a:t>Exploiting user mistakes: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If the system assigns a password, then the user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more likely to write it down because it is difficult to remember. This situation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creates the potential for an adversary to read the written password. A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may intentionally share a password, to enable a colleague to share files,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 Also, attackers are frequently successful in obtaining passwords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social engineering tactics that trick the user or an account manager into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revealing a password. Many computer systems are shipped with preconfigured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passwords for system administrators. Unless these preconfigured passwords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changed, they are easily guessed. Countermeasures include user training,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intrusion detection, and simpler passwords combined with another authentication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mechanism.</a:t>
            </a:r>
            <a:endParaRPr lang="en-US" dirty="0" smtClean="0"/>
          </a:p>
          <a:p>
            <a:pPr eaLnBrk="1" hangingPunct="1"/>
            <a:endParaRPr lang="en-US" dirty="0" smtClean="0"/>
          </a:p>
          <a:p>
            <a:r>
              <a:rPr lang="en-US" dirty="0" smtClean="0"/>
              <a:t>• </a:t>
            </a:r>
            <a:r>
              <a:rPr lang="en-US" b="1" dirty="0" smtClean="0"/>
              <a:t>Exploiting multiple password use.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Attacks can also become much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effective or damaging if different network devices share the same or a similar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password for a given user. Countermeasures include a policy that forbids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same or similar password on particular network devices.</a:t>
            </a:r>
          </a:p>
          <a:p>
            <a:endParaRPr lang="en-US" dirty="0" smtClean="0"/>
          </a:p>
          <a:p>
            <a:r>
              <a:rPr lang="en-US" dirty="0" smtClean="0"/>
              <a:t>• </a:t>
            </a:r>
            <a:r>
              <a:rPr lang="en-US" b="1" dirty="0" smtClean="0"/>
              <a:t>Electronic monitoring:</a:t>
            </a:r>
            <a:r>
              <a:rPr lang="en-US" b="1" baseline="0" dirty="0" smtClean="0"/>
              <a:t>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a password is communicated across a network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log on to a remote system, it is vulnerable to eavesdropping. Simple encryption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will not fix this problem, because the encrypted password is, in effect,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and can be observed and reused by an adversary.</a:t>
            </a:r>
            <a:endParaRPr lang="en-US" dirty="0" smtClean="0">
              <a:latin typeface="Times New Roman" pitchFamily="-110" charset="0"/>
            </a:endParaRPr>
          </a:p>
        </p:txBody>
      </p:sp>
    </p:spTree>
    <p:extLst>
      <p:ext uri="{BB962C8B-B14F-4D97-AF65-F5344CB8AC3E}">
        <p14:creationId xmlns:p14="http://schemas.microsoft.com/office/powerpoint/2010/main" val="1470482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3884613" y="8685213"/>
            <a:ext cx="2971800" cy="457200"/>
          </a:xfrm>
          <a:prstGeom prst="rect">
            <a:avLst/>
          </a:prstGeom>
          <a:noFill/>
        </p:spPr>
        <p:txBody>
          <a:bodyPr/>
          <a:lstStyle/>
          <a:p>
            <a:fld id="{EEC6D1BF-FFB5-8D4C-8299-7BCB84DEA870}" type="slidenum">
              <a:rPr lang="en-AU"/>
              <a:pPr/>
              <a:t>57</a:t>
            </a:fld>
            <a:endParaRPr lang="en-AU"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b="0" dirty="0" smtClean="0"/>
              <a:t>The traditional approach to password guessing,</a:t>
            </a:r>
          </a:p>
          <a:p>
            <a:r>
              <a:rPr lang="en-US" b="0" dirty="0" smtClean="0"/>
              <a:t>or password cracking as it is called, is to develop a large dictionary of possible</a:t>
            </a:r>
          </a:p>
          <a:p>
            <a:r>
              <a:rPr lang="en-US" b="0" dirty="0" smtClean="0"/>
              <a:t>passwords and to try each of these against the password file. This means that</a:t>
            </a:r>
          </a:p>
          <a:p>
            <a:r>
              <a:rPr lang="en-US" b="0" dirty="0" smtClean="0"/>
              <a:t>each password must be hashed using each salt value in the password file and then</a:t>
            </a:r>
          </a:p>
          <a:p>
            <a:r>
              <a:rPr lang="en-US" b="0" dirty="0" smtClean="0"/>
              <a:t>compared to stored hash values. If no match is found, then the cracking program</a:t>
            </a:r>
          </a:p>
          <a:p>
            <a:r>
              <a:rPr lang="en-US" b="0" dirty="0" smtClean="0"/>
              <a:t>tries variations on all the words in its dictionary of likely passwords. Such variations</a:t>
            </a:r>
          </a:p>
          <a:p>
            <a:r>
              <a:rPr lang="en-US" b="0" dirty="0" smtClean="0"/>
              <a:t>include backward spelling of words, additional numbers or special characters, or</a:t>
            </a:r>
          </a:p>
          <a:p>
            <a:r>
              <a:rPr lang="en-US" b="0" dirty="0" smtClean="0"/>
              <a:t>sequence of characters,</a:t>
            </a:r>
          </a:p>
          <a:p>
            <a:endParaRPr lang="en-US" b="0" dirty="0" smtClean="0"/>
          </a:p>
          <a:p>
            <a:r>
              <a:rPr lang="en-US" b="0" dirty="0" smtClean="0"/>
              <a:t>An alternative is to trade off space for time by precomputing potential hash</a:t>
            </a:r>
          </a:p>
          <a:p>
            <a:r>
              <a:rPr lang="en-US" b="0" dirty="0" smtClean="0"/>
              <a:t>values. In this approach the attacker generates a large dictionary of possible passwords.</a:t>
            </a:r>
          </a:p>
          <a:p>
            <a:r>
              <a:rPr lang="en-US" b="0" dirty="0" smtClean="0"/>
              <a:t>For each password, the attacker generates the hash values associated with</a:t>
            </a:r>
          </a:p>
          <a:p>
            <a:r>
              <a:rPr lang="en-US" b="0" dirty="0" smtClean="0"/>
              <a:t>each possible salt value. The result is a mammoth table of hash values known as a</a:t>
            </a:r>
          </a:p>
          <a:p>
            <a:r>
              <a:rPr lang="en-US" b="0" dirty="0" smtClean="0"/>
              <a:t>rainbow table. For example, [OECH03] showed that using 1.4 GB of data, he could</a:t>
            </a:r>
          </a:p>
          <a:p>
            <a:r>
              <a:rPr lang="en-US" b="0" dirty="0" smtClean="0"/>
              <a:t>crack 99.9% of all alphanumeric Windows password hashes in 13.8 seconds. This</a:t>
            </a:r>
          </a:p>
          <a:p>
            <a:r>
              <a:rPr lang="en-US" b="0" dirty="0" smtClean="0"/>
              <a:t>approach can be countered by using a sufficiently large salt value and a sufficiently</a:t>
            </a:r>
          </a:p>
          <a:p>
            <a:r>
              <a:rPr lang="en-US" b="0" dirty="0" smtClean="0"/>
              <a:t>large hash length. Both the FreeBSD and OpenBSD approaches should be secure</a:t>
            </a:r>
          </a:p>
          <a:p>
            <a:r>
              <a:rPr lang="en-US" b="0" dirty="0" smtClean="0"/>
              <a:t>from this attack for the foreseeable future.</a:t>
            </a:r>
          </a:p>
          <a:p>
            <a:endParaRPr lang="en-US" b="0" dirty="0" smtClean="0">
              <a:latin typeface="Times New Roman" pitchFamily="-110" charset="0"/>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counter the use of large salt values and hash lengths, password crackers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exploit the fact that some people choose easily guessable passwords. Some users,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permitted to choose their own password, pick one that is absurdly short.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One study at Purdue University [SPAF92a] observed password change choices 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54 machines, representing approximately 7000 user accounts. Almost 3%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passwords were three characters or fewer in length. An attacker could begin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by exhaustively testing all possible passwords of length 3 or fewer. A simple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remedy is for the system to reject any password choice of fewer than, say, six characters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even to require that all passwords be exactly eight characters in length. Most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users would not complain about such a restriction.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length is only part of the problem. Many people, when permitted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choose their own password, pick a password that is guessable, such as their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own name, their street name, a common dictionary word, and so forth. This makes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job of password cracking straightforward. The cracker simply has to test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password file against lists of likely passwords. Because many people use guessable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passwords, such a strategy should succeed on virtually all systems.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Attacks that use a combination of brute-force and dictionary techniques have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become common. A notable example of this dual approach is John the Ripper,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open-source password cracker first developed in 1996 and still in use [OPEN13].</a:t>
            </a:r>
            <a:endParaRPr lang="en-US" b="0" dirty="0" smtClean="0">
              <a:latin typeface="Times New Roman" pitchFamily="-110" charset="0"/>
            </a:endParaRPr>
          </a:p>
        </p:txBody>
      </p:sp>
    </p:spTree>
    <p:extLst>
      <p:ext uri="{BB962C8B-B14F-4D97-AF65-F5344CB8AC3E}">
        <p14:creationId xmlns:p14="http://schemas.microsoft.com/office/powerpoint/2010/main" val="217547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884613" y="8685213"/>
            <a:ext cx="2971800" cy="457200"/>
          </a:xfrm>
          <a:prstGeom prst="rect">
            <a:avLst/>
          </a:prstGeom>
          <a:noFill/>
        </p:spPr>
        <p:txBody>
          <a:bodyPr/>
          <a:lstStyle/>
          <a:p>
            <a:fld id="{3AA801DF-7CDF-0149-8CF3-685900F808C1}" type="slidenum">
              <a:rPr lang="en-AU"/>
              <a:pPr/>
              <a:t>58</a:t>
            </a:fld>
            <a:endParaRPr lang="en-AU"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smtClean="0">
              <a:latin typeface="Times New Roman" pitchFamily="-110" charset="0"/>
            </a:endParaRPr>
          </a:p>
          <a:p>
            <a:endParaRPr lang="en-US" b="0" dirty="0" smtClean="0">
              <a:latin typeface="Times New Roman" pitchFamily="-110" charset="0"/>
            </a:endParaRPr>
          </a:p>
        </p:txBody>
      </p:sp>
    </p:spTree>
    <p:extLst>
      <p:ext uri="{BB962C8B-B14F-4D97-AF65-F5344CB8AC3E}">
        <p14:creationId xmlns:p14="http://schemas.microsoft.com/office/powerpoint/2010/main" val="4010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2226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defRPr/>
            </a:pPr>
            <a:r>
              <a:rPr lang="en-US" b="0" dirty="0" smtClean="0"/>
              <a:t>A biometric authentication system attempts to authenticate an individual based on</a:t>
            </a:r>
          </a:p>
          <a:p>
            <a:pPr>
              <a:defRPr/>
            </a:pPr>
            <a:r>
              <a:rPr lang="en-US" b="0" dirty="0" smtClean="0"/>
              <a:t>his or her unique physical characteristics. These include static characteristics, such</a:t>
            </a:r>
          </a:p>
          <a:p>
            <a:pPr>
              <a:defRPr/>
            </a:pPr>
            <a:r>
              <a:rPr lang="en-US" b="0" dirty="0" smtClean="0"/>
              <a:t>as fingerprints, hand geometry, facial characteristics, and retinal and iris patterns;</a:t>
            </a:r>
          </a:p>
          <a:p>
            <a:pPr>
              <a:defRPr/>
            </a:pPr>
            <a:r>
              <a:rPr lang="en-US" b="0" dirty="0" smtClean="0"/>
              <a:t>and dynamic characteristics, such as voiceprint and signature. In essence, biometrics</a:t>
            </a:r>
          </a:p>
          <a:p>
            <a:pPr>
              <a:defRPr/>
            </a:pPr>
            <a:r>
              <a:rPr lang="en-US" b="0" dirty="0" smtClean="0"/>
              <a:t>is based on pattern recognition. Compared to passwords and tokens, biometric</a:t>
            </a:r>
          </a:p>
          <a:p>
            <a:pPr>
              <a:defRPr/>
            </a:pPr>
            <a:r>
              <a:rPr lang="en-US" b="0" dirty="0" smtClean="0"/>
              <a:t>authentication is both technically complex and expensive. While it is used in a</a:t>
            </a:r>
          </a:p>
          <a:p>
            <a:pPr>
              <a:defRPr/>
            </a:pPr>
            <a:r>
              <a:rPr lang="en-US" b="0" dirty="0" smtClean="0"/>
              <a:t>number of specific applications, biometrics has yet to mature as a standard tool for</a:t>
            </a:r>
          </a:p>
          <a:p>
            <a:pPr>
              <a:defRPr/>
            </a:pPr>
            <a:r>
              <a:rPr lang="en-US" b="0" dirty="0" smtClean="0"/>
              <a:t>user authentication to computer systems.</a:t>
            </a:r>
          </a:p>
          <a:p>
            <a:pPr>
              <a:defRPr/>
            </a:pPr>
            <a:endParaRPr lang="en-US" b="0" dirty="0" smtClean="0"/>
          </a:p>
          <a:p>
            <a:pPr>
              <a:defRPr/>
            </a:pPr>
            <a:r>
              <a:rPr lang="en-US" b="0" dirty="0" smtClean="0"/>
              <a:t>A number of different types of physical characteristics are either in use or under</a:t>
            </a:r>
          </a:p>
          <a:p>
            <a:pPr>
              <a:defRPr/>
            </a:pPr>
            <a:r>
              <a:rPr lang="en-US" b="0" dirty="0" smtClean="0"/>
              <a:t>study for user authentication. The most common are the following:</a:t>
            </a:r>
          </a:p>
          <a:p>
            <a:pPr>
              <a:defRPr/>
            </a:pPr>
            <a:endParaRPr lang="en-US" b="0" dirty="0" smtClean="0"/>
          </a:p>
          <a:p>
            <a:pPr>
              <a:defRPr/>
            </a:pPr>
            <a:r>
              <a:rPr lang="en-US" b="0" dirty="0" smtClean="0"/>
              <a:t>• Facial characteristics: Facial characteristics are the most common means</a:t>
            </a:r>
          </a:p>
          <a:p>
            <a:pPr>
              <a:defRPr/>
            </a:pPr>
            <a:r>
              <a:rPr lang="en-US" b="0" dirty="0" smtClean="0"/>
              <a:t>of human-to-human identification; thus it is natural to consider them for</a:t>
            </a:r>
          </a:p>
          <a:p>
            <a:pPr>
              <a:defRPr/>
            </a:pPr>
            <a:r>
              <a:rPr lang="en-US" b="0" dirty="0" smtClean="0"/>
              <a:t>identification by computer. The most common approach is to define characteristics</a:t>
            </a:r>
          </a:p>
          <a:p>
            <a:pPr>
              <a:defRPr/>
            </a:pPr>
            <a:r>
              <a:rPr lang="en-US" b="0" dirty="0" smtClean="0"/>
              <a:t>based on relative location and shape of key facial features, such as</a:t>
            </a:r>
          </a:p>
          <a:p>
            <a:pPr>
              <a:defRPr/>
            </a:pPr>
            <a:r>
              <a:rPr lang="en-US" b="0" dirty="0" smtClean="0"/>
              <a:t>eyes, eyebrows, nose, lips, and chin shape. An alternative approach is to use an</a:t>
            </a:r>
          </a:p>
          <a:p>
            <a:pPr>
              <a:defRPr/>
            </a:pPr>
            <a:r>
              <a:rPr lang="en-US" b="0" dirty="0" smtClean="0"/>
              <a:t>infrared camera to produce a face thermogram that correlates with the underlying</a:t>
            </a:r>
          </a:p>
          <a:p>
            <a:pPr>
              <a:defRPr/>
            </a:pPr>
            <a:r>
              <a:rPr lang="en-US" b="0" dirty="0" smtClean="0"/>
              <a:t>vascular system in the human face.</a:t>
            </a:r>
          </a:p>
          <a:p>
            <a:pPr>
              <a:defRPr/>
            </a:pPr>
            <a:endParaRPr lang="en-US" b="0" dirty="0" smtClean="0"/>
          </a:p>
          <a:p>
            <a:pPr>
              <a:defRPr/>
            </a:pPr>
            <a:r>
              <a:rPr lang="en-US" b="0" dirty="0" smtClean="0"/>
              <a:t>• Fingerprints: Fingerprints have been used as a means of identification for</a:t>
            </a:r>
          </a:p>
          <a:p>
            <a:pPr>
              <a:defRPr/>
            </a:pPr>
            <a:r>
              <a:rPr lang="en-US" b="0" dirty="0" smtClean="0"/>
              <a:t>centuries, and the process has been systematized and automated particularly</a:t>
            </a:r>
          </a:p>
          <a:p>
            <a:pPr>
              <a:defRPr/>
            </a:pPr>
            <a:r>
              <a:rPr lang="en-US" b="0" dirty="0" smtClean="0"/>
              <a:t>for law enforcement purposes. A fingerprint is the pattern of ridges and</a:t>
            </a:r>
          </a:p>
          <a:p>
            <a:pPr>
              <a:defRPr/>
            </a:pPr>
            <a:r>
              <a:rPr lang="en-US" b="0" dirty="0" smtClean="0"/>
              <a:t>furrows on the surface of the fingertip. Fingerprints are believed to be unique</a:t>
            </a:r>
          </a:p>
          <a:p>
            <a:pPr>
              <a:defRPr/>
            </a:pPr>
            <a:r>
              <a:rPr lang="en-US" b="0" dirty="0" smtClean="0"/>
              <a:t>across the entire human population. In practice, automated fingerprint recognition</a:t>
            </a:r>
          </a:p>
          <a:p>
            <a:pPr>
              <a:defRPr/>
            </a:pPr>
            <a:r>
              <a:rPr lang="en-US" b="0" dirty="0" smtClean="0"/>
              <a:t>and matching system extract a number of features from the fingerprint</a:t>
            </a:r>
          </a:p>
          <a:p>
            <a:pPr>
              <a:defRPr/>
            </a:pPr>
            <a:r>
              <a:rPr lang="en-US" b="0" dirty="0" smtClean="0"/>
              <a:t>for storage as a numerical surrogate for the full fingerprint pattern.</a:t>
            </a:r>
          </a:p>
          <a:p>
            <a:pPr>
              <a:defRPr/>
            </a:pPr>
            <a:endParaRPr lang="en-US" b="0" dirty="0" smtClean="0"/>
          </a:p>
          <a:p>
            <a:pPr>
              <a:defRPr/>
            </a:pPr>
            <a:r>
              <a:rPr lang="en-US" b="0" dirty="0" smtClean="0"/>
              <a:t>• Hand geometry: Hand geometry systems identify features of the hand,</a:t>
            </a:r>
          </a:p>
          <a:p>
            <a:pPr>
              <a:defRPr/>
            </a:pPr>
            <a:r>
              <a:rPr lang="en-US" b="0" dirty="0" smtClean="0"/>
              <a:t>including shape, and lengths and widths of fingers.</a:t>
            </a:r>
          </a:p>
          <a:p>
            <a:pPr>
              <a:defRPr/>
            </a:pPr>
            <a:endParaRPr lang="en-US" b="0" dirty="0" smtClean="0"/>
          </a:p>
          <a:p>
            <a:pPr>
              <a:defRPr/>
            </a:pPr>
            <a:r>
              <a:rPr lang="en-US" b="0" dirty="0" smtClean="0"/>
              <a:t>• Retinal pattern: The pattern formed by veins beneath the retinal surface is</a:t>
            </a:r>
          </a:p>
          <a:p>
            <a:pPr>
              <a:defRPr/>
            </a:pPr>
            <a:r>
              <a:rPr lang="en-US" b="0" dirty="0" smtClean="0"/>
              <a:t>unique and therefore suitable for identification. A retinal biometric system</a:t>
            </a:r>
          </a:p>
          <a:p>
            <a:pPr>
              <a:defRPr/>
            </a:pPr>
            <a:r>
              <a:rPr lang="en-US" b="0" dirty="0" smtClean="0"/>
              <a:t>obtains a digital image of the retinal pattern by projecting a low-intensity</a:t>
            </a:r>
          </a:p>
          <a:p>
            <a:pPr>
              <a:defRPr/>
            </a:pPr>
            <a:r>
              <a:rPr lang="en-US" b="0" dirty="0" smtClean="0"/>
              <a:t>beam of visual or infrared light into the eye.</a:t>
            </a:r>
          </a:p>
          <a:p>
            <a:pPr>
              <a:defRPr/>
            </a:pPr>
            <a:endParaRPr lang="en-US" b="0" dirty="0" smtClean="0"/>
          </a:p>
          <a:p>
            <a:pPr>
              <a:defRPr/>
            </a:pPr>
            <a:r>
              <a:rPr lang="en-US" b="0" dirty="0" smtClean="0"/>
              <a:t>• Iris: Another unique physical characteristic is the detailed structure of the iris.</a:t>
            </a:r>
          </a:p>
          <a:p>
            <a:pPr>
              <a:defRPr/>
            </a:pPr>
            <a:endParaRPr lang="en-US" b="0" dirty="0" smtClean="0"/>
          </a:p>
          <a:p>
            <a:pPr>
              <a:defRPr/>
            </a:pPr>
            <a:r>
              <a:rPr lang="en-US" b="0" dirty="0" smtClean="0"/>
              <a:t>• Signature: Each individual has a unique style of handwriting and this is</a:t>
            </a:r>
          </a:p>
          <a:p>
            <a:pPr>
              <a:defRPr/>
            </a:pPr>
            <a:r>
              <a:rPr lang="en-US" b="0" dirty="0" smtClean="0"/>
              <a:t>reflected especially in the signature, which is typically a frequently written</a:t>
            </a:r>
          </a:p>
          <a:p>
            <a:pPr>
              <a:defRPr/>
            </a:pPr>
            <a:r>
              <a:rPr lang="en-US" b="0" dirty="0" smtClean="0"/>
              <a:t>sequence. However, multiple signature samples from a single individual will</a:t>
            </a:r>
          </a:p>
          <a:p>
            <a:pPr>
              <a:defRPr/>
            </a:pPr>
            <a:r>
              <a:rPr lang="en-US" b="0" dirty="0" smtClean="0"/>
              <a:t>not be identical. This complicates the task of developing a computer representation</a:t>
            </a:r>
          </a:p>
          <a:p>
            <a:pPr>
              <a:defRPr/>
            </a:pPr>
            <a:r>
              <a:rPr lang="en-US" b="0" dirty="0" smtClean="0"/>
              <a:t>of the signature that can be matched to future samples.</a:t>
            </a:r>
          </a:p>
          <a:p>
            <a:pPr>
              <a:defRPr/>
            </a:pPr>
            <a:endParaRPr lang="en-US" b="0" dirty="0" smtClean="0"/>
          </a:p>
          <a:p>
            <a:pPr>
              <a:defRPr/>
            </a:pPr>
            <a:r>
              <a:rPr lang="en-US" b="0" dirty="0" smtClean="0"/>
              <a:t>• Voice: Whereas the signature style of an individual reflects not only the unique</a:t>
            </a:r>
          </a:p>
          <a:p>
            <a:pPr>
              <a:defRPr/>
            </a:pPr>
            <a:r>
              <a:rPr lang="en-US" b="0" dirty="0" smtClean="0"/>
              <a:t>physical attributes of the writer but also the writing habit that has developed,</a:t>
            </a:r>
          </a:p>
          <a:p>
            <a:pPr>
              <a:defRPr/>
            </a:pPr>
            <a:r>
              <a:rPr lang="en-US" b="0" dirty="0" smtClean="0"/>
              <a:t>voice patterns are more closely tied to the physical and anatomical characteristics</a:t>
            </a:r>
          </a:p>
          <a:p>
            <a:pPr>
              <a:defRPr/>
            </a:pPr>
            <a:r>
              <a:rPr lang="en-US" b="0" dirty="0" smtClean="0"/>
              <a:t>of the speaker. Nevertheless, there is still a variation from sample to sample over</a:t>
            </a:r>
          </a:p>
          <a:p>
            <a:pPr>
              <a:defRPr/>
            </a:pPr>
            <a:r>
              <a:rPr lang="en-US" b="0" dirty="0" smtClean="0"/>
              <a:t>time from the same speaker, complicating the biometric recognition task.</a:t>
            </a:r>
            <a:endParaRPr lang="en-US" b="0" dirty="0"/>
          </a:p>
        </p:txBody>
      </p:sp>
      <p:sp>
        <p:nvSpPr>
          <p:cNvPr id="63492" name="Slide Number Placeholder 3"/>
          <p:cNvSpPr>
            <a:spLocks noGrp="1"/>
          </p:cNvSpPr>
          <p:nvPr>
            <p:ph type="sldNum" sz="quarter" idx="5"/>
          </p:nvPr>
        </p:nvSpPr>
        <p:spPr>
          <a:xfrm>
            <a:off x="3884613" y="8685213"/>
            <a:ext cx="2971800" cy="457200"/>
          </a:xfrm>
          <a:prstGeom prst="rect">
            <a:avLst/>
          </a:prstGeom>
          <a:noFill/>
        </p:spPr>
        <p:txBody>
          <a:bodyPr/>
          <a:lstStyle/>
          <a:p>
            <a:fld id="{E58E8A16-903B-6945-9B99-DC18A818EE9B}" type="slidenum">
              <a:rPr lang="en-AU" smtClean="0"/>
              <a:pPr/>
              <a:t>59</a:t>
            </a:fld>
            <a:endParaRPr lang="en-AU" dirty="0" smtClean="0"/>
          </a:p>
        </p:txBody>
      </p:sp>
    </p:spTree>
    <p:extLst>
      <p:ext uri="{BB962C8B-B14F-4D97-AF65-F5344CB8AC3E}">
        <p14:creationId xmlns:p14="http://schemas.microsoft.com/office/powerpoint/2010/main" val="40646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xfrm>
            <a:off x="3884613" y="8685213"/>
            <a:ext cx="2971800" cy="457200"/>
          </a:xfrm>
          <a:prstGeom prst="rect">
            <a:avLst/>
          </a:prstGeom>
          <a:noFill/>
        </p:spPr>
        <p:txBody>
          <a:bodyPr/>
          <a:lstStyle/>
          <a:p>
            <a:fld id="{5ADF4852-9B16-3F4A-B681-834D6C1DEE79}" type="slidenum">
              <a:rPr lang="en-AU"/>
              <a:pPr/>
              <a:t>60</a:t>
            </a:fld>
            <a:endParaRPr lang="en-AU"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form of eavesdropping is keystroke logging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keylogging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which malicious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smtClean="0">
              <a:latin typeface="Times New Roman" pitchFamily="-110" charset="0"/>
            </a:endParaRPr>
          </a:p>
        </p:txBody>
      </p:sp>
    </p:spTree>
    <p:extLst>
      <p:ext uri="{BB962C8B-B14F-4D97-AF65-F5344CB8AC3E}">
        <p14:creationId xmlns:p14="http://schemas.microsoft.com/office/powerpoint/2010/main" val="181789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diagram shows threats categorized according to whether they are human-caused, malicious, or directed. These characteristics will affect security planning in important ways later.</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16</a:t>
            </a:fld>
            <a:endParaRPr lang="en-US"/>
          </a:p>
        </p:txBody>
      </p:sp>
    </p:spTree>
    <p:extLst>
      <p:ext uri="{BB962C8B-B14F-4D97-AF65-F5344CB8AC3E}">
        <p14:creationId xmlns:p14="http://schemas.microsoft.com/office/powerpoint/2010/main" val="1659174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APT is a special type of threat that has only</a:t>
            </a:r>
            <a:r>
              <a:rPr lang="en-US" baseline="0" dirty="0" smtClean="0"/>
              <a:t> been taken seriously by the broad security community over the past decade. In general, security experts believe that no one who becomes a high-priority target can truly be safe from APT.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17</a:t>
            </a:fld>
            <a:endParaRPr lang="en-US"/>
          </a:p>
        </p:txBody>
      </p:sp>
    </p:spTree>
    <p:extLst>
      <p:ext uri="{BB962C8B-B14F-4D97-AF65-F5344CB8AC3E}">
        <p14:creationId xmlns:p14="http://schemas.microsoft.com/office/powerpoint/2010/main" val="194719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attacker types is associated with a different set of resources,</a:t>
            </a:r>
            <a:r>
              <a:rPr lang="en-US" baseline="0" dirty="0" smtClean="0"/>
              <a:t> capabilities, and motivations. Understanding the different types will help later in considering threats.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18</a:t>
            </a:fld>
            <a:endParaRPr lang="en-US"/>
          </a:p>
        </p:txBody>
      </p:sp>
    </p:spTree>
    <p:extLst>
      <p:ext uri="{BB962C8B-B14F-4D97-AF65-F5344CB8AC3E}">
        <p14:creationId xmlns:p14="http://schemas.microsoft.com/office/powerpoint/2010/main" val="153427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primary types of harm against system data</a:t>
            </a:r>
            <a:r>
              <a:rPr lang="en-US" baseline="0" dirty="0" smtClean="0"/>
              <a:t> and functions. Understanding these possibilities is important to considering threat and risk.</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19</a:t>
            </a:fld>
            <a:endParaRPr lang="en-US"/>
          </a:p>
        </p:txBody>
      </p:sp>
    </p:spTree>
    <p:extLst>
      <p:ext uri="{BB962C8B-B14F-4D97-AF65-F5344CB8AC3E}">
        <p14:creationId xmlns:p14="http://schemas.microsoft.com/office/powerpoint/2010/main" val="199744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Understanding method, motive, and opportunity can be a good way to think</a:t>
            </a:r>
            <a:r>
              <a:rPr lang="en-US" baseline="0" dirty="0" smtClean="0"/>
              <a:t> about potential threats. Reducing any of those dimensions can lower the risk to the system.</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20</a:t>
            </a:fld>
            <a:endParaRPr lang="en-US"/>
          </a:p>
        </p:txBody>
      </p:sp>
    </p:spTree>
    <p:extLst>
      <p:ext uri="{BB962C8B-B14F-4D97-AF65-F5344CB8AC3E}">
        <p14:creationId xmlns:p14="http://schemas.microsoft.com/office/powerpoint/2010/main" val="1733506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 shows the three</a:t>
            </a:r>
            <a:r>
              <a:rPr lang="en-US" baseline="0" dirty="0" smtClean="0"/>
              <a:t> dimensions by which a control can be categorized. Thinking about controls in this way enables you to easily map the controls against the threats they help address.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27</a:t>
            </a:fld>
            <a:endParaRPr lang="en-US"/>
          </a:p>
        </p:txBody>
      </p:sp>
    </p:spTree>
    <p:extLst>
      <p:ext uri="{BB962C8B-B14F-4D97-AF65-F5344CB8AC3E}">
        <p14:creationId xmlns:p14="http://schemas.microsoft.com/office/powerpoint/2010/main" val="2076271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simple representation of a networked system, it is easy to see all the touch points where controls can be placed,</a:t>
            </a:r>
            <a:r>
              <a:rPr lang="en-US" baseline="0" dirty="0" smtClean="0"/>
              <a:t> as well as some different types of controls, including deterrence, deflection, response, prevention, and preemption.</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28</a:t>
            </a:fld>
            <a:endParaRPr lang="en-US"/>
          </a:p>
        </p:txBody>
      </p:sp>
    </p:spTree>
    <p:extLst>
      <p:ext uri="{BB962C8B-B14F-4D97-AF65-F5344CB8AC3E}">
        <p14:creationId xmlns:p14="http://schemas.microsoft.com/office/powerpoint/2010/main" val="208776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8" name="Shape 8"/>
          <p:cNvSpPr/>
          <p:nvPr/>
        </p:nvSpPr>
        <p:spPr>
          <a:xfrm>
            <a:off x="647700" y="4495800"/>
            <a:ext cx="11709421"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9" name="Shape 9"/>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a:t>
            </a:r>
            <a:r>
              <a:rPr b="1" i="1" dirty="0" smtClean="0">
                <a:solidFill>
                  <a:srgbClr val="FFFFFF"/>
                </a:solidFill>
              </a:rPr>
              <a:t> </a:t>
            </a:r>
            <a:r>
              <a:rPr lang="en-US" b="1" i="1" dirty="0" smtClean="0">
                <a:solidFill>
                  <a:srgbClr val="FFFFFF"/>
                </a:solidFill>
              </a:rPr>
              <a:t>Special Topic - Cybersecurity</a:t>
            </a:r>
            <a:endParaRPr sz="1200" b="1" i="1" dirty="0">
              <a:solidFill>
                <a:srgbClr val="FFFFFF"/>
              </a:solidFill>
            </a:endParaRPr>
          </a:p>
        </p:txBody>
      </p:sp>
      <p:pic>
        <p:nvPicPr>
          <p:cNvPr id="10" name="YorkCollege_Logo_Horizontal.pdf"/>
          <p:cNvPicPr/>
          <p:nvPr/>
        </p:nvPicPr>
        <p:blipFill>
          <a:blip r:embed="rId2">
            <a:extLst/>
          </a:blip>
          <a:stretch>
            <a:fillRect/>
          </a:stretch>
        </p:blipFill>
        <p:spPr>
          <a:xfrm>
            <a:off x="2743200" y="7299866"/>
            <a:ext cx="7531100" cy="1450434"/>
          </a:xfrm>
          <a:prstGeom prst="rect">
            <a:avLst/>
          </a:prstGeom>
          <a:ln w="12700">
            <a:miter lim="400000"/>
          </a:ln>
        </p:spPr>
      </p:pic>
      <p:sp>
        <p:nvSpPr>
          <p:cNvPr id="11" name="Shape 1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r>
              <a:rPr lang="en-US" sz="3200" dirty="0" smtClean="0">
                <a:solidFill>
                  <a:srgbClr val="232323"/>
                </a:solidFill>
                <a:latin typeface="+mn-lt"/>
                <a:ea typeface="+mn-ea"/>
                <a:cs typeface="+mn-cs"/>
                <a:sym typeface="Helvetica Neue"/>
              </a:rPr>
              <a:t>Lynn Ray</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Department of </a:t>
            </a:r>
            <a:r>
              <a:rPr lang="en-US" sz="3200" dirty="0" smtClean="0">
                <a:solidFill>
                  <a:srgbClr val="232323"/>
                </a:solidFill>
                <a:latin typeface="+mn-lt"/>
                <a:ea typeface="+mn-ea"/>
                <a:cs typeface="+mn-cs"/>
                <a:sym typeface="Helvetica Neue"/>
              </a:rPr>
              <a:t>Engineering and Computer Science</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
        <p:nvSpPr>
          <p:cNvPr id="12" name="Shape 12"/>
          <p:cNvSpPr/>
          <p:nvPr/>
        </p:nvSpPr>
        <p:spPr>
          <a:xfrm>
            <a:off x="1727200" y="221672"/>
            <a:ext cx="9118600" cy="1787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6400">
                <a:solidFill>
                  <a:srgbClr val="008751"/>
                </a:solidFill>
              </a:defRPr>
            </a:lvl1pPr>
          </a:lstStyle>
          <a:p>
            <a:pPr lvl="0">
              <a:defRPr sz="1800">
                <a:solidFill>
                  <a:srgbClr val="000000"/>
                </a:solidFill>
              </a:defRPr>
            </a:pPr>
            <a:r>
              <a:rPr sz="6400" dirty="0">
                <a:solidFill>
                  <a:srgbClr val="008751"/>
                </a:solidFill>
              </a:rPr>
              <a:t>CS </a:t>
            </a:r>
            <a:r>
              <a:rPr lang="en-US" sz="6400" dirty="0" smtClean="0">
                <a:solidFill>
                  <a:srgbClr val="008751"/>
                </a:solidFill>
              </a:rPr>
              <a:t>497</a:t>
            </a:r>
            <a:r>
              <a:rPr sz="6400" dirty="0" smtClean="0">
                <a:solidFill>
                  <a:srgbClr val="008751"/>
                </a:solidFill>
              </a:rPr>
              <a:t>: </a:t>
            </a:r>
            <a:r>
              <a:rPr lang="en-US" sz="6400" dirty="0" smtClean="0">
                <a:solidFill>
                  <a:srgbClr val="008751"/>
                </a:solidFill>
              </a:rPr>
              <a:t>Special Topic - Cybersecurity</a:t>
            </a:r>
            <a:endParaRPr sz="6400" dirty="0">
              <a:solidFill>
                <a:srgbClr val="008751"/>
              </a:solidFill>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15" name="Shape 15"/>
          <p:cNvSpPr>
            <a:spLocks noGrp="1"/>
          </p:cNvSpPr>
          <p:nvPr>
            <p:ph type="body" idx="1"/>
          </p:nvPr>
        </p:nvSpPr>
        <p:spPr>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4" name="Shape 24"/>
          <p:cNvSpPr/>
          <p:nvPr/>
        </p:nvSpPr>
        <p:spPr>
          <a:xfrm>
            <a:off x="647700" y="1968500"/>
            <a:ext cx="4876867"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25" name="Shape 25"/>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-Cybersecurity</a:t>
            </a:r>
            <a:endParaRPr b="1" i="1" dirty="0">
              <a:solidFill>
                <a:srgbClr val="FFFFFF"/>
              </a:solidFill>
            </a:endParaRPr>
          </a:p>
        </p:txBody>
      </p:sp>
      <p:sp>
        <p:nvSpPr>
          <p:cNvPr id="26" name="Shape 26"/>
          <p:cNvSpPr>
            <a:spLocks noGrp="1"/>
          </p:cNvSpPr>
          <p:nvPr>
            <p:ph type="title"/>
          </p:nvPr>
        </p:nvSpPr>
        <p:spPr>
          <a:xfrm>
            <a:off x="571500" y="330200"/>
            <a:ext cx="5080000" cy="1397000"/>
          </a:xfrm>
          <a:prstGeom prst="rect">
            <a:avLst/>
          </a:prstGeom>
        </p:spPr>
        <p:txBody>
          <a:bodyPr/>
          <a:lstStyle/>
          <a:p>
            <a:pPr lvl="0">
              <a:defRPr sz="1800">
                <a:solidFill>
                  <a:srgbClr val="000000"/>
                </a:solidFill>
              </a:defRPr>
            </a:pPr>
            <a:r>
              <a:rPr sz="4200">
                <a:solidFill>
                  <a:srgbClr val="008751"/>
                </a:solidFill>
              </a:rPr>
              <a:t>Title Text</a:t>
            </a:r>
          </a:p>
        </p:txBody>
      </p:sp>
      <p:sp>
        <p:nvSpPr>
          <p:cNvPr id="27" name="Shape 27"/>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1" name="Shape 31"/>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2" name="Shape 3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5" name="Shape 35"/>
          <p:cNvSpPr>
            <a:spLocks noGrp="1"/>
          </p:cNvSpPr>
          <p:nvPr>
            <p:ph type="body" idx="1"/>
          </p:nvPr>
        </p:nvSpPr>
        <p:spPr>
          <a:xfrm>
            <a:off x="8369300" y="2324100"/>
            <a:ext cx="4064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2244701" y="9359900"/>
            <a:ext cx="239603" cy="276999"/>
          </a:xfrm>
        </p:spPr>
        <p:txBody>
          <a:bodyPr/>
          <a:lstStyle>
            <a:lvl1pPr>
              <a:defRPr>
                <a:solidFill>
                  <a:schemeClr val="bg1"/>
                </a:solidFill>
              </a:defRPr>
            </a:lvl1pPr>
          </a:lstStyle>
          <a:p>
            <a:pPr>
              <a:defRPr/>
            </a:pPr>
            <a:fld id="{90696C2E-113D-8F4F-97AA-4895F71B68EA}" type="slidenum">
              <a:rPr lang="en-US" smtClean="0"/>
              <a:pPr>
                <a:defRPr/>
              </a:pPr>
              <a:t>‹#›</a:t>
            </a:fld>
            <a:endParaRPr lang="en-US" dirty="0"/>
          </a:p>
        </p:txBody>
      </p:sp>
    </p:spTree>
    <p:extLst>
      <p:ext uri="{BB962C8B-B14F-4D97-AF65-F5344CB8AC3E}">
        <p14:creationId xmlns:p14="http://schemas.microsoft.com/office/powerpoint/2010/main" val="42892912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12243854" y="9359900"/>
            <a:ext cx="240450" cy="276999"/>
          </a:xfrm>
        </p:spPr>
        <p:txBody>
          <a:bodyPr/>
          <a:lstStyle/>
          <a:p>
            <a:fld id="{55B28040-0FD8-C544-8357-9EE6C5A36700}" type="slidenum">
              <a:rPr lang="en-US" smtClean="0"/>
              <a:t>‹#›</a:t>
            </a:fld>
            <a:endParaRPr lang="en-US"/>
          </a:p>
        </p:txBody>
      </p:sp>
    </p:spTree>
    <p:extLst>
      <p:ext uri="{BB962C8B-B14F-4D97-AF65-F5344CB8AC3E}">
        <p14:creationId xmlns:p14="http://schemas.microsoft.com/office/powerpoint/2010/main" val="202082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050094" y="9040143"/>
            <a:ext cx="2966720" cy="519289"/>
          </a:xfrm>
          <a:prstGeom prst="rect">
            <a:avLst/>
          </a:prstGeom>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a:xfrm>
            <a:off x="937480" y="9040143"/>
            <a:ext cx="4050453" cy="519289"/>
          </a:xfrm>
          <a:prstGeom prst="rect">
            <a:avLst/>
          </a:prstGeom>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a:xfrm>
            <a:off x="12243854" y="9359900"/>
            <a:ext cx="240450" cy="276999"/>
          </a:xfrm>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97451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 name="Shape 3"/>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 Cybersecurity</a:t>
            </a:r>
            <a:endParaRPr b="1" i="1" dirty="0">
              <a:solidFill>
                <a:srgbClr val="FFFFFF"/>
              </a:solidFill>
            </a:endParaRPr>
          </a:p>
        </p:txBody>
      </p:sp>
      <p:sp>
        <p:nvSpPr>
          <p:cNvPr id="4" name="Shape 4"/>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a:solidFill>
                  <a:srgbClr val="000000"/>
                </a:solidFill>
              </a:defRPr>
            </a:pPr>
            <a:r>
              <a:rPr sz="4200">
                <a:solidFill>
                  <a:srgbClr val="008751"/>
                </a:solidFill>
              </a:rPr>
              <a:t>Title Text</a:t>
            </a:r>
          </a:p>
        </p:txBody>
      </p:sp>
      <p:sp>
        <p:nvSpPr>
          <p:cNvPr id="5" name="Shape 5"/>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6" name="Shape 6"/>
          <p:cNvSpPr>
            <a:spLocks noGrp="1"/>
          </p:cNvSpPr>
          <p:nvPr>
            <p:ph type="sldNum" sz="quarter" idx="2"/>
          </p:nvPr>
        </p:nvSpPr>
        <p:spPr>
          <a:xfrm>
            <a:off x="12115799" y="9359900"/>
            <a:ext cx="368505" cy="387070"/>
          </a:xfrm>
          <a:prstGeom prst="rect">
            <a:avLst/>
          </a:prstGeom>
          <a:ln w="12700">
            <a:miter lim="400000"/>
          </a:ln>
        </p:spPr>
        <p:txBody>
          <a:bodyPr wrap="none" lIns="0" tIns="0" rIns="0" bIns="0">
            <a:spAutoFit/>
          </a:bodyPr>
          <a:lstStyle>
            <a:lvl1pPr algn="r">
              <a:defRPr sz="1800" b="1">
                <a:solidFill>
                  <a:srgbClr val="FFFFFF"/>
                </a:solidFill>
                <a:latin typeface="+mn-lt"/>
                <a:ea typeface="+mn-ea"/>
                <a:cs typeface="+mn-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9" r:id="rId8"/>
    <p:sldLayoutId id="2147483660" r:id="rId9"/>
  </p:sldLayoutIdLst>
  <p:transition spd="med"/>
  <p:timing>
    <p:tnLst>
      <p:par>
        <p:cTn id="1" dur="indefinite" restart="never" nodeType="tmRoot"/>
      </p:par>
    </p:tnLst>
  </p:timing>
  <p:hf hdr="0" ftr="0" dt="0"/>
  <p:txStyles>
    <p:titleStyle>
      <a:lvl1pPr defTabSz="584200">
        <a:defRPr sz="4200">
          <a:solidFill>
            <a:srgbClr val="008751"/>
          </a:solidFill>
          <a:latin typeface="+mj-lt"/>
          <a:ea typeface="+mj-ea"/>
          <a:cs typeface="+mj-cs"/>
          <a:sym typeface="Helvetica Neue Light"/>
        </a:defRPr>
      </a:lvl1pPr>
      <a:lvl2pPr indent="228600" defTabSz="584200">
        <a:defRPr sz="4200">
          <a:solidFill>
            <a:srgbClr val="008751"/>
          </a:solidFill>
          <a:latin typeface="+mj-lt"/>
          <a:ea typeface="+mj-ea"/>
          <a:cs typeface="+mj-cs"/>
          <a:sym typeface="Helvetica Neue Light"/>
        </a:defRPr>
      </a:lvl2pPr>
      <a:lvl3pPr indent="457200" defTabSz="584200">
        <a:defRPr sz="4200">
          <a:solidFill>
            <a:srgbClr val="008751"/>
          </a:solidFill>
          <a:latin typeface="+mj-lt"/>
          <a:ea typeface="+mj-ea"/>
          <a:cs typeface="+mj-cs"/>
          <a:sym typeface="Helvetica Neue Light"/>
        </a:defRPr>
      </a:lvl3pPr>
      <a:lvl4pPr indent="685800" defTabSz="584200">
        <a:defRPr sz="4200">
          <a:solidFill>
            <a:srgbClr val="008751"/>
          </a:solidFill>
          <a:latin typeface="+mj-lt"/>
          <a:ea typeface="+mj-ea"/>
          <a:cs typeface="+mj-cs"/>
          <a:sym typeface="Helvetica Neue Light"/>
        </a:defRPr>
      </a:lvl4pPr>
      <a:lvl5pPr indent="914400" defTabSz="584200">
        <a:defRPr sz="4200">
          <a:solidFill>
            <a:srgbClr val="008751"/>
          </a:solidFill>
          <a:latin typeface="+mj-lt"/>
          <a:ea typeface="+mj-ea"/>
          <a:cs typeface="+mj-cs"/>
          <a:sym typeface="Helvetica Neue Light"/>
        </a:defRPr>
      </a:lvl5pPr>
      <a:lvl6pPr indent="1143000" defTabSz="584200">
        <a:defRPr sz="4200">
          <a:solidFill>
            <a:srgbClr val="008751"/>
          </a:solidFill>
          <a:latin typeface="+mj-lt"/>
          <a:ea typeface="+mj-ea"/>
          <a:cs typeface="+mj-cs"/>
          <a:sym typeface="Helvetica Neue Light"/>
        </a:defRPr>
      </a:lvl6pPr>
      <a:lvl7pPr indent="1371600" defTabSz="584200">
        <a:defRPr sz="4200">
          <a:solidFill>
            <a:srgbClr val="008751"/>
          </a:solidFill>
          <a:latin typeface="+mj-lt"/>
          <a:ea typeface="+mj-ea"/>
          <a:cs typeface="+mj-cs"/>
          <a:sym typeface="Helvetica Neue Light"/>
        </a:defRPr>
      </a:lvl7pPr>
      <a:lvl8pPr indent="1600200" defTabSz="584200">
        <a:defRPr sz="4200">
          <a:solidFill>
            <a:srgbClr val="008751"/>
          </a:solidFill>
          <a:latin typeface="+mj-lt"/>
          <a:ea typeface="+mj-ea"/>
          <a:cs typeface="+mj-cs"/>
          <a:sym typeface="Helvetica Neue Light"/>
        </a:defRPr>
      </a:lvl8pPr>
      <a:lvl9pPr indent="1828800" defTabSz="584200">
        <a:defRPr sz="4200">
          <a:solidFill>
            <a:srgbClr val="008751"/>
          </a:solidFill>
          <a:latin typeface="+mj-lt"/>
          <a:ea typeface="+mj-ea"/>
          <a:cs typeface="+mj-cs"/>
          <a:sym typeface="Helvetica Neue Light"/>
        </a:defRPr>
      </a:lvl9pPr>
    </p:titleStyle>
    <p:bodyStyle>
      <a:lvl1pPr marL="266700" indent="-266700" defTabSz="584200">
        <a:spcBef>
          <a:spcPts val="3000"/>
        </a:spcBef>
        <a:buSzPct val="100000"/>
        <a:buChar char="•"/>
        <a:defRPr sz="2800" b="1">
          <a:solidFill>
            <a:srgbClr val="008751"/>
          </a:solidFill>
          <a:latin typeface="+mn-lt"/>
          <a:ea typeface="+mn-ea"/>
          <a:cs typeface="+mn-cs"/>
          <a:sym typeface="Helvetica Neue"/>
        </a:defRPr>
      </a:lvl1pPr>
      <a:lvl2pPr marL="711200" indent="-266700" defTabSz="584200">
        <a:spcBef>
          <a:spcPts val="3000"/>
        </a:spcBef>
        <a:buSzPct val="100000"/>
        <a:buChar char="•"/>
        <a:defRPr sz="2800" b="1">
          <a:solidFill>
            <a:srgbClr val="008751"/>
          </a:solidFill>
          <a:latin typeface="+mn-lt"/>
          <a:ea typeface="+mn-ea"/>
          <a:cs typeface="+mn-cs"/>
          <a:sym typeface="Helvetica Neue"/>
        </a:defRPr>
      </a:lvl2pPr>
      <a:lvl3pPr marL="1155700" indent="-266700" defTabSz="584200">
        <a:spcBef>
          <a:spcPts val="3000"/>
        </a:spcBef>
        <a:buSzPct val="75000"/>
        <a:buChar char="•"/>
        <a:defRPr sz="2800" b="1">
          <a:solidFill>
            <a:srgbClr val="008751"/>
          </a:solidFill>
          <a:latin typeface="+mn-lt"/>
          <a:ea typeface="+mn-ea"/>
          <a:cs typeface="+mn-cs"/>
          <a:sym typeface="Helvetica Neue"/>
        </a:defRPr>
      </a:lvl3pPr>
      <a:lvl4pPr marL="1600200" indent="-266700" defTabSz="584200">
        <a:spcBef>
          <a:spcPts val="3000"/>
        </a:spcBef>
        <a:buSzPct val="100000"/>
        <a:buChar char="•"/>
        <a:defRPr sz="2800" b="1">
          <a:solidFill>
            <a:srgbClr val="008751"/>
          </a:solidFill>
          <a:latin typeface="+mn-lt"/>
          <a:ea typeface="+mn-ea"/>
          <a:cs typeface="+mn-cs"/>
          <a:sym typeface="Helvetica Neue"/>
        </a:defRPr>
      </a:lvl4pPr>
      <a:lvl5pPr marL="2044700" indent="-266700" defTabSz="584200">
        <a:spcBef>
          <a:spcPts val="3000"/>
        </a:spcBef>
        <a:buSzPct val="75000"/>
        <a:buChar char="•"/>
        <a:defRPr sz="2800" b="1">
          <a:solidFill>
            <a:srgbClr val="008751"/>
          </a:solidFill>
          <a:latin typeface="+mn-lt"/>
          <a:ea typeface="+mn-ea"/>
          <a:cs typeface="+mn-cs"/>
          <a:sym typeface="Helvetica Neue"/>
        </a:defRPr>
      </a:lvl5pPr>
      <a:lvl6pPr marL="2489200" indent="-266700" defTabSz="584200">
        <a:spcBef>
          <a:spcPts val="3000"/>
        </a:spcBef>
        <a:buSzPct val="75000"/>
        <a:buChar char="•"/>
        <a:defRPr sz="2800" b="1">
          <a:solidFill>
            <a:srgbClr val="008751"/>
          </a:solidFill>
          <a:latin typeface="+mn-lt"/>
          <a:ea typeface="+mn-ea"/>
          <a:cs typeface="+mn-cs"/>
          <a:sym typeface="Helvetica Neue"/>
        </a:defRPr>
      </a:lvl6pPr>
      <a:lvl7pPr marL="2933700" indent="-266700" defTabSz="584200">
        <a:spcBef>
          <a:spcPts val="3000"/>
        </a:spcBef>
        <a:buSzPct val="75000"/>
        <a:buChar char="•"/>
        <a:defRPr sz="2800" b="1">
          <a:solidFill>
            <a:srgbClr val="008751"/>
          </a:solidFill>
          <a:latin typeface="+mn-lt"/>
          <a:ea typeface="+mn-ea"/>
          <a:cs typeface="+mn-cs"/>
          <a:sym typeface="Helvetica Neue"/>
        </a:defRPr>
      </a:lvl7pPr>
      <a:lvl8pPr marL="3378200" indent="-266700" defTabSz="584200">
        <a:spcBef>
          <a:spcPts val="3000"/>
        </a:spcBef>
        <a:buSzPct val="75000"/>
        <a:buChar char="•"/>
        <a:defRPr sz="2800" b="1">
          <a:solidFill>
            <a:srgbClr val="008751"/>
          </a:solidFill>
          <a:latin typeface="+mn-lt"/>
          <a:ea typeface="+mn-ea"/>
          <a:cs typeface="+mn-cs"/>
          <a:sym typeface="Helvetica Neue"/>
        </a:defRPr>
      </a:lvl8pPr>
      <a:lvl9pPr marL="3822700" indent="-266700" defTabSz="584200">
        <a:spcBef>
          <a:spcPts val="3000"/>
        </a:spcBef>
        <a:buSzPct val="75000"/>
        <a:buChar char="•"/>
        <a:defRPr sz="2800" b="1">
          <a:solidFill>
            <a:srgbClr val="008751"/>
          </a:solidFill>
          <a:latin typeface="+mn-lt"/>
          <a:ea typeface="+mn-ea"/>
          <a:cs typeface="+mn-cs"/>
          <a:sym typeface="Helvetica Neue"/>
        </a:defRPr>
      </a:lvl9pPr>
    </p:bodyStyle>
    <p:otherStyle>
      <a:lvl1pPr algn="r" defTabSz="584200">
        <a:defRPr b="1">
          <a:solidFill>
            <a:schemeClr val="tx1"/>
          </a:solidFill>
          <a:latin typeface="+mn-lt"/>
          <a:ea typeface="+mn-ea"/>
          <a:cs typeface="+mn-cs"/>
          <a:sym typeface="Helvetica Neue"/>
        </a:defRPr>
      </a:lvl1pPr>
      <a:lvl2pPr indent="228600" algn="r" defTabSz="584200">
        <a:defRPr b="1">
          <a:solidFill>
            <a:schemeClr val="tx1"/>
          </a:solidFill>
          <a:latin typeface="+mn-lt"/>
          <a:ea typeface="+mn-ea"/>
          <a:cs typeface="+mn-cs"/>
          <a:sym typeface="Helvetica Neue"/>
        </a:defRPr>
      </a:lvl2pPr>
      <a:lvl3pPr indent="457200" algn="r" defTabSz="584200">
        <a:defRPr b="1">
          <a:solidFill>
            <a:schemeClr val="tx1"/>
          </a:solidFill>
          <a:latin typeface="+mn-lt"/>
          <a:ea typeface="+mn-ea"/>
          <a:cs typeface="+mn-cs"/>
          <a:sym typeface="Helvetica Neue"/>
        </a:defRPr>
      </a:lvl3pPr>
      <a:lvl4pPr indent="685800" algn="r" defTabSz="584200">
        <a:defRPr b="1">
          <a:solidFill>
            <a:schemeClr val="tx1"/>
          </a:solidFill>
          <a:latin typeface="+mn-lt"/>
          <a:ea typeface="+mn-ea"/>
          <a:cs typeface="+mn-cs"/>
          <a:sym typeface="Helvetica Neue"/>
        </a:defRPr>
      </a:lvl4pPr>
      <a:lvl5pPr indent="914400" algn="r" defTabSz="584200">
        <a:defRPr b="1">
          <a:solidFill>
            <a:schemeClr val="tx1"/>
          </a:solidFill>
          <a:latin typeface="+mn-lt"/>
          <a:ea typeface="+mn-ea"/>
          <a:cs typeface="+mn-cs"/>
          <a:sym typeface="Helvetica Neue"/>
        </a:defRPr>
      </a:lvl5pPr>
      <a:lvl6pPr indent="1143000" algn="r" defTabSz="584200">
        <a:defRPr b="1">
          <a:solidFill>
            <a:schemeClr val="tx1"/>
          </a:solidFill>
          <a:latin typeface="+mn-lt"/>
          <a:ea typeface="+mn-ea"/>
          <a:cs typeface="+mn-cs"/>
          <a:sym typeface="Helvetica Neue"/>
        </a:defRPr>
      </a:lvl6pPr>
      <a:lvl7pPr indent="1371600" algn="r" defTabSz="584200">
        <a:defRPr b="1">
          <a:solidFill>
            <a:schemeClr val="tx1"/>
          </a:solidFill>
          <a:latin typeface="+mn-lt"/>
          <a:ea typeface="+mn-ea"/>
          <a:cs typeface="+mn-cs"/>
          <a:sym typeface="Helvetica Neue"/>
        </a:defRPr>
      </a:lvl7pPr>
      <a:lvl8pPr indent="1600200" algn="r" defTabSz="584200">
        <a:defRPr b="1">
          <a:solidFill>
            <a:schemeClr val="tx1"/>
          </a:solidFill>
          <a:latin typeface="+mn-lt"/>
          <a:ea typeface="+mn-ea"/>
          <a:cs typeface="+mn-cs"/>
          <a:sym typeface="Helvetica Neue"/>
        </a:defRPr>
      </a:lvl8pPr>
      <a:lvl9pPr indent="1828800" algn="r" defTabSz="584200">
        <a:defRPr b="1">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6.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jpeg"/><Relationship Id="rId5" Type="http://schemas.openxmlformats.org/officeDocument/2006/relationships/image" Target="../media/image31.wmf"/><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1727200" y="2844800"/>
            <a:ext cx="9817100"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lgn="l">
              <a:defRPr sz="1800"/>
            </a:pPr>
            <a:r>
              <a:rPr sz="4400" dirty="0">
                <a:solidFill>
                  <a:srgbClr val="008751"/>
                </a:solidFill>
              </a:rPr>
              <a:t>Introduction to </a:t>
            </a:r>
            <a:r>
              <a:rPr lang="en-US" sz="4400" dirty="0" smtClean="0">
                <a:solidFill>
                  <a:srgbClr val="008751"/>
                </a:solidFill>
              </a:rPr>
              <a:t>Cybersecurity</a:t>
            </a:r>
            <a:endParaRPr sz="4400" dirty="0">
              <a:solidFill>
                <a:srgbClr val="008751"/>
              </a:solidFill>
            </a:endParaRPr>
          </a:p>
        </p:txBody>
      </p:sp>
      <p:sp>
        <p:nvSpPr>
          <p:cNvPr id="41" name="Shape 4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endParaRPr lang="en-US" sz="3200" dirty="0" smtClean="0">
              <a:solidFill>
                <a:srgbClr val="232323"/>
              </a:solidFill>
              <a:latin typeface="+mn-lt"/>
              <a:ea typeface="+mn-ea"/>
              <a:cs typeface="+mn-cs"/>
              <a:sym typeface="Helvetica Neue"/>
            </a:endParaRPr>
          </a:p>
          <a:p>
            <a:pPr lvl="0" algn="l">
              <a:defRPr sz="1800"/>
            </a:pPr>
            <a:r>
              <a:rPr sz="3200" dirty="0" smtClean="0">
                <a:solidFill>
                  <a:srgbClr val="232323"/>
                </a:solidFill>
                <a:latin typeface="+mn-lt"/>
                <a:ea typeface="+mn-ea"/>
                <a:cs typeface="+mn-cs"/>
                <a:sym typeface="Helvetica Neue"/>
              </a:rPr>
              <a:t>Department of</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a:t>
            </a:r>
            <a:endParaRPr lang="en-US" dirty="0"/>
          </a:p>
        </p:txBody>
      </p:sp>
      <p:sp>
        <p:nvSpPr>
          <p:cNvPr id="3" name="Content Placeholder 2"/>
          <p:cNvSpPr>
            <a:spLocks noGrp="1"/>
          </p:cNvSpPr>
          <p:nvPr>
            <p:ph idx="1"/>
          </p:nvPr>
        </p:nvSpPr>
        <p:spPr/>
        <p:txBody>
          <a:bodyPr>
            <a:normAutofit/>
          </a:bodyPr>
          <a:lstStyle/>
          <a:p>
            <a:r>
              <a:rPr lang="en-US" b="1" dirty="0"/>
              <a:t>Integrity: </a:t>
            </a:r>
            <a:r>
              <a:rPr lang="en-US" dirty="0"/>
              <a:t>the property that information has not be altered in an unauthorized way. </a:t>
            </a:r>
            <a:endParaRPr lang="en-US" dirty="0" smtClean="0"/>
          </a:p>
          <a:p>
            <a:r>
              <a:rPr lang="en-US" b="1" dirty="0" smtClean="0"/>
              <a:t>Tools</a:t>
            </a:r>
            <a:r>
              <a:rPr lang="en-US" b="1" dirty="0"/>
              <a:t>: </a:t>
            </a:r>
            <a:endParaRPr lang="en-US" dirty="0" smtClean="0"/>
          </a:p>
          <a:p>
            <a:pPr marL="0" indent="0">
              <a:buNone/>
            </a:pPr>
            <a:r>
              <a:rPr lang="en-US" dirty="0"/>
              <a:t>– </a:t>
            </a:r>
            <a:r>
              <a:rPr lang="en-US" b="1" dirty="0"/>
              <a:t>Backups: </a:t>
            </a:r>
            <a:r>
              <a:rPr lang="en-US" dirty="0"/>
              <a:t>the periodic archiving of data. </a:t>
            </a:r>
            <a:endParaRPr lang="en-US" dirty="0" smtClean="0"/>
          </a:p>
          <a:p>
            <a:pPr marL="0" indent="0">
              <a:buNone/>
            </a:pPr>
            <a:r>
              <a:rPr lang="en-US" dirty="0"/>
              <a:t>– </a:t>
            </a:r>
            <a:r>
              <a:rPr lang="en-US" b="1" dirty="0"/>
              <a:t>Checksums: </a:t>
            </a:r>
            <a:r>
              <a:rPr lang="en-US" dirty="0"/>
              <a:t>the computation of a function that maps the contents of a file to a numerical value. A checksum function depends on the entire contents of a file and is designed in a way that even a small change to the input file (such as flipping a single bit) is highly likely to result in a different output value. </a:t>
            </a:r>
            <a:endParaRPr lang="en-US" dirty="0" smtClean="0"/>
          </a:p>
          <a:p>
            <a:pPr marL="0" indent="0">
              <a:buNone/>
            </a:pPr>
            <a:r>
              <a:rPr lang="en-US" dirty="0"/>
              <a:t>– </a:t>
            </a:r>
            <a:r>
              <a:rPr lang="en-US" b="1" dirty="0"/>
              <a:t>Data correcting codes: </a:t>
            </a:r>
            <a:r>
              <a:rPr lang="en-US" dirty="0"/>
              <a:t>methods for storing data in such a way that small changes can be easily detected and automatically corrected.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10</a:t>
            </a:fld>
            <a:endParaRPr lang="en-US" dirty="0"/>
          </a:p>
        </p:txBody>
      </p:sp>
    </p:spTree>
    <p:extLst>
      <p:ext uri="{BB962C8B-B14F-4D97-AF65-F5344CB8AC3E}">
        <p14:creationId xmlns:p14="http://schemas.microsoft.com/office/powerpoint/2010/main" val="17225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t>
            </a:r>
          </a:p>
        </p:txBody>
      </p:sp>
      <p:sp>
        <p:nvSpPr>
          <p:cNvPr id="3" name="Content Placeholder 2"/>
          <p:cNvSpPr>
            <a:spLocks noGrp="1"/>
          </p:cNvSpPr>
          <p:nvPr>
            <p:ph idx="1"/>
          </p:nvPr>
        </p:nvSpPr>
        <p:spPr/>
        <p:txBody>
          <a:bodyPr/>
          <a:lstStyle/>
          <a:p>
            <a:r>
              <a:rPr lang="en-US" b="1" dirty="0" smtClean="0"/>
              <a:t>Availability</a:t>
            </a:r>
            <a:r>
              <a:rPr lang="en-US" b="1" dirty="0"/>
              <a:t>: </a:t>
            </a:r>
            <a:r>
              <a:rPr lang="en-US" dirty="0"/>
              <a:t>the property that information is accessible and modifiable in a timely fashion by those authorized to do so. </a:t>
            </a:r>
            <a:endParaRPr lang="en-US" dirty="0" smtClean="0"/>
          </a:p>
          <a:p>
            <a:r>
              <a:rPr lang="en-US" b="1" dirty="0" smtClean="0"/>
              <a:t>Tools</a:t>
            </a:r>
            <a:r>
              <a:rPr lang="en-US" b="1" dirty="0"/>
              <a:t>: </a:t>
            </a:r>
            <a:endParaRPr lang="en-US" dirty="0" smtClean="0"/>
          </a:p>
          <a:p>
            <a:pPr marL="0" indent="0">
              <a:buNone/>
            </a:pPr>
            <a:r>
              <a:rPr lang="en-US" dirty="0" smtClean="0"/>
              <a:t>– </a:t>
            </a:r>
            <a:r>
              <a:rPr lang="en-US" b="1" dirty="0"/>
              <a:t>Physical protections: </a:t>
            </a:r>
            <a:r>
              <a:rPr lang="en-US" dirty="0"/>
              <a:t>infrastructure meant to keep information available even in the event of physical challenges. </a:t>
            </a:r>
            <a:endParaRPr lang="en-US" dirty="0" smtClean="0"/>
          </a:p>
          <a:p>
            <a:pPr marL="0" indent="0">
              <a:buNone/>
            </a:pPr>
            <a:r>
              <a:rPr lang="en-US" dirty="0"/>
              <a:t>– </a:t>
            </a:r>
            <a:r>
              <a:rPr lang="en-US" b="1" dirty="0"/>
              <a:t>Computational redundancies: </a:t>
            </a:r>
            <a:r>
              <a:rPr lang="en-US" dirty="0"/>
              <a:t>computers and storage devices that serve as fallbacks in the case of failures.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11</a:t>
            </a:fld>
            <a:endParaRPr lang="en-US" dirty="0"/>
          </a:p>
        </p:txBody>
      </p:sp>
    </p:spTree>
    <p:extLst>
      <p:ext uri="{BB962C8B-B14F-4D97-AF65-F5344CB8AC3E}">
        <p14:creationId xmlns:p14="http://schemas.microsoft.com/office/powerpoint/2010/main" val="204449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Security Concepts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9043" y="3166533"/>
            <a:ext cx="5786714" cy="4641427"/>
          </a:xfrm>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12</a:t>
            </a:fld>
            <a:endParaRPr lang="en-US" dirty="0"/>
          </a:p>
        </p:txBody>
      </p:sp>
    </p:spTree>
    <p:extLst>
      <p:ext uri="{BB962C8B-B14F-4D97-AF65-F5344CB8AC3E}">
        <p14:creationId xmlns:p14="http://schemas.microsoft.com/office/powerpoint/2010/main" val="20749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Assurance </a:t>
            </a:r>
          </a:p>
        </p:txBody>
      </p:sp>
      <p:sp>
        <p:nvSpPr>
          <p:cNvPr id="3" name="Content Placeholder 2"/>
          <p:cNvSpPr>
            <a:spLocks noGrp="1"/>
          </p:cNvSpPr>
          <p:nvPr>
            <p:ph idx="1"/>
          </p:nvPr>
        </p:nvSpPr>
        <p:spPr/>
        <p:txBody>
          <a:bodyPr>
            <a:normAutofit fontScale="77500" lnSpcReduction="20000"/>
          </a:bodyPr>
          <a:lstStyle/>
          <a:p>
            <a:r>
              <a:rPr lang="en-US" b="1" dirty="0"/>
              <a:t>Assurance </a:t>
            </a:r>
            <a:r>
              <a:rPr lang="en-US" dirty="0"/>
              <a:t>refers to how trust is provided and managed in computer systems. </a:t>
            </a:r>
          </a:p>
          <a:p>
            <a:r>
              <a:rPr lang="en-US" b="1" dirty="0"/>
              <a:t>Trust management </a:t>
            </a:r>
            <a:r>
              <a:rPr lang="en-US" dirty="0"/>
              <a:t>depends on: </a:t>
            </a:r>
          </a:p>
          <a:p>
            <a:pPr marL="0" indent="0">
              <a:buNone/>
            </a:pPr>
            <a:r>
              <a:rPr lang="en-US" dirty="0"/>
              <a:t>– </a:t>
            </a:r>
            <a:r>
              <a:rPr lang="en-US" b="1" dirty="0" smtClean="0"/>
              <a:t>Policies, </a:t>
            </a:r>
            <a:r>
              <a:rPr lang="en-US" dirty="0" smtClean="0"/>
              <a:t>which specify behavioral expectations that people or systems </a:t>
            </a:r>
            <a:r>
              <a:rPr lang="en-US" dirty="0"/>
              <a:t>have for themselves and others. </a:t>
            </a:r>
            <a:endParaRPr lang="en-US" dirty="0" smtClean="0"/>
          </a:p>
          <a:p>
            <a:r>
              <a:rPr lang="en-US" dirty="0" smtClean="0"/>
              <a:t>For </a:t>
            </a:r>
            <a:r>
              <a:rPr lang="en-US" dirty="0"/>
              <a:t>example, the designers of an online music system may specify policies that describe how users can access and copy songs. </a:t>
            </a:r>
            <a:endParaRPr lang="en-US" dirty="0" smtClean="0"/>
          </a:p>
          <a:p>
            <a:pPr marL="0" indent="0">
              <a:buNone/>
            </a:pPr>
            <a:r>
              <a:rPr lang="en-US" dirty="0"/>
              <a:t>– </a:t>
            </a:r>
            <a:r>
              <a:rPr lang="en-US" b="1" dirty="0"/>
              <a:t>Permissions, </a:t>
            </a:r>
            <a:r>
              <a:rPr lang="en-US" dirty="0"/>
              <a:t>which describe the behaviors that are allowed by the agents that interact with a person or system. </a:t>
            </a:r>
            <a:endParaRPr lang="en-US" dirty="0" smtClean="0"/>
          </a:p>
          <a:p>
            <a:r>
              <a:rPr lang="en-US" dirty="0" smtClean="0"/>
              <a:t>For </a:t>
            </a:r>
            <a:r>
              <a:rPr lang="en-US" dirty="0"/>
              <a:t>instance, an online music store may provide permissions for limited access and copying to people who have purchased certain songs. </a:t>
            </a:r>
            <a:endParaRPr lang="en-US" dirty="0" smtClean="0"/>
          </a:p>
          <a:p>
            <a:pPr marL="0" indent="0">
              <a:buNone/>
            </a:pPr>
            <a:r>
              <a:rPr lang="en-US" dirty="0"/>
              <a:t>– </a:t>
            </a:r>
            <a:r>
              <a:rPr lang="en-US" b="1" dirty="0"/>
              <a:t>Protections</a:t>
            </a:r>
            <a:r>
              <a:rPr lang="en-US" b="1" dirty="0" smtClean="0"/>
              <a:t>, </a:t>
            </a:r>
            <a:r>
              <a:rPr lang="en-US" dirty="0" smtClean="0"/>
              <a:t>which describe mechanisms put in place to enforce </a:t>
            </a:r>
            <a:r>
              <a:rPr lang="en-US" dirty="0"/>
              <a:t>permissions and polices. </a:t>
            </a:r>
            <a:endParaRPr lang="en-US" dirty="0" smtClean="0"/>
          </a:p>
          <a:p>
            <a:r>
              <a:rPr lang="en-US" dirty="0" smtClean="0"/>
              <a:t>We </a:t>
            </a:r>
            <a:r>
              <a:rPr lang="en-US" dirty="0"/>
              <a:t>could imagine that an online music store would build in protections to prevent people from unauthorized access and copying of its songs.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13</a:t>
            </a:fld>
            <a:endParaRPr lang="en-US" dirty="0"/>
          </a:p>
        </p:txBody>
      </p:sp>
    </p:spTree>
    <p:extLst>
      <p:ext uri="{BB962C8B-B14F-4D97-AF65-F5344CB8AC3E}">
        <p14:creationId xmlns:p14="http://schemas.microsoft.com/office/powerpoint/2010/main" val="207833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Authenticity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8894" y="6812842"/>
            <a:ext cx="2573867" cy="1381760"/>
          </a:xfrm>
        </p:spPr>
      </p:pic>
      <p:sp>
        <p:nvSpPr>
          <p:cNvPr id="5" name="Rectangle 4"/>
          <p:cNvSpPr/>
          <p:nvPr/>
        </p:nvSpPr>
        <p:spPr>
          <a:xfrm>
            <a:off x="894080" y="2399915"/>
            <a:ext cx="11216640" cy="4031873"/>
          </a:xfrm>
          <a:prstGeom prst="rect">
            <a:avLst/>
          </a:prstGeom>
        </p:spPr>
        <p:txBody>
          <a:bodyPr wrap="square">
            <a:spAutoFit/>
          </a:bodyPr>
          <a:lstStyle/>
          <a:p>
            <a:pPr algn="l"/>
            <a:r>
              <a:rPr lang="en-US" sz="3200" dirty="0">
                <a:solidFill>
                  <a:srgbClr val="000000"/>
                </a:solidFill>
                <a:latin typeface="ArialMT" charset="0"/>
              </a:rPr>
              <a:t>• </a:t>
            </a:r>
            <a:r>
              <a:rPr lang="en-US" sz="3200" b="1" dirty="0">
                <a:solidFill>
                  <a:srgbClr val="000000"/>
                </a:solidFill>
                <a:latin typeface="Calibri" charset="0"/>
              </a:rPr>
              <a:t>Authenticity </a:t>
            </a:r>
            <a:r>
              <a:rPr lang="en-US" sz="3200" dirty="0">
                <a:solidFill>
                  <a:srgbClr val="000000"/>
                </a:solidFill>
                <a:latin typeface="Calibri" charset="0"/>
              </a:rPr>
              <a:t>is the ability to determine that statements, policies, and permissions issued by persons or systems are genuine. </a:t>
            </a:r>
            <a:endParaRPr lang="en-US" sz="3200" dirty="0"/>
          </a:p>
          <a:p>
            <a:pPr algn="l"/>
            <a:r>
              <a:rPr lang="en-US" sz="3200" dirty="0">
                <a:solidFill>
                  <a:srgbClr val="000000"/>
                </a:solidFill>
                <a:latin typeface="ArialMT" charset="0"/>
              </a:rPr>
              <a:t>• </a:t>
            </a:r>
            <a:r>
              <a:rPr lang="en-US" sz="3200" b="1" dirty="0">
                <a:solidFill>
                  <a:srgbClr val="000000"/>
                </a:solidFill>
                <a:latin typeface="Calibri" charset="0"/>
              </a:rPr>
              <a:t>Primary tool: </a:t>
            </a:r>
            <a:endParaRPr lang="en-US" sz="3200" dirty="0"/>
          </a:p>
          <a:p>
            <a:pPr algn="l"/>
            <a:r>
              <a:rPr lang="en-US" sz="3200" dirty="0">
                <a:solidFill>
                  <a:srgbClr val="000000"/>
                </a:solidFill>
                <a:latin typeface="ArialMT" charset="0"/>
              </a:rPr>
              <a:t>– </a:t>
            </a:r>
            <a:r>
              <a:rPr lang="en-US" sz="3200" b="1" dirty="0">
                <a:solidFill>
                  <a:srgbClr val="000000"/>
                </a:solidFill>
                <a:latin typeface="Calibri" charset="0"/>
              </a:rPr>
              <a:t>digital signatures. </a:t>
            </a:r>
            <a:r>
              <a:rPr lang="en-US" sz="3200" dirty="0">
                <a:solidFill>
                  <a:srgbClr val="000000"/>
                </a:solidFill>
                <a:latin typeface="Calibri" charset="0"/>
              </a:rPr>
              <a:t>These are cryptographic computations that allow a person or system to commit to the authenticity of their documents in a unique way that achieves </a:t>
            </a:r>
            <a:r>
              <a:rPr lang="en-US" sz="3200" b="1" dirty="0">
                <a:solidFill>
                  <a:srgbClr val="000000"/>
                </a:solidFill>
                <a:latin typeface="Calibri" charset="0"/>
              </a:rPr>
              <a:t>nonrepudiation</a:t>
            </a:r>
            <a:r>
              <a:rPr lang="en-US" sz="3200" dirty="0">
                <a:solidFill>
                  <a:srgbClr val="000000"/>
                </a:solidFill>
                <a:latin typeface="Calibri" charset="0"/>
              </a:rPr>
              <a:t>, which is the property that authentic statements issued by some person or system cannot be denied.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14</a:t>
            </a:fld>
            <a:endParaRPr lang="en-US" dirty="0"/>
          </a:p>
        </p:txBody>
      </p:sp>
    </p:spTree>
    <p:extLst>
      <p:ext uri="{BB962C8B-B14F-4D97-AF65-F5344CB8AC3E}">
        <p14:creationId xmlns:p14="http://schemas.microsoft.com/office/powerpoint/2010/main" val="182378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Anonymity </a:t>
            </a:r>
          </a:p>
        </p:txBody>
      </p:sp>
      <p:sp>
        <p:nvSpPr>
          <p:cNvPr id="3" name="Content Placeholder 2"/>
          <p:cNvSpPr>
            <a:spLocks noGrp="1"/>
          </p:cNvSpPr>
          <p:nvPr>
            <p:ph idx="1"/>
          </p:nvPr>
        </p:nvSpPr>
        <p:spPr/>
        <p:txBody>
          <a:bodyPr>
            <a:normAutofit fontScale="92500" lnSpcReduction="10000"/>
          </a:bodyPr>
          <a:lstStyle/>
          <a:p>
            <a:r>
              <a:rPr lang="en-US" b="1" dirty="0" smtClean="0"/>
              <a:t>Anonymity</a:t>
            </a:r>
            <a:r>
              <a:rPr lang="en-US" b="1" dirty="0"/>
              <a:t>: </a:t>
            </a:r>
            <a:r>
              <a:rPr lang="en-US" dirty="0"/>
              <a:t>the property that certain records or transactions not to be attributable to any individual. </a:t>
            </a:r>
            <a:endParaRPr lang="en-US" dirty="0" smtClean="0"/>
          </a:p>
          <a:p>
            <a:r>
              <a:rPr lang="en-US" b="1" dirty="0" smtClean="0"/>
              <a:t>Tools</a:t>
            </a:r>
            <a:r>
              <a:rPr lang="en-US" b="1" dirty="0"/>
              <a:t>:</a:t>
            </a:r>
            <a:br>
              <a:rPr lang="en-US" b="1" dirty="0"/>
            </a:br>
            <a:endParaRPr lang="en-US" b="1" dirty="0" smtClean="0"/>
          </a:p>
          <a:p>
            <a:pPr marL="0" indent="0">
              <a:buNone/>
            </a:pPr>
            <a:r>
              <a:rPr lang="en-US" dirty="0" smtClean="0"/>
              <a:t>– </a:t>
            </a:r>
            <a:r>
              <a:rPr lang="en-US" b="1" dirty="0"/>
              <a:t>Aggregation: </a:t>
            </a:r>
            <a:r>
              <a:rPr lang="en-US" dirty="0"/>
              <a:t>the combining of data from many individuals so </a:t>
            </a:r>
            <a:r>
              <a:rPr lang="en-US" dirty="0" smtClean="0"/>
              <a:t>that </a:t>
            </a:r>
            <a:r>
              <a:rPr lang="en-US" dirty="0"/>
              <a:t>disclosed sums or averages cannot be tied to any individual. </a:t>
            </a:r>
          </a:p>
          <a:p>
            <a:pPr marL="0" indent="0">
              <a:buNone/>
            </a:pPr>
            <a:r>
              <a:rPr lang="en-US" dirty="0" smtClean="0"/>
              <a:t>– </a:t>
            </a:r>
            <a:r>
              <a:rPr lang="en-US" b="1" dirty="0"/>
              <a:t>Mixing: </a:t>
            </a:r>
            <a:r>
              <a:rPr lang="en-US" dirty="0"/>
              <a:t>the intertwining of transactions, information, or communications in a way that cannot be traced to any individual. </a:t>
            </a:r>
            <a:endParaRPr lang="en-US" dirty="0" smtClean="0"/>
          </a:p>
          <a:p>
            <a:pPr marL="0" indent="0">
              <a:buNone/>
            </a:pPr>
            <a:r>
              <a:rPr lang="en-US" dirty="0"/>
              <a:t>– </a:t>
            </a:r>
            <a:r>
              <a:rPr lang="en-US" b="1" dirty="0"/>
              <a:t>Proxies: </a:t>
            </a:r>
            <a:r>
              <a:rPr lang="en-US" dirty="0"/>
              <a:t>trusted agents that are willing to engage in actions for an individual in a way that cannot be traced back to that person. </a:t>
            </a:r>
            <a:endParaRPr lang="en-US" dirty="0" smtClean="0"/>
          </a:p>
          <a:p>
            <a:pPr marL="0" indent="0">
              <a:buNone/>
            </a:pPr>
            <a:r>
              <a:rPr lang="en-US" dirty="0"/>
              <a:t>– </a:t>
            </a:r>
            <a:r>
              <a:rPr lang="en-US" b="1" dirty="0"/>
              <a:t>Pseudonyms: </a:t>
            </a:r>
            <a:r>
              <a:rPr lang="en-US" dirty="0"/>
              <a:t>fictional identities that can fill in for real identities in communications and transactions, but are otherwise known only to a trusted entity.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15</a:t>
            </a:fld>
            <a:endParaRPr lang="en-US" dirty="0"/>
          </a:p>
        </p:txBody>
      </p:sp>
    </p:spTree>
    <p:extLst>
      <p:ext uri="{BB962C8B-B14F-4D97-AF65-F5344CB8AC3E}">
        <p14:creationId xmlns:p14="http://schemas.microsoft.com/office/powerpoint/2010/main" val="133159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Threats</a:t>
            </a:r>
            <a:endParaRPr lang="en-US" dirty="0"/>
          </a:p>
        </p:txBody>
      </p:sp>
      <p:pic>
        <p:nvPicPr>
          <p:cNvPr id="4" name="Picture 3" descr="fig01-09.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471" y="2844799"/>
            <a:ext cx="6375603" cy="5169408"/>
          </a:xfrm>
          <a:prstGeom prst="rect">
            <a:avLst/>
          </a:prstGeom>
        </p:spPr>
      </p:pic>
      <p:sp>
        <p:nvSpPr>
          <p:cNvPr id="5" name="Slide Number Placeholder 4"/>
          <p:cNvSpPr>
            <a:spLocks noGrp="1"/>
          </p:cNvSpPr>
          <p:nvPr>
            <p:ph type="sldNum" sz="quarter" idx="2"/>
          </p:nvPr>
        </p:nvSpPr>
        <p:spPr/>
        <p:txBody>
          <a:bodyPr/>
          <a:lstStyle/>
          <a:p>
            <a:pPr lvl="0"/>
            <a:fld id="{86CB4B4D-7CA3-9044-876B-883B54F8677D}" type="slidenum">
              <a:rPr lang="uk-UA" smtClean="0"/>
              <a:t>16</a:t>
            </a:fld>
            <a:endParaRPr lang="uk-UA"/>
          </a:p>
        </p:txBody>
      </p:sp>
    </p:spTree>
    <p:extLst>
      <p:ext uri="{BB962C8B-B14F-4D97-AF65-F5344CB8AC3E}">
        <p14:creationId xmlns:p14="http://schemas.microsoft.com/office/powerpoint/2010/main" val="118723923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Persistent Threat (APT)</a:t>
            </a:r>
            <a:endParaRPr lang="en-US" dirty="0"/>
          </a:p>
        </p:txBody>
      </p:sp>
      <p:sp>
        <p:nvSpPr>
          <p:cNvPr id="3" name="Text Placeholder 2"/>
          <p:cNvSpPr>
            <a:spLocks noGrp="1"/>
          </p:cNvSpPr>
          <p:nvPr>
            <p:ph type="body" idx="1"/>
          </p:nvPr>
        </p:nvSpPr>
        <p:spPr/>
        <p:txBody>
          <a:bodyPr/>
          <a:lstStyle/>
          <a:p>
            <a:r>
              <a:rPr lang="en-US" dirty="0" smtClean="0"/>
              <a:t>Organized</a:t>
            </a:r>
          </a:p>
          <a:p>
            <a:r>
              <a:rPr lang="en-US" dirty="0" smtClean="0"/>
              <a:t>Directed</a:t>
            </a:r>
          </a:p>
          <a:p>
            <a:r>
              <a:rPr lang="en-US" dirty="0" smtClean="0"/>
              <a:t>Well financed</a:t>
            </a:r>
          </a:p>
          <a:p>
            <a:r>
              <a:rPr lang="en-US" dirty="0" smtClean="0"/>
              <a:t>Patient</a:t>
            </a:r>
          </a:p>
          <a:p>
            <a:r>
              <a:rPr lang="en-US" dirty="0" smtClean="0"/>
              <a:t>Silent</a:t>
            </a:r>
            <a:endParaRPr lang="en-US" dirty="0"/>
          </a:p>
        </p:txBody>
      </p:sp>
      <p:sp>
        <p:nvSpPr>
          <p:cNvPr id="5" name="Slide Number Placeholder 4"/>
          <p:cNvSpPr>
            <a:spLocks noGrp="1"/>
          </p:cNvSpPr>
          <p:nvPr>
            <p:ph type="sldNum" sz="quarter" idx="2"/>
          </p:nvPr>
        </p:nvSpPr>
        <p:spPr/>
        <p:txBody>
          <a:bodyPr/>
          <a:lstStyle/>
          <a:p>
            <a:pPr lvl="0"/>
            <a:fld id="{86CB4B4D-7CA3-9044-876B-883B54F8677D}" type="slidenum">
              <a:rPr lang="uk-UA" smtClean="0"/>
              <a:t>17</a:t>
            </a:fld>
            <a:endParaRPr lang="uk-UA"/>
          </a:p>
        </p:txBody>
      </p:sp>
    </p:spTree>
    <p:extLst>
      <p:ext uri="{BB962C8B-B14F-4D97-AF65-F5344CB8AC3E}">
        <p14:creationId xmlns:p14="http://schemas.microsoft.com/office/powerpoint/2010/main" val="66785843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Attackers</a:t>
            </a:r>
            <a:endParaRPr lang="en-US" dirty="0"/>
          </a:p>
        </p:txBody>
      </p:sp>
      <p:pic>
        <p:nvPicPr>
          <p:cNvPr id="6" name="Content Placeholder 5" descr="fig01-10.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406" b="-1906"/>
          <a:stretch/>
        </p:blipFill>
        <p:spPr>
          <a:xfrm>
            <a:off x="3508243" y="2844800"/>
            <a:ext cx="5971440" cy="5169408"/>
          </a:xfrm>
        </p:spPr>
      </p:pic>
      <p:sp>
        <p:nvSpPr>
          <p:cNvPr id="3" name="Slide Number Placeholder 2"/>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18</a:t>
            </a:fld>
            <a:endParaRPr lang="en-US">
              <a:latin typeface="Arial"/>
            </a:endParaRPr>
          </a:p>
        </p:txBody>
      </p:sp>
    </p:spTree>
    <p:extLst>
      <p:ext uri="{BB962C8B-B14F-4D97-AF65-F5344CB8AC3E}">
        <p14:creationId xmlns:p14="http://schemas.microsoft.com/office/powerpoint/2010/main" val="99684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Harm</a:t>
            </a:r>
            <a:endParaRPr lang="en-US" dirty="0"/>
          </a:p>
        </p:txBody>
      </p:sp>
      <p:pic>
        <p:nvPicPr>
          <p:cNvPr id="4" name="Picture 3" descr="fig01-0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143" y="2844799"/>
            <a:ext cx="7084858" cy="5169408"/>
          </a:xfrm>
          <a:prstGeom prst="rect">
            <a:avLst/>
          </a:prstGeom>
        </p:spPr>
      </p:pic>
      <p:sp>
        <p:nvSpPr>
          <p:cNvPr id="3" name="Slide Number Placeholder 2"/>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19</a:t>
            </a:fld>
            <a:endParaRPr lang="en-US">
              <a:latin typeface="Arial"/>
            </a:endParaRPr>
          </a:p>
        </p:txBody>
      </p:sp>
    </p:spTree>
    <p:extLst>
      <p:ext uri="{BB962C8B-B14F-4D97-AF65-F5344CB8AC3E}">
        <p14:creationId xmlns:p14="http://schemas.microsoft.com/office/powerpoint/2010/main" val="16698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a:ea typeface="ＭＳ Ｐゴシック" charset="-128"/>
              </a:rPr>
              <a:t>Chapter 1: roadmap</a:t>
            </a:r>
          </a:p>
        </p:txBody>
      </p:sp>
      <p:sp>
        <p:nvSpPr>
          <p:cNvPr id="19460" name="Rectangle 3"/>
          <p:cNvSpPr>
            <a:spLocks noGrp="1" noChangeArrowheads="1"/>
          </p:cNvSpPr>
          <p:nvPr>
            <p:ph idx="1"/>
          </p:nvPr>
        </p:nvSpPr>
        <p:spPr/>
        <p:txBody>
          <a:bodyPr/>
          <a:lstStyle/>
          <a:p>
            <a:pPr lvl="1" eaLnBrk="1" hangingPunct="1">
              <a:buFont typeface="Wingdings" charset="2"/>
              <a:buNone/>
            </a:pPr>
            <a:r>
              <a:rPr lang="en-US" altLang="en-US" sz="3982" dirty="0">
                <a:solidFill>
                  <a:srgbClr val="CC0000"/>
                </a:solidFill>
              </a:rPr>
              <a:t>1.1 </a:t>
            </a:r>
            <a:r>
              <a:rPr lang="en-US" altLang="en-US" sz="3982" dirty="0" smtClean="0">
                <a:solidFill>
                  <a:srgbClr val="CC0000"/>
                </a:solidFill>
              </a:rPr>
              <a:t>Fundamental Concepts</a:t>
            </a:r>
            <a:endParaRPr lang="en-US" altLang="en-US" sz="3982" dirty="0">
              <a:solidFill>
                <a:srgbClr val="CC0000"/>
              </a:solidFill>
            </a:endParaRPr>
          </a:p>
          <a:p>
            <a:pPr lvl="1" eaLnBrk="1" hangingPunct="1">
              <a:buFont typeface="Wingdings" charset="2"/>
              <a:buNone/>
            </a:pPr>
            <a:r>
              <a:rPr lang="en-US" altLang="en-US" sz="3982" dirty="0">
                <a:solidFill>
                  <a:srgbClr val="000099"/>
                </a:solidFill>
              </a:rPr>
              <a:t>1.2</a:t>
            </a:r>
            <a:r>
              <a:rPr lang="en-US" altLang="en-US" sz="3982" dirty="0"/>
              <a:t> </a:t>
            </a:r>
            <a:r>
              <a:rPr lang="en-US" altLang="en-US" sz="3982" dirty="0" smtClean="0"/>
              <a:t>Access Control Models</a:t>
            </a:r>
            <a:endParaRPr lang="en-US" altLang="en-US" sz="3982" dirty="0"/>
          </a:p>
          <a:p>
            <a:pPr lvl="1" eaLnBrk="1" hangingPunct="1">
              <a:buFont typeface="Wingdings" charset="2"/>
              <a:buNone/>
            </a:pPr>
            <a:r>
              <a:rPr lang="en-US" altLang="en-US" sz="3982" dirty="0" smtClean="0">
                <a:solidFill>
                  <a:srgbClr val="000099"/>
                </a:solidFill>
              </a:rPr>
              <a:t>1.3 Cryptographic Concepts</a:t>
            </a:r>
            <a:endParaRPr lang="en-US" altLang="en-US" sz="3982" dirty="0"/>
          </a:p>
          <a:p>
            <a:pPr lvl="1" eaLnBrk="1" hangingPunct="1">
              <a:buFont typeface="Wingdings" charset="2"/>
              <a:buNone/>
            </a:pPr>
            <a:r>
              <a:rPr lang="en-US" altLang="en-US" sz="3982" dirty="0" smtClean="0">
                <a:solidFill>
                  <a:srgbClr val="000099"/>
                </a:solidFill>
              </a:rPr>
              <a:t>1.4 Implementation and Usability Issues</a:t>
            </a:r>
          </a:p>
          <a:p>
            <a:pPr eaLnBrk="1" hangingPunct="1"/>
            <a:endParaRPr lang="en-US" altLang="en-US" dirty="0">
              <a:ea typeface="ＭＳ Ｐゴシック" charset="-128"/>
            </a:endParaRPr>
          </a:p>
        </p:txBody>
      </p:sp>
      <p:sp>
        <p:nvSpPr>
          <p:cNvPr id="19461" name="Slide Number Placeholder 3"/>
          <p:cNvSpPr>
            <a:spLocks noGrp="1"/>
          </p:cNvSpPr>
          <p:nvPr>
            <p:ph type="sldNum" sz="quarter" idx="12"/>
          </p:nvPr>
        </p:nvSpPr>
        <p:spPr>
          <a:xfrm>
            <a:off x="12344842" y="9359900"/>
            <a:ext cx="139462" cy="26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13">
                <a:solidFill>
                  <a:schemeClr val="tx1"/>
                </a:solidFill>
                <a:latin typeface="Arial" charset="0"/>
                <a:ea typeface="ＭＳ Ｐゴシック" charset="-128"/>
              </a:defRPr>
            </a:lvl1pPr>
            <a:lvl2pPr marL="1056623" indent="-406394">
              <a:defRPr sz="3413">
                <a:solidFill>
                  <a:schemeClr val="tx1"/>
                </a:solidFill>
                <a:latin typeface="Arial" charset="0"/>
                <a:ea typeface="ＭＳ Ｐゴシック" charset="-128"/>
              </a:defRPr>
            </a:lvl2pPr>
            <a:lvl3pPr marL="1625575" indent="-325115">
              <a:defRPr sz="3413">
                <a:solidFill>
                  <a:schemeClr val="tx1"/>
                </a:solidFill>
                <a:latin typeface="Arial" charset="0"/>
                <a:ea typeface="ＭＳ Ｐゴシック" charset="-128"/>
              </a:defRPr>
            </a:lvl3pPr>
            <a:lvl4pPr marL="2275804" indent="-325115">
              <a:defRPr sz="3413">
                <a:solidFill>
                  <a:schemeClr val="tx1"/>
                </a:solidFill>
                <a:latin typeface="Arial" charset="0"/>
                <a:ea typeface="ＭＳ Ｐゴシック" charset="-128"/>
              </a:defRPr>
            </a:lvl4pPr>
            <a:lvl5pPr marL="2926034" indent="-325115">
              <a:defRPr sz="3413">
                <a:solidFill>
                  <a:schemeClr val="tx1"/>
                </a:solidFill>
                <a:latin typeface="Arial" charset="0"/>
                <a:ea typeface="ＭＳ Ｐゴシック" charset="-128"/>
              </a:defRPr>
            </a:lvl5pPr>
            <a:lvl6pPr marL="3576264" indent="-325115" eaLnBrk="0" fontAlgn="base" hangingPunct="0">
              <a:spcBef>
                <a:spcPct val="0"/>
              </a:spcBef>
              <a:spcAft>
                <a:spcPct val="0"/>
              </a:spcAft>
              <a:defRPr sz="3413">
                <a:solidFill>
                  <a:schemeClr val="tx1"/>
                </a:solidFill>
                <a:latin typeface="Arial" charset="0"/>
                <a:ea typeface="ＭＳ Ｐゴシック" charset="-128"/>
              </a:defRPr>
            </a:lvl6pPr>
            <a:lvl7pPr marL="4226494" indent="-325115" eaLnBrk="0" fontAlgn="base" hangingPunct="0">
              <a:spcBef>
                <a:spcPct val="0"/>
              </a:spcBef>
              <a:spcAft>
                <a:spcPct val="0"/>
              </a:spcAft>
              <a:defRPr sz="3413">
                <a:solidFill>
                  <a:schemeClr val="tx1"/>
                </a:solidFill>
                <a:latin typeface="Arial" charset="0"/>
                <a:ea typeface="ＭＳ Ｐゴシック" charset="-128"/>
              </a:defRPr>
            </a:lvl7pPr>
            <a:lvl8pPr marL="4876724" indent="-325115" eaLnBrk="0" fontAlgn="base" hangingPunct="0">
              <a:spcBef>
                <a:spcPct val="0"/>
              </a:spcBef>
              <a:spcAft>
                <a:spcPct val="0"/>
              </a:spcAft>
              <a:defRPr sz="3413">
                <a:solidFill>
                  <a:schemeClr val="tx1"/>
                </a:solidFill>
                <a:latin typeface="Arial" charset="0"/>
                <a:ea typeface="ＭＳ Ｐゴシック" charset="-128"/>
              </a:defRPr>
            </a:lvl8pPr>
            <a:lvl9pPr marL="5526954" indent="-325115" eaLnBrk="0" fontAlgn="base" hangingPunct="0">
              <a:spcBef>
                <a:spcPct val="0"/>
              </a:spcBef>
              <a:spcAft>
                <a:spcPct val="0"/>
              </a:spcAft>
              <a:defRPr sz="3413">
                <a:solidFill>
                  <a:schemeClr val="tx1"/>
                </a:solidFill>
                <a:latin typeface="Arial" charset="0"/>
                <a:ea typeface="ＭＳ Ｐゴシック" charset="-128"/>
              </a:defRPr>
            </a:lvl9pPr>
          </a:lstStyle>
          <a:p>
            <a:r>
              <a:rPr lang="en-US" altLang="en-US" sz="1707" dirty="0">
                <a:solidFill>
                  <a:schemeClr val="bg1"/>
                </a:solidFill>
                <a:latin typeface="Tahoma" charset="0"/>
              </a:rPr>
              <a:t>2</a:t>
            </a:r>
          </a:p>
        </p:txBody>
      </p:sp>
    </p:spTree>
    <p:extLst>
      <p:ext uri="{BB962C8B-B14F-4D97-AF65-F5344CB8AC3E}">
        <p14:creationId xmlns:p14="http://schemas.microsoft.com/office/powerpoint/2010/main" val="145061904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Method—Opportunity--Motive</a:t>
            </a:r>
            <a:endParaRPr lang="en-US" dirty="0"/>
          </a:p>
        </p:txBody>
      </p:sp>
      <p:pic>
        <p:nvPicPr>
          <p:cNvPr id="6" name="Content Placeholder 5" descr="fig01-11.eps"/>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4715867" y="3366887"/>
            <a:ext cx="3549386" cy="4584192"/>
          </a:xfrm>
        </p:spPr>
      </p:pic>
      <p:sp>
        <p:nvSpPr>
          <p:cNvPr id="3" name="Slide Number Placeholder 2"/>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20</a:t>
            </a:fld>
            <a:endParaRPr lang="en-US">
              <a:latin typeface="Arial"/>
            </a:endParaRPr>
          </a:p>
        </p:txBody>
      </p:sp>
    </p:spTree>
    <p:extLst>
      <p:ext uri="{BB962C8B-B14F-4D97-AF65-F5344CB8AC3E}">
        <p14:creationId xmlns:p14="http://schemas.microsoft.com/office/powerpoint/2010/main" val="156532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8325" y="4915929"/>
            <a:ext cx="6014720" cy="3400213"/>
          </a:xfrm>
        </p:spPr>
      </p:pic>
      <p:sp>
        <p:nvSpPr>
          <p:cNvPr id="5" name="Rectangle 4"/>
          <p:cNvSpPr/>
          <p:nvPr/>
        </p:nvSpPr>
        <p:spPr>
          <a:xfrm>
            <a:off x="894080" y="2536734"/>
            <a:ext cx="11216640" cy="1569660"/>
          </a:xfrm>
          <a:prstGeom prst="rect">
            <a:avLst/>
          </a:prstGeom>
        </p:spPr>
        <p:txBody>
          <a:bodyPr wrap="square">
            <a:spAutoFit/>
          </a:bodyPr>
          <a:lstStyle/>
          <a:p>
            <a:r>
              <a:rPr lang="en-US" sz="3200" dirty="0">
                <a:solidFill>
                  <a:srgbClr val="000000"/>
                </a:solidFill>
                <a:latin typeface="ArialMT" charset="0"/>
              </a:rPr>
              <a:t>• </a:t>
            </a:r>
            <a:r>
              <a:rPr lang="en-US" sz="3200" b="1" dirty="0">
                <a:solidFill>
                  <a:srgbClr val="000000"/>
                </a:solidFill>
                <a:latin typeface="Calibri" charset="0"/>
              </a:rPr>
              <a:t>Eavesdropping: </a:t>
            </a:r>
            <a:r>
              <a:rPr lang="en-US" sz="3200" dirty="0">
                <a:solidFill>
                  <a:srgbClr val="000000"/>
                </a:solidFill>
                <a:latin typeface="Calibri" charset="0"/>
              </a:rPr>
              <a:t>the interception of information intended for someone else during its transmission over a communication channel.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21</a:t>
            </a:fld>
            <a:endParaRPr lang="en-US" dirty="0"/>
          </a:p>
        </p:txBody>
      </p:sp>
    </p:spTree>
    <p:extLst>
      <p:ext uri="{BB962C8B-B14F-4D97-AF65-F5344CB8AC3E}">
        <p14:creationId xmlns:p14="http://schemas.microsoft.com/office/powerpoint/2010/main" val="13584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294" y="5400868"/>
            <a:ext cx="6448213" cy="2912533"/>
          </a:xfrm>
        </p:spPr>
      </p:pic>
      <p:sp>
        <p:nvSpPr>
          <p:cNvPr id="5" name="Rectangle 4"/>
          <p:cNvSpPr/>
          <p:nvPr/>
        </p:nvSpPr>
        <p:spPr>
          <a:xfrm>
            <a:off x="894080" y="2406583"/>
            <a:ext cx="11216640" cy="2193357"/>
          </a:xfrm>
          <a:prstGeom prst="rect">
            <a:avLst/>
          </a:prstGeom>
        </p:spPr>
        <p:txBody>
          <a:bodyPr wrap="square">
            <a:spAutoFit/>
          </a:bodyPr>
          <a:lstStyle/>
          <a:p>
            <a:pPr algn="l"/>
            <a:r>
              <a:rPr lang="en-US" sz="3200" dirty="0">
                <a:solidFill>
                  <a:srgbClr val="000000"/>
                </a:solidFill>
                <a:latin typeface="ArialMT" charset="0"/>
              </a:rPr>
              <a:t>• </a:t>
            </a:r>
            <a:r>
              <a:rPr lang="en-US" sz="3200" b="1" dirty="0">
                <a:solidFill>
                  <a:srgbClr val="000000"/>
                </a:solidFill>
                <a:latin typeface="Calibri" charset="0"/>
              </a:rPr>
              <a:t>Alteration: </a:t>
            </a:r>
            <a:r>
              <a:rPr lang="en-US" sz="3200" dirty="0">
                <a:solidFill>
                  <a:srgbClr val="000000"/>
                </a:solidFill>
                <a:latin typeface="Calibri" charset="0"/>
              </a:rPr>
              <a:t>unauthorized modification of information. </a:t>
            </a:r>
            <a:endParaRPr lang="en-US" sz="3200" dirty="0"/>
          </a:p>
          <a:p>
            <a:pPr algn="l"/>
            <a:r>
              <a:rPr lang="en-US" sz="3200" dirty="0">
                <a:solidFill>
                  <a:srgbClr val="000000"/>
                </a:solidFill>
                <a:latin typeface="ArialMT" charset="0"/>
              </a:rPr>
              <a:t>Eve </a:t>
            </a:r>
            <a:endParaRPr lang="en-US" sz="3200" dirty="0"/>
          </a:p>
          <a:p>
            <a:r>
              <a:rPr lang="en-US" sz="853" dirty="0">
                <a:solidFill>
                  <a:srgbClr val="898989"/>
                </a:solidFill>
                <a:latin typeface="ArialMT" charset="0"/>
              </a:rPr>
              <a:t>15 </a:t>
            </a:r>
            <a:endParaRPr lang="en-US" sz="4480" dirty="0"/>
          </a:p>
          <a:p>
            <a:r>
              <a:rPr lang="en-US" sz="3200" dirty="0">
                <a:solidFill>
                  <a:srgbClr val="000000"/>
                </a:solidFill>
                <a:latin typeface="ArialMT" charset="0"/>
              </a:rPr>
              <a:t>– </a:t>
            </a:r>
            <a:r>
              <a:rPr lang="en-US" sz="3200" b="1" dirty="0">
                <a:solidFill>
                  <a:srgbClr val="000000"/>
                </a:solidFill>
                <a:latin typeface="Calibri" charset="0"/>
              </a:rPr>
              <a:t>Example: </a:t>
            </a:r>
            <a:r>
              <a:rPr lang="en-US" sz="3200" dirty="0">
                <a:solidFill>
                  <a:srgbClr val="000000"/>
                </a:solidFill>
                <a:latin typeface="Calibri" charset="0"/>
              </a:rPr>
              <a:t>the </a:t>
            </a:r>
            <a:r>
              <a:rPr lang="en-US" sz="3200" b="1" dirty="0">
                <a:solidFill>
                  <a:srgbClr val="000000"/>
                </a:solidFill>
                <a:latin typeface="Calibri" charset="0"/>
              </a:rPr>
              <a:t>man-in-the-middle attack, </a:t>
            </a:r>
            <a:r>
              <a:rPr lang="en-US" sz="3200" dirty="0">
                <a:solidFill>
                  <a:srgbClr val="000000"/>
                </a:solidFill>
                <a:latin typeface="Calibri" charset="0"/>
              </a:rPr>
              <a:t>where a network stream is intercepted, modified, and retransmitted.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22</a:t>
            </a:fld>
            <a:endParaRPr lang="en-US" dirty="0"/>
          </a:p>
        </p:txBody>
      </p:sp>
    </p:spTree>
    <p:extLst>
      <p:ext uri="{BB962C8B-B14F-4D97-AF65-F5344CB8AC3E}">
        <p14:creationId xmlns:p14="http://schemas.microsoft.com/office/powerpoint/2010/main" val="39183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694" y="6173104"/>
            <a:ext cx="7667413" cy="2113280"/>
          </a:xfrm>
        </p:spPr>
      </p:pic>
      <p:sp>
        <p:nvSpPr>
          <p:cNvPr id="5" name="Rectangle 4"/>
          <p:cNvSpPr/>
          <p:nvPr/>
        </p:nvSpPr>
        <p:spPr>
          <a:xfrm>
            <a:off x="773530" y="3425700"/>
            <a:ext cx="11337189" cy="1668149"/>
          </a:xfrm>
          <a:prstGeom prst="rect">
            <a:avLst/>
          </a:prstGeom>
        </p:spPr>
        <p:txBody>
          <a:bodyPr wrap="square">
            <a:spAutoFit/>
          </a:bodyPr>
          <a:lstStyle/>
          <a:p>
            <a:r>
              <a:rPr lang="en-US" sz="2560" dirty="0">
                <a:solidFill>
                  <a:srgbClr val="000000"/>
                </a:solidFill>
                <a:latin typeface="ArialMT" charset="0"/>
              </a:rPr>
              <a:t>• </a:t>
            </a:r>
            <a:r>
              <a:rPr lang="en-US" sz="2560" b="1" dirty="0">
                <a:solidFill>
                  <a:srgbClr val="000000"/>
                </a:solidFill>
                <a:latin typeface="Calibri" charset="0"/>
              </a:rPr>
              <a:t>Denial-of-service: </a:t>
            </a:r>
            <a:r>
              <a:rPr lang="en-US" sz="2560" dirty="0">
                <a:solidFill>
                  <a:srgbClr val="000000"/>
                </a:solidFill>
                <a:latin typeface="Calibri" charset="0"/>
              </a:rPr>
              <a:t>the interruption or degradation of a data service or information access. </a:t>
            </a:r>
            <a:endParaRPr lang="en-US" sz="2560" dirty="0"/>
          </a:p>
          <a:p>
            <a:r>
              <a:rPr lang="en-US" sz="2560" dirty="0">
                <a:solidFill>
                  <a:srgbClr val="000000"/>
                </a:solidFill>
                <a:latin typeface="ArialMT" charset="0"/>
              </a:rPr>
              <a:t>– </a:t>
            </a:r>
            <a:r>
              <a:rPr lang="en-US" sz="2560" b="1" dirty="0">
                <a:solidFill>
                  <a:srgbClr val="000000"/>
                </a:solidFill>
                <a:latin typeface="Calibri" charset="0"/>
              </a:rPr>
              <a:t>Example: </a:t>
            </a:r>
            <a:r>
              <a:rPr lang="en-US" sz="2560" dirty="0">
                <a:solidFill>
                  <a:srgbClr val="000000"/>
                </a:solidFill>
                <a:latin typeface="Calibri" charset="0"/>
              </a:rPr>
              <a:t>email </a:t>
            </a:r>
            <a:r>
              <a:rPr lang="en-US" sz="2560" b="1" dirty="0">
                <a:solidFill>
                  <a:srgbClr val="000000"/>
                </a:solidFill>
                <a:latin typeface="Calibri" charset="0"/>
              </a:rPr>
              <a:t>spam, </a:t>
            </a:r>
            <a:r>
              <a:rPr lang="en-US" sz="2560" dirty="0">
                <a:solidFill>
                  <a:srgbClr val="000000"/>
                </a:solidFill>
                <a:latin typeface="Calibri" charset="0"/>
              </a:rPr>
              <a:t>to the degree that it is meant to simply fill up a mail queue and slow down an email server. </a:t>
            </a:r>
            <a:endParaRPr lang="en-US" sz="256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23</a:t>
            </a:fld>
            <a:endParaRPr lang="en-US" dirty="0"/>
          </a:p>
        </p:txBody>
      </p:sp>
    </p:spTree>
    <p:extLst>
      <p:ext uri="{BB962C8B-B14F-4D97-AF65-F5344CB8AC3E}">
        <p14:creationId xmlns:p14="http://schemas.microsoft.com/office/powerpoint/2010/main" val="1338637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3573" y="4840338"/>
            <a:ext cx="3237653" cy="3020907"/>
          </a:xfrm>
        </p:spPr>
      </p:pic>
      <p:sp>
        <p:nvSpPr>
          <p:cNvPr id="5" name="Rectangle 4"/>
          <p:cNvSpPr/>
          <p:nvPr/>
        </p:nvSpPr>
        <p:spPr>
          <a:xfrm>
            <a:off x="894080" y="2745160"/>
            <a:ext cx="11216640" cy="1077218"/>
          </a:xfrm>
          <a:prstGeom prst="rect">
            <a:avLst/>
          </a:prstGeom>
        </p:spPr>
        <p:txBody>
          <a:bodyPr wrap="square">
            <a:spAutoFit/>
          </a:bodyPr>
          <a:lstStyle/>
          <a:p>
            <a:pPr algn="l"/>
            <a:r>
              <a:rPr lang="en-US" sz="3200" dirty="0">
                <a:solidFill>
                  <a:srgbClr val="000000"/>
                </a:solidFill>
                <a:latin typeface="ArialMT" charset="0"/>
              </a:rPr>
              <a:t>• </a:t>
            </a:r>
            <a:r>
              <a:rPr lang="en-US" sz="3200" b="1" dirty="0">
                <a:solidFill>
                  <a:srgbClr val="000000"/>
                </a:solidFill>
                <a:latin typeface="Calibri" charset="0"/>
              </a:rPr>
              <a:t>Masquerading: </a:t>
            </a:r>
            <a:r>
              <a:rPr lang="en-US" sz="3200" dirty="0">
                <a:solidFill>
                  <a:srgbClr val="000000"/>
                </a:solidFill>
                <a:latin typeface="Calibri" charset="0"/>
              </a:rPr>
              <a:t>the fabrication of information that is purported to be from someone who is not actually the author.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24</a:t>
            </a:fld>
            <a:endParaRPr lang="en-US" dirty="0"/>
          </a:p>
        </p:txBody>
      </p:sp>
    </p:spTree>
    <p:extLst>
      <p:ext uri="{BB962C8B-B14F-4D97-AF65-F5344CB8AC3E}">
        <p14:creationId xmlns:p14="http://schemas.microsoft.com/office/powerpoint/2010/main" val="1449827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1734" y="5447292"/>
            <a:ext cx="4741333" cy="2885440"/>
          </a:xfrm>
        </p:spPr>
      </p:pic>
      <p:sp>
        <p:nvSpPr>
          <p:cNvPr id="5" name="Rectangle 4"/>
          <p:cNvSpPr/>
          <p:nvPr/>
        </p:nvSpPr>
        <p:spPr>
          <a:xfrm>
            <a:off x="571500" y="2360213"/>
            <a:ext cx="11216640" cy="2062103"/>
          </a:xfrm>
          <a:prstGeom prst="rect">
            <a:avLst/>
          </a:prstGeom>
        </p:spPr>
        <p:txBody>
          <a:bodyPr wrap="square">
            <a:spAutoFit/>
          </a:bodyPr>
          <a:lstStyle/>
          <a:p>
            <a:pPr algn="l"/>
            <a:r>
              <a:rPr lang="en-US" sz="3200" dirty="0">
                <a:solidFill>
                  <a:srgbClr val="000000"/>
                </a:solidFill>
                <a:latin typeface="ArialMT" charset="0"/>
              </a:rPr>
              <a:t>• </a:t>
            </a:r>
            <a:r>
              <a:rPr lang="en-US" sz="3200" b="1" dirty="0">
                <a:solidFill>
                  <a:srgbClr val="000000"/>
                </a:solidFill>
                <a:latin typeface="Calibri" charset="0"/>
              </a:rPr>
              <a:t>Repudiation: </a:t>
            </a:r>
            <a:r>
              <a:rPr lang="en-US" sz="3200" dirty="0">
                <a:solidFill>
                  <a:srgbClr val="000000"/>
                </a:solidFill>
                <a:latin typeface="Calibri" charset="0"/>
              </a:rPr>
              <a:t>the denial of a commitment or data receipt. </a:t>
            </a:r>
            <a:endParaRPr lang="en-US" sz="3200" dirty="0"/>
          </a:p>
          <a:p>
            <a:pPr algn="l"/>
            <a:r>
              <a:rPr lang="en-US" sz="3200" dirty="0">
                <a:solidFill>
                  <a:srgbClr val="000000"/>
                </a:solidFill>
                <a:latin typeface="ArialMT" charset="0"/>
              </a:rPr>
              <a:t>– </a:t>
            </a:r>
            <a:r>
              <a:rPr lang="en-US" sz="3200" dirty="0">
                <a:solidFill>
                  <a:srgbClr val="000000"/>
                </a:solidFill>
                <a:latin typeface="Calibri" charset="0"/>
              </a:rPr>
              <a:t>This involves an attempt to back out of a contract or a protocol that requires the different parties to provide receipts acknowledging that data has been received.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25</a:t>
            </a:fld>
            <a:endParaRPr lang="en-US" dirty="0"/>
          </a:p>
        </p:txBody>
      </p:sp>
    </p:spTree>
    <p:extLst>
      <p:ext uri="{BB962C8B-B14F-4D97-AF65-F5344CB8AC3E}">
        <p14:creationId xmlns:p14="http://schemas.microsoft.com/office/powerpoint/2010/main" val="189429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0" y="5439529"/>
            <a:ext cx="4876800" cy="2966720"/>
          </a:xfrm>
        </p:spPr>
      </p:pic>
      <p:sp>
        <p:nvSpPr>
          <p:cNvPr id="5" name="Rectangle 4"/>
          <p:cNvSpPr/>
          <p:nvPr/>
        </p:nvSpPr>
        <p:spPr>
          <a:xfrm>
            <a:off x="894080" y="2691237"/>
            <a:ext cx="11216640" cy="1569660"/>
          </a:xfrm>
          <a:prstGeom prst="rect">
            <a:avLst/>
          </a:prstGeom>
        </p:spPr>
        <p:txBody>
          <a:bodyPr wrap="square">
            <a:spAutoFit/>
          </a:bodyPr>
          <a:lstStyle/>
          <a:p>
            <a:pPr algn="l"/>
            <a:r>
              <a:rPr lang="en-US" sz="3200" dirty="0">
                <a:solidFill>
                  <a:srgbClr val="000000"/>
                </a:solidFill>
                <a:latin typeface="ArialMT" charset="0"/>
              </a:rPr>
              <a:t>• </a:t>
            </a:r>
            <a:r>
              <a:rPr lang="en-US" sz="3200" b="1" dirty="0">
                <a:solidFill>
                  <a:srgbClr val="000000"/>
                </a:solidFill>
                <a:latin typeface="Calibri" charset="0"/>
              </a:rPr>
              <a:t>Correlation </a:t>
            </a:r>
            <a:r>
              <a:rPr lang="en-US" sz="3200" dirty="0">
                <a:solidFill>
                  <a:srgbClr val="000000"/>
                </a:solidFill>
                <a:latin typeface="Calibri" charset="0"/>
              </a:rPr>
              <a:t>and </a:t>
            </a:r>
            <a:r>
              <a:rPr lang="en-US" sz="3200" b="1" dirty="0" err="1">
                <a:solidFill>
                  <a:srgbClr val="000000"/>
                </a:solidFill>
                <a:latin typeface="Calibri" charset="0"/>
              </a:rPr>
              <a:t>traceback</a:t>
            </a:r>
            <a:r>
              <a:rPr lang="en-US" sz="3200" b="1" dirty="0">
                <a:solidFill>
                  <a:srgbClr val="000000"/>
                </a:solidFill>
                <a:latin typeface="Calibri" charset="0"/>
              </a:rPr>
              <a:t>: </a:t>
            </a:r>
            <a:r>
              <a:rPr lang="en-US" sz="3200" dirty="0">
                <a:solidFill>
                  <a:srgbClr val="000000"/>
                </a:solidFill>
                <a:latin typeface="Calibri" charset="0"/>
              </a:rPr>
              <a:t>the integration of multiple data sources and information flows to determine the source of a particular data stream or piece of information.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26</a:t>
            </a:fld>
            <a:endParaRPr lang="en-US" dirty="0"/>
          </a:p>
        </p:txBody>
      </p:sp>
    </p:spTree>
    <p:extLst>
      <p:ext uri="{BB962C8B-B14F-4D97-AF65-F5344CB8AC3E}">
        <p14:creationId xmlns:p14="http://schemas.microsoft.com/office/powerpoint/2010/main" val="91225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Controls/Countermeasures</a:t>
            </a:r>
            <a:endParaRPr lang="en-US" dirty="0"/>
          </a:p>
        </p:txBody>
      </p:sp>
      <p:pic>
        <p:nvPicPr>
          <p:cNvPr id="4" name="Picture 3" descr="fig01-1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704" y="2844800"/>
            <a:ext cx="6584970" cy="5364480"/>
          </a:xfrm>
          <a:prstGeom prst="rect">
            <a:avLst/>
          </a:prstGeom>
        </p:spPr>
      </p:pic>
      <p:sp>
        <p:nvSpPr>
          <p:cNvPr id="5" name="Slide Number Placeholder 4"/>
          <p:cNvSpPr>
            <a:spLocks noGrp="1"/>
          </p:cNvSpPr>
          <p:nvPr>
            <p:ph type="sldNum" sz="quarter" idx="2"/>
          </p:nvPr>
        </p:nvSpPr>
        <p:spPr/>
        <p:txBody>
          <a:bodyPr/>
          <a:lstStyle/>
          <a:p>
            <a:pPr lvl="0"/>
            <a:fld id="{86CB4B4D-7CA3-9044-876B-883B54F8677D}" type="slidenum">
              <a:rPr lang="uk-UA" smtClean="0"/>
              <a:t>27</a:t>
            </a:fld>
            <a:endParaRPr lang="uk-UA"/>
          </a:p>
        </p:txBody>
      </p:sp>
    </p:spTree>
    <p:extLst>
      <p:ext uri="{BB962C8B-B14F-4D97-AF65-F5344CB8AC3E}">
        <p14:creationId xmlns:p14="http://schemas.microsoft.com/office/powerpoint/2010/main" val="143041638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Controls</a:t>
            </a:r>
            <a:endParaRPr lang="en-US" dirty="0"/>
          </a:p>
        </p:txBody>
      </p:sp>
      <p:pic>
        <p:nvPicPr>
          <p:cNvPr id="5" name="Picture 4" descr="fig01-1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281" y="3419407"/>
            <a:ext cx="9054326" cy="4138467"/>
          </a:xfrm>
          <a:prstGeom prst="rect">
            <a:avLst/>
          </a:prstGeom>
        </p:spPr>
      </p:pic>
      <p:sp>
        <p:nvSpPr>
          <p:cNvPr id="4" name="Slide Number Placeholder 3"/>
          <p:cNvSpPr>
            <a:spLocks noGrp="1"/>
          </p:cNvSpPr>
          <p:nvPr>
            <p:ph type="sldNum" sz="quarter" idx="2"/>
          </p:nvPr>
        </p:nvSpPr>
        <p:spPr/>
        <p:txBody>
          <a:bodyPr/>
          <a:lstStyle/>
          <a:p>
            <a:pPr lvl="0"/>
            <a:fld id="{86CB4B4D-7CA3-9044-876B-883B54F8677D}" type="slidenum">
              <a:rPr lang="uk-UA" smtClean="0"/>
              <a:t>28</a:t>
            </a:fld>
            <a:endParaRPr lang="uk-UA"/>
          </a:p>
        </p:txBody>
      </p:sp>
    </p:spTree>
    <p:extLst>
      <p:ext uri="{BB962C8B-B14F-4D97-AF65-F5344CB8AC3E}">
        <p14:creationId xmlns:p14="http://schemas.microsoft.com/office/powerpoint/2010/main" val="14382112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Ten Security Principles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191" y="3166533"/>
            <a:ext cx="5124418" cy="4641427"/>
          </a:xfrm>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29</a:t>
            </a:fld>
            <a:endParaRPr lang="en-US" dirty="0"/>
          </a:p>
        </p:txBody>
      </p:sp>
    </p:spTree>
    <p:extLst>
      <p:ext uri="{BB962C8B-B14F-4D97-AF65-F5344CB8AC3E}">
        <p14:creationId xmlns:p14="http://schemas.microsoft.com/office/powerpoint/2010/main" val="129496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Security </a:t>
            </a:r>
          </a:p>
        </p:txBody>
      </p:sp>
      <p:sp>
        <p:nvSpPr>
          <p:cNvPr id="3" name="Content Placeholder 2"/>
          <p:cNvSpPr>
            <a:spLocks noGrp="1"/>
          </p:cNvSpPr>
          <p:nvPr>
            <p:ph idx="1"/>
          </p:nvPr>
        </p:nvSpPr>
        <p:spPr/>
        <p:txBody>
          <a:bodyPr/>
          <a:lstStyle/>
          <a:p>
            <a:r>
              <a:rPr lang="en-US" dirty="0"/>
              <a:t>The security of a system, application, or protocol is always relative to </a:t>
            </a:r>
          </a:p>
          <a:p>
            <a:r>
              <a:rPr lang="en-US" dirty="0"/>
              <a:t>– A set of desired properties</a:t>
            </a:r>
            <a:br>
              <a:rPr lang="en-US" dirty="0"/>
            </a:br>
            <a:r>
              <a:rPr lang="en-US" dirty="0"/>
              <a:t>– An adversary with specific capabilities </a:t>
            </a:r>
          </a:p>
          <a:p>
            <a:r>
              <a:rPr lang="en-US" dirty="0"/>
              <a:t>For example, standard file access permissions in Linux and Windows are not effective against an adversary who can boot from a CD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a:t>
            </a:fld>
            <a:endParaRPr lang="en-US" dirty="0"/>
          </a:p>
        </p:txBody>
      </p:sp>
    </p:spTree>
    <p:extLst>
      <p:ext uri="{BB962C8B-B14F-4D97-AF65-F5344CB8AC3E}">
        <p14:creationId xmlns:p14="http://schemas.microsoft.com/office/powerpoint/2010/main" val="558473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Economy of mechanism </a:t>
            </a:r>
            <a:endParaRPr lang="en-US" dirty="0"/>
          </a:p>
        </p:txBody>
      </p:sp>
      <p:sp>
        <p:nvSpPr>
          <p:cNvPr id="3" name="Content Placeholder 2"/>
          <p:cNvSpPr>
            <a:spLocks noGrp="1"/>
          </p:cNvSpPr>
          <p:nvPr>
            <p:ph idx="1"/>
          </p:nvPr>
        </p:nvSpPr>
        <p:spPr/>
        <p:txBody>
          <a:bodyPr/>
          <a:lstStyle/>
          <a:p>
            <a:r>
              <a:rPr lang="en-US" dirty="0" smtClean="0"/>
              <a:t>This </a:t>
            </a:r>
            <a:r>
              <a:rPr lang="en-US" dirty="0"/>
              <a:t>principle stresses </a:t>
            </a:r>
            <a:r>
              <a:rPr lang="en-US" b="1" dirty="0"/>
              <a:t>simplicity </a:t>
            </a:r>
            <a:r>
              <a:rPr lang="en-US" dirty="0"/>
              <a:t>in the </a:t>
            </a:r>
            <a:r>
              <a:rPr lang="en-US" b="1" dirty="0"/>
              <a:t>design </a:t>
            </a:r>
            <a:r>
              <a:rPr lang="en-US" dirty="0"/>
              <a:t>and </a:t>
            </a:r>
            <a:r>
              <a:rPr lang="en-US" b="1" dirty="0"/>
              <a:t>implementation </a:t>
            </a:r>
            <a:r>
              <a:rPr lang="en-US" dirty="0"/>
              <a:t>of security measures. </a:t>
            </a:r>
          </a:p>
          <a:p>
            <a:pPr marL="0" indent="0">
              <a:buNone/>
            </a:pPr>
            <a:r>
              <a:rPr lang="en-US" dirty="0" smtClean="0"/>
              <a:t>– </a:t>
            </a:r>
            <a:r>
              <a:rPr lang="en-US" dirty="0"/>
              <a:t>While applicable to most engineering endeavors, the notion of simplicity is especially important in the security domain, since a simple security framework facilitates its understanding by developers and users and enables the efficient development and verification of enforcement methods for it.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30</a:t>
            </a:fld>
            <a:endParaRPr lang="en-US" dirty="0"/>
          </a:p>
        </p:txBody>
      </p:sp>
    </p:spTree>
    <p:extLst>
      <p:ext uri="{BB962C8B-B14F-4D97-AF65-F5344CB8AC3E}">
        <p14:creationId xmlns:p14="http://schemas.microsoft.com/office/powerpoint/2010/main" val="1827693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Fail-safe defaults </a:t>
            </a:r>
            <a:endParaRPr lang="en-US" dirty="0"/>
          </a:p>
        </p:txBody>
      </p:sp>
      <p:sp>
        <p:nvSpPr>
          <p:cNvPr id="3" name="Content Placeholder 2"/>
          <p:cNvSpPr>
            <a:spLocks noGrp="1"/>
          </p:cNvSpPr>
          <p:nvPr>
            <p:ph idx="1"/>
          </p:nvPr>
        </p:nvSpPr>
        <p:spPr/>
        <p:txBody>
          <a:bodyPr/>
          <a:lstStyle/>
          <a:p>
            <a:r>
              <a:rPr lang="en-US" dirty="0" smtClean="0"/>
              <a:t>This principle states that the default configuration </a:t>
            </a:r>
            <a:r>
              <a:rPr lang="en-US" dirty="0"/>
              <a:t>of a system should have a </a:t>
            </a:r>
            <a:r>
              <a:rPr lang="en-US" b="1" dirty="0"/>
              <a:t>conservative protection scheme</a:t>
            </a:r>
            <a:r>
              <a:rPr lang="en-US" dirty="0"/>
              <a:t>. </a:t>
            </a:r>
            <a:endParaRPr lang="en-US" dirty="0" smtClean="0"/>
          </a:p>
          <a:p>
            <a:pPr marL="0" indent="0">
              <a:buNone/>
            </a:pPr>
            <a:r>
              <a:rPr lang="en-US" dirty="0"/>
              <a:t>–  For example, when adding a new user to an operating system, the default group of the user should have minimal access rights to files and services. Unfortunately, operating systems and applications often have default options that favor usability over security. </a:t>
            </a:r>
            <a:endParaRPr lang="en-US" dirty="0" smtClean="0">
              <a:effectLst/>
            </a:endParaRPr>
          </a:p>
          <a:p>
            <a:pPr marL="0" indent="0">
              <a:buNone/>
            </a:pPr>
            <a:r>
              <a:rPr lang="en-US" dirty="0"/>
              <a:t>–  This has been historically the case for a number of popular applications, such as web browsers that allow the execution of code downloaded from the web server. </a:t>
            </a:r>
            <a:endParaRPr lang="en-US" dirty="0" smtClean="0">
              <a:effectLst/>
            </a:endParaRP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31</a:t>
            </a:fld>
            <a:endParaRPr lang="en-US" dirty="0"/>
          </a:p>
        </p:txBody>
      </p:sp>
    </p:spTree>
    <p:extLst>
      <p:ext uri="{BB962C8B-B14F-4D97-AF65-F5344CB8AC3E}">
        <p14:creationId xmlns:p14="http://schemas.microsoft.com/office/powerpoint/2010/main" val="446433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Complete mediation </a:t>
            </a:r>
            <a:endParaRPr lang="en-US" dirty="0"/>
          </a:p>
        </p:txBody>
      </p:sp>
      <p:sp>
        <p:nvSpPr>
          <p:cNvPr id="3" name="Content Placeholder 2"/>
          <p:cNvSpPr>
            <a:spLocks noGrp="1"/>
          </p:cNvSpPr>
          <p:nvPr>
            <p:ph idx="1"/>
          </p:nvPr>
        </p:nvSpPr>
        <p:spPr/>
        <p:txBody>
          <a:bodyPr/>
          <a:lstStyle/>
          <a:p>
            <a:r>
              <a:rPr lang="en-US" dirty="0"/>
              <a:t>The idea behind this principle is that every access to a resource must be checked for </a:t>
            </a:r>
            <a:r>
              <a:rPr lang="en-US" b="1" dirty="0"/>
              <a:t>compliance with a protection scheme</a:t>
            </a:r>
            <a:r>
              <a:rPr lang="en-US" dirty="0"/>
              <a:t>. </a:t>
            </a:r>
          </a:p>
          <a:p>
            <a:pPr marL="0" indent="0">
              <a:buNone/>
            </a:pPr>
            <a:r>
              <a:rPr lang="en-US" dirty="0" smtClean="0"/>
              <a:t>– </a:t>
            </a:r>
            <a:r>
              <a:rPr lang="en-US" dirty="0"/>
              <a:t> As a consequence, one should be wary of performance improvement techniques that save the results of previous authorization checks, since permissions can change over time. </a:t>
            </a:r>
            <a:endParaRPr lang="en-US" dirty="0" smtClean="0">
              <a:effectLst/>
            </a:endParaRPr>
          </a:p>
          <a:p>
            <a:pPr marL="0" indent="0">
              <a:buNone/>
            </a:pPr>
            <a:r>
              <a:rPr lang="en-US" dirty="0" smtClean="0"/>
              <a:t>–  For example, an online banking web site should require users to sign on again after a certain amount of time, say, 15 minutes, has elapsed. </a:t>
            </a:r>
            <a:endParaRPr lang="en-US" dirty="0" smtClean="0">
              <a:effectLst/>
            </a:endParaRP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32</a:t>
            </a:fld>
            <a:endParaRPr lang="en-US" dirty="0"/>
          </a:p>
        </p:txBody>
      </p:sp>
    </p:spTree>
    <p:extLst>
      <p:ext uri="{BB962C8B-B14F-4D97-AF65-F5344CB8AC3E}">
        <p14:creationId xmlns:p14="http://schemas.microsoft.com/office/powerpoint/2010/main" val="2047253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 design </a:t>
            </a:r>
            <a:endParaRPr lang="en-US" dirty="0"/>
          </a:p>
        </p:txBody>
      </p:sp>
      <p:sp>
        <p:nvSpPr>
          <p:cNvPr id="3" name="Content Placeholder 2"/>
          <p:cNvSpPr>
            <a:spLocks noGrp="1"/>
          </p:cNvSpPr>
          <p:nvPr>
            <p:ph idx="1"/>
          </p:nvPr>
        </p:nvSpPr>
        <p:spPr/>
        <p:txBody>
          <a:bodyPr/>
          <a:lstStyle/>
          <a:p>
            <a:r>
              <a:rPr lang="en-US" dirty="0"/>
              <a:t>According to this principle, the security architecture and </a:t>
            </a:r>
            <a:r>
              <a:rPr lang="en-US" b="1" dirty="0"/>
              <a:t>design </a:t>
            </a:r>
            <a:r>
              <a:rPr lang="en-US" dirty="0"/>
              <a:t>of a system should be made </a:t>
            </a:r>
            <a:r>
              <a:rPr lang="en-US" b="1" dirty="0"/>
              <a:t>publicly available</a:t>
            </a:r>
            <a:r>
              <a:rPr lang="en-US" dirty="0"/>
              <a:t>. </a:t>
            </a:r>
            <a:endParaRPr lang="en-US" dirty="0" smtClean="0"/>
          </a:p>
          <a:p>
            <a:pPr marL="0" indent="0">
              <a:buNone/>
            </a:pPr>
            <a:r>
              <a:rPr lang="en-US" dirty="0"/>
              <a:t>–  Security should rely only on keeping cryptographic keys secret. </a:t>
            </a:r>
            <a:endParaRPr lang="en-US" dirty="0" smtClean="0">
              <a:effectLst/>
            </a:endParaRPr>
          </a:p>
          <a:p>
            <a:pPr marL="0" indent="0">
              <a:buNone/>
            </a:pPr>
            <a:r>
              <a:rPr lang="en-US" dirty="0"/>
              <a:t>–  Open design allows for a system to be scrutinized by multiple parties, which leads to the early discovery and correction of security vulnerabilities caused by design errors. </a:t>
            </a:r>
            <a:endParaRPr lang="en-US" dirty="0" smtClean="0">
              <a:effectLst/>
            </a:endParaRPr>
          </a:p>
          <a:p>
            <a:pPr marL="0" indent="0">
              <a:buNone/>
            </a:pPr>
            <a:r>
              <a:rPr lang="en-US" dirty="0"/>
              <a:t>–  The open design principle is the opposite of the approach known as </a:t>
            </a:r>
            <a:r>
              <a:rPr lang="en-US" b="1" dirty="0"/>
              <a:t>security by obscurity, </a:t>
            </a:r>
            <a:r>
              <a:rPr lang="en-US" dirty="0"/>
              <a:t>which tries to achieve security by keeping cryptographic algorithms secret and which has been historically used without success by several organizations. </a:t>
            </a:r>
            <a:endParaRPr lang="en-US" dirty="0" smtClean="0">
              <a:effectLst/>
            </a:endParaRP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33</a:t>
            </a:fld>
            <a:endParaRPr lang="en-US" dirty="0"/>
          </a:p>
        </p:txBody>
      </p:sp>
    </p:spTree>
    <p:extLst>
      <p:ext uri="{BB962C8B-B14F-4D97-AF65-F5344CB8AC3E}">
        <p14:creationId xmlns:p14="http://schemas.microsoft.com/office/powerpoint/2010/main" val="1212380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Separation of privilege </a:t>
            </a:r>
            <a:endParaRPr lang="en-US" dirty="0"/>
          </a:p>
        </p:txBody>
      </p:sp>
      <p:sp>
        <p:nvSpPr>
          <p:cNvPr id="3" name="Content Placeholder 2"/>
          <p:cNvSpPr>
            <a:spLocks noGrp="1"/>
          </p:cNvSpPr>
          <p:nvPr>
            <p:ph idx="1"/>
          </p:nvPr>
        </p:nvSpPr>
        <p:spPr/>
        <p:txBody>
          <a:bodyPr/>
          <a:lstStyle/>
          <a:p>
            <a:r>
              <a:rPr lang="en-US" dirty="0"/>
              <a:t>This principle dictates that </a:t>
            </a:r>
            <a:r>
              <a:rPr lang="en-US" b="1" dirty="0"/>
              <a:t>multiple conditions </a:t>
            </a:r>
            <a:r>
              <a:rPr lang="en-US" dirty="0"/>
              <a:t>should be required to achieve access to restricted resources or have a program perform some action.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34</a:t>
            </a:fld>
            <a:endParaRPr lang="en-US" dirty="0"/>
          </a:p>
        </p:txBody>
      </p:sp>
    </p:spTree>
    <p:extLst>
      <p:ext uri="{BB962C8B-B14F-4D97-AF65-F5344CB8AC3E}">
        <p14:creationId xmlns:p14="http://schemas.microsoft.com/office/powerpoint/2010/main" val="1157262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Least privilege </a:t>
            </a:r>
            <a:endParaRPr lang="en-US" dirty="0"/>
          </a:p>
        </p:txBody>
      </p:sp>
      <p:sp>
        <p:nvSpPr>
          <p:cNvPr id="3" name="Content Placeholder 2"/>
          <p:cNvSpPr>
            <a:spLocks noGrp="1"/>
          </p:cNvSpPr>
          <p:nvPr>
            <p:ph idx="1"/>
          </p:nvPr>
        </p:nvSpPr>
        <p:spPr/>
        <p:txBody>
          <a:bodyPr/>
          <a:lstStyle/>
          <a:p>
            <a:r>
              <a:rPr lang="en-US" dirty="0"/>
              <a:t>Each program and user of a computer system should operate with the bare </a:t>
            </a:r>
            <a:r>
              <a:rPr lang="en-US" b="1" dirty="0"/>
              <a:t>minimum privileges necessary </a:t>
            </a:r>
            <a:r>
              <a:rPr lang="en-US" dirty="0"/>
              <a:t>to function properly. </a:t>
            </a:r>
            <a:endParaRPr lang="en-US" dirty="0" smtClean="0"/>
          </a:p>
          <a:p>
            <a:pPr marL="0" indent="0">
              <a:buNone/>
            </a:pPr>
            <a:r>
              <a:rPr lang="en-US" dirty="0"/>
              <a:t>–  If this principle is enforced, abuse of privileges is restricted, and the damage caused by the compromise of a particular application or user account is minimized. </a:t>
            </a:r>
            <a:endParaRPr lang="en-US" dirty="0" smtClean="0">
              <a:effectLst/>
            </a:endParaRPr>
          </a:p>
          <a:p>
            <a:pPr marL="0" indent="0">
              <a:buNone/>
            </a:pPr>
            <a:r>
              <a:rPr lang="en-US" dirty="0"/>
              <a:t>–  The military concept of </a:t>
            </a:r>
            <a:r>
              <a:rPr lang="en-US" b="1" dirty="0"/>
              <a:t>need-to-know </a:t>
            </a:r>
            <a:r>
              <a:rPr lang="en-US" dirty="0"/>
              <a:t>information is an example of this principle. </a:t>
            </a:r>
            <a:endParaRPr lang="en-US" dirty="0">
              <a:effectLst/>
            </a:endParaRP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35</a:t>
            </a:fld>
            <a:endParaRPr lang="en-US" dirty="0"/>
          </a:p>
        </p:txBody>
      </p:sp>
    </p:spTree>
    <p:extLst>
      <p:ext uri="{BB962C8B-B14F-4D97-AF65-F5344CB8AC3E}">
        <p14:creationId xmlns:p14="http://schemas.microsoft.com/office/powerpoint/2010/main" val="357009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Least common mechanism </a:t>
            </a:r>
            <a:endParaRPr lang="en-US" dirty="0"/>
          </a:p>
        </p:txBody>
      </p:sp>
      <p:sp>
        <p:nvSpPr>
          <p:cNvPr id="3" name="Content Placeholder 2"/>
          <p:cNvSpPr>
            <a:spLocks noGrp="1"/>
          </p:cNvSpPr>
          <p:nvPr>
            <p:ph idx="1"/>
          </p:nvPr>
        </p:nvSpPr>
        <p:spPr/>
        <p:txBody>
          <a:bodyPr/>
          <a:lstStyle/>
          <a:p>
            <a:r>
              <a:rPr lang="en-US" dirty="0"/>
              <a:t>In systems with multiple users, mechanisms allowing resources to be </a:t>
            </a:r>
            <a:r>
              <a:rPr lang="en-US" b="1" dirty="0"/>
              <a:t>shared by more than one user should be minimized</a:t>
            </a:r>
            <a:r>
              <a:rPr lang="en-US" dirty="0"/>
              <a:t>. </a:t>
            </a:r>
            <a:endParaRPr lang="en-US" dirty="0" smtClean="0"/>
          </a:p>
          <a:p>
            <a:pPr marL="0" indent="0">
              <a:buNone/>
            </a:pPr>
            <a:r>
              <a:rPr lang="en-US" dirty="0"/>
              <a:t>– For example, if a file or application needs to be accessed by more than one user, then these users should have separate channels by which to access these resources, to prevent unforeseen consequences that could cause security problems.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36</a:t>
            </a:fld>
            <a:endParaRPr lang="en-US" dirty="0"/>
          </a:p>
        </p:txBody>
      </p:sp>
    </p:spTree>
    <p:extLst>
      <p:ext uri="{BB962C8B-B14F-4D97-AF65-F5344CB8AC3E}">
        <p14:creationId xmlns:p14="http://schemas.microsoft.com/office/powerpoint/2010/main" val="193356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Psychological acceptability </a:t>
            </a:r>
            <a:endParaRPr lang="en-US" dirty="0"/>
          </a:p>
        </p:txBody>
      </p:sp>
      <p:sp>
        <p:nvSpPr>
          <p:cNvPr id="3" name="Content Placeholder 2"/>
          <p:cNvSpPr>
            <a:spLocks noGrp="1"/>
          </p:cNvSpPr>
          <p:nvPr>
            <p:ph idx="1"/>
          </p:nvPr>
        </p:nvSpPr>
        <p:spPr/>
        <p:txBody>
          <a:bodyPr/>
          <a:lstStyle/>
          <a:p>
            <a:r>
              <a:rPr lang="en-US" dirty="0"/>
              <a:t>This principle states that user interfaces should be </a:t>
            </a:r>
            <a:r>
              <a:rPr lang="en-US" b="1" dirty="0"/>
              <a:t>well designed and intuitive</a:t>
            </a:r>
            <a:r>
              <a:rPr lang="en-US" dirty="0"/>
              <a:t>, and all security-related settings should adhere to what an ordinary user might expect.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37</a:t>
            </a:fld>
            <a:endParaRPr lang="en-US" dirty="0"/>
          </a:p>
        </p:txBody>
      </p:sp>
    </p:spTree>
    <p:extLst>
      <p:ext uri="{BB962C8B-B14F-4D97-AF65-F5344CB8AC3E}">
        <p14:creationId xmlns:p14="http://schemas.microsoft.com/office/powerpoint/2010/main" val="605786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factor </a:t>
            </a:r>
            <a:endParaRPr lang="en-US" dirty="0"/>
          </a:p>
        </p:txBody>
      </p:sp>
      <p:sp>
        <p:nvSpPr>
          <p:cNvPr id="3" name="Content Placeholder 2"/>
          <p:cNvSpPr>
            <a:spLocks noGrp="1"/>
          </p:cNvSpPr>
          <p:nvPr>
            <p:ph idx="1"/>
          </p:nvPr>
        </p:nvSpPr>
        <p:spPr/>
        <p:txBody>
          <a:bodyPr/>
          <a:lstStyle/>
          <a:p>
            <a:r>
              <a:rPr lang="en-US" dirty="0" smtClean="0"/>
              <a:t>According to this principle, the </a:t>
            </a:r>
            <a:r>
              <a:rPr lang="en-US" b="1" dirty="0" smtClean="0"/>
              <a:t>cost of </a:t>
            </a:r>
            <a:r>
              <a:rPr lang="en-US" b="1" dirty="0"/>
              <a:t>circumventing </a:t>
            </a:r>
            <a:r>
              <a:rPr lang="en-US" dirty="0"/>
              <a:t>a security mechanism should be compared with the resources of an attacker when designing a security scheme. </a:t>
            </a:r>
            <a:endParaRPr lang="en-US" dirty="0" smtClean="0"/>
          </a:p>
          <a:p>
            <a:pPr marL="0" indent="0">
              <a:buNone/>
            </a:pPr>
            <a:r>
              <a:rPr lang="en-US" dirty="0"/>
              <a:t>– A system developed to protect student grades in a university database, which may be attacked by snoopers or students trying to change their grades, probably needs less sophisticated security measures than a system built to protect military secrets, which may be attacked by government intelligence organizations.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38</a:t>
            </a:fld>
            <a:endParaRPr lang="en-US" dirty="0"/>
          </a:p>
        </p:txBody>
      </p:sp>
    </p:spTree>
    <p:extLst>
      <p:ext uri="{BB962C8B-B14F-4D97-AF65-F5344CB8AC3E}">
        <p14:creationId xmlns:p14="http://schemas.microsoft.com/office/powerpoint/2010/main" val="232474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Compromise recording </a:t>
            </a:r>
            <a:endParaRPr lang="en-US" dirty="0"/>
          </a:p>
        </p:txBody>
      </p:sp>
      <p:sp>
        <p:nvSpPr>
          <p:cNvPr id="3" name="Content Placeholder 2"/>
          <p:cNvSpPr>
            <a:spLocks noGrp="1"/>
          </p:cNvSpPr>
          <p:nvPr>
            <p:ph idx="1"/>
          </p:nvPr>
        </p:nvSpPr>
        <p:spPr/>
        <p:txBody>
          <a:bodyPr/>
          <a:lstStyle/>
          <a:p>
            <a:r>
              <a:rPr lang="en-US" dirty="0" smtClean="0"/>
              <a:t>This principle states that sometime sit is more </a:t>
            </a:r>
            <a:r>
              <a:rPr lang="en-US" dirty="0"/>
              <a:t>desirable to </a:t>
            </a:r>
            <a:r>
              <a:rPr lang="en-US" b="1" dirty="0"/>
              <a:t>record the details </a:t>
            </a:r>
            <a:r>
              <a:rPr lang="en-US" dirty="0"/>
              <a:t>of an intrusion than to adopt more sophisticated measures to prevent it. </a:t>
            </a:r>
            <a:endParaRPr lang="en-US" dirty="0" smtClean="0"/>
          </a:p>
          <a:p>
            <a:pPr marL="0" indent="0">
              <a:buNone/>
            </a:pPr>
            <a:r>
              <a:rPr lang="en-US" dirty="0"/>
              <a:t>–  Internet-connected surveillance cameras are a typical example of an effective compromise record system that can be deployed to protect a building in lieu of reinforcing doors and windows. </a:t>
            </a:r>
            <a:endParaRPr lang="en-US" dirty="0" smtClean="0">
              <a:effectLst/>
            </a:endParaRPr>
          </a:p>
          <a:p>
            <a:pPr marL="0" indent="0">
              <a:buNone/>
            </a:pPr>
            <a:r>
              <a:rPr lang="en-US" dirty="0"/>
              <a:t>–  The servers in an office network may maintain logs for all accesses to files, all emails sent and received, and all web browsing sessions. </a:t>
            </a:r>
            <a:endParaRPr lang="en-US" dirty="0" smtClean="0">
              <a:effectLst/>
            </a:endParaRP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39</a:t>
            </a:fld>
            <a:endParaRPr lang="en-US" dirty="0"/>
          </a:p>
        </p:txBody>
      </p:sp>
    </p:spTree>
    <p:extLst>
      <p:ext uri="{BB962C8B-B14F-4D97-AF65-F5344CB8AC3E}">
        <p14:creationId xmlns:p14="http://schemas.microsoft.com/office/powerpoint/2010/main" val="92697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Goals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6383" y="3166533"/>
            <a:ext cx="5732035" cy="4641427"/>
          </a:xfrm>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4</a:t>
            </a:fld>
            <a:endParaRPr lang="en-US" dirty="0"/>
          </a:p>
        </p:txBody>
      </p:sp>
    </p:spTree>
    <p:extLst>
      <p:ext uri="{BB962C8B-B14F-4D97-AF65-F5344CB8AC3E}">
        <p14:creationId xmlns:p14="http://schemas.microsoft.com/office/powerpoint/2010/main" val="1766509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Chapter 1: roadmap</a:t>
            </a:r>
            <a:endParaRPr lang="en-US" dirty="0"/>
          </a:p>
        </p:txBody>
      </p:sp>
      <p:sp>
        <p:nvSpPr>
          <p:cNvPr id="3" name="Content Placeholder 2"/>
          <p:cNvSpPr>
            <a:spLocks noGrp="1"/>
          </p:cNvSpPr>
          <p:nvPr>
            <p:ph idx="1"/>
          </p:nvPr>
        </p:nvSpPr>
        <p:spPr/>
        <p:txBody>
          <a:bodyPr/>
          <a:lstStyle/>
          <a:p>
            <a:pPr lvl="1" eaLnBrk="1" hangingPunct="1">
              <a:buFont typeface="Wingdings" charset="2"/>
              <a:buNone/>
            </a:pPr>
            <a:r>
              <a:rPr lang="en-US" altLang="en-US" sz="3982" dirty="0">
                <a:solidFill>
                  <a:schemeClr val="tx1"/>
                </a:solidFill>
              </a:rPr>
              <a:t>1.1 Fundamental Concepts</a:t>
            </a:r>
          </a:p>
          <a:p>
            <a:pPr lvl="1" eaLnBrk="1" hangingPunct="1">
              <a:buFont typeface="Wingdings" charset="2"/>
              <a:buNone/>
            </a:pPr>
            <a:r>
              <a:rPr lang="en-US" altLang="en-US" sz="3982" dirty="0">
                <a:solidFill>
                  <a:srgbClr val="FF0000"/>
                </a:solidFill>
              </a:rPr>
              <a:t>1.2 Access Control Models</a:t>
            </a:r>
          </a:p>
          <a:p>
            <a:pPr lvl="1" eaLnBrk="1" hangingPunct="1">
              <a:buFont typeface="Wingdings" charset="2"/>
              <a:buNone/>
            </a:pPr>
            <a:r>
              <a:rPr lang="en-US" altLang="en-US" sz="3982" dirty="0">
                <a:solidFill>
                  <a:schemeClr val="tx1"/>
                </a:solidFill>
              </a:rPr>
              <a:t>1.3 Cryptographic Concepts</a:t>
            </a:r>
          </a:p>
          <a:p>
            <a:pPr lvl="1" eaLnBrk="1" hangingPunct="1">
              <a:buFont typeface="Wingdings" charset="2"/>
              <a:buNone/>
            </a:pPr>
            <a:r>
              <a:rPr lang="en-US" altLang="en-US" sz="3982" dirty="0">
                <a:solidFill>
                  <a:schemeClr val="tx1"/>
                </a:solidFill>
              </a:rPr>
              <a:t>1.4 Implementation and Usability Issue</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40</a:t>
            </a:fld>
            <a:endParaRPr lang="en-US" dirty="0"/>
          </a:p>
        </p:txBody>
      </p:sp>
    </p:spTree>
    <p:extLst>
      <p:ext uri="{BB962C8B-B14F-4D97-AF65-F5344CB8AC3E}">
        <p14:creationId xmlns:p14="http://schemas.microsoft.com/office/powerpoint/2010/main" val="1180597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a:t>
            </a:r>
            <a:endParaRPr lang="en-US" dirty="0"/>
          </a:p>
        </p:txBody>
      </p:sp>
      <p:pic>
        <p:nvPicPr>
          <p:cNvPr id="6" name="Content Placeholder 5" descr="fig01-06.eps"/>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3163354" y="2997425"/>
            <a:ext cx="6664432" cy="4876800"/>
          </a:xfrm>
        </p:spPr>
      </p:pic>
      <p:sp>
        <p:nvSpPr>
          <p:cNvPr id="3" name="Slide Number Placeholder 2"/>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41</a:t>
            </a:fld>
            <a:endParaRPr lang="en-US">
              <a:latin typeface="Arial"/>
            </a:endParaRPr>
          </a:p>
        </p:txBody>
      </p:sp>
    </p:spTree>
    <p:extLst>
      <p:ext uri="{BB962C8B-B14F-4D97-AF65-F5344CB8AC3E}">
        <p14:creationId xmlns:p14="http://schemas.microsoft.com/office/powerpoint/2010/main" val="945763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of access control and other security functions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556" y="2125148"/>
            <a:ext cx="9409470" cy="6944454"/>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42</a:t>
            </a:fld>
            <a:endParaRPr lang="en-US" dirty="0"/>
          </a:p>
        </p:txBody>
      </p:sp>
    </p:spTree>
    <p:extLst>
      <p:ext uri="{BB962C8B-B14F-4D97-AF65-F5344CB8AC3E}">
        <p14:creationId xmlns:p14="http://schemas.microsoft.com/office/powerpoint/2010/main" val="117374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a:t>
            </a:r>
          </a:p>
        </p:txBody>
      </p:sp>
      <p:sp>
        <p:nvSpPr>
          <p:cNvPr id="4" name="Content Placeholder 3"/>
          <p:cNvSpPr>
            <a:spLocks noGrp="1"/>
          </p:cNvSpPr>
          <p:nvPr>
            <p:ph sz="half" idx="1"/>
          </p:nvPr>
        </p:nvSpPr>
        <p:spPr/>
        <p:txBody>
          <a:bodyPr/>
          <a:lstStyle/>
          <a:p>
            <a:r>
              <a:rPr lang="en-US" dirty="0" smtClean="0"/>
              <a:t>Users </a:t>
            </a:r>
            <a:r>
              <a:rPr lang="en-US" dirty="0"/>
              <a:t>and groups </a:t>
            </a:r>
            <a:endParaRPr lang="en-US" dirty="0" smtClean="0"/>
          </a:p>
          <a:p>
            <a:r>
              <a:rPr lang="en-US" dirty="0" smtClean="0"/>
              <a:t>Authentication</a:t>
            </a:r>
          </a:p>
          <a:p>
            <a:r>
              <a:rPr lang="en-US" dirty="0" smtClean="0"/>
              <a:t>Passwords</a:t>
            </a:r>
          </a:p>
          <a:p>
            <a:r>
              <a:rPr lang="en-US" dirty="0" smtClean="0"/>
              <a:t>File protection </a:t>
            </a:r>
          </a:p>
          <a:p>
            <a:pPr marL="0" indent="0">
              <a:buNone/>
            </a:pPr>
            <a:r>
              <a:rPr lang="en-US" dirty="0"/>
              <a:t>• </a:t>
            </a:r>
            <a:r>
              <a:rPr lang="en-US" dirty="0" smtClean="0"/>
              <a:t>Access control lists </a:t>
            </a:r>
          </a:p>
          <a:p>
            <a:endParaRPr lang="en-US" dirty="0"/>
          </a:p>
        </p:txBody>
      </p:sp>
      <p:sp>
        <p:nvSpPr>
          <p:cNvPr id="5" name="Content Placeholder 4"/>
          <p:cNvSpPr>
            <a:spLocks noGrp="1"/>
          </p:cNvSpPr>
          <p:nvPr>
            <p:ph sz="half" idx="2"/>
          </p:nvPr>
        </p:nvSpPr>
        <p:spPr/>
        <p:txBody>
          <a:bodyPr/>
          <a:lstStyle/>
          <a:p>
            <a:r>
              <a:rPr lang="en-US" dirty="0" smtClean="0"/>
              <a:t>Which </a:t>
            </a:r>
            <a:r>
              <a:rPr lang="en-US" dirty="0"/>
              <a:t>users can read/write which files? </a:t>
            </a:r>
            <a:endParaRPr lang="en-US" dirty="0" smtClean="0"/>
          </a:p>
          <a:p>
            <a:r>
              <a:rPr lang="en-US" dirty="0" smtClean="0"/>
              <a:t>Are </a:t>
            </a:r>
            <a:r>
              <a:rPr lang="en-US" dirty="0"/>
              <a:t>my files really safe? </a:t>
            </a:r>
          </a:p>
          <a:p>
            <a:r>
              <a:rPr lang="en-US" dirty="0" smtClean="0"/>
              <a:t>What </a:t>
            </a:r>
            <a:r>
              <a:rPr lang="en-US" dirty="0"/>
              <a:t>does it mean to </a:t>
            </a:r>
            <a:r>
              <a:rPr lang="en-US" dirty="0" smtClean="0"/>
              <a:t>be </a:t>
            </a:r>
            <a:r>
              <a:rPr lang="en-US" dirty="0"/>
              <a:t>root? </a:t>
            </a:r>
            <a:endParaRPr lang="en-US" dirty="0" smtClean="0"/>
          </a:p>
          <a:p>
            <a:r>
              <a:rPr lang="en-US" dirty="0" smtClean="0"/>
              <a:t>What </a:t>
            </a:r>
            <a:r>
              <a:rPr lang="en-US" dirty="0"/>
              <a:t>do we really want to control? </a:t>
            </a:r>
            <a:endParaRPr lang="en-US" dirty="0" smtClean="0"/>
          </a:p>
          <a:p>
            <a:endParaRPr lang="en-US" dirty="0"/>
          </a:p>
        </p:txBody>
      </p:sp>
      <p:sp>
        <p:nvSpPr>
          <p:cNvPr id="3" name="Slide Number Placeholder 2"/>
          <p:cNvSpPr>
            <a:spLocks noGrp="1"/>
          </p:cNvSpPr>
          <p:nvPr>
            <p:ph type="sldNum" sz="quarter" idx="12"/>
          </p:nvPr>
        </p:nvSpPr>
        <p:spPr/>
        <p:txBody>
          <a:bodyPr/>
          <a:lstStyle/>
          <a:p>
            <a:fld id="{55B28040-0FD8-C544-8357-9EE6C5A36700}" type="slidenum">
              <a:rPr lang="en-US" smtClean="0"/>
              <a:t>43</a:t>
            </a:fld>
            <a:endParaRPr lang="en-US"/>
          </a:p>
        </p:txBody>
      </p:sp>
    </p:spTree>
    <p:extLst>
      <p:ext uri="{BB962C8B-B14F-4D97-AF65-F5344CB8AC3E}">
        <p14:creationId xmlns:p14="http://schemas.microsoft.com/office/powerpoint/2010/main" val="1605579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Matrices </a:t>
            </a:r>
          </a:p>
        </p:txBody>
      </p:sp>
      <p:sp>
        <p:nvSpPr>
          <p:cNvPr id="3" name="Content Placeholder 2"/>
          <p:cNvSpPr>
            <a:spLocks noGrp="1"/>
          </p:cNvSpPr>
          <p:nvPr>
            <p:ph idx="1"/>
          </p:nvPr>
        </p:nvSpPr>
        <p:spPr/>
        <p:txBody>
          <a:bodyPr>
            <a:normAutofit lnSpcReduction="10000"/>
          </a:bodyPr>
          <a:lstStyle/>
          <a:p>
            <a:r>
              <a:rPr lang="en-US" b="1" dirty="0"/>
              <a:t>A table that defines permissions</a:t>
            </a:r>
            <a:r>
              <a:rPr lang="en-US" dirty="0"/>
              <a:t>. </a:t>
            </a:r>
            <a:endParaRPr lang="en-US" dirty="0" smtClean="0"/>
          </a:p>
          <a:p>
            <a:pPr marL="0" indent="0">
              <a:buNone/>
            </a:pPr>
            <a:r>
              <a:rPr lang="en-US" dirty="0"/>
              <a:t>–  Each row of this table is associated with a </a:t>
            </a:r>
            <a:r>
              <a:rPr lang="en-US" b="1" dirty="0"/>
              <a:t>subject, </a:t>
            </a:r>
            <a:r>
              <a:rPr lang="en-US" dirty="0"/>
              <a:t>which is a user, group, or system that can perform actions. </a:t>
            </a:r>
            <a:endParaRPr lang="en-US" dirty="0" smtClean="0">
              <a:effectLst/>
            </a:endParaRPr>
          </a:p>
          <a:p>
            <a:pPr marL="0" indent="0">
              <a:buNone/>
            </a:pPr>
            <a:r>
              <a:rPr lang="en-US" dirty="0"/>
              <a:t>–  Each column of the table is associated with an </a:t>
            </a:r>
            <a:r>
              <a:rPr lang="en-US" b="1" dirty="0"/>
              <a:t>object, </a:t>
            </a:r>
            <a:r>
              <a:rPr lang="en-US" dirty="0"/>
              <a:t>which is a file, directory, document, device, resource, or any other entity for which we want to define access rights. </a:t>
            </a:r>
            <a:endParaRPr lang="en-US" dirty="0" smtClean="0">
              <a:effectLst/>
            </a:endParaRPr>
          </a:p>
          <a:p>
            <a:pPr marL="0" indent="0">
              <a:buNone/>
            </a:pPr>
            <a:r>
              <a:rPr lang="en-US" dirty="0"/>
              <a:t>–  Each cell of the table is then filled with the access rights for the associated combination of subject and object. </a:t>
            </a:r>
            <a:endParaRPr lang="en-US" dirty="0" smtClean="0">
              <a:effectLst/>
            </a:endParaRPr>
          </a:p>
          <a:p>
            <a:pPr marL="0" indent="0">
              <a:buNone/>
            </a:pPr>
            <a:r>
              <a:rPr lang="en-US" dirty="0"/>
              <a:t>–  Access rights can include actions such as reading, writing, copying, executing, deleting, and annotating. </a:t>
            </a:r>
            <a:endParaRPr lang="en-US" dirty="0" smtClean="0">
              <a:effectLst/>
            </a:endParaRPr>
          </a:p>
          <a:p>
            <a:pPr marL="0" indent="0">
              <a:buNone/>
            </a:pPr>
            <a:r>
              <a:rPr lang="en-US" dirty="0"/>
              <a:t>– An empty cell means that no access rights are granted.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44</a:t>
            </a:fld>
            <a:endParaRPr lang="en-US" dirty="0"/>
          </a:p>
        </p:txBody>
      </p:sp>
    </p:spTree>
    <p:extLst>
      <p:ext uri="{BB962C8B-B14F-4D97-AF65-F5344CB8AC3E}">
        <p14:creationId xmlns:p14="http://schemas.microsoft.com/office/powerpoint/2010/main" val="1838480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Access Control Matrix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2934" y="4008224"/>
            <a:ext cx="8398933" cy="2519680"/>
          </a:xfrm>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45</a:t>
            </a:fld>
            <a:endParaRPr lang="en-US" dirty="0"/>
          </a:p>
        </p:txBody>
      </p:sp>
    </p:spTree>
    <p:extLst>
      <p:ext uri="{BB962C8B-B14F-4D97-AF65-F5344CB8AC3E}">
        <p14:creationId xmlns:p14="http://schemas.microsoft.com/office/powerpoint/2010/main" val="1349000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Lists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7360" y="5080086"/>
            <a:ext cx="6990080" cy="3115733"/>
          </a:xfrm>
        </p:spPr>
      </p:pic>
      <p:sp>
        <p:nvSpPr>
          <p:cNvPr id="5" name="Rectangle 4"/>
          <p:cNvSpPr/>
          <p:nvPr/>
        </p:nvSpPr>
        <p:spPr>
          <a:xfrm>
            <a:off x="894080" y="3411168"/>
            <a:ext cx="11216640" cy="1274195"/>
          </a:xfrm>
          <a:prstGeom prst="rect">
            <a:avLst/>
          </a:prstGeom>
        </p:spPr>
        <p:txBody>
          <a:bodyPr wrap="square">
            <a:spAutoFit/>
          </a:bodyPr>
          <a:lstStyle/>
          <a:p>
            <a:pPr marL="365771" indent="-365771">
              <a:buFont typeface="Arial" charset="0"/>
              <a:buChar char="•"/>
            </a:pPr>
            <a:r>
              <a:rPr lang="en-US" sz="2560" dirty="0">
                <a:solidFill>
                  <a:srgbClr val="000000"/>
                </a:solidFill>
                <a:latin typeface="Calibri" charset="0"/>
              </a:rPr>
              <a:t>It defines, for each object, o, a list, L, called o’s access control list, which enumerates all the subjects that have access rights for o and, for each such subject, s, gives the access rights that s has for object o. </a:t>
            </a:r>
            <a:endParaRPr lang="en-US" sz="256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46</a:t>
            </a:fld>
            <a:endParaRPr lang="en-US" dirty="0"/>
          </a:p>
        </p:txBody>
      </p:sp>
    </p:spTree>
    <p:extLst>
      <p:ext uri="{BB962C8B-B14F-4D97-AF65-F5344CB8AC3E}">
        <p14:creationId xmlns:p14="http://schemas.microsoft.com/office/powerpoint/2010/main" val="1659415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Capabilities </a:t>
            </a:r>
          </a:p>
        </p:txBody>
      </p:sp>
      <p:sp>
        <p:nvSpPr>
          <p:cNvPr id="5" name="Content Placeholder 4"/>
          <p:cNvSpPr>
            <a:spLocks noGrp="1"/>
          </p:cNvSpPr>
          <p:nvPr>
            <p:ph sz="half" idx="1"/>
          </p:nvPr>
        </p:nvSpPr>
        <p:spPr/>
        <p:txBody>
          <a:bodyPr/>
          <a:lstStyle/>
          <a:p>
            <a:r>
              <a:rPr lang="en-US" dirty="0" smtClean="0"/>
              <a:t>Takes a subject- </a:t>
            </a:r>
            <a:r>
              <a:rPr lang="en-US" dirty="0"/>
              <a:t>centered approach to access control. It defines, for each subject s, the list of the objects for which s has nonempty access control rights, together with the specific rights for each such object. </a:t>
            </a:r>
            <a:endParaRPr lang="en-US" dirty="0" smtClean="0"/>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70061" y="3166533"/>
            <a:ext cx="4154279" cy="4641427"/>
          </a:xfrm>
        </p:spPr>
      </p:pic>
      <p:sp>
        <p:nvSpPr>
          <p:cNvPr id="2" name="Slide Number Placeholder 1"/>
          <p:cNvSpPr>
            <a:spLocks noGrp="1"/>
          </p:cNvSpPr>
          <p:nvPr>
            <p:ph type="sldNum" sz="quarter" idx="12"/>
          </p:nvPr>
        </p:nvSpPr>
        <p:spPr/>
        <p:txBody>
          <a:bodyPr/>
          <a:lstStyle/>
          <a:p>
            <a:fld id="{55B28040-0FD8-C544-8357-9EE6C5A36700}" type="slidenum">
              <a:rPr lang="en-US" smtClean="0"/>
              <a:t>47</a:t>
            </a:fld>
            <a:endParaRPr lang="en-US"/>
          </a:p>
        </p:txBody>
      </p:sp>
    </p:spTree>
    <p:extLst>
      <p:ext uri="{BB962C8B-B14F-4D97-AF65-F5344CB8AC3E}">
        <p14:creationId xmlns:p14="http://schemas.microsoft.com/office/powerpoint/2010/main" val="433798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Role-based Access Control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0934" y="4110585"/>
            <a:ext cx="7382933" cy="3914987"/>
          </a:xfrm>
        </p:spPr>
      </p:pic>
      <p:sp>
        <p:nvSpPr>
          <p:cNvPr id="5" name="TextBox 4"/>
          <p:cNvSpPr txBox="1"/>
          <p:nvPr/>
        </p:nvSpPr>
        <p:spPr>
          <a:xfrm>
            <a:off x="776093" y="2380283"/>
            <a:ext cx="11216640" cy="1077218"/>
          </a:xfrm>
          <a:prstGeom prst="rect">
            <a:avLst/>
          </a:prstGeom>
          <a:noFill/>
        </p:spPr>
        <p:txBody>
          <a:bodyPr wrap="square" rtlCol="0">
            <a:spAutoFit/>
          </a:bodyPr>
          <a:lstStyle/>
          <a:p>
            <a:pPr marL="304810" indent="-304810" algn="l">
              <a:buFont typeface="Arial" charset="0"/>
              <a:buChar char="•"/>
            </a:pPr>
            <a:r>
              <a:rPr lang="en-US" sz="3200" dirty="0"/>
              <a:t>Define </a:t>
            </a:r>
            <a:r>
              <a:rPr lang="en-US" sz="3200" b="1" dirty="0"/>
              <a:t>roles </a:t>
            </a:r>
            <a:r>
              <a:rPr lang="en-US" sz="3200" dirty="0"/>
              <a:t>and then specify access control rights for these roles, rather than for subjects directly. </a:t>
            </a:r>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48</a:t>
            </a:fld>
            <a:endParaRPr lang="en-US" dirty="0"/>
          </a:p>
        </p:txBody>
      </p:sp>
    </p:spTree>
    <p:extLst>
      <p:ext uri="{BB962C8B-B14F-4D97-AF65-F5344CB8AC3E}">
        <p14:creationId xmlns:p14="http://schemas.microsoft.com/office/powerpoint/2010/main" val="144105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840658"/>
            <a:ext cx="11704320" cy="758978"/>
          </a:xfrm>
        </p:spPr>
        <p:txBody>
          <a:bodyPr/>
          <a:lstStyle/>
          <a:p>
            <a:pPr eaLnBrk="1" hangingPunct="1">
              <a:defRPr/>
            </a:pPr>
            <a:r>
              <a:rPr lang="en-US" dirty="0" smtClean="0"/>
              <a:t>Constraints - RBAC</a:t>
            </a:r>
            <a:endParaRPr lang="en-US" dirty="0"/>
          </a:p>
        </p:txBody>
      </p:sp>
      <p:sp>
        <p:nvSpPr>
          <p:cNvPr id="3" name="Content Placeholder 2"/>
          <p:cNvSpPr>
            <a:spLocks noGrp="1"/>
          </p:cNvSpPr>
          <p:nvPr>
            <p:ph idx="1"/>
          </p:nvPr>
        </p:nvSpPr>
        <p:spPr>
          <a:xfrm>
            <a:off x="664951" y="1906870"/>
            <a:ext cx="11704320" cy="7152640"/>
          </a:xfrm>
        </p:spPr>
        <p:txBody>
          <a:bodyPr/>
          <a:lstStyle/>
          <a:p>
            <a:pPr>
              <a:spcBef>
                <a:spcPts val="1707"/>
              </a:spcBef>
              <a:defRPr/>
            </a:pPr>
            <a:r>
              <a:rPr lang="en-US" dirty="0"/>
              <a:t>P</a:t>
            </a:r>
            <a:r>
              <a:rPr lang="en-US" dirty="0" smtClean="0"/>
              <a:t>rovide a means of adapting RBAC to the specifics of administrative and security policies of an organization</a:t>
            </a:r>
          </a:p>
          <a:p>
            <a:pPr>
              <a:spcBef>
                <a:spcPts val="1707"/>
              </a:spcBef>
              <a:defRPr/>
            </a:pPr>
            <a:r>
              <a:rPr lang="en-US" dirty="0"/>
              <a:t>A</a:t>
            </a:r>
            <a:r>
              <a:rPr lang="en-US" dirty="0" smtClean="0"/>
              <a:t> defined relationship among roles or a condition related to roles</a:t>
            </a:r>
          </a:p>
          <a:p>
            <a:pPr>
              <a:spcBef>
                <a:spcPts val="1707"/>
              </a:spcBef>
              <a:defRPr/>
            </a:pPr>
            <a:r>
              <a:rPr lang="en-US" dirty="0"/>
              <a:t>T</a:t>
            </a:r>
            <a:r>
              <a:rPr lang="en-US" dirty="0" smtClean="0"/>
              <a:t>ypes:</a:t>
            </a:r>
          </a:p>
        </p:txBody>
      </p:sp>
      <p:graphicFrame>
        <p:nvGraphicFramePr>
          <p:cNvPr id="4" name="Diagram 3"/>
          <p:cNvGraphicFramePr/>
          <p:nvPr>
            <p:extLst>
              <p:ext uri="{D42A27DB-BD31-4B8C-83A1-F6EECF244321}">
                <p14:modId xmlns:p14="http://schemas.microsoft.com/office/powerpoint/2010/main" val="522738563"/>
              </p:ext>
            </p:extLst>
          </p:nvPr>
        </p:nvGraphicFramePr>
        <p:xfrm>
          <a:off x="1379357" y="4412885"/>
          <a:ext cx="10512213" cy="4009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0696C2E-113D-8F4F-97AA-4895F71B68EA}" type="slidenum">
              <a:rPr lang="en-US" smtClean="0"/>
              <a:pPr>
                <a:defRPr/>
              </a:pPr>
              <a:t>49</a:t>
            </a:fld>
            <a:endParaRPr lang="en-US" dirty="0"/>
          </a:p>
        </p:txBody>
      </p:sp>
    </p:spTree>
    <p:extLst>
      <p:ext uri="{BB962C8B-B14F-4D97-AF65-F5344CB8AC3E}">
        <p14:creationId xmlns:p14="http://schemas.microsoft.com/office/powerpoint/2010/main" val="1030554612"/>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Confidentiality </a:t>
            </a:r>
          </a:p>
        </p:txBody>
      </p:sp>
      <p:sp>
        <p:nvSpPr>
          <p:cNvPr id="3" name="Content Placeholder 2"/>
          <p:cNvSpPr>
            <a:spLocks noGrp="1"/>
          </p:cNvSpPr>
          <p:nvPr>
            <p:ph idx="1"/>
          </p:nvPr>
        </p:nvSpPr>
        <p:spPr/>
        <p:txBody>
          <a:bodyPr/>
          <a:lstStyle/>
          <a:p>
            <a:r>
              <a:rPr lang="en-US" b="1" dirty="0" smtClean="0"/>
              <a:t>Confidentiality </a:t>
            </a:r>
            <a:r>
              <a:rPr lang="en-US" dirty="0"/>
              <a:t>is the avoidance of the unauthorized disclosure of information. </a:t>
            </a:r>
          </a:p>
          <a:p>
            <a:pPr lvl="1"/>
            <a:r>
              <a:rPr lang="en-US" dirty="0" smtClean="0"/>
              <a:t>confidentiality </a:t>
            </a:r>
            <a:r>
              <a:rPr lang="en-US" dirty="0"/>
              <a:t>involves the protection of data, providing access for those who are allowed to see it while disallowing others from learning anything about its content.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a:t>
            </a:fld>
            <a:endParaRPr lang="en-US" dirty="0"/>
          </a:p>
        </p:txBody>
      </p:sp>
    </p:spTree>
    <p:extLst>
      <p:ext uri="{BB962C8B-B14F-4D97-AF65-F5344CB8AC3E}">
        <p14:creationId xmlns:p14="http://schemas.microsoft.com/office/powerpoint/2010/main" val="7718308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Attribute-Based Access Control (ABAC)</a:t>
            </a:r>
            <a:endParaRPr lang="en-US" dirty="0"/>
          </a:p>
        </p:txBody>
      </p:sp>
      <p:graphicFrame>
        <p:nvGraphicFramePr>
          <p:cNvPr id="5" name="Content Placeholder 4"/>
          <p:cNvGraphicFramePr>
            <a:graphicFrameLocks noGrp="1"/>
          </p:cNvGraphicFramePr>
          <p:nvPr>
            <p:ph idx="1"/>
          </p:nvPr>
        </p:nvGraphicFramePr>
        <p:xfrm>
          <a:off x="650240" y="2275840"/>
          <a:ext cx="11704320" cy="69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50</a:t>
            </a:fld>
            <a:endParaRPr lang="en-US" dirty="0"/>
          </a:p>
        </p:txBody>
      </p:sp>
    </p:spTree>
    <p:extLst>
      <p:ext uri="{BB962C8B-B14F-4D97-AF65-F5344CB8AC3E}">
        <p14:creationId xmlns:p14="http://schemas.microsoft.com/office/powerpoint/2010/main" val="4793589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50240" y="0"/>
            <a:ext cx="11704320" cy="1906870"/>
          </a:xfrm>
        </p:spPr>
        <p:txBody>
          <a:bodyPr>
            <a:normAutofit/>
          </a:bodyPr>
          <a:lstStyle/>
          <a:p>
            <a:pPr eaLnBrk="1" hangingPunct="1">
              <a:defRPr/>
            </a:pPr>
            <a:r>
              <a:rPr lang="en-US" dirty="0" smtClean="0"/>
              <a:t>ABAC Model: Attributes</a:t>
            </a:r>
            <a:endParaRPr lang="en-US" sz="6795" dirty="0"/>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2118704409"/>
              </p:ext>
            </p:extLst>
          </p:nvPr>
        </p:nvGraphicFramePr>
        <p:xfrm>
          <a:off x="650240" y="2275841"/>
          <a:ext cx="11704320" cy="643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51</a:t>
            </a:fld>
            <a:endParaRPr lang="en-US" dirty="0"/>
          </a:p>
        </p:txBody>
      </p:sp>
    </p:spTree>
    <p:extLst>
      <p:ext uri="{BB962C8B-B14F-4D97-AF65-F5344CB8AC3E}">
        <p14:creationId xmlns:p14="http://schemas.microsoft.com/office/powerpoint/2010/main" val="1606573520"/>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1165122"/>
            <a:ext cx="11704320" cy="785597"/>
          </a:xfrm>
        </p:spPr>
        <p:txBody>
          <a:bodyPr/>
          <a:lstStyle/>
          <a:p>
            <a:r>
              <a:rPr lang="en-US" dirty="0" smtClean="0"/>
              <a:t>Identity Federation</a:t>
            </a:r>
            <a:endParaRPr lang="en-US" dirty="0"/>
          </a:p>
        </p:txBody>
      </p:sp>
      <p:sp>
        <p:nvSpPr>
          <p:cNvPr id="3" name="Content Placeholder 2"/>
          <p:cNvSpPr>
            <a:spLocks noGrp="1"/>
          </p:cNvSpPr>
          <p:nvPr>
            <p:ph idx="1"/>
          </p:nvPr>
        </p:nvSpPr>
        <p:spPr>
          <a:xfrm>
            <a:off x="650240" y="2492587"/>
            <a:ext cx="11704320" cy="6762045"/>
          </a:xfrm>
        </p:spPr>
        <p:txBody>
          <a:bodyPr/>
          <a:lstStyle/>
          <a:p>
            <a:pPr>
              <a:spcAft>
                <a:spcPts val="1707"/>
              </a:spcAft>
            </a:pPr>
            <a:r>
              <a:rPr lang="en-US" dirty="0" smtClean="0"/>
              <a:t>Term used to describe the technology, standards, policies, and processes that allow an organization to trust digital identities, identity attributes, and credentials created and issued by another organization</a:t>
            </a:r>
          </a:p>
          <a:p>
            <a:pPr>
              <a:spcAft>
                <a:spcPts val="1707"/>
              </a:spcAft>
            </a:pPr>
            <a:r>
              <a:rPr lang="en-US" dirty="0" smtClean="0"/>
              <a:t>Addresses two questions:</a:t>
            </a:r>
          </a:p>
          <a:p>
            <a:pPr lvl="1"/>
            <a:r>
              <a:rPr lang="en-US" sz="2844" dirty="0"/>
              <a:t>How do you trust identities of individuals from external organizations who need access to your systems</a:t>
            </a:r>
          </a:p>
          <a:p>
            <a:pPr lvl="1"/>
            <a:r>
              <a:rPr lang="en-US" sz="2844" dirty="0"/>
              <a:t>How do you vouch for identities of individuals in your organization when they need to collaborate with external organizations</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52</a:t>
            </a:fld>
            <a:endParaRPr lang="en-US" dirty="0"/>
          </a:p>
        </p:txBody>
      </p:sp>
    </p:spTree>
    <p:extLst>
      <p:ext uri="{BB962C8B-B14F-4D97-AF65-F5344CB8AC3E}">
        <p14:creationId xmlns:p14="http://schemas.microsoft.com/office/powerpoint/2010/main" val="1596533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64952" y="958645"/>
            <a:ext cx="11704320" cy="809609"/>
          </a:xfrm>
        </p:spPr>
        <p:txBody>
          <a:bodyPr/>
          <a:lstStyle/>
          <a:p>
            <a:pPr>
              <a:defRPr/>
            </a:pPr>
            <a:r>
              <a:rPr kumimoji="1" lang="en-GB" dirty="0" smtClean="0">
                <a:ea typeface="+mj-ea"/>
                <a:cs typeface="+mj-cs"/>
              </a:rPr>
              <a:t>Authentication Process</a:t>
            </a:r>
            <a:endParaRPr kumimoji="1" lang="en-AU" dirty="0">
              <a:ea typeface="+mj-ea"/>
              <a:cs typeface="+mj-cs"/>
            </a:endParaRPr>
          </a:p>
        </p:txBody>
      </p:sp>
      <p:sp>
        <p:nvSpPr>
          <p:cNvPr id="200707" name="Rectangle 3"/>
          <p:cNvSpPr>
            <a:spLocks noGrp="1" noChangeArrowheads="1"/>
          </p:cNvSpPr>
          <p:nvPr>
            <p:ph sz="half" idx="2"/>
          </p:nvPr>
        </p:nvSpPr>
        <p:spPr>
          <a:xfrm>
            <a:off x="689858" y="2193141"/>
            <a:ext cx="4403689" cy="3971685"/>
          </a:xfrm>
        </p:spPr>
        <p:txBody>
          <a:bodyPr wrap="square" numCol="1" anchor="t" anchorCtr="0" compatLnSpc="1">
            <a:prstTxWarp prst="textNoShape">
              <a:avLst/>
            </a:prstTxWarp>
          </a:bodyPr>
          <a:lstStyle/>
          <a:p>
            <a:pPr eaLnBrk="1" hangingPunct="1">
              <a:buSzPct val="150000"/>
              <a:defRPr/>
            </a:pPr>
            <a:r>
              <a:rPr lang="en-US" b="0" dirty="0">
                <a:ln w="0"/>
                <a:effectLst>
                  <a:outerShdw blurRad="38100" dist="19050" dir="2700000" algn="tl" rotWithShape="0">
                    <a:schemeClr val="dk1">
                      <a:alpha val="40000"/>
                    </a:schemeClr>
                  </a:outerShdw>
                </a:effectLst>
              </a:rPr>
              <a:t>Fundamental building block and primary line of </a:t>
            </a:r>
            <a:r>
              <a:rPr lang="en-US" b="0" dirty="0" smtClean="0">
                <a:ln w="0"/>
                <a:effectLst>
                  <a:outerShdw blurRad="38100" dist="19050" dir="2700000" algn="tl" rotWithShape="0">
                    <a:schemeClr val="dk1">
                      <a:alpha val="40000"/>
                    </a:schemeClr>
                  </a:outerShdw>
                </a:effectLst>
              </a:rPr>
              <a:t>defense</a:t>
            </a:r>
            <a:endParaRPr lang="en-US" b="0" dirty="0">
              <a:ln w="0"/>
              <a:effectLst>
                <a:outerShdw blurRad="38100" dist="19050" dir="2700000" algn="tl" rotWithShape="0">
                  <a:schemeClr val="dk1">
                    <a:alpha val="40000"/>
                  </a:schemeClr>
                </a:outerShdw>
              </a:effectLst>
            </a:endParaRPr>
          </a:p>
          <a:p>
            <a:pPr eaLnBrk="1" hangingPunct="1">
              <a:buSzPct val="150000"/>
              <a:defRPr/>
            </a:pPr>
            <a:r>
              <a:rPr lang="en-US" b="0" dirty="0">
                <a:ln w="0"/>
                <a:effectLst>
                  <a:outerShdw blurRad="38100" dist="19050" dir="2700000" algn="tl" rotWithShape="0">
                    <a:schemeClr val="dk1">
                      <a:alpha val="40000"/>
                    </a:schemeClr>
                  </a:outerShdw>
                </a:effectLst>
              </a:rPr>
              <a:t>Basis for access control and user accountability</a:t>
            </a:r>
          </a:p>
        </p:txBody>
      </p:sp>
      <p:sp>
        <p:nvSpPr>
          <p:cNvPr id="12" name="Content Placeholder 11"/>
          <p:cNvSpPr>
            <a:spLocks noGrp="1"/>
          </p:cNvSpPr>
          <p:nvPr>
            <p:ph sz="quarter" idx="4294967295"/>
          </p:nvPr>
        </p:nvSpPr>
        <p:spPr>
          <a:xfrm>
            <a:off x="7122452" y="2193141"/>
            <a:ext cx="5484142" cy="5845388"/>
          </a:xfrm>
          <a:prstGeom prst="rect">
            <a:avLst/>
          </a:prstGeom>
        </p:spPr>
        <p:txBody>
          <a:bodyPr/>
          <a:lstStyle/>
          <a:p>
            <a:pPr>
              <a:buSzPct val="150000"/>
              <a:defRPr/>
            </a:pPr>
            <a:r>
              <a:rPr lang="en-US" sz="3200" b="0" dirty="0">
                <a:effectLst>
                  <a:outerShdw blurRad="38100" dist="38100" dir="2700000" algn="tl">
                    <a:srgbClr val="0064E2"/>
                  </a:outerShdw>
                </a:effectLst>
              </a:rPr>
              <a:t>Identification step</a:t>
            </a:r>
          </a:p>
          <a:p>
            <a:pPr lvl="2">
              <a:buClr>
                <a:schemeClr val="accent1"/>
              </a:buClr>
              <a:buFont typeface="Wingdings" pitchFamily="2" charset="2"/>
              <a:buChar char=""/>
              <a:defRPr/>
            </a:pPr>
            <a:r>
              <a:rPr lang="en-US" b="0" dirty="0"/>
              <a:t>Presenting an identifier to the security system</a:t>
            </a:r>
          </a:p>
          <a:p>
            <a:pPr marL="487672" lvl="1" indent="-487672">
              <a:buSzPct val="150000"/>
              <a:buFont typeface="Arial" pitchFamily="34" charset="0"/>
              <a:buChar char="•"/>
              <a:defRPr/>
            </a:pPr>
            <a:r>
              <a:rPr lang="en-US" sz="3200" b="0" dirty="0">
                <a:effectLst>
                  <a:outerShdw blurRad="38100" dist="38100" dir="2700000" algn="tl">
                    <a:srgbClr val="0064E2"/>
                  </a:outerShdw>
                </a:effectLst>
              </a:rPr>
              <a:t>Verification step</a:t>
            </a:r>
          </a:p>
          <a:p>
            <a:pPr lvl="2">
              <a:buClr>
                <a:schemeClr val="accent1"/>
              </a:buClr>
              <a:buFont typeface="Wingdings" pitchFamily="2" charset="2"/>
              <a:buChar char=""/>
              <a:defRPr/>
            </a:pPr>
            <a:r>
              <a:rPr lang="en-US" b="0" dirty="0"/>
              <a:t>Presenting or generating authentication information that corroborates the binding between         the entity and the  identifier</a:t>
            </a:r>
          </a:p>
        </p:txBody>
      </p:sp>
      <p:pic>
        <p:nvPicPr>
          <p:cNvPr id="21509" name="Picture 13"/>
          <p:cNvPicPr>
            <a:picLocks noChangeAspect="1"/>
          </p:cNvPicPr>
          <p:nvPr/>
        </p:nvPicPr>
        <p:blipFill>
          <a:blip r:embed="rId3"/>
          <a:srcRect/>
          <a:stretch>
            <a:fillRect/>
          </a:stretch>
        </p:blipFill>
        <p:spPr bwMode="auto">
          <a:xfrm>
            <a:off x="5093547" y="5418667"/>
            <a:ext cx="3023165" cy="3136054"/>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5B28040-0FD8-C544-8357-9EE6C5A36700}" type="slidenum">
              <a:rPr lang="en-US" smtClean="0"/>
              <a:t>53</a:t>
            </a:fld>
            <a:endParaRPr lang="en-US"/>
          </a:p>
        </p:txBody>
      </p:sp>
    </p:spTree>
    <p:extLst>
      <p:ext uri="{BB962C8B-B14F-4D97-AF65-F5344CB8AC3E}">
        <p14:creationId xmlns:p14="http://schemas.microsoft.com/office/powerpoint/2010/main" val="156412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GB" dirty="0"/>
              <a:t>Authentication Process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839" y="2657548"/>
            <a:ext cx="10441858" cy="6125890"/>
          </a:xfrm>
        </p:spPr>
      </p:pic>
      <p:sp>
        <p:nvSpPr>
          <p:cNvPr id="5" name="Slide Number Placeholder 4"/>
          <p:cNvSpPr>
            <a:spLocks noGrp="1"/>
          </p:cNvSpPr>
          <p:nvPr>
            <p:ph type="sldNum" sz="quarter" idx="12"/>
          </p:nvPr>
        </p:nvSpPr>
        <p:spPr/>
        <p:txBody>
          <a:bodyPr/>
          <a:lstStyle/>
          <a:p>
            <a:fld id="{55B28040-0FD8-C544-8357-9EE6C5A36700}" type="slidenum">
              <a:rPr lang="en-US" smtClean="0"/>
              <a:t>54</a:t>
            </a:fld>
            <a:endParaRPr lang="en-US"/>
          </a:p>
        </p:txBody>
      </p:sp>
    </p:spTree>
    <p:extLst>
      <p:ext uri="{BB962C8B-B14F-4D97-AF65-F5344CB8AC3E}">
        <p14:creationId xmlns:p14="http://schemas.microsoft.com/office/powerpoint/2010/main" val="926937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en-US" dirty="0">
                <a:ea typeface="+mj-ea"/>
                <a:cs typeface="+mj-cs"/>
              </a:rPr>
              <a:t>Password </a:t>
            </a:r>
            <a:r>
              <a:rPr kumimoji="1" lang="en-GB" dirty="0" smtClean="0">
                <a:ea typeface="+mj-ea"/>
                <a:cs typeface="+mj-cs"/>
              </a:rPr>
              <a:t>Authentication</a:t>
            </a:r>
            <a:endParaRPr lang="en-US" dirty="0">
              <a:ea typeface="+mj-ea"/>
              <a:cs typeface="+mj-cs"/>
            </a:endParaRPr>
          </a:p>
        </p:txBody>
      </p:sp>
      <p:sp>
        <p:nvSpPr>
          <p:cNvPr id="210947" name="Rectangle 3"/>
          <p:cNvSpPr>
            <a:spLocks noGrp="1" noChangeArrowheads="1"/>
          </p:cNvSpPr>
          <p:nvPr>
            <p:ph idx="1"/>
          </p:nvPr>
        </p:nvSpPr>
        <p:spPr>
          <a:xfrm>
            <a:off x="650240" y="2926080"/>
            <a:ext cx="11704320" cy="6394027"/>
          </a:xfrm>
        </p:spPr>
        <p:txBody>
          <a:bodyPr wrap="square" numCol="1" anchor="t" anchorCtr="0" compatLnSpc="1">
            <a:prstTxWarp prst="textNoShape">
              <a:avLst/>
            </a:prstTxWarp>
          </a:bodyPr>
          <a:lstStyle/>
          <a:p>
            <a:pPr eaLnBrk="1" hangingPunct="1">
              <a:defRPr/>
            </a:pPr>
            <a:r>
              <a:rPr lang="en-US" sz="4267" b="0" dirty="0">
                <a:effectLst>
                  <a:outerShdw blurRad="38100" dist="38100" dir="2700000" algn="tl">
                    <a:srgbClr val="0064E2"/>
                  </a:outerShdw>
                </a:effectLst>
              </a:rPr>
              <a:t>Widely used line of defense against intruders</a:t>
            </a:r>
          </a:p>
          <a:p>
            <a:pPr lvl="1" eaLnBrk="1" hangingPunct="1">
              <a:defRPr/>
            </a:pPr>
            <a:r>
              <a:rPr lang="en-US" sz="2844" dirty="0">
                <a:solidFill>
                  <a:srgbClr val="008751"/>
                </a:solidFill>
                <a:effectLst>
                  <a:outerShdw blurRad="38100" dist="38100" dir="2700000" algn="tl">
                    <a:srgbClr val="0064E2"/>
                  </a:outerShdw>
                </a:effectLst>
              </a:rPr>
              <a:t>User provides name/login and password</a:t>
            </a:r>
          </a:p>
          <a:p>
            <a:pPr lvl="1" eaLnBrk="1" hangingPunct="1">
              <a:defRPr/>
            </a:pPr>
            <a:r>
              <a:rPr lang="en-US" sz="2844" dirty="0">
                <a:solidFill>
                  <a:srgbClr val="008751"/>
                </a:solidFill>
                <a:effectLst>
                  <a:outerShdw blurRad="38100" dist="38100" dir="2700000" algn="tl">
                    <a:srgbClr val="0064E2"/>
                  </a:outerShdw>
                </a:effectLst>
              </a:rPr>
              <a:t>System compares password with the one stored for that specified login</a:t>
            </a:r>
          </a:p>
          <a:p>
            <a:pPr eaLnBrk="1" hangingPunct="1">
              <a:defRPr/>
            </a:pPr>
            <a:r>
              <a:rPr lang="en-US" sz="4267" b="0" dirty="0">
                <a:effectLst>
                  <a:outerShdw blurRad="38100" dist="38100" dir="2700000" algn="tl">
                    <a:srgbClr val="0064E2"/>
                  </a:outerShdw>
                </a:effectLst>
              </a:rPr>
              <a:t>The user </a:t>
            </a:r>
            <a:r>
              <a:rPr lang="en-US" sz="4267" b="0" dirty="0" smtClean="0">
                <a:effectLst>
                  <a:outerShdw blurRad="38100" dist="38100" dir="2700000" algn="tl">
                    <a:srgbClr val="0064E2"/>
                  </a:outerShdw>
                </a:effectLst>
              </a:rPr>
              <a:t>ID:</a:t>
            </a:r>
            <a:endParaRPr lang="en-US" sz="4267" b="0" dirty="0">
              <a:effectLst>
                <a:outerShdw blurRad="38100" dist="38100" dir="2700000" algn="tl">
                  <a:srgbClr val="0064E2"/>
                </a:outerShdw>
              </a:effectLst>
            </a:endParaRPr>
          </a:p>
          <a:p>
            <a:pPr lvl="1" eaLnBrk="1" hangingPunct="1">
              <a:defRPr/>
            </a:pPr>
            <a:r>
              <a:rPr lang="en-US" sz="2844" dirty="0">
                <a:solidFill>
                  <a:srgbClr val="008751"/>
                </a:solidFill>
                <a:effectLst>
                  <a:outerShdw blurRad="38100" dist="38100" dir="2700000" algn="tl">
                    <a:srgbClr val="0064E2"/>
                  </a:outerShdw>
                </a:effectLst>
              </a:rPr>
              <a:t>Determines that the user is authorized to access the system</a:t>
            </a:r>
          </a:p>
          <a:p>
            <a:pPr lvl="1" eaLnBrk="1" hangingPunct="1">
              <a:defRPr/>
            </a:pPr>
            <a:r>
              <a:rPr lang="en-US" sz="2844" dirty="0">
                <a:solidFill>
                  <a:srgbClr val="008751"/>
                </a:solidFill>
                <a:effectLst>
                  <a:outerShdw blurRad="38100" dist="38100" dir="2700000" algn="tl">
                    <a:srgbClr val="0064E2"/>
                  </a:outerShdw>
                </a:effectLst>
              </a:rPr>
              <a:t>Determines the user’s privileges</a:t>
            </a:r>
          </a:p>
          <a:p>
            <a:pPr lvl="1" eaLnBrk="1" hangingPunct="1">
              <a:defRPr/>
            </a:pPr>
            <a:r>
              <a:rPr lang="en-US" sz="2844" dirty="0">
                <a:solidFill>
                  <a:srgbClr val="008751"/>
                </a:solidFill>
                <a:effectLst>
                  <a:outerShdw blurRad="38100" dist="38100" dir="2700000" algn="tl">
                    <a:srgbClr val="0064E2"/>
                  </a:outerShdw>
                </a:effectLst>
              </a:rPr>
              <a:t>Is used in discretionary access control</a:t>
            </a: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55</a:t>
            </a:fld>
            <a:endParaRPr lang="en-US" dirty="0"/>
          </a:p>
        </p:txBody>
      </p:sp>
    </p:spTree>
    <p:extLst>
      <p:ext uri="{BB962C8B-B14F-4D97-AF65-F5344CB8AC3E}">
        <p14:creationId xmlns:p14="http://schemas.microsoft.com/office/powerpoint/2010/main" val="1188775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a:defRPr/>
            </a:pPr>
            <a:r>
              <a:rPr lang="en-US" dirty="0">
                <a:ea typeface="+mj-ea"/>
                <a:cs typeface="+mj-cs"/>
              </a:rPr>
              <a:t>Password Vulnerabilities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1123830"/>
              </p:ext>
            </p:extLst>
          </p:nvPr>
        </p:nvGraphicFramePr>
        <p:xfrm>
          <a:off x="650240" y="2275841"/>
          <a:ext cx="11704320" cy="643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56</a:t>
            </a:fld>
            <a:endParaRPr lang="en-US" dirty="0"/>
          </a:p>
        </p:txBody>
      </p:sp>
    </p:spTree>
    <p:extLst>
      <p:ext uri="{BB962C8B-B14F-4D97-AF65-F5344CB8AC3E}">
        <p14:creationId xmlns:p14="http://schemas.microsoft.com/office/powerpoint/2010/main" val="36247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64951" y="-346180"/>
            <a:ext cx="11704320" cy="1536171"/>
          </a:xfrm>
        </p:spPr>
        <p:txBody>
          <a:bodyPr/>
          <a:lstStyle/>
          <a:p>
            <a:pPr>
              <a:defRPr/>
            </a:pPr>
            <a:r>
              <a:rPr lang="en-US" dirty="0">
                <a:ea typeface="+mj-ea"/>
                <a:cs typeface="+mj-cs"/>
              </a:rPr>
              <a:t>Password Cracking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6182752"/>
              </p:ext>
            </p:extLst>
          </p:nvPr>
        </p:nvGraphicFramePr>
        <p:xfrm>
          <a:off x="357717" y="1292402"/>
          <a:ext cx="12442260" cy="8295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57</a:t>
            </a:fld>
            <a:endParaRPr lang="en-US" dirty="0"/>
          </a:p>
        </p:txBody>
      </p:sp>
    </p:spTree>
    <p:extLst>
      <p:ext uri="{BB962C8B-B14F-4D97-AF65-F5344CB8AC3E}">
        <p14:creationId xmlns:p14="http://schemas.microsoft.com/office/powerpoint/2010/main" val="107765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516193" y="1017638"/>
            <a:ext cx="11149781" cy="784072"/>
          </a:xfrm>
        </p:spPr>
        <p:txBody>
          <a:bodyPr>
            <a:normAutofit/>
          </a:bodyPr>
          <a:lstStyle/>
          <a:p>
            <a:pPr>
              <a:defRPr/>
            </a:pPr>
            <a:r>
              <a:rPr lang="en-US" dirty="0" smtClean="0">
                <a:effectLst>
                  <a:outerShdw blurRad="38100" dist="38100" dir="2700000" algn="tl" rotWithShape="0">
                    <a:srgbClr val="0E0A99"/>
                  </a:outerShdw>
                </a:effectLst>
              </a:rPr>
              <a:t>Smart Cards</a:t>
            </a:r>
            <a:endParaRPr lang="en-US" dirty="0">
              <a:effectLst>
                <a:outerShdw blurRad="38100" dist="38100" dir="2700000" algn="tl" rotWithShape="0">
                  <a:srgbClr val="0E0A99"/>
                </a:outerShdw>
              </a:effectLst>
            </a:endParaRPr>
          </a:p>
        </p:txBody>
      </p:sp>
      <p:sp>
        <p:nvSpPr>
          <p:cNvPr id="237571" name="Rectangle 3"/>
          <p:cNvSpPr>
            <a:spLocks noGrp="1" noChangeArrowheads="1"/>
          </p:cNvSpPr>
          <p:nvPr>
            <p:ph idx="1"/>
          </p:nvPr>
        </p:nvSpPr>
        <p:spPr>
          <a:xfrm>
            <a:off x="650240" y="2316516"/>
            <a:ext cx="11921067" cy="6944889"/>
          </a:xfrm>
        </p:spPr>
        <p:txBody>
          <a:bodyPr>
            <a:normAutofit fontScale="70000" lnSpcReduction="20000"/>
          </a:bodyPr>
          <a:lstStyle/>
          <a:p>
            <a:pPr>
              <a:lnSpc>
                <a:spcPct val="110000"/>
              </a:lnSpc>
              <a:buSzPct val="140000"/>
              <a:defRPr/>
            </a:pPr>
            <a:r>
              <a:rPr lang="en-US" sz="3129" dirty="0">
                <a:effectLst>
                  <a:outerShdw blurRad="38100" dist="38100" dir="2700000" algn="tl">
                    <a:srgbClr val="0064E2"/>
                  </a:outerShdw>
                </a:effectLst>
              </a:rPr>
              <a:t>Most important category of smart token</a:t>
            </a:r>
          </a:p>
          <a:p>
            <a:pPr lvl="2">
              <a:buSzPct val="110000"/>
              <a:buFont typeface="Courier New"/>
              <a:buChar char="o"/>
              <a:defRPr/>
            </a:pPr>
            <a:r>
              <a:rPr lang="en-US" dirty="0" smtClean="0"/>
              <a:t>Has the appearance of a credit card</a:t>
            </a:r>
          </a:p>
          <a:p>
            <a:pPr lvl="2">
              <a:buSzPct val="110000"/>
              <a:buFont typeface="Courier New"/>
              <a:buChar char="o"/>
              <a:defRPr/>
            </a:pPr>
            <a:r>
              <a:rPr lang="en-US" dirty="0" smtClean="0"/>
              <a:t>Has an electronic interface</a:t>
            </a:r>
          </a:p>
          <a:p>
            <a:pPr lvl="2">
              <a:buSzPct val="110000"/>
              <a:buFont typeface="Courier New"/>
              <a:buChar char="o"/>
              <a:defRPr/>
            </a:pPr>
            <a:r>
              <a:rPr lang="en-US" dirty="0" smtClean="0"/>
              <a:t>May use any of the smart token protocols</a:t>
            </a:r>
          </a:p>
          <a:p>
            <a:pPr marL="487672" lvl="2" indent="-487672">
              <a:lnSpc>
                <a:spcPct val="110000"/>
              </a:lnSpc>
              <a:buSzPct val="140000"/>
              <a:defRPr/>
            </a:pPr>
            <a:r>
              <a:rPr lang="en-US" sz="3129" dirty="0">
                <a:effectLst>
                  <a:outerShdw blurRad="38100" dist="38100" dir="2700000" algn="tl">
                    <a:srgbClr val="0064E2"/>
                  </a:outerShdw>
                </a:effectLst>
              </a:rPr>
              <a:t>Contain:</a:t>
            </a:r>
          </a:p>
          <a:p>
            <a:pPr lvl="2">
              <a:buSzPct val="110000"/>
              <a:buFont typeface="Courier New"/>
              <a:buChar char="o"/>
              <a:defRPr/>
            </a:pPr>
            <a:r>
              <a:rPr lang="en-US" dirty="0" smtClean="0"/>
              <a:t>An entire microprocessor</a:t>
            </a:r>
          </a:p>
          <a:p>
            <a:pPr lvl="3">
              <a:buSzPct val="110000"/>
              <a:buFont typeface="Arial"/>
              <a:buChar char="•"/>
              <a:defRPr/>
            </a:pPr>
            <a:r>
              <a:rPr lang="en-US" dirty="0"/>
              <a:t>P</a:t>
            </a:r>
            <a:r>
              <a:rPr lang="en-US" dirty="0" smtClean="0"/>
              <a:t>rocessor</a:t>
            </a:r>
            <a:endParaRPr lang="en-US" dirty="0"/>
          </a:p>
          <a:p>
            <a:pPr lvl="3">
              <a:buSzPct val="110000"/>
              <a:buFont typeface="Arial"/>
              <a:buChar char="•"/>
              <a:defRPr/>
            </a:pPr>
            <a:r>
              <a:rPr lang="en-US" dirty="0"/>
              <a:t>Memory </a:t>
            </a:r>
          </a:p>
          <a:p>
            <a:pPr lvl="3">
              <a:buSzPct val="110000"/>
              <a:buFont typeface="Arial"/>
              <a:buChar char="•"/>
              <a:defRPr/>
            </a:pPr>
            <a:r>
              <a:rPr lang="en-US" dirty="0"/>
              <a:t>I/O </a:t>
            </a:r>
            <a:r>
              <a:rPr lang="en-US" dirty="0" smtClean="0"/>
              <a:t>ports</a:t>
            </a:r>
          </a:p>
          <a:p>
            <a:pPr marL="487672" lvl="2" indent="-487672">
              <a:lnSpc>
                <a:spcPct val="110000"/>
              </a:lnSpc>
              <a:buSzPct val="140000"/>
              <a:defRPr/>
            </a:pPr>
            <a:r>
              <a:rPr lang="en-US" sz="3129" dirty="0">
                <a:effectLst>
                  <a:outerShdw blurRad="38100" dist="38100" dir="2700000" algn="tl">
                    <a:srgbClr val="0064E2"/>
                  </a:outerShdw>
                </a:effectLst>
              </a:rPr>
              <a:t>Typically include three types of memory:</a:t>
            </a:r>
          </a:p>
          <a:p>
            <a:pPr lvl="2">
              <a:buSzPct val="110000"/>
              <a:buFont typeface="Courier New"/>
              <a:buChar char="o"/>
              <a:defRPr/>
            </a:pPr>
            <a:r>
              <a:rPr lang="en-US" dirty="0" smtClean="0"/>
              <a:t>Read-only memory (ROM)</a:t>
            </a:r>
          </a:p>
          <a:p>
            <a:pPr lvl="3">
              <a:buSzPct val="110000"/>
              <a:buFont typeface="Arial"/>
              <a:buChar char="•"/>
              <a:defRPr/>
            </a:pPr>
            <a:r>
              <a:rPr lang="en-US" dirty="0"/>
              <a:t>Stores data that does not change during the card’s life</a:t>
            </a:r>
          </a:p>
          <a:p>
            <a:pPr lvl="2">
              <a:buSzPct val="110000"/>
              <a:buFont typeface="Courier New"/>
              <a:buChar char="o"/>
              <a:defRPr/>
            </a:pPr>
            <a:r>
              <a:rPr lang="en-US" dirty="0"/>
              <a:t>Electrically erasable programmable ROM (EEPROM</a:t>
            </a:r>
            <a:r>
              <a:rPr lang="en-US" dirty="0" smtClean="0"/>
              <a:t>)</a:t>
            </a:r>
          </a:p>
          <a:p>
            <a:pPr lvl="3">
              <a:buSzPct val="110000"/>
              <a:buFont typeface="Arial"/>
              <a:buChar char="•"/>
              <a:defRPr/>
            </a:pPr>
            <a:r>
              <a:rPr lang="en-US" dirty="0"/>
              <a:t>Holds application data and programs</a:t>
            </a:r>
          </a:p>
          <a:p>
            <a:pPr lvl="2">
              <a:buSzPct val="110000"/>
              <a:buFont typeface="Courier New"/>
              <a:buChar char="o"/>
              <a:defRPr/>
            </a:pPr>
            <a:r>
              <a:rPr lang="en-US" dirty="0"/>
              <a:t>Random access memory (RAM</a:t>
            </a:r>
            <a:r>
              <a:rPr lang="en-US" dirty="0" smtClean="0"/>
              <a:t>)</a:t>
            </a:r>
          </a:p>
          <a:p>
            <a:pPr lvl="3">
              <a:buSzPct val="110000"/>
              <a:buFont typeface="Arial"/>
              <a:buChar char="•"/>
              <a:defRPr/>
            </a:pPr>
            <a:r>
              <a:rPr lang="en-US" dirty="0"/>
              <a:t>Holds temporary data generated when applications are executed</a:t>
            </a:r>
          </a:p>
        </p:txBody>
      </p:sp>
      <p:pic>
        <p:nvPicPr>
          <p:cNvPr id="4" name="Picture 3"/>
          <p:cNvPicPr>
            <a:picLocks noChangeAspect="1"/>
          </p:cNvPicPr>
          <p:nvPr/>
        </p:nvPicPr>
        <p:blipFill>
          <a:blip r:embed="rId3"/>
          <a:stretch>
            <a:fillRect/>
          </a:stretch>
        </p:blipFill>
        <p:spPr>
          <a:xfrm>
            <a:off x="9574742" y="3340630"/>
            <a:ext cx="2262293" cy="2370667"/>
          </a:xfrm>
          <a:prstGeom prst="rect">
            <a:avLst/>
          </a:prstGeom>
        </p:spPr>
      </p:pic>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58</a:t>
            </a:fld>
            <a:endParaRPr lang="en-US" dirty="0"/>
          </a:p>
        </p:txBody>
      </p:sp>
    </p:spTree>
    <p:extLst>
      <p:ext uri="{BB962C8B-B14F-4D97-AF65-F5344CB8AC3E}">
        <p14:creationId xmlns:p14="http://schemas.microsoft.com/office/powerpoint/2010/main" val="203772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1131464"/>
            <a:ext cx="11704320" cy="708026"/>
          </a:xfrm>
        </p:spPr>
        <p:txBody>
          <a:bodyPr/>
          <a:lstStyle/>
          <a:p>
            <a:pPr>
              <a:defRPr/>
            </a:pPr>
            <a:r>
              <a:rPr lang="en-US" dirty="0">
                <a:ln w="0"/>
                <a:effectLst>
                  <a:outerShdw blurRad="38100" dist="19050" dir="2700000" algn="tl" rotWithShape="0">
                    <a:schemeClr val="dk1">
                      <a:alpha val="40000"/>
                    </a:schemeClr>
                  </a:outerShdw>
                </a:effectLst>
              </a:rPr>
              <a:t>Biometric Authentication</a:t>
            </a:r>
          </a:p>
        </p:txBody>
      </p:sp>
      <p:sp>
        <p:nvSpPr>
          <p:cNvPr id="3" name="Content Placeholder 2"/>
          <p:cNvSpPr>
            <a:spLocks noGrp="1"/>
          </p:cNvSpPr>
          <p:nvPr>
            <p:ph idx="1"/>
          </p:nvPr>
        </p:nvSpPr>
        <p:spPr>
          <a:xfrm>
            <a:off x="650240" y="2009281"/>
            <a:ext cx="11704320" cy="7744319"/>
          </a:xfrm>
        </p:spPr>
        <p:txBody>
          <a:bodyPr>
            <a:normAutofit/>
          </a:bodyPr>
          <a:lstStyle/>
          <a:p>
            <a:pPr marL="494175">
              <a:spcBef>
                <a:spcPts val="1707"/>
              </a:spcBef>
              <a:defRPr/>
            </a:pPr>
            <a:r>
              <a:rPr lang="en-US" dirty="0"/>
              <a:t>A</a:t>
            </a:r>
            <a:r>
              <a:rPr lang="en-US" dirty="0" smtClean="0"/>
              <a:t>ttempts to authenticate an individual based on unique physical characteristics</a:t>
            </a:r>
          </a:p>
          <a:p>
            <a:pPr marL="494175">
              <a:spcBef>
                <a:spcPts val="1707"/>
              </a:spcBef>
              <a:defRPr/>
            </a:pPr>
            <a:r>
              <a:rPr lang="en-US" dirty="0"/>
              <a:t>B</a:t>
            </a:r>
            <a:r>
              <a:rPr lang="en-US" dirty="0" smtClean="0"/>
              <a:t>ased on pattern recognition</a:t>
            </a:r>
          </a:p>
          <a:p>
            <a:pPr marL="494175">
              <a:spcBef>
                <a:spcPts val="1707"/>
              </a:spcBef>
              <a:defRPr/>
            </a:pPr>
            <a:r>
              <a:rPr lang="en-US" dirty="0" smtClean="0"/>
              <a:t> Is technically complex and expensive when compared to passwords and tokens</a:t>
            </a:r>
          </a:p>
          <a:p>
            <a:pPr marL="494175">
              <a:spcBef>
                <a:spcPts val="1707"/>
              </a:spcBef>
              <a:defRPr/>
            </a:pPr>
            <a:r>
              <a:rPr lang="en-US" dirty="0"/>
              <a:t>P</a:t>
            </a:r>
            <a:r>
              <a:rPr lang="en-US" dirty="0" smtClean="0"/>
              <a:t>hysical characteristics used include:</a:t>
            </a:r>
          </a:p>
          <a:p>
            <a:pPr lvl="2">
              <a:buFont typeface="Courier New"/>
              <a:buChar char="o"/>
              <a:defRPr/>
            </a:pPr>
            <a:r>
              <a:rPr lang="en-US" sz="2560" dirty="0"/>
              <a:t>Facial characteristics</a:t>
            </a:r>
          </a:p>
          <a:p>
            <a:pPr lvl="2">
              <a:buFont typeface="Courier New"/>
              <a:buChar char="o"/>
              <a:defRPr/>
            </a:pPr>
            <a:r>
              <a:rPr lang="en-US" sz="2560" dirty="0"/>
              <a:t>Fingerprints</a:t>
            </a:r>
          </a:p>
          <a:p>
            <a:pPr lvl="2">
              <a:buFont typeface="Courier New"/>
              <a:buChar char="o"/>
              <a:defRPr/>
            </a:pPr>
            <a:r>
              <a:rPr lang="en-US" sz="2560" dirty="0"/>
              <a:t>Hand geometry</a:t>
            </a:r>
          </a:p>
          <a:p>
            <a:pPr lvl="2">
              <a:buFont typeface="Courier New"/>
              <a:buChar char="o"/>
              <a:defRPr/>
            </a:pPr>
            <a:r>
              <a:rPr lang="en-US" sz="2560" dirty="0"/>
              <a:t>Retinal pattern </a:t>
            </a:r>
          </a:p>
          <a:p>
            <a:pPr lvl="2">
              <a:buFont typeface="Courier New"/>
              <a:buChar char="o"/>
              <a:defRPr/>
            </a:pPr>
            <a:r>
              <a:rPr lang="en-US" sz="2560" dirty="0"/>
              <a:t>Iris </a:t>
            </a:r>
          </a:p>
          <a:p>
            <a:pPr lvl="2">
              <a:buFont typeface="Courier New"/>
              <a:buChar char="o"/>
              <a:defRPr/>
            </a:pPr>
            <a:r>
              <a:rPr lang="en-US" sz="2560" dirty="0"/>
              <a:t>Signature </a:t>
            </a:r>
          </a:p>
          <a:p>
            <a:pPr lvl="2">
              <a:buFont typeface="Courier New"/>
              <a:buChar char="o"/>
              <a:defRPr/>
            </a:pPr>
            <a:r>
              <a:rPr lang="en-US" sz="2560" dirty="0"/>
              <a:t>Voice</a:t>
            </a:r>
          </a:p>
        </p:txBody>
      </p:sp>
      <p:pic>
        <p:nvPicPr>
          <p:cNvPr id="62468" name="Picture 3"/>
          <p:cNvPicPr>
            <a:picLocks noChangeAspect="1"/>
          </p:cNvPicPr>
          <p:nvPr/>
        </p:nvPicPr>
        <p:blipFill>
          <a:blip r:embed="rId3"/>
          <a:srcRect/>
          <a:stretch>
            <a:fillRect/>
          </a:stretch>
        </p:blipFill>
        <p:spPr bwMode="auto">
          <a:xfrm rot="776622">
            <a:off x="10767343" y="5059681"/>
            <a:ext cx="1950720" cy="2772551"/>
          </a:xfrm>
          <a:prstGeom prst="rect">
            <a:avLst/>
          </a:prstGeom>
          <a:noFill/>
          <a:ln w="9525">
            <a:noFill/>
            <a:miter lim="800000"/>
            <a:headEnd/>
            <a:tailEnd/>
          </a:ln>
        </p:spPr>
      </p:pic>
      <p:pic>
        <p:nvPicPr>
          <p:cNvPr id="62469" name="Picture 4"/>
          <p:cNvPicPr>
            <a:picLocks noChangeAspect="1"/>
          </p:cNvPicPr>
          <p:nvPr/>
        </p:nvPicPr>
        <p:blipFill>
          <a:blip r:embed="rId4"/>
          <a:srcRect/>
          <a:stretch>
            <a:fillRect/>
          </a:stretch>
        </p:blipFill>
        <p:spPr bwMode="auto">
          <a:xfrm rot="-440035">
            <a:off x="6502401" y="6935893"/>
            <a:ext cx="2090702" cy="1393050"/>
          </a:xfrm>
          <a:prstGeom prst="rect">
            <a:avLst/>
          </a:prstGeom>
          <a:noFill/>
          <a:ln w="9525">
            <a:noFill/>
            <a:miter lim="800000"/>
            <a:headEnd/>
            <a:tailEnd/>
          </a:ln>
        </p:spPr>
      </p:pic>
      <p:pic>
        <p:nvPicPr>
          <p:cNvPr id="62470" name="Picture 5"/>
          <p:cNvPicPr>
            <a:picLocks noChangeAspect="1"/>
          </p:cNvPicPr>
          <p:nvPr/>
        </p:nvPicPr>
        <p:blipFill>
          <a:blip r:embed="rId5"/>
          <a:srcRect/>
          <a:stretch>
            <a:fillRect/>
          </a:stretch>
        </p:blipFill>
        <p:spPr bwMode="auto">
          <a:xfrm>
            <a:off x="8994987" y="7152640"/>
            <a:ext cx="2384213" cy="2077156"/>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59</a:t>
            </a:fld>
            <a:endParaRPr lang="en-US" dirty="0"/>
          </a:p>
        </p:txBody>
      </p:sp>
    </p:spTree>
    <p:extLst>
      <p:ext uri="{BB962C8B-B14F-4D97-AF65-F5344CB8AC3E}">
        <p14:creationId xmlns:p14="http://schemas.microsoft.com/office/powerpoint/2010/main" val="6826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4" end="4"/>
                                            </p:txEl>
                                          </p:spTgt>
                                        </p:tgtEl>
                                      </p:cBhvr>
                                    </p:animEffect>
                                  </p:childTnLst>
                                </p:cTn>
                              </p:par>
                            </p:childTnLst>
                          </p:cTn>
                        </p:par>
                        <p:par>
                          <p:cTn id="12" fill="hold">
                            <p:stCondLst>
                              <p:cond delay="500"/>
                            </p:stCondLst>
                            <p:childTnLst>
                              <p:par>
                                <p:cTn id="13" presetID="54" presetClass="entr" presetSubtype="0" accel="10000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p:cTn id="15" dur="5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16" dur="5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17"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18"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19" dur="500"/>
                                        <p:tgtEl>
                                          <p:spTgt spid="3">
                                            <p:txEl>
                                              <p:pRg st="5" end="5"/>
                                            </p:txEl>
                                          </p:spTgt>
                                        </p:tgtEl>
                                      </p:cBhvr>
                                    </p:animEffect>
                                  </p:childTnLst>
                                </p:cTn>
                              </p:par>
                            </p:childTnLst>
                          </p:cTn>
                        </p:par>
                        <p:par>
                          <p:cTn id="20" fill="hold">
                            <p:stCondLst>
                              <p:cond delay="1000"/>
                            </p:stCondLst>
                            <p:childTnLst>
                              <p:par>
                                <p:cTn id="21" presetID="54" presetClass="entr" presetSubtype="0" accel="10000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5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24" dur="5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25"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26" dur="5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27" dur="500"/>
                                        <p:tgtEl>
                                          <p:spTgt spid="3">
                                            <p:txEl>
                                              <p:pRg st="6" end="6"/>
                                            </p:txEl>
                                          </p:spTgt>
                                        </p:tgtEl>
                                      </p:cBhvr>
                                    </p:animEffect>
                                  </p:childTnLst>
                                </p:cTn>
                              </p:par>
                            </p:childTnLst>
                          </p:cTn>
                        </p:par>
                        <p:par>
                          <p:cTn id="28" fill="hold">
                            <p:stCondLst>
                              <p:cond delay="1500"/>
                            </p:stCondLst>
                            <p:childTnLst>
                              <p:par>
                                <p:cTn id="29" presetID="54" presetClass="entr" presetSubtype="0" accel="10000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500" fill="hold"/>
                                        <p:tgtEl>
                                          <p:spTgt spid="3">
                                            <p:txEl>
                                              <p:pRg st="7" end="7"/>
                                            </p:txEl>
                                          </p:spTgt>
                                        </p:tgtEl>
                                        <p:attrNameLst>
                                          <p:attrName>ppt_w</p:attrName>
                                        </p:attrNameLst>
                                      </p:cBhvr>
                                      <p:tavLst>
                                        <p:tav tm="0">
                                          <p:val>
                                            <p:strVal val="#ppt_w*0.05"/>
                                          </p:val>
                                        </p:tav>
                                        <p:tav tm="100000">
                                          <p:val>
                                            <p:strVal val="#ppt_w"/>
                                          </p:val>
                                        </p:tav>
                                      </p:tavLst>
                                    </p:anim>
                                    <p:anim calcmode="lin" valueType="num">
                                      <p:cBhvr>
                                        <p:cTn id="32" dur="5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33" dur="5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34" dur="5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35" dur="500"/>
                                        <p:tgtEl>
                                          <p:spTgt spid="3">
                                            <p:txEl>
                                              <p:pRg st="7" end="7"/>
                                            </p:txEl>
                                          </p:spTgt>
                                        </p:tgtEl>
                                      </p:cBhvr>
                                    </p:animEffect>
                                  </p:childTnLst>
                                </p:cTn>
                              </p:par>
                            </p:childTnLst>
                          </p:cTn>
                        </p:par>
                        <p:par>
                          <p:cTn id="36" fill="hold">
                            <p:stCondLst>
                              <p:cond delay="2000"/>
                            </p:stCondLst>
                            <p:childTnLst>
                              <p:par>
                                <p:cTn id="37" presetID="54" presetClass="entr" presetSubtype="0" accel="10000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p:cTn id="39" dur="500" fill="hold"/>
                                        <p:tgtEl>
                                          <p:spTgt spid="3">
                                            <p:txEl>
                                              <p:pRg st="8" end="8"/>
                                            </p:txEl>
                                          </p:spTgt>
                                        </p:tgtEl>
                                        <p:attrNameLst>
                                          <p:attrName>ppt_w</p:attrName>
                                        </p:attrNameLst>
                                      </p:cBhvr>
                                      <p:tavLst>
                                        <p:tav tm="0">
                                          <p:val>
                                            <p:strVal val="#ppt_w*0.05"/>
                                          </p:val>
                                        </p:tav>
                                        <p:tav tm="100000">
                                          <p:val>
                                            <p:strVal val="#ppt_w"/>
                                          </p:val>
                                        </p:tav>
                                      </p:tavLst>
                                    </p:anim>
                                    <p:anim calcmode="lin" valueType="num">
                                      <p:cBhvr>
                                        <p:cTn id="40" dur="5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41" dur="5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42" dur="5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43" dur="500"/>
                                        <p:tgtEl>
                                          <p:spTgt spid="3">
                                            <p:txEl>
                                              <p:pRg st="8" end="8"/>
                                            </p:txEl>
                                          </p:spTgt>
                                        </p:tgtEl>
                                      </p:cBhvr>
                                    </p:animEffect>
                                  </p:childTnLst>
                                </p:cTn>
                              </p:par>
                            </p:childTnLst>
                          </p:cTn>
                        </p:par>
                        <p:par>
                          <p:cTn id="44" fill="hold">
                            <p:stCondLst>
                              <p:cond delay="2500"/>
                            </p:stCondLst>
                            <p:childTnLst>
                              <p:par>
                                <p:cTn id="45" presetID="54" presetClass="entr" presetSubtype="0" accel="10000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p:cTn id="47" dur="500" fill="hold"/>
                                        <p:tgtEl>
                                          <p:spTgt spid="3">
                                            <p:txEl>
                                              <p:pRg st="9" end="9"/>
                                            </p:txEl>
                                          </p:spTgt>
                                        </p:tgtEl>
                                        <p:attrNameLst>
                                          <p:attrName>ppt_w</p:attrName>
                                        </p:attrNameLst>
                                      </p:cBhvr>
                                      <p:tavLst>
                                        <p:tav tm="0">
                                          <p:val>
                                            <p:strVal val="#ppt_w*0.05"/>
                                          </p:val>
                                        </p:tav>
                                        <p:tav tm="100000">
                                          <p:val>
                                            <p:strVal val="#ppt_w"/>
                                          </p:val>
                                        </p:tav>
                                      </p:tavLst>
                                    </p:anim>
                                    <p:anim calcmode="lin" valueType="num">
                                      <p:cBhvr>
                                        <p:cTn id="48" dur="5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49" dur="5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50" dur="500" fill="hold"/>
                                        <p:tgtEl>
                                          <p:spTgt spid="3">
                                            <p:txEl>
                                              <p:pRg st="9" end="9"/>
                                            </p:txEl>
                                          </p:spTgt>
                                        </p:tgtEl>
                                        <p:attrNameLst>
                                          <p:attrName>ppt_y</p:attrName>
                                        </p:attrNameLst>
                                      </p:cBhvr>
                                      <p:tavLst>
                                        <p:tav tm="0">
                                          <p:val>
                                            <p:strVal val="#ppt_y"/>
                                          </p:val>
                                        </p:tav>
                                        <p:tav tm="100000">
                                          <p:val>
                                            <p:strVal val="#ppt_y"/>
                                          </p:val>
                                        </p:tav>
                                      </p:tavLst>
                                    </p:anim>
                                    <p:animEffect transition="in" filter="fade">
                                      <p:cBhvr>
                                        <p:cTn id="51" dur="500"/>
                                        <p:tgtEl>
                                          <p:spTgt spid="3">
                                            <p:txEl>
                                              <p:pRg st="9" end="9"/>
                                            </p:txEl>
                                          </p:spTgt>
                                        </p:tgtEl>
                                      </p:cBhvr>
                                    </p:animEffect>
                                  </p:childTnLst>
                                </p:cTn>
                              </p:par>
                            </p:childTnLst>
                          </p:cTn>
                        </p:par>
                        <p:par>
                          <p:cTn id="52" fill="hold">
                            <p:stCondLst>
                              <p:cond delay="3000"/>
                            </p:stCondLst>
                            <p:childTnLst>
                              <p:par>
                                <p:cTn id="53" presetID="54" presetClass="entr" presetSubtype="0" accel="100000" fill="hold" grpId="0" nodeType="after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p:cTn id="55" dur="500" fill="hold"/>
                                        <p:tgtEl>
                                          <p:spTgt spid="3">
                                            <p:txEl>
                                              <p:pRg st="10" end="10"/>
                                            </p:txEl>
                                          </p:spTgt>
                                        </p:tgtEl>
                                        <p:attrNameLst>
                                          <p:attrName>ppt_w</p:attrName>
                                        </p:attrNameLst>
                                      </p:cBhvr>
                                      <p:tavLst>
                                        <p:tav tm="0">
                                          <p:val>
                                            <p:strVal val="#ppt_w*0.05"/>
                                          </p:val>
                                        </p:tav>
                                        <p:tav tm="100000">
                                          <p:val>
                                            <p:strVal val="#ppt_w"/>
                                          </p:val>
                                        </p:tav>
                                      </p:tavLst>
                                    </p:anim>
                                    <p:anim calcmode="lin" valueType="num">
                                      <p:cBhvr>
                                        <p:cTn id="56" dur="5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57" dur="5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58" dur="500" fill="hold"/>
                                        <p:tgtEl>
                                          <p:spTgt spid="3">
                                            <p:txEl>
                                              <p:pRg st="10" end="10"/>
                                            </p:txEl>
                                          </p:spTgt>
                                        </p:tgtEl>
                                        <p:attrNameLst>
                                          <p:attrName>ppt_y</p:attrName>
                                        </p:attrNameLst>
                                      </p:cBhvr>
                                      <p:tavLst>
                                        <p:tav tm="0">
                                          <p:val>
                                            <p:strVal val="#ppt_y"/>
                                          </p:val>
                                        </p:tav>
                                        <p:tav tm="100000">
                                          <p:val>
                                            <p:strVal val="#ppt_y"/>
                                          </p:val>
                                        </p:tav>
                                      </p:tavLst>
                                    </p:anim>
                                    <p:animEffect transition="in" filter="fade">
                                      <p:cBhvr>
                                        <p:cTn id="5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Confidentiality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080" y="4699333"/>
            <a:ext cx="6136640" cy="3373120"/>
          </a:xfrm>
        </p:spPr>
      </p:pic>
      <p:sp>
        <p:nvSpPr>
          <p:cNvPr id="5" name="Rectangle 4"/>
          <p:cNvSpPr/>
          <p:nvPr/>
        </p:nvSpPr>
        <p:spPr>
          <a:xfrm>
            <a:off x="687603" y="2144788"/>
            <a:ext cx="11216640" cy="2062103"/>
          </a:xfrm>
          <a:prstGeom prst="rect">
            <a:avLst/>
          </a:prstGeom>
        </p:spPr>
        <p:txBody>
          <a:bodyPr wrap="square">
            <a:spAutoFit/>
          </a:bodyPr>
          <a:lstStyle/>
          <a:p>
            <a:pPr algn="l"/>
            <a:r>
              <a:rPr lang="en-US" sz="3200" b="1" dirty="0">
                <a:solidFill>
                  <a:srgbClr val="000000"/>
                </a:solidFill>
                <a:latin typeface="Calibri" charset="0"/>
              </a:rPr>
              <a:t>Encryption: </a:t>
            </a:r>
            <a:r>
              <a:rPr lang="en-US" sz="3200" dirty="0">
                <a:solidFill>
                  <a:srgbClr val="000000"/>
                </a:solidFill>
                <a:latin typeface="Calibri" charset="0"/>
              </a:rPr>
              <a:t>the transformation of information using a secret, called an encryption key, so that the transformed information can only be read using another secret, called the decryption key (which may, in some cases, be the same as the encryption key).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6</a:t>
            </a:fld>
            <a:endParaRPr lang="en-US" dirty="0"/>
          </a:p>
        </p:txBody>
      </p:sp>
    </p:spTree>
    <p:extLst>
      <p:ext uri="{BB962C8B-B14F-4D97-AF65-F5344CB8AC3E}">
        <p14:creationId xmlns:p14="http://schemas.microsoft.com/office/powerpoint/2010/main" val="13605739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429127249"/>
              </p:ext>
            </p:extLst>
          </p:nvPr>
        </p:nvGraphicFramePr>
        <p:xfrm>
          <a:off x="0" y="0"/>
          <a:ext cx="12571307" cy="975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60</a:t>
            </a:fld>
            <a:endParaRPr lang="en-US" dirty="0">
              <a:solidFill>
                <a:prstClr val="white">
                  <a:lumMod val="65000"/>
                  <a:lumOff val="35000"/>
                </a:prstClr>
              </a:solidFill>
            </a:endParaRPr>
          </a:p>
        </p:txBody>
      </p:sp>
    </p:spTree>
    <p:extLst>
      <p:ext uri="{BB962C8B-B14F-4D97-AF65-F5344CB8AC3E}">
        <p14:creationId xmlns:p14="http://schemas.microsoft.com/office/powerpoint/2010/main" val="930169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Chapter 1: roadmap</a:t>
            </a:r>
            <a:endParaRPr lang="en-US" dirty="0"/>
          </a:p>
        </p:txBody>
      </p:sp>
      <p:sp>
        <p:nvSpPr>
          <p:cNvPr id="3" name="Content Placeholder 2"/>
          <p:cNvSpPr>
            <a:spLocks noGrp="1"/>
          </p:cNvSpPr>
          <p:nvPr>
            <p:ph idx="1"/>
          </p:nvPr>
        </p:nvSpPr>
        <p:spPr/>
        <p:txBody>
          <a:bodyPr/>
          <a:lstStyle/>
          <a:p>
            <a:pPr lvl="1" eaLnBrk="1" hangingPunct="1">
              <a:buFont typeface="Wingdings" charset="2"/>
              <a:buNone/>
            </a:pPr>
            <a:r>
              <a:rPr lang="en-US" altLang="en-US" sz="3982" dirty="0">
                <a:solidFill>
                  <a:schemeClr val="tx1"/>
                </a:solidFill>
              </a:rPr>
              <a:t>1.1 Fundamental Concepts</a:t>
            </a:r>
          </a:p>
          <a:p>
            <a:pPr lvl="1" eaLnBrk="1" hangingPunct="1">
              <a:buFont typeface="Wingdings" charset="2"/>
              <a:buNone/>
            </a:pPr>
            <a:r>
              <a:rPr lang="en-US" altLang="en-US" sz="3982" dirty="0">
                <a:solidFill>
                  <a:schemeClr val="tx1"/>
                </a:solidFill>
              </a:rPr>
              <a:t>1.2 Access Control Models</a:t>
            </a:r>
          </a:p>
          <a:p>
            <a:pPr lvl="1" eaLnBrk="1" hangingPunct="1">
              <a:buFont typeface="Wingdings" charset="2"/>
              <a:buNone/>
            </a:pPr>
            <a:r>
              <a:rPr lang="en-US" altLang="en-US" sz="3982" dirty="0">
                <a:solidFill>
                  <a:srgbClr val="FF0000"/>
                </a:solidFill>
              </a:rPr>
              <a:t>1.3 Cryptographic Concepts</a:t>
            </a:r>
          </a:p>
          <a:p>
            <a:pPr lvl="1" eaLnBrk="1" hangingPunct="1">
              <a:buFont typeface="Wingdings" charset="2"/>
              <a:buNone/>
            </a:pPr>
            <a:r>
              <a:rPr lang="en-US" altLang="en-US" sz="3982" dirty="0">
                <a:solidFill>
                  <a:schemeClr val="tx1"/>
                </a:solidFill>
              </a:rPr>
              <a:t>1.4 Implementation and Usability Issues</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61</a:t>
            </a:fld>
            <a:endParaRPr lang="en-US" dirty="0"/>
          </a:p>
        </p:txBody>
      </p:sp>
    </p:spTree>
    <p:extLst>
      <p:ext uri="{BB962C8B-B14F-4D97-AF65-F5344CB8AC3E}">
        <p14:creationId xmlns:p14="http://schemas.microsoft.com/office/powerpoint/2010/main" val="2696170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Concepts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4054" y="4742180"/>
            <a:ext cx="5716693" cy="3440853"/>
          </a:xfrm>
        </p:spPr>
      </p:pic>
      <p:sp>
        <p:nvSpPr>
          <p:cNvPr id="5" name="Rectangle 4"/>
          <p:cNvSpPr/>
          <p:nvPr/>
        </p:nvSpPr>
        <p:spPr>
          <a:xfrm>
            <a:off x="571500" y="2313316"/>
            <a:ext cx="11216640" cy="1569660"/>
          </a:xfrm>
          <a:prstGeom prst="rect">
            <a:avLst/>
          </a:prstGeom>
        </p:spPr>
        <p:txBody>
          <a:bodyPr wrap="square">
            <a:spAutoFit/>
          </a:bodyPr>
          <a:lstStyle/>
          <a:p>
            <a:pPr algn="l"/>
            <a:r>
              <a:rPr lang="en-US" sz="3200" b="1" dirty="0">
                <a:solidFill>
                  <a:srgbClr val="000000"/>
                </a:solidFill>
                <a:latin typeface="Calibri" charset="0"/>
              </a:rPr>
              <a:t>Encryption</a:t>
            </a:r>
            <a:r>
              <a:rPr lang="en-US" sz="3200" dirty="0">
                <a:solidFill>
                  <a:srgbClr val="000000"/>
                </a:solidFill>
                <a:latin typeface="Calibri" charset="0"/>
              </a:rPr>
              <a:t>: a means to allow two parties, customarily called Alice and Bob, to establish confidential communication over an insecure channel that is subject to eavesdropping.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62</a:t>
            </a:fld>
            <a:endParaRPr lang="en-US" dirty="0"/>
          </a:p>
        </p:txBody>
      </p:sp>
    </p:spTree>
    <p:extLst>
      <p:ext uri="{BB962C8B-B14F-4D97-AF65-F5344CB8AC3E}">
        <p14:creationId xmlns:p14="http://schemas.microsoft.com/office/powerpoint/2010/main" val="4124357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Decryption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667" y="5273545"/>
            <a:ext cx="6231467" cy="2926080"/>
          </a:xfrm>
        </p:spPr>
      </p:pic>
      <p:sp>
        <p:nvSpPr>
          <p:cNvPr id="5" name="Rectangle 4"/>
          <p:cNvSpPr/>
          <p:nvPr/>
        </p:nvSpPr>
        <p:spPr>
          <a:xfrm>
            <a:off x="894080" y="2715542"/>
            <a:ext cx="11216640" cy="1569660"/>
          </a:xfrm>
          <a:prstGeom prst="rect">
            <a:avLst/>
          </a:prstGeom>
        </p:spPr>
        <p:txBody>
          <a:bodyPr wrap="square">
            <a:spAutoFit/>
          </a:bodyPr>
          <a:lstStyle/>
          <a:p>
            <a:pPr algn="l">
              <a:buFont typeface="Arial" charset="0"/>
              <a:buChar char="•"/>
            </a:pPr>
            <a:r>
              <a:rPr lang="en-US" sz="3200" dirty="0">
                <a:solidFill>
                  <a:srgbClr val="000000"/>
                </a:solidFill>
                <a:latin typeface="Calibri" charset="0"/>
              </a:rPr>
              <a:t>The message M is called the </a:t>
            </a:r>
            <a:r>
              <a:rPr lang="en-US" sz="3200" b="1" dirty="0">
                <a:solidFill>
                  <a:srgbClr val="000000"/>
                </a:solidFill>
                <a:latin typeface="Calibri" charset="0"/>
              </a:rPr>
              <a:t>plaintext. </a:t>
            </a:r>
            <a:endParaRPr lang="en-US" sz="3200" dirty="0">
              <a:solidFill>
                <a:srgbClr val="000000"/>
              </a:solidFill>
              <a:latin typeface="ArialMT" charset="0"/>
            </a:endParaRPr>
          </a:p>
          <a:p>
            <a:pPr algn="l">
              <a:buFont typeface="Arial" charset="0"/>
              <a:buChar char="•"/>
            </a:pPr>
            <a:r>
              <a:rPr lang="en-US" sz="3200" dirty="0">
                <a:solidFill>
                  <a:srgbClr val="000000"/>
                </a:solidFill>
                <a:latin typeface="Calibri" charset="0"/>
              </a:rPr>
              <a:t>Alice will convert plaintext M to an encrypted form using an encryption algorithm E that outputs a </a:t>
            </a:r>
            <a:r>
              <a:rPr lang="en-US" sz="3200" b="1" dirty="0" err="1">
                <a:solidFill>
                  <a:srgbClr val="000000"/>
                </a:solidFill>
                <a:latin typeface="Calibri" charset="0"/>
              </a:rPr>
              <a:t>ciphertext</a:t>
            </a:r>
            <a:r>
              <a:rPr lang="en-US" sz="3200" b="1" dirty="0">
                <a:solidFill>
                  <a:srgbClr val="000000"/>
                </a:solidFill>
                <a:latin typeface="Calibri" charset="0"/>
              </a:rPr>
              <a:t> C for M. </a:t>
            </a:r>
            <a:endParaRPr lang="en-US" sz="3200" dirty="0">
              <a:solidFill>
                <a:srgbClr val="000000"/>
              </a:solidFill>
              <a:latin typeface="ArialMT" charset="0"/>
            </a:endParaRPr>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63</a:t>
            </a:fld>
            <a:endParaRPr lang="en-US" dirty="0"/>
          </a:p>
        </p:txBody>
      </p:sp>
    </p:spTree>
    <p:extLst>
      <p:ext uri="{BB962C8B-B14F-4D97-AF65-F5344CB8AC3E}">
        <p14:creationId xmlns:p14="http://schemas.microsoft.com/office/powerpoint/2010/main" val="1877383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9743" y="4324593"/>
            <a:ext cx="7586133" cy="3969173"/>
          </a:xfrm>
        </p:spPr>
      </p:pic>
      <p:sp>
        <p:nvSpPr>
          <p:cNvPr id="5" name="Rectangle 4"/>
          <p:cNvSpPr/>
          <p:nvPr/>
        </p:nvSpPr>
        <p:spPr>
          <a:xfrm>
            <a:off x="894080" y="2901432"/>
            <a:ext cx="11216639" cy="584775"/>
          </a:xfrm>
          <a:prstGeom prst="rect">
            <a:avLst/>
          </a:prstGeom>
        </p:spPr>
        <p:txBody>
          <a:bodyPr wrap="square">
            <a:spAutoFit/>
          </a:bodyPr>
          <a:lstStyle/>
          <a:p>
            <a:pPr marL="304810" indent="-304810" algn="l">
              <a:buFont typeface="Arial" charset="0"/>
              <a:buChar char="•"/>
            </a:pPr>
            <a:r>
              <a:rPr lang="en-US" sz="3200" dirty="0">
                <a:solidFill>
                  <a:srgbClr val="000000"/>
                </a:solidFill>
                <a:latin typeface="Calibri" charset="0"/>
              </a:rPr>
              <a:t>Replace each letter with the one “three over” in the alphabet.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64</a:t>
            </a:fld>
            <a:endParaRPr lang="en-US" dirty="0"/>
          </a:p>
        </p:txBody>
      </p:sp>
    </p:spTree>
    <p:extLst>
      <p:ext uri="{BB962C8B-B14F-4D97-AF65-F5344CB8AC3E}">
        <p14:creationId xmlns:p14="http://schemas.microsoft.com/office/powerpoint/2010/main" val="208217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Cryptosystems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0" y="4632817"/>
            <a:ext cx="6502400" cy="3725333"/>
          </a:xfrm>
        </p:spPr>
      </p:pic>
      <p:sp>
        <p:nvSpPr>
          <p:cNvPr id="5" name="Rectangle 4"/>
          <p:cNvSpPr/>
          <p:nvPr/>
        </p:nvSpPr>
        <p:spPr>
          <a:xfrm>
            <a:off x="894080" y="2838820"/>
            <a:ext cx="11216640" cy="1077218"/>
          </a:xfrm>
          <a:prstGeom prst="rect">
            <a:avLst/>
          </a:prstGeom>
        </p:spPr>
        <p:txBody>
          <a:bodyPr wrap="square">
            <a:spAutoFit/>
          </a:bodyPr>
          <a:lstStyle/>
          <a:p>
            <a:pPr marL="304810" indent="-304810" algn="l">
              <a:buFont typeface="Arial" charset="0"/>
              <a:buChar char="•"/>
            </a:pPr>
            <a:r>
              <a:rPr lang="en-US" sz="3200" dirty="0">
                <a:solidFill>
                  <a:srgbClr val="000000"/>
                </a:solidFill>
                <a:latin typeface="Calibri" charset="0"/>
              </a:rPr>
              <a:t>Alice and Bob share a secret key, which is used for both encryption and decryption.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65</a:t>
            </a:fld>
            <a:endParaRPr lang="en-US" dirty="0"/>
          </a:p>
        </p:txBody>
      </p:sp>
    </p:spTree>
    <p:extLst>
      <p:ext uri="{BB962C8B-B14F-4D97-AF65-F5344CB8AC3E}">
        <p14:creationId xmlns:p14="http://schemas.microsoft.com/office/powerpoint/2010/main" val="1254409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Key Distribution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920" y="4176340"/>
            <a:ext cx="6664960" cy="3914987"/>
          </a:xfrm>
        </p:spPr>
      </p:pic>
      <p:sp>
        <p:nvSpPr>
          <p:cNvPr id="6" name="Rectangle 5"/>
          <p:cNvSpPr/>
          <p:nvPr/>
        </p:nvSpPr>
        <p:spPr>
          <a:xfrm>
            <a:off x="894080" y="2580149"/>
            <a:ext cx="11216640" cy="1077218"/>
          </a:xfrm>
          <a:prstGeom prst="rect">
            <a:avLst/>
          </a:prstGeom>
        </p:spPr>
        <p:txBody>
          <a:bodyPr wrap="square">
            <a:spAutoFit/>
          </a:bodyPr>
          <a:lstStyle/>
          <a:p>
            <a:pPr algn="l"/>
            <a:r>
              <a:rPr lang="en-US" sz="2560" dirty="0">
                <a:solidFill>
                  <a:srgbClr val="000000"/>
                </a:solidFill>
                <a:latin typeface="ArialMT" charset="0"/>
              </a:rPr>
              <a:t>• </a:t>
            </a:r>
            <a:r>
              <a:rPr lang="en-US" sz="3200" dirty="0">
                <a:solidFill>
                  <a:srgbClr val="000000"/>
                </a:solidFill>
                <a:latin typeface="Calibri" charset="0"/>
              </a:rPr>
              <a:t>Requires each pair of communicating parties to share a (separate) secret key.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66</a:t>
            </a:fld>
            <a:endParaRPr lang="en-US" dirty="0"/>
          </a:p>
        </p:txBody>
      </p:sp>
    </p:spTree>
    <p:extLst>
      <p:ext uri="{BB962C8B-B14F-4D97-AF65-F5344CB8AC3E}">
        <p14:creationId xmlns:p14="http://schemas.microsoft.com/office/powerpoint/2010/main" val="10106971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107" y="4481597"/>
            <a:ext cx="7572587" cy="3874347"/>
          </a:xfrm>
        </p:spPr>
      </p:pic>
      <p:sp>
        <p:nvSpPr>
          <p:cNvPr id="5" name="Rectangle 4"/>
          <p:cNvSpPr/>
          <p:nvPr/>
        </p:nvSpPr>
        <p:spPr>
          <a:xfrm>
            <a:off x="894080" y="2660188"/>
            <a:ext cx="11216639" cy="584775"/>
          </a:xfrm>
          <a:prstGeom prst="rect">
            <a:avLst/>
          </a:prstGeom>
        </p:spPr>
        <p:txBody>
          <a:bodyPr wrap="square">
            <a:spAutoFit/>
          </a:bodyPr>
          <a:lstStyle/>
          <a:p>
            <a:pPr algn="l"/>
            <a:r>
              <a:rPr lang="en-US" sz="2560" dirty="0">
                <a:solidFill>
                  <a:srgbClr val="000000"/>
                </a:solidFill>
                <a:latin typeface="ArialMT" charset="0"/>
              </a:rPr>
              <a:t>• </a:t>
            </a:r>
            <a:r>
              <a:rPr lang="en-US" sz="3200" dirty="0">
                <a:solidFill>
                  <a:srgbClr val="000000"/>
                </a:solidFill>
                <a:latin typeface="Calibri" charset="0"/>
              </a:rPr>
              <a:t>Separate keys are used for encryption and decryption.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67</a:t>
            </a:fld>
            <a:endParaRPr lang="en-US" dirty="0"/>
          </a:p>
        </p:txBody>
      </p:sp>
    </p:spTree>
    <p:extLst>
      <p:ext uri="{BB962C8B-B14F-4D97-AF65-F5344CB8AC3E}">
        <p14:creationId xmlns:p14="http://schemas.microsoft.com/office/powerpoint/2010/main" val="191049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Distribution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307" y="3812940"/>
            <a:ext cx="6150187" cy="4334933"/>
          </a:xfrm>
        </p:spPr>
      </p:pic>
      <p:sp>
        <p:nvSpPr>
          <p:cNvPr id="5" name="Rectangle 4"/>
          <p:cNvSpPr/>
          <p:nvPr/>
        </p:nvSpPr>
        <p:spPr>
          <a:xfrm>
            <a:off x="860754" y="2477682"/>
            <a:ext cx="10871429" cy="584775"/>
          </a:xfrm>
          <a:prstGeom prst="rect">
            <a:avLst/>
          </a:prstGeom>
        </p:spPr>
        <p:txBody>
          <a:bodyPr wrap="square">
            <a:spAutoFit/>
          </a:bodyPr>
          <a:lstStyle/>
          <a:p>
            <a:pPr algn="l"/>
            <a:r>
              <a:rPr lang="en-US" sz="3200" dirty="0">
                <a:solidFill>
                  <a:srgbClr val="000000"/>
                </a:solidFill>
                <a:latin typeface="ArialMT" charset="0"/>
              </a:rPr>
              <a:t>• </a:t>
            </a:r>
            <a:r>
              <a:rPr lang="en-US" sz="3200" dirty="0">
                <a:solidFill>
                  <a:srgbClr val="000000"/>
                </a:solidFill>
                <a:latin typeface="Calibri" charset="0"/>
              </a:rPr>
              <a:t>Only one key is needed for each recipient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68</a:t>
            </a:fld>
            <a:endParaRPr lang="en-US" dirty="0"/>
          </a:p>
        </p:txBody>
      </p:sp>
    </p:spTree>
    <p:extLst>
      <p:ext uri="{BB962C8B-B14F-4D97-AF65-F5344CB8AC3E}">
        <p14:creationId xmlns:p14="http://schemas.microsoft.com/office/powerpoint/2010/main" val="485163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 </a:t>
            </a:r>
          </a:p>
        </p:txBody>
      </p:sp>
      <p:sp>
        <p:nvSpPr>
          <p:cNvPr id="3" name="Content Placeholder 2"/>
          <p:cNvSpPr>
            <a:spLocks noGrp="1"/>
          </p:cNvSpPr>
          <p:nvPr>
            <p:ph idx="1"/>
          </p:nvPr>
        </p:nvSpPr>
        <p:spPr/>
        <p:txBody>
          <a:bodyPr/>
          <a:lstStyle/>
          <a:p>
            <a:r>
              <a:rPr lang="en-US" dirty="0"/>
              <a:t>Public-key encryption provides a method for doing digital signatures </a:t>
            </a:r>
          </a:p>
          <a:p>
            <a:r>
              <a:rPr lang="en-US" dirty="0"/>
              <a:t>To sign a message, M, Alice just encrypts it with her private </a:t>
            </a:r>
            <a:r>
              <a:rPr lang="en-US" dirty="0" smtClean="0"/>
              <a:t>key </a:t>
            </a:r>
            <a:endParaRPr lang="en-US" dirty="0"/>
          </a:p>
          <a:p>
            <a:r>
              <a:rPr lang="en-US" dirty="0" smtClean="0"/>
              <a:t>Anyone </a:t>
            </a:r>
            <a:r>
              <a:rPr lang="en-US" dirty="0"/>
              <a:t>can decrypt this message using Alice’s public </a:t>
            </a:r>
            <a:r>
              <a:rPr lang="en-US" dirty="0" smtClean="0"/>
              <a:t>key and </a:t>
            </a:r>
            <a:r>
              <a:rPr lang="en-US" dirty="0"/>
              <a:t>compare that to the message M.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69</a:t>
            </a:fld>
            <a:endParaRPr lang="en-US" dirty="0"/>
          </a:p>
        </p:txBody>
      </p:sp>
    </p:spTree>
    <p:extLst>
      <p:ext uri="{BB962C8B-B14F-4D97-AF65-F5344CB8AC3E}">
        <p14:creationId xmlns:p14="http://schemas.microsoft.com/office/powerpoint/2010/main" val="14271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Confidentiality </a:t>
            </a:r>
          </a:p>
        </p:txBody>
      </p:sp>
      <p:sp>
        <p:nvSpPr>
          <p:cNvPr id="3" name="Content Placeholder 2"/>
          <p:cNvSpPr>
            <a:spLocks noGrp="1"/>
          </p:cNvSpPr>
          <p:nvPr>
            <p:ph idx="1"/>
          </p:nvPr>
        </p:nvSpPr>
        <p:spPr/>
        <p:txBody>
          <a:bodyPr/>
          <a:lstStyle/>
          <a:p>
            <a:r>
              <a:rPr lang="en-US" b="1" dirty="0"/>
              <a:t>Access control: </a:t>
            </a:r>
            <a:r>
              <a:rPr lang="en-US" dirty="0"/>
              <a:t>rules and policies that limit access to confidential information to those people and/or systems with a “need to know.” </a:t>
            </a:r>
          </a:p>
          <a:p>
            <a:pPr marL="0" indent="0">
              <a:buNone/>
            </a:pPr>
            <a:r>
              <a:rPr lang="en-US" dirty="0" smtClean="0"/>
              <a:t>– </a:t>
            </a:r>
            <a:r>
              <a:rPr lang="en-US" dirty="0"/>
              <a:t>This need to know may be determined by identity, such as a person’s name or a computer’s serial number, or by a role that a person has, such as being a manager or a computer security specialist.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7</a:t>
            </a:fld>
            <a:endParaRPr lang="en-US" dirty="0"/>
          </a:p>
        </p:txBody>
      </p:sp>
    </p:spTree>
    <p:extLst>
      <p:ext uri="{BB962C8B-B14F-4D97-AF65-F5344CB8AC3E}">
        <p14:creationId xmlns:p14="http://schemas.microsoft.com/office/powerpoint/2010/main" val="7607396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Hash Functions</a:t>
            </a:r>
            <a:endParaRPr lang="en-US" dirty="0"/>
          </a:p>
        </p:txBody>
      </p:sp>
      <p:sp>
        <p:nvSpPr>
          <p:cNvPr id="3" name="Content Placeholder 2"/>
          <p:cNvSpPr>
            <a:spLocks noGrp="1"/>
          </p:cNvSpPr>
          <p:nvPr>
            <p:ph idx="1"/>
          </p:nvPr>
        </p:nvSpPr>
        <p:spPr/>
        <p:txBody>
          <a:bodyPr/>
          <a:lstStyle/>
          <a:p>
            <a:r>
              <a:rPr lang="en-US" dirty="0"/>
              <a:t>A checksum on a message, M, that is: </a:t>
            </a:r>
          </a:p>
          <a:p>
            <a:r>
              <a:rPr lang="en-US" b="1" dirty="0"/>
              <a:t>One-way</a:t>
            </a:r>
            <a:r>
              <a:rPr lang="en-US" dirty="0"/>
              <a:t>: it should be easy to compute Y=H(M), but hard to find M given only Y </a:t>
            </a:r>
          </a:p>
          <a:p>
            <a:r>
              <a:rPr lang="en-US" b="1" dirty="0"/>
              <a:t>Collision-resistant: </a:t>
            </a:r>
            <a:r>
              <a:rPr lang="en-US" dirty="0"/>
              <a:t>it should be hard to find two messages, M and N, such that H(M)=H(N). </a:t>
            </a:r>
          </a:p>
          <a:p>
            <a:r>
              <a:rPr lang="en-US" b="1" dirty="0" smtClean="0"/>
              <a:t>Examples</a:t>
            </a:r>
            <a:r>
              <a:rPr lang="en-US" b="1" dirty="0"/>
              <a:t>: </a:t>
            </a:r>
            <a:r>
              <a:rPr lang="en-US" dirty="0"/>
              <a:t>SHA-1, SHA-256.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70</a:t>
            </a:fld>
            <a:endParaRPr lang="en-US" dirty="0"/>
          </a:p>
        </p:txBody>
      </p:sp>
    </p:spTree>
    <p:extLst>
      <p:ext uri="{BB962C8B-B14F-4D97-AF65-F5344CB8AC3E}">
        <p14:creationId xmlns:p14="http://schemas.microsoft.com/office/powerpoint/2010/main" val="1989540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93" y="362603"/>
            <a:ext cx="11216640" cy="1413934"/>
          </a:xfrm>
        </p:spPr>
        <p:txBody>
          <a:bodyPr/>
          <a:lstStyle/>
          <a:p>
            <a:r>
              <a:rPr lang="en-US" dirty="0"/>
              <a:t>Message Authentication Codes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8720" y="4840812"/>
            <a:ext cx="8087360" cy="3440853"/>
          </a:xfrm>
        </p:spPr>
      </p:pic>
      <p:sp>
        <p:nvSpPr>
          <p:cNvPr id="5" name="Rectangle 4"/>
          <p:cNvSpPr/>
          <p:nvPr/>
        </p:nvSpPr>
        <p:spPr>
          <a:xfrm>
            <a:off x="894080" y="2584304"/>
            <a:ext cx="11216640" cy="2062103"/>
          </a:xfrm>
          <a:prstGeom prst="rect">
            <a:avLst/>
          </a:prstGeom>
        </p:spPr>
        <p:txBody>
          <a:bodyPr wrap="square">
            <a:spAutoFit/>
          </a:bodyPr>
          <a:lstStyle/>
          <a:p>
            <a:pPr algn="l">
              <a:buFont typeface="Arial" charset="0"/>
              <a:buChar char="•"/>
            </a:pPr>
            <a:r>
              <a:rPr lang="en-US" sz="3200" dirty="0" smtClean="0">
                <a:solidFill>
                  <a:srgbClr val="000000"/>
                </a:solidFill>
                <a:latin typeface="Calibri" charset="0"/>
              </a:rPr>
              <a:t>Allows for Alice and Bob to have data integrity, if they share a secret key. </a:t>
            </a:r>
            <a:endParaRPr lang="en-US" sz="3200" dirty="0" smtClean="0">
              <a:solidFill>
                <a:srgbClr val="000000"/>
              </a:solidFill>
              <a:latin typeface="ArialMT" charset="0"/>
            </a:endParaRPr>
          </a:p>
          <a:p>
            <a:pPr algn="l">
              <a:buFont typeface="Arial" charset="0"/>
              <a:buChar char="•"/>
            </a:pPr>
            <a:r>
              <a:rPr lang="en-US" sz="3200" dirty="0" smtClean="0">
                <a:solidFill>
                  <a:srgbClr val="000000"/>
                </a:solidFill>
                <a:latin typeface="Calibri" charset="0"/>
              </a:rPr>
              <a:t>Given a message M, Alice computes H(K||M) and sends M and this hash to Bob. </a:t>
            </a:r>
            <a:endParaRPr lang="en-US" sz="3200" dirty="0">
              <a:solidFill>
                <a:srgbClr val="000000"/>
              </a:solidFill>
              <a:latin typeface="ArialMT" charset="0"/>
            </a:endParaRPr>
          </a:p>
        </p:txBody>
      </p:sp>
      <p:sp>
        <p:nvSpPr>
          <p:cNvPr id="6" name="Slide Number Placeholder 5"/>
          <p:cNvSpPr>
            <a:spLocks noGrp="1"/>
          </p:cNvSpPr>
          <p:nvPr>
            <p:ph type="sldNum" sz="quarter" idx="12"/>
          </p:nvPr>
        </p:nvSpPr>
        <p:spPr/>
        <p:txBody>
          <a:bodyPr/>
          <a:lstStyle/>
          <a:p>
            <a:pPr>
              <a:defRPr/>
            </a:pPr>
            <a:fld id="{90696C2E-113D-8F4F-97AA-4895F71B68EA}" type="slidenum">
              <a:rPr lang="en-US" smtClean="0"/>
              <a:pPr>
                <a:defRPr/>
              </a:pPr>
              <a:t>71</a:t>
            </a:fld>
            <a:endParaRPr lang="en-US" dirty="0"/>
          </a:p>
        </p:txBody>
      </p:sp>
    </p:spTree>
    <p:extLst>
      <p:ext uri="{BB962C8B-B14F-4D97-AF65-F5344CB8AC3E}">
        <p14:creationId xmlns:p14="http://schemas.microsoft.com/office/powerpoint/2010/main" val="18812870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Digital Certificates </a:t>
            </a:r>
          </a:p>
        </p:txBody>
      </p:sp>
      <p:sp>
        <p:nvSpPr>
          <p:cNvPr id="5" name="Content Placeholder 4"/>
          <p:cNvSpPr>
            <a:spLocks noGrp="1"/>
          </p:cNvSpPr>
          <p:nvPr>
            <p:ph sz="half" idx="1"/>
          </p:nvPr>
        </p:nvSpPr>
        <p:spPr/>
        <p:txBody>
          <a:bodyPr/>
          <a:lstStyle/>
          <a:p>
            <a:r>
              <a:rPr lang="en-US" b="1" dirty="0" smtClean="0"/>
              <a:t>certificate </a:t>
            </a:r>
            <a:r>
              <a:rPr lang="en-US" b="1" dirty="0"/>
              <a:t>authority (CA) </a:t>
            </a:r>
            <a:r>
              <a:rPr lang="en-US" dirty="0"/>
              <a:t>digitally signs a binding between an identity and the public key for that identity. </a:t>
            </a:r>
            <a:endParaRPr lang="en-US" dirty="0" smtClean="0"/>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86457" y="3166533"/>
            <a:ext cx="4121486" cy="4641427"/>
          </a:xfrm>
        </p:spPr>
      </p:pic>
      <p:sp>
        <p:nvSpPr>
          <p:cNvPr id="2" name="Slide Number Placeholder 1"/>
          <p:cNvSpPr>
            <a:spLocks noGrp="1"/>
          </p:cNvSpPr>
          <p:nvPr>
            <p:ph type="sldNum" sz="quarter" idx="12"/>
          </p:nvPr>
        </p:nvSpPr>
        <p:spPr/>
        <p:txBody>
          <a:bodyPr/>
          <a:lstStyle/>
          <a:p>
            <a:fld id="{55B28040-0FD8-C544-8357-9EE6C5A36700}" type="slidenum">
              <a:rPr lang="en-US" smtClean="0"/>
              <a:t>72</a:t>
            </a:fld>
            <a:endParaRPr lang="en-US"/>
          </a:p>
        </p:txBody>
      </p:sp>
    </p:spTree>
    <p:extLst>
      <p:ext uri="{BB962C8B-B14F-4D97-AF65-F5344CB8AC3E}">
        <p14:creationId xmlns:p14="http://schemas.microsoft.com/office/powerpoint/2010/main" val="13891095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Chapter 1: roadmap</a:t>
            </a:r>
            <a:endParaRPr lang="en-US" dirty="0"/>
          </a:p>
        </p:txBody>
      </p:sp>
      <p:sp>
        <p:nvSpPr>
          <p:cNvPr id="3" name="Content Placeholder 2"/>
          <p:cNvSpPr>
            <a:spLocks noGrp="1"/>
          </p:cNvSpPr>
          <p:nvPr>
            <p:ph idx="1"/>
          </p:nvPr>
        </p:nvSpPr>
        <p:spPr/>
        <p:txBody>
          <a:bodyPr/>
          <a:lstStyle/>
          <a:p>
            <a:pPr lvl="1" eaLnBrk="1" hangingPunct="1">
              <a:buFont typeface="Wingdings" charset="2"/>
              <a:buNone/>
            </a:pPr>
            <a:r>
              <a:rPr lang="en-US" altLang="en-US" sz="3982" dirty="0">
                <a:solidFill>
                  <a:schemeClr val="tx1"/>
                </a:solidFill>
              </a:rPr>
              <a:t>1.1 Fundamental Concepts</a:t>
            </a:r>
          </a:p>
          <a:p>
            <a:pPr lvl="1" eaLnBrk="1" hangingPunct="1">
              <a:buFont typeface="Wingdings" charset="2"/>
              <a:buNone/>
            </a:pPr>
            <a:r>
              <a:rPr lang="en-US" altLang="en-US" sz="3982" dirty="0">
                <a:solidFill>
                  <a:schemeClr val="tx1"/>
                </a:solidFill>
              </a:rPr>
              <a:t>1.2 Access Control Models</a:t>
            </a:r>
          </a:p>
          <a:p>
            <a:pPr lvl="1" eaLnBrk="1" hangingPunct="1">
              <a:buFont typeface="Wingdings" charset="2"/>
              <a:buNone/>
            </a:pPr>
            <a:r>
              <a:rPr lang="en-US" altLang="en-US" sz="3982" dirty="0">
                <a:solidFill>
                  <a:schemeClr val="tx1"/>
                </a:solidFill>
              </a:rPr>
              <a:t>1.3 Cryptographic Concepts</a:t>
            </a:r>
          </a:p>
          <a:p>
            <a:pPr lvl="1" eaLnBrk="1" hangingPunct="1">
              <a:buFont typeface="Wingdings" charset="2"/>
              <a:buNone/>
            </a:pPr>
            <a:r>
              <a:rPr lang="en-US" altLang="en-US" sz="3982" dirty="0">
                <a:solidFill>
                  <a:srgbClr val="FF0000"/>
                </a:solidFill>
              </a:rPr>
              <a:t>1.4 Implementation and Usability Issues</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73</a:t>
            </a:fld>
            <a:endParaRPr lang="en-US" dirty="0"/>
          </a:p>
        </p:txBody>
      </p:sp>
    </p:spTree>
    <p:extLst>
      <p:ext uri="{BB962C8B-B14F-4D97-AF65-F5344CB8AC3E}">
        <p14:creationId xmlns:p14="http://schemas.microsoft.com/office/powerpoint/2010/main" val="9900490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Passwords </a:t>
            </a:r>
          </a:p>
        </p:txBody>
      </p:sp>
      <p:sp>
        <p:nvSpPr>
          <p:cNvPr id="3" name="Content Placeholder 2"/>
          <p:cNvSpPr>
            <a:spLocks noGrp="1"/>
          </p:cNvSpPr>
          <p:nvPr>
            <p:ph idx="1"/>
          </p:nvPr>
        </p:nvSpPr>
        <p:spPr/>
        <p:txBody>
          <a:bodyPr/>
          <a:lstStyle/>
          <a:p>
            <a:r>
              <a:rPr lang="en-US" dirty="0"/>
              <a:t>A short sequence of characters used as a means to authenticate someone via a secret that they know. </a:t>
            </a:r>
            <a:endParaRPr lang="en-US" dirty="0" smtClean="0"/>
          </a:p>
          <a:p>
            <a:endParaRPr lang="en-US" dirty="0"/>
          </a:p>
          <a:p>
            <a:r>
              <a:rPr lang="en-US" dirty="0" err="1"/>
              <a:t>Userid</a:t>
            </a:r>
            <a:r>
              <a:rPr lang="en-US" dirty="0"/>
              <a:t>: _________________ </a:t>
            </a:r>
          </a:p>
          <a:p>
            <a:r>
              <a:rPr lang="en-US" dirty="0"/>
              <a:t>Password: ______________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74</a:t>
            </a:fld>
            <a:endParaRPr lang="en-US" dirty="0"/>
          </a:p>
        </p:txBody>
      </p:sp>
    </p:spTree>
    <p:extLst>
      <p:ext uri="{BB962C8B-B14F-4D97-AF65-F5344CB8AC3E}">
        <p14:creationId xmlns:p14="http://schemas.microsoft.com/office/powerpoint/2010/main" val="17819448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a password is stored?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80" y="3776866"/>
            <a:ext cx="7762240" cy="4253653"/>
          </a:xfrm>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75</a:t>
            </a:fld>
            <a:endParaRPr lang="en-US" dirty="0"/>
          </a:p>
        </p:txBody>
      </p:sp>
    </p:spTree>
    <p:extLst>
      <p:ext uri="{BB962C8B-B14F-4D97-AF65-F5344CB8AC3E}">
        <p14:creationId xmlns:p14="http://schemas.microsoft.com/office/powerpoint/2010/main" val="3409596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Passwords</a:t>
            </a:r>
            <a:endParaRPr lang="en-US" dirty="0"/>
          </a:p>
        </p:txBody>
      </p:sp>
      <p:sp>
        <p:nvSpPr>
          <p:cNvPr id="3" name="Content Placeholder 2"/>
          <p:cNvSpPr>
            <a:spLocks noGrp="1"/>
          </p:cNvSpPr>
          <p:nvPr>
            <p:ph idx="1"/>
          </p:nvPr>
        </p:nvSpPr>
        <p:spPr/>
        <p:txBody>
          <a:bodyPr/>
          <a:lstStyle/>
          <a:p>
            <a:r>
              <a:rPr lang="en-US" dirty="0"/>
              <a:t>What is a strong password</a:t>
            </a:r>
            <a:br>
              <a:rPr lang="en-US" dirty="0"/>
            </a:br>
            <a:r>
              <a:rPr lang="en-US" dirty="0"/>
              <a:t>– UPPER/lower case characters – Special characters</a:t>
            </a:r>
            <a:br>
              <a:rPr lang="en-US" dirty="0"/>
            </a:br>
            <a:r>
              <a:rPr lang="en-US" dirty="0"/>
              <a:t>– Numbers </a:t>
            </a:r>
          </a:p>
          <a:p>
            <a:r>
              <a:rPr lang="en-US" dirty="0" smtClean="0"/>
              <a:t>When </a:t>
            </a:r>
            <a:r>
              <a:rPr lang="en-US" dirty="0"/>
              <a:t>is a password strong? </a:t>
            </a:r>
            <a:endParaRPr lang="en-US" dirty="0" smtClean="0"/>
          </a:p>
          <a:p>
            <a:pPr marL="487695" lvl="1" indent="0">
              <a:buNone/>
            </a:pPr>
            <a:r>
              <a:rPr lang="en-US" dirty="0" smtClean="0"/>
              <a:t>– </a:t>
            </a:r>
            <a:r>
              <a:rPr lang="en-US" dirty="0"/>
              <a:t>Seattle1 </a:t>
            </a:r>
          </a:p>
          <a:p>
            <a:pPr marL="487695" lvl="1" indent="0">
              <a:buNone/>
            </a:pPr>
            <a:r>
              <a:rPr lang="en-US" dirty="0" smtClean="0"/>
              <a:t>– </a:t>
            </a:r>
            <a:r>
              <a:rPr lang="en-US" dirty="0"/>
              <a:t>M1ke03</a:t>
            </a:r>
            <a:br>
              <a:rPr lang="en-US" dirty="0"/>
            </a:br>
            <a:r>
              <a:rPr lang="en-US" dirty="0"/>
              <a:t>– P@$$w0rd – TD2k5secV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76</a:t>
            </a:fld>
            <a:endParaRPr lang="en-US" dirty="0"/>
          </a:p>
        </p:txBody>
      </p:sp>
    </p:spTree>
    <p:extLst>
      <p:ext uri="{BB962C8B-B14F-4D97-AF65-F5344CB8AC3E}">
        <p14:creationId xmlns:p14="http://schemas.microsoft.com/office/powerpoint/2010/main" val="10220303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Complexity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0049" y="3166533"/>
            <a:ext cx="7644703" cy="4641427"/>
          </a:xfrm>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77</a:t>
            </a:fld>
            <a:endParaRPr lang="en-US" dirty="0"/>
          </a:p>
        </p:txBody>
      </p:sp>
    </p:spTree>
    <p:extLst>
      <p:ext uri="{BB962C8B-B14F-4D97-AF65-F5344CB8AC3E}">
        <p14:creationId xmlns:p14="http://schemas.microsoft.com/office/powerpoint/2010/main" val="16902534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length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2741" y="3166533"/>
            <a:ext cx="6459319" cy="4641427"/>
          </a:xfrm>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78</a:t>
            </a:fld>
            <a:endParaRPr lang="en-US" dirty="0"/>
          </a:p>
        </p:txBody>
      </p:sp>
    </p:spTree>
    <p:extLst>
      <p:ext uri="{BB962C8B-B14F-4D97-AF65-F5344CB8AC3E}">
        <p14:creationId xmlns:p14="http://schemas.microsoft.com/office/powerpoint/2010/main" val="1176858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Validity: Brute Force Test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6720" y="3285913"/>
            <a:ext cx="7071360" cy="4402667"/>
          </a:xfrm>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79</a:t>
            </a:fld>
            <a:endParaRPr lang="en-US" dirty="0"/>
          </a:p>
        </p:txBody>
      </p:sp>
    </p:spTree>
    <p:extLst>
      <p:ext uri="{BB962C8B-B14F-4D97-AF65-F5344CB8AC3E}">
        <p14:creationId xmlns:p14="http://schemas.microsoft.com/office/powerpoint/2010/main" val="113423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Confidentiality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2080" y="5799462"/>
            <a:ext cx="5120640" cy="3224107"/>
          </a:xfrm>
        </p:spPr>
      </p:pic>
      <p:sp>
        <p:nvSpPr>
          <p:cNvPr id="5" name="Rectangle 4"/>
          <p:cNvSpPr/>
          <p:nvPr/>
        </p:nvSpPr>
        <p:spPr>
          <a:xfrm>
            <a:off x="894080" y="1993616"/>
            <a:ext cx="11216640" cy="3539430"/>
          </a:xfrm>
          <a:prstGeom prst="rect">
            <a:avLst/>
          </a:prstGeom>
        </p:spPr>
        <p:txBody>
          <a:bodyPr wrap="square">
            <a:spAutoFit/>
          </a:bodyPr>
          <a:lstStyle/>
          <a:p>
            <a:pPr algn="l"/>
            <a:r>
              <a:rPr lang="en-US" sz="3200" b="1" dirty="0">
                <a:solidFill>
                  <a:srgbClr val="000000"/>
                </a:solidFill>
                <a:latin typeface="Calibri" charset="0"/>
              </a:rPr>
              <a:t>Authentication: </a:t>
            </a:r>
            <a:r>
              <a:rPr lang="en-US" sz="3200" dirty="0">
                <a:solidFill>
                  <a:srgbClr val="000000"/>
                </a:solidFill>
                <a:latin typeface="Calibri" charset="0"/>
              </a:rPr>
              <a:t>the determination of the identity or role that someone has. This determination can be done in a number of different ways, but it is usually based on a combination of </a:t>
            </a:r>
            <a:endParaRPr lang="en-US" sz="3200" dirty="0"/>
          </a:p>
          <a:p>
            <a:pPr algn="l"/>
            <a:r>
              <a:rPr lang="en-US" sz="3200" dirty="0">
                <a:solidFill>
                  <a:srgbClr val="000000"/>
                </a:solidFill>
                <a:latin typeface="ArialMT" charset="0"/>
              </a:rPr>
              <a:t>– </a:t>
            </a:r>
            <a:r>
              <a:rPr lang="en-US" sz="3200" dirty="0" smtClean="0">
                <a:solidFill>
                  <a:srgbClr val="000000"/>
                </a:solidFill>
                <a:latin typeface="Calibri" charset="0"/>
              </a:rPr>
              <a:t>something the person has (like a smartcard or a radio key fob storing </a:t>
            </a:r>
            <a:r>
              <a:rPr lang="en-US" sz="3200" dirty="0">
                <a:solidFill>
                  <a:srgbClr val="000000"/>
                </a:solidFill>
                <a:latin typeface="Calibri" charset="0"/>
              </a:rPr>
              <a:t>secret keys), </a:t>
            </a:r>
            <a:endParaRPr lang="en-US" sz="3200" dirty="0"/>
          </a:p>
          <a:p>
            <a:pPr algn="l"/>
            <a:r>
              <a:rPr lang="en-US" sz="3200" dirty="0">
                <a:solidFill>
                  <a:srgbClr val="000000"/>
                </a:solidFill>
                <a:latin typeface="ArialMT" charset="0"/>
              </a:rPr>
              <a:t>– </a:t>
            </a:r>
            <a:r>
              <a:rPr lang="en-US" sz="3200" dirty="0" smtClean="0">
                <a:solidFill>
                  <a:srgbClr val="000000"/>
                </a:solidFill>
                <a:latin typeface="Calibri" charset="0"/>
              </a:rPr>
              <a:t>something the person knows (like a password</a:t>
            </a:r>
            <a:r>
              <a:rPr lang="en-US" sz="3200" dirty="0">
                <a:solidFill>
                  <a:srgbClr val="000000"/>
                </a:solidFill>
                <a:latin typeface="Calibri" charset="0"/>
              </a:rPr>
              <a:t>),</a:t>
            </a:r>
            <a:br>
              <a:rPr lang="en-US" sz="3200" dirty="0">
                <a:solidFill>
                  <a:srgbClr val="000000"/>
                </a:solidFill>
                <a:latin typeface="Calibri" charset="0"/>
              </a:rPr>
            </a:br>
            <a:r>
              <a:rPr lang="en-US" sz="3200" dirty="0">
                <a:solidFill>
                  <a:srgbClr val="000000"/>
                </a:solidFill>
                <a:latin typeface="ArialMT" charset="0"/>
              </a:rPr>
              <a:t>– </a:t>
            </a:r>
            <a:r>
              <a:rPr lang="en-US" sz="3200" dirty="0" smtClean="0">
                <a:solidFill>
                  <a:srgbClr val="000000"/>
                </a:solidFill>
                <a:latin typeface="Calibri" charset="0"/>
              </a:rPr>
              <a:t>something the person is (like a human with a fingerprint</a:t>
            </a:r>
            <a:r>
              <a:rPr lang="en-US" sz="3200" dirty="0">
                <a:solidFill>
                  <a:srgbClr val="000000"/>
                </a:solidFill>
                <a:latin typeface="Calibri" charset="0"/>
              </a:rPr>
              <a:t>). </a:t>
            </a:r>
            <a:endParaRPr lang="en-US" sz="3200"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8</a:t>
            </a:fld>
            <a:endParaRPr lang="en-US" dirty="0"/>
          </a:p>
        </p:txBody>
      </p:sp>
    </p:spTree>
    <p:extLst>
      <p:ext uri="{BB962C8B-B14F-4D97-AF65-F5344CB8AC3E}">
        <p14:creationId xmlns:p14="http://schemas.microsoft.com/office/powerpoint/2010/main" val="1781852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Passwords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5147" y="3441700"/>
            <a:ext cx="7694507" cy="4091093"/>
          </a:xfrm>
        </p:spPr>
      </p:pic>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80</a:t>
            </a:fld>
            <a:endParaRPr lang="en-US" dirty="0"/>
          </a:p>
        </p:txBody>
      </p:sp>
    </p:spTree>
    <p:extLst>
      <p:ext uri="{BB962C8B-B14F-4D97-AF65-F5344CB8AC3E}">
        <p14:creationId xmlns:p14="http://schemas.microsoft.com/office/powerpoint/2010/main" val="2034895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 </a:t>
            </a:r>
          </a:p>
        </p:txBody>
      </p:sp>
      <p:sp>
        <p:nvSpPr>
          <p:cNvPr id="3" name="Content Placeholder 2"/>
          <p:cNvSpPr>
            <a:spLocks noGrp="1"/>
          </p:cNvSpPr>
          <p:nvPr>
            <p:ph idx="1"/>
          </p:nvPr>
        </p:nvSpPr>
        <p:spPr/>
        <p:txBody>
          <a:bodyPr/>
          <a:lstStyle/>
          <a:p>
            <a:pPr marL="0" indent="0">
              <a:buNone/>
            </a:pPr>
            <a:r>
              <a:rPr lang="en-US" dirty="0"/>
              <a:t>• </a:t>
            </a:r>
            <a:r>
              <a:rPr lang="en-US" b="1" dirty="0"/>
              <a:t>Pretexting</a:t>
            </a:r>
            <a:r>
              <a:rPr lang="en-US" dirty="0"/>
              <a:t>: creating a story that convinces an administrator or operator into revealing secret information. </a:t>
            </a:r>
            <a:endParaRPr lang="en-US" dirty="0" smtClean="0"/>
          </a:p>
          <a:p>
            <a:pPr marL="0" indent="0">
              <a:buNone/>
            </a:pPr>
            <a:r>
              <a:rPr lang="en-US" dirty="0"/>
              <a:t>• </a:t>
            </a:r>
            <a:r>
              <a:rPr lang="en-US" b="1" dirty="0"/>
              <a:t>Baiting: </a:t>
            </a:r>
            <a:r>
              <a:rPr lang="en-US" dirty="0"/>
              <a:t>offering a kind of “gift” to get a user or agent to perform an insecure action. </a:t>
            </a:r>
            <a:endParaRPr lang="en-US" dirty="0" smtClean="0"/>
          </a:p>
          <a:p>
            <a:pPr marL="0" indent="0">
              <a:buNone/>
            </a:pPr>
            <a:r>
              <a:rPr lang="en-US" dirty="0"/>
              <a:t>• </a:t>
            </a:r>
            <a:r>
              <a:rPr lang="en-US" b="1" dirty="0"/>
              <a:t>Quid pro quo: </a:t>
            </a:r>
            <a:r>
              <a:rPr lang="en-US" dirty="0"/>
              <a:t>offering an action or service and then expecting something in return.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81</a:t>
            </a:fld>
            <a:endParaRPr lang="en-US" dirty="0"/>
          </a:p>
        </p:txBody>
      </p:sp>
    </p:spTree>
    <p:extLst>
      <p:ext uri="{BB962C8B-B14F-4D97-AF65-F5344CB8AC3E}">
        <p14:creationId xmlns:p14="http://schemas.microsoft.com/office/powerpoint/2010/main" val="18076908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atin typeface="Franklin Gothic Book" charset="0"/>
              </a:rPr>
              <a:t>Questions</a:t>
            </a:r>
          </a:p>
        </p:txBody>
      </p:sp>
      <p:pic>
        <p:nvPicPr>
          <p:cNvPr id="256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588" y="2059094"/>
            <a:ext cx="6488853" cy="58024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5603" name="TextBox 3"/>
          <p:cNvSpPr txBox="1">
            <a:spLocks noChangeArrowheads="1"/>
          </p:cNvSpPr>
          <p:nvPr/>
        </p:nvSpPr>
        <p:spPr bwMode="auto">
          <a:xfrm>
            <a:off x="4934285" y="8468926"/>
            <a:ext cx="4680550" cy="531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600" i="1"/>
              <a:t>(Source: bestclipartblog.com)</a:t>
            </a: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82</a:t>
            </a:fld>
            <a:endParaRPr lang="en-US"/>
          </a:p>
        </p:txBody>
      </p:sp>
    </p:spTree>
    <p:extLst>
      <p:ext uri="{BB962C8B-B14F-4D97-AF65-F5344CB8AC3E}">
        <p14:creationId xmlns:p14="http://schemas.microsoft.com/office/powerpoint/2010/main" val="95130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Confidentiality</a:t>
            </a:r>
            <a:endParaRPr lang="en-US" dirty="0"/>
          </a:p>
        </p:txBody>
      </p:sp>
      <p:sp>
        <p:nvSpPr>
          <p:cNvPr id="3" name="Content Placeholder 2"/>
          <p:cNvSpPr>
            <a:spLocks noGrp="1"/>
          </p:cNvSpPr>
          <p:nvPr>
            <p:ph idx="1"/>
          </p:nvPr>
        </p:nvSpPr>
        <p:spPr/>
        <p:txBody>
          <a:bodyPr>
            <a:normAutofit/>
          </a:bodyPr>
          <a:lstStyle/>
          <a:p>
            <a:r>
              <a:rPr lang="en-US" b="1" dirty="0"/>
              <a:t>Authorization: </a:t>
            </a:r>
            <a:r>
              <a:rPr lang="en-US" dirty="0"/>
              <a:t>the determination if a person or system is allowed access to resources, based on an access control policy. </a:t>
            </a:r>
            <a:endParaRPr lang="en-US" dirty="0" smtClean="0"/>
          </a:p>
          <a:p>
            <a:pPr marL="0" indent="0">
              <a:buNone/>
            </a:pPr>
            <a:r>
              <a:rPr lang="en-US" dirty="0" smtClean="0"/>
              <a:t>– </a:t>
            </a:r>
            <a:r>
              <a:rPr lang="en-US" dirty="0"/>
              <a:t>Such authorizations should prevent an attacker from tricking the system into letting him have access to protected resources. </a:t>
            </a:r>
          </a:p>
          <a:p>
            <a:r>
              <a:rPr lang="en-US" b="1" dirty="0"/>
              <a:t>Physical security: </a:t>
            </a:r>
            <a:r>
              <a:rPr lang="en-US" dirty="0"/>
              <a:t>the establishment of physical barriers to </a:t>
            </a:r>
            <a:r>
              <a:rPr lang="en-US" dirty="0" smtClean="0"/>
              <a:t>limit </a:t>
            </a:r>
            <a:r>
              <a:rPr lang="en-US" dirty="0"/>
              <a:t>access to protected computational resources. </a:t>
            </a:r>
          </a:p>
          <a:p>
            <a:pPr marL="0" indent="0">
              <a:buNone/>
            </a:pPr>
            <a:r>
              <a:rPr lang="en-US" dirty="0"/>
              <a:t>– Such barriers include locks on cabinets and doors, the placement of computers in windowless rooms, the use of sound dampening materials, and even the construction of buildings or rooms with walls incorporating copper meshes (called </a:t>
            </a:r>
            <a:r>
              <a:rPr lang="en-US" b="1" dirty="0"/>
              <a:t>Faraday cages) </a:t>
            </a:r>
            <a:r>
              <a:rPr lang="en-US" dirty="0"/>
              <a:t>so that electromagnetic signals cannot enter or exit the enclosure.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9</a:t>
            </a:fld>
            <a:endParaRPr lang="en-US" dirty="0"/>
          </a:p>
        </p:txBody>
      </p:sp>
    </p:spTree>
    <p:extLst>
      <p:ext uri="{BB962C8B-B14F-4D97-AF65-F5344CB8AC3E}">
        <p14:creationId xmlns:p14="http://schemas.microsoft.com/office/powerpoint/2010/main" val="941442956"/>
      </p:ext>
    </p:extLst>
  </p:cSld>
  <p:clrMapOvr>
    <a:masterClrMapping/>
  </p:clrMapOvr>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TotalTime>
  <Words>7555</Words>
  <Application>Microsoft Macintosh PowerPoint</Application>
  <PresentationFormat>Custom</PresentationFormat>
  <Paragraphs>820</Paragraphs>
  <Slides>82</Slides>
  <Notes>21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82</vt:i4>
      </vt:variant>
    </vt:vector>
  </HeadingPairs>
  <TitlesOfParts>
    <vt:vector size="98" baseType="lpstr">
      <vt:lpstr>ArialMT</vt:lpstr>
      <vt:lpstr>Calibri</vt:lpstr>
      <vt:lpstr>Courier New</vt:lpstr>
      <vt:lpstr>Franklin Gothic Book</vt:lpstr>
      <vt:lpstr>Helvetica</vt:lpstr>
      <vt:lpstr>Helvetica Neue</vt:lpstr>
      <vt:lpstr>Helvetica Neue Light</vt:lpstr>
      <vt:lpstr>Lucida Grande</vt:lpstr>
      <vt:lpstr>ＭＳ Ｐゴシック</vt:lpstr>
      <vt:lpstr>Palatino Linotype (Body)</vt:lpstr>
      <vt:lpstr>Tahoma</vt:lpstr>
      <vt:lpstr>Times</vt:lpstr>
      <vt:lpstr>Times New Roman</vt:lpstr>
      <vt:lpstr>Wingdings</vt:lpstr>
      <vt:lpstr>Arial</vt:lpstr>
      <vt:lpstr>ModernPortfolio</vt:lpstr>
      <vt:lpstr>PowerPoint Presentation</vt:lpstr>
      <vt:lpstr>Chapter 1: roadmap</vt:lpstr>
      <vt:lpstr>Defining Security </vt:lpstr>
      <vt:lpstr>Security Goals </vt:lpstr>
      <vt:lpstr>Confidentiality </vt:lpstr>
      <vt:lpstr>Tools for Confidentiality</vt:lpstr>
      <vt:lpstr>Tools for Confidentiality </vt:lpstr>
      <vt:lpstr>Tools for Confidentiality</vt:lpstr>
      <vt:lpstr>Tools for Confidentiality</vt:lpstr>
      <vt:lpstr>Integrity</vt:lpstr>
      <vt:lpstr>Availability </vt:lpstr>
      <vt:lpstr>Other Security Concepts </vt:lpstr>
      <vt:lpstr>Assurance </vt:lpstr>
      <vt:lpstr>Authenticity </vt:lpstr>
      <vt:lpstr>Anonymity </vt:lpstr>
      <vt:lpstr>Types of Threats</vt:lpstr>
      <vt:lpstr>Advanced Persistent Threat (APT)</vt:lpstr>
      <vt:lpstr>Types of Attackers</vt:lpstr>
      <vt:lpstr>Types of Harm</vt:lpstr>
      <vt:lpstr>Method—Opportunity--Motive</vt:lpstr>
      <vt:lpstr>Threats and Attacks</vt:lpstr>
      <vt:lpstr>Threats and Attacks</vt:lpstr>
      <vt:lpstr>Threats and Attacks</vt:lpstr>
      <vt:lpstr>Threats and Attacks</vt:lpstr>
      <vt:lpstr>Threats and Attacks</vt:lpstr>
      <vt:lpstr>Threats and Attacks</vt:lpstr>
      <vt:lpstr>Controls/Countermeasures</vt:lpstr>
      <vt:lpstr>Different Types of Controls</vt:lpstr>
      <vt:lpstr>The Ten Security Principles </vt:lpstr>
      <vt:lpstr>Economy of mechanism </vt:lpstr>
      <vt:lpstr>Fail-safe defaults </vt:lpstr>
      <vt:lpstr>Complete mediation </vt:lpstr>
      <vt:lpstr>Open design </vt:lpstr>
      <vt:lpstr>Separation of privilege </vt:lpstr>
      <vt:lpstr>Least privilege </vt:lpstr>
      <vt:lpstr>Least common mechanism </vt:lpstr>
      <vt:lpstr>Psychological acceptability </vt:lpstr>
      <vt:lpstr>Work factor </vt:lpstr>
      <vt:lpstr>Compromise recording </vt:lpstr>
      <vt:lpstr>Chapter 1: roadmap</vt:lpstr>
      <vt:lpstr>Access Control</vt:lpstr>
      <vt:lpstr>Relationship of access control and other security functions</vt:lpstr>
      <vt:lpstr>Access Control </vt:lpstr>
      <vt:lpstr>Access Control Matrices </vt:lpstr>
      <vt:lpstr>Example Access Control Matrix </vt:lpstr>
      <vt:lpstr>Access Control Lists </vt:lpstr>
      <vt:lpstr>Capabilities </vt:lpstr>
      <vt:lpstr>Role-based Access Control </vt:lpstr>
      <vt:lpstr>Constraints - RBAC</vt:lpstr>
      <vt:lpstr>Attribute-Based Access Control (ABAC)</vt:lpstr>
      <vt:lpstr>ABAC Model: Attributes</vt:lpstr>
      <vt:lpstr>Identity Federation</vt:lpstr>
      <vt:lpstr>Authentication Process</vt:lpstr>
      <vt:lpstr>Authentication Process</vt:lpstr>
      <vt:lpstr>Password Authentication</vt:lpstr>
      <vt:lpstr>Password Vulnerabilities</vt:lpstr>
      <vt:lpstr>Password Cracking</vt:lpstr>
      <vt:lpstr>Smart Cards</vt:lpstr>
      <vt:lpstr>Biometric Authentication</vt:lpstr>
      <vt:lpstr>PowerPoint Presentation</vt:lpstr>
      <vt:lpstr>Chapter 1: roadmap</vt:lpstr>
      <vt:lpstr>Cryptographic Concepts </vt:lpstr>
      <vt:lpstr>Encryption and Decryption</vt:lpstr>
      <vt:lpstr>Caesar Cipher </vt:lpstr>
      <vt:lpstr>Symmetric Cryptosystems</vt:lpstr>
      <vt:lpstr>Symmetric Key Distribution</vt:lpstr>
      <vt:lpstr>Public-Key Cryptography</vt:lpstr>
      <vt:lpstr>Public-Key Distribution</vt:lpstr>
      <vt:lpstr>Digital Signatures </vt:lpstr>
      <vt:lpstr>Cryptographic Hash Functions</vt:lpstr>
      <vt:lpstr>Message Authentication Codes </vt:lpstr>
      <vt:lpstr>Digital Certificates </vt:lpstr>
      <vt:lpstr>Chapter 1: roadmap</vt:lpstr>
      <vt:lpstr>Passwords </vt:lpstr>
      <vt:lpstr>How a password is stored? </vt:lpstr>
      <vt:lpstr>Strong Passwords</vt:lpstr>
      <vt:lpstr>Password Complexity </vt:lpstr>
      <vt:lpstr>Password length</vt:lpstr>
      <vt:lpstr>Password Validity: Brute Force Test </vt:lpstr>
      <vt:lpstr>Secure Passwords </vt:lpstr>
      <vt:lpstr>Social Engineering </vt:lpstr>
      <vt:lpstr>Questions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26</cp:revision>
  <cp:lastPrinted>2014-08-18T20:57:57Z</cp:lastPrinted>
  <dcterms:modified xsi:type="dcterms:W3CDTF">2016-11-26T04:15:25Z</dcterms:modified>
</cp:coreProperties>
</file>