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emf" ContentType="image/x-emf"/>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9.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3.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0"/>
  </p:notesMasterIdLst>
  <p:handoutMasterIdLst>
    <p:handoutMasterId r:id="rId61"/>
  </p:handoutMasterIdLst>
  <p:sldIdLst>
    <p:sldId id="256" r:id="rId2"/>
    <p:sldId id="486" r:id="rId3"/>
    <p:sldId id="487" r:id="rId4"/>
    <p:sldId id="488" r:id="rId5"/>
    <p:sldId id="489" r:id="rId6"/>
    <p:sldId id="490" r:id="rId7"/>
    <p:sldId id="491" r:id="rId8"/>
    <p:sldId id="492" r:id="rId9"/>
    <p:sldId id="511" r:id="rId10"/>
    <p:sldId id="450" r:id="rId11"/>
    <p:sldId id="451" r:id="rId12"/>
    <p:sldId id="452" r:id="rId13"/>
    <p:sldId id="453" r:id="rId14"/>
    <p:sldId id="456" r:id="rId15"/>
    <p:sldId id="454" r:id="rId16"/>
    <p:sldId id="455" r:id="rId17"/>
    <p:sldId id="482" r:id="rId18"/>
    <p:sldId id="457" r:id="rId19"/>
    <p:sldId id="458" r:id="rId20"/>
    <p:sldId id="493" r:id="rId21"/>
    <p:sldId id="494" r:id="rId22"/>
    <p:sldId id="495" r:id="rId23"/>
    <p:sldId id="462" r:id="rId24"/>
    <p:sldId id="460" r:id="rId25"/>
    <p:sldId id="461" r:id="rId26"/>
    <p:sldId id="483" r:id="rId27"/>
    <p:sldId id="496" r:id="rId28"/>
    <p:sldId id="466" r:id="rId29"/>
    <p:sldId id="464" r:id="rId30"/>
    <p:sldId id="497" r:id="rId31"/>
    <p:sldId id="465" r:id="rId32"/>
    <p:sldId id="498" r:id="rId33"/>
    <p:sldId id="499" r:id="rId34"/>
    <p:sldId id="500" r:id="rId35"/>
    <p:sldId id="502" r:id="rId36"/>
    <p:sldId id="468" r:id="rId37"/>
    <p:sldId id="503" r:id="rId38"/>
    <p:sldId id="504" r:id="rId39"/>
    <p:sldId id="484" r:id="rId40"/>
    <p:sldId id="469" r:id="rId41"/>
    <p:sldId id="470" r:id="rId42"/>
    <p:sldId id="505" r:id="rId43"/>
    <p:sldId id="485" r:id="rId44"/>
    <p:sldId id="507" r:id="rId45"/>
    <p:sldId id="506" r:id="rId46"/>
    <p:sldId id="508" r:id="rId47"/>
    <p:sldId id="509" r:id="rId48"/>
    <p:sldId id="510" r:id="rId49"/>
    <p:sldId id="472" r:id="rId50"/>
    <p:sldId id="473" r:id="rId51"/>
    <p:sldId id="471" r:id="rId52"/>
    <p:sldId id="474" r:id="rId53"/>
    <p:sldId id="477" r:id="rId54"/>
    <p:sldId id="475" r:id="rId55"/>
    <p:sldId id="476" r:id="rId56"/>
    <p:sldId id="480" r:id="rId57"/>
    <p:sldId id="479" r:id="rId58"/>
    <p:sldId id="481" r:id="rId59"/>
  </p:sldIdLst>
  <p:sldSz cx="13004800" cy="9753600"/>
  <p:notesSz cx="6858000" cy="9144000"/>
  <p:defaultTextStyle>
    <a:lvl1pPr algn="ctr" defTabSz="584200">
      <a:defRPr sz="4200">
        <a:latin typeface="+mj-lt"/>
        <a:ea typeface="+mj-ea"/>
        <a:cs typeface="+mj-cs"/>
        <a:sym typeface="Helvetica Neue Light"/>
      </a:defRPr>
    </a:lvl1pPr>
    <a:lvl2pPr indent="342900" algn="ctr" defTabSz="584200">
      <a:defRPr sz="4200">
        <a:latin typeface="+mj-lt"/>
        <a:ea typeface="+mj-ea"/>
        <a:cs typeface="+mj-cs"/>
        <a:sym typeface="Helvetica Neue Light"/>
      </a:defRPr>
    </a:lvl2pPr>
    <a:lvl3pPr indent="685800" algn="ctr" defTabSz="584200">
      <a:defRPr sz="4200">
        <a:latin typeface="+mj-lt"/>
        <a:ea typeface="+mj-ea"/>
        <a:cs typeface="+mj-cs"/>
        <a:sym typeface="Helvetica Neue Light"/>
      </a:defRPr>
    </a:lvl3pPr>
    <a:lvl4pPr indent="1028700" algn="ctr" defTabSz="584200">
      <a:defRPr sz="4200">
        <a:latin typeface="+mj-lt"/>
        <a:ea typeface="+mj-ea"/>
        <a:cs typeface="+mj-cs"/>
        <a:sym typeface="Helvetica Neue Light"/>
      </a:defRPr>
    </a:lvl4pPr>
    <a:lvl5pPr indent="1371600" algn="ctr" defTabSz="584200">
      <a:defRPr sz="4200">
        <a:latin typeface="+mj-lt"/>
        <a:ea typeface="+mj-ea"/>
        <a:cs typeface="+mj-cs"/>
        <a:sym typeface="Helvetica Neue Light"/>
      </a:defRPr>
    </a:lvl5pPr>
    <a:lvl6pPr indent="1714500" algn="ctr" defTabSz="584200">
      <a:defRPr sz="4200">
        <a:latin typeface="+mj-lt"/>
        <a:ea typeface="+mj-ea"/>
        <a:cs typeface="+mj-cs"/>
        <a:sym typeface="Helvetica Neue Light"/>
      </a:defRPr>
    </a:lvl6pPr>
    <a:lvl7pPr indent="2057400" algn="ctr" defTabSz="584200">
      <a:defRPr sz="4200">
        <a:latin typeface="+mj-lt"/>
        <a:ea typeface="+mj-ea"/>
        <a:cs typeface="+mj-cs"/>
        <a:sym typeface="Helvetica Neue Light"/>
      </a:defRPr>
    </a:lvl7pPr>
    <a:lvl8pPr indent="2400300" algn="ctr" defTabSz="584200">
      <a:defRPr sz="4200">
        <a:latin typeface="+mj-lt"/>
        <a:ea typeface="+mj-ea"/>
        <a:cs typeface="+mj-cs"/>
        <a:sym typeface="Helvetica Neue Light"/>
      </a:defRPr>
    </a:lvl8pPr>
    <a:lvl9pPr indent="2743200" algn="ctr" defTabSz="584200">
      <a:defRPr sz="4200">
        <a:latin typeface="+mj-lt"/>
        <a:ea typeface="+mj-ea"/>
        <a:cs typeface="+mj-cs"/>
        <a:sym typeface="Helvetica Neue Light"/>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42"/>
    <a:srgbClr val="008751"/>
    <a:srgbClr val="03BA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a:fontRef idx="minor">
          <a:srgbClr val="444444"/>
        </a:fontRef>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noFill/>
        </a:fill>
      </a:tcStyle>
    </a:wholeTbl>
    <a:band2H>
      <a:tcTxStyle/>
      <a:tcStyle>
        <a:tcBdr/>
        <a:fill>
          <a:solidFill>
            <a:srgbClr val="F2F2F2"/>
          </a:solidFill>
        </a:fill>
      </a:tcStyle>
    </a:band2H>
    <a:firstCol>
      <a:tcTxStyle>
        <a:fontRef idx="minor">
          <a:srgbClr val="444444"/>
        </a:fontRef>
        <a:srgbClr val="444444"/>
      </a:tcTxStyle>
      <a:tcStyle>
        <a:tcBdr>
          <a:left>
            <a:ln w="12700" cap="flat">
              <a:solidFill>
                <a:srgbClr val="000000"/>
              </a:solidFill>
              <a:prstDash val="solid"/>
              <a:miter lim="400000"/>
            </a:ln>
          </a:left>
          <a:right>
            <a:ln w="12700" cap="flat">
              <a:solidFill>
                <a:srgbClr val="C4C6C6"/>
              </a:solidFill>
              <a:prstDash val="solid"/>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E8E9E8"/>
          </a:solidFill>
        </a:fill>
      </a:tcStyle>
    </a:firstCol>
    <a:lastRow>
      <a:tcTxStyle>
        <a:fontRef idx="minor">
          <a:srgbClr val="444444"/>
        </a:fontRef>
        <a:srgbClr val="444444"/>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solidFill>
                <a:srgbClr val="000000"/>
              </a:solidFill>
              <a:prstDash val="solid"/>
              <a:miter lim="400000"/>
            </a:ln>
          </a:bottom>
          <a:insideH>
            <a:ln w="12700" cap="flat">
              <a:noFill/>
              <a:miter lim="400000"/>
            </a:ln>
          </a:insideH>
          <a:insideV>
            <a:ln w="12700" cap="flat">
              <a:noFill/>
              <a:miter lim="400000"/>
            </a:ln>
          </a:insideV>
        </a:tcBdr>
        <a:fill>
          <a:noFill/>
        </a:fill>
      </a:tcStyle>
    </a:lastRow>
    <a:firstRow>
      <a:tcTxStyle>
        <a:fontRef idx="minor">
          <a:srgbClr val="FFFFFF"/>
        </a:fontRef>
        <a:srgbClr val="FFFFFF"/>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325D6B"/>
          </a:solidFill>
        </a:fill>
      </a:tcStyle>
    </a:firstRow>
  </a:tblStyle>
  <a:tblStyle styleId="{C7B018BB-80A7-4F77-B60F-C8B233D01FF8}" styleName="">
    <a:tblBg/>
    <a:wholeTbl>
      <a:tcTxStyle>
        <a:fontRef idx="minor">
          <a:srgbClr val="444444"/>
        </a:fontRef>
        <a:srgbClr val="444444"/>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a:tcStyle>
        <a:tcBdr/>
        <a:fill>
          <a:solidFill>
            <a:srgbClr val="EFF8FA"/>
          </a:solidFill>
        </a:fill>
      </a:tcStyle>
    </a:band2H>
    <a:firstCol>
      <a:tcTxStyle>
        <a:fontRef idx="minor">
          <a:srgbClr val="444444"/>
        </a:fontRef>
        <a:srgbClr val="444444"/>
      </a:tcTxStyle>
      <a:tcStyle>
        <a:tcBdr>
          <a:left>
            <a:ln w="12700" cap="flat">
              <a:noFill/>
              <a:miter lim="400000"/>
            </a:ln>
          </a:left>
          <a:right>
            <a:ln w="12700" cap="flat">
              <a:noFill/>
              <a:miter lim="400000"/>
            </a:ln>
          </a:right>
          <a:top>
            <a:ln w="12700" cap="flat">
              <a:solidFill>
                <a:srgbClr val="4F728F"/>
              </a:solidFill>
              <a:prstDash val="solid"/>
              <a:miter lim="400000"/>
            </a:ln>
          </a:top>
          <a:bottom>
            <a:ln w="12700" cap="flat">
              <a:solidFill>
                <a:srgbClr val="4F728F"/>
              </a:solidFill>
              <a:prstDash val="solid"/>
              <a:miter lim="400000"/>
            </a:ln>
          </a:bottom>
          <a:insideH>
            <a:ln w="12700" cap="flat">
              <a:solidFill>
                <a:srgbClr val="4F728F"/>
              </a:solidFill>
              <a:prstDash val="solid"/>
              <a:miter lim="400000"/>
            </a:ln>
          </a:insideH>
          <a:insideV>
            <a:ln w="12700" cap="flat">
              <a:noFill/>
              <a:miter lim="400000"/>
            </a:ln>
          </a:insideV>
        </a:tcBdr>
        <a:fill>
          <a:solidFill>
            <a:srgbClr val="D4DADF"/>
          </a:solidFill>
        </a:fill>
      </a:tcStyle>
    </a:firstCol>
    <a:lastRow>
      <a:tcTxStyle>
        <a:fontRef idx="minor">
          <a:srgbClr val="FFFFFF"/>
        </a:fontRef>
        <a:srgbClr val="FFFFFF"/>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638EB0"/>
          </a:solidFill>
        </a:fill>
      </a:tcStyle>
    </a:lastRow>
    <a:firstRow>
      <a:tcTxStyle>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173D59"/>
          </a:solidFill>
        </a:fill>
      </a:tcStyle>
    </a:firstRow>
  </a:tblStyle>
  <a:tblStyle styleId="{EEE7283C-3CF3-47DC-8721-378D4A62B228}" styleName="">
    <a:tblBg/>
    <a:wholeTbl>
      <a:tcTxStyle>
        <a:fontRef idx="minor">
          <a:srgbClr val="444444"/>
        </a:fontRef>
        <a:srgbClr val="444444"/>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a:tcStyle>
        <a:tcBdr/>
        <a:fill>
          <a:solidFill>
            <a:srgbClr val="F2F2F2"/>
          </a:solidFill>
        </a:fill>
      </a:tcStyle>
    </a:band2H>
    <a:firstCol>
      <a:tcTxStyle>
        <a:fontRef idx="minor">
          <a:srgbClr val="444444"/>
        </a:fontRef>
        <a:srgbClr val="444444"/>
      </a:tcTxStyle>
      <a:tcStyle>
        <a:tcBdr>
          <a:left>
            <a:ln w="12700" cap="flat">
              <a:solidFill>
                <a:srgbClr val="3C3C1D"/>
              </a:solidFill>
              <a:prstDash val="solid"/>
              <a:miter lim="400000"/>
            </a:ln>
          </a:left>
          <a:right>
            <a:ln w="12700" cap="flat">
              <a:solidFill>
                <a:srgbClr val="A9A584"/>
              </a:solidFill>
              <a:prstDash val="solid"/>
              <a:miter lim="400000"/>
            </a:ln>
          </a:right>
          <a:top>
            <a:ln w="12700" cap="flat">
              <a:solidFill>
                <a:srgbClr val="A9A584"/>
              </a:solidFill>
              <a:prstDash val="solid"/>
              <a:miter lim="400000"/>
            </a:ln>
          </a:top>
          <a:bottom>
            <a:ln w="12700" cap="flat">
              <a:solidFill>
                <a:srgbClr val="A9A584"/>
              </a:solidFill>
              <a:prstDash val="solid"/>
              <a:miter lim="400000"/>
            </a:ln>
          </a:bottom>
          <a:insideH>
            <a:ln w="12700" cap="flat">
              <a:solidFill>
                <a:srgbClr val="A9A584"/>
              </a:solidFill>
              <a:prstDash val="solid"/>
              <a:miter lim="400000"/>
            </a:ln>
          </a:insideH>
          <a:insideV>
            <a:ln w="12700" cap="flat">
              <a:solidFill>
                <a:srgbClr val="A9A584"/>
              </a:solidFill>
              <a:prstDash val="solid"/>
              <a:miter lim="400000"/>
            </a:ln>
          </a:insideV>
        </a:tcBdr>
        <a:fill>
          <a:solidFill>
            <a:srgbClr val="CFCDBB"/>
          </a:solidFill>
        </a:fill>
      </a:tcStyle>
    </a:firstCol>
    <a:lastRow>
      <a:tcTxStyle>
        <a:fontRef idx="minor">
          <a:srgbClr val="444444"/>
        </a:fontRef>
        <a:srgbClr val="444444"/>
      </a:tcTxStyle>
      <a:tcStyle>
        <a:tcBdr>
          <a:left>
            <a:ln w="12700" cap="flat">
              <a:solidFill>
                <a:srgbClr val="C6C6C6"/>
              </a:solidFill>
              <a:prstDash val="solid"/>
              <a:miter lim="400000"/>
            </a:ln>
          </a:left>
          <a:right>
            <a:ln w="12700" cap="flat">
              <a:solidFill>
                <a:srgbClr val="C6C6C6"/>
              </a:solidFill>
              <a:prstDash val="solid"/>
              <a:miter lim="400000"/>
            </a:ln>
          </a:right>
          <a:top>
            <a:ln w="12700" cap="flat">
              <a:solidFill>
                <a:srgbClr val="656839"/>
              </a:solidFill>
              <a:prstDash val="solid"/>
              <a:miter lim="400000"/>
            </a:ln>
          </a:top>
          <a:bottom>
            <a:ln w="12700" cap="flat">
              <a:solidFill>
                <a:srgbClr val="3C3C1D"/>
              </a:solidFill>
              <a:prstDash val="solid"/>
              <a:miter lim="400000"/>
            </a:ln>
          </a:bottom>
          <a:insideH>
            <a:ln w="12700" cap="flat">
              <a:solidFill>
                <a:srgbClr val="C6C6C6"/>
              </a:solidFill>
              <a:prstDash val="solid"/>
              <a:miter lim="400000"/>
            </a:ln>
          </a:insideH>
          <a:insideV>
            <a:ln w="12700" cap="flat">
              <a:solidFill>
                <a:srgbClr val="C6C6C6"/>
              </a:solidFill>
              <a:prstDash val="solid"/>
              <a:miter lim="400000"/>
            </a:ln>
          </a:insideV>
        </a:tcBdr>
        <a:fill>
          <a:solidFill>
            <a:srgbClr val="E8E9E8"/>
          </a:solidFill>
        </a:fill>
      </a:tcStyle>
    </a:lastRow>
    <a:firstRow>
      <a:tcTxStyle>
        <a:fontRef idx="minor">
          <a:srgbClr val="FFFFFF"/>
        </a:fontRef>
        <a:srgbClr val="FFFFFF"/>
      </a:tcTxStyle>
      <a:tcStyle>
        <a:tcBdr>
          <a:left>
            <a:ln w="12700" cap="flat">
              <a:solidFill>
                <a:srgbClr val="A9A584"/>
              </a:solidFill>
              <a:prstDash val="solid"/>
              <a:miter lim="400000"/>
            </a:ln>
          </a:left>
          <a:right>
            <a:ln w="12700" cap="flat">
              <a:solidFill>
                <a:srgbClr val="A9A584"/>
              </a:solidFill>
              <a:prstDash val="solid"/>
              <a:miter lim="400000"/>
            </a:ln>
          </a:right>
          <a:top>
            <a:ln w="12700" cap="flat">
              <a:solidFill>
                <a:srgbClr val="3C3C1D"/>
              </a:solidFill>
              <a:prstDash val="solid"/>
              <a:miter lim="400000"/>
            </a:ln>
          </a:top>
          <a:bottom>
            <a:ln w="12700" cap="flat">
              <a:solidFill>
                <a:srgbClr val="CBCBCB"/>
              </a:solidFill>
              <a:prstDash val="solid"/>
              <a:miter lim="400000"/>
            </a:ln>
          </a:bottom>
          <a:insideH>
            <a:ln w="12700" cap="flat">
              <a:solidFill>
                <a:srgbClr val="AAA485"/>
              </a:solidFill>
              <a:prstDash val="solid"/>
              <a:miter lim="400000"/>
            </a:ln>
          </a:insideH>
          <a:insideV>
            <a:ln w="12700" cap="flat">
              <a:solidFill>
                <a:srgbClr val="A9A584"/>
              </a:solidFill>
              <a:prstDash val="solid"/>
              <a:miter lim="400000"/>
            </a:ln>
          </a:insideV>
        </a:tcBdr>
        <a:fill>
          <a:solidFill>
            <a:srgbClr val="656839"/>
          </a:solidFill>
        </a:fill>
      </a:tcStyle>
    </a:firstRow>
  </a:tblStyle>
  <a:tblStyle styleId="{CF821DB8-F4EB-4A41-A1BA-3FCAFE7338EE}" styleName="">
    <a:tblBg/>
    <a:wholeTbl>
      <a:tcTxStyle>
        <a:fontRef idx="minor">
          <a:srgbClr val="444444"/>
        </a:fontRef>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F1F1F1"/>
          </a:solidFill>
        </a:fill>
      </a:tcStyle>
    </a:wholeTbl>
    <a:band2H>
      <a:tcTxStyle/>
      <a:tcStyle>
        <a:tcBdr/>
        <a:fill>
          <a:solidFill>
            <a:srgbClr val="E4E4E0"/>
          </a:solidFill>
        </a:fill>
      </a:tcStyle>
    </a:band2H>
    <a:firstCol>
      <a:tcTxStyle>
        <a:fontRef idx="minor">
          <a:srgbClr val="FFFFFF"/>
        </a:fontRef>
        <a:srgbClr val="FFFFFF"/>
      </a:tcTxStyle>
      <a:tcStyle>
        <a:tcBdr>
          <a:left>
            <a:ln w="12700" cap="flat">
              <a:solidFill>
                <a:srgbClr val="515151"/>
              </a:solidFill>
              <a:prstDash val="solid"/>
              <a:miter lim="400000"/>
            </a:ln>
          </a:left>
          <a:right>
            <a:ln w="12700" cap="flat">
              <a:noFill/>
              <a:miter lim="400000"/>
            </a:ln>
          </a:right>
          <a:top>
            <a:ln w="12700" cap="flat">
              <a:solidFill>
                <a:srgbClr val="7D7766"/>
              </a:solidFill>
              <a:prstDash val="solid"/>
              <a:miter lim="400000"/>
            </a:ln>
          </a:top>
          <a:bottom>
            <a:ln w="12700" cap="flat">
              <a:solidFill>
                <a:srgbClr val="7D7766"/>
              </a:solidFill>
              <a:prstDash val="solid"/>
              <a:miter lim="400000"/>
            </a:ln>
          </a:bottom>
          <a:insideH>
            <a:ln w="12700" cap="flat">
              <a:solidFill>
                <a:srgbClr val="7D7766"/>
              </a:solidFill>
              <a:prstDash val="solid"/>
              <a:miter lim="400000"/>
            </a:ln>
          </a:insideH>
          <a:insideV>
            <a:ln w="12700" cap="flat">
              <a:noFill/>
              <a:miter lim="400000"/>
            </a:ln>
          </a:insideV>
        </a:tcBdr>
        <a:fill>
          <a:solidFill>
            <a:srgbClr val="8F8B7E"/>
          </a:solidFill>
        </a:fill>
      </a:tcStyle>
    </a:firstCol>
    <a:lastRow>
      <a:tcTxStyle>
        <a:fontRef idx="minor">
          <a:srgbClr val="444444"/>
        </a:fontRef>
        <a:srgbClr val="444444"/>
      </a:tcTxStyle>
      <a:tcStyle>
        <a:tcBdr>
          <a:left>
            <a:ln w="12700" cap="flat">
              <a:noFill/>
              <a:miter lim="400000"/>
            </a:ln>
          </a:left>
          <a:right>
            <a:ln w="12700" cap="flat">
              <a:noFill/>
              <a:miter lim="400000"/>
            </a:ln>
          </a:right>
          <a:top>
            <a:ln w="25400" cap="flat">
              <a:solidFill>
                <a:srgbClr val="747474"/>
              </a:solidFill>
              <a:prstDash val="solid"/>
              <a:miter lim="400000"/>
            </a:ln>
          </a:top>
          <a:bottom>
            <a:ln w="12700" cap="flat">
              <a:solidFill>
                <a:srgbClr val="515151"/>
              </a:solidFill>
              <a:prstDash val="solid"/>
              <a:miter lim="400000"/>
            </a:ln>
          </a:bottom>
          <a:insideH>
            <a:ln w="12700" cap="flat">
              <a:noFill/>
              <a:miter lim="400000"/>
            </a:ln>
          </a:insideH>
          <a:insideV>
            <a:ln w="12700" cap="flat">
              <a:noFill/>
              <a:miter lim="400000"/>
            </a:ln>
          </a:insideV>
        </a:tcBdr>
        <a:fill>
          <a:solidFill>
            <a:srgbClr val="F1F1F1"/>
          </a:solidFill>
        </a:fill>
      </a:tcStyle>
    </a:lastRow>
    <a:firstRow>
      <a:tcTxStyle>
        <a:fontRef idx="minor">
          <a:srgbClr val="FFFFFF"/>
        </a:fontRef>
        <a:srgbClr val="FFFFFF"/>
      </a:tcTxStyle>
      <a:tcStyle>
        <a:tcBdr>
          <a:left>
            <a:ln w="12700" cap="flat">
              <a:noFill/>
              <a:miter lim="400000"/>
            </a:ln>
          </a:left>
          <a:right>
            <a:ln w="12700" cap="flat">
              <a:noFill/>
              <a:miter lim="400000"/>
            </a:ln>
          </a:right>
          <a:top>
            <a:ln w="12700" cap="flat">
              <a:solidFill>
                <a:srgbClr val="515151"/>
              </a:solidFill>
              <a:prstDash val="solid"/>
              <a:miter lim="400000"/>
            </a:ln>
          </a:top>
          <a:bottom>
            <a:ln w="25400" cap="flat">
              <a:solidFill>
                <a:srgbClr val="A9A584"/>
              </a:solidFill>
              <a:prstDash val="solid"/>
              <a:miter lim="400000"/>
            </a:ln>
          </a:bottom>
          <a:insideH>
            <a:ln w="12700" cap="flat">
              <a:noFill/>
              <a:miter lim="400000"/>
            </a:ln>
          </a:insideH>
          <a:insideV>
            <a:ln w="12700" cap="flat">
              <a:noFill/>
              <a:miter lim="400000"/>
            </a:ln>
          </a:insideV>
        </a:tcBdr>
        <a:fill>
          <a:solidFill>
            <a:srgbClr val="5E5A4C"/>
          </a:solidFill>
        </a:fill>
      </a:tcStyle>
    </a:firstRow>
  </a:tblStyle>
  <a:tblStyle styleId="{33BA23B1-9221-436E-865A-0063620EA4FD}" styleName="">
    <a:tblBg/>
    <a:wholeTbl>
      <a:tcTxStyle>
        <a:fontRef idx="minor">
          <a:srgbClr val="444444"/>
        </a:fontRef>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solidFill>
                <a:srgbClr val="747474"/>
              </a:solidFill>
              <a:prstDash val="solid"/>
              <a:miter lim="400000"/>
            </a:ln>
          </a:insideH>
          <a:insideV>
            <a:ln w="12700" cap="flat">
              <a:solidFill>
                <a:srgbClr val="747474"/>
              </a:solidFill>
              <a:prstDash val="solid"/>
              <a:miter lim="400000"/>
            </a:ln>
          </a:insideV>
        </a:tcBdr>
        <a:fill>
          <a:noFill/>
        </a:fill>
      </a:tcStyle>
    </a:wholeTbl>
    <a:band2H>
      <a:tcTxStyle/>
      <a:tcStyle>
        <a:tcBdr/>
        <a:fill>
          <a:solidFill>
            <a:srgbClr val="F2F2F2"/>
          </a:solidFill>
        </a:fill>
      </a:tcStyle>
    </a:band2H>
    <a:firstCol>
      <a:tcTxStyle>
        <a:fontRef idx="minor">
          <a:srgbClr val="444444"/>
        </a:fontRef>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firstCol>
    <a:lastRow>
      <a:tcTxStyle>
        <a:fontRef idx="minor">
          <a:srgbClr val="444444"/>
        </a:fontRef>
        <a:srgbClr val="444444"/>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lastRow>
    <a:firstRow>
      <a:tcTxStyle>
        <a:fontRef idx="minor">
          <a:srgbClr val="444444"/>
        </a:fontRef>
        <a:srgbClr val="444444"/>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firstRow>
  </a:tblStyle>
  <a:tblStyle styleId="{2708684C-4D16-4618-839F-0558EEFCDFE6}" styleName="">
    <a:tblBg/>
    <a:wholeTbl>
      <a:tcTxStyle>
        <a:fontRef idx="minor">
          <a:srgbClr val="777777"/>
        </a:fontRef>
        <a:srgbClr val="777777"/>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525252"/>
              </a:solidFill>
              <a:custDash>
                <a:ds d="200000" sp="200000"/>
              </a:custDash>
              <a:miter lim="400000"/>
            </a:ln>
          </a:top>
          <a:bottom>
            <a:ln w="12700" cap="flat">
              <a:solidFill>
                <a:srgbClr val="525252"/>
              </a:solidFill>
              <a:custDash>
                <a:ds d="200000" sp="200000"/>
              </a:custDash>
              <a:miter lim="400000"/>
            </a:ln>
          </a:bottom>
          <a:insideH>
            <a:ln w="12700" cap="flat">
              <a:solidFill>
                <a:srgbClr val="525252"/>
              </a:solidFill>
              <a:custDash>
                <a:ds d="200000" sp="200000"/>
              </a:custDash>
              <a:miter lim="400000"/>
            </a:ln>
          </a:insideH>
          <a:insideV>
            <a:ln w="12700" cap="flat">
              <a:solidFill>
                <a:srgbClr val="C9C9C9"/>
              </a:solidFill>
              <a:prstDash val="solid"/>
              <a:miter lim="400000"/>
            </a:ln>
          </a:insideV>
        </a:tcBdr>
        <a:fill>
          <a:noFill/>
        </a:fill>
      </a:tcStyle>
    </a:wholeTbl>
    <a:band2H>
      <a:tcTxStyle/>
      <a:tcStyle>
        <a:tcBdr/>
        <a:fill>
          <a:solidFill>
            <a:srgbClr val="D2D2D2">
              <a:alpha val="30000"/>
            </a:srgbClr>
          </a:solidFill>
        </a:fill>
      </a:tcStyle>
    </a:band2H>
    <a:firstCol>
      <a:tcTxStyle>
        <a:font>
          <a:latin typeface="Helvetica Neue Medium"/>
          <a:ea typeface="Helvetica Neue Medium"/>
          <a:cs typeface="Helvetica Neue Medium"/>
        </a:font>
        <a:srgbClr val="555555"/>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C9C9C9"/>
              </a:solidFill>
              <a:prstDash val="solid"/>
              <a:miter lim="400000"/>
            </a:ln>
          </a:top>
          <a:bottom>
            <a:ln w="12700" cap="flat">
              <a:solidFill>
                <a:srgbClr val="C9C9C9"/>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Col>
    <a:lastRow>
      <a:tcTxStyle>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lastRow>
    <a:firstRow>
      <a:tcTxStyle>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Row>
  </a:tblStyle>
  <a:tblStyle styleId="{8F44A2F1-9E1F-4B54-A3A2-5F16C0AD49E2}" styleName="">
    <a:tblBg/>
    <a:wholeTbl>
      <a:tcTxStyle b="off" i="off">
        <a:fontRef idx="maj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D2D2D2">
              <a:alpha val="30000"/>
            </a:srgbClr>
          </a:solidFill>
        </a:fill>
      </a:tcStyle>
    </a:band2H>
    <a:firstCol>
      <a:tcTxStyle b="off" i="off">
        <a:fontRef idx="maj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CBCBCB"/>
          </a:solidFill>
        </a:fill>
      </a:tcStyle>
    </a:firstCol>
    <a:lastRow>
      <a:tcTxStyle b="off" i="off">
        <a:fontRef idx="maj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CBCBCB"/>
          </a:solidFill>
        </a:fill>
      </a:tcStyle>
    </a:lastRow>
    <a:firstRow>
      <a:tcTxStyle b="off" i="off">
        <a:fontRef idx="maj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CBCBCB"/>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821"/>
    <p:restoredTop sz="94674"/>
  </p:normalViewPr>
  <p:slideViewPr>
    <p:cSldViewPr snapToGrid="0" snapToObjects="1">
      <p:cViewPr varScale="1">
        <p:scale>
          <a:sx n="87" d="100"/>
          <a:sy n="87" d="100"/>
        </p:scale>
        <p:origin x="1392" y="200"/>
      </p:cViewPr>
      <p:guideLst>
        <p:guide orient="horz" pos="3072"/>
        <p:guide pos="409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viewProps" Target="viewProps.xml"/><Relationship Id="rId64" Type="http://schemas.openxmlformats.org/officeDocument/2006/relationships/theme" Target="theme/theme1.xml"/><Relationship Id="rId65"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notesMaster" Target="notesMasters/notesMaster1.xml"/><Relationship Id="rId61" Type="http://schemas.openxmlformats.org/officeDocument/2006/relationships/handoutMaster" Target="handoutMasters/handoutMaster1.xml"/><Relationship Id="rId62"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2ADEB7-B7F2-F449-BAE8-94D6DEBD33A7}" type="doc">
      <dgm:prSet loTypeId="urn:microsoft.com/office/officeart/2005/8/layout/lProcess1" loCatId="process" qsTypeId="urn:microsoft.com/office/officeart/2005/8/quickstyle/simple4" qsCatId="simple" csTypeId="urn:microsoft.com/office/officeart/2005/8/colors/accent1_2" csCatId="accent1" phldr="1"/>
      <dgm:spPr/>
      <dgm:t>
        <a:bodyPr/>
        <a:lstStyle/>
        <a:p>
          <a:endParaRPr lang="en-US"/>
        </a:p>
      </dgm:t>
    </dgm:pt>
    <dgm:pt modelId="{7489256D-A6B2-5342-B665-C46AD35BC275}">
      <dgm:prSet custT="1"/>
      <dgm:spPr>
        <a:solidFill>
          <a:srgbClr val="C00000"/>
        </a:solidFill>
        <a:effectLst/>
      </dgm:spPr>
      <dgm:t>
        <a:bodyPr/>
        <a:lstStyle/>
        <a:p>
          <a:pPr rtl="0"/>
          <a:r>
            <a:rPr lang="en-US" sz="3200" b="0" dirty="0" smtClean="0">
              <a:solidFill>
                <a:schemeClr val="bg1"/>
              </a:solidFill>
              <a:effectLst/>
            </a:rPr>
            <a:t>Classified into two broad categories:</a:t>
          </a:r>
          <a:endParaRPr lang="en-US" sz="3200" b="0" dirty="0">
            <a:solidFill>
              <a:schemeClr val="bg1"/>
            </a:solidFill>
            <a:effectLst/>
          </a:endParaRPr>
        </a:p>
      </dgm:t>
    </dgm:pt>
    <dgm:pt modelId="{55B57489-C24E-9D40-918A-38828F8E3B0B}" type="parTrans" cxnId="{3D9ACDFA-7BC7-5C48-A2E0-3571387951BD}">
      <dgm:prSet/>
      <dgm:spPr/>
      <dgm:t>
        <a:bodyPr/>
        <a:lstStyle/>
        <a:p>
          <a:endParaRPr lang="en-US"/>
        </a:p>
      </dgm:t>
    </dgm:pt>
    <dgm:pt modelId="{BD592802-C4EC-CF4F-831A-2FF8AE359509}" type="sibTrans" cxnId="{3D9ACDFA-7BC7-5C48-A2E0-3571387951BD}">
      <dgm:prSet/>
      <dgm:spPr/>
      <dgm:t>
        <a:bodyPr/>
        <a:lstStyle/>
        <a:p>
          <a:endParaRPr lang="en-US"/>
        </a:p>
      </dgm:t>
    </dgm:pt>
    <dgm:pt modelId="{1C6539FB-DF41-9847-8663-8590CEAA001E}">
      <dgm:prSet/>
      <dgm:spPr>
        <a:solidFill>
          <a:srgbClr val="92D050">
            <a:alpha val="90000"/>
          </a:srgbClr>
        </a:solidFill>
      </dgm:spPr>
      <dgm:t>
        <a:bodyPr/>
        <a:lstStyle/>
        <a:p>
          <a:pPr rtl="0"/>
          <a:r>
            <a:rPr lang="en-US" b="1" i="0" dirty="0" smtClean="0">
              <a:latin typeface="+mj-lt"/>
            </a:rPr>
            <a:t>Based first on how it spreads or propagates to reach the desired targets</a:t>
          </a:r>
          <a:endParaRPr lang="en-US" b="1" i="0" dirty="0">
            <a:latin typeface="+mj-lt"/>
          </a:endParaRPr>
        </a:p>
      </dgm:t>
    </dgm:pt>
    <dgm:pt modelId="{F2093A2E-173F-ED4E-896A-34F2417B94C2}" type="parTrans" cxnId="{BCA80FD4-1FFE-1047-87AB-CE4A87BF548E}">
      <dgm:prSet/>
      <dgm:spPr/>
      <dgm:t>
        <a:bodyPr/>
        <a:lstStyle/>
        <a:p>
          <a:endParaRPr lang="en-US" dirty="0"/>
        </a:p>
      </dgm:t>
    </dgm:pt>
    <dgm:pt modelId="{0DE61BF1-A6DC-B442-B61B-7BEABF3B2C66}" type="sibTrans" cxnId="{BCA80FD4-1FFE-1047-87AB-CE4A87BF548E}">
      <dgm:prSet/>
      <dgm:spPr/>
      <dgm:t>
        <a:bodyPr/>
        <a:lstStyle/>
        <a:p>
          <a:endParaRPr lang="en-US" dirty="0"/>
        </a:p>
      </dgm:t>
    </dgm:pt>
    <dgm:pt modelId="{26F09AB1-5F42-E248-9349-B14C380F21B0}">
      <dgm:prSet/>
      <dgm:spPr>
        <a:solidFill>
          <a:srgbClr val="92D050">
            <a:alpha val="90000"/>
          </a:srgbClr>
        </a:solidFill>
      </dgm:spPr>
      <dgm:t>
        <a:bodyPr/>
        <a:lstStyle/>
        <a:p>
          <a:pPr rtl="0"/>
          <a:r>
            <a:rPr lang="en-US" b="1" i="0" dirty="0" smtClean="0">
              <a:latin typeface="+mj-lt"/>
            </a:rPr>
            <a:t>Then on the actions or payloads it performs once a target is reached</a:t>
          </a:r>
          <a:endParaRPr lang="en-US" b="1" i="0" dirty="0">
            <a:latin typeface="+mj-lt"/>
          </a:endParaRPr>
        </a:p>
      </dgm:t>
    </dgm:pt>
    <dgm:pt modelId="{02DBF3FB-0940-5646-A681-13A1CC7E1DFC}" type="parTrans" cxnId="{F4DE6A75-1A9F-884C-93D0-8855DAA0A000}">
      <dgm:prSet/>
      <dgm:spPr/>
      <dgm:t>
        <a:bodyPr/>
        <a:lstStyle/>
        <a:p>
          <a:endParaRPr lang="en-US"/>
        </a:p>
      </dgm:t>
    </dgm:pt>
    <dgm:pt modelId="{75A38B05-D8E3-924F-A288-597F2E57C0DA}" type="sibTrans" cxnId="{F4DE6A75-1A9F-884C-93D0-8855DAA0A000}">
      <dgm:prSet/>
      <dgm:spPr/>
      <dgm:t>
        <a:bodyPr/>
        <a:lstStyle/>
        <a:p>
          <a:endParaRPr lang="en-US"/>
        </a:p>
      </dgm:t>
    </dgm:pt>
    <dgm:pt modelId="{B99B28DC-1840-6342-8847-BD8052638864}">
      <dgm:prSet custT="1"/>
      <dgm:spPr>
        <a:solidFill>
          <a:srgbClr val="C00000"/>
        </a:solidFill>
      </dgm:spPr>
      <dgm:t>
        <a:bodyPr/>
        <a:lstStyle/>
        <a:p>
          <a:pPr rtl="0"/>
          <a:r>
            <a:rPr lang="en-US" sz="3200" b="0" dirty="0" smtClean="0">
              <a:solidFill>
                <a:schemeClr val="bg1"/>
              </a:solidFill>
              <a:effectLst/>
            </a:rPr>
            <a:t>Also classified by: </a:t>
          </a:r>
          <a:endParaRPr lang="en-US" sz="3200" b="0" dirty="0">
            <a:solidFill>
              <a:schemeClr val="bg1"/>
            </a:solidFill>
            <a:effectLst/>
          </a:endParaRPr>
        </a:p>
      </dgm:t>
    </dgm:pt>
    <dgm:pt modelId="{AD9F882A-346E-644B-A264-A139B7A273E2}" type="parTrans" cxnId="{34273889-8C21-684F-AE5B-94D926DC822D}">
      <dgm:prSet/>
      <dgm:spPr/>
      <dgm:t>
        <a:bodyPr/>
        <a:lstStyle/>
        <a:p>
          <a:endParaRPr lang="en-US"/>
        </a:p>
      </dgm:t>
    </dgm:pt>
    <dgm:pt modelId="{A1721077-56E5-004F-8CCD-318B396732B1}" type="sibTrans" cxnId="{34273889-8C21-684F-AE5B-94D926DC822D}">
      <dgm:prSet/>
      <dgm:spPr/>
      <dgm:t>
        <a:bodyPr/>
        <a:lstStyle/>
        <a:p>
          <a:endParaRPr lang="en-US"/>
        </a:p>
      </dgm:t>
    </dgm:pt>
    <dgm:pt modelId="{63748016-E909-7749-8D4F-CBEA0C8C8028}">
      <dgm:prSet/>
      <dgm:spPr>
        <a:solidFill>
          <a:srgbClr val="92D050">
            <a:alpha val="90000"/>
          </a:srgbClr>
        </a:solidFill>
      </dgm:spPr>
      <dgm:t>
        <a:bodyPr/>
        <a:lstStyle/>
        <a:p>
          <a:pPr rtl="0"/>
          <a:r>
            <a:rPr lang="en-US" b="1" i="0" dirty="0" smtClean="0">
              <a:latin typeface="+mj-lt"/>
            </a:rPr>
            <a:t>Those that need a host  program (parasitic code such as viruses)</a:t>
          </a:r>
          <a:endParaRPr lang="en-US" b="1" i="0" dirty="0">
            <a:latin typeface="+mj-lt"/>
          </a:endParaRPr>
        </a:p>
      </dgm:t>
    </dgm:pt>
    <dgm:pt modelId="{910E3748-395A-9747-9C25-4A58B8AD44C2}" type="parTrans" cxnId="{07CAA0DD-6259-AE47-945B-EBB7466AB621}">
      <dgm:prSet/>
      <dgm:spPr/>
      <dgm:t>
        <a:bodyPr/>
        <a:lstStyle/>
        <a:p>
          <a:endParaRPr lang="en-US" dirty="0"/>
        </a:p>
      </dgm:t>
    </dgm:pt>
    <dgm:pt modelId="{716CE549-8138-BC4B-8FB3-DF180464C301}" type="sibTrans" cxnId="{07CAA0DD-6259-AE47-945B-EBB7466AB621}">
      <dgm:prSet/>
      <dgm:spPr/>
      <dgm:t>
        <a:bodyPr/>
        <a:lstStyle/>
        <a:p>
          <a:endParaRPr lang="en-US" dirty="0"/>
        </a:p>
      </dgm:t>
    </dgm:pt>
    <dgm:pt modelId="{DF5FD426-5B69-3244-BC9A-7CE9E664D873}">
      <dgm:prSet/>
      <dgm:spPr>
        <a:solidFill>
          <a:srgbClr val="92D050">
            <a:alpha val="90000"/>
          </a:srgbClr>
        </a:solidFill>
      </dgm:spPr>
      <dgm:t>
        <a:bodyPr/>
        <a:lstStyle/>
        <a:p>
          <a:pPr rtl="0"/>
          <a:r>
            <a:rPr lang="en-US" b="1" i="0" dirty="0" smtClean="0">
              <a:latin typeface="+mj-lt"/>
            </a:rPr>
            <a:t>Those that are independent, self-contained programs (worms, trojans, and bots)</a:t>
          </a:r>
          <a:endParaRPr lang="en-US" b="1" i="0" dirty="0">
            <a:latin typeface="+mj-lt"/>
          </a:endParaRPr>
        </a:p>
      </dgm:t>
    </dgm:pt>
    <dgm:pt modelId="{2CC51F01-3233-5949-AC29-09ECE6FB99C9}" type="parTrans" cxnId="{30A6D4C6-9A69-2C4C-8E33-4E47FE18EE27}">
      <dgm:prSet/>
      <dgm:spPr/>
      <dgm:t>
        <a:bodyPr/>
        <a:lstStyle/>
        <a:p>
          <a:endParaRPr lang="en-US"/>
        </a:p>
      </dgm:t>
    </dgm:pt>
    <dgm:pt modelId="{4EB9040F-A42E-9448-9E5D-FB650183CF9F}" type="sibTrans" cxnId="{30A6D4C6-9A69-2C4C-8E33-4E47FE18EE27}">
      <dgm:prSet/>
      <dgm:spPr/>
      <dgm:t>
        <a:bodyPr/>
        <a:lstStyle/>
        <a:p>
          <a:endParaRPr lang="en-US" dirty="0"/>
        </a:p>
      </dgm:t>
    </dgm:pt>
    <dgm:pt modelId="{E100D654-871B-8944-8398-52EC1637F13F}">
      <dgm:prSet/>
      <dgm:spPr>
        <a:solidFill>
          <a:srgbClr val="92D050">
            <a:alpha val="90000"/>
          </a:srgbClr>
        </a:solidFill>
      </dgm:spPr>
      <dgm:t>
        <a:bodyPr/>
        <a:lstStyle/>
        <a:p>
          <a:pPr rtl="0"/>
          <a:r>
            <a:rPr lang="en-US" b="1" i="0" dirty="0" smtClean="0">
              <a:latin typeface="+mj-lt"/>
            </a:rPr>
            <a:t>Malware that does not replicate (trojans and spam e-mail)</a:t>
          </a:r>
          <a:endParaRPr lang="en-US" b="1" i="0" dirty="0">
            <a:latin typeface="+mj-lt"/>
          </a:endParaRPr>
        </a:p>
      </dgm:t>
    </dgm:pt>
    <dgm:pt modelId="{6AB7DFA6-98D9-C743-8150-ABFA4B9E6F14}" type="parTrans" cxnId="{5C2CF0FD-9DAA-3B4C-9E5E-3E6A3CBE7DEF}">
      <dgm:prSet/>
      <dgm:spPr/>
      <dgm:t>
        <a:bodyPr/>
        <a:lstStyle/>
        <a:p>
          <a:endParaRPr lang="en-US"/>
        </a:p>
      </dgm:t>
    </dgm:pt>
    <dgm:pt modelId="{F6E00E15-E6F3-F942-9B34-CAE643C995F6}" type="sibTrans" cxnId="{5C2CF0FD-9DAA-3B4C-9E5E-3E6A3CBE7DEF}">
      <dgm:prSet/>
      <dgm:spPr/>
      <dgm:t>
        <a:bodyPr/>
        <a:lstStyle/>
        <a:p>
          <a:endParaRPr lang="en-US" dirty="0"/>
        </a:p>
      </dgm:t>
    </dgm:pt>
    <dgm:pt modelId="{AD27E523-4198-8A43-9A92-601902BD84C7}">
      <dgm:prSet/>
      <dgm:spPr>
        <a:solidFill>
          <a:srgbClr val="92D050">
            <a:alpha val="90000"/>
          </a:srgbClr>
        </a:solidFill>
      </dgm:spPr>
      <dgm:t>
        <a:bodyPr/>
        <a:lstStyle/>
        <a:p>
          <a:pPr rtl="0"/>
          <a:r>
            <a:rPr lang="en-US" b="1" i="0" dirty="0" smtClean="0">
              <a:latin typeface="+mj-lt"/>
            </a:rPr>
            <a:t>Malware that does replicate (viruses and worms)</a:t>
          </a:r>
          <a:endParaRPr lang="en-US" b="1" i="0" dirty="0">
            <a:latin typeface="+mj-lt"/>
          </a:endParaRPr>
        </a:p>
      </dgm:t>
    </dgm:pt>
    <dgm:pt modelId="{DB266CC2-B7FC-D843-ADCD-363E270916EC}" type="parTrans" cxnId="{BED4BD69-A73A-AE44-A0C8-CE970CD0C68F}">
      <dgm:prSet/>
      <dgm:spPr/>
      <dgm:t>
        <a:bodyPr/>
        <a:lstStyle/>
        <a:p>
          <a:endParaRPr lang="en-US"/>
        </a:p>
      </dgm:t>
    </dgm:pt>
    <dgm:pt modelId="{AB1F3640-C14F-7249-B96B-3C87FB299A86}" type="sibTrans" cxnId="{BED4BD69-A73A-AE44-A0C8-CE970CD0C68F}">
      <dgm:prSet/>
      <dgm:spPr/>
      <dgm:t>
        <a:bodyPr/>
        <a:lstStyle/>
        <a:p>
          <a:endParaRPr lang="en-US"/>
        </a:p>
      </dgm:t>
    </dgm:pt>
    <dgm:pt modelId="{36780F4B-F7D5-6644-AB4C-279A84EBBC87}" type="pres">
      <dgm:prSet presAssocID="{822ADEB7-B7F2-F449-BAE8-94D6DEBD33A7}" presName="Name0" presStyleCnt="0">
        <dgm:presLayoutVars>
          <dgm:dir/>
          <dgm:animLvl val="lvl"/>
          <dgm:resizeHandles val="exact"/>
        </dgm:presLayoutVars>
      </dgm:prSet>
      <dgm:spPr/>
      <dgm:t>
        <a:bodyPr/>
        <a:lstStyle/>
        <a:p>
          <a:endParaRPr lang="en-US"/>
        </a:p>
      </dgm:t>
    </dgm:pt>
    <dgm:pt modelId="{C8205139-D25D-9141-8B65-B7533B220C63}" type="pres">
      <dgm:prSet presAssocID="{7489256D-A6B2-5342-B665-C46AD35BC275}" presName="vertFlow" presStyleCnt="0"/>
      <dgm:spPr/>
    </dgm:pt>
    <dgm:pt modelId="{D6683EB3-9145-414D-BA47-C91BB8F520AC}" type="pres">
      <dgm:prSet presAssocID="{7489256D-A6B2-5342-B665-C46AD35BC275}" presName="header" presStyleLbl="node1" presStyleIdx="0" presStyleCnt="2"/>
      <dgm:spPr/>
      <dgm:t>
        <a:bodyPr/>
        <a:lstStyle/>
        <a:p>
          <a:endParaRPr lang="en-US"/>
        </a:p>
      </dgm:t>
    </dgm:pt>
    <dgm:pt modelId="{EDB22133-E8C5-564E-9BDE-77A9A6AFF0D9}" type="pres">
      <dgm:prSet presAssocID="{F2093A2E-173F-ED4E-896A-34F2417B94C2}" presName="parTrans" presStyleLbl="sibTrans2D1" presStyleIdx="0" presStyleCnt="6"/>
      <dgm:spPr/>
      <dgm:t>
        <a:bodyPr/>
        <a:lstStyle/>
        <a:p>
          <a:endParaRPr lang="en-US"/>
        </a:p>
      </dgm:t>
    </dgm:pt>
    <dgm:pt modelId="{23949CA4-11FE-B44B-8096-7F92BA04476C}" type="pres">
      <dgm:prSet presAssocID="{1C6539FB-DF41-9847-8663-8590CEAA001E}" presName="child" presStyleLbl="alignAccFollowNode1" presStyleIdx="0" presStyleCnt="6">
        <dgm:presLayoutVars>
          <dgm:chMax val="0"/>
          <dgm:bulletEnabled val="1"/>
        </dgm:presLayoutVars>
      </dgm:prSet>
      <dgm:spPr/>
      <dgm:t>
        <a:bodyPr/>
        <a:lstStyle/>
        <a:p>
          <a:endParaRPr lang="en-US"/>
        </a:p>
      </dgm:t>
    </dgm:pt>
    <dgm:pt modelId="{AB73B6B3-49AA-5044-87E7-043168FDA1C2}" type="pres">
      <dgm:prSet presAssocID="{0DE61BF1-A6DC-B442-B61B-7BEABF3B2C66}" presName="sibTrans" presStyleLbl="sibTrans2D1" presStyleIdx="1" presStyleCnt="6"/>
      <dgm:spPr/>
      <dgm:t>
        <a:bodyPr/>
        <a:lstStyle/>
        <a:p>
          <a:endParaRPr lang="en-US"/>
        </a:p>
      </dgm:t>
    </dgm:pt>
    <dgm:pt modelId="{318E9CFC-7000-5948-92CC-E06FCC323ED3}" type="pres">
      <dgm:prSet presAssocID="{26F09AB1-5F42-E248-9349-B14C380F21B0}" presName="child" presStyleLbl="alignAccFollowNode1" presStyleIdx="1" presStyleCnt="6">
        <dgm:presLayoutVars>
          <dgm:chMax val="0"/>
          <dgm:bulletEnabled val="1"/>
        </dgm:presLayoutVars>
      </dgm:prSet>
      <dgm:spPr/>
      <dgm:t>
        <a:bodyPr/>
        <a:lstStyle/>
        <a:p>
          <a:endParaRPr lang="en-US"/>
        </a:p>
      </dgm:t>
    </dgm:pt>
    <dgm:pt modelId="{D3E1A360-9A1F-6E46-B239-C3268BB1419E}" type="pres">
      <dgm:prSet presAssocID="{7489256D-A6B2-5342-B665-C46AD35BC275}" presName="hSp" presStyleCnt="0"/>
      <dgm:spPr/>
    </dgm:pt>
    <dgm:pt modelId="{6D61C701-43FF-A740-983C-CD253190EEC7}" type="pres">
      <dgm:prSet presAssocID="{B99B28DC-1840-6342-8847-BD8052638864}" presName="vertFlow" presStyleCnt="0"/>
      <dgm:spPr/>
    </dgm:pt>
    <dgm:pt modelId="{CAF028A9-25B4-7042-8AC7-32B854073429}" type="pres">
      <dgm:prSet presAssocID="{B99B28DC-1840-6342-8847-BD8052638864}" presName="header" presStyleLbl="node1" presStyleIdx="1" presStyleCnt="2"/>
      <dgm:spPr/>
      <dgm:t>
        <a:bodyPr/>
        <a:lstStyle/>
        <a:p>
          <a:endParaRPr lang="en-US"/>
        </a:p>
      </dgm:t>
    </dgm:pt>
    <dgm:pt modelId="{3DDCB43C-A170-0943-B0D8-AF848C17E12A}" type="pres">
      <dgm:prSet presAssocID="{910E3748-395A-9747-9C25-4A58B8AD44C2}" presName="parTrans" presStyleLbl="sibTrans2D1" presStyleIdx="2" presStyleCnt="6"/>
      <dgm:spPr/>
      <dgm:t>
        <a:bodyPr/>
        <a:lstStyle/>
        <a:p>
          <a:endParaRPr lang="en-US"/>
        </a:p>
      </dgm:t>
    </dgm:pt>
    <dgm:pt modelId="{BD5206BD-938A-9E47-BA58-471B4BFB7074}" type="pres">
      <dgm:prSet presAssocID="{63748016-E909-7749-8D4F-CBEA0C8C8028}" presName="child" presStyleLbl="alignAccFollowNode1" presStyleIdx="2" presStyleCnt="6">
        <dgm:presLayoutVars>
          <dgm:chMax val="0"/>
          <dgm:bulletEnabled val="1"/>
        </dgm:presLayoutVars>
      </dgm:prSet>
      <dgm:spPr/>
      <dgm:t>
        <a:bodyPr/>
        <a:lstStyle/>
        <a:p>
          <a:endParaRPr lang="en-US"/>
        </a:p>
      </dgm:t>
    </dgm:pt>
    <dgm:pt modelId="{5294E86B-9DC9-C242-BE4F-6917AE89A034}" type="pres">
      <dgm:prSet presAssocID="{716CE549-8138-BC4B-8FB3-DF180464C301}" presName="sibTrans" presStyleLbl="sibTrans2D1" presStyleIdx="3" presStyleCnt="6"/>
      <dgm:spPr/>
      <dgm:t>
        <a:bodyPr/>
        <a:lstStyle/>
        <a:p>
          <a:endParaRPr lang="en-US"/>
        </a:p>
      </dgm:t>
    </dgm:pt>
    <dgm:pt modelId="{96C0851B-4FB5-6248-AF53-A2A3E18CD2D5}" type="pres">
      <dgm:prSet presAssocID="{DF5FD426-5B69-3244-BC9A-7CE9E664D873}" presName="child" presStyleLbl="alignAccFollowNode1" presStyleIdx="3" presStyleCnt="6">
        <dgm:presLayoutVars>
          <dgm:chMax val="0"/>
          <dgm:bulletEnabled val="1"/>
        </dgm:presLayoutVars>
      </dgm:prSet>
      <dgm:spPr/>
      <dgm:t>
        <a:bodyPr/>
        <a:lstStyle/>
        <a:p>
          <a:endParaRPr lang="en-US"/>
        </a:p>
      </dgm:t>
    </dgm:pt>
    <dgm:pt modelId="{72589221-705F-AA40-B4C6-05F80364904C}" type="pres">
      <dgm:prSet presAssocID="{4EB9040F-A42E-9448-9E5D-FB650183CF9F}" presName="sibTrans" presStyleLbl="sibTrans2D1" presStyleIdx="4" presStyleCnt="6"/>
      <dgm:spPr/>
      <dgm:t>
        <a:bodyPr/>
        <a:lstStyle/>
        <a:p>
          <a:endParaRPr lang="en-US"/>
        </a:p>
      </dgm:t>
    </dgm:pt>
    <dgm:pt modelId="{2CFCC1E6-6884-8F42-AAC4-8F51DCBE28BD}" type="pres">
      <dgm:prSet presAssocID="{E100D654-871B-8944-8398-52EC1637F13F}" presName="child" presStyleLbl="alignAccFollowNode1" presStyleIdx="4" presStyleCnt="6">
        <dgm:presLayoutVars>
          <dgm:chMax val="0"/>
          <dgm:bulletEnabled val="1"/>
        </dgm:presLayoutVars>
      </dgm:prSet>
      <dgm:spPr/>
      <dgm:t>
        <a:bodyPr/>
        <a:lstStyle/>
        <a:p>
          <a:endParaRPr lang="en-US"/>
        </a:p>
      </dgm:t>
    </dgm:pt>
    <dgm:pt modelId="{73DDE64E-DD84-7746-BE01-849021843D34}" type="pres">
      <dgm:prSet presAssocID="{F6E00E15-E6F3-F942-9B34-CAE643C995F6}" presName="sibTrans" presStyleLbl="sibTrans2D1" presStyleIdx="5" presStyleCnt="6"/>
      <dgm:spPr/>
      <dgm:t>
        <a:bodyPr/>
        <a:lstStyle/>
        <a:p>
          <a:endParaRPr lang="en-US"/>
        </a:p>
      </dgm:t>
    </dgm:pt>
    <dgm:pt modelId="{BC9811A8-A431-9545-AB24-6FCE1425685B}" type="pres">
      <dgm:prSet presAssocID="{AD27E523-4198-8A43-9A92-601902BD84C7}" presName="child" presStyleLbl="alignAccFollowNode1" presStyleIdx="5" presStyleCnt="6">
        <dgm:presLayoutVars>
          <dgm:chMax val="0"/>
          <dgm:bulletEnabled val="1"/>
        </dgm:presLayoutVars>
      </dgm:prSet>
      <dgm:spPr/>
      <dgm:t>
        <a:bodyPr/>
        <a:lstStyle/>
        <a:p>
          <a:endParaRPr lang="en-US"/>
        </a:p>
      </dgm:t>
    </dgm:pt>
  </dgm:ptLst>
  <dgm:cxnLst>
    <dgm:cxn modelId="{3D9ACDFA-7BC7-5C48-A2E0-3571387951BD}" srcId="{822ADEB7-B7F2-F449-BAE8-94D6DEBD33A7}" destId="{7489256D-A6B2-5342-B665-C46AD35BC275}" srcOrd="0" destOrd="0" parTransId="{55B57489-C24E-9D40-918A-38828F8E3B0B}" sibTransId="{BD592802-C4EC-CF4F-831A-2FF8AE359509}"/>
    <dgm:cxn modelId="{BEB58D7E-8CDC-CD44-8D51-6E5D4095DB72}" type="presOf" srcId="{822ADEB7-B7F2-F449-BAE8-94D6DEBD33A7}" destId="{36780F4B-F7D5-6644-AB4C-279A84EBBC87}" srcOrd="0" destOrd="0" presId="urn:microsoft.com/office/officeart/2005/8/layout/lProcess1"/>
    <dgm:cxn modelId="{4D02B8BE-ADCC-594F-9983-07A4AF764FB3}" type="presOf" srcId="{1C6539FB-DF41-9847-8663-8590CEAA001E}" destId="{23949CA4-11FE-B44B-8096-7F92BA04476C}" srcOrd="0" destOrd="0" presId="urn:microsoft.com/office/officeart/2005/8/layout/lProcess1"/>
    <dgm:cxn modelId="{BED4BD69-A73A-AE44-A0C8-CE970CD0C68F}" srcId="{B99B28DC-1840-6342-8847-BD8052638864}" destId="{AD27E523-4198-8A43-9A92-601902BD84C7}" srcOrd="3" destOrd="0" parTransId="{DB266CC2-B7FC-D843-ADCD-363E270916EC}" sibTransId="{AB1F3640-C14F-7249-B96B-3C87FB299A86}"/>
    <dgm:cxn modelId="{D21227E7-FC79-F548-B82D-C65CF50E2CCF}" type="presOf" srcId="{7489256D-A6B2-5342-B665-C46AD35BC275}" destId="{D6683EB3-9145-414D-BA47-C91BB8F520AC}" srcOrd="0" destOrd="0" presId="urn:microsoft.com/office/officeart/2005/8/layout/lProcess1"/>
    <dgm:cxn modelId="{07CAA0DD-6259-AE47-945B-EBB7466AB621}" srcId="{B99B28DC-1840-6342-8847-BD8052638864}" destId="{63748016-E909-7749-8D4F-CBEA0C8C8028}" srcOrd="0" destOrd="0" parTransId="{910E3748-395A-9747-9C25-4A58B8AD44C2}" sibTransId="{716CE549-8138-BC4B-8FB3-DF180464C301}"/>
    <dgm:cxn modelId="{16A6BA74-6EDF-9745-ACB9-D08166CC06C4}" type="presOf" srcId="{0DE61BF1-A6DC-B442-B61B-7BEABF3B2C66}" destId="{AB73B6B3-49AA-5044-87E7-043168FDA1C2}" srcOrd="0" destOrd="0" presId="urn:microsoft.com/office/officeart/2005/8/layout/lProcess1"/>
    <dgm:cxn modelId="{E3ABBA46-F10E-FD40-A0CA-1492035432BC}" type="presOf" srcId="{E100D654-871B-8944-8398-52EC1637F13F}" destId="{2CFCC1E6-6884-8F42-AAC4-8F51DCBE28BD}" srcOrd="0" destOrd="0" presId="urn:microsoft.com/office/officeart/2005/8/layout/lProcess1"/>
    <dgm:cxn modelId="{9631AA3B-4E9A-494F-BFA1-23799216312C}" type="presOf" srcId="{910E3748-395A-9747-9C25-4A58B8AD44C2}" destId="{3DDCB43C-A170-0943-B0D8-AF848C17E12A}" srcOrd="0" destOrd="0" presId="urn:microsoft.com/office/officeart/2005/8/layout/lProcess1"/>
    <dgm:cxn modelId="{30A6D4C6-9A69-2C4C-8E33-4E47FE18EE27}" srcId="{B99B28DC-1840-6342-8847-BD8052638864}" destId="{DF5FD426-5B69-3244-BC9A-7CE9E664D873}" srcOrd="1" destOrd="0" parTransId="{2CC51F01-3233-5949-AC29-09ECE6FB99C9}" sibTransId="{4EB9040F-A42E-9448-9E5D-FB650183CF9F}"/>
    <dgm:cxn modelId="{DCBEC8B4-9D98-294F-9914-78B7651D397C}" type="presOf" srcId="{63748016-E909-7749-8D4F-CBEA0C8C8028}" destId="{BD5206BD-938A-9E47-BA58-471B4BFB7074}" srcOrd="0" destOrd="0" presId="urn:microsoft.com/office/officeart/2005/8/layout/lProcess1"/>
    <dgm:cxn modelId="{C70455E5-A1F6-5A49-A120-A022D9014235}" type="presOf" srcId="{AD27E523-4198-8A43-9A92-601902BD84C7}" destId="{BC9811A8-A431-9545-AB24-6FCE1425685B}" srcOrd="0" destOrd="0" presId="urn:microsoft.com/office/officeart/2005/8/layout/lProcess1"/>
    <dgm:cxn modelId="{3F41F617-6EFC-0048-BEE4-F8C16F180507}" type="presOf" srcId="{F2093A2E-173F-ED4E-896A-34F2417B94C2}" destId="{EDB22133-E8C5-564E-9BDE-77A9A6AFF0D9}" srcOrd="0" destOrd="0" presId="urn:microsoft.com/office/officeart/2005/8/layout/lProcess1"/>
    <dgm:cxn modelId="{84EB217E-BC32-A348-BDA3-AF2FC4603C46}" type="presOf" srcId="{F6E00E15-E6F3-F942-9B34-CAE643C995F6}" destId="{73DDE64E-DD84-7746-BE01-849021843D34}" srcOrd="0" destOrd="0" presId="urn:microsoft.com/office/officeart/2005/8/layout/lProcess1"/>
    <dgm:cxn modelId="{8BF9D405-9269-3440-91D8-918A2D5C0118}" type="presOf" srcId="{26F09AB1-5F42-E248-9349-B14C380F21B0}" destId="{318E9CFC-7000-5948-92CC-E06FCC323ED3}" srcOrd="0" destOrd="0" presId="urn:microsoft.com/office/officeart/2005/8/layout/lProcess1"/>
    <dgm:cxn modelId="{F4DE6A75-1A9F-884C-93D0-8855DAA0A000}" srcId="{7489256D-A6B2-5342-B665-C46AD35BC275}" destId="{26F09AB1-5F42-E248-9349-B14C380F21B0}" srcOrd="1" destOrd="0" parTransId="{02DBF3FB-0940-5646-A681-13A1CC7E1DFC}" sibTransId="{75A38B05-D8E3-924F-A288-597F2E57C0DA}"/>
    <dgm:cxn modelId="{EEF0CFBA-3B95-9641-A5CC-8415AC66B2F0}" type="presOf" srcId="{DF5FD426-5B69-3244-BC9A-7CE9E664D873}" destId="{96C0851B-4FB5-6248-AF53-A2A3E18CD2D5}" srcOrd="0" destOrd="0" presId="urn:microsoft.com/office/officeart/2005/8/layout/lProcess1"/>
    <dgm:cxn modelId="{BCA80FD4-1FFE-1047-87AB-CE4A87BF548E}" srcId="{7489256D-A6B2-5342-B665-C46AD35BC275}" destId="{1C6539FB-DF41-9847-8663-8590CEAA001E}" srcOrd="0" destOrd="0" parTransId="{F2093A2E-173F-ED4E-896A-34F2417B94C2}" sibTransId="{0DE61BF1-A6DC-B442-B61B-7BEABF3B2C66}"/>
    <dgm:cxn modelId="{5C2CF0FD-9DAA-3B4C-9E5E-3E6A3CBE7DEF}" srcId="{B99B28DC-1840-6342-8847-BD8052638864}" destId="{E100D654-871B-8944-8398-52EC1637F13F}" srcOrd="2" destOrd="0" parTransId="{6AB7DFA6-98D9-C743-8150-ABFA4B9E6F14}" sibTransId="{F6E00E15-E6F3-F942-9B34-CAE643C995F6}"/>
    <dgm:cxn modelId="{D95C32B3-1227-C546-B71C-3C06C9DFCECD}" type="presOf" srcId="{B99B28DC-1840-6342-8847-BD8052638864}" destId="{CAF028A9-25B4-7042-8AC7-32B854073429}" srcOrd="0" destOrd="0" presId="urn:microsoft.com/office/officeart/2005/8/layout/lProcess1"/>
    <dgm:cxn modelId="{93F79290-88C7-DC49-B00A-55A849E04E5A}" type="presOf" srcId="{4EB9040F-A42E-9448-9E5D-FB650183CF9F}" destId="{72589221-705F-AA40-B4C6-05F80364904C}" srcOrd="0" destOrd="0" presId="urn:microsoft.com/office/officeart/2005/8/layout/lProcess1"/>
    <dgm:cxn modelId="{34273889-8C21-684F-AE5B-94D926DC822D}" srcId="{822ADEB7-B7F2-F449-BAE8-94D6DEBD33A7}" destId="{B99B28DC-1840-6342-8847-BD8052638864}" srcOrd="1" destOrd="0" parTransId="{AD9F882A-346E-644B-A264-A139B7A273E2}" sibTransId="{A1721077-56E5-004F-8CCD-318B396732B1}"/>
    <dgm:cxn modelId="{0CFEDAAC-A412-3C48-A1FC-D5A4A97EB81D}" type="presOf" srcId="{716CE549-8138-BC4B-8FB3-DF180464C301}" destId="{5294E86B-9DC9-C242-BE4F-6917AE89A034}" srcOrd="0" destOrd="0" presId="urn:microsoft.com/office/officeart/2005/8/layout/lProcess1"/>
    <dgm:cxn modelId="{6E17F890-B491-624E-84E1-BA84B732F286}" type="presParOf" srcId="{36780F4B-F7D5-6644-AB4C-279A84EBBC87}" destId="{C8205139-D25D-9141-8B65-B7533B220C63}" srcOrd="0" destOrd="0" presId="urn:microsoft.com/office/officeart/2005/8/layout/lProcess1"/>
    <dgm:cxn modelId="{11616D31-E54D-7A41-BBD5-48FE8A855412}" type="presParOf" srcId="{C8205139-D25D-9141-8B65-B7533B220C63}" destId="{D6683EB3-9145-414D-BA47-C91BB8F520AC}" srcOrd="0" destOrd="0" presId="urn:microsoft.com/office/officeart/2005/8/layout/lProcess1"/>
    <dgm:cxn modelId="{9327585D-0CA4-5645-AA3F-A8C2B61A3916}" type="presParOf" srcId="{C8205139-D25D-9141-8B65-B7533B220C63}" destId="{EDB22133-E8C5-564E-9BDE-77A9A6AFF0D9}" srcOrd="1" destOrd="0" presId="urn:microsoft.com/office/officeart/2005/8/layout/lProcess1"/>
    <dgm:cxn modelId="{724B4DD3-40A1-674B-B555-4C02190C6D9A}" type="presParOf" srcId="{C8205139-D25D-9141-8B65-B7533B220C63}" destId="{23949CA4-11FE-B44B-8096-7F92BA04476C}" srcOrd="2" destOrd="0" presId="urn:microsoft.com/office/officeart/2005/8/layout/lProcess1"/>
    <dgm:cxn modelId="{53E46674-4E9B-7C4B-98A8-1A25FB3D91B9}" type="presParOf" srcId="{C8205139-D25D-9141-8B65-B7533B220C63}" destId="{AB73B6B3-49AA-5044-87E7-043168FDA1C2}" srcOrd="3" destOrd="0" presId="urn:microsoft.com/office/officeart/2005/8/layout/lProcess1"/>
    <dgm:cxn modelId="{252CBE43-97B4-434C-8465-23422F49CA7E}" type="presParOf" srcId="{C8205139-D25D-9141-8B65-B7533B220C63}" destId="{318E9CFC-7000-5948-92CC-E06FCC323ED3}" srcOrd="4" destOrd="0" presId="urn:microsoft.com/office/officeart/2005/8/layout/lProcess1"/>
    <dgm:cxn modelId="{2FBCA9B6-BDAC-5749-914B-5C96DEB4CD77}" type="presParOf" srcId="{36780F4B-F7D5-6644-AB4C-279A84EBBC87}" destId="{D3E1A360-9A1F-6E46-B239-C3268BB1419E}" srcOrd="1" destOrd="0" presId="urn:microsoft.com/office/officeart/2005/8/layout/lProcess1"/>
    <dgm:cxn modelId="{39D5A61C-E8CD-7F48-84C5-DEBF7CB1D9C6}" type="presParOf" srcId="{36780F4B-F7D5-6644-AB4C-279A84EBBC87}" destId="{6D61C701-43FF-A740-983C-CD253190EEC7}" srcOrd="2" destOrd="0" presId="urn:microsoft.com/office/officeart/2005/8/layout/lProcess1"/>
    <dgm:cxn modelId="{AD64E9FE-3B4D-A341-8562-6F808ACF37BB}" type="presParOf" srcId="{6D61C701-43FF-A740-983C-CD253190EEC7}" destId="{CAF028A9-25B4-7042-8AC7-32B854073429}" srcOrd="0" destOrd="0" presId="urn:microsoft.com/office/officeart/2005/8/layout/lProcess1"/>
    <dgm:cxn modelId="{F21F19B9-1C32-204B-B559-B33F8568BF9E}" type="presParOf" srcId="{6D61C701-43FF-A740-983C-CD253190EEC7}" destId="{3DDCB43C-A170-0943-B0D8-AF848C17E12A}" srcOrd="1" destOrd="0" presId="urn:microsoft.com/office/officeart/2005/8/layout/lProcess1"/>
    <dgm:cxn modelId="{62BF61F6-4E40-1C4B-940B-8AF1179624A4}" type="presParOf" srcId="{6D61C701-43FF-A740-983C-CD253190EEC7}" destId="{BD5206BD-938A-9E47-BA58-471B4BFB7074}" srcOrd="2" destOrd="0" presId="urn:microsoft.com/office/officeart/2005/8/layout/lProcess1"/>
    <dgm:cxn modelId="{E688C03C-9904-234F-A1E5-8C69D15CF04F}" type="presParOf" srcId="{6D61C701-43FF-A740-983C-CD253190EEC7}" destId="{5294E86B-9DC9-C242-BE4F-6917AE89A034}" srcOrd="3" destOrd="0" presId="urn:microsoft.com/office/officeart/2005/8/layout/lProcess1"/>
    <dgm:cxn modelId="{9322BB28-FBCD-9B4A-8769-2659FE79147A}" type="presParOf" srcId="{6D61C701-43FF-A740-983C-CD253190EEC7}" destId="{96C0851B-4FB5-6248-AF53-A2A3E18CD2D5}" srcOrd="4" destOrd="0" presId="urn:microsoft.com/office/officeart/2005/8/layout/lProcess1"/>
    <dgm:cxn modelId="{5548EAF5-518C-4141-87CB-82D1BE2CB753}" type="presParOf" srcId="{6D61C701-43FF-A740-983C-CD253190EEC7}" destId="{72589221-705F-AA40-B4C6-05F80364904C}" srcOrd="5" destOrd="0" presId="urn:microsoft.com/office/officeart/2005/8/layout/lProcess1"/>
    <dgm:cxn modelId="{5F489F46-A13C-B744-8A93-563C99869283}" type="presParOf" srcId="{6D61C701-43FF-A740-983C-CD253190EEC7}" destId="{2CFCC1E6-6884-8F42-AAC4-8F51DCBE28BD}" srcOrd="6" destOrd="0" presId="urn:microsoft.com/office/officeart/2005/8/layout/lProcess1"/>
    <dgm:cxn modelId="{F6FE9A39-FDFA-9F48-8B39-7FEAA8E28633}" type="presParOf" srcId="{6D61C701-43FF-A740-983C-CD253190EEC7}" destId="{73DDE64E-DD84-7746-BE01-849021843D34}" srcOrd="7" destOrd="0" presId="urn:microsoft.com/office/officeart/2005/8/layout/lProcess1"/>
    <dgm:cxn modelId="{C22DAC59-ACCF-1743-AA36-513B31EDD8FA}" type="presParOf" srcId="{6D61C701-43FF-A740-983C-CD253190EEC7}" destId="{BC9811A8-A431-9545-AB24-6FCE1425685B}" srcOrd="8" destOrd="0" presId="urn:microsoft.com/office/officeart/2005/8/layout/l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597C373-B344-4647-9666-45221E1A5803}"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A2F49F7D-DC29-234E-8131-187DE0ECA205}">
      <dgm:prSet phldrT="[Text]"/>
      <dgm:spPr>
        <a:solidFill>
          <a:srgbClr val="0070C0"/>
        </a:solidFill>
      </dgm:spPr>
      <dgm:t>
        <a:bodyPr/>
        <a:lstStyle/>
        <a:p>
          <a:r>
            <a:rPr lang="en-US" b="0" dirty="0" smtClean="0">
              <a:solidFill>
                <a:schemeClr val="bg1"/>
              </a:solidFill>
            </a:rPr>
            <a:t>Four main elements of prevention:</a:t>
          </a:r>
          <a:endParaRPr lang="en-US" b="0" dirty="0">
            <a:solidFill>
              <a:schemeClr val="bg1"/>
            </a:solidFill>
          </a:endParaRPr>
        </a:p>
      </dgm:t>
    </dgm:pt>
    <dgm:pt modelId="{407ACF3F-BDBE-A348-80BA-DFA5485D56AD}" type="parTrans" cxnId="{947BD9AE-F2FE-E349-9C6D-BBC8D627F16A}">
      <dgm:prSet/>
      <dgm:spPr/>
      <dgm:t>
        <a:bodyPr/>
        <a:lstStyle/>
        <a:p>
          <a:endParaRPr lang="en-US"/>
        </a:p>
      </dgm:t>
    </dgm:pt>
    <dgm:pt modelId="{CC2B33C9-2022-A841-A120-F57B5A3BD772}" type="sibTrans" cxnId="{947BD9AE-F2FE-E349-9C6D-BBC8D627F16A}">
      <dgm:prSet/>
      <dgm:spPr/>
      <dgm:t>
        <a:bodyPr/>
        <a:lstStyle/>
        <a:p>
          <a:endParaRPr lang="en-US"/>
        </a:p>
      </dgm:t>
    </dgm:pt>
    <dgm:pt modelId="{A85B7817-CDD7-C049-A073-D8CFFC417918}">
      <dgm:prSet/>
      <dgm:spPr/>
      <dgm:t>
        <a:bodyPr/>
        <a:lstStyle/>
        <a:p>
          <a:r>
            <a:rPr lang="en-US" dirty="0" smtClean="0"/>
            <a:t>Policy</a:t>
          </a:r>
        </a:p>
      </dgm:t>
    </dgm:pt>
    <dgm:pt modelId="{3DC4848E-004B-1A4C-A744-3C816C74AA8E}" type="parTrans" cxnId="{E9798DC8-6B8A-4E49-9C73-9B5112E6C969}">
      <dgm:prSet/>
      <dgm:spPr/>
      <dgm:t>
        <a:bodyPr/>
        <a:lstStyle/>
        <a:p>
          <a:endParaRPr lang="en-US"/>
        </a:p>
      </dgm:t>
    </dgm:pt>
    <dgm:pt modelId="{34B90911-2D46-694F-B675-A32B2099E060}" type="sibTrans" cxnId="{E9798DC8-6B8A-4E49-9C73-9B5112E6C969}">
      <dgm:prSet/>
      <dgm:spPr/>
      <dgm:t>
        <a:bodyPr/>
        <a:lstStyle/>
        <a:p>
          <a:endParaRPr lang="en-US"/>
        </a:p>
      </dgm:t>
    </dgm:pt>
    <dgm:pt modelId="{5633FEA8-F733-7744-9130-BBE890A6AB21}">
      <dgm:prSet/>
      <dgm:spPr/>
      <dgm:t>
        <a:bodyPr/>
        <a:lstStyle/>
        <a:p>
          <a:r>
            <a:rPr lang="en-US" dirty="0" smtClean="0"/>
            <a:t>Awareness</a:t>
          </a:r>
        </a:p>
      </dgm:t>
    </dgm:pt>
    <dgm:pt modelId="{14835D0F-8544-6043-BDAB-70AAD06D0B05}" type="parTrans" cxnId="{C8B246A7-146B-D44C-A0B6-D62B3B46D552}">
      <dgm:prSet/>
      <dgm:spPr/>
      <dgm:t>
        <a:bodyPr/>
        <a:lstStyle/>
        <a:p>
          <a:endParaRPr lang="en-US"/>
        </a:p>
      </dgm:t>
    </dgm:pt>
    <dgm:pt modelId="{40ECE71D-49B5-AB4A-8E18-60582BBB76FE}" type="sibTrans" cxnId="{C8B246A7-146B-D44C-A0B6-D62B3B46D552}">
      <dgm:prSet/>
      <dgm:spPr/>
      <dgm:t>
        <a:bodyPr/>
        <a:lstStyle/>
        <a:p>
          <a:endParaRPr lang="en-US"/>
        </a:p>
      </dgm:t>
    </dgm:pt>
    <dgm:pt modelId="{C10341DE-4D1C-5644-A899-2A5BBD88FFE5}">
      <dgm:prSet/>
      <dgm:spPr/>
      <dgm:t>
        <a:bodyPr/>
        <a:lstStyle/>
        <a:p>
          <a:r>
            <a:rPr lang="en-US" dirty="0" smtClean="0"/>
            <a:t>Vulnerability mitigation</a:t>
          </a:r>
        </a:p>
      </dgm:t>
    </dgm:pt>
    <dgm:pt modelId="{0A306DCB-897E-9942-A224-C2F30E6CD166}" type="parTrans" cxnId="{CD0E990E-AD1A-B14D-BCC8-6115E392DE23}">
      <dgm:prSet/>
      <dgm:spPr/>
      <dgm:t>
        <a:bodyPr/>
        <a:lstStyle/>
        <a:p>
          <a:endParaRPr lang="en-US"/>
        </a:p>
      </dgm:t>
    </dgm:pt>
    <dgm:pt modelId="{2C5C60B3-1CB3-3D43-A1B6-2100A0FBC3E9}" type="sibTrans" cxnId="{CD0E990E-AD1A-B14D-BCC8-6115E392DE23}">
      <dgm:prSet/>
      <dgm:spPr/>
      <dgm:t>
        <a:bodyPr/>
        <a:lstStyle/>
        <a:p>
          <a:endParaRPr lang="en-US"/>
        </a:p>
      </dgm:t>
    </dgm:pt>
    <dgm:pt modelId="{19933629-1549-9244-A2EB-710BFBB3F3C0}">
      <dgm:prSet/>
      <dgm:spPr/>
      <dgm:t>
        <a:bodyPr/>
        <a:lstStyle/>
        <a:p>
          <a:r>
            <a:rPr lang="en-US" dirty="0" smtClean="0"/>
            <a:t>Threat mitigation</a:t>
          </a:r>
        </a:p>
      </dgm:t>
    </dgm:pt>
    <dgm:pt modelId="{A4128A9A-6B83-7440-B38E-DCF55E94D982}" type="parTrans" cxnId="{9EFE0D47-8602-F147-B259-32678CD072D1}">
      <dgm:prSet/>
      <dgm:spPr/>
      <dgm:t>
        <a:bodyPr/>
        <a:lstStyle/>
        <a:p>
          <a:endParaRPr lang="en-US"/>
        </a:p>
      </dgm:t>
    </dgm:pt>
    <dgm:pt modelId="{1C91BF96-12DA-8C4A-BFA7-91C385C85FB8}" type="sibTrans" cxnId="{9EFE0D47-8602-F147-B259-32678CD072D1}">
      <dgm:prSet/>
      <dgm:spPr/>
      <dgm:t>
        <a:bodyPr/>
        <a:lstStyle/>
        <a:p>
          <a:endParaRPr lang="en-US"/>
        </a:p>
      </dgm:t>
    </dgm:pt>
    <dgm:pt modelId="{38921C6F-F36A-4841-BAD8-C903163E6987}" type="pres">
      <dgm:prSet presAssocID="{E597C373-B344-4647-9666-45221E1A5803}" presName="linear" presStyleCnt="0">
        <dgm:presLayoutVars>
          <dgm:dir/>
          <dgm:animLvl val="lvl"/>
          <dgm:resizeHandles val="exact"/>
        </dgm:presLayoutVars>
      </dgm:prSet>
      <dgm:spPr/>
      <dgm:t>
        <a:bodyPr/>
        <a:lstStyle/>
        <a:p>
          <a:endParaRPr lang="en-US"/>
        </a:p>
      </dgm:t>
    </dgm:pt>
    <dgm:pt modelId="{CA75C928-7EBF-194E-8D6D-A82F986CD0C6}" type="pres">
      <dgm:prSet presAssocID="{A2F49F7D-DC29-234E-8131-187DE0ECA205}" presName="parentLin" presStyleCnt="0"/>
      <dgm:spPr/>
    </dgm:pt>
    <dgm:pt modelId="{952E37D5-2D17-2248-94E4-2E967F62D580}" type="pres">
      <dgm:prSet presAssocID="{A2F49F7D-DC29-234E-8131-187DE0ECA205}" presName="parentLeftMargin" presStyleLbl="node1" presStyleIdx="0" presStyleCnt="1"/>
      <dgm:spPr/>
      <dgm:t>
        <a:bodyPr/>
        <a:lstStyle/>
        <a:p>
          <a:endParaRPr lang="en-US"/>
        </a:p>
      </dgm:t>
    </dgm:pt>
    <dgm:pt modelId="{9F27D6DC-1F2B-7744-AB44-F95CB3588EA2}" type="pres">
      <dgm:prSet presAssocID="{A2F49F7D-DC29-234E-8131-187DE0ECA205}" presName="parentText" presStyleLbl="node1" presStyleIdx="0" presStyleCnt="1" custLinFactNeighborY="-55314">
        <dgm:presLayoutVars>
          <dgm:chMax val="0"/>
          <dgm:bulletEnabled val="1"/>
        </dgm:presLayoutVars>
      </dgm:prSet>
      <dgm:spPr/>
      <dgm:t>
        <a:bodyPr/>
        <a:lstStyle/>
        <a:p>
          <a:endParaRPr lang="en-US"/>
        </a:p>
      </dgm:t>
    </dgm:pt>
    <dgm:pt modelId="{1FF102FA-668D-A04B-8834-D142FA6C52EC}" type="pres">
      <dgm:prSet presAssocID="{A2F49F7D-DC29-234E-8131-187DE0ECA205}" presName="negativeSpace" presStyleCnt="0"/>
      <dgm:spPr/>
    </dgm:pt>
    <dgm:pt modelId="{AA82D9DB-A488-6D46-8B85-3412B019F831}" type="pres">
      <dgm:prSet presAssocID="{A2F49F7D-DC29-234E-8131-187DE0ECA205}" presName="childText" presStyleLbl="conFgAcc1" presStyleIdx="0" presStyleCnt="1" custLinFactNeighborX="0" custLinFactNeighborY="-82078">
        <dgm:presLayoutVars>
          <dgm:bulletEnabled val="1"/>
        </dgm:presLayoutVars>
      </dgm:prSet>
      <dgm:spPr/>
      <dgm:t>
        <a:bodyPr/>
        <a:lstStyle/>
        <a:p>
          <a:endParaRPr lang="en-US"/>
        </a:p>
      </dgm:t>
    </dgm:pt>
  </dgm:ptLst>
  <dgm:cxnLst>
    <dgm:cxn modelId="{C8B246A7-146B-D44C-A0B6-D62B3B46D552}" srcId="{A2F49F7D-DC29-234E-8131-187DE0ECA205}" destId="{5633FEA8-F733-7744-9130-BBE890A6AB21}" srcOrd="1" destOrd="0" parTransId="{14835D0F-8544-6043-BDAB-70AAD06D0B05}" sibTransId="{40ECE71D-49B5-AB4A-8E18-60582BBB76FE}"/>
    <dgm:cxn modelId="{E13F75A7-4B4C-1A47-A92D-4E503F6FAF31}" type="presOf" srcId="{A2F49F7D-DC29-234E-8131-187DE0ECA205}" destId="{952E37D5-2D17-2248-94E4-2E967F62D580}" srcOrd="0" destOrd="0" presId="urn:microsoft.com/office/officeart/2005/8/layout/list1"/>
    <dgm:cxn modelId="{9EFE0D47-8602-F147-B259-32678CD072D1}" srcId="{A2F49F7D-DC29-234E-8131-187DE0ECA205}" destId="{19933629-1549-9244-A2EB-710BFBB3F3C0}" srcOrd="3" destOrd="0" parTransId="{A4128A9A-6B83-7440-B38E-DCF55E94D982}" sibTransId="{1C91BF96-12DA-8C4A-BFA7-91C385C85FB8}"/>
    <dgm:cxn modelId="{953CE768-504E-6C4F-BFFF-05CCFB4E7C90}" type="presOf" srcId="{19933629-1549-9244-A2EB-710BFBB3F3C0}" destId="{AA82D9DB-A488-6D46-8B85-3412B019F831}" srcOrd="0" destOrd="3" presId="urn:microsoft.com/office/officeart/2005/8/layout/list1"/>
    <dgm:cxn modelId="{C5D1E637-7C95-8742-862F-5B561BAB4AED}" type="presOf" srcId="{A2F49F7D-DC29-234E-8131-187DE0ECA205}" destId="{9F27D6DC-1F2B-7744-AB44-F95CB3588EA2}" srcOrd="1" destOrd="0" presId="urn:microsoft.com/office/officeart/2005/8/layout/list1"/>
    <dgm:cxn modelId="{FD91CEA2-36BC-D34B-9EE2-674201C840D3}" type="presOf" srcId="{A85B7817-CDD7-C049-A073-D8CFFC417918}" destId="{AA82D9DB-A488-6D46-8B85-3412B019F831}" srcOrd="0" destOrd="0" presId="urn:microsoft.com/office/officeart/2005/8/layout/list1"/>
    <dgm:cxn modelId="{CD0E990E-AD1A-B14D-BCC8-6115E392DE23}" srcId="{A2F49F7D-DC29-234E-8131-187DE0ECA205}" destId="{C10341DE-4D1C-5644-A899-2A5BBD88FFE5}" srcOrd="2" destOrd="0" parTransId="{0A306DCB-897E-9942-A224-C2F30E6CD166}" sibTransId="{2C5C60B3-1CB3-3D43-A1B6-2100A0FBC3E9}"/>
    <dgm:cxn modelId="{E9798DC8-6B8A-4E49-9C73-9B5112E6C969}" srcId="{A2F49F7D-DC29-234E-8131-187DE0ECA205}" destId="{A85B7817-CDD7-C049-A073-D8CFFC417918}" srcOrd="0" destOrd="0" parTransId="{3DC4848E-004B-1A4C-A744-3C816C74AA8E}" sibTransId="{34B90911-2D46-694F-B675-A32B2099E060}"/>
    <dgm:cxn modelId="{0D355F45-052F-7C45-A5C4-A3E41C09BEE5}" type="presOf" srcId="{5633FEA8-F733-7744-9130-BBE890A6AB21}" destId="{AA82D9DB-A488-6D46-8B85-3412B019F831}" srcOrd="0" destOrd="1" presId="urn:microsoft.com/office/officeart/2005/8/layout/list1"/>
    <dgm:cxn modelId="{947BD9AE-F2FE-E349-9C6D-BBC8D627F16A}" srcId="{E597C373-B344-4647-9666-45221E1A5803}" destId="{A2F49F7D-DC29-234E-8131-187DE0ECA205}" srcOrd="0" destOrd="0" parTransId="{407ACF3F-BDBE-A348-80BA-DFA5485D56AD}" sibTransId="{CC2B33C9-2022-A841-A120-F57B5A3BD772}"/>
    <dgm:cxn modelId="{098C8DD2-345E-7B44-950B-B5356D9EC76F}" type="presOf" srcId="{E597C373-B344-4647-9666-45221E1A5803}" destId="{38921C6F-F36A-4841-BAD8-C903163E6987}" srcOrd="0" destOrd="0" presId="urn:microsoft.com/office/officeart/2005/8/layout/list1"/>
    <dgm:cxn modelId="{C0BCD918-5237-974B-B022-2DF857C38EEE}" type="presOf" srcId="{C10341DE-4D1C-5644-A899-2A5BBD88FFE5}" destId="{AA82D9DB-A488-6D46-8B85-3412B019F831}" srcOrd="0" destOrd="2" presId="urn:microsoft.com/office/officeart/2005/8/layout/list1"/>
    <dgm:cxn modelId="{259E5B22-754A-0141-9B4C-464DFE5D37D2}" type="presParOf" srcId="{38921C6F-F36A-4841-BAD8-C903163E6987}" destId="{CA75C928-7EBF-194E-8D6D-A82F986CD0C6}" srcOrd="0" destOrd="0" presId="urn:microsoft.com/office/officeart/2005/8/layout/list1"/>
    <dgm:cxn modelId="{38A3E7D6-63AB-AF4E-BAC5-03C6A99D0525}" type="presParOf" srcId="{CA75C928-7EBF-194E-8D6D-A82F986CD0C6}" destId="{952E37D5-2D17-2248-94E4-2E967F62D580}" srcOrd="0" destOrd="0" presId="urn:microsoft.com/office/officeart/2005/8/layout/list1"/>
    <dgm:cxn modelId="{142BF968-7ABD-0749-A715-E8A356896BEE}" type="presParOf" srcId="{CA75C928-7EBF-194E-8D6D-A82F986CD0C6}" destId="{9F27D6DC-1F2B-7744-AB44-F95CB3588EA2}" srcOrd="1" destOrd="0" presId="urn:microsoft.com/office/officeart/2005/8/layout/list1"/>
    <dgm:cxn modelId="{75EFF246-F69B-E04E-80D3-29690F893E64}" type="presParOf" srcId="{38921C6F-F36A-4841-BAD8-C903163E6987}" destId="{1FF102FA-668D-A04B-8834-D142FA6C52EC}" srcOrd="1" destOrd="0" presId="urn:microsoft.com/office/officeart/2005/8/layout/list1"/>
    <dgm:cxn modelId="{96592449-563F-6B4E-B654-9E06D4AFA89B}" type="presParOf" srcId="{38921C6F-F36A-4841-BAD8-C903163E6987}" destId="{AA82D9DB-A488-6D46-8B85-3412B019F831}"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5EF84D0-6647-4E4C-9813-A55665B36B6A}"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2679E822-FABA-2249-8854-D55A64A292C9}">
      <dgm:prSet phldrT="[Text]" custT="1"/>
      <dgm:spPr>
        <a:solidFill>
          <a:srgbClr val="0070C0"/>
        </a:solidFill>
      </dgm:spPr>
      <dgm:t>
        <a:bodyPr/>
        <a:lstStyle/>
        <a:p>
          <a:r>
            <a:rPr lang="en-US" sz="2400" b="1" dirty="0" smtClean="0">
              <a:solidFill>
                <a:schemeClr val="bg1"/>
              </a:solidFill>
            </a:rPr>
            <a:t>Limitations</a:t>
          </a:r>
          <a:endParaRPr lang="en-US" sz="2400" b="1" dirty="0">
            <a:solidFill>
              <a:schemeClr val="bg1"/>
            </a:solidFill>
          </a:endParaRPr>
        </a:p>
      </dgm:t>
    </dgm:pt>
    <dgm:pt modelId="{1DBAF106-3C25-4B4C-8F27-4E4178D84A3F}" type="parTrans" cxnId="{78BBAA4D-6127-5249-A362-32039BBC6A96}">
      <dgm:prSet/>
      <dgm:spPr/>
      <dgm:t>
        <a:bodyPr/>
        <a:lstStyle/>
        <a:p>
          <a:endParaRPr lang="en-US"/>
        </a:p>
      </dgm:t>
    </dgm:pt>
    <dgm:pt modelId="{FA95EDC8-71B8-9349-9DED-34B2509ED7C8}" type="sibTrans" cxnId="{78BBAA4D-6127-5249-A362-32039BBC6A96}">
      <dgm:prSet/>
      <dgm:spPr/>
      <dgm:t>
        <a:bodyPr/>
        <a:lstStyle/>
        <a:p>
          <a:endParaRPr lang="en-US"/>
        </a:p>
      </dgm:t>
    </dgm:pt>
    <dgm:pt modelId="{1816FA76-9179-5A43-813E-19BF3D9FD242}">
      <dgm:prSet/>
      <dgm:spPr/>
      <dgm:t>
        <a:bodyPr/>
        <a:lstStyle/>
        <a:p>
          <a:r>
            <a:rPr lang="en-US" dirty="0" smtClean="0"/>
            <a:t>Because malicious code must run on the target machine before all its behaviors can be identified, it can cause harm before it has been detected and blocked</a:t>
          </a:r>
        </a:p>
      </dgm:t>
    </dgm:pt>
    <dgm:pt modelId="{0535B2CC-BE8E-1B45-B575-A5EDC0B6D939}" type="parTrans" cxnId="{E5116217-207C-9E46-823A-799237972CB1}">
      <dgm:prSet/>
      <dgm:spPr/>
      <dgm:t>
        <a:bodyPr/>
        <a:lstStyle/>
        <a:p>
          <a:endParaRPr lang="en-US"/>
        </a:p>
      </dgm:t>
    </dgm:pt>
    <dgm:pt modelId="{001CEF24-6F55-3B4C-A331-97287643566C}" type="sibTrans" cxnId="{E5116217-207C-9E46-823A-799237972CB1}">
      <dgm:prSet/>
      <dgm:spPr/>
      <dgm:t>
        <a:bodyPr/>
        <a:lstStyle/>
        <a:p>
          <a:endParaRPr lang="en-US"/>
        </a:p>
      </dgm:t>
    </dgm:pt>
    <dgm:pt modelId="{B26AED8C-CC50-FA4B-AECA-08BF294A2C86}" type="pres">
      <dgm:prSet presAssocID="{15EF84D0-6647-4E4C-9813-A55665B36B6A}" presName="Name0" presStyleCnt="0">
        <dgm:presLayoutVars>
          <dgm:dir/>
          <dgm:animLvl val="lvl"/>
          <dgm:resizeHandles val="exact"/>
        </dgm:presLayoutVars>
      </dgm:prSet>
      <dgm:spPr/>
      <dgm:t>
        <a:bodyPr/>
        <a:lstStyle/>
        <a:p>
          <a:endParaRPr lang="en-US"/>
        </a:p>
      </dgm:t>
    </dgm:pt>
    <dgm:pt modelId="{F480D903-B882-8640-BF8D-696D1724E482}" type="pres">
      <dgm:prSet presAssocID="{2679E822-FABA-2249-8854-D55A64A292C9}" presName="composite" presStyleCnt="0"/>
      <dgm:spPr/>
    </dgm:pt>
    <dgm:pt modelId="{3126E29D-81B9-3F4E-8767-9C436B29F342}" type="pres">
      <dgm:prSet presAssocID="{2679E822-FABA-2249-8854-D55A64A292C9}" presName="parTx" presStyleLbl="alignNode1" presStyleIdx="0" presStyleCnt="1">
        <dgm:presLayoutVars>
          <dgm:chMax val="0"/>
          <dgm:chPref val="0"/>
          <dgm:bulletEnabled val="1"/>
        </dgm:presLayoutVars>
      </dgm:prSet>
      <dgm:spPr/>
      <dgm:t>
        <a:bodyPr/>
        <a:lstStyle/>
        <a:p>
          <a:endParaRPr lang="en-US"/>
        </a:p>
      </dgm:t>
    </dgm:pt>
    <dgm:pt modelId="{A52D1D64-ABBA-EF44-91FB-3EC9E2D9120F}" type="pres">
      <dgm:prSet presAssocID="{2679E822-FABA-2249-8854-D55A64A292C9}" presName="desTx" presStyleLbl="alignAccFollowNode1" presStyleIdx="0" presStyleCnt="1" custLinFactNeighborY="3523">
        <dgm:presLayoutVars>
          <dgm:bulletEnabled val="1"/>
        </dgm:presLayoutVars>
      </dgm:prSet>
      <dgm:spPr/>
      <dgm:t>
        <a:bodyPr/>
        <a:lstStyle/>
        <a:p>
          <a:endParaRPr lang="en-US"/>
        </a:p>
      </dgm:t>
    </dgm:pt>
  </dgm:ptLst>
  <dgm:cxnLst>
    <dgm:cxn modelId="{699B60A2-2AA3-DA49-B456-EC96677302F1}" type="presOf" srcId="{15EF84D0-6647-4E4C-9813-A55665B36B6A}" destId="{B26AED8C-CC50-FA4B-AECA-08BF294A2C86}" srcOrd="0" destOrd="0" presId="urn:microsoft.com/office/officeart/2005/8/layout/hList1"/>
    <dgm:cxn modelId="{78BBAA4D-6127-5249-A362-32039BBC6A96}" srcId="{15EF84D0-6647-4E4C-9813-A55665B36B6A}" destId="{2679E822-FABA-2249-8854-D55A64A292C9}" srcOrd="0" destOrd="0" parTransId="{1DBAF106-3C25-4B4C-8F27-4E4178D84A3F}" sibTransId="{FA95EDC8-71B8-9349-9DED-34B2509ED7C8}"/>
    <dgm:cxn modelId="{E5116217-207C-9E46-823A-799237972CB1}" srcId="{2679E822-FABA-2249-8854-D55A64A292C9}" destId="{1816FA76-9179-5A43-813E-19BF3D9FD242}" srcOrd="0" destOrd="0" parTransId="{0535B2CC-BE8E-1B45-B575-A5EDC0B6D939}" sibTransId="{001CEF24-6F55-3B4C-A331-97287643566C}"/>
    <dgm:cxn modelId="{1631A1FA-7227-F348-8B98-7426EB2C44F2}" type="presOf" srcId="{1816FA76-9179-5A43-813E-19BF3D9FD242}" destId="{A52D1D64-ABBA-EF44-91FB-3EC9E2D9120F}" srcOrd="0" destOrd="0" presId="urn:microsoft.com/office/officeart/2005/8/layout/hList1"/>
    <dgm:cxn modelId="{5AC00E39-B4B9-834B-9629-FEF79006652F}" type="presOf" srcId="{2679E822-FABA-2249-8854-D55A64A292C9}" destId="{3126E29D-81B9-3F4E-8767-9C436B29F342}" srcOrd="0" destOrd="0" presId="urn:microsoft.com/office/officeart/2005/8/layout/hList1"/>
    <dgm:cxn modelId="{E431BC22-41D6-724E-A04D-C62C0E86D4C4}" type="presParOf" srcId="{B26AED8C-CC50-FA4B-AECA-08BF294A2C86}" destId="{F480D903-B882-8640-BF8D-696D1724E482}" srcOrd="0" destOrd="0" presId="urn:microsoft.com/office/officeart/2005/8/layout/hList1"/>
    <dgm:cxn modelId="{E049AD57-985C-7D49-A63E-5D533B018832}" type="presParOf" srcId="{F480D903-B882-8640-BF8D-696D1724E482}" destId="{3126E29D-81B9-3F4E-8767-9C436B29F342}" srcOrd="0" destOrd="0" presId="urn:microsoft.com/office/officeart/2005/8/layout/hList1"/>
    <dgm:cxn modelId="{2CFA4091-E1AE-F944-B860-050660713C56}" type="presParOf" srcId="{F480D903-B882-8640-BF8D-696D1724E482}" destId="{A52D1D64-ABBA-EF44-91FB-3EC9E2D9120F}"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21F9D88-2E06-DF41-8369-B191662882C6}"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857C5BCE-2EA8-7643-A788-F8A31BCF0732}">
      <dgm:prSet phldrT="[Text]" custT="1"/>
      <dgm:spPr>
        <a:noFill/>
        <a:ln>
          <a:solidFill>
            <a:schemeClr val="tx1"/>
          </a:solidFill>
        </a:ln>
      </dgm:spPr>
      <dgm:t>
        <a:bodyPr/>
        <a:lstStyle/>
        <a:p>
          <a:r>
            <a:rPr lang="en-US" sz="2800" b="1" dirty="0" smtClean="0"/>
            <a:t>Ingress monitors</a:t>
          </a:r>
          <a:endParaRPr lang="en-US" sz="2800" b="1" dirty="0"/>
        </a:p>
      </dgm:t>
    </dgm:pt>
    <dgm:pt modelId="{B105AEE0-47F4-3D48-969D-317C7117E75D}" type="parTrans" cxnId="{459ED126-3223-3F4F-86DF-B3FDB9AF7B35}">
      <dgm:prSet/>
      <dgm:spPr/>
      <dgm:t>
        <a:bodyPr/>
        <a:lstStyle/>
        <a:p>
          <a:endParaRPr lang="en-US"/>
        </a:p>
      </dgm:t>
    </dgm:pt>
    <dgm:pt modelId="{1571D731-AFF1-1A49-9F0E-4C59752B6C95}" type="sibTrans" cxnId="{459ED126-3223-3F4F-86DF-B3FDB9AF7B35}">
      <dgm:prSet/>
      <dgm:spPr/>
      <dgm:t>
        <a:bodyPr/>
        <a:lstStyle/>
        <a:p>
          <a:endParaRPr lang="en-US"/>
        </a:p>
      </dgm:t>
    </dgm:pt>
    <dgm:pt modelId="{6DA376A2-1149-3445-A29B-2D1A0269852D}">
      <dgm:prSet custT="1"/>
      <dgm:spPr>
        <a:solidFill>
          <a:srgbClr val="0070C0"/>
        </a:solidFill>
        <a:ln>
          <a:solidFill>
            <a:schemeClr val="bg1"/>
          </a:solidFill>
        </a:ln>
      </dgm:spPr>
      <dgm:t>
        <a:bodyPr/>
        <a:lstStyle/>
        <a:p>
          <a:r>
            <a:rPr lang="en-US" sz="1400" b="1" dirty="0" smtClean="0">
              <a:solidFill>
                <a:schemeClr val="bg1"/>
              </a:solidFill>
            </a:rPr>
            <a:t>Located at the border between the enterprise network and the Internet </a:t>
          </a:r>
        </a:p>
      </dgm:t>
    </dgm:pt>
    <dgm:pt modelId="{872FA437-8FA9-2248-AF0B-4FDB69AEA76F}" type="parTrans" cxnId="{82093B57-B99B-964B-A830-834040698374}">
      <dgm:prSet/>
      <dgm:spPr/>
      <dgm:t>
        <a:bodyPr/>
        <a:lstStyle/>
        <a:p>
          <a:endParaRPr lang="en-US"/>
        </a:p>
      </dgm:t>
    </dgm:pt>
    <dgm:pt modelId="{D7972775-98EF-CD4E-9B91-7F1C29A8567D}" type="sibTrans" cxnId="{82093B57-B99B-964B-A830-834040698374}">
      <dgm:prSet/>
      <dgm:spPr/>
      <dgm:t>
        <a:bodyPr/>
        <a:lstStyle/>
        <a:p>
          <a:endParaRPr lang="en-US"/>
        </a:p>
      </dgm:t>
    </dgm:pt>
    <dgm:pt modelId="{B450FF1C-92FE-384D-BE9C-A82D6DE95DEF}">
      <dgm:prSet custT="1"/>
      <dgm:spPr>
        <a:solidFill>
          <a:srgbClr val="0070C0"/>
        </a:solidFill>
        <a:ln>
          <a:solidFill>
            <a:schemeClr val="bg1"/>
          </a:solidFill>
        </a:ln>
      </dgm:spPr>
      <dgm:t>
        <a:bodyPr/>
        <a:lstStyle/>
        <a:p>
          <a:r>
            <a:rPr lang="en-US" sz="1400" b="1" dirty="0" smtClean="0">
              <a:solidFill>
                <a:schemeClr val="bg1"/>
              </a:solidFill>
            </a:rPr>
            <a:t>One technique is to look for incoming traffic to unused local IP addresses</a:t>
          </a:r>
        </a:p>
      </dgm:t>
    </dgm:pt>
    <dgm:pt modelId="{C2C9ADD8-2861-6D42-AD74-2DFCCCE68D2A}" type="parTrans" cxnId="{8E6691DA-A865-9A43-BF53-0FA0C21DCD41}">
      <dgm:prSet/>
      <dgm:spPr/>
      <dgm:t>
        <a:bodyPr/>
        <a:lstStyle/>
        <a:p>
          <a:endParaRPr lang="en-US"/>
        </a:p>
      </dgm:t>
    </dgm:pt>
    <dgm:pt modelId="{64C5A7A0-F99F-0040-AA5F-160113CDDA58}" type="sibTrans" cxnId="{8E6691DA-A865-9A43-BF53-0FA0C21DCD41}">
      <dgm:prSet/>
      <dgm:spPr/>
      <dgm:t>
        <a:bodyPr/>
        <a:lstStyle/>
        <a:p>
          <a:endParaRPr lang="en-US"/>
        </a:p>
      </dgm:t>
    </dgm:pt>
    <dgm:pt modelId="{812FADF3-D6BF-5440-A991-16BAC70C22CA}">
      <dgm:prSet custT="1"/>
      <dgm:spPr>
        <a:noFill/>
        <a:ln>
          <a:solidFill>
            <a:schemeClr val="tx1"/>
          </a:solidFill>
        </a:ln>
      </dgm:spPr>
      <dgm:t>
        <a:bodyPr/>
        <a:lstStyle/>
        <a:p>
          <a:r>
            <a:rPr lang="en-US" sz="2800" b="1" dirty="0" smtClean="0"/>
            <a:t>Egress monitors</a:t>
          </a:r>
        </a:p>
      </dgm:t>
    </dgm:pt>
    <dgm:pt modelId="{92117008-5834-DD4B-B6BC-3777204966B7}" type="parTrans" cxnId="{ADF893DF-C41B-3C4D-8229-882F033FF2D8}">
      <dgm:prSet/>
      <dgm:spPr/>
      <dgm:t>
        <a:bodyPr/>
        <a:lstStyle/>
        <a:p>
          <a:endParaRPr lang="en-US"/>
        </a:p>
      </dgm:t>
    </dgm:pt>
    <dgm:pt modelId="{81D7C8A1-93D9-F44A-8370-C2E32EA81B17}" type="sibTrans" cxnId="{ADF893DF-C41B-3C4D-8229-882F033FF2D8}">
      <dgm:prSet/>
      <dgm:spPr/>
      <dgm:t>
        <a:bodyPr/>
        <a:lstStyle/>
        <a:p>
          <a:endParaRPr lang="en-US"/>
        </a:p>
      </dgm:t>
    </dgm:pt>
    <dgm:pt modelId="{6DFAD406-5842-6A46-8D7C-1804FA5F54F8}">
      <dgm:prSet custT="1"/>
      <dgm:spPr>
        <a:solidFill>
          <a:srgbClr val="0070C0"/>
        </a:solidFill>
        <a:ln>
          <a:solidFill>
            <a:schemeClr val="bg1"/>
          </a:solidFill>
        </a:ln>
      </dgm:spPr>
      <dgm:t>
        <a:bodyPr/>
        <a:lstStyle/>
        <a:p>
          <a:r>
            <a:rPr lang="en-US" sz="1400" b="1" dirty="0" smtClean="0">
              <a:solidFill>
                <a:schemeClr val="bg1"/>
              </a:solidFill>
            </a:rPr>
            <a:t>Located at the egress point of individual LANs as well as at the border between the enterprise network and the Internet </a:t>
          </a:r>
        </a:p>
      </dgm:t>
    </dgm:pt>
    <dgm:pt modelId="{87BCBA13-290C-6246-8DE6-E90D53206FB2}" type="parTrans" cxnId="{9AB36BAB-03DE-E746-96C2-063DF8D96846}">
      <dgm:prSet/>
      <dgm:spPr/>
      <dgm:t>
        <a:bodyPr/>
        <a:lstStyle/>
        <a:p>
          <a:endParaRPr lang="en-US"/>
        </a:p>
      </dgm:t>
    </dgm:pt>
    <dgm:pt modelId="{47C2A4E9-DC6B-724E-9027-B561811E9C2A}" type="sibTrans" cxnId="{9AB36BAB-03DE-E746-96C2-063DF8D96846}">
      <dgm:prSet/>
      <dgm:spPr/>
      <dgm:t>
        <a:bodyPr/>
        <a:lstStyle/>
        <a:p>
          <a:endParaRPr lang="en-US"/>
        </a:p>
      </dgm:t>
    </dgm:pt>
    <dgm:pt modelId="{D148498D-FF0D-AA47-BDA7-FCF6CE5352DE}">
      <dgm:prSet custT="1"/>
      <dgm:spPr>
        <a:solidFill>
          <a:srgbClr val="0070C0"/>
        </a:solidFill>
        <a:ln>
          <a:solidFill>
            <a:schemeClr val="bg1"/>
          </a:solidFill>
        </a:ln>
      </dgm:spPr>
      <dgm:t>
        <a:bodyPr/>
        <a:lstStyle/>
        <a:p>
          <a:r>
            <a:rPr lang="en-US" sz="1400" b="1" dirty="0" smtClean="0">
              <a:solidFill>
                <a:schemeClr val="bg1"/>
              </a:solidFill>
            </a:rPr>
            <a:t>Monitors outgoing traffic for signs of scanning or other suspicious behavior</a:t>
          </a:r>
          <a:endParaRPr lang="en-US" sz="1400" b="1" dirty="0">
            <a:solidFill>
              <a:schemeClr val="bg1"/>
            </a:solidFill>
          </a:endParaRPr>
        </a:p>
      </dgm:t>
    </dgm:pt>
    <dgm:pt modelId="{374C135A-B404-1941-83A5-C38AA5CCA7F8}" type="parTrans" cxnId="{569549D8-660A-1440-8063-4EEBFFC6488F}">
      <dgm:prSet/>
      <dgm:spPr/>
      <dgm:t>
        <a:bodyPr/>
        <a:lstStyle/>
        <a:p>
          <a:endParaRPr lang="en-US"/>
        </a:p>
      </dgm:t>
    </dgm:pt>
    <dgm:pt modelId="{2DC6981A-58E9-5644-85E7-B02DCB9F2BB8}" type="sibTrans" cxnId="{569549D8-660A-1440-8063-4EEBFFC6488F}">
      <dgm:prSet/>
      <dgm:spPr/>
      <dgm:t>
        <a:bodyPr/>
        <a:lstStyle/>
        <a:p>
          <a:endParaRPr lang="en-US"/>
        </a:p>
      </dgm:t>
    </dgm:pt>
    <dgm:pt modelId="{AA2ABC48-FC2E-E648-A2C2-800CDFA5F985}" type="pres">
      <dgm:prSet presAssocID="{821F9D88-2E06-DF41-8369-B191662882C6}" presName="theList" presStyleCnt="0">
        <dgm:presLayoutVars>
          <dgm:dir/>
          <dgm:animLvl val="lvl"/>
          <dgm:resizeHandles val="exact"/>
        </dgm:presLayoutVars>
      </dgm:prSet>
      <dgm:spPr/>
      <dgm:t>
        <a:bodyPr/>
        <a:lstStyle/>
        <a:p>
          <a:endParaRPr lang="en-US"/>
        </a:p>
      </dgm:t>
    </dgm:pt>
    <dgm:pt modelId="{36AE751B-84EA-0747-A33F-AAA8E8DDF878}" type="pres">
      <dgm:prSet presAssocID="{857C5BCE-2EA8-7643-A788-F8A31BCF0732}" presName="compNode" presStyleCnt="0"/>
      <dgm:spPr/>
    </dgm:pt>
    <dgm:pt modelId="{DCE25E27-D72D-0642-AF8D-D59EE600A8A6}" type="pres">
      <dgm:prSet presAssocID="{857C5BCE-2EA8-7643-A788-F8A31BCF0732}" presName="aNode" presStyleLbl="bgShp" presStyleIdx="0" presStyleCnt="2"/>
      <dgm:spPr/>
      <dgm:t>
        <a:bodyPr/>
        <a:lstStyle/>
        <a:p>
          <a:endParaRPr lang="en-US"/>
        </a:p>
      </dgm:t>
    </dgm:pt>
    <dgm:pt modelId="{92E7900E-54A2-9C41-8A73-CA7E75155ED1}" type="pres">
      <dgm:prSet presAssocID="{857C5BCE-2EA8-7643-A788-F8A31BCF0732}" presName="textNode" presStyleLbl="bgShp" presStyleIdx="0" presStyleCnt="2"/>
      <dgm:spPr/>
      <dgm:t>
        <a:bodyPr/>
        <a:lstStyle/>
        <a:p>
          <a:endParaRPr lang="en-US"/>
        </a:p>
      </dgm:t>
    </dgm:pt>
    <dgm:pt modelId="{035047D7-ECF9-AB40-9AE0-202050EE7C51}" type="pres">
      <dgm:prSet presAssocID="{857C5BCE-2EA8-7643-A788-F8A31BCF0732}" presName="compChildNode" presStyleCnt="0"/>
      <dgm:spPr/>
    </dgm:pt>
    <dgm:pt modelId="{ACAA6BA4-F1CC-6D48-AF52-CB7EA74DE6E6}" type="pres">
      <dgm:prSet presAssocID="{857C5BCE-2EA8-7643-A788-F8A31BCF0732}" presName="theInnerList" presStyleCnt="0"/>
      <dgm:spPr/>
    </dgm:pt>
    <dgm:pt modelId="{4298F018-B8EE-4944-8F10-2BB9C0F91D51}" type="pres">
      <dgm:prSet presAssocID="{6DA376A2-1149-3445-A29B-2D1A0269852D}" presName="childNode" presStyleLbl="node1" presStyleIdx="0" presStyleCnt="4">
        <dgm:presLayoutVars>
          <dgm:bulletEnabled val="1"/>
        </dgm:presLayoutVars>
      </dgm:prSet>
      <dgm:spPr/>
      <dgm:t>
        <a:bodyPr/>
        <a:lstStyle/>
        <a:p>
          <a:endParaRPr lang="en-US"/>
        </a:p>
      </dgm:t>
    </dgm:pt>
    <dgm:pt modelId="{02AC8F82-4743-F644-848D-59E19CF03E43}" type="pres">
      <dgm:prSet presAssocID="{6DA376A2-1149-3445-A29B-2D1A0269852D}" presName="aSpace2" presStyleCnt="0"/>
      <dgm:spPr/>
    </dgm:pt>
    <dgm:pt modelId="{1F641F22-F0BF-C649-8A66-6DBF3453F8AD}" type="pres">
      <dgm:prSet presAssocID="{B450FF1C-92FE-384D-BE9C-A82D6DE95DEF}" presName="childNode" presStyleLbl="node1" presStyleIdx="1" presStyleCnt="4">
        <dgm:presLayoutVars>
          <dgm:bulletEnabled val="1"/>
        </dgm:presLayoutVars>
      </dgm:prSet>
      <dgm:spPr/>
      <dgm:t>
        <a:bodyPr/>
        <a:lstStyle/>
        <a:p>
          <a:endParaRPr lang="en-US"/>
        </a:p>
      </dgm:t>
    </dgm:pt>
    <dgm:pt modelId="{96376EEE-5BA7-BE43-9F07-FFC77B4110C7}" type="pres">
      <dgm:prSet presAssocID="{857C5BCE-2EA8-7643-A788-F8A31BCF0732}" presName="aSpace" presStyleCnt="0"/>
      <dgm:spPr/>
    </dgm:pt>
    <dgm:pt modelId="{327D953C-C43C-C548-A5CE-651ABEB980D6}" type="pres">
      <dgm:prSet presAssocID="{812FADF3-D6BF-5440-A991-16BAC70C22CA}" presName="compNode" presStyleCnt="0"/>
      <dgm:spPr/>
    </dgm:pt>
    <dgm:pt modelId="{1748A2BC-C0AF-7249-BEFC-3EBC8E632AD1}" type="pres">
      <dgm:prSet presAssocID="{812FADF3-D6BF-5440-A991-16BAC70C22CA}" presName="aNode" presStyleLbl="bgShp" presStyleIdx="1" presStyleCnt="2"/>
      <dgm:spPr/>
      <dgm:t>
        <a:bodyPr/>
        <a:lstStyle/>
        <a:p>
          <a:endParaRPr lang="en-US"/>
        </a:p>
      </dgm:t>
    </dgm:pt>
    <dgm:pt modelId="{943F34FC-7AAF-EA40-8115-1BF88D6F9901}" type="pres">
      <dgm:prSet presAssocID="{812FADF3-D6BF-5440-A991-16BAC70C22CA}" presName="textNode" presStyleLbl="bgShp" presStyleIdx="1" presStyleCnt="2"/>
      <dgm:spPr/>
      <dgm:t>
        <a:bodyPr/>
        <a:lstStyle/>
        <a:p>
          <a:endParaRPr lang="en-US"/>
        </a:p>
      </dgm:t>
    </dgm:pt>
    <dgm:pt modelId="{C06F248C-D0DD-D04B-990C-65275A532651}" type="pres">
      <dgm:prSet presAssocID="{812FADF3-D6BF-5440-A991-16BAC70C22CA}" presName="compChildNode" presStyleCnt="0"/>
      <dgm:spPr/>
    </dgm:pt>
    <dgm:pt modelId="{6340A26E-49C3-824A-AE23-780D38AB79FE}" type="pres">
      <dgm:prSet presAssocID="{812FADF3-D6BF-5440-A991-16BAC70C22CA}" presName="theInnerList" presStyleCnt="0"/>
      <dgm:spPr/>
    </dgm:pt>
    <dgm:pt modelId="{729B7C7C-47B3-F544-89C8-D914FF0C3DF8}" type="pres">
      <dgm:prSet presAssocID="{6DFAD406-5842-6A46-8D7C-1804FA5F54F8}" presName="childNode" presStyleLbl="node1" presStyleIdx="2" presStyleCnt="4" custScaleX="105111" custScaleY="124951">
        <dgm:presLayoutVars>
          <dgm:bulletEnabled val="1"/>
        </dgm:presLayoutVars>
      </dgm:prSet>
      <dgm:spPr/>
      <dgm:t>
        <a:bodyPr/>
        <a:lstStyle/>
        <a:p>
          <a:endParaRPr lang="en-US"/>
        </a:p>
      </dgm:t>
    </dgm:pt>
    <dgm:pt modelId="{50E9D80A-D1F3-854A-9182-59C10A696A46}" type="pres">
      <dgm:prSet presAssocID="{6DFAD406-5842-6A46-8D7C-1804FA5F54F8}" presName="aSpace2" presStyleCnt="0"/>
      <dgm:spPr/>
    </dgm:pt>
    <dgm:pt modelId="{4FD7667B-FD88-9247-AEF5-8020748D5EB0}" type="pres">
      <dgm:prSet presAssocID="{D148498D-FF0D-AA47-BDA7-FCF6CE5352DE}" presName="childNode" presStyleLbl="node1" presStyleIdx="3" presStyleCnt="4" custScaleX="113091" custScaleY="135878" custLinFactNeighborY="12743">
        <dgm:presLayoutVars>
          <dgm:bulletEnabled val="1"/>
        </dgm:presLayoutVars>
      </dgm:prSet>
      <dgm:spPr/>
      <dgm:t>
        <a:bodyPr/>
        <a:lstStyle/>
        <a:p>
          <a:endParaRPr lang="en-US"/>
        </a:p>
      </dgm:t>
    </dgm:pt>
  </dgm:ptLst>
  <dgm:cxnLst>
    <dgm:cxn modelId="{9AB36BAB-03DE-E746-96C2-063DF8D96846}" srcId="{812FADF3-D6BF-5440-A991-16BAC70C22CA}" destId="{6DFAD406-5842-6A46-8D7C-1804FA5F54F8}" srcOrd="0" destOrd="0" parTransId="{87BCBA13-290C-6246-8DE6-E90D53206FB2}" sibTransId="{47C2A4E9-DC6B-724E-9027-B561811E9C2A}"/>
    <dgm:cxn modelId="{459ED126-3223-3F4F-86DF-B3FDB9AF7B35}" srcId="{821F9D88-2E06-DF41-8369-B191662882C6}" destId="{857C5BCE-2EA8-7643-A788-F8A31BCF0732}" srcOrd="0" destOrd="0" parTransId="{B105AEE0-47F4-3D48-969D-317C7117E75D}" sibTransId="{1571D731-AFF1-1A49-9F0E-4C59752B6C95}"/>
    <dgm:cxn modelId="{86EE0E18-3B6C-8543-A19F-DDDBEA57FE3C}" type="presOf" srcId="{B450FF1C-92FE-384D-BE9C-A82D6DE95DEF}" destId="{1F641F22-F0BF-C649-8A66-6DBF3453F8AD}" srcOrd="0" destOrd="0" presId="urn:microsoft.com/office/officeart/2005/8/layout/lProcess2"/>
    <dgm:cxn modelId="{ADF893DF-C41B-3C4D-8229-882F033FF2D8}" srcId="{821F9D88-2E06-DF41-8369-B191662882C6}" destId="{812FADF3-D6BF-5440-A991-16BAC70C22CA}" srcOrd="1" destOrd="0" parTransId="{92117008-5834-DD4B-B6BC-3777204966B7}" sibTransId="{81D7C8A1-93D9-F44A-8370-C2E32EA81B17}"/>
    <dgm:cxn modelId="{55966955-4C3B-E644-90D9-90E289CD3209}" type="presOf" srcId="{857C5BCE-2EA8-7643-A788-F8A31BCF0732}" destId="{DCE25E27-D72D-0642-AF8D-D59EE600A8A6}" srcOrd="0" destOrd="0" presId="urn:microsoft.com/office/officeart/2005/8/layout/lProcess2"/>
    <dgm:cxn modelId="{3F61B541-D84B-614C-9B46-EB6EA7A9EA85}" type="presOf" srcId="{812FADF3-D6BF-5440-A991-16BAC70C22CA}" destId="{943F34FC-7AAF-EA40-8115-1BF88D6F9901}" srcOrd="1" destOrd="0" presId="urn:microsoft.com/office/officeart/2005/8/layout/lProcess2"/>
    <dgm:cxn modelId="{8E6691DA-A865-9A43-BF53-0FA0C21DCD41}" srcId="{857C5BCE-2EA8-7643-A788-F8A31BCF0732}" destId="{B450FF1C-92FE-384D-BE9C-A82D6DE95DEF}" srcOrd="1" destOrd="0" parTransId="{C2C9ADD8-2861-6D42-AD74-2DFCCCE68D2A}" sibTransId="{64C5A7A0-F99F-0040-AA5F-160113CDDA58}"/>
    <dgm:cxn modelId="{219A0CD0-F280-9547-8910-22454707D47D}" type="presOf" srcId="{6DA376A2-1149-3445-A29B-2D1A0269852D}" destId="{4298F018-B8EE-4944-8F10-2BB9C0F91D51}" srcOrd="0" destOrd="0" presId="urn:microsoft.com/office/officeart/2005/8/layout/lProcess2"/>
    <dgm:cxn modelId="{569549D8-660A-1440-8063-4EEBFFC6488F}" srcId="{812FADF3-D6BF-5440-A991-16BAC70C22CA}" destId="{D148498D-FF0D-AA47-BDA7-FCF6CE5352DE}" srcOrd="1" destOrd="0" parTransId="{374C135A-B404-1941-83A5-C38AA5CCA7F8}" sibTransId="{2DC6981A-58E9-5644-85E7-B02DCB9F2BB8}"/>
    <dgm:cxn modelId="{56F19226-8086-184D-811A-2E3A0687AAE5}" type="presOf" srcId="{D148498D-FF0D-AA47-BDA7-FCF6CE5352DE}" destId="{4FD7667B-FD88-9247-AEF5-8020748D5EB0}" srcOrd="0" destOrd="0" presId="urn:microsoft.com/office/officeart/2005/8/layout/lProcess2"/>
    <dgm:cxn modelId="{AD932E32-69D6-9541-961E-F808BC50A383}" type="presOf" srcId="{812FADF3-D6BF-5440-A991-16BAC70C22CA}" destId="{1748A2BC-C0AF-7249-BEFC-3EBC8E632AD1}" srcOrd="0" destOrd="0" presId="urn:microsoft.com/office/officeart/2005/8/layout/lProcess2"/>
    <dgm:cxn modelId="{9D92D9B7-A04B-7B43-A730-8AC5F3C86094}" type="presOf" srcId="{857C5BCE-2EA8-7643-A788-F8A31BCF0732}" destId="{92E7900E-54A2-9C41-8A73-CA7E75155ED1}" srcOrd="1" destOrd="0" presId="urn:microsoft.com/office/officeart/2005/8/layout/lProcess2"/>
    <dgm:cxn modelId="{2856EB5E-7B8A-0949-B460-2EE0BF9A608C}" type="presOf" srcId="{821F9D88-2E06-DF41-8369-B191662882C6}" destId="{AA2ABC48-FC2E-E648-A2C2-800CDFA5F985}" srcOrd="0" destOrd="0" presId="urn:microsoft.com/office/officeart/2005/8/layout/lProcess2"/>
    <dgm:cxn modelId="{B9E09F26-AA9E-3A41-A503-EE38D6235DC6}" type="presOf" srcId="{6DFAD406-5842-6A46-8D7C-1804FA5F54F8}" destId="{729B7C7C-47B3-F544-89C8-D914FF0C3DF8}" srcOrd="0" destOrd="0" presId="urn:microsoft.com/office/officeart/2005/8/layout/lProcess2"/>
    <dgm:cxn modelId="{82093B57-B99B-964B-A830-834040698374}" srcId="{857C5BCE-2EA8-7643-A788-F8A31BCF0732}" destId="{6DA376A2-1149-3445-A29B-2D1A0269852D}" srcOrd="0" destOrd="0" parTransId="{872FA437-8FA9-2248-AF0B-4FDB69AEA76F}" sibTransId="{D7972775-98EF-CD4E-9B91-7F1C29A8567D}"/>
    <dgm:cxn modelId="{A05806F8-699F-C44A-859F-00D2D9E5F422}" type="presParOf" srcId="{AA2ABC48-FC2E-E648-A2C2-800CDFA5F985}" destId="{36AE751B-84EA-0747-A33F-AAA8E8DDF878}" srcOrd="0" destOrd="0" presId="urn:microsoft.com/office/officeart/2005/8/layout/lProcess2"/>
    <dgm:cxn modelId="{CB8BF461-CCCE-014F-9A6D-790DD9EFB477}" type="presParOf" srcId="{36AE751B-84EA-0747-A33F-AAA8E8DDF878}" destId="{DCE25E27-D72D-0642-AF8D-D59EE600A8A6}" srcOrd="0" destOrd="0" presId="urn:microsoft.com/office/officeart/2005/8/layout/lProcess2"/>
    <dgm:cxn modelId="{BA222938-3BE1-254A-9170-6D1BA1346328}" type="presParOf" srcId="{36AE751B-84EA-0747-A33F-AAA8E8DDF878}" destId="{92E7900E-54A2-9C41-8A73-CA7E75155ED1}" srcOrd="1" destOrd="0" presId="urn:microsoft.com/office/officeart/2005/8/layout/lProcess2"/>
    <dgm:cxn modelId="{42E5346A-0258-8A41-9407-915A437D215D}" type="presParOf" srcId="{36AE751B-84EA-0747-A33F-AAA8E8DDF878}" destId="{035047D7-ECF9-AB40-9AE0-202050EE7C51}" srcOrd="2" destOrd="0" presId="urn:microsoft.com/office/officeart/2005/8/layout/lProcess2"/>
    <dgm:cxn modelId="{EAA87523-9127-464D-9A1F-2D15F87FB399}" type="presParOf" srcId="{035047D7-ECF9-AB40-9AE0-202050EE7C51}" destId="{ACAA6BA4-F1CC-6D48-AF52-CB7EA74DE6E6}" srcOrd="0" destOrd="0" presId="urn:microsoft.com/office/officeart/2005/8/layout/lProcess2"/>
    <dgm:cxn modelId="{043B870D-FAA4-D24B-B166-EAB9DFFE8A88}" type="presParOf" srcId="{ACAA6BA4-F1CC-6D48-AF52-CB7EA74DE6E6}" destId="{4298F018-B8EE-4944-8F10-2BB9C0F91D51}" srcOrd="0" destOrd="0" presId="urn:microsoft.com/office/officeart/2005/8/layout/lProcess2"/>
    <dgm:cxn modelId="{A4EDA32A-EBB1-4342-AAD2-2BA46B750AFE}" type="presParOf" srcId="{ACAA6BA4-F1CC-6D48-AF52-CB7EA74DE6E6}" destId="{02AC8F82-4743-F644-848D-59E19CF03E43}" srcOrd="1" destOrd="0" presId="urn:microsoft.com/office/officeart/2005/8/layout/lProcess2"/>
    <dgm:cxn modelId="{53413AFC-E3D9-1841-9F9E-DF9947A146A7}" type="presParOf" srcId="{ACAA6BA4-F1CC-6D48-AF52-CB7EA74DE6E6}" destId="{1F641F22-F0BF-C649-8A66-6DBF3453F8AD}" srcOrd="2" destOrd="0" presId="urn:microsoft.com/office/officeart/2005/8/layout/lProcess2"/>
    <dgm:cxn modelId="{ACCFE93B-05CD-6244-88FD-C67C2D157940}" type="presParOf" srcId="{AA2ABC48-FC2E-E648-A2C2-800CDFA5F985}" destId="{96376EEE-5BA7-BE43-9F07-FFC77B4110C7}" srcOrd="1" destOrd="0" presId="urn:microsoft.com/office/officeart/2005/8/layout/lProcess2"/>
    <dgm:cxn modelId="{70E6C9C1-DF16-4D45-99C7-A1EE128E719B}" type="presParOf" srcId="{AA2ABC48-FC2E-E648-A2C2-800CDFA5F985}" destId="{327D953C-C43C-C548-A5CE-651ABEB980D6}" srcOrd="2" destOrd="0" presId="urn:microsoft.com/office/officeart/2005/8/layout/lProcess2"/>
    <dgm:cxn modelId="{CD056432-9F33-F94A-B1FA-9669E3601820}" type="presParOf" srcId="{327D953C-C43C-C548-A5CE-651ABEB980D6}" destId="{1748A2BC-C0AF-7249-BEFC-3EBC8E632AD1}" srcOrd="0" destOrd="0" presId="urn:microsoft.com/office/officeart/2005/8/layout/lProcess2"/>
    <dgm:cxn modelId="{5A74C4C4-4C08-4B4B-8F43-82A855D414A2}" type="presParOf" srcId="{327D953C-C43C-C548-A5CE-651ABEB980D6}" destId="{943F34FC-7AAF-EA40-8115-1BF88D6F9901}" srcOrd="1" destOrd="0" presId="urn:microsoft.com/office/officeart/2005/8/layout/lProcess2"/>
    <dgm:cxn modelId="{12DB61BD-3A23-E34B-A609-2E6C7CB2A5A3}" type="presParOf" srcId="{327D953C-C43C-C548-A5CE-651ABEB980D6}" destId="{C06F248C-D0DD-D04B-990C-65275A532651}" srcOrd="2" destOrd="0" presId="urn:microsoft.com/office/officeart/2005/8/layout/lProcess2"/>
    <dgm:cxn modelId="{A9566346-FA8D-094E-945B-891D53D6113F}" type="presParOf" srcId="{C06F248C-D0DD-D04B-990C-65275A532651}" destId="{6340A26E-49C3-824A-AE23-780D38AB79FE}" srcOrd="0" destOrd="0" presId="urn:microsoft.com/office/officeart/2005/8/layout/lProcess2"/>
    <dgm:cxn modelId="{EE21E441-08F7-C247-A51A-E87F3B4F30DF}" type="presParOf" srcId="{6340A26E-49C3-824A-AE23-780D38AB79FE}" destId="{729B7C7C-47B3-F544-89C8-D914FF0C3DF8}" srcOrd="0" destOrd="0" presId="urn:microsoft.com/office/officeart/2005/8/layout/lProcess2"/>
    <dgm:cxn modelId="{BE24A996-E462-234D-8B86-12C23034BF14}" type="presParOf" srcId="{6340A26E-49C3-824A-AE23-780D38AB79FE}" destId="{50E9D80A-D1F3-854A-9182-59C10A696A46}" srcOrd="1" destOrd="0" presId="urn:microsoft.com/office/officeart/2005/8/layout/lProcess2"/>
    <dgm:cxn modelId="{A2F3A1E3-8D9B-7E41-BD30-DDFC3C7A8D1A}" type="presParOf" srcId="{6340A26E-49C3-824A-AE23-780D38AB79FE}" destId="{4FD7667B-FD88-9247-AEF5-8020748D5EB0}"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6970FE-BEA6-F248-BA16-6BBFE39827E6}"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1EDFE6E1-C82B-DA44-8558-141CD94721DD}">
      <dgm:prSet/>
      <dgm:spPr>
        <a:solidFill>
          <a:srgbClr val="0070C0"/>
        </a:solidFill>
        <a:ln w="31750">
          <a:solidFill>
            <a:schemeClr val="accent1"/>
          </a:solidFill>
        </a:ln>
      </dgm:spPr>
      <dgm:t>
        <a:bodyPr/>
        <a:lstStyle/>
        <a:p>
          <a:pPr rtl="0"/>
          <a:r>
            <a:rPr lang="en-US" b="1" dirty="0" smtClean="0">
              <a:solidFill>
                <a:schemeClr val="bg1"/>
              </a:solidFill>
              <a:effectLst/>
              <a:latin typeface="+mj-lt"/>
            </a:rPr>
            <a:t>Propagation mechanisms include:</a:t>
          </a:r>
          <a:endParaRPr lang="en-US" b="1" dirty="0">
            <a:solidFill>
              <a:schemeClr val="bg1"/>
            </a:solidFill>
            <a:effectLst/>
            <a:latin typeface="+mj-lt"/>
          </a:endParaRPr>
        </a:p>
      </dgm:t>
    </dgm:pt>
    <dgm:pt modelId="{077E4F26-988C-BE43-91CC-2B922B07C1E8}" type="parTrans" cxnId="{2FAE10F0-8DE3-D64D-B524-542DBEC1E922}">
      <dgm:prSet/>
      <dgm:spPr/>
      <dgm:t>
        <a:bodyPr/>
        <a:lstStyle/>
        <a:p>
          <a:endParaRPr lang="en-US"/>
        </a:p>
      </dgm:t>
    </dgm:pt>
    <dgm:pt modelId="{432935C9-4A6C-0E41-8E7B-11E9E7A0D455}" type="sibTrans" cxnId="{2FAE10F0-8DE3-D64D-B524-542DBEC1E922}">
      <dgm:prSet/>
      <dgm:spPr/>
      <dgm:t>
        <a:bodyPr/>
        <a:lstStyle/>
        <a:p>
          <a:endParaRPr lang="en-US" dirty="0"/>
        </a:p>
      </dgm:t>
    </dgm:pt>
    <dgm:pt modelId="{A379D6C5-4FB4-E045-A0BF-413B3BA6A84B}">
      <dgm:prSet/>
      <dgm:spPr>
        <a:solidFill>
          <a:srgbClr val="0070C0"/>
        </a:solidFill>
        <a:ln w="31750">
          <a:solidFill>
            <a:schemeClr val="accent1"/>
          </a:solidFill>
        </a:ln>
      </dgm:spPr>
      <dgm:t>
        <a:bodyPr/>
        <a:lstStyle/>
        <a:p>
          <a:pPr rtl="0"/>
          <a:r>
            <a:rPr lang="en-US" b="1" dirty="0" smtClean="0">
              <a:solidFill>
                <a:schemeClr val="bg1"/>
              </a:solidFill>
              <a:effectLst/>
              <a:latin typeface="+mj-lt"/>
            </a:rPr>
            <a:t>Infection of existing content by viruses that is subsequently spread to other systems</a:t>
          </a:r>
          <a:endParaRPr lang="en-US" b="1" dirty="0">
            <a:solidFill>
              <a:schemeClr val="bg1"/>
            </a:solidFill>
            <a:effectLst/>
            <a:latin typeface="+mj-lt"/>
          </a:endParaRPr>
        </a:p>
      </dgm:t>
    </dgm:pt>
    <dgm:pt modelId="{EEAEA82A-3E0A-B04A-97CE-923CB680A732}" type="parTrans" cxnId="{96C0B9A4-DC40-2145-BB81-659BF3CB032E}">
      <dgm:prSet/>
      <dgm:spPr/>
      <dgm:t>
        <a:bodyPr/>
        <a:lstStyle/>
        <a:p>
          <a:endParaRPr lang="en-US"/>
        </a:p>
      </dgm:t>
    </dgm:pt>
    <dgm:pt modelId="{0F7C3EB6-65E5-2F4D-9F39-85101018AEB8}" type="sibTrans" cxnId="{96C0B9A4-DC40-2145-BB81-659BF3CB032E}">
      <dgm:prSet/>
      <dgm:spPr/>
      <dgm:t>
        <a:bodyPr/>
        <a:lstStyle/>
        <a:p>
          <a:endParaRPr lang="en-US"/>
        </a:p>
      </dgm:t>
    </dgm:pt>
    <dgm:pt modelId="{62580E13-8082-9845-BBE4-64BC096116A8}">
      <dgm:prSet/>
      <dgm:spPr>
        <a:solidFill>
          <a:srgbClr val="0070C0"/>
        </a:solidFill>
        <a:ln w="31750">
          <a:solidFill>
            <a:schemeClr val="accent1"/>
          </a:solidFill>
        </a:ln>
      </dgm:spPr>
      <dgm:t>
        <a:bodyPr/>
        <a:lstStyle/>
        <a:p>
          <a:pPr rtl="0"/>
          <a:r>
            <a:rPr lang="en-US" b="1" dirty="0" smtClean="0">
              <a:solidFill>
                <a:schemeClr val="bg1"/>
              </a:solidFill>
              <a:effectLst/>
              <a:latin typeface="+mj-lt"/>
            </a:rPr>
            <a:t>Exploit of software vulnerabilities by worms or drive-by-downloads to allow the malware to replicate</a:t>
          </a:r>
          <a:endParaRPr lang="en-US" b="1" dirty="0">
            <a:solidFill>
              <a:schemeClr val="bg1"/>
            </a:solidFill>
            <a:effectLst/>
            <a:latin typeface="+mj-lt"/>
          </a:endParaRPr>
        </a:p>
      </dgm:t>
    </dgm:pt>
    <dgm:pt modelId="{4DB41095-168E-6E42-9729-6103DF00EE7C}" type="parTrans" cxnId="{2AD88ED0-F963-9D44-9437-877096668BF0}">
      <dgm:prSet/>
      <dgm:spPr/>
      <dgm:t>
        <a:bodyPr/>
        <a:lstStyle/>
        <a:p>
          <a:endParaRPr lang="en-US"/>
        </a:p>
      </dgm:t>
    </dgm:pt>
    <dgm:pt modelId="{CAD9A498-D150-BC4B-97F6-8E2097A7D6BF}" type="sibTrans" cxnId="{2AD88ED0-F963-9D44-9437-877096668BF0}">
      <dgm:prSet/>
      <dgm:spPr/>
      <dgm:t>
        <a:bodyPr/>
        <a:lstStyle/>
        <a:p>
          <a:endParaRPr lang="en-US"/>
        </a:p>
      </dgm:t>
    </dgm:pt>
    <dgm:pt modelId="{D19A4C48-1958-C748-B5F6-E379E8FE43B0}">
      <dgm:prSet/>
      <dgm:spPr>
        <a:solidFill>
          <a:srgbClr val="0070C0"/>
        </a:solidFill>
        <a:ln w="31750">
          <a:solidFill>
            <a:schemeClr val="accent1"/>
          </a:solidFill>
        </a:ln>
      </dgm:spPr>
      <dgm:t>
        <a:bodyPr/>
        <a:lstStyle/>
        <a:p>
          <a:pPr rtl="0"/>
          <a:r>
            <a:rPr lang="en-US" b="1" dirty="0" smtClean="0">
              <a:solidFill>
                <a:schemeClr val="bg1"/>
              </a:solidFill>
              <a:effectLst/>
              <a:latin typeface="+mj-lt"/>
            </a:rPr>
            <a:t>Social engineering attacks that convince users to bypass security mechanisms to install Trojans or to respond to phishing attacks</a:t>
          </a:r>
          <a:endParaRPr lang="en-US" b="1" dirty="0">
            <a:solidFill>
              <a:schemeClr val="bg1"/>
            </a:solidFill>
            <a:effectLst/>
            <a:latin typeface="+mj-lt"/>
          </a:endParaRPr>
        </a:p>
      </dgm:t>
    </dgm:pt>
    <dgm:pt modelId="{193F9AD7-7E61-4745-BD45-E1D801462CFA}" type="parTrans" cxnId="{124EB415-17C5-244E-8912-E3F6640C0283}">
      <dgm:prSet/>
      <dgm:spPr/>
      <dgm:t>
        <a:bodyPr/>
        <a:lstStyle/>
        <a:p>
          <a:endParaRPr lang="en-US"/>
        </a:p>
      </dgm:t>
    </dgm:pt>
    <dgm:pt modelId="{381542CA-3714-564E-84B5-034664C4A52E}" type="sibTrans" cxnId="{124EB415-17C5-244E-8912-E3F6640C0283}">
      <dgm:prSet/>
      <dgm:spPr/>
      <dgm:t>
        <a:bodyPr/>
        <a:lstStyle/>
        <a:p>
          <a:endParaRPr lang="en-US"/>
        </a:p>
      </dgm:t>
    </dgm:pt>
    <dgm:pt modelId="{61ED182A-5E66-274B-971F-81E8FD5AA91B}">
      <dgm:prSet/>
      <dgm:spPr>
        <a:solidFill>
          <a:srgbClr val="0070C0"/>
        </a:solidFill>
        <a:ln w="31750">
          <a:solidFill>
            <a:schemeClr val="accent1"/>
          </a:solidFill>
        </a:ln>
      </dgm:spPr>
      <dgm:t>
        <a:bodyPr/>
        <a:lstStyle/>
        <a:p>
          <a:pPr rtl="0"/>
          <a:r>
            <a:rPr lang="en-US" b="1" dirty="0" smtClean="0">
              <a:solidFill>
                <a:schemeClr val="bg1"/>
              </a:solidFill>
              <a:latin typeface="+mj-lt"/>
            </a:rPr>
            <a:t>Payload actions performed by malware once it reaches a target system can include:</a:t>
          </a:r>
          <a:endParaRPr lang="en-US" dirty="0">
            <a:solidFill>
              <a:schemeClr val="bg1"/>
            </a:solidFill>
            <a:latin typeface="+mj-lt"/>
          </a:endParaRPr>
        </a:p>
      </dgm:t>
    </dgm:pt>
    <dgm:pt modelId="{37742A7C-F950-374D-A723-5537754B3A28}" type="parTrans" cxnId="{1AA66256-9115-C646-B2BE-4A3AD63F7AF9}">
      <dgm:prSet/>
      <dgm:spPr/>
      <dgm:t>
        <a:bodyPr/>
        <a:lstStyle/>
        <a:p>
          <a:endParaRPr lang="en-US"/>
        </a:p>
      </dgm:t>
    </dgm:pt>
    <dgm:pt modelId="{A0DDDB96-9854-6646-82B3-B221ACE3196E}" type="sibTrans" cxnId="{1AA66256-9115-C646-B2BE-4A3AD63F7AF9}">
      <dgm:prSet/>
      <dgm:spPr/>
      <dgm:t>
        <a:bodyPr/>
        <a:lstStyle/>
        <a:p>
          <a:endParaRPr lang="en-US"/>
        </a:p>
      </dgm:t>
    </dgm:pt>
    <dgm:pt modelId="{C2E171B6-4103-0E4D-AB52-97DBE2C72340}">
      <dgm:prSet/>
      <dgm:spPr>
        <a:solidFill>
          <a:srgbClr val="0070C0"/>
        </a:solidFill>
        <a:ln w="31750">
          <a:solidFill>
            <a:schemeClr val="accent1"/>
          </a:solidFill>
        </a:ln>
      </dgm:spPr>
      <dgm:t>
        <a:bodyPr/>
        <a:lstStyle/>
        <a:p>
          <a:pPr rtl="0"/>
          <a:r>
            <a:rPr lang="en-US" b="1" dirty="0" smtClean="0">
              <a:solidFill>
                <a:schemeClr val="bg1"/>
              </a:solidFill>
              <a:latin typeface="+mj-lt"/>
            </a:rPr>
            <a:t>Corruption of system or data files</a:t>
          </a:r>
          <a:endParaRPr lang="en-US" b="1" dirty="0">
            <a:solidFill>
              <a:schemeClr val="bg1"/>
            </a:solidFill>
            <a:latin typeface="+mj-lt"/>
          </a:endParaRPr>
        </a:p>
      </dgm:t>
    </dgm:pt>
    <dgm:pt modelId="{D575A17A-7D62-914F-AD53-5A382A299105}" type="parTrans" cxnId="{D9045417-12B5-D24D-9220-C4400CB86966}">
      <dgm:prSet/>
      <dgm:spPr/>
      <dgm:t>
        <a:bodyPr/>
        <a:lstStyle/>
        <a:p>
          <a:endParaRPr lang="en-US"/>
        </a:p>
      </dgm:t>
    </dgm:pt>
    <dgm:pt modelId="{E5560B31-A47C-D845-B44F-5A2373E01543}" type="sibTrans" cxnId="{D9045417-12B5-D24D-9220-C4400CB86966}">
      <dgm:prSet/>
      <dgm:spPr/>
      <dgm:t>
        <a:bodyPr/>
        <a:lstStyle/>
        <a:p>
          <a:endParaRPr lang="en-US"/>
        </a:p>
      </dgm:t>
    </dgm:pt>
    <dgm:pt modelId="{E0D34040-2831-B841-8EF4-098CFD41F62B}">
      <dgm:prSet/>
      <dgm:spPr>
        <a:solidFill>
          <a:srgbClr val="0070C0"/>
        </a:solidFill>
        <a:ln w="31750">
          <a:solidFill>
            <a:schemeClr val="accent1"/>
          </a:solidFill>
        </a:ln>
      </dgm:spPr>
      <dgm:t>
        <a:bodyPr/>
        <a:lstStyle/>
        <a:p>
          <a:pPr rtl="0"/>
          <a:r>
            <a:rPr lang="en-US" b="1" dirty="0" smtClean="0">
              <a:solidFill>
                <a:schemeClr val="bg1"/>
              </a:solidFill>
              <a:latin typeface="+mj-lt"/>
            </a:rPr>
            <a:t>Theft of service/make the system a zombie agent of attack as part of a botnet</a:t>
          </a:r>
          <a:endParaRPr lang="en-US" b="1" dirty="0">
            <a:solidFill>
              <a:schemeClr val="bg1"/>
            </a:solidFill>
            <a:latin typeface="+mj-lt"/>
          </a:endParaRPr>
        </a:p>
      </dgm:t>
    </dgm:pt>
    <dgm:pt modelId="{36F1641F-23C7-C744-826D-825D0F0AF724}" type="parTrans" cxnId="{F24A7C33-4474-EF4C-B5E8-20B734E59B32}">
      <dgm:prSet/>
      <dgm:spPr/>
      <dgm:t>
        <a:bodyPr/>
        <a:lstStyle/>
        <a:p>
          <a:endParaRPr lang="en-US"/>
        </a:p>
      </dgm:t>
    </dgm:pt>
    <dgm:pt modelId="{E1ACE018-B5EC-FB4E-9519-C17F71B4BA52}" type="sibTrans" cxnId="{F24A7C33-4474-EF4C-B5E8-20B734E59B32}">
      <dgm:prSet/>
      <dgm:spPr/>
      <dgm:t>
        <a:bodyPr/>
        <a:lstStyle/>
        <a:p>
          <a:endParaRPr lang="en-US"/>
        </a:p>
      </dgm:t>
    </dgm:pt>
    <dgm:pt modelId="{9DDCB9DE-A9A0-9645-A82A-E5029ECAE440}">
      <dgm:prSet/>
      <dgm:spPr>
        <a:solidFill>
          <a:srgbClr val="0070C0"/>
        </a:solidFill>
        <a:ln w="31750">
          <a:solidFill>
            <a:schemeClr val="accent1"/>
          </a:solidFill>
        </a:ln>
      </dgm:spPr>
      <dgm:t>
        <a:bodyPr/>
        <a:lstStyle/>
        <a:p>
          <a:pPr rtl="0"/>
          <a:r>
            <a:rPr lang="en-US" b="1" dirty="0" smtClean="0">
              <a:solidFill>
                <a:schemeClr val="bg1"/>
              </a:solidFill>
              <a:latin typeface="+mj-lt"/>
            </a:rPr>
            <a:t>Theft of information from the system/keylogging</a:t>
          </a:r>
          <a:endParaRPr lang="en-US" b="1" dirty="0">
            <a:solidFill>
              <a:schemeClr val="bg1"/>
            </a:solidFill>
            <a:latin typeface="+mj-lt"/>
          </a:endParaRPr>
        </a:p>
      </dgm:t>
    </dgm:pt>
    <dgm:pt modelId="{5D9EA9D2-A37E-5846-9D40-3B01CCA60CBB}" type="parTrans" cxnId="{AB1D9165-FE8D-4343-9D41-8074F2314D3F}">
      <dgm:prSet/>
      <dgm:spPr/>
      <dgm:t>
        <a:bodyPr/>
        <a:lstStyle/>
        <a:p>
          <a:endParaRPr lang="en-US"/>
        </a:p>
      </dgm:t>
    </dgm:pt>
    <dgm:pt modelId="{294A1236-B1D9-8444-B74A-75AEEE2C100D}" type="sibTrans" cxnId="{AB1D9165-FE8D-4343-9D41-8074F2314D3F}">
      <dgm:prSet/>
      <dgm:spPr/>
      <dgm:t>
        <a:bodyPr/>
        <a:lstStyle/>
        <a:p>
          <a:endParaRPr lang="en-US"/>
        </a:p>
      </dgm:t>
    </dgm:pt>
    <dgm:pt modelId="{B878E496-25E1-4C4D-A8DB-898AC4514AEE}">
      <dgm:prSet/>
      <dgm:spPr>
        <a:solidFill>
          <a:srgbClr val="0070C0"/>
        </a:solidFill>
        <a:ln w="31750">
          <a:solidFill>
            <a:schemeClr val="accent1"/>
          </a:solidFill>
        </a:ln>
      </dgm:spPr>
      <dgm:t>
        <a:bodyPr/>
        <a:lstStyle/>
        <a:p>
          <a:pPr rtl="0"/>
          <a:r>
            <a:rPr lang="en-US" b="1" dirty="0" err="1" smtClean="0">
              <a:solidFill>
                <a:schemeClr val="bg1"/>
              </a:solidFill>
              <a:latin typeface="+mj-lt"/>
            </a:rPr>
            <a:t>Stealthing</a:t>
          </a:r>
          <a:r>
            <a:rPr lang="en-US" b="1" dirty="0" smtClean="0">
              <a:solidFill>
                <a:schemeClr val="bg1"/>
              </a:solidFill>
              <a:latin typeface="+mj-lt"/>
            </a:rPr>
            <a:t>/hiding its presence on the system</a:t>
          </a:r>
          <a:endParaRPr lang="en-US" b="1" dirty="0">
            <a:solidFill>
              <a:schemeClr val="bg1"/>
            </a:solidFill>
            <a:latin typeface="+mj-lt"/>
          </a:endParaRPr>
        </a:p>
      </dgm:t>
    </dgm:pt>
    <dgm:pt modelId="{2C62600F-D821-084F-9103-A1BE038C768C}" type="parTrans" cxnId="{B9868EF3-4453-B448-B3DB-B7E61AD8AB0F}">
      <dgm:prSet/>
      <dgm:spPr/>
      <dgm:t>
        <a:bodyPr/>
        <a:lstStyle/>
        <a:p>
          <a:endParaRPr lang="en-US"/>
        </a:p>
      </dgm:t>
    </dgm:pt>
    <dgm:pt modelId="{038FB402-4BF5-1A40-ABAA-B8CA9B371B1C}" type="sibTrans" cxnId="{B9868EF3-4453-B448-B3DB-B7E61AD8AB0F}">
      <dgm:prSet/>
      <dgm:spPr/>
      <dgm:t>
        <a:bodyPr/>
        <a:lstStyle/>
        <a:p>
          <a:endParaRPr lang="en-US"/>
        </a:p>
      </dgm:t>
    </dgm:pt>
    <dgm:pt modelId="{C8B8AFBD-627E-A44A-99BD-BBE9A4D09CFE}" type="pres">
      <dgm:prSet presAssocID="{066970FE-BEA6-F248-BA16-6BBFE39827E6}" presName="outerComposite" presStyleCnt="0">
        <dgm:presLayoutVars>
          <dgm:chMax val="5"/>
          <dgm:dir/>
          <dgm:resizeHandles val="exact"/>
        </dgm:presLayoutVars>
      </dgm:prSet>
      <dgm:spPr/>
      <dgm:t>
        <a:bodyPr/>
        <a:lstStyle/>
        <a:p>
          <a:endParaRPr lang="en-US"/>
        </a:p>
      </dgm:t>
    </dgm:pt>
    <dgm:pt modelId="{0C47146B-704F-9642-9300-69D6D6CBD721}" type="pres">
      <dgm:prSet presAssocID="{066970FE-BEA6-F248-BA16-6BBFE39827E6}" presName="dummyMaxCanvas" presStyleCnt="0">
        <dgm:presLayoutVars/>
      </dgm:prSet>
      <dgm:spPr/>
    </dgm:pt>
    <dgm:pt modelId="{FC5FD0E3-FBE9-BB4E-B9F2-7CFB5CE96A87}" type="pres">
      <dgm:prSet presAssocID="{066970FE-BEA6-F248-BA16-6BBFE39827E6}" presName="TwoNodes_1" presStyleLbl="node1" presStyleIdx="0" presStyleCnt="2">
        <dgm:presLayoutVars>
          <dgm:bulletEnabled val="1"/>
        </dgm:presLayoutVars>
      </dgm:prSet>
      <dgm:spPr/>
      <dgm:t>
        <a:bodyPr/>
        <a:lstStyle/>
        <a:p>
          <a:endParaRPr lang="en-US"/>
        </a:p>
      </dgm:t>
    </dgm:pt>
    <dgm:pt modelId="{3ECACCE1-EF07-354C-99D4-063260E87601}" type="pres">
      <dgm:prSet presAssocID="{066970FE-BEA6-F248-BA16-6BBFE39827E6}" presName="TwoNodes_2" presStyleLbl="node1" presStyleIdx="1" presStyleCnt="2">
        <dgm:presLayoutVars>
          <dgm:bulletEnabled val="1"/>
        </dgm:presLayoutVars>
      </dgm:prSet>
      <dgm:spPr/>
      <dgm:t>
        <a:bodyPr/>
        <a:lstStyle/>
        <a:p>
          <a:endParaRPr lang="en-US"/>
        </a:p>
      </dgm:t>
    </dgm:pt>
    <dgm:pt modelId="{4536DF15-D0CA-DF4B-8A6D-36DEA7155168}" type="pres">
      <dgm:prSet presAssocID="{066970FE-BEA6-F248-BA16-6BBFE39827E6}" presName="TwoConn_1-2" presStyleLbl="fgAccFollowNode1" presStyleIdx="0" presStyleCnt="1" custScaleX="19835" custScaleY="35367">
        <dgm:presLayoutVars>
          <dgm:bulletEnabled val="1"/>
        </dgm:presLayoutVars>
      </dgm:prSet>
      <dgm:spPr/>
      <dgm:t>
        <a:bodyPr/>
        <a:lstStyle/>
        <a:p>
          <a:endParaRPr lang="en-US"/>
        </a:p>
      </dgm:t>
    </dgm:pt>
    <dgm:pt modelId="{96EA7B3F-A704-2548-8220-860DDE530FE5}" type="pres">
      <dgm:prSet presAssocID="{066970FE-BEA6-F248-BA16-6BBFE39827E6}" presName="TwoNodes_1_text" presStyleLbl="node1" presStyleIdx="1" presStyleCnt="2">
        <dgm:presLayoutVars>
          <dgm:bulletEnabled val="1"/>
        </dgm:presLayoutVars>
      </dgm:prSet>
      <dgm:spPr/>
      <dgm:t>
        <a:bodyPr/>
        <a:lstStyle/>
        <a:p>
          <a:endParaRPr lang="en-US"/>
        </a:p>
      </dgm:t>
    </dgm:pt>
    <dgm:pt modelId="{7E7F809E-FA9A-C243-9443-B64EC18E4E96}" type="pres">
      <dgm:prSet presAssocID="{066970FE-BEA6-F248-BA16-6BBFE39827E6}" presName="TwoNodes_2_text" presStyleLbl="node1" presStyleIdx="1" presStyleCnt="2">
        <dgm:presLayoutVars>
          <dgm:bulletEnabled val="1"/>
        </dgm:presLayoutVars>
      </dgm:prSet>
      <dgm:spPr/>
      <dgm:t>
        <a:bodyPr/>
        <a:lstStyle/>
        <a:p>
          <a:endParaRPr lang="en-US"/>
        </a:p>
      </dgm:t>
    </dgm:pt>
  </dgm:ptLst>
  <dgm:cxnLst>
    <dgm:cxn modelId="{827EF6FE-018B-9E4A-8649-1C791082D829}" type="presOf" srcId="{1EDFE6E1-C82B-DA44-8558-141CD94721DD}" destId="{96EA7B3F-A704-2548-8220-860DDE530FE5}" srcOrd="1" destOrd="0" presId="urn:microsoft.com/office/officeart/2005/8/layout/vProcess5"/>
    <dgm:cxn modelId="{124EB415-17C5-244E-8912-E3F6640C0283}" srcId="{1EDFE6E1-C82B-DA44-8558-141CD94721DD}" destId="{D19A4C48-1958-C748-B5F6-E379E8FE43B0}" srcOrd="2" destOrd="0" parTransId="{193F9AD7-7E61-4745-BD45-E1D801462CFA}" sibTransId="{381542CA-3714-564E-84B5-034664C4A52E}"/>
    <dgm:cxn modelId="{1AA66256-9115-C646-B2BE-4A3AD63F7AF9}" srcId="{066970FE-BEA6-F248-BA16-6BBFE39827E6}" destId="{61ED182A-5E66-274B-971F-81E8FD5AA91B}" srcOrd="1" destOrd="0" parTransId="{37742A7C-F950-374D-A723-5537754B3A28}" sibTransId="{A0DDDB96-9854-6646-82B3-B221ACE3196E}"/>
    <dgm:cxn modelId="{1E687DA2-0DBB-E341-AFB9-A3B44893E9CE}" type="presOf" srcId="{1EDFE6E1-C82B-DA44-8558-141CD94721DD}" destId="{FC5FD0E3-FBE9-BB4E-B9F2-7CFB5CE96A87}" srcOrd="0" destOrd="0" presId="urn:microsoft.com/office/officeart/2005/8/layout/vProcess5"/>
    <dgm:cxn modelId="{06F6A932-39FA-3A46-B103-0DE94F522A01}" type="presOf" srcId="{B878E496-25E1-4C4D-A8DB-898AC4514AEE}" destId="{3ECACCE1-EF07-354C-99D4-063260E87601}" srcOrd="0" destOrd="4" presId="urn:microsoft.com/office/officeart/2005/8/layout/vProcess5"/>
    <dgm:cxn modelId="{B9868EF3-4453-B448-B3DB-B7E61AD8AB0F}" srcId="{61ED182A-5E66-274B-971F-81E8FD5AA91B}" destId="{B878E496-25E1-4C4D-A8DB-898AC4514AEE}" srcOrd="3" destOrd="0" parTransId="{2C62600F-D821-084F-9103-A1BE038C768C}" sibTransId="{038FB402-4BF5-1A40-ABAA-B8CA9B371B1C}"/>
    <dgm:cxn modelId="{A66860CD-DC83-784B-9A06-44E581A6E705}" type="presOf" srcId="{E0D34040-2831-B841-8EF4-098CFD41F62B}" destId="{7E7F809E-FA9A-C243-9443-B64EC18E4E96}" srcOrd="1" destOrd="2" presId="urn:microsoft.com/office/officeart/2005/8/layout/vProcess5"/>
    <dgm:cxn modelId="{7448FBC9-BCC7-E64A-9507-D6134701BBCC}" type="presOf" srcId="{B878E496-25E1-4C4D-A8DB-898AC4514AEE}" destId="{7E7F809E-FA9A-C243-9443-B64EC18E4E96}" srcOrd="1" destOrd="4" presId="urn:microsoft.com/office/officeart/2005/8/layout/vProcess5"/>
    <dgm:cxn modelId="{96C0B9A4-DC40-2145-BB81-659BF3CB032E}" srcId="{1EDFE6E1-C82B-DA44-8558-141CD94721DD}" destId="{A379D6C5-4FB4-E045-A0BF-413B3BA6A84B}" srcOrd="0" destOrd="0" parTransId="{EEAEA82A-3E0A-B04A-97CE-923CB680A732}" sibTransId="{0F7C3EB6-65E5-2F4D-9F39-85101018AEB8}"/>
    <dgm:cxn modelId="{26A06F44-06CF-0644-AF75-FDD8F2C7C507}" type="presOf" srcId="{A379D6C5-4FB4-E045-A0BF-413B3BA6A84B}" destId="{FC5FD0E3-FBE9-BB4E-B9F2-7CFB5CE96A87}" srcOrd="0" destOrd="1" presId="urn:microsoft.com/office/officeart/2005/8/layout/vProcess5"/>
    <dgm:cxn modelId="{1D4AE237-5D8D-184D-B18A-F80ADFCA7104}" type="presOf" srcId="{A379D6C5-4FB4-E045-A0BF-413B3BA6A84B}" destId="{96EA7B3F-A704-2548-8220-860DDE530FE5}" srcOrd="1" destOrd="1" presId="urn:microsoft.com/office/officeart/2005/8/layout/vProcess5"/>
    <dgm:cxn modelId="{F24A7C33-4474-EF4C-B5E8-20B734E59B32}" srcId="{61ED182A-5E66-274B-971F-81E8FD5AA91B}" destId="{E0D34040-2831-B841-8EF4-098CFD41F62B}" srcOrd="1" destOrd="0" parTransId="{36F1641F-23C7-C744-826D-825D0F0AF724}" sibTransId="{E1ACE018-B5EC-FB4E-9519-C17F71B4BA52}"/>
    <dgm:cxn modelId="{2FAE10F0-8DE3-D64D-B524-542DBEC1E922}" srcId="{066970FE-BEA6-F248-BA16-6BBFE39827E6}" destId="{1EDFE6E1-C82B-DA44-8558-141CD94721DD}" srcOrd="0" destOrd="0" parTransId="{077E4F26-988C-BE43-91CC-2B922B07C1E8}" sibTransId="{432935C9-4A6C-0E41-8E7B-11E9E7A0D455}"/>
    <dgm:cxn modelId="{4DBB9E19-C8F4-3D4B-80C8-60A5BE02392E}" type="presOf" srcId="{62580E13-8082-9845-BBE4-64BC096116A8}" destId="{FC5FD0E3-FBE9-BB4E-B9F2-7CFB5CE96A87}" srcOrd="0" destOrd="2" presId="urn:microsoft.com/office/officeart/2005/8/layout/vProcess5"/>
    <dgm:cxn modelId="{C8C34BD4-A88C-364E-92AE-9E5322202252}" type="presOf" srcId="{D19A4C48-1958-C748-B5F6-E379E8FE43B0}" destId="{FC5FD0E3-FBE9-BB4E-B9F2-7CFB5CE96A87}" srcOrd="0" destOrd="3" presId="urn:microsoft.com/office/officeart/2005/8/layout/vProcess5"/>
    <dgm:cxn modelId="{EF4E66BA-B3E3-6445-83B0-C214F3844F3D}" type="presOf" srcId="{D19A4C48-1958-C748-B5F6-E379E8FE43B0}" destId="{96EA7B3F-A704-2548-8220-860DDE530FE5}" srcOrd="1" destOrd="3" presId="urn:microsoft.com/office/officeart/2005/8/layout/vProcess5"/>
    <dgm:cxn modelId="{CE405F5F-607C-574F-BB2C-55FFD59BC2CD}" type="presOf" srcId="{9DDCB9DE-A9A0-9645-A82A-E5029ECAE440}" destId="{3ECACCE1-EF07-354C-99D4-063260E87601}" srcOrd="0" destOrd="3" presId="urn:microsoft.com/office/officeart/2005/8/layout/vProcess5"/>
    <dgm:cxn modelId="{AB1D9165-FE8D-4343-9D41-8074F2314D3F}" srcId="{61ED182A-5E66-274B-971F-81E8FD5AA91B}" destId="{9DDCB9DE-A9A0-9645-A82A-E5029ECAE440}" srcOrd="2" destOrd="0" parTransId="{5D9EA9D2-A37E-5846-9D40-3B01CCA60CBB}" sibTransId="{294A1236-B1D9-8444-B74A-75AEEE2C100D}"/>
    <dgm:cxn modelId="{A3B9184A-63BB-BF4C-AE9F-7CE123EAB126}" type="presOf" srcId="{9DDCB9DE-A9A0-9645-A82A-E5029ECAE440}" destId="{7E7F809E-FA9A-C243-9443-B64EC18E4E96}" srcOrd="1" destOrd="3" presId="urn:microsoft.com/office/officeart/2005/8/layout/vProcess5"/>
    <dgm:cxn modelId="{2AD88ED0-F963-9D44-9437-877096668BF0}" srcId="{1EDFE6E1-C82B-DA44-8558-141CD94721DD}" destId="{62580E13-8082-9845-BBE4-64BC096116A8}" srcOrd="1" destOrd="0" parTransId="{4DB41095-168E-6E42-9729-6103DF00EE7C}" sibTransId="{CAD9A498-D150-BC4B-97F6-8E2097A7D6BF}"/>
    <dgm:cxn modelId="{14BC0353-4FDD-F747-B014-FEE5D4DA821E}" type="presOf" srcId="{62580E13-8082-9845-BBE4-64BC096116A8}" destId="{96EA7B3F-A704-2548-8220-860DDE530FE5}" srcOrd="1" destOrd="2" presId="urn:microsoft.com/office/officeart/2005/8/layout/vProcess5"/>
    <dgm:cxn modelId="{0040E3B4-81EF-D744-B4CA-5F5D9EF894DA}" type="presOf" srcId="{432935C9-4A6C-0E41-8E7B-11E9E7A0D455}" destId="{4536DF15-D0CA-DF4B-8A6D-36DEA7155168}" srcOrd="0" destOrd="0" presId="urn:microsoft.com/office/officeart/2005/8/layout/vProcess5"/>
    <dgm:cxn modelId="{8EFF5CEF-3494-DF4A-924D-5D8691B7D582}" type="presOf" srcId="{C2E171B6-4103-0E4D-AB52-97DBE2C72340}" destId="{7E7F809E-FA9A-C243-9443-B64EC18E4E96}" srcOrd="1" destOrd="1" presId="urn:microsoft.com/office/officeart/2005/8/layout/vProcess5"/>
    <dgm:cxn modelId="{D9045417-12B5-D24D-9220-C4400CB86966}" srcId="{61ED182A-5E66-274B-971F-81E8FD5AA91B}" destId="{C2E171B6-4103-0E4D-AB52-97DBE2C72340}" srcOrd="0" destOrd="0" parTransId="{D575A17A-7D62-914F-AD53-5A382A299105}" sibTransId="{E5560B31-A47C-D845-B44F-5A2373E01543}"/>
    <dgm:cxn modelId="{04D81562-518E-814B-B980-3CD6576A0186}" type="presOf" srcId="{E0D34040-2831-B841-8EF4-098CFD41F62B}" destId="{3ECACCE1-EF07-354C-99D4-063260E87601}" srcOrd="0" destOrd="2" presId="urn:microsoft.com/office/officeart/2005/8/layout/vProcess5"/>
    <dgm:cxn modelId="{9793374C-7E2A-E64C-ADE7-E45CC44C3D04}" type="presOf" srcId="{61ED182A-5E66-274B-971F-81E8FD5AA91B}" destId="{7E7F809E-FA9A-C243-9443-B64EC18E4E96}" srcOrd="1" destOrd="0" presId="urn:microsoft.com/office/officeart/2005/8/layout/vProcess5"/>
    <dgm:cxn modelId="{D77731AE-DC2B-044A-AE55-4454CB3D6A47}" type="presOf" srcId="{066970FE-BEA6-F248-BA16-6BBFE39827E6}" destId="{C8B8AFBD-627E-A44A-99BD-BBE9A4D09CFE}" srcOrd="0" destOrd="0" presId="urn:microsoft.com/office/officeart/2005/8/layout/vProcess5"/>
    <dgm:cxn modelId="{DDA337E7-2CF2-054B-868C-ED4423E0F26C}" type="presOf" srcId="{61ED182A-5E66-274B-971F-81E8FD5AA91B}" destId="{3ECACCE1-EF07-354C-99D4-063260E87601}" srcOrd="0" destOrd="0" presId="urn:microsoft.com/office/officeart/2005/8/layout/vProcess5"/>
    <dgm:cxn modelId="{6A578EB3-155E-0A49-A111-26930FB603DD}" type="presOf" srcId="{C2E171B6-4103-0E4D-AB52-97DBE2C72340}" destId="{3ECACCE1-EF07-354C-99D4-063260E87601}" srcOrd="0" destOrd="1" presId="urn:microsoft.com/office/officeart/2005/8/layout/vProcess5"/>
    <dgm:cxn modelId="{04CFC29D-ACED-FA4A-AE4B-F0D2D7A31F46}" type="presParOf" srcId="{C8B8AFBD-627E-A44A-99BD-BBE9A4D09CFE}" destId="{0C47146B-704F-9642-9300-69D6D6CBD721}" srcOrd="0" destOrd="0" presId="urn:microsoft.com/office/officeart/2005/8/layout/vProcess5"/>
    <dgm:cxn modelId="{A827228B-4445-C64D-B48F-EF67B0AB3EDA}" type="presParOf" srcId="{C8B8AFBD-627E-A44A-99BD-BBE9A4D09CFE}" destId="{FC5FD0E3-FBE9-BB4E-B9F2-7CFB5CE96A87}" srcOrd="1" destOrd="0" presId="urn:microsoft.com/office/officeart/2005/8/layout/vProcess5"/>
    <dgm:cxn modelId="{1F5DB0A8-FCF3-E149-A649-3953D797A3C5}" type="presParOf" srcId="{C8B8AFBD-627E-A44A-99BD-BBE9A4D09CFE}" destId="{3ECACCE1-EF07-354C-99D4-063260E87601}" srcOrd="2" destOrd="0" presId="urn:microsoft.com/office/officeart/2005/8/layout/vProcess5"/>
    <dgm:cxn modelId="{34BB2F78-7595-FE4C-A917-21529DEAA3E0}" type="presParOf" srcId="{C8B8AFBD-627E-A44A-99BD-BBE9A4D09CFE}" destId="{4536DF15-D0CA-DF4B-8A6D-36DEA7155168}" srcOrd="3" destOrd="0" presId="urn:microsoft.com/office/officeart/2005/8/layout/vProcess5"/>
    <dgm:cxn modelId="{147B09B0-F71F-CC46-98AB-AA55C89C2A07}" type="presParOf" srcId="{C8B8AFBD-627E-A44A-99BD-BBE9A4D09CFE}" destId="{96EA7B3F-A704-2548-8220-860DDE530FE5}" srcOrd="4" destOrd="0" presId="urn:microsoft.com/office/officeart/2005/8/layout/vProcess5"/>
    <dgm:cxn modelId="{11CF64B4-72F3-D040-B67E-2F5F65F2AA41}" type="presParOf" srcId="{C8B8AFBD-627E-A44A-99BD-BBE9A4D09CFE}" destId="{7E7F809E-FA9A-C243-9443-B64EC18E4E96}" srcOrd="5"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D645E09-60FE-E840-912B-2FDF7E021578}" type="doc">
      <dgm:prSet loTypeId="urn:microsoft.com/office/officeart/2005/8/layout/venn3" loCatId="relationship" qsTypeId="urn:microsoft.com/office/officeart/2005/8/quickstyle/simple4" qsCatId="simple" csTypeId="urn:microsoft.com/office/officeart/2005/8/colors/accent1_2" csCatId="accent1" phldr="1"/>
      <dgm:spPr/>
      <dgm:t>
        <a:bodyPr/>
        <a:lstStyle/>
        <a:p>
          <a:endParaRPr lang="en-US"/>
        </a:p>
      </dgm:t>
    </dgm:pt>
    <dgm:pt modelId="{4479C231-9F56-CF4B-B68C-08A7EFBF47C8}">
      <dgm:prSet phldrT="[Text]" custT="1"/>
      <dgm:spPr>
        <a:solidFill>
          <a:srgbClr val="C00000"/>
        </a:solidFill>
      </dgm:spPr>
      <dgm:t>
        <a:bodyPr/>
        <a:lstStyle/>
        <a:p>
          <a:r>
            <a:rPr lang="en-US" sz="1600" b="1" i="0" dirty="0" smtClean="0">
              <a:solidFill>
                <a:schemeClr val="bg1"/>
              </a:solidFill>
            </a:rPr>
            <a:t>Politically motivated attackers</a:t>
          </a:r>
          <a:endParaRPr lang="en-US" sz="1600" b="1" i="0" dirty="0">
            <a:solidFill>
              <a:schemeClr val="bg1"/>
            </a:solidFill>
          </a:endParaRPr>
        </a:p>
      </dgm:t>
    </dgm:pt>
    <dgm:pt modelId="{413144AE-3BD5-7440-8BED-46BABAE97B8C}" type="parTrans" cxnId="{BBD87B52-718D-B341-BE35-599245BB6201}">
      <dgm:prSet/>
      <dgm:spPr/>
      <dgm:t>
        <a:bodyPr/>
        <a:lstStyle/>
        <a:p>
          <a:endParaRPr lang="en-US"/>
        </a:p>
      </dgm:t>
    </dgm:pt>
    <dgm:pt modelId="{C4EBAD14-D360-3446-A767-B8C8EF7E077A}" type="sibTrans" cxnId="{BBD87B52-718D-B341-BE35-599245BB6201}">
      <dgm:prSet/>
      <dgm:spPr/>
      <dgm:t>
        <a:bodyPr/>
        <a:lstStyle/>
        <a:p>
          <a:endParaRPr lang="en-US"/>
        </a:p>
      </dgm:t>
    </dgm:pt>
    <dgm:pt modelId="{184E39B6-906E-0641-8B0A-2ACCB080C5DE}">
      <dgm:prSet custT="1"/>
      <dgm:spPr>
        <a:solidFill>
          <a:srgbClr val="FFFF00"/>
        </a:solidFill>
      </dgm:spPr>
      <dgm:t>
        <a:bodyPr/>
        <a:lstStyle/>
        <a:p>
          <a:r>
            <a:rPr lang="en-US" sz="1600" b="1" i="0" dirty="0" smtClean="0"/>
            <a:t>Criminals</a:t>
          </a:r>
        </a:p>
      </dgm:t>
    </dgm:pt>
    <dgm:pt modelId="{B9D9D864-AB41-264B-ACC4-51EB4D11B3FE}" type="parTrans" cxnId="{56E17D15-9709-AB4D-9CCF-6BCC78B0CD60}">
      <dgm:prSet/>
      <dgm:spPr/>
      <dgm:t>
        <a:bodyPr/>
        <a:lstStyle/>
        <a:p>
          <a:endParaRPr lang="en-US"/>
        </a:p>
      </dgm:t>
    </dgm:pt>
    <dgm:pt modelId="{26085DB4-1F80-5642-A25E-21F519FD95D1}" type="sibTrans" cxnId="{56E17D15-9709-AB4D-9CCF-6BCC78B0CD60}">
      <dgm:prSet/>
      <dgm:spPr/>
      <dgm:t>
        <a:bodyPr/>
        <a:lstStyle/>
        <a:p>
          <a:endParaRPr lang="en-US"/>
        </a:p>
      </dgm:t>
    </dgm:pt>
    <dgm:pt modelId="{C0761C54-E711-4D4A-9CEE-53BE5AB43879}">
      <dgm:prSet custT="1"/>
      <dgm:spPr>
        <a:solidFill>
          <a:srgbClr val="C00000"/>
        </a:solidFill>
      </dgm:spPr>
      <dgm:t>
        <a:bodyPr/>
        <a:lstStyle/>
        <a:p>
          <a:r>
            <a:rPr lang="en-US" sz="1600" b="1" i="0" dirty="0" smtClean="0">
              <a:solidFill>
                <a:schemeClr val="bg1"/>
              </a:solidFill>
            </a:rPr>
            <a:t>Organized crime</a:t>
          </a:r>
        </a:p>
      </dgm:t>
    </dgm:pt>
    <dgm:pt modelId="{95CEEC57-BF66-4F43-B6A4-A0AC6991F114}" type="parTrans" cxnId="{2828EEF3-3B9A-4C4B-A0BC-2B837D4002C9}">
      <dgm:prSet/>
      <dgm:spPr/>
      <dgm:t>
        <a:bodyPr/>
        <a:lstStyle/>
        <a:p>
          <a:endParaRPr lang="en-US"/>
        </a:p>
      </dgm:t>
    </dgm:pt>
    <dgm:pt modelId="{3164A6BA-5757-0B4B-AC84-EC68A8CD3227}" type="sibTrans" cxnId="{2828EEF3-3B9A-4C4B-A0BC-2B837D4002C9}">
      <dgm:prSet/>
      <dgm:spPr/>
      <dgm:t>
        <a:bodyPr/>
        <a:lstStyle/>
        <a:p>
          <a:endParaRPr lang="en-US"/>
        </a:p>
      </dgm:t>
    </dgm:pt>
    <dgm:pt modelId="{C95CAF38-288E-FC47-81B2-EA67AC088437}">
      <dgm:prSet custT="1"/>
      <dgm:spPr>
        <a:solidFill>
          <a:srgbClr val="FFFF00"/>
        </a:solidFill>
      </dgm:spPr>
      <dgm:t>
        <a:bodyPr/>
        <a:lstStyle/>
        <a:p>
          <a:r>
            <a:rPr lang="en-US" sz="1600" b="1" i="0" dirty="0" smtClean="0"/>
            <a:t>Organizations that sell their services to companies and nations</a:t>
          </a:r>
        </a:p>
      </dgm:t>
    </dgm:pt>
    <dgm:pt modelId="{427132C0-8160-BA43-8F68-3548194CDB79}" type="parTrans" cxnId="{FA0C2C61-EBC7-8948-AAD7-B6BE74E33F26}">
      <dgm:prSet/>
      <dgm:spPr/>
      <dgm:t>
        <a:bodyPr/>
        <a:lstStyle/>
        <a:p>
          <a:endParaRPr lang="en-US"/>
        </a:p>
      </dgm:t>
    </dgm:pt>
    <dgm:pt modelId="{257B10A3-4062-924C-AB49-07C907613012}" type="sibTrans" cxnId="{FA0C2C61-EBC7-8948-AAD7-B6BE74E33F26}">
      <dgm:prSet/>
      <dgm:spPr/>
      <dgm:t>
        <a:bodyPr/>
        <a:lstStyle/>
        <a:p>
          <a:endParaRPr lang="en-US"/>
        </a:p>
      </dgm:t>
    </dgm:pt>
    <dgm:pt modelId="{47F5707C-6AE1-3342-9DE4-F67E6FB1789D}">
      <dgm:prSet custT="1"/>
      <dgm:spPr>
        <a:solidFill>
          <a:srgbClr val="C00000"/>
        </a:solidFill>
      </dgm:spPr>
      <dgm:t>
        <a:bodyPr/>
        <a:lstStyle/>
        <a:p>
          <a:r>
            <a:rPr lang="en-US" sz="1600" b="1" i="0" dirty="0" smtClean="0">
              <a:solidFill>
                <a:schemeClr val="bg1"/>
              </a:solidFill>
            </a:rPr>
            <a:t>National government agencies</a:t>
          </a:r>
        </a:p>
      </dgm:t>
    </dgm:pt>
    <dgm:pt modelId="{58F7177C-CBAC-3D45-A044-F0093883DE8A}" type="parTrans" cxnId="{D493CB37-7BB5-FB4B-A5C2-4EAC127D880F}">
      <dgm:prSet/>
      <dgm:spPr/>
      <dgm:t>
        <a:bodyPr/>
        <a:lstStyle/>
        <a:p>
          <a:endParaRPr lang="en-US"/>
        </a:p>
      </dgm:t>
    </dgm:pt>
    <dgm:pt modelId="{4A4D01F6-4422-2E44-A1F7-4E0CC125739F}" type="sibTrans" cxnId="{D493CB37-7BB5-FB4B-A5C2-4EAC127D880F}">
      <dgm:prSet/>
      <dgm:spPr/>
      <dgm:t>
        <a:bodyPr/>
        <a:lstStyle/>
        <a:p>
          <a:endParaRPr lang="en-US"/>
        </a:p>
      </dgm:t>
    </dgm:pt>
    <dgm:pt modelId="{2438AD9D-C31E-F44D-B449-4C106BD101BD}" type="pres">
      <dgm:prSet presAssocID="{DD645E09-60FE-E840-912B-2FDF7E021578}" presName="Name0" presStyleCnt="0">
        <dgm:presLayoutVars>
          <dgm:dir/>
          <dgm:resizeHandles val="exact"/>
        </dgm:presLayoutVars>
      </dgm:prSet>
      <dgm:spPr/>
      <dgm:t>
        <a:bodyPr/>
        <a:lstStyle/>
        <a:p>
          <a:endParaRPr lang="en-US"/>
        </a:p>
      </dgm:t>
    </dgm:pt>
    <dgm:pt modelId="{365612A0-DE86-E142-BC0C-7EAA94A75B03}" type="pres">
      <dgm:prSet presAssocID="{4479C231-9F56-CF4B-B68C-08A7EFBF47C8}" presName="Name5" presStyleLbl="vennNode1" presStyleIdx="0" presStyleCnt="5">
        <dgm:presLayoutVars>
          <dgm:bulletEnabled val="1"/>
        </dgm:presLayoutVars>
      </dgm:prSet>
      <dgm:spPr/>
      <dgm:t>
        <a:bodyPr/>
        <a:lstStyle/>
        <a:p>
          <a:endParaRPr lang="en-US"/>
        </a:p>
      </dgm:t>
    </dgm:pt>
    <dgm:pt modelId="{E7B554A4-D569-D34B-8164-39487EF76DBE}" type="pres">
      <dgm:prSet presAssocID="{C4EBAD14-D360-3446-A767-B8C8EF7E077A}" presName="space" presStyleCnt="0"/>
      <dgm:spPr/>
    </dgm:pt>
    <dgm:pt modelId="{9E816322-7A2F-434E-84A4-43E5E9550FE9}" type="pres">
      <dgm:prSet presAssocID="{184E39B6-906E-0641-8B0A-2ACCB080C5DE}" presName="Name5" presStyleLbl="vennNode1" presStyleIdx="1" presStyleCnt="5">
        <dgm:presLayoutVars>
          <dgm:bulletEnabled val="1"/>
        </dgm:presLayoutVars>
      </dgm:prSet>
      <dgm:spPr/>
      <dgm:t>
        <a:bodyPr/>
        <a:lstStyle/>
        <a:p>
          <a:endParaRPr lang="en-US"/>
        </a:p>
      </dgm:t>
    </dgm:pt>
    <dgm:pt modelId="{8FC5E911-9558-F243-B818-5C20B4947984}" type="pres">
      <dgm:prSet presAssocID="{26085DB4-1F80-5642-A25E-21F519FD95D1}" presName="space" presStyleCnt="0"/>
      <dgm:spPr/>
    </dgm:pt>
    <dgm:pt modelId="{00B567D1-99ED-BD4D-A850-53823C14A7CF}" type="pres">
      <dgm:prSet presAssocID="{C0761C54-E711-4D4A-9CEE-53BE5AB43879}" presName="Name5" presStyleLbl="vennNode1" presStyleIdx="2" presStyleCnt="5">
        <dgm:presLayoutVars>
          <dgm:bulletEnabled val="1"/>
        </dgm:presLayoutVars>
      </dgm:prSet>
      <dgm:spPr/>
      <dgm:t>
        <a:bodyPr/>
        <a:lstStyle/>
        <a:p>
          <a:endParaRPr lang="en-US"/>
        </a:p>
      </dgm:t>
    </dgm:pt>
    <dgm:pt modelId="{15ECD5EC-3A4A-E145-BE6B-007234E973B1}" type="pres">
      <dgm:prSet presAssocID="{3164A6BA-5757-0B4B-AC84-EC68A8CD3227}" presName="space" presStyleCnt="0"/>
      <dgm:spPr/>
    </dgm:pt>
    <dgm:pt modelId="{9BD753D9-7681-4E42-B1E9-214B91FB2F80}" type="pres">
      <dgm:prSet presAssocID="{C95CAF38-288E-FC47-81B2-EA67AC088437}" presName="Name5" presStyleLbl="vennNode1" presStyleIdx="3" presStyleCnt="5" custScaleX="118761" custLinFactNeighborY="1644">
        <dgm:presLayoutVars>
          <dgm:bulletEnabled val="1"/>
        </dgm:presLayoutVars>
      </dgm:prSet>
      <dgm:spPr/>
      <dgm:t>
        <a:bodyPr/>
        <a:lstStyle/>
        <a:p>
          <a:endParaRPr lang="en-US"/>
        </a:p>
      </dgm:t>
    </dgm:pt>
    <dgm:pt modelId="{5F66A2C5-0A85-8B46-8CFD-02A161EE55A5}" type="pres">
      <dgm:prSet presAssocID="{257B10A3-4062-924C-AB49-07C907613012}" presName="space" presStyleCnt="0"/>
      <dgm:spPr/>
    </dgm:pt>
    <dgm:pt modelId="{007BE1A6-EF54-4742-846C-1FA69F19FF0E}" type="pres">
      <dgm:prSet presAssocID="{47F5707C-6AE1-3342-9DE4-F67E6FB1789D}" presName="Name5" presStyleLbl="vennNode1" presStyleIdx="4" presStyleCnt="5">
        <dgm:presLayoutVars>
          <dgm:bulletEnabled val="1"/>
        </dgm:presLayoutVars>
      </dgm:prSet>
      <dgm:spPr/>
      <dgm:t>
        <a:bodyPr/>
        <a:lstStyle/>
        <a:p>
          <a:endParaRPr lang="en-US"/>
        </a:p>
      </dgm:t>
    </dgm:pt>
  </dgm:ptLst>
  <dgm:cxnLst>
    <dgm:cxn modelId="{D493CB37-7BB5-FB4B-A5C2-4EAC127D880F}" srcId="{DD645E09-60FE-E840-912B-2FDF7E021578}" destId="{47F5707C-6AE1-3342-9DE4-F67E6FB1789D}" srcOrd="4" destOrd="0" parTransId="{58F7177C-CBAC-3D45-A044-F0093883DE8A}" sibTransId="{4A4D01F6-4422-2E44-A1F7-4E0CC125739F}"/>
    <dgm:cxn modelId="{2E56AED0-7247-8C42-BABD-F7DFBEEC63D2}" type="presOf" srcId="{47F5707C-6AE1-3342-9DE4-F67E6FB1789D}" destId="{007BE1A6-EF54-4742-846C-1FA69F19FF0E}" srcOrd="0" destOrd="0" presId="urn:microsoft.com/office/officeart/2005/8/layout/venn3"/>
    <dgm:cxn modelId="{F32BDF51-5B11-EE41-BFE2-6D483BBCFB47}" type="presOf" srcId="{DD645E09-60FE-E840-912B-2FDF7E021578}" destId="{2438AD9D-C31E-F44D-B449-4C106BD101BD}" srcOrd="0" destOrd="0" presId="urn:microsoft.com/office/officeart/2005/8/layout/venn3"/>
    <dgm:cxn modelId="{BBD87B52-718D-B341-BE35-599245BB6201}" srcId="{DD645E09-60FE-E840-912B-2FDF7E021578}" destId="{4479C231-9F56-CF4B-B68C-08A7EFBF47C8}" srcOrd="0" destOrd="0" parTransId="{413144AE-3BD5-7440-8BED-46BABAE97B8C}" sibTransId="{C4EBAD14-D360-3446-A767-B8C8EF7E077A}"/>
    <dgm:cxn modelId="{97FDB366-4EAA-CA4F-A10A-EF45355A5BB8}" type="presOf" srcId="{4479C231-9F56-CF4B-B68C-08A7EFBF47C8}" destId="{365612A0-DE86-E142-BC0C-7EAA94A75B03}" srcOrd="0" destOrd="0" presId="urn:microsoft.com/office/officeart/2005/8/layout/venn3"/>
    <dgm:cxn modelId="{56E17D15-9709-AB4D-9CCF-6BCC78B0CD60}" srcId="{DD645E09-60FE-E840-912B-2FDF7E021578}" destId="{184E39B6-906E-0641-8B0A-2ACCB080C5DE}" srcOrd="1" destOrd="0" parTransId="{B9D9D864-AB41-264B-ACC4-51EB4D11B3FE}" sibTransId="{26085DB4-1F80-5642-A25E-21F519FD95D1}"/>
    <dgm:cxn modelId="{2B77F72D-7636-9142-AE1E-0A76FFAF8761}" type="presOf" srcId="{C95CAF38-288E-FC47-81B2-EA67AC088437}" destId="{9BD753D9-7681-4E42-B1E9-214B91FB2F80}" srcOrd="0" destOrd="0" presId="urn:microsoft.com/office/officeart/2005/8/layout/venn3"/>
    <dgm:cxn modelId="{A851A9E1-0481-8541-A4DC-F1BA190D75BC}" type="presOf" srcId="{C0761C54-E711-4D4A-9CEE-53BE5AB43879}" destId="{00B567D1-99ED-BD4D-A850-53823C14A7CF}" srcOrd="0" destOrd="0" presId="urn:microsoft.com/office/officeart/2005/8/layout/venn3"/>
    <dgm:cxn modelId="{FA0C2C61-EBC7-8948-AAD7-B6BE74E33F26}" srcId="{DD645E09-60FE-E840-912B-2FDF7E021578}" destId="{C95CAF38-288E-FC47-81B2-EA67AC088437}" srcOrd="3" destOrd="0" parTransId="{427132C0-8160-BA43-8F68-3548194CDB79}" sibTransId="{257B10A3-4062-924C-AB49-07C907613012}"/>
    <dgm:cxn modelId="{2828EEF3-3B9A-4C4B-A0BC-2B837D4002C9}" srcId="{DD645E09-60FE-E840-912B-2FDF7E021578}" destId="{C0761C54-E711-4D4A-9CEE-53BE5AB43879}" srcOrd="2" destOrd="0" parTransId="{95CEEC57-BF66-4F43-B6A4-A0AC6991F114}" sibTransId="{3164A6BA-5757-0B4B-AC84-EC68A8CD3227}"/>
    <dgm:cxn modelId="{A395C316-23A3-FC45-9274-7F737A7EBE8A}" type="presOf" srcId="{184E39B6-906E-0641-8B0A-2ACCB080C5DE}" destId="{9E816322-7A2F-434E-84A4-43E5E9550FE9}" srcOrd="0" destOrd="0" presId="urn:microsoft.com/office/officeart/2005/8/layout/venn3"/>
    <dgm:cxn modelId="{DF861EDA-21B0-B64D-9AD3-9EB6ED4E1792}" type="presParOf" srcId="{2438AD9D-C31E-F44D-B449-4C106BD101BD}" destId="{365612A0-DE86-E142-BC0C-7EAA94A75B03}" srcOrd="0" destOrd="0" presId="urn:microsoft.com/office/officeart/2005/8/layout/venn3"/>
    <dgm:cxn modelId="{D6C22E16-CC88-1041-BF6D-C27108B50A30}" type="presParOf" srcId="{2438AD9D-C31E-F44D-B449-4C106BD101BD}" destId="{E7B554A4-D569-D34B-8164-39487EF76DBE}" srcOrd="1" destOrd="0" presId="urn:microsoft.com/office/officeart/2005/8/layout/venn3"/>
    <dgm:cxn modelId="{BD408599-BDED-A24F-B401-2B72BC3B2494}" type="presParOf" srcId="{2438AD9D-C31E-F44D-B449-4C106BD101BD}" destId="{9E816322-7A2F-434E-84A4-43E5E9550FE9}" srcOrd="2" destOrd="0" presId="urn:microsoft.com/office/officeart/2005/8/layout/venn3"/>
    <dgm:cxn modelId="{D943D582-4994-2B4E-B557-7B69085EC006}" type="presParOf" srcId="{2438AD9D-C31E-F44D-B449-4C106BD101BD}" destId="{8FC5E911-9558-F243-B818-5C20B4947984}" srcOrd="3" destOrd="0" presId="urn:microsoft.com/office/officeart/2005/8/layout/venn3"/>
    <dgm:cxn modelId="{11697B05-7D16-6A42-A29B-66BA1245133C}" type="presParOf" srcId="{2438AD9D-C31E-F44D-B449-4C106BD101BD}" destId="{00B567D1-99ED-BD4D-A850-53823C14A7CF}" srcOrd="4" destOrd="0" presId="urn:microsoft.com/office/officeart/2005/8/layout/venn3"/>
    <dgm:cxn modelId="{8790DD96-5235-2346-B735-DB5AD4DF43DA}" type="presParOf" srcId="{2438AD9D-C31E-F44D-B449-4C106BD101BD}" destId="{15ECD5EC-3A4A-E145-BE6B-007234E973B1}" srcOrd="5" destOrd="0" presId="urn:microsoft.com/office/officeart/2005/8/layout/venn3"/>
    <dgm:cxn modelId="{42474EF9-067D-8640-A3D7-6CE88A766A4D}" type="presParOf" srcId="{2438AD9D-C31E-F44D-B449-4C106BD101BD}" destId="{9BD753D9-7681-4E42-B1E9-214B91FB2F80}" srcOrd="6" destOrd="0" presId="urn:microsoft.com/office/officeart/2005/8/layout/venn3"/>
    <dgm:cxn modelId="{D581BCF9-C127-5C44-89C1-2399A0F70F85}" type="presParOf" srcId="{2438AD9D-C31E-F44D-B449-4C106BD101BD}" destId="{5F66A2C5-0A85-8B46-8CFD-02A161EE55A5}" srcOrd="7" destOrd="0" presId="urn:microsoft.com/office/officeart/2005/8/layout/venn3"/>
    <dgm:cxn modelId="{9F3D7D8B-ED21-6E40-9ED6-0B247BC9FC9B}" type="presParOf" srcId="{2438AD9D-C31E-F44D-B449-4C106BD101BD}" destId="{007BE1A6-EF54-4742-846C-1FA69F19FF0E}" srcOrd="8"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DA3E69D-53F2-394B-BAB6-FBACD1D1DE5C}"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E2FD3A51-5340-B643-8343-8B860CBF3989}">
      <dgm:prSet/>
      <dgm:spPr>
        <a:solidFill>
          <a:srgbClr val="C00000"/>
        </a:solidFill>
      </dgm:spPr>
      <dgm:t>
        <a:bodyPr/>
        <a:lstStyle/>
        <a:p>
          <a:pPr rtl="0"/>
          <a:r>
            <a:rPr lang="en-US" dirty="0" smtClean="0"/>
            <a:t>Advanced</a:t>
          </a:r>
          <a:endParaRPr lang="en-US" dirty="0"/>
        </a:p>
      </dgm:t>
    </dgm:pt>
    <dgm:pt modelId="{C2149F62-2D19-5E4B-BF4F-BA71242A7856}" type="parTrans" cxnId="{08A2AA8E-B5AA-114B-9F5F-CADDE2CB3B43}">
      <dgm:prSet/>
      <dgm:spPr/>
      <dgm:t>
        <a:bodyPr/>
        <a:lstStyle/>
        <a:p>
          <a:endParaRPr lang="en-US"/>
        </a:p>
      </dgm:t>
    </dgm:pt>
    <dgm:pt modelId="{CA6B7D27-68A2-E442-A986-9BFD8DCF8529}" type="sibTrans" cxnId="{08A2AA8E-B5AA-114B-9F5F-CADDE2CB3B43}">
      <dgm:prSet/>
      <dgm:spPr/>
      <dgm:t>
        <a:bodyPr/>
        <a:lstStyle/>
        <a:p>
          <a:endParaRPr lang="en-US"/>
        </a:p>
      </dgm:t>
    </dgm:pt>
    <dgm:pt modelId="{3CA436CE-D1B9-E24B-8481-7CAC53EAB9A6}">
      <dgm:prSet/>
      <dgm:spPr/>
      <dgm:t>
        <a:bodyPr/>
        <a:lstStyle/>
        <a:p>
          <a:pPr rtl="0"/>
          <a:r>
            <a:rPr lang="en-US" dirty="0" smtClean="0"/>
            <a:t>Used by the attackers of a wide variety of intrusion technologies and malware including the development of custom malware if required</a:t>
          </a:r>
          <a:endParaRPr lang="en-US" dirty="0"/>
        </a:p>
      </dgm:t>
    </dgm:pt>
    <dgm:pt modelId="{3A147FD3-CA76-B340-AE74-A540641A86C8}" type="parTrans" cxnId="{9542FA3D-679E-E041-9F89-369ABC5CBD20}">
      <dgm:prSet/>
      <dgm:spPr/>
      <dgm:t>
        <a:bodyPr/>
        <a:lstStyle/>
        <a:p>
          <a:endParaRPr lang="en-US"/>
        </a:p>
      </dgm:t>
    </dgm:pt>
    <dgm:pt modelId="{3AE1031D-302C-E549-B1CD-1458CB531B65}" type="sibTrans" cxnId="{9542FA3D-679E-E041-9F89-369ABC5CBD20}">
      <dgm:prSet/>
      <dgm:spPr/>
      <dgm:t>
        <a:bodyPr/>
        <a:lstStyle/>
        <a:p>
          <a:endParaRPr lang="en-US"/>
        </a:p>
      </dgm:t>
    </dgm:pt>
    <dgm:pt modelId="{B6ED2587-C1E5-CC4D-88A6-2D520D88E5CD}">
      <dgm:prSet/>
      <dgm:spPr/>
      <dgm:t>
        <a:bodyPr/>
        <a:lstStyle/>
        <a:p>
          <a:pPr rtl="0"/>
          <a:r>
            <a:rPr lang="en-US" dirty="0" smtClean="0"/>
            <a:t>The individual components may not necessarily be technically advanced but are carefully selected to suit the chosen target</a:t>
          </a:r>
          <a:endParaRPr lang="en-US" dirty="0"/>
        </a:p>
      </dgm:t>
    </dgm:pt>
    <dgm:pt modelId="{681FF8FA-9B54-6D44-9359-4C2E98FD8407}" type="parTrans" cxnId="{A74DE33E-0BDC-BF42-B902-2CDFAC163CC0}">
      <dgm:prSet/>
      <dgm:spPr/>
      <dgm:t>
        <a:bodyPr/>
        <a:lstStyle/>
        <a:p>
          <a:endParaRPr lang="en-US"/>
        </a:p>
      </dgm:t>
    </dgm:pt>
    <dgm:pt modelId="{D3F6BBA6-E059-7A4A-981D-B10C445881C9}" type="sibTrans" cxnId="{A74DE33E-0BDC-BF42-B902-2CDFAC163CC0}">
      <dgm:prSet/>
      <dgm:spPr/>
      <dgm:t>
        <a:bodyPr/>
        <a:lstStyle/>
        <a:p>
          <a:endParaRPr lang="en-US"/>
        </a:p>
      </dgm:t>
    </dgm:pt>
    <dgm:pt modelId="{0A88A7AF-0374-8B46-906D-512659115FC0}">
      <dgm:prSet/>
      <dgm:spPr>
        <a:solidFill>
          <a:srgbClr val="C00000"/>
        </a:solidFill>
      </dgm:spPr>
      <dgm:t>
        <a:bodyPr/>
        <a:lstStyle/>
        <a:p>
          <a:pPr rtl="0"/>
          <a:r>
            <a:rPr lang="en-US" dirty="0" smtClean="0"/>
            <a:t>Persistent</a:t>
          </a:r>
          <a:endParaRPr lang="en-US" dirty="0"/>
        </a:p>
      </dgm:t>
    </dgm:pt>
    <dgm:pt modelId="{557C851F-055E-AF49-8078-53CA0E52DD02}" type="parTrans" cxnId="{626494F5-77BC-DA46-9EDD-50B0B8116231}">
      <dgm:prSet/>
      <dgm:spPr/>
      <dgm:t>
        <a:bodyPr/>
        <a:lstStyle/>
        <a:p>
          <a:endParaRPr lang="en-US"/>
        </a:p>
      </dgm:t>
    </dgm:pt>
    <dgm:pt modelId="{C2FB217E-FD39-414B-B73C-CA2BDB32EE91}" type="sibTrans" cxnId="{626494F5-77BC-DA46-9EDD-50B0B8116231}">
      <dgm:prSet/>
      <dgm:spPr/>
      <dgm:t>
        <a:bodyPr/>
        <a:lstStyle/>
        <a:p>
          <a:endParaRPr lang="en-US"/>
        </a:p>
      </dgm:t>
    </dgm:pt>
    <dgm:pt modelId="{6E4A29CA-1B8C-3C4D-81AE-C381E0978AF9}">
      <dgm:prSet/>
      <dgm:spPr/>
      <dgm:t>
        <a:bodyPr/>
        <a:lstStyle/>
        <a:p>
          <a:pPr rtl="0"/>
          <a:r>
            <a:rPr lang="en-US" dirty="0" smtClean="0"/>
            <a:t>Determined application of the attacks over an extended period against the chosen target in order to maximize the chance of success</a:t>
          </a:r>
          <a:endParaRPr lang="en-US" dirty="0"/>
        </a:p>
      </dgm:t>
    </dgm:pt>
    <dgm:pt modelId="{D13AA011-0421-9242-BB67-F3F0DD646F55}" type="parTrans" cxnId="{A79069C4-8DA2-3043-BC87-E4A0AF0FE3FC}">
      <dgm:prSet/>
      <dgm:spPr/>
      <dgm:t>
        <a:bodyPr/>
        <a:lstStyle/>
        <a:p>
          <a:endParaRPr lang="en-US"/>
        </a:p>
      </dgm:t>
    </dgm:pt>
    <dgm:pt modelId="{4B419F2F-5C8C-834C-B1D2-8DEEADA09C2D}" type="sibTrans" cxnId="{A79069C4-8DA2-3043-BC87-E4A0AF0FE3FC}">
      <dgm:prSet/>
      <dgm:spPr/>
      <dgm:t>
        <a:bodyPr/>
        <a:lstStyle/>
        <a:p>
          <a:endParaRPr lang="en-US"/>
        </a:p>
      </dgm:t>
    </dgm:pt>
    <dgm:pt modelId="{4FF23A1B-5410-1C4E-8E50-5C498C09101B}">
      <dgm:prSet/>
      <dgm:spPr/>
      <dgm:t>
        <a:bodyPr/>
        <a:lstStyle/>
        <a:p>
          <a:pPr rtl="0"/>
          <a:r>
            <a:rPr lang="en-US" dirty="0" smtClean="0"/>
            <a:t>A variety of attacks may be progressively applied until the target is compromised</a:t>
          </a:r>
          <a:endParaRPr lang="en-US" dirty="0"/>
        </a:p>
      </dgm:t>
    </dgm:pt>
    <dgm:pt modelId="{ADF25711-F1A7-3546-8BC8-8ADC9CB76D6C}" type="parTrans" cxnId="{F274ADE1-8AC1-2344-B589-F5F26B199693}">
      <dgm:prSet/>
      <dgm:spPr/>
      <dgm:t>
        <a:bodyPr/>
        <a:lstStyle/>
        <a:p>
          <a:endParaRPr lang="en-US"/>
        </a:p>
      </dgm:t>
    </dgm:pt>
    <dgm:pt modelId="{AAC1A7AF-6D59-704E-B253-97A8037D1E57}" type="sibTrans" cxnId="{F274ADE1-8AC1-2344-B589-F5F26B199693}">
      <dgm:prSet/>
      <dgm:spPr/>
      <dgm:t>
        <a:bodyPr/>
        <a:lstStyle/>
        <a:p>
          <a:endParaRPr lang="en-US"/>
        </a:p>
      </dgm:t>
    </dgm:pt>
    <dgm:pt modelId="{8C0E7C4C-6E76-EF45-AC75-FF3EEF3FBAB5}">
      <dgm:prSet/>
      <dgm:spPr>
        <a:solidFill>
          <a:srgbClr val="C00000"/>
        </a:solidFill>
      </dgm:spPr>
      <dgm:t>
        <a:bodyPr/>
        <a:lstStyle/>
        <a:p>
          <a:pPr rtl="0"/>
          <a:r>
            <a:rPr lang="en-US" dirty="0" smtClean="0"/>
            <a:t>Threats</a:t>
          </a:r>
          <a:endParaRPr lang="en-US" dirty="0"/>
        </a:p>
      </dgm:t>
    </dgm:pt>
    <dgm:pt modelId="{352A1F0B-6B64-6841-B43A-4BA65BC0DB42}" type="parTrans" cxnId="{A839E688-4243-F64F-A6A1-F1B84F0DD5CC}">
      <dgm:prSet/>
      <dgm:spPr/>
      <dgm:t>
        <a:bodyPr/>
        <a:lstStyle/>
        <a:p>
          <a:endParaRPr lang="en-US"/>
        </a:p>
      </dgm:t>
    </dgm:pt>
    <dgm:pt modelId="{BBF003AA-7406-3645-922E-9FDB0755CFE9}" type="sibTrans" cxnId="{A839E688-4243-F64F-A6A1-F1B84F0DD5CC}">
      <dgm:prSet/>
      <dgm:spPr/>
      <dgm:t>
        <a:bodyPr/>
        <a:lstStyle/>
        <a:p>
          <a:endParaRPr lang="en-US"/>
        </a:p>
      </dgm:t>
    </dgm:pt>
    <dgm:pt modelId="{BB54007A-11C9-2141-91E5-FE7FF25D66A2}">
      <dgm:prSet/>
      <dgm:spPr/>
      <dgm:t>
        <a:bodyPr/>
        <a:lstStyle/>
        <a:p>
          <a:pPr rtl="0"/>
          <a:r>
            <a:rPr lang="en-US" dirty="0" smtClean="0"/>
            <a:t>Threats to the selected targets as a result of the organized, capable, and well-funded attackers intent to compromise the specifically chosen targets</a:t>
          </a:r>
          <a:endParaRPr lang="en-US" dirty="0"/>
        </a:p>
      </dgm:t>
    </dgm:pt>
    <dgm:pt modelId="{9803FEB2-F9EE-F74D-8891-AB5CDF77CFE8}" type="parTrans" cxnId="{5FF5E523-9BED-8E45-A314-EFB8AC301880}">
      <dgm:prSet/>
      <dgm:spPr/>
      <dgm:t>
        <a:bodyPr/>
        <a:lstStyle/>
        <a:p>
          <a:endParaRPr lang="en-US"/>
        </a:p>
      </dgm:t>
    </dgm:pt>
    <dgm:pt modelId="{F6F19079-48DC-F641-A782-D99119A5DBB0}" type="sibTrans" cxnId="{5FF5E523-9BED-8E45-A314-EFB8AC301880}">
      <dgm:prSet/>
      <dgm:spPr/>
      <dgm:t>
        <a:bodyPr/>
        <a:lstStyle/>
        <a:p>
          <a:endParaRPr lang="en-US"/>
        </a:p>
      </dgm:t>
    </dgm:pt>
    <dgm:pt modelId="{AA2A83ED-76F5-7E45-B874-F61D52A1A299}">
      <dgm:prSet/>
      <dgm:spPr/>
      <dgm:t>
        <a:bodyPr/>
        <a:lstStyle/>
        <a:p>
          <a:pPr rtl="0"/>
          <a:r>
            <a:rPr lang="en-US" dirty="0" smtClean="0"/>
            <a:t>The active involvement of people in the process greatly raises the threat level from that due to automated attacks tools, and also the likelihood of successful attacks</a:t>
          </a:r>
          <a:endParaRPr lang="en-US" dirty="0"/>
        </a:p>
      </dgm:t>
    </dgm:pt>
    <dgm:pt modelId="{EC275140-324B-924D-A2B9-B130BA705461}" type="parTrans" cxnId="{65800F0E-7C98-7B4C-A6B0-EC2801A6CA2B}">
      <dgm:prSet/>
      <dgm:spPr/>
      <dgm:t>
        <a:bodyPr/>
        <a:lstStyle/>
        <a:p>
          <a:endParaRPr lang="en-US"/>
        </a:p>
      </dgm:t>
    </dgm:pt>
    <dgm:pt modelId="{61E5E567-1F9C-8841-B9D9-3CCDEBDD1716}" type="sibTrans" cxnId="{65800F0E-7C98-7B4C-A6B0-EC2801A6CA2B}">
      <dgm:prSet/>
      <dgm:spPr/>
      <dgm:t>
        <a:bodyPr/>
        <a:lstStyle/>
        <a:p>
          <a:endParaRPr lang="en-US"/>
        </a:p>
      </dgm:t>
    </dgm:pt>
    <dgm:pt modelId="{CA10EAC4-2EAF-5247-9ECF-64CBC8E4E7D2}" type="pres">
      <dgm:prSet presAssocID="{6DA3E69D-53F2-394B-BAB6-FBACD1D1DE5C}" presName="linear" presStyleCnt="0">
        <dgm:presLayoutVars>
          <dgm:animLvl val="lvl"/>
          <dgm:resizeHandles val="exact"/>
        </dgm:presLayoutVars>
      </dgm:prSet>
      <dgm:spPr/>
      <dgm:t>
        <a:bodyPr/>
        <a:lstStyle/>
        <a:p>
          <a:endParaRPr lang="en-US"/>
        </a:p>
      </dgm:t>
    </dgm:pt>
    <dgm:pt modelId="{66288826-63A0-1441-9E9D-631DD7B384D9}" type="pres">
      <dgm:prSet presAssocID="{E2FD3A51-5340-B643-8343-8B860CBF3989}" presName="parentText" presStyleLbl="node1" presStyleIdx="0" presStyleCnt="3">
        <dgm:presLayoutVars>
          <dgm:chMax val="0"/>
          <dgm:bulletEnabled val="1"/>
        </dgm:presLayoutVars>
      </dgm:prSet>
      <dgm:spPr/>
      <dgm:t>
        <a:bodyPr/>
        <a:lstStyle/>
        <a:p>
          <a:endParaRPr lang="en-US"/>
        </a:p>
      </dgm:t>
    </dgm:pt>
    <dgm:pt modelId="{C59AD606-85C1-2249-86F0-2CF0B3E6F71A}" type="pres">
      <dgm:prSet presAssocID="{E2FD3A51-5340-B643-8343-8B860CBF3989}" presName="childText" presStyleLbl="revTx" presStyleIdx="0" presStyleCnt="3">
        <dgm:presLayoutVars>
          <dgm:bulletEnabled val="1"/>
        </dgm:presLayoutVars>
      </dgm:prSet>
      <dgm:spPr/>
      <dgm:t>
        <a:bodyPr/>
        <a:lstStyle/>
        <a:p>
          <a:endParaRPr lang="en-US"/>
        </a:p>
      </dgm:t>
    </dgm:pt>
    <dgm:pt modelId="{17B6E487-2F39-E444-B985-876526B9210F}" type="pres">
      <dgm:prSet presAssocID="{0A88A7AF-0374-8B46-906D-512659115FC0}" presName="parentText" presStyleLbl="node1" presStyleIdx="1" presStyleCnt="3">
        <dgm:presLayoutVars>
          <dgm:chMax val="0"/>
          <dgm:bulletEnabled val="1"/>
        </dgm:presLayoutVars>
      </dgm:prSet>
      <dgm:spPr/>
      <dgm:t>
        <a:bodyPr/>
        <a:lstStyle/>
        <a:p>
          <a:endParaRPr lang="en-US"/>
        </a:p>
      </dgm:t>
    </dgm:pt>
    <dgm:pt modelId="{6B94109F-B88D-8743-A3A1-745D687F4B28}" type="pres">
      <dgm:prSet presAssocID="{0A88A7AF-0374-8B46-906D-512659115FC0}" presName="childText" presStyleLbl="revTx" presStyleIdx="1" presStyleCnt="3">
        <dgm:presLayoutVars>
          <dgm:bulletEnabled val="1"/>
        </dgm:presLayoutVars>
      </dgm:prSet>
      <dgm:spPr/>
      <dgm:t>
        <a:bodyPr/>
        <a:lstStyle/>
        <a:p>
          <a:endParaRPr lang="en-US"/>
        </a:p>
      </dgm:t>
    </dgm:pt>
    <dgm:pt modelId="{45F715EC-1873-4C48-B819-45CF7B29EB72}" type="pres">
      <dgm:prSet presAssocID="{8C0E7C4C-6E76-EF45-AC75-FF3EEF3FBAB5}" presName="parentText" presStyleLbl="node1" presStyleIdx="2" presStyleCnt="3">
        <dgm:presLayoutVars>
          <dgm:chMax val="0"/>
          <dgm:bulletEnabled val="1"/>
        </dgm:presLayoutVars>
      </dgm:prSet>
      <dgm:spPr/>
      <dgm:t>
        <a:bodyPr/>
        <a:lstStyle/>
        <a:p>
          <a:endParaRPr lang="en-US"/>
        </a:p>
      </dgm:t>
    </dgm:pt>
    <dgm:pt modelId="{E952B7FB-A9DA-0C43-87E5-CB0BE3A3AFD0}" type="pres">
      <dgm:prSet presAssocID="{8C0E7C4C-6E76-EF45-AC75-FF3EEF3FBAB5}" presName="childText" presStyleLbl="revTx" presStyleIdx="2" presStyleCnt="3">
        <dgm:presLayoutVars>
          <dgm:bulletEnabled val="1"/>
        </dgm:presLayoutVars>
      </dgm:prSet>
      <dgm:spPr/>
      <dgm:t>
        <a:bodyPr/>
        <a:lstStyle/>
        <a:p>
          <a:endParaRPr lang="en-US"/>
        </a:p>
      </dgm:t>
    </dgm:pt>
  </dgm:ptLst>
  <dgm:cxnLst>
    <dgm:cxn modelId="{2EFAAF94-2644-864A-8008-D9191D5FF341}" type="presOf" srcId="{6E4A29CA-1B8C-3C4D-81AE-C381E0978AF9}" destId="{6B94109F-B88D-8743-A3A1-745D687F4B28}" srcOrd="0" destOrd="0" presId="urn:microsoft.com/office/officeart/2005/8/layout/vList2"/>
    <dgm:cxn modelId="{A79069C4-8DA2-3043-BC87-E4A0AF0FE3FC}" srcId="{0A88A7AF-0374-8B46-906D-512659115FC0}" destId="{6E4A29CA-1B8C-3C4D-81AE-C381E0978AF9}" srcOrd="0" destOrd="0" parTransId="{D13AA011-0421-9242-BB67-F3F0DD646F55}" sibTransId="{4B419F2F-5C8C-834C-B1D2-8DEEADA09C2D}"/>
    <dgm:cxn modelId="{E6525508-F748-4646-B255-B7A2AF634641}" type="presOf" srcId="{3CA436CE-D1B9-E24B-8481-7CAC53EAB9A6}" destId="{C59AD606-85C1-2249-86F0-2CF0B3E6F71A}" srcOrd="0" destOrd="0" presId="urn:microsoft.com/office/officeart/2005/8/layout/vList2"/>
    <dgm:cxn modelId="{7BB95851-90B8-1949-86FE-6D0AB4E2A954}" type="presOf" srcId="{AA2A83ED-76F5-7E45-B874-F61D52A1A299}" destId="{E952B7FB-A9DA-0C43-87E5-CB0BE3A3AFD0}" srcOrd="0" destOrd="1" presId="urn:microsoft.com/office/officeart/2005/8/layout/vList2"/>
    <dgm:cxn modelId="{D774C139-D8F2-3F48-ACDF-A7888796742A}" type="presOf" srcId="{0A88A7AF-0374-8B46-906D-512659115FC0}" destId="{17B6E487-2F39-E444-B985-876526B9210F}" srcOrd="0" destOrd="0" presId="urn:microsoft.com/office/officeart/2005/8/layout/vList2"/>
    <dgm:cxn modelId="{9542FA3D-679E-E041-9F89-369ABC5CBD20}" srcId="{E2FD3A51-5340-B643-8343-8B860CBF3989}" destId="{3CA436CE-D1B9-E24B-8481-7CAC53EAB9A6}" srcOrd="0" destOrd="0" parTransId="{3A147FD3-CA76-B340-AE74-A540641A86C8}" sibTransId="{3AE1031D-302C-E549-B1CD-1458CB531B65}"/>
    <dgm:cxn modelId="{0EACEAF7-CC78-FF4E-8CC1-75B0CE216DE4}" type="presOf" srcId="{BB54007A-11C9-2141-91E5-FE7FF25D66A2}" destId="{E952B7FB-A9DA-0C43-87E5-CB0BE3A3AFD0}" srcOrd="0" destOrd="0" presId="urn:microsoft.com/office/officeart/2005/8/layout/vList2"/>
    <dgm:cxn modelId="{5FF5E523-9BED-8E45-A314-EFB8AC301880}" srcId="{8C0E7C4C-6E76-EF45-AC75-FF3EEF3FBAB5}" destId="{BB54007A-11C9-2141-91E5-FE7FF25D66A2}" srcOrd="0" destOrd="0" parTransId="{9803FEB2-F9EE-F74D-8891-AB5CDF77CFE8}" sibTransId="{F6F19079-48DC-F641-A782-D99119A5DBB0}"/>
    <dgm:cxn modelId="{614901F0-E039-2740-9BF5-2851226FA55B}" type="presOf" srcId="{4FF23A1B-5410-1C4E-8E50-5C498C09101B}" destId="{6B94109F-B88D-8743-A3A1-745D687F4B28}" srcOrd="0" destOrd="1" presId="urn:microsoft.com/office/officeart/2005/8/layout/vList2"/>
    <dgm:cxn modelId="{A839E688-4243-F64F-A6A1-F1B84F0DD5CC}" srcId="{6DA3E69D-53F2-394B-BAB6-FBACD1D1DE5C}" destId="{8C0E7C4C-6E76-EF45-AC75-FF3EEF3FBAB5}" srcOrd="2" destOrd="0" parTransId="{352A1F0B-6B64-6841-B43A-4BA65BC0DB42}" sibTransId="{BBF003AA-7406-3645-922E-9FDB0755CFE9}"/>
    <dgm:cxn modelId="{BCC5C568-EA0A-D541-A5E9-AEC026BAFC95}" type="presOf" srcId="{B6ED2587-C1E5-CC4D-88A6-2D520D88E5CD}" destId="{C59AD606-85C1-2249-86F0-2CF0B3E6F71A}" srcOrd="0" destOrd="1" presId="urn:microsoft.com/office/officeart/2005/8/layout/vList2"/>
    <dgm:cxn modelId="{BDCE892F-537A-714E-BD87-3FB7C7AACF56}" type="presOf" srcId="{6DA3E69D-53F2-394B-BAB6-FBACD1D1DE5C}" destId="{CA10EAC4-2EAF-5247-9ECF-64CBC8E4E7D2}" srcOrd="0" destOrd="0" presId="urn:microsoft.com/office/officeart/2005/8/layout/vList2"/>
    <dgm:cxn modelId="{65800F0E-7C98-7B4C-A6B0-EC2801A6CA2B}" srcId="{8C0E7C4C-6E76-EF45-AC75-FF3EEF3FBAB5}" destId="{AA2A83ED-76F5-7E45-B874-F61D52A1A299}" srcOrd="1" destOrd="0" parTransId="{EC275140-324B-924D-A2B9-B130BA705461}" sibTransId="{61E5E567-1F9C-8841-B9D9-3CCDEBDD1716}"/>
    <dgm:cxn modelId="{87795A26-73B8-F544-BE4A-8B8BB6F2D60F}" type="presOf" srcId="{8C0E7C4C-6E76-EF45-AC75-FF3EEF3FBAB5}" destId="{45F715EC-1873-4C48-B819-45CF7B29EB72}" srcOrd="0" destOrd="0" presId="urn:microsoft.com/office/officeart/2005/8/layout/vList2"/>
    <dgm:cxn modelId="{626494F5-77BC-DA46-9EDD-50B0B8116231}" srcId="{6DA3E69D-53F2-394B-BAB6-FBACD1D1DE5C}" destId="{0A88A7AF-0374-8B46-906D-512659115FC0}" srcOrd="1" destOrd="0" parTransId="{557C851F-055E-AF49-8078-53CA0E52DD02}" sibTransId="{C2FB217E-FD39-414B-B73C-CA2BDB32EE91}"/>
    <dgm:cxn modelId="{AB6AD41F-68E8-F74E-9287-5213F80D6605}" type="presOf" srcId="{E2FD3A51-5340-B643-8343-8B860CBF3989}" destId="{66288826-63A0-1441-9E9D-631DD7B384D9}" srcOrd="0" destOrd="0" presId="urn:microsoft.com/office/officeart/2005/8/layout/vList2"/>
    <dgm:cxn modelId="{F274ADE1-8AC1-2344-B589-F5F26B199693}" srcId="{0A88A7AF-0374-8B46-906D-512659115FC0}" destId="{4FF23A1B-5410-1C4E-8E50-5C498C09101B}" srcOrd="1" destOrd="0" parTransId="{ADF25711-F1A7-3546-8BC8-8ADC9CB76D6C}" sibTransId="{AAC1A7AF-6D59-704E-B253-97A8037D1E57}"/>
    <dgm:cxn modelId="{A74DE33E-0BDC-BF42-B902-2CDFAC163CC0}" srcId="{E2FD3A51-5340-B643-8343-8B860CBF3989}" destId="{B6ED2587-C1E5-CC4D-88A6-2D520D88E5CD}" srcOrd="1" destOrd="0" parTransId="{681FF8FA-9B54-6D44-9359-4C2E98FD8407}" sibTransId="{D3F6BBA6-E059-7A4A-981D-B10C445881C9}"/>
    <dgm:cxn modelId="{08A2AA8E-B5AA-114B-9F5F-CADDE2CB3B43}" srcId="{6DA3E69D-53F2-394B-BAB6-FBACD1D1DE5C}" destId="{E2FD3A51-5340-B643-8343-8B860CBF3989}" srcOrd="0" destOrd="0" parTransId="{C2149F62-2D19-5E4B-BF4F-BA71242A7856}" sibTransId="{CA6B7D27-68A2-E442-A986-9BFD8DCF8529}"/>
    <dgm:cxn modelId="{0CC79956-D91D-9D44-B37F-BED9E2B88419}" type="presParOf" srcId="{CA10EAC4-2EAF-5247-9ECF-64CBC8E4E7D2}" destId="{66288826-63A0-1441-9E9D-631DD7B384D9}" srcOrd="0" destOrd="0" presId="urn:microsoft.com/office/officeart/2005/8/layout/vList2"/>
    <dgm:cxn modelId="{9A959901-1EA4-4443-A6D1-E3531957B773}" type="presParOf" srcId="{CA10EAC4-2EAF-5247-9ECF-64CBC8E4E7D2}" destId="{C59AD606-85C1-2249-86F0-2CF0B3E6F71A}" srcOrd="1" destOrd="0" presId="urn:microsoft.com/office/officeart/2005/8/layout/vList2"/>
    <dgm:cxn modelId="{1468E11E-5969-EF47-8C61-64CA791B3EBD}" type="presParOf" srcId="{CA10EAC4-2EAF-5247-9ECF-64CBC8E4E7D2}" destId="{17B6E487-2F39-E444-B985-876526B9210F}" srcOrd="2" destOrd="0" presId="urn:microsoft.com/office/officeart/2005/8/layout/vList2"/>
    <dgm:cxn modelId="{3B2A841C-52BD-C144-95A5-E33D75101F0A}" type="presParOf" srcId="{CA10EAC4-2EAF-5247-9ECF-64CBC8E4E7D2}" destId="{6B94109F-B88D-8743-A3A1-745D687F4B28}" srcOrd="3" destOrd="0" presId="urn:microsoft.com/office/officeart/2005/8/layout/vList2"/>
    <dgm:cxn modelId="{A9F35FF9-3478-9543-9688-49A12AC60D21}" type="presParOf" srcId="{CA10EAC4-2EAF-5247-9ECF-64CBC8E4E7D2}" destId="{45F715EC-1873-4C48-B819-45CF7B29EB72}" srcOrd="4" destOrd="0" presId="urn:microsoft.com/office/officeart/2005/8/layout/vList2"/>
    <dgm:cxn modelId="{F2C53AC6-DEF8-EA49-B0C0-839A5822C3CC}" type="presParOf" srcId="{CA10EAC4-2EAF-5247-9ECF-64CBC8E4E7D2}" destId="{E952B7FB-A9DA-0C43-87E5-CB0BE3A3AFD0}"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20D7F2D-7192-1040-9292-645DAF10969E}"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C3084224-6D9E-F14F-A9E1-C1C39671EB3D}">
      <dgm:prSet/>
      <dgm:spPr>
        <a:solidFill>
          <a:srgbClr val="0070C0"/>
        </a:solidFill>
      </dgm:spPr>
      <dgm:t>
        <a:bodyPr/>
        <a:lstStyle/>
        <a:p>
          <a:pPr rtl="0"/>
          <a:r>
            <a:rPr lang="en-US" b="1" dirty="0" smtClean="0">
              <a:solidFill>
                <a:schemeClr val="bg1"/>
              </a:solidFill>
            </a:rPr>
            <a:t>Infection mechanism</a:t>
          </a:r>
          <a:endParaRPr lang="en-US" dirty="0">
            <a:solidFill>
              <a:schemeClr val="bg1"/>
            </a:solidFill>
          </a:endParaRPr>
        </a:p>
      </dgm:t>
    </dgm:pt>
    <dgm:pt modelId="{394BEE4F-AC8B-AE48-9FCD-86228F05F31A}" type="parTrans" cxnId="{69FB3D8B-2C0B-1C46-9F81-C465D528E487}">
      <dgm:prSet/>
      <dgm:spPr/>
      <dgm:t>
        <a:bodyPr/>
        <a:lstStyle/>
        <a:p>
          <a:endParaRPr lang="en-US"/>
        </a:p>
      </dgm:t>
    </dgm:pt>
    <dgm:pt modelId="{439E5EF6-1050-9C46-8F2F-E76B558F79AF}" type="sibTrans" cxnId="{69FB3D8B-2C0B-1C46-9F81-C465D528E487}">
      <dgm:prSet/>
      <dgm:spPr/>
      <dgm:t>
        <a:bodyPr/>
        <a:lstStyle/>
        <a:p>
          <a:endParaRPr lang="en-US"/>
        </a:p>
      </dgm:t>
    </dgm:pt>
    <dgm:pt modelId="{B3119A6A-5814-1C4E-A698-035CDEE1A28F}">
      <dgm:prSet/>
      <dgm:spPr/>
      <dgm:t>
        <a:bodyPr/>
        <a:lstStyle/>
        <a:p>
          <a:pPr rtl="0"/>
          <a:r>
            <a:rPr lang="en-US" b="0" dirty="0" smtClean="0">
              <a:latin typeface="+mj-lt"/>
            </a:rPr>
            <a:t>Means by which a virus spreads or propagates</a:t>
          </a:r>
          <a:endParaRPr lang="en-US" b="0" dirty="0">
            <a:latin typeface="+mj-lt"/>
          </a:endParaRPr>
        </a:p>
      </dgm:t>
    </dgm:pt>
    <dgm:pt modelId="{46DB0EBE-113B-0E40-81D4-5B7CD3F40828}" type="parTrans" cxnId="{D8EB282C-C797-F642-B789-183CAE592DE3}">
      <dgm:prSet/>
      <dgm:spPr/>
      <dgm:t>
        <a:bodyPr/>
        <a:lstStyle/>
        <a:p>
          <a:endParaRPr lang="en-US"/>
        </a:p>
      </dgm:t>
    </dgm:pt>
    <dgm:pt modelId="{7190031B-61C8-374D-B2D2-01DF58B4ED3E}" type="sibTrans" cxnId="{D8EB282C-C797-F642-B789-183CAE592DE3}">
      <dgm:prSet/>
      <dgm:spPr/>
      <dgm:t>
        <a:bodyPr/>
        <a:lstStyle/>
        <a:p>
          <a:endParaRPr lang="en-US"/>
        </a:p>
      </dgm:t>
    </dgm:pt>
    <dgm:pt modelId="{CA03970E-3F9E-424A-9761-274CF242F45B}">
      <dgm:prSet/>
      <dgm:spPr/>
      <dgm:t>
        <a:bodyPr/>
        <a:lstStyle/>
        <a:p>
          <a:pPr rtl="0"/>
          <a:r>
            <a:rPr lang="en-US" b="0" dirty="0" smtClean="0">
              <a:latin typeface="+mj-lt"/>
            </a:rPr>
            <a:t>Also referred to as the </a:t>
          </a:r>
          <a:r>
            <a:rPr lang="en-US" b="0" i="1" dirty="0" smtClean="0">
              <a:latin typeface="+mj-lt"/>
            </a:rPr>
            <a:t>infection vector</a:t>
          </a:r>
          <a:endParaRPr lang="en-US" b="0" dirty="0">
            <a:latin typeface="+mj-lt"/>
          </a:endParaRPr>
        </a:p>
      </dgm:t>
    </dgm:pt>
    <dgm:pt modelId="{2C44D0C9-1E61-2342-B483-DF11CE93C670}" type="parTrans" cxnId="{B7363738-AA18-8548-B8F5-5B1B6BABED6D}">
      <dgm:prSet/>
      <dgm:spPr/>
      <dgm:t>
        <a:bodyPr/>
        <a:lstStyle/>
        <a:p>
          <a:endParaRPr lang="en-US"/>
        </a:p>
      </dgm:t>
    </dgm:pt>
    <dgm:pt modelId="{0F1DE087-ECE2-D047-AC01-F196285BA17B}" type="sibTrans" cxnId="{B7363738-AA18-8548-B8F5-5B1B6BABED6D}">
      <dgm:prSet/>
      <dgm:spPr/>
      <dgm:t>
        <a:bodyPr/>
        <a:lstStyle/>
        <a:p>
          <a:endParaRPr lang="en-US"/>
        </a:p>
      </dgm:t>
    </dgm:pt>
    <dgm:pt modelId="{677D9202-76CC-DE4C-9C12-226C07A80F36}">
      <dgm:prSet/>
      <dgm:spPr>
        <a:solidFill>
          <a:srgbClr val="0070C0"/>
        </a:solidFill>
      </dgm:spPr>
      <dgm:t>
        <a:bodyPr/>
        <a:lstStyle/>
        <a:p>
          <a:pPr rtl="0"/>
          <a:r>
            <a:rPr lang="en-US" b="1" dirty="0" smtClean="0">
              <a:solidFill>
                <a:schemeClr val="bg1"/>
              </a:solidFill>
            </a:rPr>
            <a:t>Trigger</a:t>
          </a:r>
          <a:endParaRPr lang="en-US" dirty="0">
            <a:solidFill>
              <a:schemeClr val="bg1"/>
            </a:solidFill>
          </a:endParaRPr>
        </a:p>
      </dgm:t>
    </dgm:pt>
    <dgm:pt modelId="{D8008F29-AF83-F946-AF4F-E94DBF812D7B}" type="parTrans" cxnId="{B1D8F0A8-14E0-174D-8FEA-648C667E790C}">
      <dgm:prSet/>
      <dgm:spPr/>
      <dgm:t>
        <a:bodyPr/>
        <a:lstStyle/>
        <a:p>
          <a:endParaRPr lang="en-US"/>
        </a:p>
      </dgm:t>
    </dgm:pt>
    <dgm:pt modelId="{417EA768-8AEE-5644-A4EB-4ED03BBF791A}" type="sibTrans" cxnId="{B1D8F0A8-14E0-174D-8FEA-648C667E790C}">
      <dgm:prSet/>
      <dgm:spPr/>
      <dgm:t>
        <a:bodyPr/>
        <a:lstStyle/>
        <a:p>
          <a:endParaRPr lang="en-US"/>
        </a:p>
      </dgm:t>
    </dgm:pt>
    <dgm:pt modelId="{9540D378-61A5-5546-97CC-C843036C47C9}">
      <dgm:prSet/>
      <dgm:spPr/>
      <dgm:t>
        <a:bodyPr/>
        <a:lstStyle/>
        <a:p>
          <a:pPr rtl="0"/>
          <a:r>
            <a:rPr lang="en-US" b="0" dirty="0" smtClean="0">
              <a:latin typeface="+mj-lt"/>
            </a:rPr>
            <a:t>Event or condition that determines when the payload is activated or delivered</a:t>
          </a:r>
          <a:endParaRPr lang="en-US" b="0" dirty="0">
            <a:latin typeface="+mj-lt"/>
          </a:endParaRPr>
        </a:p>
      </dgm:t>
    </dgm:pt>
    <dgm:pt modelId="{B9267774-BC48-C649-B15E-84A79A3F5C77}" type="parTrans" cxnId="{0709E052-A254-EC4F-A2F0-344854E6B315}">
      <dgm:prSet/>
      <dgm:spPr/>
      <dgm:t>
        <a:bodyPr/>
        <a:lstStyle/>
        <a:p>
          <a:endParaRPr lang="en-US"/>
        </a:p>
      </dgm:t>
    </dgm:pt>
    <dgm:pt modelId="{CC0705CB-DC79-364E-99FD-DA57DD62B18F}" type="sibTrans" cxnId="{0709E052-A254-EC4F-A2F0-344854E6B315}">
      <dgm:prSet/>
      <dgm:spPr/>
      <dgm:t>
        <a:bodyPr/>
        <a:lstStyle/>
        <a:p>
          <a:endParaRPr lang="en-US"/>
        </a:p>
      </dgm:t>
    </dgm:pt>
    <dgm:pt modelId="{363A7C33-1DE8-694A-8167-6217851D020B}">
      <dgm:prSet/>
      <dgm:spPr/>
      <dgm:t>
        <a:bodyPr/>
        <a:lstStyle/>
        <a:p>
          <a:pPr rtl="0"/>
          <a:r>
            <a:rPr lang="en-US" b="0" dirty="0" smtClean="0">
              <a:latin typeface="+mj-lt"/>
            </a:rPr>
            <a:t>Sometimes known as a </a:t>
          </a:r>
          <a:r>
            <a:rPr lang="en-US" b="0" i="1" dirty="0" smtClean="0">
              <a:latin typeface="+mj-lt"/>
            </a:rPr>
            <a:t>logic bomb</a:t>
          </a:r>
          <a:endParaRPr lang="en-US" b="0" dirty="0">
            <a:latin typeface="+mj-lt"/>
          </a:endParaRPr>
        </a:p>
      </dgm:t>
    </dgm:pt>
    <dgm:pt modelId="{9E7012C6-2B8B-D549-8686-D5F720D17F3E}" type="parTrans" cxnId="{A247BC43-F829-7A48-8BB0-C57268F244BA}">
      <dgm:prSet/>
      <dgm:spPr/>
      <dgm:t>
        <a:bodyPr/>
        <a:lstStyle/>
        <a:p>
          <a:endParaRPr lang="en-US"/>
        </a:p>
      </dgm:t>
    </dgm:pt>
    <dgm:pt modelId="{3A77D079-A4E7-D943-A0CA-85E93C25D579}" type="sibTrans" cxnId="{A247BC43-F829-7A48-8BB0-C57268F244BA}">
      <dgm:prSet/>
      <dgm:spPr/>
      <dgm:t>
        <a:bodyPr/>
        <a:lstStyle/>
        <a:p>
          <a:endParaRPr lang="en-US"/>
        </a:p>
      </dgm:t>
    </dgm:pt>
    <dgm:pt modelId="{3AF02B48-6BE0-744A-8912-0D23041B3E95}">
      <dgm:prSet/>
      <dgm:spPr>
        <a:solidFill>
          <a:srgbClr val="0070C0"/>
        </a:solidFill>
      </dgm:spPr>
      <dgm:t>
        <a:bodyPr/>
        <a:lstStyle/>
        <a:p>
          <a:pPr rtl="0"/>
          <a:r>
            <a:rPr lang="en-US" b="1" dirty="0" smtClean="0">
              <a:solidFill>
                <a:schemeClr val="bg1"/>
              </a:solidFill>
            </a:rPr>
            <a:t>Payload</a:t>
          </a:r>
          <a:endParaRPr lang="en-US" dirty="0">
            <a:solidFill>
              <a:schemeClr val="bg1"/>
            </a:solidFill>
          </a:endParaRPr>
        </a:p>
      </dgm:t>
    </dgm:pt>
    <dgm:pt modelId="{133EBB49-D1FA-9B41-94BE-34A95FB412FE}" type="parTrans" cxnId="{91FC1A81-398C-6D4D-BEF9-A8340D8FBE72}">
      <dgm:prSet/>
      <dgm:spPr/>
      <dgm:t>
        <a:bodyPr/>
        <a:lstStyle/>
        <a:p>
          <a:endParaRPr lang="en-US"/>
        </a:p>
      </dgm:t>
    </dgm:pt>
    <dgm:pt modelId="{8CE264D8-A7D8-CF48-A928-389B07FA0AFD}" type="sibTrans" cxnId="{91FC1A81-398C-6D4D-BEF9-A8340D8FBE72}">
      <dgm:prSet/>
      <dgm:spPr/>
      <dgm:t>
        <a:bodyPr/>
        <a:lstStyle/>
        <a:p>
          <a:endParaRPr lang="en-US"/>
        </a:p>
      </dgm:t>
    </dgm:pt>
    <dgm:pt modelId="{E2EEC181-34B1-D547-AA67-42334FF5A244}">
      <dgm:prSet/>
      <dgm:spPr/>
      <dgm:t>
        <a:bodyPr/>
        <a:lstStyle/>
        <a:p>
          <a:pPr rtl="0"/>
          <a:r>
            <a:rPr lang="en-US" b="0" dirty="0" smtClean="0">
              <a:latin typeface="+mj-lt"/>
            </a:rPr>
            <a:t>What the virus does (besides spreading)</a:t>
          </a:r>
          <a:endParaRPr lang="en-US" b="0" dirty="0">
            <a:latin typeface="+mj-lt"/>
          </a:endParaRPr>
        </a:p>
      </dgm:t>
    </dgm:pt>
    <dgm:pt modelId="{0A96EB1D-8E71-4F4C-BBD7-207DECDD32C9}" type="parTrans" cxnId="{AD7421D9-D3CD-6A40-9CBA-2A6C93F9D586}">
      <dgm:prSet/>
      <dgm:spPr/>
      <dgm:t>
        <a:bodyPr/>
        <a:lstStyle/>
        <a:p>
          <a:endParaRPr lang="en-US"/>
        </a:p>
      </dgm:t>
    </dgm:pt>
    <dgm:pt modelId="{1D2CD666-30E6-9045-B131-65042DDA00F1}" type="sibTrans" cxnId="{AD7421D9-D3CD-6A40-9CBA-2A6C93F9D586}">
      <dgm:prSet/>
      <dgm:spPr/>
      <dgm:t>
        <a:bodyPr/>
        <a:lstStyle/>
        <a:p>
          <a:endParaRPr lang="en-US"/>
        </a:p>
      </dgm:t>
    </dgm:pt>
    <dgm:pt modelId="{3C738FB1-14E0-FD4F-894A-8376F365D294}">
      <dgm:prSet/>
      <dgm:spPr/>
      <dgm:t>
        <a:bodyPr/>
        <a:lstStyle/>
        <a:p>
          <a:pPr rtl="0"/>
          <a:r>
            <a:rPr lang="en-US" b="0" dirty="0" smtClean="0">
              <a:latin typeface="+mj-lt"/>
            </a:rPr>
            <a:t>May involve damage or benign but noticeable activity</a:t>
          </a:r>
          <a:endParaRPr lang="en-US" b="0" dirty="0">
            <a:latin typeface="+mj-lt"/>
          </a:endParaRPr>
        </a:p>
      </dgm:t>
    </dgm:pt>
    <dgm:pt modelId="{0B8C5C2B-D42D-0D47-A4DC-6463CD9C7A70}" type="parTrans" cxnId="{8EE36FE4-D5A8-594B-B49C-D65849A10A02}">
      <dgm:prSet/>
      <dgm:spPr/>
      <dgm:t>
        <a:bodyPr/>
        <a:lstStyle/>
        <a:p>
          <a:endParaRPr lang="en-US"/>
        </a:p>
      </dgm:t>
    </dgm:pt>
    <dgm:pt modelId="{ED03ADAD-C698-7341-A07F-B961AEB41EC3}" type="sibTrans" cxnId="{8EE36FE4-D5A8-594B-B49C-D65849A10A02}">
      <dgm:prSet/>
      <dgm:spPr/>
      <dgm:t>
        <a:bodyPr/>
        <a:lstStyle/>
        <a:p>
          <a:endParaRPr lang="en-US"/>
        </a:p>
      </dgm:t>
    </dgm:pt>
    <dgm:pt modelId="{155B6F35-FE93-D345-9D00-045722B2CD53}" type="pres">
      <dgm:prSet presAssocID="{E20D7F2D-7192-1040-9292-645DAF10969E}" presName="linear" presStyleCnt="0">
        <dgm:presLayoutVars>
          <dgm:dir/>
          <dgm:animLvl val="lvl"/>
          <dgm:resizeHandles val="exact"/>
        </dgm:presLayoutVars>
      </dgm:prSet>
      <dgm:spPr/>
      <dgm:t>
        <a:bodyPr/>
        <a:lstStyle/>
        <a:p>
          <a:endParaRPr lang="en-US"/>
        </a:p>
      </dgm:t>
    </dgm:pt>
    <dgm:pt modelId="{71556D2B-4A61-E043-B41A-6628DE7F7193}" type="pres">
      <dgm:prSet presAssocID="{C3084224-6D9E-F14F-A9E1-C1C39671EB3D}" presName="parentLin" presStyleCnt="0"/>
      <dgm:spPr/>
    </dgm:pt>
    <dgm:pt modelId="{88A1667D-4CEC-F145-85B2-C014FBDCFDE8}" type="pres">
      <dgm:prSet presAssocID="{C3084224-6D9E-F14F-A9E1-C1C39671EB3D}" presName="parentLeftMargin" presStyleLbl="node1" presStyleIdx="0" presStyleCnt="3"/>
      <dgm:spPr/>
      <dgm:t>
        <a:bodyPr/>
        <a:lstStyle/>
        <a:p>
          <a:endParaRPr lang="en-US"/>
        </a:p>
      </dgm:t>
    </dgm:pt>
    <dgm:pt modelId="{FDFE6835-A92A-E641-8AE9-B9BFDC4ECD51}" type="pres">
      <dgm:prSet presAssocID="{C3084224-6D9E-F14F-A9E1-C1C39671EB3D}" presName="parentText" presStyleLbl="node1" presStyleIdx="0" presStyleCnt="3" custScaleX="45933">
        <dgm:presLayoutVars>
          <dgm:chMax val="0"/>
          <dgm:bulletEnabled val="1"/>
        </dgm:presLayoutVars>
      </dgm:prSet>
      <dgm:spPr/>
      <dgm:t>
        <a:bodyPr/>
        <a:lstStyle/>
        <a:p>
          <a:endParaRPr lang="en-US"/>
        </a:p>
      </dgm:t>
    </dgm:pt>
    <dgm:pt modelId="{9C45E3D1-0D1C-C94B-AB59-FA47FB94BA1C}" type="pres">
      <dgm:prSet presAssocID="{C3084224-6D9E-F14F-A9E1-C1C39671EB3D}" presName="negativeSpace" presStyleCnt="0"/>
      <dgm:spPr/>
    </dgm:pt>
    <dgm:pt modelId="{9A8E9D20-4DD8-6549-B50E-80E51156195A}" type="pres">
      <dgm:prSet presAssocID="{C3084224-6D9E-F14F-A9E1-C1C39671EB3D}" presName="childText" presStyleLbl="conFgAcc1" presStyleIdx="0" presStyleCnt="3">
        <dgm:presLayoutVars>
          <dgm:bulletEnabled val="1"/>
        </dgm:presLayoutVars>
      </dgm:prSet>
      <dgm:spPr/>
      <dgm:t>
        <a:bodyPr/>
        <a:lstStyle/>
        <a:p>
          <a:endParaRPr lang="en-US"/>
        </a:p>
      </dgm:t>
    </dgm:pt>
    <dgm:pt modelId="{91F1E0E0-D820-9047-B16E-E877D1AD554F}" type="pres">
      <dgm:prSet presAssocID="{439E5EF6-1050-9C46-8F2F-E76B558F79AF}" presName="spaceBetweenRectangles" presStyleCnt="0"/>
      <dgm:spPr/>
    </dgm:pt>
    <dgm:pt modelId="{A1776ECD-EB34-C346-A24E-52827956072E}" type="pres">
      <dgm:prSet presAssocID="{677D9202-76CC-DE4C-9C12-226C07A80F36}" presName="parentLin" presStyleCnt="0"/>
      <dgm:spPr/>
    </dgm:pt>
    <dgm:pt modelId="{4E62E4FB-A7D4-2240-B0DC-00AC603FD9D4}" type="pres">
      <dgm:prSet presAssocID="{677D9202-76CC-DE4C-9C12-226C07A80F36}" presName="parentLeftMargin" presStyleLbl="node1" presStyleIdx="0" presStyleCnt="3"/>
      <dgm:spPr/>
      <dgm:t>
        <a:bodyPr/>
        <a:lstStyle/>
        <a:p>
          <a:endParaRPr lang="en-US"/>
        </a:p>
      </dgm:t>
    </dgm:pt>
    <dgm:pt modelId="{C63E1105-C149-C843-9202-23F8D48B3E4F}" type="pres">
      <dgm:prSet presAssocID="{677D9202-76CC-DE4C-9C12-226C07A80F36}" presName="parentText" presStyleLbl="node1" presStyleIdx="1" presStyleCnt="3" custScaleX="26091">
        <dgm:presLayoutVars>
          <dgm:chMax val="0"/>
          <dgm:bulletEnabled val="1"/>
        </dgm:presLayoutVars>
      </dgm:prSet>
      <dgm:spPr/>
      <dgm:t>
        <a:bodyPr/>
        <a:lstStyle/>
        <a:p>
          <a:endParaRPr lang="en-US"/>
        </a:p>
      </dgm:t>
    </dgm:pt>
    <dgm:pt modelId="{97B79BC0-6DED-BF49-B97F-39C747123648}" type="pres">
      <dgm:prSet presAssocID="{677D9202-76CC-DE4C-9C12-226C07A80F36}" presName="negativeSpace" presStyleCnt="0"/>
      <dgm:spPr/>
    </dgm:pt>
    <dgm:pt modelId="{9E230290-2EEC-964C-9BCE-9B69243D95B7}" type="pres">
      <dgm:prSet presAssocID="{677D9202-76CC-DE4C-9C12-226C07A80F36}" presName="childText" presStyleLbl="conFgAcc1" presStyleIdx="1" presStyleCnt="3">
        <dgm:presLayoutVars>
          <dgm:bulletEnabled val="1"/>
        </dgm:presLayoutVars>
      </dgm:prSet>
      <dgm:spPr/>
      <dgm:t>
        <a:bodyPr/>
        <a:lstStyle/>
        <a:p>
          <a:endParaRPr lang="en-US"/>
        </a:p>
      </dgm:t>
    </dgm:pt>
    <dgm:pt modelId="{AEBB93D5-3DD8-AE4D-A7CC-E477CE476A15}" type="pres">
      <dgm:prSet presAssocID="{417EA768-8AEE-5644-A4EB-4ED03BBF791A}" presName="spaceBetweenRectangles" presStyleCnt="0"/>
      <dgm:spPr/>
    </dgm:pt>
    <dgm:pt modelId="{5AC25E97-1C70-7243-ABE3-4BF5932A6750}" type="pres">
      <dgm:prSet presAssocID="{3AF02B48-6BE0-744A-8912-0D23041B3E95}" presName="parentLin" presStyleCnt="0"/>
      <dgm:spPr/>
    </dgm:pt>
    <dgm:pt modelId="{4644D822-0A1D-4A4B-9C64-BBD957F607D0}" type="pres">
      <dgm:prSet presAssocID="{3AF02B48-6BE0-744A-8912-0D23041B3E95}" presName="parentLeftMargin" presStyleLbl="node1" presStyleIdx="1" presStyleCnt="3"/>
      <dgm:spPr/>
      <dgm:t>
        <a:bodyPr/>
        <a:lstStyle/>
        <a:p>
          <a:endParaRPr lang="en-US"/>
        </a:p>
      </dgm:t>
    </dgm:pt>
    <dgm:pt modelId="{B6D38147-8E60-A045-B583-E6B0C56553C0}" type="pres">
      <dgm:prSet presAssocID="{3AF02B48-6BE0-744A-8912-0D23041B3E95}" presName="parentText" presStyleLbl="node1" presStyleIdx="2" presStyleCnt="3" custScaleX="23115">
        <dgm:presLayoutVars>
          <dgm:chMax val="0"/>
          <dgm:bulletEnabled val="1"/>
        </dgm:presLayoutVars>
      </dgm:prSet>
      <dgm:spPr/>
      <dgm:t>
        <a:bodyPr/>
        <a:lstStyle/>
        <a:p>
          <a:endParaRPr lang="en-US"/>
        </a:p>
      </dgm:t>
    </dgm:pt>
    <dgm:pt modelId="{72E23E9E-C0B9-E34A-A346-7102169DE30A}" type="pres">
      <dgm:prSet presAssocID="{3AF02B48-6BE0-744A-8912-0D23041B3E95}" presName="negativeSpace" presStyleCnt="0"/>
      <dgm:spPr/>
    </dgm:pt>
    <dgm:pt modelId="{5CDD4299-543B-524A-AAF3-360201B13E61}" type="pres">
      <dgm:prSet presAssocID="{3AF02B48-6BE0-744A-8912-0D23041B3E95}" presName="childText" presStyleLbl="conFgAcc1" presStyleIdx="2" presStyleCnt="3">
        <dgm:presLayoutVars>
          <dgm:bulletEnabled val="1"/>
        </dgm:presLayoutVars>
      </dgm:prSet>
      <dgm:spPr/>
      <dgm:t>
        <a:bodyPr/>
        <a:lstStyle/>
        <a:p>
          <a:endParaRPr lang="en-US"/>
        </a:p>
      </dgm:t>
    </dgm:pt>
  </dgm:ptLst>
  <dgm:cxnLst>
    <dgm:cxn modelId="{0709E052-A254-EC4F-A2F0-344854E6B315}" srcId="{677D9202-76CC-DE4C-9C12-226C07A80F36}" destId="{9540D378-61A5-5546-97CC-C843036C47C9}" srcOrd="0" destOrd="0" parTransId="{B9267774-BC48-C649-B15E-84A79A3F5C77}" sibTransId="{CC0705CB-DC79-364E-99FD-DA57DD62B18F}"/>
    <dgm:cxn modelId="{AD7421D9-D3CD-6A40-9CBA-2A6C93F9D586}" srcId="{3AF02B48-6BE0-744A-8912-0D23041B3E95}" destId="{E2EEC181-34B1-D547-AA67-42334FF5A244}" srcOrd="0" destOrd="0" parTransId="{0A96EB1D-8E71-4F4C-BBD7-207DECDD32C9}" sibTransId="{1D2CD666-30E6-9045-B131-65042DDA00F1}"/>
    <dgm:cxn modelId="{47D438B5-276C-EB49-91EF-8584F875958A}" type="presOf" srcId="{677D9202-76CC-DE4C-9C12-226C07A80F36}" destId="{C63E1105-C149-C843-9202-23F8D48B3E4F}" srcOrd="1" destOrd="0" presId="urn:microsoft.com/office/officeart/2005/8/layout/list1"/>
    <dgm:cxn modelId="{69FB3D8B-2C0B-1C46-9F81-C465D528E487}" srcId="{E20D7F2D-7192-1040-9292-645DAF10969E}" destId="{C3084224-6D9E-F14F-A9E1-C1C39671EB3D}" srcOrd="0" destOrd="0" parTransId="{394BEE4F-AC8B-AE48-9FCD-86228F05F31A}" sibTransId="{439E5EF6-1050-9C46-8F2F-E76B558F79AF}"/>
    <dgm:cxn modelId="{B75CEAC7-1175-7C4E-8ACF-314153A84F09}" type="presOf" srcId="{C3084224-6D9E-F14F-A9E1-C1C39671EB3D}" destId="{FDFE6835-A92A-E641-8AE9-B9BFDC4ECD51}" srcOrd="1" destOrd="0" presId="urn:microsoft.com/office/officeart/2005/8/layout/list1"/>
    <dgm:cxn modelId="{91FC1A81-398C-6D4D-BEF9-A8340D8FBE72}" srcId="{E20D7F2D-7192-1040-9292-645DAF10969E}" destId="{3AF02B48-6BE0-744A-8912-0D23041B3E95}" srcOrd="2" destOrd="0" parTransId="{133EBB49-D1FA-9B41-94BE-34A95FB412FE}" sibTransId="{8CE264D8-A7D8-CF48-A928-389B07FA0AFD}"/>
    <dgm:cxn modelId="{E4DD82B4-9C6B-9F49-979C-14A49E2112A4}" type="presOf" srcId="{9540D378-61A5-5546-97CC-C843036C47C9}" destId="{9E230290-2EEC-964C-9BCE-9B69243D95B7}" srcOrd="0" destOrd="0" presId="urn:microsoft.com/office/officeart/2005/8/layout/list1"/>
    <dgm:cxn modelId="{A247BC43-F829-7A48-8BB0-C57268F244BA}" srcId="{677D9202-76CC-DE4C-9C12-226C07A80F36}" destId="{363A7C33-1DE8-694A-8167-6217851D020B}" srcOrd="1" destOrd="0" parTransId="{9E7012C6-2B8B-D549-8686-D5F720D17F3E}" sibTransId="{3A77D079-A4E7-D943-A0CA-85E93C25D579}"/>
    <dgm:cxn modelId="{8A3D637D-773E-1749-B1EF-658AE1A22CFA}" type="presOf" srcId="{3AF02B48-6BE0-744A-8912-0D23041B3E95}" destId="{4644D822-0A1D-4A4B-9C64-BBD957F607D0}" srcOrd="0" destOrd="0" presId="urn:microsoft.com/office/officeart/2005/8/layout/list1"/>
    <dgm:cxn modelId="{6F985145-DAFF-CF43-86D9-01371D8E8ED2}" type="presOf" srcId="{677D9202-76CC-DE4C-9C12-226C07A80F36}" destId="{4E62E4FB-A7D4-2240-B0DC-00AC603FD9D4}" srcOrd="0" destOrd="0" presId="urn:microsoft.com/office/officeart/2005/8/layout/list1"/>
    <dgm:cxn modelId="{7435155B-1D2E-CD40-A473-13708657354D}" type="presOf" srcId="{3C738FB1-14E0-FD4F-894A-8376F365D294}" destId="{5CDD4299-543B-524A-AAF3-360201B13E61}" srcOrd="0" destOrd="1" presId="urn:microsoft.com/office/officeart/2005/8/layout/list1"/>
    <dgm:cxn modelId="{9CE42A62-3104-EE47-AF32-91E87D8307B5}" type="presOf" srcId="{363A7C33-1DE8-694A-8167-6217851D020B}" destId="{9E230290-2EEC-964C-9BCE-9B69243D95B7}" srcOrd="0" destOrd="1" presId="urn:microsoft.com/office/officeart/2005/8/layout/list1"/>
    <dgm:cxn modelId="{6B900695-15E7-ED40-A060-F9583A0470B0}" type="presOf" srcId="{E20D7F2D-7192-1040-9292-645DAF10969E}" destId="{155B6F35-FE93-D345-9D00-045722B2CD53}" srcOrd="0" destOrd="0" presId="urn:microsoft.com/office/officeart/2005/8/layout/list1"/>
    <dgm:cxn modelId="{E2FAFA5A-1A52-1748-90F7-305F1AAAA10F}" type="presOf" srcId="{CA03970E-3F9E-424A-9761-274CF242F45B}" destId="{9A8E9D20-4DD8-6549-B50E-80E51156195A}" srcOrd="0" destOrd="1" presId="urn:microsoft.com/office/officeart/2005/8/layout/list1"/>
    <dgm:cxn modelId="{B7363738-AA18-8548-B8F5-5B1B6BABED6D}" srcId="{C3084224-6D9E-F14F-A9E1-C1C39671EB3D}" destId="{CA03970E-3F9E-424A-9761-274CF242F45B}" srcOrd="1" destOrd="0" parTransId="{2C44D0C9-1E61-2342-B483-DF11CE93C670}" sibTransId="{0F1DE087-ECE2-D047-AC01-F196285BA17B}"/>
    <dgm:cxn modelId="{1400C675-2D91-A145-889B-E990DAA57F44}" type="presOf" srcId="{B3119A6A-5814-1C4E-A698-035CDEE1A28F}" destId="{9A8E9D20-4DD8-6549-B50E-80E51156195A}" srcOrd="0" destOrd="0" presId="urn:microsoft.com/office/officeart/2005/8/layout/list1"/>
    <dgm:cxn modelId="{D8EB282C-C797-F642-B789-183CAE592DE3}" srcId="{C3084224-6D9E-F14F-A9E1-C1C39671EB3D}" destId="{B3119A6A-5814-1C4E-A698-035CDEE1A28F}" srcOrd="0" destOrd="0" parTransId="{46DB0EBE-113B-0E40-81D4-5B7CD3F40828}" sibTransId="{7190031B-61C8-374D-B2D2-01DF58B4ED3E}"/>
    <dgm:cxn modelId="{8C904A53-3666-B24C-A7A2-A5E9AECC7F73}" type="presOf" srcId="{C3084224-6D9E-F14F-A9E1-C1C39671EB3D}" destId="{88A1667D-4CEC-F145-85B2-C014FBDCFDE8}" srcOrd="0" destOrd="0" presId="urn:microsoft.com/office/officeart/2005/8/layout/list1"/>
    <dgm:cxn modelId="{8EE36FE4-D5A8-594B-B49C-D65849A10A02}" srcId="{3AF02B48-6BE0-744A-8912-0D23041B3E95}" destId="{3C738FB1-14E0-FD4F-894A-8376F365D294}" srcOrd="1" destOrd="0" parTransId="{0B8C5C2B-D42D-0D47-A4DC-6463CD9C7A70}" sibTransId="{ED03ADAD-C698-7341-A07F-B961AEB41EC3}"/>
    <dgm:cxn modelId="{1DCFEF06-24BD-274D-B058-49D7D0D9D41D}" type="presOf" srcId="{3AF02B48-6BE0-744A-8912-0D23041B3E95}" destId="{B6D38147-8E60-A045-B583-E6B0C56553C0}" srcOrd="1" destOrd="0" presId="urn:microsoft.com/office/officeart/2005/8/layout/list1"/>
    <dgm:cxn modelId="{B1D8F0A8-14E0-174D-8FEA-648C667E790C}" srcId="{E20D7F2D-7192-1040-9292-645DAF10969E}" destId="{677D9202-76CC-DE4C-9C12-226C07A80F36}" srcOrd="1" destOrd="0" parTransId="{D8008F29-AF83-F946-AF4F-E94DBF812D7B}" sibTransId="{417EA768-8AEE-5644-A4EB-4ED03BBF791A}"/>
    <dgm:cxn modelId="{36C18E1B-C47A-C04C-84B2-50393973339F}" type="presOf" srcId="{E2EEC181-34B1-D547-AA67-42334FF5A244}" destId="{5CDD4299-543B-524A-AAF3-360201B13E61}" srcOrd="0" destOrd="0" presId="urn:microsoft.com/office/officeart/2005/8/layout/list1"/>
    <dgm:cxn modelId="{38C538D8-B967-9C43-85E6-6B755417BC39}" type="presParOf" srcId="{155B6F35-FE93-D345-9D00-045722B2CD53}" destId="{71556D2B-4A61-E043-B41A-6628DE7F7193}" srcOrd="0" destOrd="0" presId="urn:microsoft.com/office/officeart/2005/8/layout/list1"/>
    <dgm:cxn modelId="{57FC42B3-8839-3E4C-8D4F-51B92E83EDF0}" type="presParOf" srcId="{71556D2B-4A61-E043-B41A-6628DE7F7193}" destId="{88A1667D-4CEC-F145-85B2-C014FBDCFDE8}" srcOrd="0" destOrd="0" presId="urn:microsoft.com/office/officeart/2005/8/layout/list1"/>
    <dgm:cxn modelId="{18027C81-1A88-6A4D-8EFD-F3F80FB82DBA}" type="presParOf" srcId="{71556D2B-4A61-E043-B41A-6628DE7F7193}" destId="{FDFE6835-A92A-E641-8AE9-B9BFDC4ECD51}" srcOrd="1" destOrd="0" presId="urn:microsoft.com/office/officeart/2005/8/layout/list1"/>
    <dgm:cxn modelId="{15BF09A2-9F4B-BC42-80DB-EF2AD7C2F5E3}" type="presParOf" srcId="{155B6F35-FE93-D345-9D00-045722B2CD53}" destId="{9C45E3D1-0D1C-C94B-AB59-FA47FB94BA1C}" srcOrd="1" destOrd="0" presId="urn:microsoft.com/office/officeart/2005/8/layout/list1"/>
    <dgm:cxn modelId="{40A6FEFD-D729-F446-BFE2-145BF6C6D694}" type="presParOf" srcId="{155B6F35-FE93-D345-9D00-045722B2CD53}" destId="{9A8E9D20-4DD8-6549-B50E-80E51156195A}" srcOrd="2" destOrd="0" presId="urn:microsoft.com/office/officeart/2005/8/layout/list1"/>
    <dgm:cxn modelId="{A9076E63-86C1-3746-8D8B-61B70DC6DBE0}" type="presParOf" srcId="{155B6F35-FE93-D345-9D00-045722B2CD53}" destId="{91F1E0E0-D820-9047-B16E-E877D1AD554F}" srcOrd="3" destOrd="0" presId="urn:microsoft.com/office/officeart/2005/8/layout/list1"/>
    <dgm:cxn modelId="{42155BAB-B9AB-9244-A0EC-26177E500493}" type="presParOf" srcId="{155B6F35-FE93-D345-9D00-045722B2CD53}" destId="{A1776ECD-EB34-C346-A24E-52827956072E}" srcOrd="4" destOrd="0" presId="urn:microsoft.com/office/officeart/2005/8/layout/list1"/>
    <dgm:cxn modelId="{9A0C0D5F-CCDB-A14D-8C87-AA3F7A58BA80}" type="presParOf" srcId="{A1776ECD-EB34-C346-A24E-52827956072E}" destId="{4E62E4FB-A7D4-2240-B0DC-00AC603FD9D4}" srcOrd="0" destOrd="0" presId="urn:microsoft.com/office/officeart/2005/8/layout/list1"/>
    <dgm:cxn modelId="{D8F932D2-5EE8-3946-94CF-6C89F8782D5E}" type="presParOf" srcId="{A1776ECD-EB34-C346-A24E-52827956072E}" destId="{C63E1105-C149-C843-9202-23F8D48B3E4F}" srcOrd="1" destOrd="0" presId="urn:microsoft.com/office/officeart/2005/8/layout/list1"/>
    <dgm:cxn modelId="{DE69F648-E4AE-9040-B070-8392C4D3E24B}" type="presParOf" srcId="{155B6F35-FE93-D345-9D00-045722B2CD53}" destId="{97B79BC0-6DED-BF49-B97F-39C747123648}" srcOrd="5" destOrd="0" presId="urn:microsoft.com/office/officeart/2005/8/layout/list1"/>
    <dgm:cxn modelId="{08AA1A2B-1D9B-B54C-984A-28560402042C}" type="presParOf" srcId="{155B6F35-FE93-D345-9D00-045722B2CD53}" destId="{9E230290-2EEC-964C-9BCE-9B69243D95B7}" srcOrd="6" destOrd="0" presId="urn:microsoft.com/office/officeart/2005/8/layout/list1"/>
    <dgm:cxn modelId="{C7F70C6D-5BB6-F14D-925D-9F3CF9426313}" type="presParOf" srcId="{155B6F35-FE93-D345-9D00-045722B2CD53}" destId="{AEBB93D5-3DD8-AE4D-A7CC-E477CE476A15}" srcOrd="7" destOrd="0" presId="urn:microsoft.com/office/officeart/2005/8/layout/list1"/>
    <dgm:cxn modelId="{D04C436A-053C-F44E-A601-C3EA0CF9A294}" type="presParOf" srcId="{155B6F35-FE93-D345-9D00-045722B2CD53}" destId="{5AC25E97-1C70-7243-ABE3-4BF5932A6750}" srcOrd="8" destOrd="0" presId="urn:microsoft.com/office/officeart/2005/8/layout/list1"/>
    <dgm:cxn modelId="{6C34D44F-BC99-3843-AE6F-4CA0A02416EA}" type="presParOf" srcId="{5AC25E97-1C70-7243-ABE3-4BF5932A6750}" destId="{4644D822-0A1D-4A4B-9C64-BBD957F607D0}" srcOrd="0" destOrd="0" presId="urn:microsoft.com/office/officeart/2005/8/layout/list1"/>
    <dgm:cxn modelId="{9F52E57B-263E-5D4E-9645-F4AB658DC164}" type="presParOf" srcId="{5AC25E97-1C70-7243-ABE3-4BF5932A6750}" destId="{B6D38147-8E60-A045-B583-E6B0C56553C0}" srcOrd="1" destOrd="0" presId="urn:microsoft.com/office/officeart/2005/8/layout/list1"/>
    <dgm:cxn modelId="{24C3B93E-A0EB-1046-AA3D-180A8D943097}" type="presParOf" srcId="{155B6F35-FE93-D345-9D00-045722B2CD53}" destId="{72E23E9E-C0B9-E34A-A346-7102169DE30A}" srcOrd="9" destOrd="0" presId="urn:microsoft.com/office/officeart/2005/8/layout/list1"/>
    <dgm:cxn modelId="{EFA9ADFB-7F1E-AB46-BFD7-669CA786B39C}" type="presParOf" srcId="{155B6F35-FE93-D345-9D00-045722B2CD53}" destId="{5CDD4299-543B-524A-AAF3-360201B13E61}"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B713C65-5D2F-C043-920C-ECD2D6F82B0E}" type="doc">
      <dgm:prSet loTypeId="urn:microsoft.com/office/officeart/2005/8/layout/process4" loCatId="process" qsTypeId="urn:microsoft.com/office/officeart/2005/8/quickstyle/simple4" qsCatId="simple" csTypeId="urn:microsoft.com/office/officeart/2005/8/colors/accent1_2" csCatId="accent1" phldr="1"/>
      <dgm:spPr/>
      <dgm:t>
        <a:bodyPr/>
        <a:lstStyle/>
        <a:p>
          <a:endParaRPr lang="en-US"/>
        </a:p>
      </dgm:t>
    </dgm:pt>
    <dgm:pt modelId="{3035BF66-8DF1-EB4B-9BA6-6D70F8A71F3F}">
      <dgm:prSet phldrT="[Text]" custT="1"/>
      <dgm:spPr>
        <a:solidFill>
          <a:srgbClr val="00B0F0"/>
        </a:solidFill>
        <a:ln>
          <a:solidFill>
            <a:schemeClr val="bg1"/>
          </a:solidFill>
        </a:ln>
      </dgm:spPr>
      <dgm:t>
        <a:bodyPr/>
        <a:lstStyle/>
        <a:p>
          <a:r>
            <a:rPr lang="en-US" sz="1600" b="1" dirty="0" smtClean="0">
              <a:solidFill>
                <a:schemeClr val="tx1"/>
              </a:solidFill>
              <a:latin typeface="+mj-lt"/>
              <a:ea typeface="+mn-ea"/>
              <a:cs typeface="+mn-cs"/>
            </a:rPr>
            <a:t>Dormant phase</a:t>
          </a:r>
          <a:endParaRPr lang="en-US" sz="1600" b="1" dirty="0">
            <a:solidFill>
              <a:schemeClr val="tx1"/>
            </a:solidFill>
            <a:latin typeface="+mj-lt"/>
          </a:endParaRPr>
        </a:p>
      </dgm:t>
    </dgm:pt>
    <dgm:pt modelId="{5A5A365C-9857-4C4F-A946-B9404E28A7AD}" type="parTrans" cxnId="{53EACF96-1FC7-4A45-A6F1-68A9D946185A}">
      <dgm:prSet/>
      <dgm:spPr/>
      <dgm:t>
        <a:bodyPr/>
        <a:lstStyle/>
        <a:p>
          <a:endParaRPr lang="en-US"/>
        </a:p>
      </dgm:t>
    </dgm:pt>
    <dgm:pt modelId="{6937D29C-FD7E-F346-8F03-68FA9FB8AA79}" type="sibTrans" cxnId="{53EACF96-1FC7-4A45-A6F1-68A9D946185A}">
      <dgm:prSet/>
      <dgm:spPr/>
      <dgm:t>
        <a:bodyPr/>
        <a:lstStyle/>
        <a:p>
          <a:endParaRPr lang="en-US"/>
        </a:p>
      </dgm:t>
    </dgm:pt>
    <dgm:pt modelId="{24062503-A010-C443-9A7E-FA0F3A86585E}">
      <dgm:prSet phldrT="[Text]" custT="1"/>
      <dgm:spPr>
        <a:solidFill>
          <a:srgbClr val="00B0F0"/>
        </a:solidFill>
        <a:ln>
          <a:solidFill>
            <a:schemeClr val="bg1"/>
          </a:solidFill>
        </a:ln>
      </dgm:spPr>
      <dgm:t>
        <a:bodyPr/>
        <a:lstStyle/>
        <a:p>
          <a:r>
            <a:rPr lang="en-US" sz="1600" b="1" dirty="0" smtClean="0">
              <a:solidFill>
                <a:srgbClr val="000000"/>
              </a:solidFill>
              <a:latin typeface="+mj-lt"/>
              <a:ea typeface="+mn-ea"/>
              <a:cs typeface="+mn-cs"/>
            </a:rPr>
            <a:t>Triggering phase</a:t>
          </a:r>
          <a:endParaRPr lang="en-US" sz="1600" b="1" dirty="0">
            <a:solidFill>
              <a:srgbClr val="000000"/>
            </a:solidFill>
            <a:latin typeface="+mj-lt"/>
          </a:endParaRPr>
        </a:p>
      </dgm:t>
    </dgm:pt>
    <dgm:pt modelId="{91A4F307-B7ED-4141-84BF-35D70AE8DBED}" type="parTrans" cxnId="{3C0B6902-4B21-1541-A265-5F23FA92A97C}">
      <dgm:prSet/>
      <dgm:spPr/>
      <dgm:t>
        <a:bodyPr/>
        <a:lstStyle/>
        <a:p>
          <a:endParaRPr lang="en-US"/>
        </a:p>
      </dgm:t>
    </dgm:pt>
    <dgm:pt modelId="{8DC663BD-CCB7-8947-8768-F656197576EF}" type="sibTrans" cxnId="{3C0B6902-4B21-1541-A265-5F23FA92A97C}">
      <dgm:prSet/>
      <dgm:spPr/>
      <dgm:t>
        <a:bodyPr/>
        <a:lstStyle/>
        <a:p>
          <a:endParaRPr lang="en-US"/>
        </a:p>
      </dgm:t>
    </dgm:pt>
    <dgm:pt modelId="{B9D20F49-CE2C-1542-BF6E-80CE502FB600}">
      <dgm:prSet custT="1"/>
      <dgm:spPr>
        <a:solidFill>
          <a:srgbClr val="00B0F0"/>
        </a:solidFill>
        <a:ln>
          <a:solidFill>
            <a:schemeClr val="bg1"/>
          </a:solidFill>
        </a:ln>
      </dgm:spPr>
      <dgm:t>
        <a:bodyPr/>
        <a:lstStyle/>
        <a:p>
          <a:r>
            <a:rPr lang="en-US" sz="1400" b="1" dirty="0" smtClean="0">
              <a:solidFill>
                <a:srgbClr val="000000"/>
              </a:solidFill>
              <a:latin typeface="+mj-lt"/>
              <a:ea typeface="+mn-ea"/>
              <a:cs typeface="+mn-cs"/>
            </a:rPr>
            <a:t>Propagation phase</a:t>
          </a:r>
          <a:endParaRPr lang="en-US" sz="1400" b="1" dirty="0">
            <a:solidFill>
              <a:srgbClr val="000000"/>
            </a:solidFill>
            <a:latin typeface="+mj-lt"/>
          </a:endParaRPr>
        </a:p>
      </dgm:t>
    </dgm:pt>
    <dgm:pt modelId="{545FCEB5-4431-2A47-B4CE-3DA5C2E63EBF}" type="parTrans" cxnId="{3F96B256-9F34-484E-B515-E39E684D07B2}">
      <dgm:prSet/>
      <dgm:spPr/>
      <dgm:t>
        <a:bodyPr/>
        <a:lstStyle/>
        <a:p>
          <a:endParaRPr lang="en-US"/>
        </a:p>
      </dgm:t>
    </dgm:pt>
    <dgm:pt modelId="{A3F1A055-AEA4-984A-93BA-411AEDF3D974}" type="sibTrans" cxnId="{3F96B256-9F34-484E-B515-E39E684D07B2}">
      <dgm:prSet/>
      <dgm:spPr/>
      <dgm:t>
        <a:bodyPr/>
        <a:lstStyle/>
        <a:p>
          <a:endParaRPr lang="en-US"/>
        </a:p>
      </dgm:t>
    </dgm:pt>
    <dgm:pt modelId="{5C8B9CAB-C992-EB4C-A6B0-3B766464D189}">
      <dgm:prSet custT="1"/>
      <dgm:spPr>
        <a:solidFill>
          <a:srgbClr val="00B0F0"/>
        </a:solidFill>
      </dgm:spPr>
      <dgm:t>
        <a:bodyPr/>
        <a:lstStyle/>
        <a:p>
          <a:pPr rtl="0"/>
          <a:r>
            <a:rPr lang="en-US" sz="1600" b="1" dirty="0" smtClean="0">
              <a:solidFill>
                <a:srgbClr val="000000"/>
              </a:solidFill>
              <a:latin typeface="+mj-lt"/>
            </a:rPr>
            <a:t>Execution phase</a:t>
          </a:r>
          <a:endParaRPr lang="en-US" sz="1600" dirty="0">
            <a:solidFill>
              <a:srgbClr val="000000"/>
            </a:solidFill>
            <a:latin typeface="+mj-lt"/>
          </a:endParaRPr>
        </a:p>
      </dgm:t>
    </dgm:pt>
    <dgm:pt modelId="{3ABA7F11-D20A-3944-86D5-F4DC76283198}" type="parTrans" cxnId="{6946BB3B-5D5E-C840-A82F-82BF02352E1C}">
      <dgm:prSet/>
      <dgm:spPr/>
      <dgm:t>
        <a:bodyPr/>
        <a:lstStyle/>
        <a:p>
          <a:endParaRPr lang="en-US"/>
        </a:p>
      </dgm:t>
    </dgm:pt>
    <dgm:pt modelId="{72D9285E-B19A-3B4B-9C4B-897218B14284}" type="sibTrans" cxnId="{6946BB3B-5D5E-C840-A82F-82BF02352E1C}">
      <dgm:prSet/>
      <dgm:spPr/>
      <dgm:t>
        <a:bodyPr/>
        <a:lstStyle/>
        <a:p>
          <a:endParaRPr lang="en-US"/>
        </a:p>
      </dgm:t>
    </dgm:pt>
    <dgm:pt modelId="{31391D8B-CB3C-3841-AA7E-2851F1573A82}">
      <dgm:prSet custT="1"/>
      <dgm:spPr>
        <a:solidFill>
          <a:schemeClr val="bg1"/>
        </a:solidFill>
        <a:ln>
          <a:solidFill>
            <a:schemeClr val="tx1"/>
          </a:solidFill>
        </a:ln>
      </dgm:spPr>
      <dgm:t>
        <a:bodyPr/>
        <a:lstStyle/>
        <a:p>
          <a:r>
            <a:rPr lang="en-US" sz="1600" b="1" dirty="0" smtClean="0">
              <a:solidFill>
                <a:schemeClr val="tx1"/>
              </a:solidFill>
              <a:latin typeface="+mj-lt"/>
              <a:ea typeface="+mn-ea"/>
            </a:rPr>
            <a:t>Virus is idle</a:t>
          </a:r>
        </a:p>
      </dgm:t>
    </dgm:pt>
    <dgm:pt modelId="{4D91664C-BDAD-C64C-B200-EEC59693D652}" type="parTrans" cxnId="{59584286-E7DF-1D4B-A0BB-1167A9767173}">
      <dgm:prSet/>
      <dgm:spPr/>
      <dgm:t>
        <a:bodyPr/>
        <a:lstStyle/>
        <a:p>
          <a:endParaRPr lang="en-US"/>
        </a:p>
      </dgm:t>
    </dgm:pt>
    <dgm:pt modelId="{B2AA4679-4CC5-0644-8426-F03E6E79B501}" type="sibTrans" cxnId="{59584286-E7DF-1D4B-A0BB-1167A9767173}">
      <dgm:prSet/>
      <dgm:spPr/>
      <dgm:t>
        <a:bodyPr/>
        <a:lstStyle/>
        <a:p>
          <a:endParaRPr lang="en-US"/>
        </a:p>
      </dgm:t>
    </dgm:pt>
    <dgm:pt modelId="{02F06C06-82C9-694F-A2ED-CB7C7B371164}">
      <dgm:prSet custT="1"/>
      <dgm:spPr>
        <a:solidFill>
          <a:schemeClr val="bg1"/>
        </a:solidFill>
        <a:ln>
          <a:solidFill>
            <a:schemeClr val="tx1"/>
          </a:solidFill>
        </a:ln>
      </dgm:spPr>
      <dgm:t>
        <a:bodyPr/>
        <a:lstStyle/>
        <a:p>
          <a:r>
            <a:rPr lang="en-US" sz="1600" b="1" dirty="0" smtClean="0">
              <a:solidFill>
                <a:schemeClr val="tx1"/>
              </a:solidFill>
              <a:latin typeface="+mj-lt"/>
              <a:ea typeface="+mn-ea"/>
            </a:rPr>
            <a:t>Will eventually be activated by some event</a:t>
          </a:r>
        </a:p>
      </dgm:t>
    </dgm:pt>
    <dgm:pt modelId="{70CEDF61-E2B0-7E43-B0F4-54EAE2CBE2B5}" type="parTrans" cxnId="{891C1FC3-C27E-5A40-801B-F0F538E763A7}">
      <dgm:prSet/>
      <dgm:spPr/>
      <dgm:t>
        <a:bodyPr/>
        <a:lstStyle/>
        <a:p>
          <a:endParaRPr lang="en-US"/>
        </a:p>
      </dgm:t>
    </dgm:pt>
    <dgm:pt modelId="{F1C45B70-2BBF-8049-9402-10B747ABAAE1}" type="sibTrans" cxnId="{891C1FC3-C27E-5A40-801B-F0F538E763A7}">
      <dgm:prSet/>
      <dgm:spPr/>
      <dgm:t>
        <a:bodyPr/>
        <a:lstStyle/>
        <a:p>
          <a:endParaRPr lang="en-US"/>
        </a:p>
      </dgm:t>
    </dgm:pt>
    <dgm:pt modelId="{0F70DF3B-0273-6F48-AA35-A7CB11F30F3F}">
      <dgm:prSet custT="1"/>
      <dgm:spPr>
        <a:solidFill>
          <a:schemeClr val="bg1"/>
        </a:solidFill>
        <a:ln>
          <a:solidFill>
            <a:schemeClr val="tx1"/>
          </a:solidFill>
        </a:ln>
      </dgm:spPr>
      <dgm:t>
        <a:bodyPr/>
        <a:lstStyle/>
        <a:p>
          <a:r>
            <a:rPr lang="en-US" sz="1600" b="1" dirty="0" smtClean="0">
              <a:solidFill>
                <a:schemeClr val="tx1"/>
              </a:solidFill>
              <a:latin typeface="+mj-lt"/>
              <a:ea typeface="+mn-ea"/>
            </a:rPr>
            <a:t>Not all viruses have this stage</a:t>
          </a:r>
        </a:p>
      </dgm:t>
    </dgm:pt>
    <dgm:pt modelId="{12A87295-2C61-EE48-A453-19ABDE4DDF18}" type="parTrans" cxnId="{D6D42391-2DA3-314B-AA5F-638590479628}">
      <dgm:prSet/>
      <dgm:spPr/>
      <dgm:t>
        <a:bodyPr/>
        <a:lstStyle/>
        <a:p>
          <a:endParaRPr lang="en-US"/>
        </a:p>
      </dgm:t>
    </dgm:pt>
    <dgm:pt modelId="{755A26CB-C28A-6341-9851-4B7193DBA947}" type="sibTrans" cxnId="{D6D42391-2DA3-314B-AA5F-638590479628}">
      <dgm:prSet/>
      <dgm:spPr/>
      <dgm:t>
        <a:bodyPr/>
        <a:lstStyle/>
        <a:p>
          <a:endParaRPr lang="en-US"/>
        </a:p>
      </dgm:t>
    </dgm:pt>
    <dgm:pt modelId="{200E8F95-B852-674C-ACC9-3CE78077CB2D}">
      <dgm:prSet custT="1"/>
      <dgm:spPr>
        <a:solidFill>
          <a:schemeClr val="bg1"/>
        </a:solidFill>
        <a:ln>
          <a:solidFill>
            <a:schemeClr val="tx1"/>
          </a:solidFill>
        </a:ln>
      </dgm:spPr>
      <dgm:t>
        <a:bodyPr/>
        <a:lstStyle/>
        <a:p>
          <a:r>
            <a:rPr lang="en-US" sz="1600" b="1" dirty="0" smtClean="0">
              <a:solidFill>
                <a:srgbClr val="000000"/>
              </a:solidFill>
              <a:latin typeface="+mj-lt"/>
              <a:ea typeface="+mn-ea"/>
            </a:rPr>
            <a:t>Virus is activated to perform the function for which it was intended</a:t>
          </a:r>
        </a:p>
      </dgm:t>
    </dgm:pt>
    <dgm:pt modelId="{9CF3B919-9ACA-2B4E-B5EA-4B85213064C2}" type="parTrans" cxnId="{83252F17-0C35-2A47-ACF4-319BD944738E}">
      <dgm:prSet/>
      <dgm:spPr/>
      <dgm:t>
        <a:bodyPr/>
        <a:lstStyle/>
        <a:p>
          <a:endParaRPr lang="en-US"/>
        </a:p>
      </dgm:t>
    </dgm:pt>
    <dgm:pt modelId="{DE927E33-9F3D-3B4B-98E7-0D339BBEF0E2}" type="sibTrans" cxnId="{83252F17-0C35-2A47-ACF4-319BD944738E}">
      <dgm:prSet/>
      <dgm:spPr/>
      <dgm:t>
        <a:bodyPr/>
        <a:lstStyle/>
        <a:p>
          <a:endParaRPr lang="en-US"/>
        </a:p>
      </dgm:t>
    </dgm:pt>
    <dgm:pt modelId="{3C0A1EEB-14D5-1941-B05E-88D122E509D3}">
      <dgm:prSet custT="1"/>
      <dgm:spPr>
        <a:solidFill>
          <a:schemeClr val="bg1"/>
        </a:solidFill>
        <a:ln>
          <a:solidFill>
            <a:schemeClr val="tx1"/>
          </a:solidFill>
        </a:ln>
      </dgm:spPr>
      <dgm:t>
        <a:bodyPr/>
        <a:lstStyle/>
        <a:p>
          <a:r>
            <a:rPr lang="en-US" sz="1600" b="1" dirty="0" smtClean="0">
              <a:solidFill>
                <a:srgbClr val="000000"/>
              </a:solidFill>
              <a:latin typeface="+mj-lt"/>
              <a:ea typeface="+mn-ea"/>
            </a:rPr>
            <a:t>Can be caused by a variety of system events</a:t>
          </a:r>
        </a:p>
      </dgm:t>
    </dgm:pt>
    <dgm:pt modelId="{D6ED3468-F3C5-2B44-A964-368192C66D14}" type="parTrans" cxnId="{FC3936AA-6D35-D64F-9B2A-E7B3D0329F4A}">
      <dgm:prSet/>
      <dgm:spPr/>
      <dgm:t>
        <a:bodyPr/>
        <a:lstStyle/>
        <a:p>
          <a:endParaRPr lang="en-US"/>
        </a:p>
      </dgm:t>
    </dgm:pt>
    <dgm:pt modelId="{EB5F377C-DF7E-8848-BD44-F23DEB552D64}" type="sibTrans" cxnId="{FC3936AA-6D35-D64F-9B2A-E7B3D0329F4A}">
      <dgm:prSet/>
      <dgm:spPr/>
      <dgm:t>
        <a:bodyPr/>
        <a:lstStyle/>
        <a:p>
          <a:endParaRPr lang="en-US"/>
        </a:p>
      </dgm:t>
    </dgm:pt>
    <dgm:pt modelId="{80B30D77-CC14-6E41-90E6-1023601A9C95}">
      <dgm:prSet custT="1"/>
      <dgm:spPr>
        <a:solidFill>
          <a:schemeClr val="bg1"/>
        </a:solidFill>
        <a:ln>
          <a:solidFill>
            <a:schemeClr val="tx1"/>
          </a:solidFill>
        </a:ln>
      </dgm:spPr>
      <dgm:t>
        <a:bodyPr/>
        <a:lstStyle/>
        <a:p>
          <a:r>
            <a:rPr lang="en-US" sz="1400" b="1" dirty="0" smtClean="0">
              <a:solidFill>
                <a:srgbClr val="000000"/>
              </a:solidFill>
              <a:latin typeface="+mj-lt"/>
              <a:ea typeface="+mn-ea"/>
            </a:rPr>
            <a:t>Virus places a copy of itself into other programs or into certain system areas on the disk</a:t>
          </a:r>
        </a:p>
      </dgm:t>
    </dgm:pt>
    <dgm:pt modelId="{50CB8164-3903-5046-9331-0B67F46C9A5A}" type="parTrans" cxnId="{B371E265-3425-9A42-AB2D-7294D595B7F2}">
      <dgm:prSet/>
      <dgm:spPr/>
      <dgm:t>
        <a:bodyPr/>
        <a:lstStyle/>
        <a:p>
          <a:endParaRPr lang="en-US"/>
        </a:p>
      </dgm:t>
    </dgm:pt>
    <dgm:pt modelId="{1D8776E0-EB16-C544-B34B-C32B9E6D668F}" type="sibTrans" cxnId="{B371E265-3425-9A42-AB2D-7294D595B7F2}">
      <dgm:prSet/>
      <dgm:spPr/>
      <dgm:t>
        <a:bodyPr/>
        <a:lstStyle/>
        <a:p>
          <a:endParaRPr lang="en-US"/>
        </a:p>
      </dgm:t>
    </dgm:pt>
    <dgm:pt modelId="{48BC0E81-32FC-9045-9AF0-DD729F9A1A61}">
      <dgm:prSet custT="1"/>
      <dgm:spPr>
        <a:solidFill>
          <a:schemeClr val="bg1"/>
        </a:solidFill>
        <a:ln>
          <a:solidFill>
            <a:schemeClr val="tx1"/>
          </a:solidFill>
        </a:ln>
      </dgm:spPr>
      <dgm:t>
        <a:bodyPr/>
        <a:lstStyle/>
        <a:p>
          <a:r>
            <a:rPr lang="en-US" sz="1400" b="1" dirty="0" smtClean="0">
              <a:solidFill>
                <a:srgbClr val="000000"/>
              </a:solidFill>
              <a:latin typeface="+mj-lt"/>
              <a:ea typeface="+mn-ea"/>
            </a:rPr>
            <a:t>May not be identical to the propagating version</a:t>
          </a:r>
        </a:p>
      </dgm:t>
    </dgm:pt>
    <dgm:pt modelId="{09649FF3-2946-F240-9138-A0AAA3584F95}" type="parTrans" cxnId="{0DE7B6F4-696F-0B4D-9035-75E6734EA262}">
      <dgm:prSet/>
      <dgm:spPr/>
      <dgm:t>
        <a:bodyPr/>
        <a:lstStyle/>
        <a:p>
          <a:endParaRPr lang="en-US"/>
        </a:p>
      </dgm:t>
    </dgm:pt>
    <dgm:pt modelId="{FAE9FF40-A23B-0344-BA50-70CB721819CD}" type="sibTrans" cxnId="{0DE7B6F4-696F-0B4D-9035-75E6734EA262}">
      <dgm:prSet/>
      <dgm:spPr/>
      <dgm:t>
        <a:bodyPr/>
        <a:lstStyle/>
        <a:p>
          <a:endParaRPr lang="en-US"/>
        </a:p>
      </dgm:t>
    </dgm:pt>
    <dgm:pt modelId="{51DB3F44-008F-9B4E-8C0E-2B7B2A7D0041}">
      <dgm:prSet custT="1"/>
      <dgm:spPr>
        <a:solidFill>
          <a:schemeClr val="bg1"/>
        </a:solidFill>
        <a:ln>
          <a:solidFill>
            <a:schemeClr val="tx1"/>
          </a:solidFill>
        </a:ln>
      </dgm:spPr>
      <dgm:t>
        <a:bodyPr/>
        <a:lstStyle/>
        <a:p>
          <a:r>
            <a:rPr lang="en-US" sz="1400" b="1" dirty="0" smtClean="0">
              <a:solidFill>
                <a:srgbClr val="000000"/>
              </a:solidFill>
              <a:latin typeface="+mj-lt"/>
              <a:ea typeface="+mn-ea"/>
            </a:rPr>
            <a:t>Each infected program will now contain a clone of the virus which will itself enter a propagation phase</a:t>
          </a:r>
        </a:p>
      </dgm:t>
    </dgm:pt>
    <dgm:pt modelId="{AD76FC7C-018C-0044-BEE8-F97067001711}" type="parTrans" cxnId="{0C6B687E-0169-5944-B47C-073E4E300DC6}">
      <dgm:prSet/>
      <dgm:spPr/>
      <dgm:t>
        <a:bodyPr/>
        <a:lstStyle/>
        <a:p>
          <a:endParaRPr lang="en-US"/>
        </a:p>
      </dgm:t>
    </dgm:pt>
    <dgm:pt modelId="{2F994438-5F50-6D4B-ACD7-25E96E5024CF}" type="sibTrans" cxnId="{0C6B687E-0169-5944-B47C-073E4E300DC6}">
      <dgm:prSet/>
      <dgm:spPr/>
      <dgm:t>
        <a:bodyPr/>
        <a:lstStyle/>
        <a:p>
          <a:endParaRPr lang="en-US"/>
        </a:p>
      </dgm:t>
    </dgm:pt>
    <dgm:pt modelId="{1570DBEB-2124-2B47-90C7-2290BC4D56E1}">
      <dgm:prSet custT="1"/>
      <dgm:spPr>
        <a:solidFill>
          <a:schemeClr val="bg1"/>
        </a:solidFill>
        <a:ln>
          <a:solidFill>
            <a:schemeClr val="tx1"/>
          </a:solidFill>
        </a:ln>
      </dgm:spPr>
      <dgm:t>
        <a:bodyPr/>
        <a:lstStyle/>
        <a:p>
          <a:pPr rtl="0"/>
          <a:r>
            <a:rPr lang="en-US" sz="1600" b="1" dirty="0" smtClean="0">
              <a:solidFill>
                <a:srgbClr val="000000"/>
              </a:solidFill>
              <a:latin typeface="+mj-lt"/>
            </a:rPr>
            <a:t>Function is performed</a:t>
          </a:r>
          <a:endParaRPr lang="en-US" sz="1600" dirty="0">
            <a:solidFill>
              <a:srgbClr val="000000"/>
            </a:solidFill>
            <a:latin typeface="+mj-lt"/>
          </a:endParaRPr>
        </a:p>
      </dgm:t>
    </dgm:pt>
    <dgm:pt modelId="{C9F0A284-414A-644D-9ABA-CD2E28A0A487}" type="parTrans" cxnId="{75552C8E-BC41-E943-9AA5-1BC879D429FC}">
      <dgm:prSet/>
      <dgm:spPr/>
      <dgm:t>
        <a:bodyPr/>
        <a:lstStyle/>
        <a:p>
          <a:endParaRPr lang="en-US"/>
        </a:p>
      </dgm:t>
    </dgm:pt>
    <dgm:pt modelId="{EECD4D58-2D0A-7F4F-8C78-42F2CB320786}" type="sibTrans" cxnId="{75552C8E-BC41-E943-9AA5-1BC879D429FC}">
      <dgm:prSet/>
      <dgm:spPr/>
      <dgm:t>
        <a:bodyPr/>
        <a:lstStyle/>
        <a:p>
          <a:endParaRPr lang="en-US"/>
        </a:p>
      </dgm:t>
    </dgm:pt>
    <dgm:pt modelId="{6891198A-DB3D-9348-BCE3-99D1F7B80291}">
      <dgm:prSet custT="1"/>
      <dgm:spPr>
        <a:solidFill>
          <a:schemeClr val="bg1"/>
        </a:solidFill>
        <a:ln>
          <a:solidFill>
            <a:schemeClr val="tx1"/>
          </a:solidFill>
        </a:ln>
      </dgm:spPr>
      <dgm:t>
        <a:bodyPr/>
        <a:lstStyle/>
        <a:p>
          <a:pPr rtl="0"/>
          <a:r>
            <a:rPr lang="en-US" sz="1600" b="1" dirty="0" smtClean="0">
              <a:solidFill>
                <a:srgbClr val="000000"/>
              </a:solidFill>
              <a:latin typeface="+mj-lt"/>
            </a:rPr>
            <a:t>May be harmless or damaging</a:t>
          </a:r>
          <a:endParaRPr lang="en-US" sz="1600" dirty="0">
            <a:solidFill>
              <a:srgbClr val="000000"/>
            </a:solidFill>
            <a:latin typeface="+mj-lt"/>
          </a:endParaRPr>
        </a:p>
      </dgm:t>
    </dgm:pt>
    <dgm:pt modelId="{CB98CB0E-DC34-2240-8E53-F965C2A0820D}" type="parTrans" cxnId="{604F7E55-9A69-C64A-BE84-F3D9F958A616}">
      <dgm:prSet/>
      <dgm:spPr/>
      <dgm:t>
        <a:bodyPr/>
        <a:lstStyle/>
        <a:p>
          <a:endParaRPr lang="en-US"/>
        </a:p>
      </dgm:t>
    </dgm:pt>
    <dgm:pt modelId="{60E0FBF1-6407-704B-BCD2-E88FF28896BA}" type="sibTrans" cxnId="{604F7E55-9A69-C64A-BE84-F3D9F958A616}">
      <dgm:prSet/>
      <dgm:spPr/>
      <dgm:t>
        <a:bodyPr/>
        <a:lstStyle/>
        <a:p>
          <a:endParaRPr lang="en-US"/>
        </a:p>
      </dgm:t>
    </dgm:pt>
    <dgm:pt modelId="{960D9D92-C123-5E4A-A327-6680E2767572}" type="pres">
      <dgm:prSet presAssocID="{0B713C65-5D2F-C043-920C-ECD2D6F82B0E}" presName="Name0" presStyleCnt="0">
        <dgm:presLayoutVars>
          <dgm:dir/>
          <dgm:animLvl val="lvl"/>
          <dgm:resizeHandles val="exact"/>
        </dgm:presLayoutVars>
      </dgm:prSet>
      <dgm:spPr/>
      <dgm:t>
        <a:bodyPr/>
        <a:lstStyle/>
        <a:p>
          <a:endParaRPr lang="en-US"/>
        </a:p>
      </dgm:t>
    </dgm:pt>
    <dgm:pt modelId="{428836F5-95CC-8A43-AC3F-8FF6F46A4F02}" type="pres">
      <dgm:prSet presAssocID="{5C8B9CAB-C992-EB4C-A6B0-3B766464D189}" presName="boxAndChildren" presStyleCnt="0"/>
      <dgm:spPr/>
    </dgm:pt>
    <dgm:pt modelId="{FA3EC44A-0D11-8D4A-A370-8935D2A75E35}" type="pres">
      <dgm:prSet presAssocID="{5C8B9CAB-C992-EB4C-A6B0-3B766464D189}" presName="parentTextBox" presStyleLbl="node1" presStyleIdx="0" presStyleCnt="4"/>
      <dgm:spPr/>
      <dgm:t>
        <a:bodyPr/>
        <a:lstStyle/>
        <a:p>
          <a:endParaRPr lang="en-US"/>
        </a:p>
      </dgm:t>
    </dgm:pt>
    <dgm:pt modelId="{B8708D1F-5416-7946-84FC-190F419E1BD1}" type="pres">
      <dgm:prSet presAssocID="{5C8B9CAB-C992-EB4C-A6B0-3B766464D189}" presName="entireBox" presStyleLbl="node1" presStyleIdx="0" presStyleCnt="4" custLinFactNeighborY="189"/>
      <dgm:spPr/>
      <dgm:t>
        <a:bodyPr/>
        <a:lstStyle/>
        <a:p>
          <a:endParaRPr lang="en-US"/>
        </a:p>
      </dgm:t>
    </dgm:pt>
    <dgm:pt modelId="{1E13F1B7-114C-D347-B67F-B9B599E2E341}" type="pres">
      <dgm:prSet presAssocID="{5C8B9CAB-C992-EB4C-A6B0-3B766464D189}" presName="descendantBox" presStyleCnt="0"/>
      <dgm:spPr/>
    </dgm:pt>
    <dgm:pt modelId="{81FDCED2-2D20-854D-9ECC-1E1197134AA6}" type="pres">
      <dgm:prSet presAssocID="{1570DBEB-2124-2B47-90C7-2290BC4D56E1}" presName="childTextBox" presStyleLbl="fgAccFollowNode1" presStyleIdx="0" presStyleCnt="10">
        <dgm:presLayoutVars>
          <dgm:bulletEnabled val="1"/>
        </dgm:presLayoutVars>
      </dgm:prSet>
      <dgm:spPr/>
      <dgm:t>
        <a:bodyPr/>
        <a:lstStyle/>
        <a:p>
          <a:endParaRPr lang="en-US"/>
        </a:p>
      </dgm:t>
    </dgm:pt>
    <dgm:pt modelId="{B01C092D-99C1-6745-BEA7-0EFBB10DB477}" type="pres">
      <dgm:prSet presAssocID="{6891198A-DB3D-9348-BCE3-99D1F7B80291}" presName="childTextBox" presStyleLbl="fgAccFollowNode1" presStyleIdx="1" presStyleCnt="10">
        <dgm:presLayoutVars>
          <dgm:bulletEnabled val="1"/>
        </dgm:presLayoutVars>
      </dgm:prSet>
      <dgm:spPr/>
      <dgm:t>
        <a:bodyPr/>
        <a:lstStyle/>
        <a:p>
          <a:endParaRPr lang="en-US"/>
        </a:p>
      </dgm:t>
    </dgm:pt>
    <dgm:pt modelId="{FC50E6ED-7CDD-0148-9337-B5E5B59DACCE}" type="pres">
      <dgm:prSet presAssocID="{A3F1A055-AEA4-984A-93BA-411AEDF3D974}" presName="sp" presStyleCnt="0"/>
      <dgm:spPr/>
    </dgm:pt>
    <dgm:pt modelId="{A073ABB9-3B51-2A4C-91E4-6DD0562D85A7}" type="pres">
      <dgm:prSet presAssocID="{B9D20F49-CE2C-1542-BF6E-80CE502FB600}" presName="arrowAndChildren" presStyleCnt="0"/>
      <dgm:spPr/>
    </dgm:pt>
    <dgm:pt modelId="{246E30F7-CD30-9C45-8971-3615BE40426D}" type="pres">
      <dgm:prSet presAssocID="{B9D20F49-CE2C-1542-BF6E-80CE502FB600}" presName="parentTextArrow" presStyleLbl="node1" presStyleIdx="0" presStyleCnt="4"/>
      <dgm:spPr/>
      <dgm:t>
        <a:bodyPr/>
        <a:lstStyle/>
        <a:p>
          <a:endParaRPr lang="en-US"/>
        </a:p>
      </dgm:t>
    </dgm:pt>
    <dgm:pt modelId="{CEDEC836-B7A5-6C44-9BEE-529DDC6AF718}" type="pres">
      <dgm:prSet presAssocID="{B9D20F49-CE2C-1542-BF6E-80CE502FB600}" presName="arrow" presStyleLbl="node1" presStyleIdx="1" presStyleCnt="4" custLinFactNeighborY="2497"/>
      <dgm:spPr/>
      <dgm:t>
        <a:bodyPr/>
        <a:lstStyle/>
        <a:p>
          <a:endParaRPr lang="en-US"/>
        </a:p>
      </dgm:t>
    </dgm:pt>
    <dgm:pt modelId="{D6A6B537-32E1-CB46-9928-3843D710261B}" type="pres">
      <dgm:prSet presAssocID="{B9D20F49-CE2C-1542-BF6E-80CE502FB600}" presName="descendantArrow" presStyleCnt="0"/>
      <dgm:spPr/>
    </dgm:pt>
    <dgm:pt modelId="{799F9DAD-525F-8548-8861-34D60884FF96}" type="pres">
      <dgm:prSet presAssocID="{80B30D77-CC14-6E41-90E6-1023601A9C95}" presName="childTextArrow" presStyleLbl="fgAccFollowNode1" presStyleIdx="2" presStyleCnt="10" custScaleY="149739" custLinFactNeighborX="-147" custLinFactNeighborY="27020">
        <dgm:presLayoutVars>
          <dgm:bulletEnabled val="1"/>
        </dgm:presLayoutVars>
      </dgm:prSet>
      <dgm:spPr/>
      <dgm:t>
        <a:bodyPr/>
        <a:lstStyle/>
        <a:p>
          <a:endParaRPr lang="en-US"/>
        </a:p>
      </dgm:t>
    </dgm:pt>
    <dgm:pt modelId="{9198A95F-ABA7-5444-8A5C-E82D728BAF2E}" type="pres">
      <dgm:prSet presAssocID="{48BC0E81-32FC-9045-9AF0-DD729F9A1A61}" presName="childTextArrow" presStyleLbl="fgAccFollowNode1" presStyleIdx="3" presStyleCnt="10" custScaleY="149738" custLinFactNeighborX="-49" custLinFactNeighborY="27020">
        <dgm:presLayoutVars>
          <dgm:bulletEnabled val="1"/>
        </dgm:presLayoutVars>
      </dgm:prSet>
      <dgm:spPr/>
      <dgm:t>
        <a:bodyPr/>
        <a:lstStyle/>
        <a:p>
          <a:endParaRPr lang="en-US"/>
        </a:p>
      </dgm:t>
    </dgm:pt>
    <dgm:pt modelId="{5F6DB1AD-84BE-1C40-A7D1-B1BD8D37A80C}" type="pres">
      <dgm:prSet presAssocID="{51DB3F44-008F-9B4E-8C0E-2B7B2A7D0041}" presName="childTextArrow" presStyleLbl="fgAccFollowNode1" presStyleIdx="4" presStyleCnt="10" custScaleY="149738" custLinFactNeighborX="147" custLinFactNeighborY="27020">
        <dgm:presLayoutVars>
          <dgm:bulletEnabled val="1"/>
        </dgm:presLayoutVars>
      </dgm:prSet>
      <dgm:spPr/>
      <dgm:t>
        <a:bodyPr/>
        <a:lstStyle/>
        <a:p>
          <a:endParaRPr lang="en-US"/>
        </a:p>
      </dgm:t>
    </dgm:pt>
    <dgm:pt modelId="{45736BB5-7ACD-F349-8A71-84B89B758866}" type="pres">
      <dgm:prSet presAssocID="{8DC663BD-CCB7-8947-8768-F656197576EF}" presName="sp" presStyleCnt="0"/>
      <dgm:spPr/>
    </dgm:pt>
    <dgm:pt modelId="{73803204-6E7A-4641-9B91-2B7E1ACD6376}" type="pres">
      <dgm:prSet presAssocID="{24062503-A010-C443-9A7E-FA0F3A86585E}" presName="arrowAndChildren" presStyleCnt="0"/>
      <dgm:spPr/>
    </dgm:pt>
    <dgm:pt modelId="{B801D59A-BB88-5949-994D-550B906C47D6}" type="pres">
      <dgm:prSet presAssocID="{24062503-A010-C443-9A7E-FA0F3A86585E}" presName="parentTextArrow" presStyleLbl="node1" presStyleIdx="1" presStyleCnt="4"/>
      <dgm:spPr/>
      <dgm:t>
        <a:bodyPr/>
        <a:lstStyle/>
        <a:p>
          <a:endParaRPr lang="en-US"/>
        </a:p>
      </dgm:t>
    </dgm:pt>
    <dgm:pt modelId="{1D6B4838-9CF7-884C-A25C-5F12818F3734}" type="pres">
      <dgm:prSet presAssocID="{24062503-A010-C443-9A7E-FA0F3A86585E}" presName="arrow" presStyleLbl="node1" presStyleIdx="2" presStyleCnt="4"/>
      <dgm:spPr/>
      <dgm:t>
        <a:bodyPr/>
        <a:lstStyle/>
        <a:p>
          <a:endParaRPr lang="en-US"/>
        </a:p>
      </dgm:t>
    </dgm:pt>
    <dgm:pt modelId="{591D4375-7709-8D47-B870-3B9E49B47EDA}" type="pres">
      <dgm:prSet presAssocID="{24062503-A010-C443-9A7E-FA0F3A86585E}" presName="descendantArrow" presStyleCnt="0"/>
      <dgm:spPr/>
    </dgm:pt>
    <dgm:pt modelId="{E90C3777-99AB-524A-82B7-12AC668471ED}" type="pres">
      <dgm:prSet presAssocID="{200E8F95-B852-674C-ACC9-3CE78077CB2D}" presName="childTextArrow" presStyleLbl="fgAccFollowNode1" presStyleIdx="5" presStyleCnt="10">
        <dgm:presLayoutVars>
          <dgm:bulletEnabled val="1"/>
        </dgm:presLayoutVars>
      </dgm:prSet>
      <dgm:spPr/>
      <dgm:t>
        <a:bodyPr/>
        <a:lstStyle/>
        <a:p>
          <a:endParaRPr lang="en-US"/>
        </a:p>
      </dgm:t>
    </dgm:pt>
    <dgm:pt modelId="{37825219-83A8-E745-A5BC-0E5252B82A01}" type="pres">
      <dgm:prSet presAssocID="{3C0A1EEB-14D5-1941-B05E-88D122E509D3}" presName="childTextArrow" presStyleLbl="fgAccFollowNode1" presStyleIdx="6" presStyleCnt="10">
        <dgm:presLayoutVars>
          <dgm:bulletEnabled val="1"/>
        </dgm:presLayoutVars>
      </dgm:prSet>
      <dgm:spPr/>
      <dgm:t>
        <a:bodyPr/>
        <a:lstStyle/>
        <a:p>
          <a:endParaRPr lang="en-US"/>
        </a:p>
      </dgm:t>
    </dgm:pt>
    <dgm:pt modelId="{D45B583A-3504-C545-944A-D1109934E0F6}" type="pres">
      <dgm:prSet presAssocID="{6937D29C-FD7E-F346-8F03-68FA9FB8AA79}" presName="sp" presStyleCnt="0"/>
      <dgm:spPr/>
    </dgm:pt>
    <dgm:pt modelId="{F9A1D5C9-5F75-294C-8826-B73BDD1F2993}" type="pres">
      <dgm:prSet presAssocID="{3035BF66-8DF1-EB4B-9BA6-6D70F8A71F3F}" presName="arrowAndChildren" presStyleCnt="0"/>
      <dgm:spPr/>
    </dgm:pt>
    <dgm:pt modelId="{5608BBF7-C062-8547-BEE7-35FD95CE6ED2}" type="pres">
      <dgm:prSet presAssocID="{3035BF66-8DF1-EB4B-9BA6-6D70F8A71F3F}" presName="parentTextArrow" presStyleLbl="node1" presStyleIdx="2" presStyleCnt="4"/>
      <dgm:spPr/>
      <dgm:t>
        <a:bodyPr/>
        <a:lstStyle/>
        <a:p>
          <a:endParaRPr lang="en-US"/>
        </a:p>
      </dgm:t>
    </dgm:pt>
    <dgm:pt modelId="{F2BEBF7A-425B-424A-A839-269C0FCF9CB1}" type="pres">
      <dgm:prSet presAssocID="{3035BF66-8DF1-EB4B-9BA6-6D70F8A71F3F}" presName="arrow" presStyleLbl="node1" presStyleIdx="3" presStyleCnt="4"/>
      <dgm:spPr/>
      <dgm:t>
        <a:bodyPr/>
        <a:lstStyle/>
        <a:p>
          <a:endParaRPr lang="en-US"/>
        </a:p>
      </dgm:t>
    </dgm:pt>
    <dgm:pt modelId="{AECAC738-6C2D-0546-874B-156AA35A90F5}" type="pres">
      <dgm:prSet presAssocID="{3035BF66-8DF1-EB4B-9BA6-6D70F8A71F3F}" presName="descendantArrow" presStyleCnt="0"/>
      <dgm:spPr/>
    </dgm:pt>
    <dgm:pt modelId="{D3147F2A-28DA-424F-AF3A-480A0C6511F9}" type="pres">
      <dgm:prSet presAssocID="{31391D8B-CB3C-3841-AA7E-2851F1573A82}" presName="childTextArrow" presStyleLbl="fgAccFollowNode1" presStyleIdx="7" presStyleCnt="10">
        <dgm:presLayoutVars>
          <dgm:bulletEnabled val="1"/>
        </dgm:presLayoutVars>
      </dgm:prSet>
      <dgm:spPr/>
      <dgm:t>
        <a:bodyPr/>
        <a:lstStyle/>
        <a:p>
          <a:endParaRPr lang="en-US"/>
        </a:p>
      </dgm:t>
    </dgm:pt>
    <dgm:pt modelId="{56D91C94-48FF-6C48-B557-6D56A5CD8DCC}" type="pres">
      <dgm:prSet presAssocID="{02F06C06-82C9-694F-A2ED-CB7C7B371164}" presName="childTextArrow" presStyleLbl="fgAccFollowNode1" presStyleIdx="8" presStyleCnt="10">
        <dgm:presLayoutVars>
          <dgm:bulletEnabled val="1"/>
        </dgm:presLayoutVars>
      </dgm:prSet>
      <dgm:spPr/>
      <dgm:t>
        <a:bodyPr/>
        <a:lstStyle/>
        <a:p>
          <a:endParaRPr lang="en-US"/>
        </a:p>
      </dgm:t>
    </dgm:pt>
    <dgm:pt modelId="{96203DF4-A4F4-D140-B726-D11BA9C1E70B}" type="pres">
      <dgm:prSet presAssocID="{0F70DF3B-0273-6F48-AA35-A7CB11F30F3F}" presName="childTextArrow" presStyleLbl="fgAccFollowNode1" presStyleIdx="9" presStyleCnt="10">
        <dgm:presLayoutVars>
          <dgm:bulletEnabled val="1"/>
        </dgm:presLayoutVars>
      </dgm:prSet>
      <dgm:spPr/>
      <dgm:t>
        <a:bodyPr/>
        <a:lstStyle/>
        <a:p>
          <a:endParaRPr lang="en-US"/>
        </a:p>
      </dgm:t>
    </dgm:pt>
  </dgm:ptLst>
  <dgm:cxnLst>
    <dgm:cxn modelId="{CE076B61-AB5E-FC4A-A8B5-9FD4A91DB1AA}" type="presOf" srcId="{1570DBEB-2124-2B47-90C7-2290BC4D56E1}" destId="{81FDCED2-2D20-854D-9ECC-1E1197134AA6}" srcOrd="0" destOrd="0" presId="urn:microsoft.com/office/officeart/2005/8/layout/process4"/>
    <dgm:cxn modelId="{75552C8E-BC41-E943-9AA5-1BC879D429FC}" srcId="{5C8B9CAB-C992-EB4C-A6B0-3B766464D189}" destId="{1570DBEB-2124-2B47-90C7-2290BC4D56E1}" srcOrd="0" destOrd="0" parTransId="{C9F0A284-414A-644D-9ABA-CD2E28A0A487}" sibTransId="{EECD4D58-2D0A-7F4F-8C78-42F2CB320786}"/>
    <dgm:cxn modelId="{85E2A5BF-4EC1-F44A-B6AB-FC6AA811C60B}" type="presOf" srcId="{80B30D77-CC14-6E41-90E6-1023601A9C95}" destId="{799F9DAD-525F-8548-8861-34D60884FF96}" srcOrd="0" destOrd="0" presId="urn:microsoft.com/office/officeart/2005/8/layout/process4"/>
    <dgm:cxn modelId="{FC3936AA-6D35-D64F-9B2A-E7B3D0329F4A}" srcId="{24062503-A010-C443-9A7E-FA0F3A86585E}" destId="{3C0A1EEB-14D5-1941-B05E-88D122E509D3}" srcOrd="1" destOrd="0" parTransId="{D6ED3468-F3C5-2B44-A964-368192C66D14}" sibTransId="{EB5F377C-DF7E-8848-BD44-F23DEB552D64}"/>
    <dgm:cxn modelId="{886947F5-0480-B84A-8E7D-EBDE997AA679}" type="presOf" srcId="{B9D20F49-CE2C-1542-BF6E-80CE502FB600}" destId="{246E30F7-CD30-9C45-8971-3615BE40426D}" srcOrd="0" destOrd="0" presId="urn:microsoft.com/office/officeart/2005/8/layout/process4"/>
    <dgm:cxn modelId="{D6D42391-2DA3-314B-AA5F-638590479628}" srcId="{3035BF66-8DF1-EB4B-9BA6-6D70F8A71F3F}" destId="{0F70DF3B-0273-6F48-AA35-A7CB11F30F3F}" srcOrd="2" destOrd="0" parTransId="{12A87295-2C61-EE48-A453-19ABDE4DDF18}" sibTransId="{755A26CB-C28A-6341-9851-4B7193DBA947}"/>
    <dgm:cxn modelId="{604F7E55-9A69-C64A-BE84-F3D9F958A616}" srcId="{5C8B9CAB-C992-EB4C-A6B0-3B766464D189}" destId="{6891198A-DB3D-9348-BCE3-99D1F7B80291}" srcOrd="1" destOrd="0" parTransId="{CB98CB0E-DC34-2240-8E53-F965C2A0820D}" sibTransId="{60E0FBF1-6407-704B-BCD2-E88FF28896BA}"/>
    <dgm:cxn modelId="{1E0100F8-D430-5646-9C34-92CD965E0E62}" type="presOf" srcId="{5C8B9CAB-C992-EB4C-A6B0-3B766464D189}" destId="{B8708D1F-5416-7946-84FC-190F419E1BD1}" srcOrd="1" destOrd="0" presId="urn:microsoft.com/office/officeart/2005/8/layout/process4"/>
    <dgm:cxn modelId="{6946BB3B-5D5E-C840-A82F-82BF02352E1C}" srcId="{0B713C65-5D2F-C043-920C-ECD2D6F82B0E}" destId="{5C8B9CAB-C992-EB4C-A6B0-3B766464D189}" srcOrd="3" destOrd="0" parTransId="{3ABA7F11-D20A-3944-86D5-F4DC76283198}" sibTransId="{72D9285E-B19A-3B4B-9C4B-897218B14284}"/>
    <dgm:cxn modelId="{B371E265-3425-9A42-AB2D-7294D595B7F2}" srcId="{B9D20F49-CE2C-1542-BF6E-80CE502FB600}" destId="{80B30D77-CC14-6E41-90E6-1023601A9C95}" srcOrd="0" destOrd="0" parTransId="{50CB8164-3903-5046-9331-0B67F46C9A5A}" sibTransId="{1D8776E0-EB16-C544-B34B-C32B9E6D668F}"/>
    <dgm:cxn modelId="{40C6685A-3670-CD4F-B30D-FA226E22C425}" type="presOf" srcId="{51DB3F44-008F-9B4E-8C0E-2B7B2A7D0041}" destId="{5F6DB1AD-84BE-1C40-A7D1-B1BD8D37A80C}" srcOrd="0" destOrd="0" presId="urn:microsoft.com/office/officeart/2005/8/layout/process4"/>
    <dgm:cxn modelId="{3076D321-6D08-DC4F-AD6F-B6BDCDF98218}" type="presOf" srcId="{200E8F95-B852-674C-ACC9-3CE78077CB2D}" destId="{E90C3777-99AB-524A-82B7-12AC668471ED}" srcOrd="0" destOrd="0" presId="urn:microsoft.com/office/officeart/2005/8/layout/process4"/>
    <dgm:cxn modelId="{3C0B6902-4B21-1541-A265-5F23FA92A97C}" srcId="{0B713C65-5D2F-C043-920C-ECD2D6F82B0E}" destId="{24062503-A010-C443-9A7E-FA0F3A86585E}" srcOrd="1" destOrd="0" parTransId="{91A4F307-B7ED-4141-84BF-35D70AE8DBED}" sibTransId="{8DC663BD-CCB7-8947-8768-F656197576EF}"/>
    <dgm:cxn modelId="{5A45874D-916B-744F-9336-CDF980BE1048}" type="presOf" srcId="{3C0A1EEB-14D5-1941-B05E-88D122E509D3}" destId="{37825219-83A8-E745-A5BC-0E5252B82A01}" srcOrd="0" destOrd="0" presId="urn:microsoft.com/office/officeart/2005/8/layout/process4"/>
    <dgm:cxn modelId="{1969328D-C451-CC4D-8BC4-6883504E2340}" type="presOf" srcId="{6891198A-DB3D-9348-BCE3-99D1F7B80291}" destId="{B01C092D-99C1-6745-BEA7-0EFBB10DB477}" srcOrd="0" destOrd="0" presId="urn:microsoft.com/office/officeart/2005/8/layout/process4"/>
    <dgm:cxn modelId="{289B669D-5178-BB4E-8954-46CCC0DC2292}" type="presOf" srcId="{48BC0E81-32FC-9045-9AF0-DD729F9A1A61}" destId="{9198A95F-ABA7-5444-8A5C-E82D728BAF2E}" srcOrd="0" destOrd="0" presId="urn:microsoft.com/office/officeart/2005/8/layout/process4"/>
    <dgm:cxn modelId="{208A59E7-9AFC-4A4A-8185-371291AE51E9}" type="presOf" srcId="{3035BF66-8DF1-EB4B-9BA6-6D70F8A71F3F}" destId="{5608BBF7-C062-8547-BEE7-35FD95CE6ED2}" srcOrd="0" destOrd="0" presId="urn:microsoft.com/office/officeart/2005/8/layout/process4"/>
    <dgm:cxn modelId="{0DE7B6F4-696F-0B4D-9035-75E6734EA262}" srcId="{B9D20F49-CE2C-1542-BF6E-80CE502FB600}" destId="{48BC0E81-32FC-9045-9AF0-DD729F9A1A61}" srcOrd="1" destOrd="0" parTransId="{09649FF3-2946-F240-9138-A0AAA3584F95}" sibTransId="{FAE9FF40-A23B-0344-BA50-70CB721819CD}"/>
    <dgm:cxn modelId="{329E666A-58A3-FB4E-AC33-14C786B4908D}" type="presOf" srcId="{02F06C06-82C9-694F-A2ED-CB7C7B371164}" destId="{56D91C94-48FF-6C48-B557-6D56A5CD8DCC}" srcOrd="0" destOrd="0" presId="urn:microsoft.com/office/officeart/2005/8/layout/process4"/>
    <dgm:cxn modelId="{76E68B3C-0237-3544-9225-FDFF312473CD}" type="presOf" srcId="{31391D8B-CB3C-3841-AA7E-2851F1573A82}" destId="{D3147F2A-28DA-424F-AF3A-480A0C6511F9}" srcOrd="0" destOrd="0" presId="urn:microsoft.com/office/officeart/2005/8/layout/process4"/>
    <dgm:cxn modelId="{F44FB408-8E37-3241-B5C2-9A6AFAF3CC73}" type="presOf" srcId="{3035BF66-8DF1-EB4B-9BA6-6D70F8A71F3F}" destId="{F2BEBF7A-425B-424A-A839-269C0FCF9CB1}" srcOrd="1" destOrd="0" presId="urn:microsoft.com/office/officeart/2005/8/layout/process4"/>
    <dgm:cxn modelId="{3F96B256-9F34-484E-B515-E39E684D07B2}" srcId="{0B713C65-5D2F-C043-920C-ECD2D6F82B0E}" destId="{B9D20F49-CE2C-1542-BF6E-80CE502FB600}" srcOrd="2" destOrd="0" parTransId="{545FCEB5-4431-2A47-B4CE-3DA5C2E63EBF}" sibTransId="{A3F1A055-AEA4-984A-93BA-411AEDF3D974}"/>
    <dgm:cxn modelId="{53EACF96-1FC7-4A45-A6F1-68A9D946185A}" srcId="{0B713C65-5D2F-C043-920C-ECD2D6F82B0E}" destId="{3035BF66-8DF1-EB4B-9BA6-6D70F8A71F3F}" srcOrd="0" destOrd="0" parTransId="{5A5A365C-9857-4C4F-A946-B9404E28A7AD}" sibTransId="{6937D29C-FD7E-F346-8F03-68FA9FB8AA79}"/>
    <dgm:cxn modelId="{83252F17-0C35-2A47-ACF4-319BD944738E}" srcId="{24062503-A010-C443-9A7E-FA0F3A86585E}" destId="{200E8F95-B852-674C-ACC9-3CE78077CB2D}" srcOrd="0" destOrd="0" parTransId="{9CF3B919-9ACA-2B4E-B5EA-4B85213064C2}" sibTransId="{DE927E33-9F3D-3B4B-98E7-0D339BBEF0E2}"/>
    <dgm:cxn modelId="{59584286-E7DF-1D4B-A0BB-1167A9767173}" srcId="{3035BF66-8DF1-EB4B-9BA6-6D70F8A71F3F}" destId="{31391D8B-CB3C-3841-AA7E-2851F1573A82}" srcOrd="0" destOrd="0" parTransId="{4D91664C-BDAD-C64C-B200-EEC59693D652}" sibTransId="{B2AA4679-4CC5-0644-8426-F03E6E79B501}"/>
    <dgm:cxn modelId="{BCE5FCDA-E3E9-1E4B-9D87-35E28B86F10C}" type="presOf" srcId="{0F70DF3B-0273-6F48-AA35-A7CB11F30F3F}" destId="{96203DF4-A4F4-D140-B726-D11BA9C1E70B}" srcOrd="0" destOrd="0" presId="urn:microsoft.com/office/officeart/2005/8/layout/process4"/>
    <dgm:cxn modelId="{9534C481-DC2B-5E43-A39F-71466BA18BB6}" type="presOf" srcId="{24062503-A010-C443-9A7E-FA0F3A86585E}" destId="{B801D59A-BB88-5949-994D-550B906C47D6}" srcOrd="0" destOrd="0" presId="urn:microsoft.com/office/officeart/2005/8/layout/process4"/>
    <dgm:cxn modelId="{1FBE40B6-443E-C043-8C8A-5F157A4E31FA}" type="presOf" srcId="{B9D20F49-CE2C-1542-BF6E-80CE502FB600}" destId="{CEDEC836-B7A5-6C44-9BEE-529DDC6AF718}" srcOrd="1" destOrd="0" presId="urn:microsoft.com/office/officeart/2005/8/layout/process4"/>
    <dgm:cxn modelId="{D3493D4E-8552-A548-BD12-1C43F50FFEB7}" type="presOf" srcId="{24062503-A010-C443-9A7E-FA0F3A86585E}" destId="{1D6B4838-9CF7-884C-A25C-5F12818F3734}" srcOrd="1" destOrd="0" presId="urn:microsoft.com/office/officeart/2005/8/layout/process4"/>
    <dgm:cxn modelId="{0C6B687E-0169-5944-B47C-073E4E300DC6}" srcId="{B9D20F49-CE2C-1542-BF6E-80CE502FB600}" destId="{51DB3F44-008F-9B4E-8C0E-2B7B2A7D0041}" srcOrd="2" destOrd="0" parTransId="{AD76FC7C-018C-0044-BEE8-F97067001711}" sibTransId="{2F994438-5F50-6D4B-ACD7-25E96E5024CF}"/>
    <dgm:cxn modelId="{B83F5449-6D1E-9C41-BAA7-CBEFBAE9A8AB}" type="presOf" srcId="{0B713C65-5D2F-C043-920C-ECD2D6F82B0E}" destId="{960D9D92-C123-5E4A-A327-6680E2767572}" srcOrd="0" destOrd="0" presId="urn:microsoft.com/office/officeart/2005/8/layout/process4"/>
    <dgm:cxn modelId="{891C1FC3-C27E-5A40-801B-F0F538E763A7}" srcId="{3035BF66-8DF1-EB4B-9BA6-6D70F8A71F3F}" destId="{02F06C06-82C9-694F-A2ED-CB7C7B371164}" srcOrd="1" destOrd="0" parTransId="{70CEDF61-E2B0-7E43-B0F4-54EAE2CBE2B5}" sibTransId="{F1C45B70-2BBF-8049-9402-10B747ABAAE1}"/>
    <dgm:cxn modelId="{60344722-FB50-0E4A-8B58-D680FCBE2E06}" type="presOf" srcId="{5C8B9CAB-C992-EB4C-A6B0-3B766464D189}" destId="{FA3EC44A-0D11-8D4A-A370-8935D2A75E35}" srcOrd="0" destOrd="0" presId="urn:microsoft.com/office/officeart/2005/8/layout/process4"/>
    <dgm:cxn modelId="{2638E27D-87AE-2746-AAF5-1E1738B5F6A6}" type="presParOf" srcId="{960D9D92-C123-5E4A-A327-6680E2767572}" destId="{428836F5-95CC-8A43-AC3F-8FF6F46A4F02}" srcOrd="0" destOrd="0" presId="urn:microsoft.com/office/officeart/2005/8/layout/process4"/>
    <dgm:cxn modelId="{9D2BCE51-081C-7D4B-89ED-87D2FE7E7650}" type="presParOf" srcId="{428836F5-95CC-8A43-AC3F-8FF6F46A4F02}" destId="{FA3EC44A-0D11-8D4A-A370-8935D2A75E35}" srcOrd="0" destOrd="0" presId="urn:microsoft.com/office/officeart/2005/8/layout/process4"/>
    <dgm:cxn modelId="{70359856-2521-FF45-BB52-ECBF4D922617}" type="presParOf" srcId="{428836F5-95CC-8A43-AC3F-8FF6F46A4F02}" destId="{B8708D1F-5416-7946-84FC-190F419E1BD1}" srcOrd="1" destOrd="0" presId="urn:microsoft.com/office/officeart/2005/8/layout/process4"/>
    <dgm:cxn modelId="{F51F08E8-96E3-2145-B8CD-522E1A153A38}" type="presParOf" srcId="{428836F5-95CC-8A43-AC3F-8FF6F46A4F02}" destId="{1E13F1B7-114C-D347-B67F-B9B599E2E341}" srcOrd="2" destOrd="0" presId="urn:microsoft.com/office/officeart/2005/8/layout/process4"/>
    <dgm:cxn modelId="{D5C6BCAE-3072-634B-AF69-1FDC735334E4}" type="presParOf" srcId="{1E13F1B7-114C-D347-B67F-B9B599E2E341}" destId="{81FDCED2-2D20-854D-9ECC-1E1197134AA6}" srcOrd="0" destOrd="0" presId="urn:microsoft.com/office/officeart/2005/8/layout/process4"/>
    <dgm:cxn modelId="{0D286D4F-FB65-8448-BE56-E996117E748B}" type="presParOf" srcId="{1E13F1B7-114C-D347-B67F-B9B599E2E341}" destId="{B01C092D-99C1-6745-BEA7-0EFBB10DB477}" srcOrd="1" destOrd="0" presId="urn:microsoft.com/office/officeart/2005/8/layout/process4"/>
    <dgm:cxn modelId="{FAE1414F-60A4-8343-A7A8-555FCB3DB6D1}" type="presParOf" srcId="{960D9D92-C123-5E4A-A327-6680E2767572}" destId="{FC50E6ED-7CDD-0148-9337-B5E5B59DACCE}" srcOrd="1" destOrd="0" presId="urn:microsoft.com/office/officeart/2005/8/layout/process4"/>
    <dgm:cxn modelId="{7173E6B1-590B-184F-B7C6-103BFE5C9A2E}" type="presParOf" srcId="{960D9D92-C123-5E4A-A327-6680E2767572}" destId="{A073ABB9-3B51-2A4C-91E4-6DD0562D85A7}" srcOrd="2" destOrd="0" presId="urn:microsoft.com/office/officeart/2005/8/layout/process4"/>
    <dgm:cxn modelId="{15A694CF-0AA8-4F46-AB8D-8F1D34444F1B}" type="presParOf" srcId="{A073ABB9-3B51-2A4C-91E4-6DD0562D85A7}" destId="{246E30F7-CD30-9C45-8971-3615BE40426D}" srcOrd="0" destOrd="0" presId="urn:microsoft.com/office/officeart/2005/8/layout/process4"/>
    <dgm:cxn modelId="{4D17AEDE-229A-A646-B787-4CE0634878C9}" type="presParOf" srcId="{A073ABB9-3B51-2A4C-91E4-6DD0562D85A7}" destId="{CEDEC836-B7A5-6C44-9BEE-529DDC6AF718}" srcOrd="1" destOrd="0" presId="urn:microsoft.com/office/officeart/2005/8/layout/process4"/>
    <dgm:cxn modelId="{FDDE9CC6-5BB3-6643-A9E7-00915CD0F763}" type="presParOf" srcId="{A073ABB9-3B51-2A4C-91E4-6DD0562D85A7}" destId="{D6A6B537-32E1-CB46-9928-3843D710261B}" srcOrd="2" destOrd="0" presId="urn:microsoft.com/office/officeart/2005/8/layout/process4"/>
    <dgm:cxn modelId="{93BA264C-6CF0-1542-8397-FD61EC1ACD32}" type="presParOf" srcId="{D6A6B537-32E1-CB46-9928-3843D710261B}" destId="{799F9DAD-525F-8548-8861-34D60884FF96}" srcOrd="0" destOrd="0" presId="urn:microsoft.com/office/officeart/2005/8/layout/process4"/>
    <dgm:cxn modelId="{5D32AA79-D7A8-DB44-905C-0B7A4DA89881}" type="presParOf" srcId="{D6A6B537-32E1-CB46-9928-3843D710261B}" destId="{9198A95F-ABA7-5444-8A5C-E82D728BAF2E}" srcOrd="1" destOrd="0" presId="urn:microsoft.com/office/officeart/2005/8/layout/process4"/>
    <dgm:cxn modelId="{6D7E1F32-C2BA-034E-AF58-A35050151B63}" type="presParOf" srcId="{D6A6B537-32E1-CB46-9928-3843D710261B}" destId="{5F6DB1AD-84BE-1C40-A7D1-B1BD8D37A80C}" srcOrd="2" destOrd="0" presId="urn:microsoft.com/office/officeart/2005/8/layout/process4"/>
    <dgm:cxn modelId="{7B5F10EB-C439-9443-A9B9-46C47C2351D5}" type="presParOf" srcId="{960D9D92-C123-5E4A-A327-6680E2767572}" destId="{45736BB5-7ACD-F349-8A71-84B89B758866}" srcOrd="3" destOrd="0" presId="urn:microsoft.com/office/officeart/2005/8/layout/process4"/>
    <dgm:cxn modelId="{054AF7F2-2C76-8A42-982D-86BD34D22534}" type="presParOf" srcId="{960D9D92-C123-5E4A-A327-6680E2767572}" destId="{73803204-6E7A-4641-9B91-2B7E1ACD6376}" srcOrd="4" destOrd="0" presId="urn:microsoft.com/office/officeart/2005/8/layout/process4"/>
    <dgm:cxn modelId="{27D6FCF9-DBFF-CB4E-9E9B-FCF0803939C9}" type="presParOf" srcId="{73803204-6E7A-4641-9B91-2B7E1ACD6376}" destId="{B801D59A-BB88-5949-994D-550B906C47D6}" srcOrd="0" destOrd="0" presId="urn:microsoft.com/office/officeart/2005/8/layout/process4"/>
    <dgm:cxn modelId="{F7BBC4C4-0268-DF41-A706-E3980CB71E35}" type="presParOf" srcId="{73803204-6E7A-4641-9B91-2B7E1ACD6376}" destId="{1D6B4838-9CF7-884C-A25C-5F12818F3734}" srcOrd="1" destOrd="0" presId="urn:microsoft.com/office/officeart/2005/8/layout/process4"/>
    <dgm:cxn modelId="{A685175C-20E9-D049-9FDA-E577CF669BC2}" type="presParOf" srcId="{73803204-6E7A-4641-9B91-2B7E1ACD6376}" destId="{591D4375-7709-8D47-B870-3B9E49B47EDA}" srcOrd="2" destOrd="0" presId="urn:microsoft.com/office/officeart/2005/8/layout/process4"/>
    <dgm:cxn modelId="{7A8BD781-AC71-BD4F-BC75-CFA504FFD410}" type="presParOf" srcId="{591D4375-7709-8D47-B870-3B9E49B47EDA}" destId="{E90C3777-99AB-524A-82B7-12AC668471ED}" srcOrd="0" destOrd="0" presId="urn:microsoft.com/office/officeart/2005/8/layout/process4"/>
    <dgm:cxn modelId="{77388E41-DC33-7E44-A7FF-87FB0D84875D}" type="presParOf" srcId="{591D4375-7709-8D47-B870-3B9E49B47EDA}" destId="{37825219-83A8-E745-A5BC-0E5252B82A01}" srcOrd="1" destOrd="0" presId="urn:microsoft.com/office/officeart/2005/8/layout/process4"/>
    <dgm:cxn modelId="{CB3FB20C-1B61-A046-872B-AC385295D371}" type="presParOf" srcId="{960D9D92-C123-5E4A-A327-6680E2767572}" destId="{D45B583A-3504-C545-944A-D1109934E0F6}" srcOrd="5" destOrd="0" presId="urn:microsoft.com/office/officeart/2005/8/layout/process4"/>
    <dgm:cxn modelId="{FCD257B9-469A-B949-92C3-0D0DE2E5375F}" type="presParOf" srcId="{960D9D92-C123-5E4A-A327-6680E2767572}" destId="{F9A1D5C9-5F75-294C-8826-B73BDD1F2993}" srcOrd="6" destOrd="0" presId="urn:microsoft.com/office/officeart/2005/8/layout/process4"/>
    <dgm:cxn modelId="{152A2764-BE7E-7C42-AA6B-B4967DEEB8A7}" type="presParOf" srcId="{F9A1D5C9-5F75-294C-8826-B73BDD1F2993}" destId="{5608BBF7-C062-8547-BEE7-35FD95CE6ED2}" srcOrd="0" destOrd="0" presId="urn:microsoft.com/office/officeart/2005/8/layout/process4"/>
    <dgm:cxn modelId="{83C74BAF-ACAD-7846-AD15-EAC5D3500C4A}" type="presParOf" srcId="{F9A1D5C9-5F75-294C-8826-B73BDD1F2993}" destId="{F2BEBF7A-425B-424A-A839-269C0FCF9CB1}" srcOrd="1" destOrd="0" presId="urn:microsoft.com/office/officeart/2005/8/layout/process4"/>
    <dgm:cxn modelId="{B9E71EF2-AD95-2146-B6A5-C2F68DC9A3CD}" type="presParOf" srcId="{F9A1D5C9-5F75-294C-8826-B73BDD1F2993}" destId="{AECAC738-6C2D-0546-874B-156AA35A90F5}" srcOrd="2" destOrd="0" presId="urn:microsoft.com/office/officeart/2005/8/layout/process4"/>
    <dgm:cxn modelId="{FB5CD973-13F0-3F40-9333-B438644F5B13}" type="presParOf" srcId="{AECAC738-6C2D-0546-874B-156AA35A90F5}" destId="{D3147F2A-28DA-424F-AF3A-480A0C6511F9}" srcOrd="0" destOrd="0" presId="urn:microsoft.com/office/officeart/2005/8/layout/process4"/>
    <dgm:cxn modelId="{11934B28-0305-124E-833F-CBF0C9F5E0CB}" type="presParOf" srcId="{AECAC738-6C2D-0546-874B-156AA35A90F5}" destId="{56D91C94-48FF-6C48-B557-6D56A5CD8DCC}" srcOrd="1" destOrd="0" presId="urn:microsoft.com/office/officeart/2005/8/layout/process4"/>
    <dgm:cxn modelId="{6A771939-DFF4-8948-818A-8D1F20E9144E}" type="presParOf" srcId="{AECAC738-6C2D-0546-874B-156AA35A90F5}" destId="{96203DF4-A4F4-D140-B726-D11BA9C1E70B}" srcOrd="2"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C1CC08E-6906-F04F-AA1D-24F8D142CD37}"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FE9713D8-29EE-EA44-A8A1-19FCD176683E}">
      <dgm:prSet/>
      <dgm:spPr>
        <a:solidFill>
          <a:srgbClr val="C00000"/>
        </a:solidFill>
      </dgm:spPr>
      <dgm:t>
        <a:bodyPr/>
        <a:lstStyle/>
        <a:p>
          <a:pPr rtl="0"/>
          <a:r>
            <a:rPr lang="en-US" b="0" dirty="0" smtClean="0">
              <a:solidFill>
                <a:schemeClr val="bg1"/>
              </a:solidFill>
              <a:latin typeface="+mj-lt"/>
            </a:rPr>
            <a:t>Electronic mail or instant messenger facility</a:t>
          </a:r>
          <a:endParaRPr lang="en-US" b="0" dirty="0">
            <a:solidFill>
              <a:schemeClr val="bg1"/>
            </a:solidFill>
            <a:latin typeface="+mj-lt"/>
          </a:endParaRPr>
        </a:p>
      </dgm:t>
    </dgm:pt>
    <dgm:pt modelId="{661804BC-2252-4F4B-BF7F-446E16E813B6}" type="parTrans" cxnId="{2872FB75-569A-6F44-AB3C-DDBDBC276263}">
      <dgm:prSet/>
      <dgm:spPr/>
      <dgm:t>
        <a:bodyPr/>
        <a:lstStyle/>
        <a:p>
          <a:endParaRPr lang="en-US"/>
        </a:p>
      </dgm:t>
    </dgm:pt>
    <dgm:pt modelId="{29165784-ECA5-B446-88F4-4A42EF56A6BB}" type="sibTrans" cxnId="{2872FB75-569A-6F44-AB3C-DDBDBC276263}">
      <dgm:prSet/>
      <dgm:spPr/>
      <dgm:t>
        <a:bodyPr/>
        <a:lstStyle/>
        <a:p>
          <a:endParaRPr lang="en-US"/>
        </a:p>
      </dgm:t>
    </dgm:pt>
    <dgm:pt modelId="{EA82C179-6CD6-DF4C-9775-B576BB1B1279}">
      <dgm:prSet/>
      <dgm:spPr>
        <a:solidFill>
          <a:schemeClr val="bg1"/>
        </a:solidFill>
      </dgm:spPr>
      <dgm:t>
        <a:bodyPr/>
        <a:lstStyle/>
        <a:p>
          <a:pPr rtl="0"/>
          <a:r>
            <a:rPr lang="en-US" b="1" dirty="0" smtClean="0">
              <a:latin typeface="+mj-lt"/>
            </a:rPr>
            <a:t>Worm e-mails a copy of itself to other systems</a:t>
          </a:r>
          <a:endParaRPr lang="en-US" dirty="0">
            <a:latin typeface="+mj-lt"/>
          </a:endParaRPr>
        </a:p>
      </dgm:t>
    </dgm:pt>
    <dgm:pt modelId="{49597E77-063A-EC41-A9DA-E5525E677EC5}" type="parTrans" cxnId="{834BC056-4E30-1448-B6D3-A2B5892063D1}">
      <dgm:prSet/>
      <dgm:spPr/>
      <dgm:t>
        <a:bodyPr/>
        <a:lstStyle/>
        <a:p>
          <a:endParaRPr lang="en-US"/>
        </a:p>
      </dgm:t>
    </dgm:pt>
    <dgm:pt modelId="{B37FF192-4395-8849-B3C7-2DBB861A012D}" type="sibTrans" cxnId="{834BC056-4E30-1448-B6D3-A2B5892063D1}">
      <dgm:prSet/>
      <dgm:spPr/>
      <dgm:t>
        <a:bodyPr/>
        <a:lstStyle/>
        <a:p>
          <a:endParaRPr lang="en-US"/>
        </a:p>
      </dgm:t>
    </dgm:pt>
    <dgm:pt modelId="{307F5F63-B4E8-1C4E-96E5-9C9A1945C20B}">
      <dgm:prSet/>
      <dgm:spPr>
        <a:solidFill>
          <a:schemeClr val="bg1"/>
        </a:solidFill>
      </dgm:spPr>
      <dgm:t>
        <a:bodyPr/>
        <a:lstStyle/>
        <a:p>
          <a:pPr rtl="0"/>
          <a:r>
            <a:rPr lang="en-US" b="1" dirty="0" smtClean="0">
              <a:latin typeface="+mj-lt"/>
            </a:rPr>
            <a:t>Sends itself as an attachment via an instant message service</a:t>
          </a:r>
          <a:endParaRPr lang="en-US" dirty="0">
            <a:latin typeface="+mj-lt"/>
          </a:endParaRPr>
        </a:p>
      </dgm:t>
    </dgm:pt>
    <dgm:pt modelId="{DDA9EFE2-0130-5E45-A8C4-75F46E8F19ED}" type="parTrans" cxnId="{0AD2CE7B-3C93-7D44-8032-C9A43DD64E0A}">
      <dgm:prSet/>
      <dgm:spPr/>
      <dgm:t>
        <a:bodyPr/>
        <a:lstStyle/>
        <a:p>
          <a:endParaRPr lang="en-US"/>
        </a:p>
      </dgm:t>
    </dgm:pt>
    <dgm:pt modelId="{BE403B6D-6F8E-EA4A-A125-8BA210581358}" type="sibTrans" cxnId="{0AD2CE7B-3C93-7D44-8032-C9A43DD64E0A}">
      <dgm:prSet/>
      <dgm:spPr/>
      <dgm:t>
        <a:bodyPr/>
        <a:lstStyle/>
        <a:p>
          <a:endParaRPr lang="en-US"/>
        </a:p>
      </dgm:t>
    </dgm:pt>
    <dgm:pt modelId="{AA9D2254-12C4-E64B-9A8F-9C7D772879C9}">
      <dgm:prSet/>
      <dgm:spPr>
        <a:solidFill>
          <a:srgbClr val="C00000"/>
        </a:solidFill>
      </dgm:spPr>
      <dgm:t>
        <a:bodyPr/>
        <a:lstStyle/>
        <a:p>
          <a:pPr rtl="0"/>
          <a:r>
            <a:rPr lang="en-US" b="0" dirty="0" smtClean="0">
              <a:solidFill>
                <a:schemeClr val="bg1"/>
              </a:solidFill>
              <a:latin typeface="+mj-lt"/>
            </a:rPr>
            <a:t>File sharing</a:t>
          </a:r>
          <a:endParaRPr lang="en-US" b="0" dirty="0">
            <a:solidFill>
              <a:schemeClr val="bg1"/>
            </a:solidFill>
            <a:latin typeface="+mj-lt"/>
          </a:endParaRPr>
        </a:p>
      </dgm:t>
    </dgm:pt>
    <dgm:pt modelId="{B171DB04-D66B-6F47-AED8-A7838F550642}" type="parTrans" cxnId="{C2C12C3F-7484-2142-BD46-4476766CB7B8}">
      <dgm:prSet/>
      <dgm:spPr/>
      <dgm:t>
        <a:bodyPr/>
        <a:lstStyle/>
        <a:p>
          <a:endParaRPr lang="en-US"/>
        </a:p>
      </dgm:t>
    </dgm:pt>
    <dgm:pt modelId="{A96BF268-3580-F243-90ED-0CCA5ACC3ED7}" type="sibTrans" cxnId="{C2C12C3F-7484-2142-BD46-4476766CB7B8}">
      <dgm:prSet/>
      <dgm:spPr/>
      <dgm:t>
        <a:bodyPr/>
        <a:lstStyle/>
        <a:p>
          <a:endParaRPr lang="en-US"/>
        </a:p>
      </dgm:t>
    </dgm:pt>
    <dgm:pt modelId="{9581EE21-956D-9848-81DE-D38356A52A2C}">
      <dgm:prSet/>
      <dgm:spPr>
        <a:solidFill>
          <a:schemeClr val="bg1"/>
        </a:solidFill>
      </dgm:spPr>
      <dgm:t>
        <a:bodyPr/>
        <a:lstStyle/>
        <a:p>
          <a:pPr rtl="0"/>
          <a:r>
            <a:rPr lang="en-US" b="1" dirty="0" smtClean="0">
              <a:latin typeface="+mj-lt"/>
            </a:rPr>
            <a:t>Creates a copy of itself or infects a file as a virus on removable media</a:t>
          </a:r>
          <a:endParaRPr lang="en-US" dirty="0">
            <a:latin typeface="+mj-lt"/>
          </a:endParaRPr>
        </a:p>
      </dgm:t>
    </dgm:pt>
    <dgm:pt modelId="{EDE70E62-581F-ED4D-8A5B-52E1E14A19D2}" type="parTrans" cxnId="{53DD798F-188D-EE42-908C-8D71D37B8ECA}">
      <dgm:prSet/>
      <dgm:spPr/>
      <dgm:t>
        <a:bodyPr/>
        <a:lstStyle/>
        <a:p>
          <a:endParaRPr lang="en-US"/>
        </a:p>
      </dgm:t>
    </dgm:pt>
    <dgm:pt modelId="{9E9E583E-A013-DA41-B28B-99BCB8711C75}" type="sibTrans" cxnId="{53DD798F-188D-EE42-908C-8D71D37B8ECA}">
      <dgm:prSet/>
      <dgm:spPr/>
      <dgm:t>
        <a:bodyPr/>
        <a:lstStyle/>
        <a:p>
          <a:endParaRPr lang="en-US"/>
        </a:p>
      </dgm:t>
    </dgm:pt>
    <dgm:pt modelId="{EDE8EA06-1C38-564B-B1C9-2264B4F44BC2}">
      <dgm:prSet/>
      <dgm:spPr>
        <a:solidFill>
          <a:srgbClr val="C00000"/>
        </a:solidFill>
      </dgm:spPr>
      <dgm:t>
        <a:bodyPr/>
        <a:lstStyle/>
        <a:p>
          <a:pPr rtl="0"/>
          <a:r>
            <a:rPr lang="en-US" b="0" dirty="0" smtClean="0">
              <a:solidFill>
                <a:schemeClr val="bg1"/>
              </a:solidFill>
              <a:latin typeface="+mj-lt"/>
            </a:rPr>
            <a:t>Remote execution capability</a:t>
          </a:r>
          <a:endParaRPr lang="en-US" b="0" dirty="0">
            <a:solidFill>
              <a:schemeClr val="bg1"/>
            </a:solidFill>
            <a:latin typeface="+mj-lt"/>
          </a:endParaRPr>
        </a:p>
      </dgm:t>
    </dgm:pt>
    <dgm:pt modelId="{A7483F20-60EF-AB41-B889-D5116BA127F6}" type="parTrans" cxnId="{CCBDC9F7-F1F0-8D4A-94FA-97696C8AF37E}">
      <dgm:prSet/>
      <dgm:spPr/>
      <dgm:t>
        <a:bodyPr/>
        <a:lstStyle/>
        <a:p>
          <a:endParaRPr lang="en-US"/>
        </a:p>
      </dgm:t>
    </dgm:pt>
    <dgm:pt modelId="{C772D4E5-B72E-5840-AE55-8C43CCBF5877}" type="sibTrans" cxnId="{CCBDC9F7-F1F0-8D4A-94FA-97696C8AF37E}">
      <dgm:prSet/>
      <dgm:spPr/>
      <dgm:t>
        <a:bodyPr/>
        <a:lstStyle/>
        <a:p>
          <a:endParaRPr lang="en-US"/>
        </a:p>
      </dgm:t>
    </dgm:pt>
    <dgm:pt modelId="{2D59E4BE-BC2A-6D42-A0CA-EB35F9962A95}">
      <dgm:prSet/>
      <dgm:spPr>
        <a:solidFill>
          <a:schemeClr val="bg1"/>
        </a:solidFill>
      </dgm:spPr>
      <dgm:t>
        <a:bodyPr/>
        <a:lstStyle/>
        <a:p>
          <a:pPr rtl="0"/>
          <a:r>
            <a:rPr lang="en-US" b="1" dirty="0" smtClean="0">
              <a:latin typeface="+mj-lt"/>
            </a:rPr>
            <a:t>Worm executes a copy of itself on another system</a:t>
          </a:r>
          <a:endParaRPr lang="en-US" dirty="0">
            <a:latin typeface="+mj-lt"/>
          </a:endParaRPr>
        </a:p>
      </dgm:t>
    </dgm:pt>
    <dgm:pt modelId="{3340C372-84F1-B94A-B534-B9991C46EF8A}" type="parTrans" cxnId="{3E810C85-9CDF-484C-BD32-D08C501F85C4}">
      <dgm:prSet/>
      <dgm:spPr/>
      <dgm:t>
        <a:bodyPr/>
        <a:lstStyle/>
        <a:p>
          <a:endParaRPr lang="en-US"/>
        </a:p>
      </dgm:t>
    </dgm:pt>
    <dgm:pt modelId="{3297917D-E07A-FD49-BBCB-1AC7E257EAB1}" type="sibTrans" cxnId="{3E810C85-9CDF-484C-BD32-D08C501F85C4}">
      <dgm:prSet/>
      <dgm:spPr/>
      <dgm:t>
        <a:bodyPr/>
        <a:lstStyle/>
        <a:p>
          <a:endParaRPr lang="en-US"/>
        </a:p>
      </dgm:t>
    </dgm:pt>
    <dgm:pt modelId="{FCAA0E17-EBD1-7E49-939C-57128952A9AF}">
      <dgm:prSet/>
      <dgm:spPr>
        <a:solidFill>
          <a:srgbClr val="C00000"/>
        </a:solidFill>
      </dgm:spPr>
      <dgm:t>
        <a:bodyPr/>
        <a:lstStyle/>
        <a:p>
          <a:pPr rtl="0"/>
          <a:r>
            <a:rPr lang="en-US" b="0" dirty="0" smtClean="0">
              <a:solidFill>
                <a:schemeClr val="bg1"/>
              </a:solidFill>
              <a:latin typeface="+mj-lt"/>
            </a:rPr>
            <a:t>Remote file access or transfer capability</a:t>
          </a:r>
          <a:endParaRPr lang="en-US" b="0" dirty="0">
            <a:solidFill>
              <a:schemeClr val="bg1"/>
            </a:solidFill>
            <a:latin typeface="+mj-lt"/>
          </a:endParaRPr>
        </a:p>
      </dgm:t>
    </dgm:pt>
    <dgm:pt modelId="{AB3C6213-56CE-374D-BDF6-B8DB761B18D7}" type="parTrans" cxnId="{16F69619-9DE5-DB4A-BD5C-24B893845576}">
      <dgm:prSet/>
      <dgm:spPr/>
      <dgm:t>
        <a:bodyPr/>
        <a:lstStyle/>
        <a:p>
          <a:endParaRPr lang="en-US"/>
        </a:p>
      </dgm:t>
    </dgm:pt>
    <dgm:pt modelId="{C2125D76-B333-0947-8B38-078DB901193C}" type="sibTrans" cxnId="{16F69619-9DE5-DB4A-BD5C-24B893845576}">
      <dgm:prSet/>
      <dgm:spPr/>
      <dgm:t>
        <a:bodyPr/>
        <a:lstStyle/>
        <a:p>
          <a:endParaRPr lang="en-US"/>
        </a:p>
      </dgm:t>
    </dgm:pt>
    <dgm:pt modelId="{3777E620-C955-3E4B-B5FF-DF53E3D76AB6}">
      <dgm:prSet/>
      <dgm:spPr>
        <a:solidFill>
          <a:schemeClr val="bg1"/>
        </a:solidFill>
      </dgm:spPr>
      <dgm:t>
        <a:bodyPr/>
        <a:lstStyle/>
        <a:p>
          <a:pPr rtl="0"/>
          <a:r>
            <a:rPr lang="en-US" b="1" dirty="0" smtClean="0">
              <a:latin typeface="+mj-lt"/>
            </a:rPr>
            <a:t>Worm uses a remote file access or transfer service to copy itself from one system to the other</a:t>
          </a:r>
          <a:endParaRPr lang="en-US" dirty="0">
            <a:latin typeface="+mj-lt"/>
          </a:endParaRPr>
        </a:p>
      </dgm:t>
    </dgm:pt>
    <dgm:pt modelId="{CBB4F215-E494-4841-B865-3F020F84F5F5}" type="parTrans" cxnId="{0A1C3AE5-6226-7641-89D9-2B462BB3F318}">
      <dgm:prSet/>
      <dgm:spPr/>
      <dgm:t>
        <a:bodyPr/>
        <a:lstStyle/>
        <a:p>
          <a:endParaRPr lang="en-US"/>
        </a:p>
      </dgm:t>
    </dgm:pt>
    <dgm:pt modelId="{D9E5CAA6-4D84-5446-A69A-6A884ABCDE7B}" type="sibTrans" cxnId="{0A1C3AE5-6226-7641-89D9-2B462BB3F318}">
      <dgm:prSet/>
      <dgm:spPr/>
      <dgm:t>
        <a:bodyPr/>
        <a:lstStyle/>
        <a:p>
          <a:endParaRPr lang="en-US"/>
        </a:p>
      </dgm:t>
    </dgm:pt>
    <dgm:pt modelId="{847B1FB8-52B7-774A-82B7-A4AE44215322}">
      <dgm:prSet/>
      <dgm:spPr>
        <a:solidFill>
          <a:srgbClr val="C00000"/>
        </a:solidFill>
      </dgm:spPr>
      <dgm:t>
        <a:bodyPr/>
        <a:lstStyle/>
        <a:p>
          <a:pPr rtl="0"/>
          <a:r>
            <a:rPr lang="en-US" b="0" dirty="0" smtClean="0">
              <a:solidFill>
                <a:schemeClr val="bg1"/>
              </a:solidFill>
              <a:latin typeface="+mj-lt"/>
            </a:rPr>
            <a:t>Remote login capability</a:t>
          </a:r>
          <a:endParaRPr lang="en-US" b="0" dirty="0">
            <a:solidFill>
              <a:schemeClr val="bg1"/>
            </a:solidFill>
            <a:latin typeface="+mj-lt"/>
          </a:endParaRPr>
        </a:p>
      </dgm:t>
    </dgm:pt>
    <dgm:pt modelId="{268587F9-9424-204D-8DFD-BB10622FDF09}" type="parTrans" cxnId="{E6938C4F-CF56-C14A-99BB-3DCB38261C5E}">
      <dgm:prSet/>
      <dgm:spPr/>
      <dgm:t>
        <a:bodyPr/>
        <a:lstStyle/>
        <a:p>
          <a:endParaRPr lang="en-US"/>
        </a:p>
      </dgm:t>
    </dgm:pt>
    <dgm:pt modelId="{4E25DBAC-D8D0-854D-901C-DA80AD636C96}" type="sibTrans" cxnId="{E6938C4F-CF56-C14A-99BB-3DCB38261C5E}">
      <dgm:prSet/>
      <dgm:spPr/>
      <dgm:t>
        <a:bodyPr/>
        <a:lstStyle/>
        <a:p>
          <a:endParaRPr lang="en-US"/>
        </a:p>
      </dgm:t>
    </dgm:pt>
    <dgm:pt modelId="{DD25D6CF-B048-C345-ADA8-70947047FD6A}">
      <dgm:prSet/>
      <dgm:spPr>
        <a:solidFill>
          <a:schemeClr val="bg1"/>
        </a:solidFill>
      </dgm:spPr>
      <dgm:t>
        <a:bodyPr/>
        <a:lstStyle/>
        <a:p>
          <a:pPr rtl="0"/>
          <a:r>
            <a:rPr lang="en-US" b="1" dirty="0" smtClean="0">
              <a:latin typeface="+mj-lt"/>
            </a:rPr>
            <a:t>Worm logs onto a remote system as a user and then uses commands to copy itself from one system to the other</a:t>
          </a:r>
          <a:endParaRPr lang="en-US" b="1" dirty="0">
            <a:latin typeface="+mj-lt"/>
          </a:endParaRPr>
        </a:p>
      </dgm:t>
    </dgm:pt>
    <dgm:pt modelId="{51B03FA5-724F-2346-9ABC-93A0ABFD4651}" type="parTrans" cxnId="{BF1EB1D1-5A7A-A748-A6CA-1A41B67DD0FD}">
      <dgm:prSet/>
      <dgm:spPr/>
      <dgm:t>
        <a:bodyPr/>
        <a:lstStyle/>
        <a:p>
          <a:endParaRPr lang="en-US"/>
        </a:p>
      </dgm:t>
    </dgm:pt>
    <dgm:pt modelId="{92D4CA32-4545-9F42-BFAC-F50AB3F4187D}" type="sibTrans" cxnId="{BF1EB1D1-5A7A-A748-A6CA-1A41B67DD0FD}">
      <dgm:prSet/>
      <dgm:spPr/>
      <dgm:t>
        <a:bodyPr/>
        <a:lstStyle/>
        <a:p>
          <a:endParaRPr lang="en-US"/>
        </a:p>
      </dgm:t>
    </dgm:pt>
    <dgm:pt modelId="{40A171E3-7A15-A14F-908E-1B245CED8AF2}" type="pres">
      <dgm:prSet presAssocID="{4C1CC08E-6906-F04F-AA1D-24F8D142CD37}" presName="Name0" presStyleCnt="0">
        <dgm:presLayoutVars>
          <dgm:dir/>
          <dgm:animLvl val="lvl"/>
          <dgm:resizeHandles val="exact"/>
        </dgm:presLayoutVars>
      </dgm:prSet>
      <dgm:spPr/>
      <dgm:t>
        <a:bodyPr/>
        <a:lstStyle/>
        <a:p>
          <a:endParaRPr lang="en-US"/>
        </a:p>
      </dgm:t>
    </dgm:pt>
    <dgm:pt modelId="{A2674257-3BF1-F643-951F-13DEC6E433CB}" type="pres">
      <dgm:prSet presAssocID="{FE9713D8-29EE-EA44-A8A1-19FCD176683E}" presName="linNode" presStyleCnt="0"/>
      <dgm:spPr/>
    </dgm:pt>
    <dgm:pt modelId="{E1E0970F-0907-F244-BFE7-FA3A665AC84A}" type="pres">
      <dgm:prSet presAssocID="{FE9713D8-29EE-EA44-A8A1-19FCD176683E}" presName="parentText" presStyleLbl="node1" presStyleIdx="0" presStyleCnt="5">
        <dgm:presLayoutVars>
          <dgm:chMax val="1"/>
          <dgm:bulletEnabled val="1"/>
        </dgm:presLayoutVars>
      </dgm:prSet>
      <dgm:spPr/>
      <dgm:t>
        <a:bodyPr/>
        <a:lstStyle/>
        <a:p>
          <a:endParaRPr lang="en-US"/>
        </a:p>
      </dgm:t>
    </dgm:pt>
    <dgm:pt modelId="{F78E7295-D7EB-CD46-9D6D-375BC99FA006}" type="pres">
      <dgm:prSet presAssocID="{FE9713D8-29EE-EA44-A8A1-19FCD176683E}" presName="descendantText" presStyleLbl="alignAccFollowNode1" presStyleIdx="0" presStyleCnt="5">
        <dgm:presLayoutVars>
          <dgm:bulletEnabled val="1"/>
        </dgm:presLayoutVars>
      </dgm:prSet>
      <dgm:spPr/>
      <dgm:t>
        <a:bodyPr/>
        <a:lstStyle/>
        <a:p>
          <a:endParaRPr lang="en-US"/>
        </a:p>
      </dgm:t>
    </dgm:pt>
    <dgm:pt modelId="{D58625A5-5E13-BA49-B316-3A87292B7AB7}" type="pres">
      <dgm:prSet presAssocID="{29165784-ECA5-B446-88F4-4A42EF56A6BB}" presName="sp" presStyleCnt="0"/>
      <dgm:spPr/>
    </dgm:pt>
    <dgm:pt modelId="{AC90A092-D25B-6847-97DF-60AFC1E9E9AE}" type="pres">
      <dgm:prSet presAssocID="{AA9D2254-12C4-E64B-9A8F-9C7D772879C9}" presName="linNode" presStyleCnt="0"/>
      <dgm:spPr/>
    </dgm:pt>
    <dgm:pt modelId="{AA46F3A1-973A-D541-8C10-D6332E49AB54}" type="pres">
      <dgm:prSet presAssocID="{AA9D2254-12C4-E64B-9A8F-9C7D772879C9}" presName="parentText" presStyleLbl="node1" presStyleIdx="1" presStyleCnt="5" custLinFactNeighborY="-2146">
        <dgm:presLayoutVars>
          <dgm:chMax val="1"/>
          <dgm:bulletEnabled val="1"/>
        </dgm:presLayoutVars>
      </dgm:prSet>
      <dgm:spPr/>
      <dgm:t>
        <a:bodyPr/>
        <a:lstStyle/>
        <a:p>
          <a:endParaRPr lang="en-US"/>
        </a:p>
      </dgm:t>
    </dgm:pt>
    <dgm:pt modelId="{00F1EE6F-A680-5D47-BE2C-5D9099BCAD7E}" type="pres">
      <dgm:prSet presAssocID="{AA9D2254-12C4-E64B-9A8F-9C7D772879C9}" presName="descendantText" presStyleLbl="alignAccFollowNode1" presStyleIdx="1" presStyleCnt="5">
        <dgm:presLayoutVars>
          <dgm:bulletEnabled val="1"/>
        </dgm:presLayoutVars>
      </dgm:prSet>
      <dgm:spPr/>
      <dgm:t>
        <a:bodyPr/>
        <a:lstStyle/>
        <a:p>
          <a:endParaRPr lang="en-US"/>
        </a:p>
      </dgm:t>
    </dgm:pt>
    <dgm:pt modelId="{3990C908-8D47-1340-80E2-243B1F44A1C7}" type="pres">
      <dgm:prSet presAssocID="{A96BF268-3580-F243-90ED-0CCA5ACC3ED7}" presName="sp" presStyleCnt="0"/>
      <dgm:spPr/>
    </dgm:pt>
    <dgm:pt modelId="{E768EAE1-D6C3-184C-A113-D969016ABA42}" type="pres">
      <dgm:prSet presAssocID="{EDE8EA06-1C38-564B-B1C9-2264B4F44BC2}" presName="linNode" presStyleCnt="0"/>
      <dgm:spPr/>
    </dgm:pt>
    <dgm:pt modelId="{3643834B-A836-AE40-8CCA-98EC9257C527}" type="pres">
      <dgm:prSet presAssocID="{EDE8EA06-1C38-564B-B1C9-2264B4F44BC2}" presName="parentText" presStyleLbl="node1" presStyleIdx="2" presStyleCnt="5">
        <dgm:presLayoutVars>
          <dgm:chMax val="1"/>
          <dgm:bulletEnabled val="1"/>
        </dgm:presLayoutVars>
      </dgm:prSet>
      <dgm:spPr/>
      <dgm:t>
        <a:bodyPr/>
        <a:lstStyle/>
        <a:p>
          <a:endParaRPr lang="en-US"/>
        </a:p>
      </dgm:t>
    </dgm:pt>
    <dgm:pt modelId="{EAE3CD11-86DC-D148-B0A4-B97E022278AC}" type="pres">
      <dgm:prSet presAssocID="{EDE8EA06-1C38-564B-B1C9-2264B4F44BC2}" presName="descendantText" presStyleLbl="alignAccFollowNode1" presStyleIdx="2" presStyleCnt="5">
        <dgm:presLayoutVars>
          <dgm:bulletEnabled val="1"/>
        </dgm:presLayoutVars>
      </dgm:prSet>
      <dgm:spPr/>
      <dgm:t>
        <a:bodyPr/>
        <a:lstStyle/>
        <a:p>
          <a:endParaRPr lang="en-US"/>
        </a:p>
      </dgm:t>
    </dgm:pt>
    <dgm:pt modelId="{E26CFCC7-2806-B247-A671-D9BC41F2406E}" type="pres">
      <dgm:prSet presAssocID="{C772D4E5-B72E-5840-AE55-8C43CCBF5877}" presName="sp" presStyleCnt="0"/>
      <dgm:spPr/>
    </dgm:pt>
    <dgm:pt modelId="{6EE993D3-FC72-1448-8B46-1726050E2E22}" type="pres">
      <dgm:prSet presAssocID="{FCAA0E17-EBD1-7E49-939C-57128952A9AF}" presName="linNode" presStyleCnt="0"/>
      <dgm:spPr/>
    </dgm:pt>
    <dgm:pt modelId="{32A7F985-A05D-9A45-A255-9E65F500E120}" type="pres">
      <dgm:prSet presAssocID="{FCAA0E17-EBD1-7E49-939C-57128952A9AF}" presName="parentText" presStyleLbl="node1" presStyleIdx="3" presStyleCnt="5">
        <dgm:presLayoutVars>
          <dgm:chMax val="1"/>
          <dgm:bulletEnabled val="1"/>
        </dgm:presLayoutVars>
      </dgm:prSet>
      <dgm:spPr/>
      <dgm:t>
        <a:bodyPr/>
        <a:lstStyle/>
        <a:p>
          <a:endParaRPr lang="en-US"/>
        </a:p>
      </dgm:t>
    </dgm:pt>
    <dgm:pt modelId="{177802D0-FB31-4B41-8EB4-26CD25007ABC}" type="pres">
      <dgm:prSet presAssocID="{FCAA0E17-EBD1-7E49-939C-57128952A9AF}" presName="descendantText" presStyleLbl="alignAccFollowNode1" presStyleIdx="3" presStyleCnt="5">
        <dgm:presLayoutVars>
          <dgm:bulletEnabled val="1"/>
        </dgm:presLayoutVars>
      </dgm:prSet>
      <dgm:spPr/>
      <dgm:t>
        <a:bodyPr/>
        <a:lstStyle/>
        <a:p>
          <a:endParaRPr lang="en-US"/>
        </a:p>
      </dgm:t>
    </dgm:pt>
    <dgm:pt modelId="{B8AB093A-B855-BB4E-B0C6-89BD7264A54A}" type="pres">
      <dgm:prSet presAssocID="{C2125D76-B333-0947-8B38-078DB901193C}" presName="sp" presStyleCnt="0"/>
      <dgm:spPr/>
    </dgm:pt>
    <dgm:pt modelId="{2DDF0DD6-8644-464C-B731-5985B21F12B7}" type="pres">
      <dgm:prSet presAssocID="{847B1FB8-52B7-774A-82B7-A4AE44215322}" presName="linNode" presStyleCnt="0"/>
      <dgm:spPr/>
    </dgm:pt>
    <dgm:pt modelId="{4E9E9A9B-C119-9141-8246-9E5820C59B44}" type="pres">
      <dgm:prSet presAssocID="{847B1FB8-52B7-774A-82B7-A4AE44215322}" presName="parentText" presStyleLbl="node1" presStyleIdx="4" presStyleCnt="5">
        <dgm:presLayoutVars>
          <dgm:chMax val="1"/>
          <dgm:bulletEnabled val="1"/>
        </dgm:presLayoutVars>
      </dgm:prSet>
      <dgm:spPr/>
      <dgm:t>
        <a:bodyPr/>
        <a:lstStyle/>
        <a:p>
          <a:endParaRPr lang="en-US"/>
        </a:p>
      </dgm:t>
    </dgm:pt>
    <dgm:pt modelId="{F548D0B3-D601-2640-9C5D-22FE0D733D27}" type="pres">
      <dgm:prSet presAssocID="{847B1FB8-52B7-774A-82B7-A4AE44215322}" presName="descendantText" presStyleLbl="alignAccFollowNode1" presStyleIdx="4" presStyleCnt="5">
        <dgm:presLayoutVars>
          <dgm:bulletEnabled val="1"/>
        </dgm:presLayoutVars>
      </dgm:prSet>
      <dgm:spPr/>
      <dgm:t>
        <a:bodyPr/>
        <a:lstStyle/>
        <a:p>
          <a:endParaRPr lang="en-US"/>
        </a:p>
      </dgm:t>
    </dgm:pt>
  </dgm:ptLst>
  <dgm:cxnLst>
    <dgm:cxn modelId="{924050FC-8CAB-974A-BE62-FB7971C013A0}" type="presOf" srcId="{DD25D6CF-B048-C345-ADA8-70947047FD6A}" destId="{F548D0B3-D601-2640-9C5D-22FE0D733D27}" srcOrd="0" destOrd="0" presId="urn:microsoft.com/office/officeart/2005/8/layout/vList5"/>
    <dgm:cxn modelId="{0A1C3AE5-6226-7641-89D9-2B462BB3F318}" srcId="{FCAA0E17-EBD1-7E49-939C-57128952A9AF}" destId="{3777E620-C955-3E4B-B5FF-DF53E3D76AB6}" srcOrd="0" destOrd="0" parTransId="{CBB4F215-E494-4841-B865-3F020F84F5F5}" sibTransId="{D9E5CAA6-4D84-5446-A69A-6A884ABCDE7B}"/>
    <dgm:cxn modelId="{3E810C85-9CDF-484C-BD32-D08C501F85C4}" srcId="{EDE8EA06-1C38-564B-B1C9-2264B4F44BC2}" destId="{2D59E4BE-BC2A-6D42-A0CA-EB35F9962A95}" srcOrd="0" destOrd="0" parTransId="{3340C372-84F1-B94A-B534-B9991C46EF8A}" sibTransId="{3297917D-E07A-FD49-BBCB-1AC7E257EAB1}"/>
    <dgm:cxn modelId="{9569F3B1-52A2-C946-843D-0D123CF305D1}" type="presOf" srcId="{EA82C179-6CD6-DF4C-9775-B576BB1B1279}" destId="{F78E7295-D7EB-CD46-9D6D-375BC99FA006}" srcOrd="0" destOrd="0" presId="urn:microsoft.com/office/officeart/2005/8/layout/vList5"/>
    <dgm:cxn modelId="{53DD798F-188D-EE42-908C-8D71D37B8ECA}" srcId="{AA9D2254-12C4-E64B-9A8F-9C7D772879C9}" destId="{9581EE21-956D-9848-81DE-D38356A52A2C}" srcOrd="0" destOrd="0" parTransId="{EDE70E62-581F-ED4D-8A5B-52E1E14A19D2}" sibTransId="{9E9E583E-A013-DA41-B28B-99BCB8711C75}"/>
    <dgm:cxn modelId="{EB1DB097-5850-9B49-8396-FDCD9E563A9F}" type="presOf" srcId="{4C1CC08E-6906-F04F-AA1D-24F8D142CD37}" destId="{40A171E3-7A15-A14F-908E-1B245CED8AF2}" srcOrd="0" destOrd="0" presId="urn:microsoft.com/office/officeart/2005/8/layout/vList5"/>
    <dgm:cxn modelId="{46A8465D-6672-3440-B2FB-EDD21BF53C7D}" type="presOf" srcId="{2D59E4BE-BC2A-6D42-A0CA-EB35F9962A95}" destId="{EAE3CD11-86DC-D148-B0A4-B97E022278AC}" srcOrd="0" destOrd="0" presId="urn:microsoft.com/office/officeart/2005/8/layout/vList5"/>
    <dgm:cxn modelId="{BF1EB1D1-5A7A-A748-A6CA-1A41B67DD0FD}" srcId="{847B1FB8-52B7-774A-82B7-A4AE44215322}" destId="{DD25D6CF-B048-C345-ADA8-70947047FD6A}" srcOrd="0" destOrd="0" parTransId="{51B03FA5-724F-2346-9ABC-93A0ABFD4651}" sibTransId="{92D4CA32-4545-9F42-BFAC-F50AB3F4187D}"/>
    <dgm:cxn modelId="{59BCA8D8-8A1D-C247-A948-5C2FC9B74C6B}" type="presOf" srcId="{307F5F63-B4E8-1C4E-96E5-9C9A1945C20B}" destId="{F78E7295-D7EB-CD46-9D6D-375BC99FA006}" srcOrd="0" destOrd="1" presId="urn:microsoft.com/office/officeart/2005/8/layout/vList5"/>
    <dgm:cxn modelId="{721A35AA-EA81-4B41-8390-C305C331CB4E}" type="presOf" srcId="{AA9D2254-12C4-E64B-9A8F-9C7D772879C9}" destId="{AA46F3A1-973A-D541-8C10-D6332E49AB54}" srcOrd="0" destOrd="0" presId="urn:microsoft.com/office/officeart/2005/8/layout/vList5"/>
    <dgm:cxn modelId="{16F69619-9DE5-DB4A-BD5C-24B893845576}" srcId="{4C1CC08E-6906-F04F-AA1D-24F8D142CD37}" destId="{FCAA0E17-EBD1-7E49-939C-57128952A9AF}" srcOrd="3" destOrd="0" parTransId="{AB3C6213-56CE-374D-BDF6-B8DB761B18D7}" sibTransId="{C2125D76-B333-0947-8B38-078DB901193C}"/>
    <dgm:cxn modelId="{E4E0B2D1-2EA9-2443-A4B0-B9D42F79FB8D}" type="presOf" srcId="{EDE8EA06-1C38-564B-B1C9-2264B4F44BC2}" destId="{3643834B-A836-AE40-8CCA-98EC9257C527}" srcOrd="0" destOrd="0" presId="urn:microsoft.com/office/officeart/2005/8/layout/vList5"/>
    <dgm:cxn modelId="{E6938C4F-CF56-C14A-99BB-3DCB38261C5E}" srcId="{4C1CC08E-6906-F04F-AA1D-24F8D142CD37}" destId="{847B1FB8-52B7-774A-82B7-A4AE44215322}" srcOrd="4" destOrd="0" parTransId="{268587F9-9424-204D-8DFD-BB10622FDF09}" sibTransId="{4E25DBAC-D8D0-854D-901C-DA80AD636C96}"/>
    <dgm:cxn modelId="{B7F9D289-024C-4349-BF87-FC6E22A082FE}" type="presOf" srcId="{FE9713D8-29EE-EA44-A8A1-19FCD176683E}" destId="{E1E0970F-0907-F244-BFE7-FA3A665AC84A}" srcOrd="0" destOrd="0" presId="urn:microsoft.com/office/officeart/2005/8/layout/vList5"/>
    <dgm:cxn modelId="{2872FB75-569A-6F44-AB3C-DDBDBC276263}" srcId="{4C1CC08E-6906-F04F-AA1D-24F8D142CD37}" destId="{FE9713D8-29EE-EA44-A8A1-19FCD176683E}" srcOrd="0" destOrd="0" parTransId="{661804BC-2252-4F4B-BF7F-446E16E813B6}" sibTransId="{29165784-ECA5-B446-88F4-4A42EF56A6BB}"/>
    <dgm:cxn modelId="{834BC056-4E30-1448-B6D3-A2B5892063D1}" srcId="{FE9713D8-29EE-EA44-A8A1-19FCD176683E}" destId="{EA82C179-6CD6-DF4C-9775-B576BB1B1279}" srcOrd="0" destOrd="0" parTransId="{49597E77-063A-EC41-A9DA-E5525E677EC5}" sibTransId="{B37FF192-4395-8849-B3C7-2DBB861A012D}"/>
    <dgm:cxn modelId="{D2D0CDB0-276D-E047-ADDC-3EF376FD8654}" type="presOf" srcId="{847B1FB8-52B7-774A-82B7-A4AE44215322}" destId="{4E9E9A9B-C119-9141-8246-9E5820C59B44}" srcOrd="0" destOrd="0" presId="urn:microsoft.com/office/officeart/2005/8/layout/vList5"/>
    <dgm:cxn modelId="{00BD13CF-A493-A54A-988E-8C9AE5E3E495}" type="presOf" srcId="{3777E620-C955-3E4B-B5FF-DF53E3D76AB6}" destId="{177802D0-FB31-4B41-8EB4-26CD25007ABC}" srcOrd="0" destOrd="0" presId="urn:microsoft.com/office/officeart/2005/8/layout/vList5"/>
    <dgm:cxn modelId="{F458A202-2DDC-A542-90A5-42AC7F8EBA11}" type="presOf" srcId="{9581EE21-956D-9848-81DE-D38356A52A2C}" destId="{00F1EE6F-A680-5D47-BE2C-5D9099BCAD7E}" srcOrd="0" destOrd="0" presId="urn:microsoft.com/office/officeart/2005/8/layout/vList5"/>
    <dgm:cxn modelId="{C2C12C3F-7484-2142-BD46-4476766CB7B8}" srcId="{4C1CC08E-6906-F04F-AA1D-24F8D142CD37}" destId="{AA9D2254-12C4-E64B-9A8F-9C7D772879C9}" srcOrd="1" destOrd="0" parTransId="{B171DB04-D66B-6F47-AED8-A7838F550642}" sibTransId="{A96BF268-3580-F243-90ED-0CCA5ACC3ED7}"/>
    <dgm:cxn modelId="{6FC278B1-6636-9945-9CE1-A64C0A1738E8}" type="presOf" srcId="{FCAA0E17-EBD1-7E49-939C-57128952A9AF}" destId="{32A7F985-A05D-9A45-A255-9E65F500E120}" srcOrd="0" destOrd="0" presId="urn:microsoft.com/office/officeart/2005/8/layout/vList5"/>
    <dgm:cxn modelId="{0AD2CE7B-3C93-7D44-8032-C9A43DD64E0A}" srcId="{FE9713D8-29EE-EA44-A8A1-19FCD176683E}" destId="{307F5F63-B4E8-1C4E-96E5-9C9A1945C20B}" srcOrd="1" destOrd="0" parTransId="{DDA9EFE2-0130-5E45-A8C4-75F46E8F19ED}" sibTransId="{BE403B6D-6F8E-EA4A-A125-8BA210581358}"/>
    <dgm:cxn modelId="{CCBDC9F7-F1F0-8D4A-94FA-97696C8AF37E}" srcId="{4C1CC08E-6906-F04F-AA1D-24F8D142CD37}" destId="{EDE8EA06-1C38-564B-B1C9-2264B4F44BC2}" srcOrd="2" destOrd="0" parTransId="{A7483F20-60EF-AB41-B889-D5116BA127F6}" sibTransId="{C772D4E5-B72E-5840-AE55-8C43CCBF5877}"/>
    <dgm:cxn modelId="{AC656D6D-0B4B-734D-A59C-1C39FFA3CB82}" type="presParOf" srcId="{40A171E3-7A15-A14F-908E-1B245CED8AF2}" destId="{A2674257-3BF1-F643-951F-13DEC6E433CB}" srcOrd="0" destOrd="0" presId="urn:microsoft.com/office/officeart/2005/8/layout/vList5"/>
    <dgm:cxn modelId="{8C2472E6-05D1-6C4F-81A2-6C6733FE7294}" type="presParOf" srcId="{A2674257-3BF1-F643-951F-13DEC6E433CB}" destId="{E1E0970F-0907-F244-BFE7-FA3A665AC84A}" srcOrd="0" destOrd="0" presId="urn:microsoft.com/office/officeart/2005/8/layout/vList5"/>
    <dgm:cxn modelId="{287E8347-E729-9A4D-9A30-950A457A9FC3}" type="presParOf" srcId="{A2674257-3BF1-F643-951F-13DEC6E433CB}" destId="{F78E7295-D7EB-CD46-9D6D-375BC99FA006}" srcOrd="1" destOrd="0" presId="urn:microsoft.com/office/officeart/2005/8/layout/vList5"/>
    <dgm:cxn modelId="{423D7307-552F-9E4C-8BE2-8A22EC137CA4}" type="presParOf" srcId="{40A171E3-7A15-A14F-908E-1B245CED8AF2}" destId="{D58625A5-5E13-BA49-B316-3A87292B7AB7}" srcOrd="1" destOrd="0" presId="urn:microsoft.com/office/officeart/2005/8/layout/vList5"/>
    <dgm:cxn modelId="{01939B09-2221-2A4E-988B-2647DE76A4D6}" type="presParOf" srcId="{40A171E3-7A15-A14F-908E-1B245CED8AF2}" destId="{AC90A092-D25B-6847-97DF-60AFC1E9E9AE}" srcOrd="2" destOrd="0" presId="urn:microsoft.com/office/officeart/2005/8/layout/vList5"/>
    <dgm:cxn modelId="{964CFFAB-EC02-FA4D-833B-78E33C484A1E}" type="presParOf" srcId="{AC90A092-D25B-6847-97DF-60AFC1E9E9AE}" destId="{AA46F3A1-973A-D541-8C10-D6332E49AB54}" srcOrd="0" destOrd="0" presId="urn:microsoft.com/office/officeart/2005/8/layout/vList5"/>
    <dgm:cxn modelId="{C604C57A-69FD-5747-B70A-D658BD66FB66}" type="presParOf" srcId="{AC90A092-D25B-6847-97DF-60AFC1E9E9AE}" destId="{00F1EE6F-A680-5D47-BE2C-5D9099BCAD7E}" srcOrd="1" destOrd="0" presId="urn:microsoft.com/office/officeart/2005/8/layout/vList5"/>
    <dgm:cxn modelId="{C95400A5-9081-5E4E-B5EF-16D17D3BBE5C}" type="presParOf" srcId="{40A171E3-7A15-A14F-908E-1B245CED8AF2}" destId="{3990C908-8D47-1340-80E2-243B1F44A1C7}" srcOrd="3" destOrd="0" presId="urn:microsoft.com/office/officeart/2005/8/layout/vList5"/>
    <dgm:cxn modelId="{99B40693-064D-C249-8774-69A4B8353966}" type="presParOf" srcId="{40A171E3-7A15-A14F-908E-1B245CED8AF2}" destId="{E768EAE1-D6C3-184C-A113-D969016ABA42}" srcOrd="4" destOrd="0" presId="urn:microsoft.com/office/officeart/2005/8/layout/vList5"/>
    <dgm:cxn modelId="{7883EE70-7D08-F845-BBD7-3C66A7BDC38A}" type="presParOf" srcId="{E768EAE1-D6C3-184C-A113-D969016ABA42}" destId="{3643834B-A836-AE40-8CCA-98EC9257C527}" srcOrd="0" destOrd="0" presId="urn:microsoft.com/office/officeart/2005/8/layout/vList5"/>
    <dgm:cxn modelId="{008C67B8-7845-084A-9825-6C48F2A25C02}" type="presParOf" srcId="{E768EAE1-D6C3-184C-A113-D969016ABA42}" destId="{EAE3CD11-86DC-D148-B0A4-B97E022278AC}" srcOrd="1" destOrd="0" presId="urn:microsoft.com/office/officeart/2005/8/layout/vList5"/>
    <dgm:cxn modelId="{0E197DE5-252B-9E4A-95A1-9DFD346D6062}" type="presParOf" srcId="{40A171E3-7A15-A14F-908E-1B245CED8AF2}" destId="{E26CFCC7-2806-B247-A671-D9BC41F2406E}" srcOrd="5" destOrd="0" presId="urn:microsoft.com/office/officeart/2005/8/layout/vList5"/>
    <dgm:cxn modelId="{436359E2-A560-7D49-BD7A-B9A9C6744AAE}" type="presParOf" srcId="{40A171E3-7A15-A14F-908E-1B245CED8AF2}" destId="{6EE993D3-FC72-1448-8B46-1726050E2E22}" srcOrd="6" destOrd="0" presId="urn:microsoft.com/office/officeart/2005/8/layout/vList5"/>
    <dgm:cxn modelId="{695257F0-8187-B246-8936-782742CFFA6D}" type="presParOf" srcId="{6EE993D3-FC72-1448-8B46-1726050E2E22}" destId="{32A7F985-A05D-9A45-A255-9E65F500E120}" srcOrd="0" destOrd="0" presId="urn:microsoft.com/office/officeart/2005/8/layout/vList5"/>
    <dgm:cxn modelId="{C57E9824-4FC2-4045-B394-86B9A578B518}" type="presParOf" srcId="{6EE993D3-FC72-1448-8B46-1726050E2E22}" destId="{177802D0-FB31-4B41-8EB4-26CD25007ABC}" srcOrd="1" destOrd="0" presId="urn:microsoft.com/office/officeart/2005/8/layout/vList5"/>
    <dgm:cxn modelId="{74A6620C-B780-E345-96DD-4C1DE48C5994}" type="presParOf" srcId="{40A171E3-7A15-A14F-908E-1B245CED8AF2}" destId="{B8AB093A-B855-BB4E-B0C6-89BD7264A54A}" srcOrd="7" destOrd="0" presId="urn:microsoft.com/office/officeart/2005/8/layout/vList5"/>
    <dgm:cxn modelId="{5EBBB25D-5DB7-ED43-93AE-E84531994965}" type="presParOf" srcId="{40A171E3-7A15-A14F-908E-1B245CED8AF2}" destId="{2DDF0DD6-8644-464C-B731-5985B21F12B7}" srcOrd="8" destOrd="0" presId="urn:microsoft.com/office/officeart/2005/8/layout/vList5"/>
    <dgm:cxn modelId="{2255B270-077C-F74F-9527-A5271079DC2F}" type="presParOf" srcId="{2DDF0DD6-8644-464C-B731-5985B21F12B7}" destId="{4E9E9A9B-C119-9141-8246-9E5820C59B44}" srcOrd="0" destOrd="0" presId="urn:microsoft.com/office/officeart/2005/8/layout/vList5"/>
    <dgm:cxn modelId="{340DD7A0-EBE6-D846-B02A-9B73CEE6556F}" type="presParOf" srcId="{2DDF0DD6-8644-464C-B731-5985B21F12B7}" destId="{F548D0B3-D601-2640-9C5D-22FE0D733D27}"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C09018F-96CC-F343-91E8-888C19E657B3}" type="doc">
      <dgm:prSet loTypeId="urn:microsoft.com/office/officeart/2005/8/layout/default#2" loCatId="list" qsTypeId="urn:microsoft.com/office/officeart/2005/8/quickstyle/simple4" qsCatId="simple" csTypeId="urn:microsoft.com/office/officeart/2005/8/colors/accent1_2" csCatId="accent1" phldr="1"/>
      <dgm:spPr/>
      <dgm:t>
        <a:bodyPr/>
        <a:lstStyle/>
        <a:p>
          <a:endParaRPr lang="en-US"/>
        </a:p>
      </dgm:t>
    </dgm:pt>
    <dgm:pt modelId="{7945994E-9F8B-004A-899B-63399F05D0A5}">
      <dgm:prSet/>
      <dgm:spPr>
        <a:solidFill>
          <a:srgbClr val="FFC000"/>
        </a:solidFill>
      </dgm:spPr>
      <dgm:t>
        <a:bodyPr/>
        <a:lstStyle/>
        <a:p>
          <a:pPr rtl="0"/>
          <a:r>
            <a:rPr lang="en-US" b="0" dirty="0" smtClean="0">
              <a:solidFill>
                <a:schemeClr val="tx1"/>
              </a:solidFill>
            </a:rPr>
            <a:t>Persistent</a:t>
          </a:r>
          <a:endParaRPr lang="en-US" b="0" dirty="0">
            <a:solidFill>
              <a:schemeClr val="tx1"/>
            </a:solidFill>
          </a:endParaRPr>
        </a:p>
      </dgm:t>
    </dgm:pt>
    <dgm:pt modelId="{C50D4767-247F-A540-B32D-C9A6677400D8}" type="parTrans" cxnId="{42D5E922-503F-B849-81AB-8AF608BDD2C2}">
      <dgm:prSet/>
      <dgm:spPr/>
      <dgm:t>
        <a:bodyPr/>
        <a:lstStyle/>
        <a:p>
          <a:endParaRPr lang="en-US"/>
        </a:p>
      </dgm:t>
    </dgm:pt>
    <dgm:pt modelId="{9B7B5C93-2B8A-8543-BC8B-144E34FB4E00}" type="sibTrans" cxnId="{42D5E922-503F-B849-81AB-8AF608BDD2C2}">
      <dgm:prSet/>
      <dgm:spPr/>
      <dgm:t>
        <a:bodyPr/>
        <a:lstStyle/>
        <a:p>
          <a:endParaRPr lang="en-US"/>
        </a:p>
      </dgm:t>
    </dgm:pt>
    <dgm:pt modelId="{9510BF75-C479-6847-8233-5D43425B6CE7}">
      <dgm:prSet/>
      <dgm:spPr>
        <a:solidFill>
          <a:srgbClr val="C00000"/>
        </a:solidFill>
      </dgm:spPr>
      <dgm:t>
        <a:bodyPr/>
        <a:lstStyle/>
        <a:p>
          <a:pPr rtl="0"/>
          <a:r>
            <a:rPr lang="en-US" b="0" dirty="0" smtClean="0">
              <a:solidFill>
                <a:schemeClr val="bg1"/>
              </a:solidFill>
            </a:rPr>
            <a:t>Memory based</a:t>
          </a:r>
          <a:endParaRPr lang="en-US" b="0" dirty="0">
            <a:solidFill>
              <a:schemeClr val="bg1"/>
            </a:solidFill>
          </a:endParaRPr>
        </a:p>
      </dgm:t>
    </dgm:pt>
    <dgm:pt modelId="{E30DA538-D5B8-5146-BA87-404B234079B3}" type="parTrans" cxnId="{D281DF10-3850-484D-9620-A7B1B6934DEB}">
      <dgm:prSet/>
      <dgm:spPr/>
      <dgm:t>
        <a:bodyPr/>
        <a:lstStyle/>
        <a:p>
          <a:endParaRPr lang="en-US"/>
        </a:p>
      </dgm:t>
    </dgm:pt>
    <dgm:pt modelId="{2C49B8A4-C190-084B-B090-C65215125991}" type="sibTrans" cxnId="{D281DF10-3850-484D-9620-A7B1B6934DEB}">
      <dgm:prSet/>
      <dgm:spPr/>
      <dgm:t>
        <a:bodyPr/>
        <a:lstStyle/>
        <a:p>
          <a:endParaRPr lang="en-US"/>
        </a:p>
      </dgm:t>
    </dgm:pt>
    <dgm:pt modelId="{4A97A6B8-9EDD-2E4B-BDC5-F191BD827914}">
      <dgm:prSet/>
      <dgm:spPr>
        <a:solidFill>
          <a:srgbClr val="FFC000"/>
        </a:solidFill>
      </dgm:spPr>
      <dgm:t>
        <a:bodyPr/>
        <a:lstStyle/>
        <a:p>
          <a:pPr rtl="0"/>
          <a:r>
            <a:rPr lang="en-US" b="0" dirty="0" smtClean="0">
              <a:solidFill>
                <a:schemeClr val="tx1"/>
              </a:solidFill>
            </a:rPr>
            <a:t>User mode</a:t>
          </a:r>
          <a:endParaRPr lang="en-US" b="0" dirty="0">
            <a:solidFill>
              <a:schemeClr val="tx1"/>
            </a:solidFill>
          </a:endParaRPr>
        </a:p>
      </dgm:t>
    </dgm:pt>
    <dgm:pt modelId="{D03EE256-346A-3E4E-95E0-9F89FD79017C}" type="parTrans" cxnId="{CAA4D9A5-246F-934C-B43D-1CD28B422E91}">
      <dgm:prSet/>
      <dgm:spPr/>
      <dgm:t>
        <a:bodyPr/>
        <a:lstStyle/>
        <a:p>
          <a:endParaRPr lang="en-US"/>
        </a:p>
      </dgm:t>
    </dgm:pt>
    <dgm:pt modelId="{DCF2517E-9171-0341-9383-7F971B8DA491}" type="sibTrans" cxnId="{CAA4D9A5-246F-934C-B43D-1CD28B422E91}">
      <dgm:prSet/>
      <dgm:spPr/>
      <dgm:t>
        <a:bodyPr/>
        <a:lstStyle/>
        <a:p>
          <a:endParaRPr lang="en-US"/>
        </a:p>
      </dgm:t>
    </dgm:pt>
    <dgm:pt modelId="{6372CB02-1596-0141-8895-DFA8F45003DA}">
      <dgm:prSet/>
      <dgm:spPr>
        <a:solidFill>
          <a:srgbClr val="C00000"/>
        </a:solidFill>
      </dgm:spPr>
      <dgm:t>
        <a:bodyPr/>
        <a:lstStyle/>
        <a:p>
          <a:pPr rtl="0"/>
          <a:r>
            <a:rPr lang="en-US" b="0" dirty="0" smtClean="0">
              <a:solidFill>
                <a:schemeClr val="bg1"/>
              </a:solidFill>
            </a:rPr>
            <a:t>Kernel mode</a:t>
          </a:r>
          <a:endParaRPr lang="en-US" b="0" dirty="0">
            <a:solidFill>
              <a:schemeClr val="bg1"/>
            </a:solidFill>
          </a:endParaRPr>
        </a:p>
      </dgm:t>
    </dgm:pt>
    <dgm:pt modelId="{E0DC38B3-E708-CC49-B3A0-971E51B689F0}" type="parTrans" cxnId="{B00846C4-29BA-A14E-93D8-5884BA77B763}">
      <dgm:prSet/>
      <dgm:spPr/>
      <dgm:t>
        <a:bodyPr/>
        <a:lstStyle/>
        <a:p>
          <a:endParaRPr lang="en-US"/>
        </a:p>
      </dgm:t>
    </dgm:pt>
    <dgm:pt modelId="{2A2C1681-334A-E149-8781-5F2E063F9ECC}" type="sibTrans" cxnId="{B00846C4-29BA-A14E-93D8-5884BA77B763}">
      <dgm:prSet/>
      <dgm:spPr/>
      <dgm:t>
        <a:bodyPr/>
        <a:lstStyle/>
        <a:p>
          <a:endParaRPr lang="en-US"/>
        </a:p>
      </dgm:t>
    </dgm:pt>
    <dgm:pt modelId="{5DAE60C4-6E90-C94A-8857-6EAC72A2EC6C}">
      <dgm:prSet/>
      <dgm:spPr>
        <a:solidFill>
          <a:srgbClr val="FFC000"/>
        </a:solidFill>
      </dgm:spPr>
      <dgm:t>
        <a:bodyPr/>
        <a:lstStyle/>
        <a:p>
          <a:pPr rtl="0"/>
          <a:r>
            <a:rPr lang="en-US" b="0" dirty="0" smtClean="0">
              <a:solidFill>
                <a:schemeClr val="tx1"/>
              </a:solidFill>
            </a:rPr>
            <a:t>Virtual machine based</a:t>
          </a:r>
          <a:endParaRPr lang="en-US" b="0" dirty="0">
            <a:solidFill>
              <a:schemeClr val="tx1"/>
            </a:solidFill>
          </a:endParaRPr>
        </a:p>
      </dgm:t>
    </dgm:pt>
    <dgm:pt modelId="{257BB762-77F5-3B47-A422-F9BA3DB186A0}" type="parTrans" cxnId="{3B8874FF-FF0F-314C-B249-FF7E79EC522E}">
      <dgm:prSet/>
      <dgm:spPr/>
      <dgm:t>
        <a:bodyPr/>
        <a:lstStyle/>
        <a:p>
          <a:endParaRPr lang="en-US"/>
        </a:p>
      </dgm:t>
    </dgm:pt>
    <dgm:pt modelId="{6434B346-4C97-E64C-9110-C3120D3FE0CA}" type="sibTrans" cxnId="{3B8874FF-FF0F-314C-B249-FF7E79EC522E}">
      <dgm:prSet/>
      <dgm:spPr/>
      <dgm:t>
        <a:bodyPr/>
        <a:lstStyle/>
        <a:p>
          <a:endParaRPr lang="en-US"/>
        </a:p>
      </dgm:t>
    </dgm:pt>
    <dgm:pt modelId="{0D5901AB-6A59-4541-82C2-5526BDBF6B0E}">
      <dgm:prSet/>
      <dgm:spPr>
        <a:solidFill>
          <a:srgbClr val="C00000"/>
        </a:solidFill>
      </dgm:spPr>
      <dgm:t>
        <a:bodyPr/>
        <a:lstStyle/>
        <a:p>
          <a:pPr rtl="0"/>
          <a:r>
            <a:rPr lang="en-US" b="0" dirty="0" smtClean="0">
              <a:solidFill>
                <a:schemeClr val="bg1"/>
              </a:solidFill>
            </a:rPr>
            <a:t>External mode</a:t>
          </a:r>
          <a:endParaRPr lang="en-US" b="0" dirty="0">
            <a:solidFill>
              <a:schemeClr val="bg1"/>
            </a:solidFill>
          </a:endParaRPr>
        </a:p>
      </dgm:t>
    </dgm:pt>
    <dgm:pt modelId="{C068509A-8EB9-E14E-B57D-FFF87C5253D9}" type="parTrans" cxnId="{23F92D49-0F5B-5348-B406-195436BFA7B8}">
      <dgm:prSet/>
      <dgm:spPr/>
      <dgm:t>
        <a:bodyPr/>
        <a:lstStyle/>
        <a:p>
          <a:endParaRPr lang="en-US"/>
        </a:p>
      </dgm:t>
    </dgm:pt>
    <dgm:pt modelId="{B79CB585-FDB7-BC4B-91FE-E6DF7463B199}" type="sibTrans" cxnId="{23F92D49-0F5B-5348-B406-195436BFA7B8}">
      <dgm:prSet/>
      <dgm:spPr/>
      <dgm:t>
        <a:bodyPr/>
        <a:lstStyle/>
        <a:p>
          <a:endParaRPr lang="en-US"/>
        </a:p>
      </dgm:t>
    </dgm:pt>
    <dgm:pt modelId="{F4B28C59-5773-264B-A804-53529FE3DEAB}" type="pres">
      <dgm:prSet presAssocID="{2C09018F-96CC-F343-91E8-888C19E657B3}" presName="diagram" presStyleCnt="0">
        <dgm:presLayoutVars>
          <dgm:dir/>
          <dgm:resizeHandles val="exact"/>
        </dgm:presLayoutVars>
      </dgm:prSet>
      <dgm:spPr/>
      <dgm:t>
        <a:bodyPr/>
        <a:lstStyle/>
        <a:p>
          <a:endParaRPr lang="en-US"/>
        </a:p>
      </dgm:t>
    </dgm:pt>
    <dgm:pt modelId="{E44C8787-EF38-C84D-9B63-EE5A5591B063}" type="pres">
      <dgm:prSet presAssocID="{7945994E-9F8B-004A-899B-63399F05D0A5}" presName="node" presStyleLbl="node1" presStyleIdx="0" presStyleCnt="6" custLinFactNeighborX="403" custLinFactNeighborY="-1344">
        <dgm:presLayoutVars>
          <dgm:bulletEnabled val="1"/>
        </dgm:presLayoutVars>
      </dgm:prSet>
      <dgm:spPr/>
      <dgm:t>
        <a:bodyPr/>
        <a:lstStyle/>
        <a:p>
          <a:endParaRPr lang="en-US"/>
        </a:p>
      </dgm:t>
    </dgm:pt>
    <dgm:pt modelId="{42806043-3A1D-474D-9134-34D9E44EBF41}" type="pres">
      <dgm:prSet presAssocID="{9B7B5C93-2B8A-8543-BC8B-144E34FB4E00}" presName="sibTrans" presStyleCnt="0"/>
      <dgm:spPr/>
    </dgm:pt>
    <dgm:pt modelId="{6072D17B-F6A5-5047-8836-727A094DE50A}" type="pres">
      <dgm:prSet presAssocID="{9510BF75-C479-6847-8233-5D43425B6CE7}" presName="node" presStyleLbl="node1" presStyleIdx="1" presStyleCnt="6">
        <dgm:presLayoutVars>
          <dgm:bulletEnabled val="1"/>
        </dgm:presLayoutVars>
      </dgm:prSet>
      <dgm:spPr/>
      <dgm:t>
        <a:bodyPr/>
        <a:lstStyle/>
        <a:p>
          <a:endParaRPr lang="en-US"/>
        </a:p>
      </dgm:t>
    </dgm:pt>
    <dgm:pt modelId="{2861C1AB-D9EC-5F4D-84EC-81DA6C621C99}" type="pres">
      <dgm:prSet presAssocID="{2C49B8A4-C190-084B-B090-C65215125991}" presName="sibTrans" presStyleCnt="0"/>
      <dgm:spPr/>
    </dgm:pt>
    <dgm:pt modelId="{C7A1B8EF-C024-DD42-B327-0C43B33F32C7}" type="pres">
      <dgm:prSet presAssocID="{4A97A6B8-9EDD-2E4B-BDC5-F191BD827914}" presName="node" presStyleLbl="node1" presStyleIdx="2" presStyleCnt="6">
        <dgm:presLayoutVars>
          <dgm:bulletEnabled val="1"/>
        </dgm:presLayoutVars>
      </dgm:prSet>
      <dgm:spPr/>
      <dgm:t>
        <a:bodyPr/>
        <a:lstStyle/>
        <a:p>
          <a:endParaRPr lang="en-US"/>
        </a:p>
      </dgm:t>
    </dgm:pt>
    <dgm:pt modelId="{65458AEB-8ADC-EC43-BCBB-33BEBD6FCB20}" type="pres">
      <dgm:prSet presAssocID="{DCF2517E-9171-0341-9383-7F971B8DA491}" presName="sibTrans" presStyleCnt="0"/>
      <dgm:spPr/>
    </dgm:pt>
    <dgm:pt modelId="{8B48159E-09EA-364F-A510-D8162959C1D3}" type="pres">
      <dgm:prSet presAssocID="{6372CB02-1596-0141-8895-DFA8F45003DA}" presName="node" presStyleLbl="node1" presStyleIdx="3" presStyleCnt="6">
        <dgm:presLayoutVars>
          <dgm:bulletEnabled val="1"/>
        </dgm:presLayoutVars>
      </dgm:prSet>
      <dgm:spPr/>
      <dgm:t>
        <a:bodyPr/>
        <a:lstStyle/>
        <a:p>
          <a:endParaRPr lang="en-US"/>
        </a:p>
      </dgm:t>
    </dgm:pt>
    <dgm:pt modelId="{2EA93FE1-283A-5B4B-9F4A-6B5DD73001A4}" type="pres">
      <dgm:prSet presAssocID="{2A2C1681-334A-E149-8781-5F2E063F9ECC}" presName="sibTrans" presStyleCnt="0"/>
      <dgm:spPr/>
    </dgm:pt>
    <dgm:pt modelId="{F87C3173-1EE5-6A4C-872A-CD220AD18035}" type="pres">
      <dgm:prSet presAssocID="{5DAE60C4-6E90-C94A-8857-6EAC72A2EC6C}" presName="node" presStyleLbl="node1" presStyleIdx="4" presStyleCnt="6">
        <dgm:presLayoutVars>
          <dgm:bulletEnabled val="1"/>
        </dgm:presLayoutVars>
      </dgm:prSet>
      <dgm:spPr/>
      <dgm:t>
        <a:bodyPr/>
        <a:lstStyle/>
        <a:p>
          <a:endParaRPr lang="en-US"/>
        </a:p>
      </dgm:t>
    </dgm:pt>
    <dgm:pt modelId="{76C31CD0-FAD5-6048-A606-D8BA95C8188B}" type="pres">
      <dgm:prSet presAssocID="{6434B346-4C97-E64C-9110-C3120D3FE0CA}" presName="sibTrans" presStyleCnt="0"/>
      <dgm:spPr/>
    </dgm:pt>
    <dgm:pt modelId="{E0353279-FF85-2046-A116-4276350C938F}" type="pres">
      <dgm:prSet presAssocID="{0D5901AB-6A59-4541-82C2-5526BDBF6B0E}" presName="node" presStyleLbl="node1" presStyleIdx="5" presStyleCnt="6">
        <dgm:presLayoutVars>
          <dgm:bulletEnabled val="1"/>
        </dgm:presLayoutVars>
      </dgm:prSet>
      <dgm:spPr/>
      <dgm:t>
        <a:bodyPr/>
        <a:lstStyle/>
        <a:p>
          <a:endParaRPr lang="en-US"/>
        </a:p>
      </dgm:t>
    </dgm:pt>
  </dgm:ptLst>
  <dgm:cxnLst>
    <dgm:cxn modelId="{2E0AE997-F939-6243-A9E5-F9E2CE56CC25}" type="presOf" srcId="{7945994E-9F8B-004A-899B-63399F05D0A5}" destId="{E44C8787-EF38-C84D-9B63-EE5A5591B063}" srcOrd="0" destOrd="0" presId="urn:microsoft.com/office/officeart/2005/8/layout/default#2"/>
    <dgm:cxn modelId="{D7265ACA-6B35-E341-95F0-B4DAB8ED063E}" type="presOf" srcId="{4A97A6B8-9EDD-2E4B-BDC5-F191BD827914}" destId="{C7A1B8EF-C024-DD42-B327-0C43B33F32C7}" srcOrd="0" destOrd="0" presId="urn:microsoft.com/office/officeart/2005/8/layout/default#2"/>
    <dgm:cxn modelId="{EE4478F7-471E-2548-A4C4-DBC56BBE2148}" type="presOf" srcId="{0D5901AB-6A59-4541-82C2-5526BDBF6B0E}" destId="{E0353279-FF85-2046-A116-4276350C938F}" srcOrd="0" destOrd="0" presId="urn:microsoft.com/office/officeart/2005/8/layout/default#2"/>
    <dgm:cxn modelId="{3B8874FF-FF0F-314C-B249-FF7E79EC522E}" srcId="{2C09018F-96CC-F343-91E8-888C19E657B3}" destId="{5DAE60C4-6E90-C94A-8857-6EAC72A2EC6C}" srcOrd="4" destOrd="0" parTransId="{257BB762-77F5-3B47-A422-F9BA3DB186A0}" sibTransId="{6434B346-4C97-E64C-9110-C3120D3FE0CA}"/>
    <dgm:cxn modelId="{23F92D49-0F5B-5348-B406-195436BFA7B8}" srcId="{2C09018F-96CC-F343-91E8-888C19E657B3}" destId="{0D5901AB-6A59-4541-82C2-5526BDBF6B0E}" srcOrd="5" destOrd="0" parTransId="{C068509A-8EB9-E14E-B57D-FFF87C5253D9}" sibTransId="{B79CB585-FDB7-BC4B-91FE-E6DF7463B199}"/>
    <dgm:cxn modelId="{38CAA4C3-C8E0-3640-B5EA-32A890DB21CA}" type="presOf" srcId="{9510BF75-C479-6847-8233-5D43425B6CE7}" destId="{6072D17B-F6A5-5047-8836-727A094DE50A}" srcOrd="0" destOrd="0" presId="urn:microsoft.com/office/officeart/2005/8/layout/default#2"/>
    <dgm:cxn modelId="{73A46E6E-C7E3-7648-A83C-336F625B6623}" type="presOf" srcId="{2C09018F-96CC-F343-91E8-888C19E657B3}" destId="{F4B28C59-5773-264B-A804-53529FE3DEAB}" srcOrd="0" destOrd="0" presId="urn:microsoft.com/office/officeart/2005/8/layout/default#2"/>
    <dgm:cxn modelId="{B00846C4-29BA-A14E-93D8-5884BA77B763}" srcId="{2C09018F-96CC-F343-91E8-888C19E657B3}" destId="{6372CB02-1596-0141-8895-DFA8F45003DA}" srcOrd="3" destOrd="0" parTransId="{E0DC38B3-E708-CC49-B3A0-971E51B689F0}" sibTransId="{2A2C1681-334A-E149-8781-5F2E063F9ECC}"/>
    <dgm:cxn modelId="{CAA4D9A5-246F-934C-B43D-1CD28B422E91}" srcId="{2C09018F-96CC-F343-91E8-888C19E657B3}" destId="{4A97A6B8-9EDD-2E4B-BDC5-F191BD827914}" srcOrd="2" destOrd="0" parTransId="{D03EE256-346A-3E4E-95E0-9F89FD79017C}" sibTransId="{DCF2517E-9171-0341-9383-7F971B8DA491}"/>
    <dgm:cxn modelId="{42D5E922-503F-B849-81AB-8AF608BDD2C2}" srcId="{2C09018F-96CC-F343-91E8-888C19E657B3}" destId="{7945994E-9F8B-004A-899B-63399F05D0A5}" srcOrd="0" destOrd="0" parTransId="{C50D4767-247F-A540-B32D-C9A6677400D8}" sibTransId="{9B7B5C93-2B8A-8543-BC8B-144E34FB4E00}"/>
    <dgm:cxn modelId="{2D711B7B-80EF-4145-AF81-5700F7F2C68A}" type="presOf" srcId="{5DAE60C4-6E90-C94A-8857-6EAC72A2EC6C}" destId="{F87C3173-1EE5-6A4C-872A-CD220AD18035}" srcOrd="0" destOrd="0" presId="urn:microsoft.com/office/officeart/2005/8/layout/default#2"/>
    <dgm:cxn modelId="{DC2A8C10-0D65-844D-AE5D-AB21A1A100D1}" type="presOf" srcId="{6372CB02-1596-0141-8895-DFA8F45003DA}" destId="{8B48159E-09EA-364F-A510-D8162959C1D3}" srcOrd="0" destOrd="0" presId="urn:microsoft.com/office/officeart/2005/8/layout/default#2"/>
    <dgm:cxn modelId="{D281DF10-3850-484D-9620-A7B1B6934DEB}" srcId="{2C09018F-96CC-F343-91E8-888C19E657B3}" destId="{9510BF75-C479-6847-8233-5D43425B6CE7}" srcOrd="1" destOrd="0" parTransId="{E30DA538-D5B8-5146-BA87-404B234079B3}" sibTransId="{2C49B8A4-C190-084B-B090-C65215125991}"/>
    <dgm:cxn modelId="{4DEB734F-9102-9A4B-8EA4-6B9D1ACEE612}" type="presParOf" srcId="{F4B28C59-5773-264B-A804-53529FE3DEAB}" destId="{E44C8787-EF38-C84D-9B63-EE5A5591B063}" srcOrd="0" destOrd="0" presId="urn:microsoft.com/office/officeart/2005/8/layout/default#2"/>
    <dgm:cxn modelId="{81D0C0BF-0C65-B74A-AEF4-5A91C1E60EDC}" type="presParOf" srcId="{F4B28C59-5773-264B-A804-53529FE3DEAB}" destId="{42806043-3A1D-474D-9134-34D9E44EBF41}" srcOrd="1" destOrd="0" presId="urn:microsoft.com/office/officeart/2005/8/layout/default#2"/>
    <dgm:cxn modelId="{ABDC7120-F849-1346-B896-680EBF1F9BD6}" type="presParOf" srcId="{F4B28C59-5773-264B-A804-53529FE3DEAB}" destId="{6072D17B-F6A5-5047-8836-727A094DE50A}" srcOrd="2" destOrd="0" presId="urn:microsoft.com/office/officeart/2005/8/layout/default#2"/>
    <dgm:cxn modelId="{6A2F5FDC-4599-4246-8F5A-02D80CC35DD6}" type="presParOf" srcId="{F4B28C59-5773-264B-A804-53529FE3DEAB}" destId="{2861C1AB-D9EC-5F4D-84EC-81DA6C621C99}" srcOrd="3" destOrd="0" presId="urn:microsoft.com/office/officeart/2005/8/layout/default#2"/>
    <dgm:cxn modelId="{F78DA7A4-8CFA-794D-9C54-F8C222B50310}" type="presParOf" srcId="{F4B28C59-5773-264B-A804-53529FE3DEAB}" destId="{C7A1B8EF-C024-DD42-B327-0C43B33F32C7}" srcOrd="4" destOrd="0" presId="urn:microsoft.com/office/officeart/2005/8/layout/default#2"/>
    <dgm:cxn modelId="{ED2D627B-EEEB-F943-8763-D35C7ACF4818}" type="presParOf" srcId="{F4B28C59-5773-264B-A804-53529FE3DEAB}" destId="{65458AEB-8ADC-EC43-BCBB-33BEBD6FCB20}" srcOrd="5" destOrd="0" presId="urn:microsoft.com/office/officeart/2005/8/layout/default#2"/>
    <dgm:cxn modelId="{47115418-B02E-4D4B-9A2F-E8D9497CBD7D}" type="presParOf" srcId="{F4B28C59-5773-264B-A804-53529FE3DEAB}" destId="{8B48159E-09EA-364F-A510-D8162959C1D3}" srcOrd="6" destOrd="0" presId="urn:microsoft.com/office/officeart/2005/8/layout/default#2"/>
    <dgm:cxn modelId="{760411BC-8677-E347-ACBB-625B050197A0}" type="presParOf" srcId="{F4B28C59-5773-264B-A804-53529FE3DEAB}" destId="{2EA93FE1-283A-5B4B-9F4A-6B5DD73001A4}" srcOrd="7" destOrd="0" presId="urn:microsoft.com/office/officeart/2005/8/layout/default#2"/>
    <dgm:cxn modelId="{F424CC0E-BD57-314B-B1CE-A1A268E88A6E}" type="presParOf" srcId="{F4B28C59-5773-264B-A804-53529FE3DEAB}" destId="{F87C3173-1EE5-6A4C-872A-CD220AD18035}" srcOrd="8" destOrd="0" presId="urn:microsoft.com/office/officeart/2005/8/layout/default#2"/>
    <dgm:cxn modelId="{861AB820-CEF4-FC46-AB75-3BD741620830}" type="presParOf" srcId="{F4B28C59-5773-264B-A804-53529FE3DEAB}" destId="{76C31CD0-FAD5-6048-A606-D8BA95C8188B}" srcOrd="9" destOrd="0" presId="urn:microsoft.com/office/officeart/2005/8/layout/default#2"/>
    <dgm:cxn modelId="{437F895A-81B1-4A49-A132-358C913DA21A}" type="presParOf" srcId="{F4B28C59-5773-264B-A804-53529FE3DEAB}" destId="{E0353279-FF85-2046-A116-4276350C938F}" srcOrd="10" destOrd="0" presId="urn:microsoft.com/office/officeart/2005/8/layout/defaul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4CD5FDD-3E23-D14D-867E-A660F7B4AF9D}"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B94F0689-7322-8A4F-B311-1131BDF95662}">
      <dgm:prSet/>
      <dgm:spPr>
        <a:solidFill>
          <a:srgbClr val="C00000"/>
        </a:solidFill>
      </dgm:spPr>
      <dgm:t>
        <a:bodyPr/>
        <a:lstStyle/>
        <a:p>
          <a:pPr algn="ctr" rtl="0"/>
          <a:r>
            <a:rPr lang="en-US" b="0" dirty="0" err="1" smtClean="0">
              <a:solidFill>
                <a:schemeClr val="bg1"/>
              </a:solidFill>
            </a:rPr>
            <a:t>Keylogger</a:t>
          </a:r>
          <a:endParaRPr lang="en-US" b="0" dirty="0">
            <a:solidFill>
              <a:schemeClr val="bg1"/>
            </a:solidFill>
          </a:endParaRPr>
        </a:p>
      </dgm:t>
    </dgm:pt>
    <dgm:pt modelId="{8FF18536-BA39-4347-A1C2-43E9A140035D}" type="parTrans" cxnId="{55F5ABAD-E016-8C46-9673-A4AB4C71EBEC}">
      <dgm:prSet/>
      <dgm:spPr/>
      <dgm:t>
        <a:bodyPr/>
        <a:lstStyle/>
        <a:p>
          <a:endParaRPr lang="en-US"/>
        </a:p>
      </dgm:t>
    </dgm:pt>
    <dgm:pt modelId="{6BCE686B-D11E-194D-8484-D843F4E56EFE}" type="sibTrans" cxnId="{55F5ABAD-E016-8C46-9673-A4AB4C71EBEC}">
      <dgm:prSet/>
      <dgm:spPr/>
      <dgm:t>
        <a:bodyPr/>
        <a:lstStyle/>
        <a:p>
          <a:endParaRPr lang="en-US"/>
        </a:p>
      </dgm:t>
    </dgm:pt>
    <dgm:pt modelId="{7B947D24-2725-6E4B-B697-3855ABC42F0A}">
      <dgm:prSet custT="1"/>
      <dgm:spPr/>
      <dgm:t>
        <a:bodyPr/>
        <a:lstStyle/>
        <a:p>
          <a:pPr rtl="0"/>
          <a:r>
            <a:rPr lang="en-US" sz="2400" b="0" dirty="0" smtClean="0">
              <a:latin typeface="+mj-lt"/>
            </a:rPr>
            <a:t>Captures keystrokes to allow attacker to monitor sensitive information</a:t>
          </a:r>
          <a:endParaRPr lang="en-US" sz="2400" b="0" dirty="0">
            <a:latin typeface="+mj-lt"/>
          </a:endParaRPr>
        </a:p>
      </dgm:t>
    </dgm:pt>
    <dgm:pt modelId="{017FF03C-1900-6C41-8661-1DBC726BBCB8}" type="parTrans" cxnId="{A1C1D605-E172-F34F-B55D-F0D23D516089}">
      <dgm:prSet/>
      <dgm:spPr/>
      <dgm:t>
        <a:bodyPr/>
        <a:lstStyle/>
        <a:p>
          <a:endParaRPr lang="en-US"/>
        </a:p>
      </dgm:t>
    </dgm:pt>
    <dgm:pt modelId="{75ABAF23-CCE7-F549-B029-6A3433A82024}" type="sibTrans" cxnId="{A1C1D605-E172-F34F-B55D-F0D23D516089}">
      <dgm:prSet/>
      <dgm:spPr/>
      <dgm:t>
        <a:bodyPr/>
        <a:lstStyle/>
        <a:p>
          <a:endParaRPr lang="en-US"/>
        </a:p>
      </dgm:t>
    </dgm:pt>
    <dgm:pt modelId="{6F40F308-E3E5-1942-A4AD-41ABD146AEC9}">
      <dgm:prSet custT="1"/>
      <dgm:spPr/>
      <dgm:t>
        <a:bodyPr/>
        <a:lstStyle/>
        <a:p>
          <a:pPr rtl="0"/>
          <a:r>
            <a:rPr lang="en-US" sz="2400" b="0" dirty="0" smtClean="0">
              <a:latin typeface="+mj-lt"/>
            </a:rPr>
            <a:t>Typically uses some form of filtering mechanism that only returns information close to keywords (“login”, “password”)</a:t>
          </a:r>
          <a:endParaRPr lang="en-US" sz="2400" b="0" dirty="0">
            <a:latin typeface="+mj-lt"/>
          </a:endParaRPr>
        </a:p>
      </dgm:t>
    </dgm:pt>
    <dgm:pt modelId="{5F8623D1-C869-1743-8F96-A61316B7F2A9}" type="parTrans" cxnId="{7B0CE60A-134A-4540-8A63-7CB445448D39}">
      <dgm:prSet/>
      <dgm:spPr/>
      <dgm:t>
        <a:bodyPr/>
        <a:lstStyle/>
        <a:p>
          <a:endParaRPr lang="en-US"/>
        </a:p>
      </dgm:t>
    </dgm:pt>
    <dgm:pt modelId="{4989028D-19DD-B540-8DEC-C6AFDB32A41F}" type="sibTrans" cxnId="{7B0CE60A-134A-4540-8A63-7CB445448D39}">
      <dgm:prSet/>
      <dgm:spPr/>
      <dgm:t>
        <a:bodyPr/>
        <a:lstStyle/>
        <a:p>
          <a:endParaRPr lang="en-US"/>
        </a:p>
      </dgm:t>
    </dgm:pt>
    <dgm:pt modelId="{0B2449B9-842E-B448-A67B-515097385F15}">
      <dgm:prSet/>
      <dgm:spPr>
        <a:solidFill>
          <a:srgbClr val="C00000"/>
        </a:solidFill>
      </dgm:spPr>
      <dgm:t>
        <a:bodyPr/>
        <a:lstStyle/>
        <a:p>
          <a:pPr algn="ctr" rtl="0"/>
          <a:r>
            <a:rPr lang="en-US" b="0" dirty="0" smtClean="0">
              <a:solidFill>
                <a:schemeClr val="bg1"/>
              </a:solidFill>
            </a:rPr>
            <a:t>Spyware</a:t>
          </a:r>
          <a:endParaRPr lang="en-US" b="0" dirty="0">
            <a:solidFill>
              <a:schemeClr val="bg1"/>
            </a:solidFill>
          </a:endParaRPr>
        </a:p>
      </dgm:t>
    </dgm:pt>
    <dgm:pt modelId="{142732F0-78F2-B645-8810-BDA197ADC979}" type="parTrans" cxnId="{B2432071-DEC3-EF49-A2EE-83EC764D776A}">
      <dgm:prSet/>
      <dgm:spPr/>
      <dgm:t>
        <a:bodyPr/>
        <a:lstStyle/>
        <a:p>
          <a:endParaRPr lang="en-US"/>
        </a:p>
      </dgm:t>
    </dgm:pt>
    <dgm:pt modelId="{79E8A411-5538-4A45-87E1-2958ADC5B184}" type="sibTrans" cxnId="{B2432071-DEC3-EF49-A2EE-83EC764D776A}">
      <dgm:prSet/>
      <dgm:spPr/>
      <dgm:t>
        <a:bodyPr/>
        <a:lstStyle/>
        <a:p>
          <a:endParaRPr lang="en-US"/>
        </a:p>
      </dgm:t>
    </dgm:pt>
    <dgm:pt modelId="{06C297C7-4C0B-9046-AAB5-53B50F53620B}">
      <dgm:prSet custT="1"/>
      <dgm:spPr/>
      <dgm:t>
        <a:bodyPr/>
        <a:lstStyle/>
        <a:p>
          <a:pPr rtl="0"/>
          <a:r>
            <a:rPr lang="en-US" sz="2400" b="0" dirty="0" smtClean="0">
              <a:latin typeface="+mj-lt"/>
            </a:rPr>
            <a:t>Subverts the compromised machine to allow monitoring of a wide range of activity on the system</a:t>
          </a:r>
          <a:endParaRPr lang="en-US" sz="2400" b="0" dirty="0">
            <a:latin typeface="+mj-lt"/>
          </a:endParaRPr>
        </a:p>
      </dgm:t>
    </dgm:pt>
    <dgm:pt modelId="{324FACB8-D098-4A43-9568-FD0BE653D941}" type="parTrans" cxnId="{28E5FBB8-80FC-034E-BC75-CDE8C19838DB}">
      <dgm:prSet/>
      <dgm:spPr/>
      <dgm:t>
        <a:bodyPr/>
        <a:lstStyle/>
        <a:p>
          <a:endParaRPr lang="en-US"/>
        </a:p>
      </dgm:t>
    </dgm:pt>
    <dgm:pt modelId="{A96D1B4B-D8A9-4F4B-A487-83D5B4808E76}" type="sibTrans" cxnId="{28E5FBB8-80FC-034E-BC75-CDE8C19838DB}">
      <dgm:prSet/>
      <dgm:spPr/>
      <dgm:t>
        <a:bodyPr/>
        <a:lstStyle/>
        <a:p>
          <a:endParaRPr lang="en-US"/>
        </a:p>
      </dgm:t>
    </dgm:pt>
    <dgm:pt modelId="{E0D1BE0A-BA57-AE41-B45E-E6DFD0823B88}">
      <dgm:prSet custT="1"/>
      <dgm:spPr/>
      <dgm:t>
        <a:bodyPr/>
        <a:lstStyle/>
        <a:p>
          <a:pPr rtl="0"/>
          <a:r>
            <a:rPr lang="en-US" sz="2400" b="0" dirty="0" smtClean="0">
              <a:latin typeface="+mj-lt"/>
            </a:rPr>
            <a:t>Monitoring history and content of browsing activity</a:t>
          </a:r>
          <a:endParaRPr lang="en-US" sz="2400" b="0" dirty="0">
            <a:latin typeface="+mj-lt"/>
          </a:endParaRPr>
        </a:p>
      </dgm:t>
    </dgm:pt>
    <dgm:pt modelId="{93128017-3521-724E-864C-82D26A77565E}" type="parTrans" cxnId="{5840BDF8-D25A-D047-8029-5A28BFB04415}">
      <dgm:prSet/>
      <dgm:spPr/>
      <dgm:t>
        <a:bodyPr/>
        <a:lstStyle/>
        <a:p>
          <a:endParaRPr lang="en-US"/>
        </a:p>
      </dgm:t>
    </dgm:pt>
    <dgm:pt modelId="{D8EC4CF6-D8B6-CD4E-86A1-38623CC37EA2}" type="sibTrans" cxnId="{5840BDF8-D25A-D047-8029-5A28BFB04415}">
      <dgm:prSet/>
      <dgm:spPr/>
      <dgm:t>
        <a:bodyPr/>
        <a:lstStyle/>
        <a:p>
          <a:endParaRPr lang="en-US"/>
        </a:p>
      </dgm:t>
    </dgm:pt>
    <dgm:pt modelId="{FDE605C1-02A6-514E-A99F-A53EC8CC25BF}">
      <dgm:prSet custT="1"/>
      <dgm:spPr/>
      <dgm:t>
        <a:bodyPr/>
        <a:lstStyle/>
        <a:p>
          <a:pPr rtl="0"/>
          <a:r>
            <a:rPr lang="en-US" sz="2400" b="0" dirty="0" smtClean="0">
              <a:latin typeface="+mj-lt"/>
            </a:rPr>
            <a:t>Redirecting certain Web page requests to fake sites</a:t>
          </a:r>
          <a:endParaRPr lang="en-US" sz="2400" b="0" dirty="0">
            <a:latin typeface="+mj-lt"/>
          </a:endParaRPr>
        </a:p>
      </dgm:t>
    </dgm:pt>
    <dgm:pt modelId="{C4C2C0B7-93B7-E34C-A1AE-2E26AE4C9047}" type="parTrans" cxnId="{9917BF2F-7A7B-484C-9D30-77FB8539A03C}">
      <dgm:prSet/>
      <dgm:spPr/>
      <dgm:t>
        <a:bodyPr/>
        <a:lstStyle/>
        <a:p>
          <a:endParaRPr lang="en-US"/>
        </a:p>
      </dgm:t>
    </dgm:pt>
    <dgm:pt modelId="{35DC5F0C-7646-4342-93EB-1CAC5E2EF766}" type="sibTrans" cxnId="{9917BF2F-7A7B-484C-9D30-77FB8539A03C}">
      <dgm:prSet/>
      <dgm:spPr/>
      <dgm:t>
        <a:bodyPr/>
        <a:lstStyle/>
        <a:p>
          <a:endParaRPr lang="en-US"/>
        </a:p>
      </dgm:t>
    </dgm:pt>
    <dgm:pt modelId="{FCFB8E09-2A7D-114B-A7B0-44C686154FFC}">
      <dgm:prSet custT="1"/>
      <dgm:spPr/>
      <dgm:t>
        <a:bodyPr/>
        <a:lstStyle/>
        <a:p>
          <a:pPr rtl="0"/>
          <a:r>
            <a:rPr lang="en-US" sz="2400" b="0" dirty="0" smtClean="0">
              <a:latin typeface="+mj-lt"/>
            </a:rPr>
            <a:t>Dynamically modifying data exchanged between the browser and certain Web sites of interest</a:t>
          </a:r>
          <a:endParaRPr lang="en-US" sz="2400" b="0" dirty="0">
            <a:latin typeface="+mj-lt"/>
          </a:endParaRPr>
        </a:p>
      </dgm:t>
    </dgm:pt>
    <dgm:pt modelId="{45FD0452-7681-FD4C-8298-76FCA5582124}" type="parTrans" cxnId="{FD0B63A7-C4AC-6A4D-8C7B-6CA9384DDCBD}">
      <dgm:prSet/>
      <dgm:spPr/>
      <dgm:t>
        <a:bodyPr/>
        <a:lstStyle/>
        <a:p>
          <a:endParaRPr lang="en-US"/>
        </a:p>
      </dgm:t>
    </dgm:pt>
    <dgm:pt modelId="{79AC107C-F345-3843-8F8E-C195B63B8DA2}" type="sibTrans" cxnId="{FD0B63A7-C4AC-6A4D-8C7B-6CA9384DDCBD}">
      <dgm:prSet/>
      <dgm:spPr/>
      <dgm:t>
        <a:bodyPr/>
        <a:lstStyle/>
        <a:p>
          <a:endParaRPr lang="en-US"/>
        </a:p>
      </dgm:t>
    </dgm:pt>
    <dgm:pt modelId="{58583719-3BE6-C040-A8E4-E7004102C6A2}" type="pres">
      <dgm:prSet presAssocID="{84CD5FDD-3E23-D14D-867E-A660F7B4AF9D}" presName="linear" presStyleCnt="0">
        <dgm:presLayoutVars>
          <dgm:animLvl val="lvl"/>
          <dgm:resizeHandles val="exact"/>
        </dgm:presLayoutVars>
      </dgm:prSet>
      <dgm:spPr/>
      <dgm:t>
        <a:bodyPr/>
        <a:lstStyle/>
        <a:p>
          <a:endParaRPr lang="en-US"/>
        </a:p>
      </dgm:t>
    </dgm:pt>
    <dgm:pt modelId="{6ED16D23-CB7C-7146-804D-02F7F2F0993C}" type="pres">
      <dgm:prSet presAssocID="{B94F0689-7322-8A4F-B311-1131BDF95662}" presName="parentText" presStyleLbl="node1" presStyleIdx="0" presStyleCnt="2" custScaleX="15512" custScaleY="51255" custLinFactNeighborX="-36724" custLinFactNeighborY="-25771">
        <dgm:presLayoutVars>
          <dgm:chMax val="0"/>
          <dgm:bulletEnabled val="1"/>
        </dgm:presLayoutVars>
      </dgm:prSet>
      <dgm:spPr/>
      <dgm:t>
        <a:bodyPr/>
        <a:lstStyle/>
        <a:p>
          <a:endParaRPr lang="en-US"/>
        </a:p>
      </dgm:t>
    </dgm:pt>
    <dgm:pt modelId="{6EC0B32E-D560-6E48-80D9-7FDA089E9536}" type="pres">
      <dgm:prSet presAssocID="{B94F0689-7322-8A4F-B311-1131BDF95662}" presName="childText" presStyleLbl="revTx" presStyleIdx="0" presStyleCnt="2">
        <dgm:presLayoutVars>
          <dgm:bulletEnabled val="1"/>
        </dgm:presLayoutVars>
      </dgm:prSet>
      <dgm:spPr/>
      <dgm:t>
        <a:bodyPr/>
        <a:lstStyle/>
        <a:p>
          <a:endParaRPr lang="en-US"/>
        </a:p>
      </dgm:t>
    </dgm:pt>
    <dgm:pt modelId="{442D52DF-67B0-7044-9065-75ABFAA2374F}" type="pres">
      <dgm:prSet presAssocID="{0B2449B9-842E-B448-A67B-515097385F15}" presName="parentText" presStyleLbl="node1" presStyleIdx="1" presStyleCnt="2" custScaleX="17092" custScaleY="41448" custLinFactNeighborX="-36254" custLinFactNeighborY="17713">
        <dgm:presLayoutVars>
          <dgm:chMax val="0"/>
          <dgm:bulletEnabled val="1"/>
        </dgm:presLayoutVars>
      </dgm:prSet>
      <dgm:spPr/>
      <dgm:t>
        <a:bodyPr/>
        <a:lstStyle/>
        <a:p>
          <a:endParaRPr lang="en-US"/>
        </a:p>
      </dgm:t>
    </dgm:pt>
    <dgm:pt modelId="{3B3E35FC-5EFA-7D41-B5C5-12A734B7553B}" type="pres">
      <dgm:prSet presAssocID="{0B2449B9-842E-B448-A67B-515097385F15}" presName="childText" presStyleLbl="revTx" presStyleIdx="1" presStyleCnt="2" custLinFactNeighborY="34947">
        <dgm:presLayoutVars>
          <dgm:bulletEnabled val="1"/>
        </dgm:presLayoutVars>
      </dgm:prSet>
      <dgm:spPr/>
      <dgm:t>
        <a:bodyPr/>
        <a:lstStyle/>
        <a:p>
          <a:endParaRPr lang="en-US"/>
        </a:p>
      </dgm:t>
    </dgm:pt>
  </dgm:ptLst>
  <dgm:cxnLst>
    <dgm:cxn modelId="{55F5ABAD-E016-8C46-9673-A4AB4C71EBEC}" srcId="{84CD5FDD-3E23-D14D-867E-A660F7B4AF9D}" destId="{B94F0689-7322-8A4F-B311-1131BDF95662}" srcOrd="0" destOrd="0" parTransId="{8FF18536-BA39-4347-A1C2-43E9A140035D}" sibTransId="{6BCE686B-D11E-194D-8484-D843F4E56EFE}"/>
    <dgm:cxn modelId="{A1C1D605-E172-F34F-B55D-F0D23D516089}" srcId="{B94F0689-7322-8A4F-B311-1131BDF95662}" destId="{7B947D24-2725-6E4B-B697-3855ABC42F0A}" srcOrd="0" destOrd="0" parTransId="{017FF03C-1900-6C41-8661-1DBC726BBCB8}" sibTransId="{75ABAF23-CCE7-F549-B029-6A3433A82024}"/>
    <dgm:cxn modelId="{FD0B63A7-C4AC-6A4D-8C7B-6CA9384DDCBD}" srcId="{06C297C7-4C0B-9046-AAB5-53B50F53620B}" destId="{FCFB8E09-2A7D-114B-A7B0-44C686154FFC}" srcOrd="2" destOrd="0" parTransId="{45FD0452-7681-FD4C-8298-76FCA5582124}" sibTransId="{79AC107C-F345-3843-8F8E-C195B63B8DA2}"/>
    <dgm:cxn modelId="{B2432071-DEC3-EF49-A2EE-83EC764D776A}" srcId="{84CD5FDD-3E23-D14D-867E-A660F7B4AF9D}" destId="{0B2449B9-842E-B448-A67B-515097385F15}" srcOrd="1" destOrd="0" parTransId="{142732F0-78F2-B645-8810-BDA197ADC979}" sibTransId="{79E8A411-5538-4A45-87E1-2958ADC5B184}"/>
    <dgm:cxn modelId="{12C49897-4143-3140-B5D6-5B1C292DEAD3}" type="presOf" srcId="{6F40F308-E3E5-1942-A4AD-41ABD146AEC9}" destId="{6EC0B32E-D560-6E48-80D9-7FDA089E9536}" srcOrd="0" destOrd="1" presId="urn:microsoft.com/office/officeart/2005/8/layout/vList2"/>
    <dgm:cxn modelId="{466311D7-C123-9A4B-AE96-A5D006C26E2D}" type="presOf" srcId="{84CD5FDD-3E23-D14D-867E-A660F7B4AF9D}" destId="{58583719-3BE6-C040-A8E4-E7004102C6A2}" srcOrd="0" destOrd="0" presId="urn:microsoft.com/office/officeart/2005/8/layout/vList2"/>
    <dgm:cxn modelId="{28E5FBB8-80FC-034E-BC75-CDE8C19838DB}" srcId="{0B2449B9-842E-B448-A67B-515097385F15}" destId="{06C297C7-4C0B-9046-AAB5-53B50F53620B}" srcOrd="0" destOrd="0" parTransId="{324FACB8-D098-4A43-9568-FD0BE653D941}" sibTransId="{A96D1B4B-D8A9-4F4B-A487-83D5B4808E76}"/>
    <dgm:cxn modelId="{7A134092-5556-3B4A-BE4B-915B0CADBEBD}" type="presOf" srcId="{B94F0689-7322-8A4F-B311-1131BDF95662}" destId="{6ED16D23-CB7C-7146-804D-02F7F2F0993C}" srcOrd="0" destOrd="0" presId="urn:microsoft.com/office/officeart/2005/8/layout/vList2"/>
    <dgm:cxn modelId="{FD3D4B3D-D7B8-F84D-94EC-49C36EBC1326}" type="presOf" srcId="{0B2449B9-842E-B448-A67B-515097385F15}" destId="{442D52DF-67B0-7044-9065-75ABFAA2374F}" srcOrd="0" destOrd="0" presId="urn:microsoft.com/office/officeart/2005/8/layout/vList2"/>
    <dgm:cxn modelId="{5840BDF8-D25A-D047-8029-5A28BFB04415}" srcId="{06C297C7-4C0B-9046-AAB5-53B50F53620B}" destId="{E0D1BE0A-BA57-AE41-B45E-E6DFD0823B88}" srcOrd="0" destOrd="0" parTransId="{93128017-3521-724E-864C-82D26A77565E}" sibTransId="{D8EC4CF6-D8B6-CD4E-86A1-38623CC37EA2}"/>
    <dgm:cxn modelId="{2F32625F-2598-6C49-A79C-DD90BE7D7B76}" type="presOf" srcId="{FCFB8E09-2A7D-114B-A7B0-44C686154FFC}" destId="{3B3E35FC-5EFA-7D41-B5C5-12A734B7553B}" srcOrd="0" destOrd="3" presId="urn:microsoft.com/office/officeart/2005/8/layout/vList2"/>
    <dgm:cxn modelId="{5BF0F821-E677-8C44-BE00-B22F12C696FD}" type="presOf" srcId="{7B947D24-2725-6E4B-B697-3855ABC42F0A}" destId="{6EC0B32E-D560-6E48-80D9-7FDA089E9536}" srcOrd="0" destOrd="0" presId="urn:microsoft.com/office/officeart/2005/8/layout/vList2"/>
    <dgm:cxn modelId="{7B44FA7B-A0CE-7F4B-9EB1-3A3B8DE0DD27}" type="presOf" srcId="{06C297C7-4C0B-9046-AAB5-53B50F53620B}" destId="{3B3E35FC-5EFA-7D41-B5C5-12A734B7553B}" srcOrd="0" destOrd="0" presId="urn:microsoft.com/office/officeart/2005/8/layout/vList2"/>
    <dgm:cxn modelId="{7B0CE60A-134A-4540-8A63-7CB445448D39}" srcId="{B94F0689-7322-8A4F-B311-1131BDF95662}" destId="{6F40F308-E3E5-1942-A4AD-41ABD146AEC9}" srcOrd="1" destOrd="0" parTransId="{5F8623D1-C869-1743-8F96-A61316B7F2A9}" sibTransId="{4989028D-19DD-B540-8DEC-C6AFDB32A41F}"/>
    <dgm:cxn modelId="{B4B2A2B9-1C25-714D-B52F-F82340B7B3D0}" type="presOf" srcId="{E0D1BE0A-BA57-AE41-B45E-E6DFD0823B88}" destId="{3B3E35FC-5EFA-7D41-B5C5-12A734B7553B}" srcOrd="0" destOrd="1" presId="urn:microsoft.com/office/officeart/2005/8/layout/vList2"/>
    <dgm:cxn modelId="{9917BF2F-7A7B-484C-9D30-77FB8539A03C}" srcId="{06C297C7-4C0B-9046-AAB5-53B50F53620B}" destId="{FDE605C1-02A6-514E-A99F-A53EC8CC25BF}" srcOrd="1" destOrd="0" parTransId="{C4C2C0B7-93B7-E34C-A1AE-2E26AE4C9047}" sibTransId="{35DC5F0C-7646-4342-93EB-1CAC5E2EF766}"/>
    <dgm:cxn modelId="{E49F0EB6-187D-BD4C-8BC0-7565E8FCCB29}" type="presOf" srcId="{FDE605C1-02A6-514E-A99F-A53EC8CC25BF}" destId="{3B3E35FC-5EFA-7D41-B5C5-12A734B7553B}" srcOrd="0" destOrd="2" presId="urn:microsoft.com/office/officeart/2005/8/layout/vList2"/>
    <dgm:cxn modelId="{23FFA8BD-2668-EB40-9283-0390C35B43BD}" type="presParOf" srcId="{58583719-3BE6-C040-A8E4-E7004102C6A2}" destId="{6ED16D23-CB7C-7146-804D-02F7F2F0993C}" srcOrd="0" destOrd="0" presId="urn:microsoft.com/office/officeart/2005/8/layout/vList2"/>
    <dgm:cxn modelId="{806D7121-C8A5-DB4E-9532-9B941E7AD93F}" type="presParOf" srcId="{58583719-3BE6-C040-A8E4-E7004102C6A2}" destId="{6EC0B32E-D560-6E48-80D9-7FDA089E9536}" srcOrd="1" destOrd="0" presId="urn:microsoft.com/office/officeart/2005/8/layout/vList2"/>
    <dgm:cxn modelId="{05C01521-F72F-7B44-9E5B-AD2F989266AB}" type="presParOf" srcId="{58583719-3BE6-C040-A8E4-E7004102C6A2}" destId="{442D52DF-67B0-7044-9065-75ABFAA2374F}" srcOrd="2" destOrd="0" presId="urn:microsoft.com/office/officeart/2005/8/layout/vList2"/>
    <dgm:cxn modelId="{E9357050-3295-C04F-952B-9D05C9519E39}" type="presParOf" srcId="{58583719-3BE6-C040-A8E4-E7004102C6A2}" destId="{3B3E35FC-5EFA-7D41-B5C5-12A734B7553B}"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683EB3-9145-414D-BA47-C91BB8F520AC}">
      <dsp:nvSpPr>
        <dsp:cNvPr id="0" name=""/>
        <dsp:cNvSpPr/>
      </dsp:nvSpPr>
      <dsp:spPr>
        <a:xfrm>
          <a:off x="1396710" y="0"/>
          <a:ext cx="4416490" cy="1104122"/>
        </a:xfrm>
        <a:prstGeom prst="roundRect">
          <a:avLst>
            <a:gd name="adj" fmla="val 10000"/>
          </a:avLst>
        </a:prstGeom>
        <a:solidFill>
          <a:srgbClr val="C000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rtl="0">
            <a:lnSpc>
              <a:spcPct val="90000"/>
            </a:lnSpc>
            <a:spcBef>
              <a:spcPct val="0"/>
            </a:spcBef>
            <a:spcAft>
              <a:spcPct val="35000"/>
            </a:spcAft>
          </a:pPr>
          <a:r>
            <a:rPr lang="en-US" sz="3200" b="0" kern="1200" dirty="0" smtClean="0">
              <a:solidFill>
                <a:schemeClr val="bg1"/>
              </a:solidFill>
              <a:effectLst/>
            </a:rPr>
            <a:t>Classified into two broad categories:</a:t>
          </a:r>
          <a:endParaRPr lang="en-US" sz="3200" b="0" kern="1200" dirty="0">
            <a:solidFill>
              <a:schemeClr val="bg1"/>
            </a:solidFill>
            <a:effectLst/>
          </a:endParaRPr>
        </a:p>
      </dsp:txBody>
      <dsp:txXfrm>
        <a:off x="1429049" y="32339"/>
        <a:ext cx="4351812" cy="1039444"/>
      </dsp:txXfrm>
    </dsp:sp>
    <dsp:sp modelId="{EDB22133-E8C5-564E-9BDE-77A9A6AFF0D9}">
      <dsp:nvSpPr>
        <dsp:cNvPr id="0" name=""/>
        <dsp:cNvSpPr/>
      </dsp:nvSpPr>
      <dsp:spPr>
        <a:xfrm rot="5400000">
          <a:off x="3508344" y="1200733"/>
          <a:ext cx="193221" cy="193221"/>
        </a:xfrm>
        <a:prstGeom prst="rightArrow">
          <a:avLst>
            <a:gd name="adj1" fmla="val 66700"/>
            <a:gd name="adj2" fmla="val 50000"/>
          </a:avLst>
        </a:prstGeom>
        <a:gradFill rotWithShape="0">
          <a:gsLst>
            <a:gs pos="0">
              <a:schemeClr val="accent1">
                <a:tint val="60000"/>
                <a:hueOff val="0"/>
                <a:satOff val="0"/>
                <a:lumOff val="0"/>
                <a:alphaOff val="0"/>
                <a:tint val="100000"/>
                <a:shade val="100000"/>
                <a:satMod val="129999"/>
              </a:schemeClr>
            </a:gs>
            <a:gs pos="100000">
              <a:schemeClr val="accent1">
                <a:tint val="60000"/>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sp>
    <dsp:sp modelId="{23949CA4-11FE-B44B-8096-7F92BA04476C}">
      <dsp:nvSpPr>
        <dsp:cNvPr id="0" name=""/>
        <dsp:cNvSpPr/>
      </dsp:nvSpPr>
      <dsp:spPr>
        <a:xfrm>
          <a:off x="1396710" y="1490565"/>
          <a:ext cx="4416490" cy="1104122"/>
        </a:xfrm>
        <a:prstGeom prst="roundRect">
          <a:avLst>
            <a:gd name="adj" fmla="val 10000"/>
          </a:avLst>
        </a:prstGeom>
        <a:solidFill>
          <a:srgbClr val="92D050">
            <a:alpha val="90000"/>
          </a:srgb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rtl="0">
            <a:lnSpc>
              <a:spcPct val="90000"/>
            </a:lnSpc>
            <a:spcBef>
              <a:spcPct val="0"/>
            </a:spcBef>
            <a:spcAft>
              <a:spcPct val="35000"/>
            </a:spcAft>
          </a:pPr>
          <a:r>
            <a:rPr lang="en-US" sz="2300" b="1" i="0" kern="1200" dirty="0" smtClean="0">
              <a:latin typeface="+mj-lt"/>
            </a:rPr>
            <a:t>Based first on how it spreads or propagates to reach the desired targets</a:t>
          </a:r>
          <a:endParaRPr lang="en-US" sz="2300" b="1" i="0" kern="1200" dirty="0">
            <a:latin typeface="+mj-lt"/>
          </a:endParaRPr>
        </a:p>
      </dsp:txBody>
      <dsp:txXfrm>
        <a:off x="1429049" y="1522904"/>
        <a:ext cx="4351812" cy="1039444"/>
      </dsp:txXfrm>
    </dsp:sp>
    <dsp:sp modelId="{AB73B6B3-49AA-5044-87E7-043168FDA1C2}">
      <dsp:nvSpPr>
        <dsp:cNvPr id="0" name=""/>
        <dsp:cNvSpPr/>
      </dsp:nvSpPr>
      <dsp:spPr>
        <a:xfrm rot="5400000">
          <a:off x="3508344" y="2691298"/>
          <a:ext cx="193221" cy="193221"/>
        </a:xfrm>
        <a:prstGeom prst="rightArrow">
          <a:avLst>
            <a:gd name="adj1" fmla="val 66700"/>
            <a:gd name="adj2" fmla="val 50000"/>
          </a:avLst>
        </a:prstGeom>
        <a:gradFill rotWithShape="0">
          <a:gsLst>
            <a:gs pos="0">
              <a:schemeClr val="accent1">
                <a:tint val="60000"/>
                <a:hueOff val="0"/>
                <a:satOff val="0"/>
                <a:lumOff val="0"/>
                <a:alphaOff val="0"/>
                <a:tint val="100000"/>
                <a:shade val="100000"/>
                <a:satMod val="129999"/>
              </a:schemeClr>
            </a:gs>
            <a:gs pos="100000">
              <a:schemeClr val="accent1">
                <a:tint val="60000"/>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sp>
    <dsp:sp modelId="{318E9CFC-7000-5948-92CC-E06FCC323ED3}">
      <dsp:nvSpPr>
        <dsp:cNvPr id="0" name=""/>
        <dsp:cNvSpPr/>
      </dsp:nvSpPr>
      <dsp:spPr>
        <a:xfrm>
          <a:off x="1396710" y="2981131"/>
          <a:ext cx="4416490" cy="1104122"/>
        </a:xfrm>
        <a:prstGeom prst="roundRect">
          <a:avLst>
            <a:gd name="adj" fmla="val 10000"/>
          </a:avLst>
        </a:prstGeom>
        <a:solidFill>
          <a:srgbClr val="92D050">
            <a:alpha val="90000"/>
          </a:srgb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rtl="0">
            <a:lnSpc>
              <a:spcPct val="90000"/>
            </a:lnSpc>
            <a:spcBef>
              <a:spcPct val="0"/>
            </a:spcBef>
            <a:spcAft>
              <a:spcPct val="35000"/>
            </a:spcAft>
          </a:pPr>
          <a:r>
            <a:rPr lang="en-US" sz="2300" b="1" i="0" kern="1200" dirty="0" smtClean="0">
              <a:latin typeface="+mj-lt"/>
            </a:rPr>
            <a:t>Then on the actions or payloads it performs once a target is reached</a:t>
          </a:r>
          <a:endParaRPr lang="en-US" sz="2300" b="1" i="0" kern="1200" dirty="0">
            <a:latin typeface="+mj-lt"/>
          </a:endParaRPr>
        </a:p>
      </dsp:txBody>
      <dsp:txXfrm>
        <a:off x="1429049" y="3013470"/>
        <a:ext cx="4351812" cy="1039444"/>
      </dsp:txXfrm>
    </dsp:sp>
    <dsp:sp modelId="{CAF028A9-25B4-7042-8AC7-32B854073429}">
      <dsp:nvSpPr>
        <dsp:cNvPr id="0" name=""/>
        <dsp:cNvSpPr/>
      </dsp:nvSpPr>
      <dsp:spPr>
        <a:xfrm>
          <a:off x="6431509" y="0"/>
          <a:ext cx="4416490" cy="1104122"/>
        </a:xfrm>
        <a:prstGeom prst="roundRect">
          <a:avLst>
            <a:gd name="adj" fmla="val 10000"/>
          </a:avLst>
        </a:prstGeom>
        <a:solidFill>
          <a:srgbClr val="C000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rtl="0">
            <a:lnSpc>
              <a:spcPct val="90000"/>
            </a:lnSpc>
            <a:spcBef>
              <a:spcPct val="0"/>
            </a:spcBef>
            <a:spcAft>
              <a:spcPct val="35000"/>
            </a:spcAft>
          </a:pPr>
          <a:r>
            <a:rPr lang="en-US" sz="3200" b="0" kern="1200" dirty="0" smtClean="0">
              <a:solidFill>
                <a:schemeClr val="bg1"/>
              </a:solidFill>
              <a:effectLst/>
            </a:rPr>
            <a:t>Also classified by: </a:t>
          </a:r>
          <a:endParaRPr lang="en-US" sz="3200" b="0" kern="1200" dirty="0">
            <a:solidFill>
              <a:schemeClr val="bg1"/>
            </a:solidFill>
            <a:effectLst/>
          </a:endParaRPr>
        </a:p>
      </dsp:txBody>
      <dsp:txXfrm>
        <a:off x="6463848" y="32339"/>
        <a:ext cx="4351812" cy="1039444"/>
      </dsp:txXfrm>
    </dsp:sp>
    <dsp:sp modelId="{3DDCB43C-A170-0943-B0D8-AF848C17E12A}">
      <dsp:nvSpPr>
        <dsp:cNvPr id="0" name=""/>
        <dsp:cNvSpPr/>
      </dsp:nvSpPr>
      <dsp:spPr>
        <a:xfrm rot="5400000">
          <a:off x="8543143" y="1200733"/>
          <a:ext cx="193221" cy="193221"/>
        </a:xfrm>
        <a:prstGeom prst="rightArrow">
          <a:avLst>
            <a:gd name="adj1" fmla="val 66700"/>
            <a:gd name="adj2" fmla="val 50000"/>
          </a:avLst>
        </a:prstGeom>
        <a:gradFill rotWithShape="0">
          <a:gsLst>
            <a:gs pos="0">
              <a:schemeClr val="accent1">
                <a:tint val="60000"/>
                <a:hueOff val="0"/>
                <a:satOff val="0"/>
                <a:lumOff val="0"/>
                <a:alphaOff val="0"/>
                <a:tint val="100000"/>
                <a:shade val="100000"/>
                <a:satMod val="129999"/>
              </a:schemeClr>
            </a:gs>
            <a:gs pos="100000">
              <a:schemeClr val="accent1">
                <a:tint val="60000"/>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sp>
    <dsp:sp modelId="{BD5206BD-938A-9E47-BA58-471B4BFB7074}">
      <dsp:nvSpPr>
        <dsp:cNvPr id="0" name=""/>
        <dsp:cNvSpPr/>
      </dsp:nvSpPr>
      <dsp:spPr>
        <a:xfrm>
          <a:off x="6431509" y="1490565"/>
          <a:ext cx="4416490" cy="1104122"/>
        </a:xfrm>
        <a:prstGeom prst="roundRect">
          <a:avLst>
            <a:gd name="adj" fmla="val 10000"/>
          </a:avLst>
        </a:prstGeom>
        <a:solidFill>
          <a:srgbClr val="92D050">
            <a:alpha val="90000"/>
          </a:srgb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rtl="0">
            <a:lnSpc>
              <a:spcPct val="90000"/>
            </a:lnSpc>
            <a:spcBef>
              <a:spcPct val="0"/>
            </a:spcBef>
            <a:spcAft>
              <a:spcPct val="35000"/>
            </a:spcAft>
          </a:pPr>
          <a:r>
            <a:rPr lang="en-US" sz="2300" b="1" i="0" kern="1200" dirty="0" smtClean="0">
              <a:latin typeface="+mj-lt"/>
            </a:rPr>
            <a:t>Those that need a host  program (parasitic code such as viruses)</a:t>
          </a:r>
          <a:endParaRPr lang="en-US" sz="2300" b="1" i="0" kern="1200" dirty="0">
            <a:latin typeface="+mj-lt"/>
          </a:endParaRPr>
        </a:p>
      </dsp:txBody>
      <dsp:txXfrm>
        <a:off x="6463848" y="1522904"/>
        <a:ext cx="4351812" cy="1039444"/>
      </dsp:txXfrm>
    </dsp:sp>
    <dsp:sp modelId="{5294E86B-9DC9-C242-BE4F-6917AE89A034}">
      <dsp:nvSpPr>
        <dsp:cNvPr id="0" name=""/>
        <dsp:cNvSpPr/>
      </dsp:nvSpPr>
      <dsp:spPr>
        <a:xfrm rot="5400000">
          <a:off x="8543143" y="2691298"/>
          <a:ext cx="193221" cy="193221"/>
        </a:xfrm>
        <a:prstGeom prst="rightArrow">
          <a:avLst>
            <a:gd name="adj1" fmla="val 66700"/>
            <a:gd name="adj2" fmla="val 50000"/>
          </a:avLst>
        </a:prstGeom>
        <a:gradFill rotWithShape="0">
          <a:gsLst>
            <a:gs pos="0">
              <a:schemeClr val="accent1">
                <a:tint val="60000"/>
                <a:hueOff val="0"/>
                <a:satOff val="0"/>
                <a:lumOff val="0"/>
                <a:alphaOff val="0"/>
                <a:tint val="100000"/>
                <a:shade val="100000"/>
                <a:satMod val="129999"/>
              </a:schemeClr>
            </a:gs>
            <a:gs pos="100000">
              <a:schemeClr val="accent1">
                <a:tint val="60000"/>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sp>
    <dsp:sp modelId="{96C0851B-4FB5-6248-AF53-A2A3E18CD2D5}">
      <dsp:nvSpPr>
        <dsp:cNvPr id="0" name=""/>
        <dsp:cNvSpPr/>
      </dsp:nvSpPr>
      <dsp:spPr>
        <a:xfrm>
          <a:off x="6431509" y="2981131"/>
          <a:ext cx="4416490" cy="1104122"/>
        </a:xfrm>
        <a:prstGeom prst="roundRect">
          <a:avLst>
            <a:gd name="adj" fmla="val 10000"/>
          </a:avLst>
        </a:prstGeom>
        <a:solidFill>
          <a:srgbClr val="92D050">
            <a:alpha val="90000"/>
          </a:srgb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rtl="0">
            <a:lnSpc>
              <a:spcPct val="90000"/>
            </a:lnSpc>
            <a:spcBef>
              <a:spcPct val="0"/>
            </a:spcBef>
            <a:spcAft>
              <a:spcPct val="35000"/>
            </a:spcAft>
          </a:pPr>
          <a:r>
            <a:rPr lang="en-US" sz="2300" b="1" i="0" kern="1200" dirty="0" smtClean="0">
              <a:latin typeface="+mj-lt"/>
            </a:rPr>
            <a:t>Those that are independent, self-contained programs (worms, trojans, and bots)</a:t>
          </a:r>
          <a:endParaRPr lang="en-US" sz="2300" b="1" i="0" kern="1200" dirty="0">
            <a:latin typeface="+mj-lt"/>
          </a:endParaRPr>
        </a:p>
      </dsp:txBody>
      <dsp:txXfrm>
        <a:off x="6463848" y="3013470"/>
        <a:ext cx="4351812" cy="1039444"/>
      </dsp:txXfrm>
    </dsp:sp>
    <dsp:sp modelId="{72589221-705F-AA40-B4C6-05F80364904C}">
      <dsp:nvSpPr>
        <dsp:cNvPr id="0" name=""/>
        <dsp:cNvSpPr/>
      </dsp:nvSpPr>
      <dsp:spPr>
        <a:xfrm rot="5400000">
          <a:off x="8543143" y="4181864"/>
          <a:ext cx="193221" cy="193221"/>
        </a:xfrm>
        <a:prstGeom prst="rightArrow">
          <a:avLst>
            <a:gd name="adj1" fmla="val 66700"/>
            <a:gd name="adj2" fmla="val 50000"/>
          </a:avLst>
        </a:prstGeom>
        <a:gradFill rotWithShape="0">
          <a:gsLst>
            <a:gs pos="0">
              <a:schemeClr val="accent1">
                <a:tint val="60000"/>
                <a:hueOff val="0"/>
                <a:satOff val="0"/>
                <a:lumOff val="0"/>
                <a:alphaOff val="0"/>
                <a:tint val="100000"/>
                <a:shade val="100000"/>
                <a:satMod val="129999"/>
              </a:schemeClr>
            </a:gs>
            <a:gs pos="100000">
              <a:schemeClr val="accent1">
                <a:tint val="60000"/>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sp>
    <dsp:sp modelId="{2CFCC1E6-6884-8F42-AAC4-8F51DCBE28BD}">
      <dsp:nvSpPr>
        <dsp:cNvPr id="0" name=""/>
        <dsp:cNvSpPr/>
      </dsp:nvSpPr>
      <dsp:spPr>
        <a:xfrm>
          <a:off x="6431509" y="4471696"/>
          <a:ext cx="4416490" cy="1104122"/>
        </a:xfrm>
        <a:prstGeom prst="roundRect">
          <a:avLst>
            <a:gd name="adj" fmla="val 10000"/>
          </a:avLst>
        </a:prstGeom>
        <a:solidFill>
          <a:srgbClr val="92D050">
            <a:alpha val="90000"/>
          </a:srgb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rtl="0">
            <a:lnSpc>
              <a:spcPct val="90000"/>
            </a:lnSpc>
            <a:spcBef>
              <a:spcPct val="0"/>
            </a:spcBef>
            <a:spcAft>
              <a:spcPct val="35000"/>
            </a:spcAft>
          </a:pPr>
          <a:r>
            <a:rPr lang="en-US" sz="2300" b="1" i="0" kern="1200" dirty="0" smtClean="0">
              <a:latin typeface="+mj-lt"/>
            </a:rPr>
            <a:t>Malware that does not replicate (trojans and spam e-mail)</a:t>
          </a:r>
          <a:endParaRPr lang="en-US" sz="2300" b="1" i="0" kern="1200" dirty="0">
            <a:latin typeface="+mj-lt"/>
          </a:endParaRPr>
        </a:p>
      </dsp:txBody>
      <dsp:txXfrm>
        <a:off x="6463848" y="4504035"/>
        <a:ext cx="4351812" cy="1039444"/>
      </dsp:txXfrm>
    </dsp:sp>
    <dsp:sp modelId="{73DDE64E-DD84-7746-BE01-849021843D34}">
      <dsp:nvSpPr>
        <dsp:cNvPr id="0" name=""/>
        <dsp:cNvSpPr/>
      </dsp:nvSpPr>
      <dsp:spPr>
        <a:xfrm rot="5400000">
          <a:off x="8543143" y="5672430"/>
          <a:ext cx="193221" cy="193221"/>
        </a:xfrm>
        <a:prstGeom prst="rightArrow">
          <a:avLst>
            <a:gd name="adj1" fmla="val 66700"/>
            <a:gd name="adj2" fmla="val 50000"/>
          </a:avLst>
        </a:prstGeom>
        <a:gradFill rotWithShape="0">
          <a:gsLst>
            <a:gs pos="0">
              <a:schemeClr val="accent1">
                <a:tint val="60000"/>
                <a:hueOff val="0"/>
                <a:satOff val="0"/>
                <a:lumOff val="0"/>
                <a:alphaOff val="0"/>
                <a:tint val="100000"/>
                <a:shade val="100000"/>
                <a:satMod val="129999"/>
              </a:schemeClr>
            </a:gs>
            <a:gs pos="100000">
              <a:schemeClr val="accent1">
                <a:tint val="60000"/>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sp>
    <dsp:sp modelId="{BC9811A8-A431-9545-AB24-6FCE1425685B}">
      <dsp:nvSpPr>
        <dsp:cNvPr id="0" name=""/>
        <dsp:cNvSpPr/>
      </dsp:nvSpPr>
      <dsp:spPr>
        <a:xfrm>
          <a:off x="6431509" y="5962262"/>
          <a:ext cx="4416490" cy="1104122"/>
        </a:xfrm>
        <a:prstGeom prst="roundRect">
          <a:avLst>
            <a:gd name="adj" fmla="val 10000"/>
          </a:avLst>
        </a:prstGeom>
        <a:solidFill>
          <a:srgbClr val="92D050">
            <a:alpha val="90000"/>
          </a:srgb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rtl="0">
            <a:lnSpc>
              <a:spcPct val="90000"/>
            </a:lnSpc>
            <a:spcBef>
              <a:spcPct val="0"/>
            </a:spcBef>
            <a:spcAft>
              <a:spcPct val="35000"/>
            </a:spcAft>
          </a:pPr>
          <a:r>
            <a:rPr lang="en-US" sz="2300" b="1" i="0" kern="1200" dirty="0" smtClean="0">
              <a:latin typeface="+mj-lt"/>
            </a:rPr>
            <a:t>Malware that does replicate (viruses and worms)</a:t>
          </a:r>
          <a:endParaRPr lang="en-US" sz="2300" b="1" i="0" kern="1200" dirty="0">
            <a:latin typeface="+mj-lt"/>
          </a:endParaRPr>
        </a:p>
      </dsp:txBody>
      <dsp:txXfrm>
        <a:off x="6463848" y="5994601"/>
        <a:ext cx="4351812" cy="103944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82D9DB-A488-6D46-8B85-3412B019F831}">
      <dsp:nvSpPr>
        <dsp:cNvPr id="0" name=""/>
        <dsp:cNvSpPr/>
      </dsp:nvSpPr>
      <dsp:spPr>
        <a:xfrm>
          <a:off x="0" y="1500533"/>
          <a:ext cx="8669867" cy="25137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72878" tIns="583184" rIns="672878" bIns="199136" numCol="1" spcCol="1270" anchor="t" anchorCtr="0">
          <a:noAutofit/>
        </a:bodyPr>
        <a:lstStyle/>
        <a:p>
          <a:pPr marL="285750" lvl="1" indent="-285750" algn="l" defTabSz="1244600">
            <a:lnSpc>
              <a:spcPct val="90000"/>
            </a:lnSpc>
            <a:spcBef>
              <a:spcPct val="0"/>
            </a:spcBef>
            <a:spcAft>
              <a:spcPct val="15000"/>
            </a:spcAft>
            <a:buChar char="••"/>
          </a:pPr>
          <a:r>
            <a:rPr lang="en-US" sz="2800" kern="1200" dirty="0" smtClean="0"/>
            <a:t>Policy</a:t>
          </a:r>
        </a:p>
        <a:p>
          <a:pPr marL="285750" lvl="1" indent="-285750" algn="l" defTabSz="1244600">
            <a:lnSpc>
              <a:spcPct val="90000"/>
            </a:lnSpc>
            <a:spcBef>
              <a:spcPct val="0"/>
            </a:spcBef>
            <a:spcAft>
              <a:spcPct val="15000"/>
            </a:spcAft>
            <a:buChar char="••"/>
          </a:pPr>
          <a:r>
            <a:rPr lang="en-US" sz="2800" kern="1200" dirty="0" smtClean="0"/>
            <a:t>Awareness</a:t>
          </a:r>
        </a:p>
        <a:p>
          <a:pPr marL="285750" lvl="1" indent="-285750" algn="l" defTabSz="1244600">
            <a:lnSpc>
              <a:spcPct val="90000"/>
            </a:lnSpc>
            <a:spcBef>
              <a:spcPct val="0"/>
            </a:spcBef>
            <a:spcAft>
              <a:spcPct val="15000"/>
            </a:spcAft>
            <a:buChar char="••"/>
          </a:pPr>
          <a:r>
            <a:rPr lang="en-US" sz="2800" kern="1200" dirty="0" smtClean="0"/>
            <a:t>Vulnerability mitigation</a:t>
          </a:r>
        </a:p>
        <a:p>
          <a:pPr marL="285750" lvl="1" indent="-285750" algn="l" defTabSz="1244600">
            <a:lnSpc>
              <a:spcPct val="90000"/>
            </a:lnSpc>
            <a:spcBef>
              <a:spcPct val="0"/>
            </a:spcBef>
            <a:spcAft>
              <a:spcPct val="15000"/>
            </a:spcAft>
            <a:buChar char="••"/>
          </a:pPr>
          <a:r>
            <a:rPr lang="en-US" sz="2800" kern="1200" dirty="0" smtClean="0"/>
            <a:t>Threat mitigation</a:t>
          </a:r>
        </a:p>
      </dsp:txBody>
      <dsp:txXfrm>
        <a:off x="0" y="1500533"/>
        <a:ext cx="8669867" cy="2513700"/>
      </dsp:txXfrm>
    </dsp:sp>
    <dsp:sp modelId="{9F27D6DC-1F2B-7744-AB44-F95CB3588EA2}">
      <dsp:nvSpPr>
        <dsp:cNvPr id="0" name=""/>
        <dsp:cNvSpPr/>
      </dsp:nvSpPr>
      <dsp:spPr>
        <a:xfrm>
          <a:off x="433493" y="969262"/>
          <a:ext cx="6068906" cy="826560"/>
        </a:xfrm>
        <a:prstGeom prst="roundRect">
          <a:avLst/>
        </a:prstGeom>
        <a:solidFill>
          <a:srgbClr val="0070C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9390" tIns="0" rIns="229390" bIns="0" numCol="1" spcCol="1270" anchor="ctr" anchorCtr="0">
          <a:noAutofit/>
        </a:bodyPr>
        <a:lstStyle/>
        <a:p>
          <a:pPr lvl="0" algn="l" defTabSz="1244600">
            <a:lnSpc>
              <a:spcPct val="90000"/>
            </a:lnSpc>
            <a:spcBef>
              <a:spcPct val="0"/>
            </a:spcBef>
            <a:spcAft>
              <a:spcPct val="35000"/>
            </a:spcAft>
          </a:pPr>
          <a:r>
            <a:rPr lang="en-US" sz="2800" b="0" kern="1200" dirty="0" smtClean="0">
              <a:solidFill>
                <a:schemeClr val="bg1"/>
              </a:solidFill>
            </a:rPr>
            <a:t>Four main elements of prevention:</a:t>
          </a:r>
          <a:endParaRPr lang="en-US" sz="2800" b="0" kern="1200" dirty="0">
            <a:solidFill>
              <a:schemeClr val="bg1"/>
            </a:solidFill>
          </a:endParaRPr>
        </a:p>
      </dsp:txBody>
      <dsp:txXfrm>
        <a:off x="473842" y="1009611"/>
        <a:ext cx="5988208" cy="74586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26E29D-81B9-3F4E-8767-9C436B29F342}">
      <dsp:nvSpPr>
        <dsp:cNvPr id="0" name=""/>
        <dsp:cNvSpPr/>
      </dsp:nvSpPr>
      <dsp:spPr>
        <a:xfrm>
          <a:off x="0" y="7139"/>
          <a:ext cx="9103360" cy="892800"/>
        </a:xfrm>
        <a:prstGeom prst="rect">
          <a:avLst/>
        </a:prstGeom>
        <a:solidFill>
          <a:srgbClr val="0070C0"/>
        </a:soli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n-US" sz="2400" b="1" kern="1200" dirty="0" smtClean="0">
              <a:solidFill>
                <a:schemeClr val="bg1"/>
              </a:solidFill>
            </a:rPr>
            <a:t>Limitations</a:t>
          </a:r>
          <a:endParaRPr lang="en-US" sz="2400" b="1" kern="1200" dirty="0">
            <a:solidFill>
              <a:schemeClr val="bg1"/>
            </a:solidFill>
          </a:endParaRPr>
        </a:p>
      </dsp:txBody>
      <dsp:txXfrm>
        <a:off x="0" y="7139"/>
        <a:ext cx="9103360" cy="892800"/>
      </dsp:txXfrm>
    </dsp:sp>
    <dsp:sp modelId="{A52D1D64-ABBA-EF44-91FB-3EC9E2D9120F}">
      <dsp:nvSpPr>
        <dsp:cNvPr id="0" name=""/>
        <dsp:cNvSpPr/>
      </dsp:nvSpPr>
      <dsp:spPr>
        <a:xfrm>
          <a:off x="0" y="907077"/>
          <a:ext cx="9103360" cy="2127375"/>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5354" tIns="165354" rIns="220472" bIns="248031" numCol="1" spcCol="1270" anchor="t" anchorCtr="0">
          <a:noAutofit/>
        </a:bodyPr>
        <a:lstStyle/>
        <a:p>
          <a:pPr marL="285750" lvl="1" indent="-285750" algn="l" defTabSz="1377950">
            <a:lnSpc>
              <a:spcPct val="90000"/>
            </a:lnSpc>
            <a:spcBef>
              <a:spcPct val="0"/>
            </a:spcBef>
            <a:spcAft>
              <a:spcPct val="15000"/>
            </a:spcAft>
            <a:buChar char="••"/>
          </a:pPr>
          <a:r>
            <a:rPr lang="en-US" sz="3100" kern="1200" dirty="0" smtClean="0"/>
            <a:t>Because malicious code must run on the target machine before all its behaviors can be identified, it can cause harm before it has been detected and blocked</a:t>
          </a:r>
        </a:p>
      </dsp:txBody>
      <dsp:txXfrm>
        <a:off x="0" y="907077"/>
        <a:ext cx="9103360" cy="212737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E25E27-D72D-0642-AF8D-D59EE600A8A6}">
      <dsp:nvSpPr>
        <dsp:cNvPr id="0" name=""/>
        <dsp:cNvSpPr/>
      </dsp:nvSpPr>
      <dsp:spPr>
        <a:xfrm>
          <a:off x="3308" y="0"/>
          <a:ext cx="3182522" cy="6502400"/>
        </a:xfrm>
        <a:prstGeom prst="roundRect">
          <a:avLst>
            <a:gd name="adj" fmla="val 10000"/>
          </a:avLst>
        </a:prstGeom>
        <a:noFill/>
        <a:ln>
          <a:solidFill>
            <a:schemeClr val="tx1"/>
          </a:solidFill>
        </a:ln>
        <a:effectLst/>
      </dsp:spPr>
      <dsp:style>
        <a:lnRef idx="0">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1" kern="1200" dirty="0" smtClean="0"/>
            <a:t>Ingress monitors</a:t>
          </a:r>
          <a:endParaRPr lang="en-US" sz="2800" b="1" kern="1200" dirty="0"/>
        </a:p>
      </dsp:txBody>
      <dsp:txXfrm>
        <a:off x="3308" y="0"/>
        <a:ext cx="3182522" cy="1950720"/>
      </dsp:txXfrm>
    </dsp:sp>
    <dsp:sp modelId="{4298F018-B8EE-4944-8F10-2BB9C0F91D51}">
      <dsp:nvSpPr>
        <dsp:cNvPr id="0" name=""/>
        <dsp:cNvSpPr/>
      </dsp:nvSpPr>
      <dsp:spPr>
        <a:xfrm>
          <a:off x="321560" y="1952625"/>
          <a:ext cx="2546017" cy="1960562"/>
        </a:xfrm>
        <a:prstGeom prst="roundRect">
          <a:avLst>
            <a:gd name="adj" fmla="val 10000"/>
          </a:avLst>
        </a:prstGeom>
        <a:solidFill>
          <a:srgbClr val="0070C0"/>
        </a:solidFill>
        <a:ln>
          <a:solidFill>
            <a:schemeClr val="bg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n-US" sz="1400" b="1" kern="1200" dirty="0" smtClean="0">
              <a:solidFill>
                <a:schemeClr val="bg1"/>
              </a:solidFill>
            </a:rPr>
            <a:t>Located at the border between the enterprise network and the Internet </a:t>
          </a:r>
        </a:p>
      </dsp:txBody>
      <dsp:txXfrm>
        <a:off x="378983" y="2010048"/>
        <a:ext cx="2431171" cy="1845716"/>
      </dsp:txXfrm>
    </dsp:sp>
    <dsp:sp modelId="{1F641F22-F0BF-C649-8A66-6DBF3453F8AD}">
      <dsp:nvSpPr>
        <dsp:cNvPr id="0" name=""/>
        <dsp:cNvSpPr/>
      </dsp:nvSpPr>
      <dsp:spPr>
        <a:xfrm>
          <a:off x="321560" y="4214812"/>
          <a:ext cx="2546017" cy="1960562"/>
        </a:xfrm>
        <a:prstGeom prst="roundRect">
          <a:avLst>
            <a:gd name="adj" fmla="val 10000"/>
          </a:avLst>
        </a:prstGeom>
        <a:solidFill>
          <a:srgbClr val="0070C0"/>
        </a:solidFill>
        <a:ln>
          <a:solidFill>
            <a:schemeClr val="bg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n-US" sz="1400" b="1" kern="1200" dirty="0" smtClean="0">
              <a:solidFill>
                <a:schemeClr val="bg1"/>
              </a:solidFill>
            </a:rPr>
            <a:t>One technique is to look for incoming traffic to unused local IP addresses</a:t>
          </a:r>
        </a:p>
      </dsp:txBody>
      <dsp:txXfrm>
        <a:off x="378983" y="4272235"/>
        <a:ext cx="2431171" cy="1845716"/>
      </dsp:txXfrm>
    </dsp:sp>
    <dsp:sp modelId="{1748A2BC-C0AF-7249-BEFC-3EBC8E632AD1}">
      <dsp:nvSpPr>
        <dsp:cNvPr id="0" name=""/>
        <dsp:cNvSpPr/>
      </dsp:nvSpPr>
      <dsp:spPr>
        <a:xfrm>
          <a:off x="3424519" y="0"/>
          <a:ext cx="3182522" cy="6502400"/>
        </a:xfrm>
        <a:prstGeom prst="roundRect">
          <a:avLst>
            <a:gd name="adj" fmla="val 10000"/>
          </a:avLst>
        </a:prstGeom>
        <a:noFill/>
        <a:ln>
          <a:solidFill>
            <a:schemeClr val="tx1"/>
          </a:solidFill>
        </a:ln>
        <a:effectLst/>
      </dsp:spPr>
      <dsp:style>
        <a:lnRef idx="0">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1" kern="1200" dirty="0" smtClean="0"/>
            <a:t>Egress monitors</a:t>
          </a:r>
        </a:p>
      </dsp:txBody>
      <dsp:txXfrm>
        <a:off x="3424519" y="0"/>
        <a:ext cx="3182522" cy="1950720"/>
      </dsp:txXfrm>
    </dsp:sp>
    <dsp:sp modelId="{729B7C7C-47B3-F544-89C8-D914FF0C3DF8}">
      <dsp:nvSpPr>
        <dsp:cNvPr id="0" name=""/>
        <dsp:cNvSpPr/>
      </dsp:nvSpPr>
      <dsp:spPr>
        <a:xfrm>
          <a:off x="3677708" y="1952017"/>
          <a:ext cx="2676144" cy="1910799"/>
        </a:xfrm>
        <a:prstGeom prst="roundRect">
          <a:avLst>
            <a:gd name="adj" fmla="val 10000"/>
          </a:avLst>
        </a:prstGeom>
        <a:solidFill>
          <a:srgbClr val="0070C0"/>
        </a:solidFill>
        <a:ln>
          <a:solidFill>
            <a:schemeClr val="bg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n-US" sz="1400" b="1" kern="1200" dirty="0" smtClean="0">
              <a:solidFill>
                <a:schemeClr val="bg1"/>
              </a:solidFill>
            </a:rPr>
            <a:t>Located at the egress point of individual LANs as well as at the border between the enterprise network and the Internet </a:t>
          </a:r>
        </a:p>
      </dsp:txBody>
      <dsp:txXfrm>
        <a:off x="3733673" y="2007982"/>
        <a:ext cx="2564214" cy="1798869"/>
      </dsp:txXfrm>
    </dsp:sp>
    <dsp:sp modelId="{4FD7667B-FD88-9247-AEF5-8020748D5EB0}">
      <dsp:nvSpPr>
        <dsp:cNvPr id="0" name=""/>
        <dsp:cNvSpPr/>
      </dsp:nvSpPr>
      <dsp:spPr>
        <a:xfrm>
          <a:off x="3576122" y="4128063"/>
          <a:ext cx="2879316" cy="2077899"/>
        </a:xfrm>
        <a:prstGeom prst="roundRect">
          <a:avLst>
            <a:gd name="adj" fmla="val 10000"/>
          </a:avLst>
        </a:prstGeom>
        <a:solidFill>
          <a:srgbClr val="0070C0"/>
        </a:solidFill>
        <a:ln>
          <a:solidFill>
            <a:schemeClr val="bg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n-US" sz="1400" b="1" kern="1200" dirty="0" smtClean="0">
              <a:solidFill>
                <a:schemeClr val="bg1"/>
              </a:solidFill>
            </a:rPr>
            <a:t>Monitors outgoing traffic for signs of scanning or other suspicious behavior</a:t>
          </a:r>
          <a:endParaRPr lang="en-US" sz="1400" b="1" kern="1200" dirty="0">
            <a:solidFill>
              <a:schemeClr val="bg1"/>
            </a:solidFill>
          </a:endParaRPr>
        </a:p>
      </dsp:txBody>
      <dsp:txXfrm>
        <a:off x="3636982" y="4188923"/>
        <a:ext cx="2757596" cy="19561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5FD0E3-FBE9-BB4E-B9F2-7CFB5CE96A87}">
      <dsp:nvSpPr>
        <dsp:cNvPr id="0" name=""/>
        <dsp:cNvSpPr/>
      </dsp:nvSpPr>
      <dsp:spPr>
        <a:xfrm>
          <a:off x="0" y="0"/>
          <a:ext cx="9948672" cy="3072384"/>
        </a:xfrm>
        <a:prstGeom prst="roundRect">
          <a:avLst>
            <a:gd name="adj" fmla="val 10000"/>
          </a:avLst>
        </a:prstGeom>
        <a:solidFill>
          <a:srgbClr val="0070C0"/>
        </a:solidFill>
        <a:ln w="31750">
          <a:solidFill>
            <a:schemeClr val="accent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1" kern="1200" dirty="0" smtClean="0">
              <a:solidFill>
                <a:schemeClr val="bg1"/>
              </a:solidFill>
              <a:effectLst/>
              <a:latin typeface="+mj-lt"/>
            </a:rPr>
            <a:t>Propagation mechanisms include:</a:t>
          </a:r>
          <a:endParaRPr lang="en-US" sz="2400" b="1" kern="1200" dirty="0">
            <a:solidFill>
              <a:schemeClr val="bg1"/>
            </a:solidFill>
            <a:effectLst/>
            <a:latin typeface="+mj-lt"/>
          </a:endParaRPr>
        </a:p>
        <a:p>
          <a:pPr marL="171450" lvl="1" indent="-171450" algn="l" defTabSz="844550" rtl="0">
            <a:lnSpc>
              <a:spcPct val="90000"/>
            </a:lnSpc>
            <a:spcBef>
              <a:spcPct val="0"/>
            </a:spcBef>
            <a:spcAft>
              <a:spcPct val="15000"/>
            </a:spcAft>
            <a:buChar char="••"/>
          </a:pPr>
          <a:r>
            <a:rPr lang="en-US" sz="1900" b="1" kern="1200" dirty="0" smtClean="0">
              <a:solidFill>
                <a:schemeClr val="bg1"/>
              </a:solidFill>
              <a:effectLst/>
              <a:latin typeface="+mj-lt"/>
            </a:rPr>
            <a:t>Infection of existing content by viruses that is subsequently spread to other systems</a:t>
          </a:r>
          <a:endParaRPr lang="en-US" sz="1900" b="1" kern="1200" dirty="0">
            <a:solidFill>
              <a:schemeClr val="bg1"/>
            </a:solidFill>
            <a:effectLst/>
            <a:latin typeface="+mj-lt"/>
          </a:endParaRPr>
        </a:p>
        <a:p>
          <a:pPr marL="171450" lvl="1" indent="-171450" algn="l" defTabSz="844550" rtl="0">
            <a:lnSpc>
              <a:spcPct val="90000"/>
            </a:lnSpc>
            <a:spcBef>
              <a:spcPct val="0"/>
            </a:spcBef>
            <a:spcAft>
              <a:spcPct val="15000"/>
            </a:spcAft>
            <a:buChar char="••"/>
          </a:pPr>
          <a:r>
            <a:rPr lang="en-US" sz="1900" b="1" kern="1200" dirty="0" smtClean="0">
              <a:solidFill>
                <a:schemeClr val="bg1"/>
              </a:solidFill>
              <a:effectLst/>
              <a:latin typeface="+mj-lt"/>
            </a:rPr>
            <a:t>Exploit of software vulnerabilities by worms or drive-by-downloads to allow the malware to replicate</a:t>
          </a:r>
          <a:endParaRPr lang="en-US" sz="1900" b="1" kern="1200" dirty="0">
            <a:solidFill>
              <a:schemeClr val="bg1"/>
            </a:solidFill>
            <a:effectLst/>
            <a:latin typeface="+mj-lt"/>
          </a:endParaRPr>
        </a:p>
        <a:p>
          <a:pPr marL="171450" lvl="1" indent="-171450" algn="l" defTabSz="844550" rtl="0">
            <a:lnSpc>
              <a:spcPct val="90000"/>
            </a:lnSpc>
            <a:spcBef>
              <a:spcPct val="0"/>
            </a:spcBef>
            <a:spcAft>
              <a:spcPct val="15000"/>
            </a:spcAft>
            <a:buChar char="••"/>
          </a:pPr>
          <a:r>
            <a:rPr lang="en-US" sz="1900" b="1" kern="1200" dirty="0" smtClean="0">
              <a:solidFill>
                <a:schemeClr val="bg1"/>
              </a:solidFill>
              <a:effectLst/>
              <a:latin typeface="+mj-lt"/>
            </a:rPr>
            <a:t>Social engineering attacks that convince users to bypass security mechanisms to install Trojans or to respond to phishing attacks</a:t>
          </a:r>
          <a:endParaRPr lang="en-US" sz="1900" b="1" kern="1200" dirty="0">
            <a:solidFill>
              <a:schemeClr val="bg1"/>
            </a:solidFill>
            <a:effectLst/>
            <a:latin typeface="+mj-lt"/>
          </a:endParaRPr>
        </a:p>
      </dsp:txBody>
      <dsp:txXfrm>
        <a:off x="89987" y="89987"/>
        <a:ext cx="6773123" cy="2892410"/>
      </dsp:txXfrm>
    </dsp:sp>
    <dsp:sp modelId="{3ECACCE1-EF07-354C-99D4-063260E87601}">
      <dsp:nvSpPr>
        <dsp:cNvPr id="0" name=""/>
        <dsp:cNvSpPr/>
      </dsp:nvSpPr>
      <dsp:spPr>
        <a:xfrm>
          <a:off x="1755647" y="3755136"/>
          <a:ext cx="9948672" cy="3072384"/>
        </a:xfrm>
        <a:prstGeom prst="roundRect">
          <a:avLst>
            <a:gd name="adj" fmla="val 10000"/>
          </a:avLst>
        </a:prstGeom>
        <a:solidFill>
          <a:srgbClr val="0070C0"/>
        </a:solidFill>
        <a:ln w="31750">
          <a:solidFill>
            <a:schemeClr val="accent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1" kern="1200" dirty="0" smtClean="0">
              <a:solidFill>
                <a:schemeClr val="bg1"/>
              </a:solidFill>
              <a:latin typeface="+mj-lt"/>
            </a:rPr>
            <a:t>Payload actions performed by malware once it reaches a target system can include:</a:t>
          </a:r>
          <a:endParaRPr lang="en-US" sz="2400" kern="1200" dirty="0">
            <a:solidFill>
              <a:schemeClr val="bg1"/>
            </a:solidFill>
            <a:latin typeface="+mj-lt"/>
          </a:endParaRPr>
        </a:p>
        <a:p>
          <a:pPr marL="171450" lvl="1" indent="-171450" algn="l" defTabSz="844550" rtl="0">
            <a:lnSpc>
              <a:spcPct val="90000"/>
            </a:lnSpc>
            <a:spcBef>
              <a:spcPct val="0"/>
            </a:spcBef>
            <a:spcAft>
              <a:spcPct val="15000"/>
            </a:spcAft>
            <a:buChar char="••"/>
          </a:pPr>
          <a:r>
            <a:rPr lang="en-US" sz="1900" b="1" kern="1200" dirty="0" smtClean="0">
              <a:solidFill>
                <a:schemeClr val="bg1"/>
              </a:solidFill>
              <a:latin typeface="+mj-lt"/>
            </a:rPr>
            <a:t>Corruption of system or data files</a:t>
          </a:r>
          <a:endParaRPr lang="en-US" sz="1900" b="1" kern="1200" dirty="0">
            <a:solidFill>
              <a:schemeClr val="bg1"/>
            </a:solidFill>
            <a:latin typeface="+mj-lt"/>
          </a:endParaRPr>
        </a:p>
        <a:p>
          <a:pPr marL="171450" lvl="1" indent="-171450" algn="l" defTabSz="844550" rtl="0">
            <a:lnSpc>
              <a:spcPct val="90000"/>
            </a:lnSpc>
            <a:spcBef>
              <a:spcPct val="0"/>
            </a:spcBef>
            <a:spcAft>
              <a:spcPct val="15000"/>
            </a:spcAft>
            <a:buChar char="••"/>
          </a:pPr>
          <a:r>
            <a:rPr lang="en-US" sz="1900" b="1" kern="1200" dirty="0" smtClean="0">
              <a:solidFill>
                <a:schemeClr val="bg1"/>
              </a:solidFill>
              <a:latin typeface="+mj-lt"/>
            </a:rPr>
            <a:t>Theft of service/make the system a zombie agent of attack as part of a botnet</a:t>
          </a:r>
          <a:endParaRPr lang="en-US" sz="1900" b="1" kern="1200" dirty="0">
            <a:solidFill>
              <a:schemeClr val="bg1"/>
            </a:solidFill>
            <a:latin typeface="+mj-lt"/>
          </a:endParaRPr>
        </a:p>
        <a:p>
          <a:pPr marL="171450" lvl="1" indent="-171450" algn="l" defTabSz="844550" rtl="0">
            <a:lnSpc>
              <a:spcPct val="90000"/>
            </a:lnSpc>
            <a:spcBef>
              <a:spcPct val="0"/>
            </a:spcBef>
            <a:spcAft>
              <a:spcPct val="15000"/>
            </a:spcAft>
            <a:buChar char="••"/>
          </a:pPr>
          <a:r>
            <a:rPr lang="en-US" sz="1900" b="1" kern="1200" dirty="0" smtClean="0">
              <a:solidFill>
                <a:schemeClr val="bg1"/>
              </a:solidFill>
              <a:latin typeface="+mj-lt"/>
            </a:rPr>
            <a:t>Theft of information from the system/keylogging</a:t>
          </a:r>
          <a:endParaRPr lang="en-US" sz="1900" b="1" kern="1200" dirty="0">
            <a:solidFill>
              <a:schemeClr val="bg1"/>
            </a:solidFill>
            <a:latin typeface="+mj-lt"/>
          </a:endParaRPr>
        </a:p>
        <a:p>
          <a:pPr marL="171450" lvl="1" indent="-171450" algn="l" defTabSz="844550" rtl="0">
            <a:lnSpc>
              <a:spcPct val="90000"/>
            </a:lnSpc>
            <a:spcBef>
              <a:spcPct val="0"/>
            </a:spcBef>
            <a:spcAft>
              <a:spcPct val="15000"/>
            </a:spcAft>
            <a:buChar char="••"/>
          </a:pPr>
          <a:r>
            <a:rPr lang="en-US" sz="1900" b="1" kern="1200" dirty="0" err="1" smtClean="0">
              <a:solidFill>
                <a:schemeClr val="bg1"/>
              </a:solidFill>
              <a:latin typeface="+mj-lt"/>
            </a:rPr>
            <a:t>Stealthing</a:t>
          </a:r>
          <a:r>
            <a:rPr lang="en-US" sz="1900" b="1" kern="1200" dirty="0" smtClean="0">
              <a:solidFill>
                <a:schemeClr val="bg1"/>
              </a:solidFill>
              <a:latin typeface="+mj-lt"/>
            </a:rPr>
            <a:t>/hiding its presence on the system</a:t>
          </a:r>
          <a:endParaRPr lang="en-US" sz="1900" b="1" kern="1200" dirty="0">
            <a:solidFill>
              <a:schemeClr val="bg1"/>
            </a:solidFill>
            <a:latin typeface="+mj-lt"/>
          </a:endParaRPr>
        </a:p>
      </dsp:txBody>
      <dsp:txXfrm>
        <a:off x="1845634" y="3845123"/>
        <a:ext cx="6016000" cy="2892410"/>
      </dsp:txXfrm>
    </dsp:sp>
    <dsp:sp modelId="{4536DF15-D0CA-DF4B-8A6D-36DEA7155168}">
      <dsp:nvSpPr>
        <dsp:cNvPr id="0" name=""/>
        <dsp:cNvSpPr/>
      </dsp:nvSpPr>
      <dsp:spPr>
        <a:xfrm>
          <a:off x="8752089" y="3060611"/>
          <a:ext cx="396114" cy="706296"/>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dirty="0"/>
        </a:p>
      </dsp:txBody>
      <dsp:txXfrm>
        <a:off x="8841215" y="3060611"/>
        <a:ext cx="217862" cy="6082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5612A0-DE86-E142-BC0C-7EAA94A75B03}">
      <dsp:nvSpPr>
        <dsp:cNvPr id="0" name=""/>
        <dsp:cNvSpPr/>
      </dsp:nvSpPr>
      <dsp:spPr>
        <a:xfrm>
          <a:off x="3402" y="1544588"/>
          <a:ext cx="2690733" cy="2690733"/>
        </a:xfrm>
        <a:prstGeom prst="ellipse">
          <a:avLst/>
        </a:prstGeom>
        <a:solidFill>
          <a:srgbClr val="C00000"/>
        </a:soli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148080" tIns="20320" rIns="148080" bIns="20320" numCol="1" spcCol="1270" anchor="ctr" anchorCtr="0">
          <a:noAutofit/>
        </a:bodyPr>
        <a:lstStyle/>
        <a:p>
          <a:pPr lvl="0" algn="ctr" defTabSz="711200">
            <a:lnSpc>
              <a:spcPct val="90000"/>
            </a:lnSpc>
            <a:spcBef>
              <a:spcPct val="0"/>
            </a:spcBef>
            <a:spcAft>
              <a:spcPct val="35000"/>
            </a:spcAft>
          </a:pPr>
          <a:r>
            <a:rPr lang="en-US" sz="1600" b="1" i="0" kern="1200" dirty="0" smtClean="0">
              <a:solidFill>
                <a:schemeClr val="bg1"/>
              </a:solidFill>
            </a:rPr>
            <a:t>Politically motivated attackers</a:t>
          </a:r>
          <a:endParaRPr lang="en-US" sz="1600" b="1" i="0" kern="1200" dirty="0">
            <a:solidFill>
              <a:schemeClr val="bg1"/>
            </a:solidFill>
          </a:endParaRPr>
        </a:p>
      </dsp:txBody>
      <dsp:txXfrm>
        <a:off x="397451" y="1938637"/>
        <a:ext cx="1902635" cy="1902635"/>
      </dsp:txXfrm>
    </dsp:sp>
    <dsp:sp modelId="{9E816322-7A2F-434E-84A4-43E5E9550FE9}">
      <dsp:nvSpPr>
        <dsp:cNvPr id="0" name=""/>
        <dsp:cNvSpPr/>
      </dsp:nvSpPr>
      <dsp:spPr>
        <a:xfrm>
          <a:off x="2155989" y="1544588"/>
          <a:ext cx="2690733" cy="2690733"/>
        </a:xfrm>
        <a:prstGeom prst="ellipse">
          <a:avLst/>
        </a:prstGeom>
        <a:solidFill>
          <a:srgbClr val="FFFF00"/>
        </a:soli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148080" tIns="20320" rIns="148080" bIns="20320" numCol="1" spcCol="1270" anchor="ctr" anchorCtr="0">
          <a:noAutofit/>
        </a:bodyPr>
        <a:lstStyle/>
        <a:p>
          <a:pPr lvl="0" algn="ctr" defTabSz="711200">
            <a:lnSpc>
              <a:spcPct val="90000"/>
            </a:lnSpc>
            <a:spcBef>
              <a:spcPct val="0"/>
            </a:spcBef>
            <a:spcAft>
              <a:spcPct val="35000"/>
            </a:spcAft>
          </a:pPr>
          <a:r>
            <a:rPr lang="en-US" sz="1600" b="1" i="0" kern="1200" dirty="0" smtClean="0"/>
            <a:t>Criminals</a:t>
          </a:r>
        </a:p>
      </dsp:txBody>
      <dsp:txXfrm>
        <a:off x="2550038" y="1938637"/>
        <a:ext cx="1902635" cy="1902635"/>
      </dsp:txXfrm>
    </dsp:sp>
    <dsp:sp modelId="{00B567D1-99ED-BD4D-A850-53823C14A7CF}">
      <dsp:nvSpPr>
        <dsp:cNvPr id="0" name=""/>
        <dsp:cNvSpPr/>
      </dsp:nvSpPr>
      <dsp:spPr>
        <a:xfrm>
          <a:off x="4308575" y="1544588"/>
          <a:ext cx="2690733" cy="2690733"/>
        </a:xfrm>
        <a:prstGeom prst="ellipse">
          <a:avLst/>
        </a:prstGeom>
        <a:solidFill>
          <a:srgbClr val="C00000"/>
        </a:soli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148080" tIns="20320" rIns="148080" bIns="20320" numCol="1" spcCol="1270" anchor="ctr" anchorCtr="0">
          <a:noAutofit/>
        </a:bodyPr>
        <a:lstStyle/>
        <a:p>
          <a:pPr lvl="0" algn="ctr" defTabSz="711200">
            <a:lnSpc>
              <a:spcPct val="90000"/>
            </a:lnSpc>
            <a:spcBef>
              <a:spcPct val="0"/>
            </a:spcBef>
            <a:spcAft>
              <a:spcPct val="35000"/>
            </a:spcAft>
          </a:pPr>
          <a:r>
            <a:rPr lang="en-US" sz="1600" b="1" i="0" kern="1200" dirty="0" smtClean="0">
              <a:solidFill>
                <a:schemeClr val="bg1"/>
              </a:solidFill>
            </a:rPr>
            <a:t>Organized crime</a:t>
          </a:r>
        </a:p>
      </dsp:txBody>
      <dsp:txXfrm>
        <a:off x="4702624" y="1938637"/>
        <a:ext cx="1902635" cy="1902635"/>
      </dsp:txXfrm>
    </dsp:sp>
    <dsp:sp modelId="{9BD753D9-7681-4E42-B1E9-214B91FB2F80}">
      <dsp:nvSpPr>
        <dsp:cNvPr id="0" name=""/>
        <dsp:cNvSpPr/>
      </dsp:nvSpPr>
      <dsp:spPr>
        <a:xfrm>
          <a:off x="6461162" y="1588824"/>
          <a:ext cx="3195541" cy="2690733"/>
        </a:xfrm>
        <a:prstGeom prst="ellipse">
          <a:avLst/>
        </a:prstGeom>
        <a:solidFill>
          <a:srgbClr val="FFFF00"/>
        </a:soli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148080" tIns="20320" rIns="148080" bIns="20320" numCol="1" spcCol="1270" anchor="ctr" anchorCtr="0">
          <a:noAutofit/>
        </a:bodyPr>
        <a:lstStyle/>
        <a:p>
          <a:pPr lvl="0" algn="ctr" defTabSz="711200">
            <a:lnSpc>
              <a:spcPct val="90000"/>
            </a:lnSpc>
            <a:spcBef>
              <a:spcPct val="0"/>
            </a:spcBef>
            <a:spcAft>
              <a:spcPct val="35000"/>
            </a:spcAft>
          </a:pPr>
          <a:r>
            <a:rPr lang="en-US" sz="1600" b="1" i="0" kern="1200" dirty="0" smtClean="0"/>
            <a:t>Organizations that sell their services to companies and nations</a:t>
          </a:r>
        </a:p>
      </dsp:txBody>
      <dsp:txXfrm>
        <a:off x="6929138" y="1982873"/>
        <a:ext cx="2259589" cy="1902635"/>
      </dsp:txXfrm>
    </dsp:sp>
    <dsp:sp modelId="{007BE1A6-EF54-4742-846C-1FA69F19FF0E}">
      <dsp:nvSpPr>
        <dsp:cNvPr id="0" name=""/>
        <dsp:cNvSpPr/>
      </dsp:nvSpPr>
      <dsp:spPr>
        <a:xfrm>
          <a:off x="9118557" y="1544588"/>
          <a:ext cx="2690733" cy="2690733"/>
        </a:xfrm>
        <a:prstGeom prst="ellipse">
          <a:avLst/>
        </a:prstGeom>
        <a:solidFill>
          <a:srgbClr val="C00000"/>
        </a:soli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148080" tIns="20320" rIns="148080" bIns="20320" numCol="1" spcCol="1270" anchor="ctr" anchorCtr="0">
          <a:noAutofit/>
        </a:bodyPr>
        <a:lstStyle/>
        <a:p>
          <a:pPr lvl="0" algn="ctr" defTabSz="711200">
            <a:lnSpc>
              <a:spcPct val="90000"/>
            </a:lnSpc>
            <a:spcBef>
              <a:spcPct val="0"/>
            </a:spcBef>
            <a:spcAft>
              <a:spcPct val="35000"/>
            </a:spcAft>
          </a:pPr>
          <a:r>
            <a:rPr lang="en-US" sz="1600" b="1" i="0" kern="1200" dirty="0" smtClean="0">
              <a:solidFill>
                <a:schemeClr val="bg1"/>
              </a:solidFill>
            </a:rPr>
            <a:t>National government agencies</a:t>
          </a:r>
        </a:p>
      </dsp:txBody>
      <dsp:txXfrm>
        <a:off x="9512606" y="1938637"/>
        <a:ext cx="1902635" cy="190263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288826-63A0-1441-9E9D-631DD7B384D9}">
      <dsp:nvSpPr>
        <dsp:cNvPr id="0" name=""/>
        <dsp:cNvSpPr/>
      </dsp:nvSpPr>
      <dsp:spPr>
        <a:xfrm>
          <a:off x="0" y="120688"/>
          <a:ext cx="11704320" cy="767520"/>
        </a:xfrm>
        <a:prstGeom prst="roundRect">
          <a:avLst/>
        </a:prstGeom>
        <a:solidFill>
          <a:srgbClr val="C000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kern="1200" dirty="0" smtClean="0"/>
            <a:t>Advanced</a:t>
          </a:r>
          <a:endParaRPr lang="en-US" sz="3200" kern="1200" dirty="0"/>
        </a:p>
      </dsp:txBody>
      <dsp:txXfrm>
        <a:off x="37467" y="158155"/>
        <a:ext cx="11629386" cy="692586"/>
      </dsp:txXfrm>
    </dsp:sp>
    <dsp:sp modelId="{C59AD606-85C1-2249-86F0-2CF0B3E6F71A}">
      <dsp:nvSpPr>
        <dsp:cNvPr id="0" name=""/>
        <dsp:cNvSpPr/>
      </dsp:nvSpPr>
      <dsp:spPr>
        <a:xfrm>
          <a:off x="0" y="888209"/>
          <a:ext cx="11704320" cy="1523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1612" tIns="40640" rIns="227584" bIns="40640" numCol="1" spcCol="1270" anchor="t" anchorCtr="0">
          <a:noAutofit/>
        </a:bodyPr>
        <a:lstStyle/>
        <a:p>
          <a:pPr marL="228600" lvl="1" indent="-228600" algn="l" defTabSz="1111250" rtl="0">
            <a:lnSpc>
              <a:spcPct val="90000"/>
            </a:lnSpc>
            <a:spcBef>
              <a:spcPct val="0"/>
            </a:spcBef>
            <a:spcAft>
              <a:spcPct val="20000"/>
            </a:spcAft>
            <a:buChar char="••"/>
          </a:pPr>
          <a:r>
            <a:rPr lang="en-US" sz="2500" kern="1200" dirty="0" smtClean="0"/>
            <a:t>Used by the attackers of a wide variety of intrusion technologies and malware including the development of custom malware if required</a:t>
          </a:r>
          <a:endParaRPr lang="en-US" sz="2500" kern="1200" dirty="0"/>
        </a:p>
        <a:p>
          <a:pPr marL="228600" lvl="1" indent="-228600" algn="l" defTabSz="1111250" rtl="0">
            <a:lnSpc>
              <a:spcPct val="90000"/>
            </a:lnSpc>
            <a:spcBef>
              <a:spcPct val="0"/>
            </a:spcBef>
            <a:spcAft>
              <a:spcPct val="20000"/>
            </a:spcAft>
            <a:buChar char="••"/>
          </a:pPr>
          <a:r>
            <a:rPr lang="en-US" sz="2500" kern="1200" dirty="0" smtClean="0"/>
            <a:t>The individual components may not necessarily be technically advanced but are carefully selected to suit the chosen target</a:t>
          </a:r>
          <a:endParaRPr lang="en-US" sz="2500" kern="1200" dirty="0"/>
        </a:p>
      </dsp:txBody>
      <dsp:txXfrm>
        <a:off x="0" y="888209"/>
        <a:ext cx="11704320" cy="1523520"/>
      </dsp:txXfrm>
    </dsp:sp>
    <dsp:sp modelId="{17B6E487-2F39-E444-B985-876526B9210F}">
      <dsp:nvSpPr>
        <dsp:cNvPr id="0" name=""/>
        <dsp:cNvSpPr/>
      </dsp:nvSpPr>
      <dsp:spPr>
        <a:xfrm>
          <a:off x="0" y="2411729"/>
          <a:ext cx="11704320" cy="767520"/>
        </a:xfrm>
        <a:prstGeom prst="roundRect">
          <a:avLst/>
        </a:prstGeom>
        <a:solidFill>
          <a:srgbClr val="C000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kern="1200" dirty="0" smtClean="0"/>
            <a:t>Persistent</a:t>
          </a:r>
          <a:endParaRPr lang="en-US" sz="3200" kern="1200" dirty="0"/>
        </a:p>
      </dsp:txBody>
      <dsp:txXfrm>
        <a:off x="37467" y="2449196"/>
        <a:ext cx="11629386" cy="692586"/>
      </dsp:txXfrm>
    </dsp:sp>
    <dsp:sp modelId="{6B94109F-B88D-8743-A3A1-745D687F4B28}">
      <dsp:nvSpPr>
        <dsp:cNvPr id="0" name=""/>
        <dsp:cNvSpPr/>
      </dsp:nvSpPr>
      <dsp:spPr>
        <a:xfrm>
          <a:off x="0" y="3179249"/>
          <a:ext cx="11704320" cy="1523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1612" tIns="40640" rIns="227584" bIns="40640" numCol="1" spcCol="1270" anchor="t" anchorCtr="0">
          <a:noAutofit/>
        </a:bodyPr>
        <a:lstStyle/>
        <a:p>
          <a:pPr marL="228600" lvl="1" indent="-228600" algn="l" defTabSz="1111250" rtl="0">
            <a:lnSpc>
              <a:spcPct val="90000"/>
            </a:lnSpc>
            <a:spcBef>
              <a:spcPct val="0"/>
            </a:spcBef>
            <a:spcAft>
              <a:spcPct val="20000"/>
            </a:spcAft>
            <a:buChar char="••"/>
          </a:pPr>
          <a:r>
            <a:rPr lang="en-US" sz="2500" kern="1200" dirty="0" smtClean="0"/>
            <a:t>Determined application of the attacks over an extended period against the chosen target in order to maximize the chance of success</a:t>
          </a:r>
          <a:endParaRPr lang="en-US" sz="2500" kern="1200" dirty="0"/>
        </a:p>
        <a:p>
          <a:pPr marL="228600" lvl="1" indent="-228600" algn="l" defTabSz="1111250" rtl="0">
            <a:lnSpc>
              <a:spcPct val="90000"/>
            </a:lnSpc>
            <a:spcBef>
              <a:spcPct val="0"/>
            </a:spcBef>
            <a:spcAft>
              <a:spcPct val="20000"/>
            </a:spcAft>
            <a:buChar char="••"/>
          </a:pPr>
          <a:r>
            <a:rPr lang="en-US" sz="2500" kern="1200" dirty="0" smtClean="0"/>
            <a:t>A variety of attacks may be progressively applied until the target is compromised</a:t>
          </a:r>
          <a:endParaRPr lang="en-US" sz="2500" kern="1200" dirty="0"/>
        </a:p>
      </dsp:txBody>
      <dsp:txXfrm>
        <a:off x="0" y="3179249"/>
        <a:ext cx="11704320" cy="1523520"/>
      </dsp:txXfrm>
    </dsp:sp>
    <dsp:sp modelId="{45F715EC-1873-4C48-B819-45CF7B29EB72}">
      <dsp:nvSpPr>
        <dsp:cNvPr id="0" name=""/>
        <dsp:cNvSpPr/>
      </dsp:nvSpPr>
      <dsp:spPr>
        <a:xfrm>
          <a:off x="0" y="4702769"/>
          <a:ext cx="11704320" cy="767520"/>
        </a:xfrm>
        <a:prstGeom prst="roundRect">
          <a:avLst/>
        </a:prstGeom>
        <a:solidFill>
          <a:srgbClr val="C000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kern="1200" dirty="0" smtClean="0"/>
            <a:t>Threats</a:t>
          </a:r>
          <a:endParaRPr lang="en-US" sz="3200" kern="1200" dirty="0"/>
        </a:p>
      </dsp:txBody>
      <dsp:txXfrm>
        <a:off x="37467" y="4740236"/>
        <a:ext cx="11629386" cy="692586"/>
      </dsp:txXfrm>
    </dsp:sp>
    <dsp:sp modelId="{E952B7FB-A9DA-0C43-87E5-CB0BE3A3AFD0}">
      <dsp:nvSpPr>
        <dsp:cNvPr id="0" name=""/>
        <dsp:cNvSpPr/>
      </dsp:nvSpPr>
      <dsp:spPr>
        <a:xfrm>
          <a:off x="0" y="5470289"/>
          <a:ext cx="11704320" cy="1887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1612" tIns="40640" rIns="227584" bIns="40640" numCol="1" spcCol="1270" anchor="t" anchorCtr="0">
          <a:noAutofit/>
        </a:bodyPr>
        <a:lstStyle/>
        <a:p>
          <a:pPr marL="228600" lvl="1" indent="-228600" algn="l" defTabSz="1111250" rtl="0">
            <a:lnSpc>
              <a:spcPct val="90000"/>
            </a:lnSpc>
            <a:spcBef>
              <a:spcPct val="0"/>
            </a:spcBef>
            <a:spcAft>
              <a:spcPct val="20000"/>
            </a:spcAft>
            <a:buChar char="••"/>
          </a:pPr>
          <a:r>
            <a:rPr lang="en-US" sz="2500" kern="1200" dirty="0" smtClean="0"/>
            <a:t>Threats to the selected targets as a result of the organized, capable, and well-funded attackers intent to compromise the specifically chosen targets</a:t>
          </a:r>
          <a:endParaRPr lang="en-US" sz="2500" kern="1200" dirty="0"/>
        </a:p>
        <a:p>
          <a:pPr marL="228600" lvl="1" indent="-228600" algn="l" defTabSz="1111250" rtl="0">
            <a:lnSpc>
              <a:spcPct val="90000"/>
            </a:lnSpc>
            <a:spcBef>
              <a:spcPct val="0"/>
            </a:spcBef>
            <a:spcAft>
              <a:spcPct val="20000"/>
            </a:spcAft>
            <a:buChar char="••"/>
          </a:pPr>
          <a:r>
            <a:rPr lang="en-US" sz="2500" kern="1200" dirty="0" smtClean="0"/>
            <a:t>The active involvement of people in the process greatly raises the threat level from that due to automated attacks tools, and also the likelihood of successful attacks</a:t>
          </a:r>
          <a:endParaRPr lang="en-US" sz="2500" kern="1200" dirty="0"/>
        </a:p>
      </dsp:txBody>
      <dsp:txXfrm>
        <a:off x="0" y="5470289"/>
        <a:ext cx="11704320" cy="18878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8E9D20-4DD8-6549-B50E-80E51156195A}">
      <dsp:nvSpPr>
        <dsp:cNvPr id="0" name=""/>
        <dsp:cNvSpPr/>
      </dsp:nvSpPr>
      <dsp:spPr>
        <a:xfrm>
          <a:off x="0" y="517199"/>
          <a:ext cx="11704320" cy="1573424"/>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08385" tIns="499872" rIns="908385" bIns="170688" numCol="1" spcCol="1270" anchor="t" anchorCtr="0">
          <a:noAutofit/>
        </a:bodyPr>
        <a:lstStyle/>
        <a:p>
          <a:pPr marL="228600" lvl="1" indent="-228600" algn="l" defTabSz="1066800" rtl="0">
            <a:lnSpc>
              <a:spcPct val="90000"/>
            </a:lnSpc>
            <a:spcBef>
              <a:spcPct val="0"/>
            </a:spcBef>
            <a:spcAft>
              <a:spcPct val="15000"/>
            </a:spcAft>
            <a:buChar char="••"/>
          </a:pPr>
          <a:r>
            <a:rPr lang="en-US" sz="2400" b="0" kern="1200" dirty="0" smtClean="0">
              <a:latin typeface="+mj-lt"/>
            </a:rPr>
            <a:t>Means by which a virus spreads or propagates</a:t>
          </a:r>
          <a:endParaRPr lang="en-US" sz="2400" b="0" kern="1200" dirty="0">
            <a:latin typeface="+mj-lt"/>
          </a:endParaRPr>
        </a:p>
        <a:p>
          <a:pPr marL="228600" lvl="1" indent="-228600" algn="l" defTabSz="1066800" rtl="0">
            <a:lnSpc>
              <a:spcPct val="90000"/>
            </a:lnSpc>
            <a:spcBef>
              <a:spcPct val="0"/>
            </a:spcBef>
            <a:spcAft>
              <a:spcPct val="15000"/>
            </a:spcAft>
            <a:buChar char="••"/>
          </a:pPr>
          <a:r>
            <a:rPr lang="en-US" sz="2400" b="0" kern="1200" dirty="0" smtClean="0">
              <a:latin typeface="+mj-lt"/>
            </a:rPr>
            <a:t>Also referred to as the </a:t>
          </a:r>
          <a:r>
            <a:rPr lang="en-US" sz="2400" b="0" i="1" kern="1200" dirty="0" smtClean="0">
              <a:latin typeface="+mj-lt"/>
            </a:rPr>
            <a:t>infection vector</a:t>
          </a:r>
          <a:endParaRPr lang="en-US" sz="2400" b="0" kern="1200" dirty="0">
            <a:latin typeface="+mj-lt"/>
          </a:endParaRPr>
        </a:p>
      </dsp:txBody>
      <dsp:txXfrm>
        <a:off x="0" y="517199"/>
        <a:ext cx="11704320" cy="1573424"/>
      </dsp:txXfrm>
    </dsp:sp>
    <dsp:sp modelId="{FDFE6835-A92A-E641-8AE9-B9BFDC4ECD51}">
      <dsp:nvSpPr>
        <dsp:cNvPr id="0" name=""/>
        <dsp:cNvSpPr/>
      </dsp:nvSpPr>
      <dsp:spPr>
        <a:xfrm>
          <a:off x="585216" y="118679"/>
          <a:ext cx="3763301" cy="797040"/>
        </a:xfrm>
        <a:prstGeom prst="roundRect">
          <a:avLst/>
        </a:prstGeom>
        <a:solidFill>
          <a:srgbClr val="0070C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9677" tIns="0" rIns="309677" bIns="0" numCol="1" spcCol="1270" anchor="ctr" anchorCtr="0">
          <a:noAutofit/>
        </a:bodyPr>
        <a:lstStyle/>
        <a:p>
          <a:pPr lvl="0" algn="l" defTabSz="1066800" rtl="0">
            <a:lnSpc>
              <a:spcPct val="90000"/>
            </a:lnSpc>
            <a:spcBef>
              <a:spcPct val="0"/>
            </a:spcBef>
            <a:spcAft>
              <a:spcPct val="35000"/>
            </a:spcAft>
          </a:pPr>
          <a:r>
            <a:rPr lang="en-US" sz="2400" b="1" kern="1200" dirty="0" smtClean="0">
              <a:solidFill>
                <a:schemeClr val="bg1"/>
              </a:solidFill>
            </a:rPr>
            <a:t>Infection mechanism</a:t>
          </a:r>
          <a:endParaRPr lang="en-US" sz="2400" kern="1200" dirty="0">
            <a:solidFill>
              <a:schemeClr val="bg1"/>
            </a:solidFill>
          </a:endParaRPr>
        </a:p>
      </dsp:txBody>
      <dsp:txXfrm>
        <a:off x="624124" y="157587"/>
        <a:ext cx="3685485" cy="719224"/>
      </dsp:txXfrm>
    </dsp:sp>
    <dsp:sp modelId="{9E230290-2EEC-964C-9BCE-9B69243D95B7}">
      <dsp:nvSpPr>
        <dsp:cNvPr id="0" name=""/>
        <dsp:cNvSpPr/>
      </dsp:nvSpPr>
      <dsp:spPr>
        <a:xfrm>
          <a:off x="0" y="2634944"/>
          <a:ext cx="11704320" cy="195615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08385" tIns="499872" rIns="908385" bIns="170688" numCol="1" spcCol="1270" anchor="t" anchorCtr="0">
          <a:noAutofit/>
        </a:bodyPr>
        <a:lstStyle/>
        <a:p>
          <a:pPr marL="228600" lvl="1" indent="-228600" algn="l" defTabSz="1066800" rtl="0">
            <a:lnSpc>
              <a:spcPct val="90000"/>
            </a:lnSpc>
            <a:spcBef>
              <a:spcPct val="0"/>
            </a:spcBef>
            <a:spcAft>
              <a:spcPct val="15000"/>
            </a:spcAft>
            <a:buChar char="••"/>
          </a:pPr>
          <a:r>
            <a:rPr lang="en-US" sz="2400" b="0" kern="1200" dirty="0" smtClean="0">
              <a:latin typeface="+mj-lt"/>
            </a:rPr>
            <a:t>Event or condition that determines when the payload is activated or delivered</a:t>
          </a:r>
          <a:endParaRPr lang="en-US" sz="2400" b="0" kern="1200" dirty="0">
            <a:latin typeface="+mj-lt"/>
          </a:endParaRPr>
        </a:p>
        <a:p>
          <a:pPr marL="228600" lvl="1" indent="-228600" algn="l" defTabSz="1066800" rtl="0">
            <a:lnSpc>
              <a:spcPct val="90000"/>
            </a:lnSpc>
            <a:spcBef>
              <a:spcPct val="0"/>
            </a:spcBef>
            <a:spcAft>
              <a:spcPct val="15000"/>
            </a:spcAft>
            <a:buChar char="••"/>
          </a:pPr>
          <a:r>
            <a:rPr lang="en-US" sz="2400" b="0" kern="1200" dirty="0" smtClean="0">
              <a:latin typeface="+mj-lt"/>
            </a:rPr>
            <a:t>Sometimes known as a </a:t>
          </a:r>
          <a:r>
            <a:rPr lang="en-US" sz="2400" b="0" i="1" kern="1200" dirty="0" smtClean="0">
              <a:latin typeface="+mj-lt"/>
            </a:rPr>
            <a:t>logic bomb</a:t>
          </a:r>
          <a:endParaRPr lang="en-US" sz="2400" b="0" kern="1200" dirty="0">
            <a:latin typeface="+mj-lt"/>
          </a:endParaRPr>
        </a:p>
      </dsp:txBody>
      <dsp:txXfrm>
        <a:off x="0" y="2634944"/>
        <a:ext cx="11704320" cy="1956150"/>
      </dsp:txXfrm>
    </dsp:sp>
    <dsp:sp modelId="{C63E1105-C149-C843-9202-23F8D48B3E4F}">
      <dsp:nvSpPr>
        <dsp:cNvPr id="0" name=""/>
        <dsp:cNvSpPr/>
      </dsp:nvSpPr>
      <dsp:spPr>
        <a:xfrm>
          <a:off x="585216" y="2236424"/>
          <a:ext cx="2137641" cy="797040"/>
        </a:xfrm>
        <a:prstGeom prst="roundRect">
          <a:avLst/>
        </a:prstGeom>
        <a:solidFill>
          <a:srgbClr val="0070C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9677" tIns="0" rIns="309677" bIns="0" numCol="1" spcCol="1270" anchor="ctr" anchorCtr="0">
          <a:noAutofit/>
        </a:bodyPr>
        <a:lstStyle/>
        <a:p>
          <a:pPr lvl="0" algn="l" defTabSz="1066800" rtl="0">
            <a:lnSpc>
              <a:spcPct val="90000"/>
            </a:lnSpc>
            <a:spcBef>
              <a:spcPct val="0"/>
            </a:spcBef>
            <a:spcAft>
              <a:spcPct val="35000"/>
            </a:spcAft>
          </a:pPr>
          <a:r>
            <a:rPr lang="en-US" sz="2400" b="1" kern="1200" dirty="0" smtClean="0">
              <a:solidFill>
                <a:schemeClr val="bg1"/>
              </a:solidFill>
            </a:rPr>
            <a:t>Trigger</a:t>
          </a:r>
          <a:endParaRPr lang="en-US" sz="2400" kern="1200" dirty="0">
            <a:solidFill>
              <a:schemeClr val="bg1"/>
            </a:solidFill>
          </a:endParaRPr>
        </a:p>
      </dsp:txBody>
      <dsp:txXfrm>
        <a:off x="624124" y="2275332"/>
        <a:ext cx="2059825" cy="719224"/>
      </dsp:txXfrm>
    </dsp:sp>
    <dsp:sp modelId="{5CDD4299-543B-524A-AAF3-360201B13E61}">
      <dsp:nvSpPr>
        <dsp:cNvPr id="0" name=""/>
        <dsp:cNvSpPr/>
      </dsp:nvSpPr>
      <dsp:spPr>
        <a:xfrm>
          <a:off x="0" y="5135415"/>
          <a:ext cx="11704320" cy="1573424"/>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08385" tIns="499872" rIns="908385" bIns="170688" numCol="1" spcCol="1270" anchor="t" anchorCtr="0">
          <a:noAutofit/>
        </a:bodyPr>
        <a:lstStyle/>
        <a:p>
          <a:pPr marL="228600" lvl="1" indent="-228600" algn="l" defTabSz="1066800" rtl="0">
            <a:lnSpc>
              <a:spcPct val="90000"/>
            </a:lnSpc>
            <a:spcBef>
              <a:spcPct val="0"/>
            </a:spcBef>
            <a:spcAft>
              <a:spcPct val="15000"/>
            </a:spcAft>
            <a:buChar char="••"/>
          </a:pPr>
          <a:r>
            <a:rPr lang="en-US" sz="2400" b="0" kern="1200" dirty="0" smtClean="0">
              <a:latin typeface="+mj-lt"/>
            </a:rPr>
            <a:t>What the virus does (besides spreading)</a:t>
          </a:r>
          <a:endParaRPr lang="en-US" sz="2400" b="0" kern="1200" dirty="0">
            <a:latin typeface="+mj-lt"/>
          </a:endParaRPr>
        </a:p>
        <a:p>
          <a:pPr marL="228600" lvl="1" indent="-228600" algn="l" defTabSz="1066800" rtl="0">
            <a:lnSpc>
              <a:spcPct val="90000"/>
            </a:lnSpc>
            <a:spcBef>
              <a:spcPct val="0"/>
            </a:spcBef>
            <a:spcAft>
              <a:spcPct val="15000"/>
            </a:spcAft>
            <a:buChar char="••"/>
          </a:pPr>
          <a:r>
            <a:rPr lang="en-US" sz="2400" b="0" kern="1200" dirty="0" smtClean="0">
              <a:latin typeface="+mj-lt"/>
            </a:rPr>
            <a:t>May involve damage or benign but noticeable activity</a:t>
          </a:r>
          <a:endParaRPr lang="en-US" sz="2400" b="0" kern="1200" dirty="0">
            <a:latin typeface="+mj-lt"/>
          </a:endParaRPr>
        </a:p>
      </dsp:txBody>
      <dsp:txXfrm>
        <a:off x="0" y="5135415"/>
        <a:ext cx="11704320" cy="1573424"/>
      </dsp:txXfrm>
    </dsp:sp>
    <dsp:sp modelId="{B6D38147-8E60-A045-B583-E6B0C56553C0}">
      <dsp:nvSpPr>
        <dsp:cNvPr id="0" name=""/>
        <dsp:cNvSpPr/>
      </dsp:nvSpPr>
      <dsp:spPr>
        <a:xfrm>
          <a:off x="585216" y="4736895"/>
          <a:ext cx="1893817" cy="797040"/>
        </a:xfrm>
        <a:prstGeom prst="roundRect">
          <a:avLst/>
        </a:prstGeom>
        <a:solidFill>
          <a:srgbClr val="0070C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9677" tIns="0" rIns="309677" bIns="0" numCol="1" spcCol="1270" anchor="ctr" anchorCtr="0">
          <a:noAutofit/>
        </a:bodyPr>
        <a:lstStyle/>
        <a:p>
          <a:pPr lvl="0" algn="l" defTabSz="1066800" rtl="0">
            <a:lnSpc>
              <a:spcPct val="90000"/>
            </a:lnSpc>
            <a:spcBef>
              <a:spcPct val="0"/>
            </a:spcBef>
            <a:spcAft>
              <a:spcPct val="35000"/>
            </a:spcAft>
          </a:pPr>
          <a:r>
            <a:rPr lang="en-US" sz="2400" b="1" kern="1200" dirty="0" smtClean="0">
              <a:solidFill>
                <a:schemeClr val="bg1"/>
              </a:solidFill>
            </a:rPr>
            <a:t>Payload</a:t>
          </a:r>
          <a:endParaRPr lang="en-US" sz="2400" kern="1200" dirty="0">
            <a:solidFill>
              <a:schemeClr val="bg1"/>
            </a:solidFill>
          </a:endParaRPr>
        </a:p>
      </dsp:txBody>
      <dsp:txXfrm>
        <a:off x="624124" y="4775803"/>
        <a:ext cx="1816001" cy="71922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708D1F-5416-7946-84FC-190F419E1BD1}">
      <dsp:nvSpPr>
        <dsp:cNvPr id="0" name=""/>
        <dsp:cNvSpPr/>
      </dsp:nvSpPr>
      <dsp:spPr>
        <a:xfrm>
          <a:off x="0" y="7025182"/>
          <a:ext cx="13004800" cy="1536303"/>
        </a:xfrm>
        <a:prstGeom prst="rect">
          <a:avLst/>
        </a:prstGeom>
        <a:solidFill>
          <a:srgbClr val="00B0F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US" sz="1600" b="1" kern="1200" dirty="0" smtClean="0">
              <a:solidFill>
                <a:srgbClr val="000000"/>
              </a:solidFill>
              <a:latin typeface="+mj-lt"/>
            </a:rPr>
            <a:t>Execution phase</a:t>
          </a:r>
          <a:endParaRPr lang="en-US" sz="1600" kern="1200" dirty="0">
            <a:solidFill>
              <a:srgbClr val="000000"/>
            </a:solidFill>
            <a:latin typeface="+mj-lt"/>
          </a:endParaRPr>
        </a:p>
      </dsp:txBody>
      <dsp:txXfrm>
        <a:off x="0" y="7025182"/>
        <a:ext cx="13004800" cy="829603"/>
      </dsp:txXfrm>
    </dsp:sp>
    <dsp:sp modelId="{81FDCED2-2D20-854D-9ECC-1E1197134AA6}">
      <dsp:nvSpPr>
        <dsp:cNvPr id="0" name=""/>
        <dsp:cNvSpPr/>
      </dsp:nvSpPr>
      <dsp:spPr>
        <a:xfrm>
          <a:off x="0" y="7821156"/>
          <a:ext cx="6502399" cy="706699"/>
        </a:xfrm>
        <a:prstGeom prst="rect">
          <a:avLst/>
        </a:prstGeom>
        <a:solidFill>
          <a:schemeClr val="bg1"/>
        </a:solidFill>
        <a:ln w="9525" cap="flat" cmpd="sng" algn="ctr">
          <a:solidFill>
            <a:schemeClr val="tx1"/>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rtl="0">
            <a:lnSpc>
              <a:spcPct val="90000"/>
            </a:lnSpc>
            <a:spcBef>
              <a:spcPct val="0"/>
            </a:spcBef>
            <a:spcAft>
              <a:spcPct val="35000"/>
            </a:spcAft>
          </a:pPr>
          <a:r>
            <a:rPr lang="en-US" sz="1600" b="1" kern="1200" dirty="0" smtClean="0">
              <a:solidFill>
                <a:srgbClr val="000000"/>
              </a:solidFill>
              <a:latin typeface="+mj-lt"/>
            </a:rPr>
            <a:t>Function is performed</a:t>
          </a:r>
          <a:endParaRPr lang="en-US" sz="1600" kern="1200" dirty="0">
            <a:solidFill>
              <a:srgbClr val="000000"/>
            </a:solidFill>
            <a:latin typeface="+mj-lt"/>
          </a:endParaRPr>
        </a:p>
      </dsp:txBody>
      <dsp:txXfrm>
        <a:off x="0" y="7821156"/>
        <a:ext cx="6502399" cy="706699"/>
      </dsp:txXfrm>
    </dsp:sp>
    <dsp:sp modelId="{B01C092D-99C1-6745-BEA7-0EFBB10DB477}">
      <dsp:nvSpPr>
        <dsp:cNvPr id="0" name=""/>
        <dsp:cNvSpPr/>
      </dsp:nvSpPr>
      <dsp:spPr>
        <a:xfrm>
          <a:off x="6502400" y="7821156"/>
          <a:ext cx="6502399" cy="706699"/>
        </a:xfrm>
        <a:prstGeom prst="rect">
          <a:avLst/>
        </a:prstGeom>
        <a:solidFill>
          <a:schemeClr val="bg1"/>
        </a:solidFill>
        <a:ln w="9525" cap="flat" cmpd="sng" algn="ctr">
          <a:solidFill>
            <a:schemeClr val="tx1"/>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rtl="0">
            <a:lnSpc>
              <a:spcPct val="90000"/>
            </a:lnSpc>
            <a:spcBef>
              <a:spcPct val="0"/>
            </a:spcBef>
            <a:spcAft>
              <a:spcPct val="35000"/>
            </a:spcAft>
          </a:pPr>
          <a:r>
            <a:rPr lang="en-US" sz="1600" b="1" kern="1200" dirty="0" smtClean="0">
              <a:solidFill>
                <a:srgbClr val="000000"/>
              </a:solidFill>
              <a:latin typeface="+mj-lt"/>
            </a:rPr>
            <a:t>May be harmless or damaging</a:t>
          </a:r>
          <a:endParaRPr lang="en-US" sz="1600" kern="1200" dirty="0">
            <a:solidFill>
              <a:srgbClr val="000000"/>
            </a:solidFill>
            <a:latin typeface="+mj-lt"/>
          </a:endParaRPr>
        </a:p>
      </dsp:txBody>
      <dsp:txXfrm>
        <a:off x="6502400" y="7821156"/>
        <a:ext cx="6502399" cy="706699"/>
      </dsp:txXfrm>
    </dsp:sp>
    <dsp:sp modelId="{CEDEC836-B7A5-6C44-9BEE-529DDC6AF718}">
      <dsp:nvSpPr>
        <dsp:cNvPr id="0" name=""/>
        <dsp:cNvSpPr/>
      </dsp:nvSpPr>
      <dsp:spPr>
        <a:xfrm rot="10800000">
          <a:off x="0" y="4741489"/>
          <a:ext cx="13004800" cy="2362834"/>
        </a:xfrm>
        <a:prstGeom prst="upArrowCallout">
          <a:avLst/>
        </a:prstGeom>
        <a:solidFill>
          <a:srgbClr val="00B0F0"/>
        </a:solidFill>
        <a:ln>
          <a:solidFill>
            <a:schemeClr val="bg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b="1" kern="1200" dirty="0" smtClean="0">
              <a:solidFill>
                <a:srgbClr val="000000"/>
              </a:solidFill>
              <a:latin typeface="+mj-lt"/>
              <a:ea typeface="+mn-ea"/>
              <a:cs typeface="+mn-cs"/>
            </a:rPr>
            <a:t>Propagation phase</a:t>
          </a:r>
          <a:endParaRPr lang="en-US" sz="1400" b="1" kern="1200" dirty="0">
            <a:solidFill>
              <a:srgbClr val="000000"/>
            </a:solidFill>
            <a:latin typeface="+mj-lt"/>
          </a:endParaRPr>
        </a:p>
      </dsp:txBody>
      <dsp:txXfrm rot="-10800000">
        <a:off x="0" y="4741489"/>
        <a:ext cx="13004800" cy="829354"/>
      </dsp:txXfrm>
    </dsp:sp>
    <dsp:sp modelId="{799F9DAD-525F-8548-8861-34D60884FF96}">
      <dsp:nvSpPr>
        <dsp:cNvPr id="0" name=""/>
        <dsp:cNvSpPr/>
      </dsp:nvSpPr>
      <dsp:spPr>
        <a:xfrm>
          <a:off x="0" y="5527037"/>
          <a:ext cx="4330700" cy="1057887"/>
        </a:xfrm>
        <a:prstGeom prst="rect">
          <a:avLst/>
        </a:prstGeom>
        <a:solidFill>
          <a:schemeClr val="bg1"/>
        </a:solidFill>
        <a:ln w="9525" cap="flat" cmpd="sng" algn="ctr">
          <a:solidFill>
            <a:schemeClr val="tx1"/>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n-US" sz="1400" b="1" kern="1200" dirty="0" smtClean="0">
              <a:solidFill>
                <a:srgbClr val="000000"/>
              </a:solidFill>
              <a:latin typeface="+mj-lt"/>
              <a:ea typeface="+mn-ea"/>
            </a:rPr>
            <a:t>Virus places a copy of itself into other programs or into certain system areas on the disk</a:t>
          </a:r>
        </a:p>
      </dsp:txBody>
      <dsp:txXfrm>
        <a:off x="0" y="5527037"/>
        <a:ext cx="4330700" cy="1057887"/>
      </dsp:txXfrm>
    </dsp:sp>
    <dsp:sp modelId="{9198A95F-ABA7-5444-8A5C-E82D728BAF2E}">
      <dsp:nvSpPr>
        <dsp:cNvPr id="0" name=""/>
        <dsp:cNvSpPr/>
      </dsp:nvSpPr>
      <dsp:spPr>
        <a:xfrm>
          <a:off x="4334927" y="5527041"/>
          <a:ext cx="4330700" cy="1057880"/>
        </a:xfrm>
        <a:prstGeom prst="rect">
          <a:avLst/>
        </a:prstGeom>
        <a:solidFill>
          <a:schemeClr val="bg1"/>
        </a:solidFill>
        <a:ln w="9525" cap="flat" cmpd="sng" algn="ctr">
          <a:solidFill>
            <a:schemeClr val="tx1"/>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n-US" sz="1400" b="1" kern="1200" dirty="0" smtClean="0">
              <a:solidFill>
                <a:srgbClr val="000000"/>
              </a:solidFill>
              <a:latin typeface="+mj-lt"/>
              <a:ea typeface="+mn-ea"/>
            </a:rPr>
            <a:t>May not be identical to the propagating version</a:t>
          </a:r>
        </a:p>
      </dsp:txBody>
      <dsp:txXfrm>
        <a:off x="4334927" y="5527041"/>
        <a:ext cx="4330700" cy="1057880"/>
      </dsp:txXfrm>
    </dsp:sp>
    <dsp:sp modelId="{5F6DB1AD-84BE-1C40-A7D1-B1BD8D37A80C}">
      <dsp:nvSpPr>
        <dsp:cNvPr id="0" name=""/>
        <dsp:cNvSpPr/>
      </dsp:nvSpPr>
      <dsp:spPr>
        <a:xfrm>
          <a:off x="8674100" y="5527041"/>
          <a:ext cx="4330700" cy="1057880"/>
        </a:xfrm>
        <a:prstGeom prst="rect">
          <a:avLst/>
        </a:prstGeom>
        <a:solidFill>
          <a:schemeClr val="bg1"/>
        </a:solidFill>
        <a:ln w="9525" cap="flat" cmpd="sng" algn="ctr">
          <a:solidFill>
            <a:schemeClr val="tx1"/>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n-US" sz="1400" b="1" kern="1200" dirty="0" smtClean="0">
              <a:solidFill>
                <a:srgbClr val="000000"/>
              </a:solidFill>
              <a:latin typeface="+mj-lt"/>
              <a:ea typeface="+mn-ea"/>
            </a:rPr>
            <a:t>Each infected program will now contain a clone of the virus which will itself enter a propagation phase</a:t>
          </a:r>
        </a:p>
      </dsp:txBody>
      <dsp:txXfrm>
        <a:off x="8674100" y="5527041"/>
        <a:ext cx="4330700" cy="1057880"/>
      </dsp:txXfrm>
    </dsp:sp>
    <dsp:sp modelId="{1D6B4838-9CF7-884C-A25C-5F12818F3734}">
      <dsp:nvSpPr>
        <dsp:cNvPr id="0" name=""/>
        <dsp:cNvSpPr/>
      </dsp:nvSpPr>
      <dsp:spPr>
        <a:xfrm rot="10800000">
          <a:off x="0" y="2342700"/>
          <a:ext cx="13004800" cy="2362834"/>
        </a:xfrm>
        <a:prstGeom prst="upArrowCallout">
          <a:avLst/>
        </a:prstGeom>
        <a:solidFill>
          <a:srgbClr val="00B0F0"/>
        </a:solidFill>
        <a:ln>
          <a:solidFill>
            <a:schemeClr val="bg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b="1" kern="1200" dirty="0" smtClean="0">
              <a:solidFill>
                <a:srgbClr val="000000"/>
              </a:solidFill>
              <a:latin typeface="+mj-lt"/>
              <a:ea typeface="+mn-ea"/>
              <a:cs typeface="+mn-cs"/>
            </a:rPr>
            <a:t>Triggering phase</a:t>
          </a:r>
          <a:endParaRPr lang="en-US" sz="1600" b="1" kern="1200" dirty="0">
            <a:solidFill>
              <a:srgbClr val="000000"/>
            </a:solidFill>
            <a:latin typeface="+mj-lt"/>
          </a:endParaRPr>
        </a:p>
      </dsp:txBody>
      <dsp:txXfrm rot="-10800000">
        <a:off x="0" y="2342700"/>
        <a:ext cx="13004800" cy="829354"/>
      </dsp:txXfrm>
    </dsp:sp>
    <dsp:sp modelId="{E90C3777-99AB-524A-82B7-12AC668471ED}">
      <dsp:nvSpPr>
        <dsp:cNvPr id="0" name=""/>
        <dsp:cNvSpPr/>
      </dsp:nvSpPr>
      <dsp:spPr>
        <a:xfrm>
          <a:off x="0" y="3172054"/>
          <a:ext cx="6502399" cy="706487"/>
        </a:xfrm>
        <a:prstGeom prst="rect">
          <a:avLst/>
        </a:prstGeom>
        <a:solidFill>
          <a:schemeClr val="bg1"/>
        </a:solidFill>
        <a:ln w="9525" cap="flat" cmpd="sng" algn="ctr">
          <a:solidFill>
            <a:schemeClr val="tx1"/>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b="1" kern="1200" dirty="0" smtClean="0">
              <a:solidFill>
                <a:srgbClr val="000000"/>
              </a:solidFill>
              <a:latin typeface="+mj-lt"/>
              <a:ea typeface="+mn-ea"/>
            </a:rPr>
            <a:t>Virus is activated to perform the function for which it was intended</a:t>
          </a:r>
        </a:p>
      </dsp:txBody>
      <dsp:txXfrm>
        <a:off x="0" y="3172054"/>
        <a:ext cx="6502399" cy="706487"/>
      </dsp:txXfrm>
    </dsp:sp>
    <dsp:sp modelId="{37825219-83A8-E745-A5BC-0E5252B82A01}">
      <dsp:nvSpPr>
        <dsp:cNvPr id="0" name=""/>
        <dsp:cNvSpPr/>
      </dsp:nvSpPr>
      <dsp:spPr>
        <a:xfrm>
          <a:off x="6502400" y="3172054"/>
          <a:ext cx="6502399" cy="706487"/>
        </a:xfrm>
        <a:prstGeom prst="rect">
          <a:avLst/>
        </a:prstGeom>
        <a:solidFill>
          <a:schemeClr val="bg1"/>
        </a:solidFill>
        <a:ln w="9525" cap="flat" cmpd="sng" algn="ctr">
          <a:solidFill>
            <a:schemeClr val="tx1"/>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b="1" kern="1200" dirty="0" smtClean="0">
              <a:solidFill>
                <a:srgbClr val="000000"/>
              </a:solidFill>
              <a:latin typeface="+mj-lt"/>
              <a:ea typeface="+mn-ea"/>
            </a:rPr>
            <a:t>Can be caused by a variety of system events</a:t>
          </a:r>
        </a:p>
      </dsp:txBody>
      <dsp:txXfrm>
        <a:off x="6502400" y="3172054"/>
        <a:ext cx="6502399" cy="706487"/>
      </dsp:txXfrm>
    </dsp:sp>
    <dsp:sp modelId="{F2BEBF7A-425B-424A-A839-269C0FCF9CB1}">
      <dsp:nvSpPr>
        <dsp:cNvPr id="0" name=""/>
        <dsp:cNvSpPr/>
      </dsp:nvSpPr>
      <dsp:spPr>
        <a:xfrm rot="10800000">
          <a:off x="0" y="2910"/>
          <a:ext cx="13004800" cy="2362834"/>
        </a:xfrm>
        <a:prstGeom prst="upArrowCallout">
          <a:avLst/>
        </a:prstGeom>
        <a:solidFill>
          <a:srgbClr val="00B0F0"/>
        </a:solidFill>
        <a:ln>
          <a:solidFill>
            <a:schemeClr val="bg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latin typeface="+mj-lt"/>
              <a:ea typeface="+mn-ea"/>
              <a:cs typeface="+mn-cs"/>
            </a:rPr>
            <a:t>Dormant phase</a:t>
          </a:r>
          <a:endParaRPr lang="en-US" sz="1600" b="1" kern="1200" dirty="0">
            <a:solidFill>
              <a:schemeClr val="tx1"/>
            </a:solidFill>
            <a:latin typeface="+mj-lt"/>
          </a:endParaRPr>
        </a:p>
      </dsp:txBody>
      <dsp:txXfrm rot="-10800000">
        <a:off x="0" y="2910"/>
        <a:ext cx="13004800" cy="829354"/>
      </dsp:txXfrm>
    </dsp:sp>
    <dsp:sp modelId="{D3147F2A-28DA-424F-AF3A-480A0C6511F9}">
      <dsp:nvSpPr>
        <dsp:cNvPr id="0" name=""/>
        <dsp:cNvSpPr/>
      </dsp:nvSpPr>
      <dsp:spPr>
        <a:xfrm>
          <a:off x="6349" y="832265"/>
          <a:ext cx="4330700" cy="706487"/>
        </a:xfrm>
        <a:prstGeom prst="rect">
          <a:avLst/>
        </a:prstGeom>
        <a:solidFill>
          <a:schemeClr val="bg1"/>
        </a:solidFill>
        <a:ln w="9525" cap="flat" cmpd="sng" algn="ctr">
          <a:solidFill>
            <a:schemeClr val="tx1"/>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latin typeface="+mj-lt"/>
              <a:ea typeface="+mn-ea"/>
            </a:rPr>
            <a:t>Virus is idle</a:t>
          </a:r>
        </a:p>
      </dsp:txBody>
      <dsp:txXfrm>
        <a:off x="6349" y="832265"/>
        <a:ext cx="4330700" cy="706487"/>
      </dsp:txXfrm>
    </dsp:sp>
    <dsp:sp modelId="{56D91C94-48FF-6C48-B557-6D56A5CD8DCC}">
      <dsp:nvSpPr>
        <dsp:cNvPr id="0" name=""/>
        <dsp:cNvSpPr/>
      </dsp:nvSpPr>
      <dsp:spPr>
        <a:xfrm>
          <a:off x="4337049" y="832265"/>
          <a:ext cx="4330700" cy="706487"/>
        </a:xfrm>
        <a:prstGeom prst="rect">
          <a:avLst/>
        </a:prstGeom>
        <a:solidFill>
          <a:schemeClr val="bg1"/>
        </a:solidFill>
        <a:ln w="9525" cap="flat" cmpd="sng" algn="ctr">
          <a:solidFill>
            <a:schemeClr val="tx1"/>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latin typeface="+mj-lt"/>
              <a:ea typeface="+mn-ea"/>
            </a:rPr>
            <a:t>Will eventually be activated by some event</a:t>
          </a:r>
        </a:p>
      </dsp:txBody>
      <dsp:txXfrm>
        <a:off x="4337049" y="832265"/>
        <a:ext cx="4330700" cy="706487"/>
      </dsp:txXfrm>
    </dsp:sp>
    <dsp:sp modelId="{96203DF4-A4F4-D140-B726-D11BA9C1E70B}">
      <dsp:nvSpPr>
        <dsp:cNvPr id="0" name=""/>
        <dsp:cNvSpPr/>
      </dsp:nvSpPr>
      <dsp:spPr>
        <a:xfrm>
          <a:off x="8667750" y="832265"/>
          <a:ext cx="4330700" cy="706487"/>
        </a:xfrm>
        <a:prstGeom prst="rect">
          <a:avLst/>
        </a:prstGeom>
        <a:solidFill>
          <a:schemeClr val="bg1"/>
        </a:solidFill>
        <a:ln w="9525" cap="flat" cmpd="sng" algn="ctr">
          <a:solidFill>
            <a:schemeClr val="tx1"/>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latin typeface="+mj-lt"/>
              <a:ea typeface="+mn-ea"/>
            </a:rPr>
            <a:t>Not all viruses have this stage</a:t>
          </a:r>
        </a:p>
      </dsp:txBody>
      <dsp:txXfrm>
        <a:off x="8667750" y="832265"/>
        <a:ext cx="4330700" cy="70648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8E7295-D7EB-CD46-9D6D-375BC99FA006}">
      <dsp:nvSpPr>
        <dsp:cNvPr id="0" name=""/>
        <dsp:cNvSpPr/>
      </dsp:nvSpPr>
      <dsp:spPr>
        <a:xfrm rot="5400000">
          <a:off x="7556606" y="-3124448"/>
          <a:ext cx="1099439" cy="7629482"/>
        </a:xfrm>
        <a:prstGeom prst="round2SameRect">
          <a:avLst/>
        </a:prstGeom>
        <a:solidFill>
          <a:schemeClr val="bg1"/>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rtl="0">
            <a:lnSpc>
              <a:spcPct val="90000"/>
            </a:lnSpc>
            <a:spcBef>
              <a:spcPct val="0"/>
            </a:spcBef>
            <a:spcAft>
              <a:spcPct val="15000"/>
            </a:spcAft>
            <a:buChar char="••"/>
          </a:pPr>
          <a:r>
            <a:rPr lang="en-US" sz="2000" b="1" kern="1200" dirty="0" smtClean="0">
              <a:latin typeface="+mj-lt"/>
            </a:rPr>
            <a:t>Worm e-mails a copy of itself to other systems</a:t>
          </a:r>
          <a:endParaRPr lang="en-US" sz="2000" kern="1200" dirty="0">
            <a:latin typeface="+mj-lt"/>
          </a:endParaRPr>
        </a:p>
        <a:p>
          <a:pPr marL="228600" lvl="1" indent="-228600" algn="l" defTabSz="889000" rtl="0">
            <a:lnSpc>
              <a:spcPct val="90000"/>
            </a:lnSpc>
            <a:spcBef>
              <a:spcPct val="0"/>
            </a:spcBef>
            <a:spcAft>
              <a:spcPct val="15000"/>
            </a:spcAft>
            <a:buChar char="••"/>
          </a:pPr>
          <a:r>
            <a:rPr lang="en-US" sz="2000" b="1" kern="1200" dirty="0" smtClean="0">
              <a:latin typeface="+mj-lt"/>
            </a:rPr>
            <a:t>Sends itself as an attachment via an instant message service</a:t>
          </a:r>
          <a:endParaRPr lang="en-US" sz="2000" kern="1200" dirty="0">
            <a:latin typeface="+mj-lt"/>
          </a:endParaRPr>
        </a:p>
      </dsp:txBody>
      <dsp:txXfrm rot="-5400000">
        <a:off x="4291585" y="194243"/>
        <a:ext cx="7575812" cy="992099"/>
      </dsp:txXfrm>
    </dsp:sp>
    <dsp:sp modelId="{E1E0970F-0907-F244-BFE7-FA3A665AC84A}">
      <dsp:nvSpPr>
        <dsp:cNvPr id="0" name=""/>
        <dsp:cNvSpPr/>
      </dsp:nvSpPr>
      <dsp:spPr>
        <a:xfrm>
          <a:off x="0" y="3143"/>
          <a:ext cx="4291584" cy="1374298"/>
        </a:xfrm>
        <a:prstGeom prst="roundRect">
          <a:avLst/>
        </a:prstGeom>
        <a:solidFill>
          <a:srgbClr val="C000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rtl="0">
            <a:lnSpc>
              <a:spcPct val="90000"/>
            </a:lnSpc>
            <a:spcBef>
              <a:spcPct val="0"/>
            </a:spcBef>
            <a:spcAft>
              <a:spcPct val="35000"/>
            </a:spcAft>
          </a:pPr>
          <a:r>
            <a:rPr lang="en-US" sz="2900" b="0" kern="1200" dirty="0" smtClean="0">
              <a:solidFill>
                <a:schemeClr val="bg1"/>
              </a:solidFill>
              <a:latin typeface="+mj-lt"/>
            </a:rPr>
            <a:t>Electronic mail or instant messenger facility</a:t>
          </a:r>
          <a:endParaRPr lang="en-US" sz="2900" b="0" kern="1200" dirty="0">
            <a:solidFill>
              <a:schemeClr val="bg1"/>
            </a:solidFill>
            <a:latin typeface="+mj-lt"/>
          </a:endParaRPr>
        </a:p>
      </dsp:txBody>
      <dsp:txXfrm>
        <a:off x="67088" y="70231"/>
        <a:ext cx="4157408" cy="1240122"/>
      </dsp:txXfrm>
    </dsp:sp>
    <dsp:sp modelId="{00F1EE6F-A680-5D47-BE2C-5D9099BCAD7E}">
      <dsp:nvSpPr>
        <dsp:cNvPr id="0" name=""/>
        <dsp:cNvSpPr/>
      </dsp:nvSpPr>
      <dsp:spPr>
        <a:xfrm rot="5400000">
          <a:off x="7556606" y="-1681435"/>
          <a:ext cx="1099439" cy="7629482"/>
        </a:xfrm>
        <a:prstGeom prst="round2SameRect">
          <a:avLst/>
        </a:prstGeom>
        <a:solidFill>
          <a:schemeClr val="bg1"/>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rtl="0">
            <a:lnSpc>
              <a:spcPct val="90000"/>
            </a:lnSpc>
            <a:spcBef>
              <a:spcPct val="0"/>
            </a:spcBef>
            <a:spcAft>
              <a:spcPct val="15000"/>
            </a:spcAft>
            <a:buChar char="••"/>
          </a:pPr>
          <a:r>
            <a:rPr lang="en-US" sz="2000" b="1" kern="1200" dirty="0" smtClean="0">
              <a:latin typeface="+mj-lt"/>
            </a:rPr>
            <a:t>Creates a copy of itself or infects a file as a virus on removable media</a:t>
          </a:r>
          <a:endParaRPr lang="en-US" sz="2000" kern="1200" dirty="0">
            <a:latin typeface="+mj-lt"/>
          </a:endParaRPr>
        </a:p>
      </dsp:txBody>
      <dsp:txXfrm rot="-5400000">
        <a:off x="4291585" y="1637256"/>
        <a:ext cx="7575812" cy="992099"/>
      </dsp:txXfrm>
    </dsp:sp>
    <dsp:sp modelId="{AA46F3A1-973A-D541-8C10-D6332E49AB54}">
      <dsp:nvSpPr>
        <dsp:cNvPr id="0" name=""/>
        <dsp:cNvSpPr/>
      </dsp:nvSpPr>
      <dsp:spPr>
        <a:xfrm>
          <a:off x="0" y="1416664"/>
          <a:ext cx="4291584" cy="1374298"/>
        </a:xfrm>
        <a:prstGeom prst="roundRect">
          <a:avLst/>
        </a:prstGeom>
        <a:solidFill>
          <a:srgbClr val="C000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rtl="0">
            <a:lnSpc>
              <a:spcPct val="90000"/>
            </a:lnSpc>
            <a:spcBef>
              <a:spcPct val="0"/>
            </a:spcBef>
            <a:spcAft>
              <a:spcPct val="35000"/>
            </a:spcAft>
          </a:pPr>
          <a:r>
            <a:rPr lang="en-US" sz="2900" b="0" kern="1200" dirty="0" smtClean="0">
              <a:solidFill>
                <a:schemeClr val="bg1"/>
              </a:solidFill>
              <a:latin typeface="+mj-lt"/>
            </a:rPr>
            <a:t>File sharing</a:t>
          </a:r>
          <a:endParaRPr lang="en-US" sz="2900" b="0" kern="1200" dirty="0">
            <a:solidFill>
              <a:schemeClr val="bg1"/>
            </a:solidFill>
            <a:latin typeface="+mj-lt"/>
          </a:endParaRPr>
        </a:p>
      </dsp:txBody>
      <dsp:txXfrm>
        <a:off x="67088" y="1483752"/>
        <a:ext cx="4157408" cy="1240122"/>
      </dsp:txXfrm>
    </dsp:sp>
    <dsp:sp modelId="{EAE3CD11-86DC-D148-B0A4-B97E022278AC}">
      <dsp:nvSpPr>
        <dsp:cNvPr id="0" name=""/>
        <dsp:cNvSpPr/>
      </dsp:nvSpPr>
      <dsp:spPr>
        <a:xfrm rot="5400000">
          <a:off x="7556606" y="-238421"/>
          <a:ext cx="1099439" cy="7629482"/>
        </a:xfrm>
        <a:prstGeom prst="round2SameRect">
          <a:avLst/>
        </a:prstGeom>
        <a:solidFill>
          <a:schemeClr val="bg1"/>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rtl="0">
            <a:lnSpc>
              <a:spcPct val="90000"/>
            </a:lnSpc>
            <a:spcBef>
              <a:spcPct val="0"/>
            </a:spcBef>
            <a:spcAft>
              <a:spcPct val="15000"/>
            </a:spcAft>
            <a:buChar char="••"/>
          </a:pPr>
          <a:r>
            <a:rPr lang="en-US" sz="2000" b="1" kern="1200" dirty="0" smtClean="0">
              <a:latin typeface="+mj-lt"/>
            </a:rPr>
            <a:t>Worm executes a copy of itself on another system</a:t>
          </a:r>
          <a:endParaRPr lang="en-US" sz="2000" kern="1200" dirty="0">
            <a:latin typeface="+mj-lt"/>
          </a:endParaRPr>
        </a:p>
      </dsp:txBody>
      <dsp:txXfrm rot="-5400000">
        <a:off x="4291585" y="3080270"/>
        <a:ext cx="7575812" cy="992099"/>
      </dsp:txXfrm>
    </dsp:sp>
    <dsp:sp modelId="{3643834B-A836-AE40-8CCA-98EC9257C527}">
      <dsp:nvSpPr>
        <dsp:cNvPr id="0" name=""/>
        <dsp:cNvSpPr/>
      </dsp:nvSpPr>
      <dsp:spPr>
        <a:xfrm>
          <a:off x="0" y="2889170"/>
          <a:ext cx="4291584" cy="1374298"/>
        </a:xfrm>
        <a:prstGeom prst="roundRect">
          <a:avLst/>
        </a:prstGeom>
        <a:solidFill>
          <a:srgbClr val="C000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rtl="0">
            <a:lnSpc>
              <a:spcPct val="90000"/>
            </a:lnSpc>
            <a:spcBef>
              <a:spcPct val="0"/>
            </a:spcBef>
            <a:spcAft>
              <a:spcPct val="35000"/>
            </a:spcAft>
          </a:pPr>
          <a:r>
            <a:rPr lang="en-US" sz="2900" b="0" kern="1200" dirty="0" smtClean="0">
              <a:solidFill>
                <a:schemeClr val="bg1"/>
              </a:solidFill>
              <a:latin typeface="+mj-lt"/>
            </a:rPr>
            <a:t>Remote execution capability</a:t>
          </a:r>
          <a:endParaRPr lang="en-US" sz="2900" b="0" kern="1200" dirty="0">
            <a:solidFill>
              <a:schemeClr val="bg1"/>
            </a:solidFill>
            <a:latin typeface="+mj-lt"/>
          </a:endParaRPr>
        </a:p>
      </dsp:txBody>
      <dsp:txXfrm>
        <a:off x="67088" y="2956258"/>
        <a:ext cx="4157408" cy="1240122"/>
      </dsp:txXfrm>
    </dsp:sp>
    <dsp:sp modelId="{177802D0-FB31-4B41-8EB4-26CD25007ABC}">
      <dsp:nvSpPr>
        <dsp:cNvPr id="0" name=""/>
        <dsp:cNvSpPr/>
      </dsp:nvSpPr>
      <dsp:spPr>
        <a:xfrm rot="5400000">
          <a:off x="7556606" y="1204592"/>
          <a:ext cx="1099439" cy="7629482"/>
        </a:xfrm>
        <a:prstGeom prst="round2SameRect">
          <a:avLst/>
        </a:prstGeom>
        <a:solidFill>
          <a:schemeClr val="bg1"/>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rtl="0">
            <a:lnSpc>
              <a:spcPct val="90000"/>
            </a:lnSpc>
            <a:spcBef>
              <a:spcPct val="0"/>
            </a:spcBef>
            <a:spcAft>
              <a:spcPct val="15000"/>
            </a:spcAft>
            <a:buChar char="••"/>
          </a:pPr>
          <a:r>
            <a:rPr lang="en-US" sz="2000" b="1" kern="1200" dirty="0" smtClean="0">
              <a:latin typeface="+mj-lt"/>
            </a:rPr>
            <a:t>Worm uses a remote file access or transfer service to copy itself from one system to the other</a:t>
          </a:r>
          <a:endParaRPr lang="en-US" sz="2000" kern="1200" dirty="0">
            <a:latin typeface="+mj-lt"/>
          </a:endParaRPr>
        </a:p>
      </dsp:txBody>
      <dsp:txXfrm rot="-5400000">
        <a:off x="4291585" y="4523283"/>
        <a:ext cx="7575812" cy="992099"/>
      </dsp:txXfrm>
    </dsp:sp>
    <dsp:sp modelId="{32A7F985-A05D-9A45-A255-9E65F500E120}">
      <dsp:nvSpPr>
        <dsp:cNvPr id="0" name=""/>
        <dsp:cNvSpPr/>
      </dsp:nvSpPr>
      <dsp:spPr>
        <a:xfrm>
          <a:off x="0" y="4332184"/>
          <a:ext cx="4291584" cy="1374298"/>
        </a:xfrm>
        <a:prstGeom prst="roundRect">
          <a:avLst/>
        </a:prstGeom>
        <a:solidFill>
          <a:srgbClr val="C000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rtl="0">
            <a:lnSpc>
              <a:spcPct val="90000"/>
            </a:lnSpc>
            <a:spcBef>
              <a:spcPct val="0"/>
            </a:spcBef>
            <a:spcAft>
              <a:spcPct val="35000"/>
            </a:spcAft>
          </a:pPr>
          <a:r>
            <a:rPr lang="en-US" sz="2900" b="0" kern="1200" dirty="0" smtClean="0">
              <a:solidFill>
                <a:schemeClr val="bg1"/>
              </a:solidFill>
              <a:latin typeface="+mj-lt"/>
            </a:rPr>
            <a:t>Remote file access or transfer capability</a:t>
          </a:r>
          <a:endParaRPr lang="en-US" sz="2900" b="0" kern="1200" dirty="0">
            <a:solidFill>
              <a:schemeClr val="bg1"/>
            </a:solidFill>
            <a:latin typeface="+mj-lt"/>
          </a:endParaRPr>
        </a:p>
      </dsp:txBody>
      <dsp:txXfrm>
        <a:off x="67088" y="4399272"/>
        <a:ext cx="4157408" cy="1240122"/>
      </dsp:txXfrm>
    </dsp:sp>
    <dsp:sp modelId="{F548D0B3-D601-2640-9C5D-22FE0D733D27}">
      <dsp:nvSpPr>
        <dsp:cNvPr id="0" name=""/>
        <dsp:cNvSpPr/>
      </dsp:nvSpPr>
      <dsp:spPr>
        <a:xfrm rot="5400000">
          <a:off x="7556606" y="2647605"/>
          <a:ext cx="1099439" cy="7629482"/>
        </a:xfrm>
        <a:prstGeom prst="round2SameRect">
          <a:avLst/>
        </a:prstGeom>
        <a:solidFill>
          <a:schemeClr val="bg1"/>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rtl="0">
            <a:lnSpc>
              <a:spcPct val="90000"/>
            </a:lnSpc>
            <a:spcBef>
              <a:spcPct val="0"/>
            </a:spcBef>
            <a:spcAft>
              <a:spcPct val="15000"/>
            </a:spcAft>
            <a:buChar char="••"/>
          </a:pPr>
          <a:r>
            <a:rPr lang="en-US" sz="2000" b="1" kern="1200" dirty="0" smtClean="0">
              <a:latin typeface="+mj-lt"/>
            </a:rPr>
            <a:t>Worm logs onto a remote system as a user and then uses commands to copy itself from one system to the other</a:t>
          </a:r>
          <a:endParaRPr lang="en-US" sz="2000" b="1" kern="1200" dirty="0">
            <a:latin typeface="+mj-lt"/>
          </a:endParaRPr>
        </a:p>
      </dsp:txBody>
      <dsp:txXfrm rot="-5400000">
        <a:off x="4291585" y="5966296"/>
        <a:ext cx="7575812" cy="992099"/>
      </dsp:txXfrm>
    </dsp:sp>
    <dsp:sp modelId="{4E9E9A9B-C119-9141-8246-9E5820C59B44}">
      <dsp:nvSpPr>
        <dsp:cNvPr id="0" name=""/>
        <dsp:cNvSpPr/>
      </dsp:nvSpPr>
      <dsp:spPr>
        <a:xfrm>
          <a:off x="0" y="5775198"/>
          <a:ext cx="4291584" cy="1374298"/>
        </a:xfrm>
        <a:prstGeom prst="roundRect">
          <a:avLst/>
        </a:prstGeom>
        <a:solidFill>
          <a:srgbClr val="C000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rtl="0">
            <a:lnSpc>
              <a:spcPct val="90000"/>
            </a:lnSpc>
            <a:spcBef>
              <a:spcPct val="0"/>
            </a:spcBef>
            <a:spcAft>
              <a:spcPct val="35000"/>
            </a:spcAft>
          </a:pPr>
          <a:r>
            <a:rPr lang="en-US" sz="2900" b="0" kern="1200" dirty="0" smtClean="0">
              <a:solidFill>
                <a:schemeClr val="bg1"/>
              </a:solidFill>
              <a:latin typeface="+mj-lt"/>
            </a:rPr>
            <a:t>Remote login capability</a:t>
          </a:r>
          <a:endParaRPr lang="en-US" sz="2900" b="0" kern="1200" dirty="0">
            <a:solidFill>
              <a:schemeClr val="bg1"/>
            </a:solidFill>
            <a:latin typeface="+mj-lt"/>
          </a:endParaRPr>
        </a:p>
      </dsp:txBody>
      <dsp:txXfrm>
        <a:off x="67088" y="5842286"/>
        <a:ext cx="4157408" cy="124012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4C8787-EF38-C84D-9B63-EE5A5591B063}">
      <dsp:nvSpPr>
        <dsp:cNvPr id="0" name=""/>
        <dsp:cNvSpPr/>
      </dsp:nvSpPr>
      <dsp:spPr>
        <a:xfrm>
          <a:off x="14740" y="735891"/>
          <a:ext cx="3657600" cy="2194560"/>
        </a:xfrm>
        <a:prstGeom prst="rect">
          <a:avLst/>
        </a:prstGeom>
        <a:solidFill>
          <a:srgbClr val="FFC0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rtl="0">
            <a:lnSpc>
              <a:spcPct val="90000"/>
            </a:lnSpc>
            <a:spcBef>
              <a:spcPct val="0"/>
            </a:spcBef>
            <a:spcAft>
              <a:spcPct val="35000"/>
            </a:spcAft>
          </a:pPr>
          <a:r>
            <a:rPr lang="en-US" sz="4500" b="0" kern="1200" dirty="0" smtClean="0">
              <a:solidFill>
                <a:schemeClr val="tx1"/>
              </a:solidFill>
            </a:rPr>
            <a:t>Persistent</a:t>
          </a:r>
          <a:endParaRPr lang="en-US" sz="4500" b="0" kern="1200" dirty="0">
            <a:solidFill>
              <a:schemeClr val="tx1"/>
            </a:solidFill>
          </a:endParaRPr>
        </a:p>
      </dsp:txBody>
      <dsp:txXfrm>
        <a:off x="14740" y="735891"/>
        <a:ext cx="3657600" cy="2194560"/>
      </dsp:txXfrm>
    </dsp:sp>
    <dsp:sp modelId="{6072D17B-F6A5-5047-8836-727A094DE50A}">
      <dsp:nvSpPr>
        <dsp:cNvPr id="0" name=""/>
        <dsp:cNvSpPr/>
      </dsp:nvSpPr>
      <dsp:spPr>
        <a:xfrm>
          <a:off x="4023360" y="765386"/>
          <a:ext cx="3657600" cy="2194560"/>
        </a:xfrm>
        <a:prstGeom prst="rect">
          <a:avLst/>
        </a:prstGeom>
        <a:solidFill>
          <a:srgbClr val="C000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rtl="0">
            <a:lnSpc>
              <a:spcPct val="90000"/>
            </a:lnSpc>
            <a:spcBef>
              <a:spcPct val="0"/>
            </a:spcBef>
            <a:spcAft>
              <a:spcPct val="35000"/>
            </a:spcAft>
          </a:pPr>
          <a:r>
            <a:rPr lang="en-US" sz="4500" b="0" kern="1200" dirty="0" smtClean="0">
              <a:solidFill>
                <a:schemeClr val="bg1"/>
              </a:solidFill>
            </a:rPr>
            <a:t>Memory based</a:t>
          </a:r>
          <a:endParaRPr lang="en-US" sz="4500" b="0" kern="1200" dirty="0">
            <a:solidFill>
              <a:schemeClr val="bg1"/>
            </a:solidFill>
          </a:endParaRPr>
        </a:p>
      </dsp:txBody>
      <dsp:txXfrm>
        <a:off x="4023360" y="765386"/>
        <a:ext cx="3657600" cy="2194560"/>
      </dsp:txXfrm>
    </dsp:sp>
    <dsp:sp modelId="{C7A1B8EF-C024-DD42-B327-0C43B33F32C7}">
      <dsp:nvSpPr>
        <dsp:cNvPr id="0" name=""/>
        <dsp:cNvSpPr/>
      </dsp:nvSpPr>
      <dsp:spPr>
        <a:xfrm>
          <a:off x="8046720" y="765386"/>
          <a:ext cx="3657600" cy="2194560"/>
        </a:xfrm>
        <a:prstGeom prst="rect">
          <a:avLst/>
        </a:prstGeom>
        <a:solidFill>
          <a:srgbClr val="FFC0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rtl="0">
            <a:lnSpc>
              <a:spcPct val="90000"/>
            </a:lnSpc>
            <a:spcBef>
              <a:spcPct val="0"/>
            </a:spcBef>
            <a:spcAft>
              <a:spcPct val="35000"/>
            </a:spcAft>
          </a:pPr>
          <a:r>
            <a:rPr lang="en-US" sz="4500" b="0" kern="1200" dirty="0" smtClean="0">
              <a:solidFill>
                <a:schemeClr val="tx1"/>
              </a:solidFill>
            </a:rPr>
            <a:t>User mode</a:t>
          </a:r>
          <a:endParaRPr lang="en-US" sz="4500" b="0" kern="1200" dirty="0">
            <a:solidFill>
              <a:schemeClr val="tx1"/>
            </a:solidFill>
          </a:endParaRPr>
        </a:p>
      </dsp:txBody>
      <dsp:txXfrm>
        <a:off x="8046720" y="765386"/>
        <a:ext cx="3657600" cy="2194560"/>
      </dsp:txXfrm>
    </dsp:sp>
    <dsp:sp modelId="{8B48159E-09EA-364F-A510-D8162959C1D3}">
      <dsp:nvSpPr>
        <dsp:cNvPr id="0" name=""/>
        <dsp:cNvSpPr/>
      </dsp:nvSpPr>
      <dsp:spPr>
        <a:xfrm>
          <a:off x="0" y="3325706"/>
          <a:ext cx="3657600" cy="2194560"/>
        </a:xfrm>
        <a:prstGeom prst="rect">
          <a:avLst/>
        </a:prstGeom>
        <a:solidFill>
          <a:srgbClr val="C000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rtl="0">
            <a:lnSpc>
              <a:spcPct val="90000"/>
            </a:lnSpc>
            <a:spcBef>
              <a:spcPct val="0"/>
            </a:spcBef>
            <a:spcAft>
              <a:spcPct val="35000"/>
            </a:spcAft>
          </a:pPr>
          <a:r>
            <a:rPr lang="en-US" sz="4500" b="0" kern="1200" dirty="0" smtClean="0">
              <a:solidFill>
                <a:schemeClr val="bg1"/>
              </a:solidFill>
            </a:rPr>
            <a:t>Kernel mode</a:t>
          </a:r>
          <a:endParaRPr lang="en-US" sz="4500" b="0" kern="1200" dirty="0">
            <a:solidFill>
              <a:schemeClr val="bg1"/>
            </a:solidFill>
          </a:endParaRPr>
        </a:p>
      </dsp:txBody>
      <dsp:txXfrm>
        <a:off x="0" y="3325706"/>
        <a:ext cx="3657600" cy="2194560"/>
      </dsp:txXfrm>
    </dsp:sp>
    <dsp:sp modelId="{F87C3173-1EE5-6A4C-872A-CD220AD18035}">
      <dsp:nvSpPr>
        <dsp:cNvPr id="0" name=""/>
        <dsp:cNvSpPr/>
      </dsp:nvSpPr>
      <dsp:spPr>
        <a:xfrm>
          <a:off x="4023360" y="3325706"/>
          <a:ext cx="3657600" cy="2194560"/>
        </a:xfrm>
        <a:prstGeom prst="rect">
          <a:avLst/>
        </a:prstGeom>
        <a:solidFill>
          <a:srgbClr val="FFC0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rtl="0">
            <a:lnSpc>
              <a:spcPct val="90000"/>
            </a:lnSpc>
            <a:spcBef>
              <a:spcPct val="0"/>
            </a:spcBef>
            <a:spcAft>
              <a:spcPct val="35000"/>
            </a:spcAft>
          </a:pPr>
          <a:r>
            <a:rPr lang="en-US" sz="4500" b="0" kern="1200" dirty="0" smtClean="0">
              <a:solidFill>
                <a:schemeClr val="tx1"/>
              </a:solidFill>
            </a:rPr>
            <a:t>Virtual machine based</a:t>
          </a:r>
          <a:endParaRPr lang="en-US" sz="4500" b="0" kern="1200" dirty="0">
            <a:solidFill>
              <a:schemeClr val="tx1"/>
            </a:solidFill>
          </a:endParaRPr>
        </a:p>
      </dsp:txBody>
      <dsp:txXfrm>
        <a:off x="4023360" y="3325706"/>
        <a:ext cx="3657600" cy="2194560"/>
      </dsp:txXfrm>
    </dsp:sp>
    <dsp:sp modelId="{E0353279-FF85-2046-A116-4276350C938F}">
      <dsp:nvSpPr>
        <dsp:cNvPr id="0" name=""/>
        <dsp:cNvSpPr/>
      </dsp:nvSpPr>
      <dsp:spPr>
        <a:xfrm>
          <a:off x="8046720" y="3325706"/>
          <a:ext cx="3657600" cy="2194560"/>
        </a:xfrm>
        <a:prstGeom prst="rect">
          <a:avLst/>
        </a:prstGeom>
        <a:solidFill>
          <a:srgbClr val="C000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rtl="0">
            <a:lnSpc>
              <a:spcPct val="90000"/>
            </a:lnSpc>
            <a:spcBef>
              <a:spcPct val="0"/>
            </a:spcBef>
            <a:spcAft>
              <a:spcPct val="35000"/>
            </a:spcAft>
          </a:pPr>
          <a:r>
            <a:rPr lang="en-US" sz="4500" b="0" kern="1200" dirty="0" smtClean="0">
              <a:solidFill>
                <a:schemeClr val="bg1"/>
              </a:solidFill>
            </a:rPr>
            <a:t>External mode</a:t>
          </a:r>
          <a:endParaRPr lang="en-US" sz="4500" b="0" kern="1200" dirty="0">
            <a:solidFill>
              <a:schemeClr val="bg1"/>
            </a:solidFill>
          </a:endParaRPr>
        </a:p>
      </dsp:txBody>
      <dsp:txXfrm>
        <a:off x="8046720" y="3325706"/>
        <a:ext cx="3657600" cy="219456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D16D23-CB7C-7146-804D-02F7F2F0993C}">
      <dsp:nvSpPr>
        <dsp:cNvPr id="0" name=""/>
        <dsp:cNvSpPr/>
      </dsp:nvSpPr>
      <dsp:spPr>
        <a:xfrm>
          <a:off x="646078" y="372417"/>
          <a:ext cx="1815574" cy="786784"/>
        </a:xfrm>
        <a:prstGeom prst="roundRect">
          <a:avLst/>
        </a:prstGeom>
        <a:solidFill>
          <a:srgbClr val="C000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US" sz="2600" b="0" kern="1200" dirty="0" err="1" smtClean="0">
              <a:solidFill>
                <a:schemeClr val="bg1"/>
              </a:solidFill>
            </a:rPr>
            <a:t>Keylogger</a:t>
          </a:r>
          <a:endParaRPr lang="en-US" sz="2600" b="0" kern="1200" dirty="0">
            <a:solidFill>
              <a:schemeClr val="bg1"/>
            </a:solidFill>
          </a:endParaRPr>
        </a:p>
      </dsp:txBody>
      <dsp:txXfrm>
        <a:off x="684486" y="410825"/>
        <a:ext cx="1738758" cy="709968"/>
      </dsp:txXfrm>
    </dsp:sp>
    <dsp:sp modelId="{6EC0B32E-D560-6E48-80D9-7FDA089E9536}">
      <dsp:nvSpPr>
        <dsp:cNvPr id="0" name=""/>
        <dsp:cNvSpPr/>
      </dsp:nvSpPr>
      <dsp:spPr>
        <a:xfrm>
          <a:off x="0" y="1457939"/>
          <a:ext cx="11704320" cy="1159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1612"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en-US" sz="2400" b="0" kern="1200" dirty="0" smtClean="0">
              <a:latin typeface="+mj-lt"/>
            </a:rPr>
            <a:t>Captures keystrokes to allow attacker to monitor sensitive information</a:t>
          </a:r>
          <a:endParaRPr lang="en-US" sz="2400" b="0" kern="1200" dirty="0">
            <a:latin typeface="+mj-lt"/>
          </a:endParaRPr>
        </a:p>
        <a:p>
          <a:pPr marL="228600" lvl="1" indent="-228600" algn="l" defTabSz="1066800" rtl="0">
            <a:lnSpc>
              <a:spcPct val="90000"/>
            </a:lnSpc>
            <a:spcBef>
              <a:spcPct val="0"/>
            </a:spcBef>
            <a:spcAft>
              <a:spcPct val="20000"/>
            </a:spcAft>
            <a:buChar char="••"/>
          </a:pPr>
          <a:r>
            <a:rPr lang="en-US" sz="2400" b="0" kern="1200" dirty="0" smtClean="0">
              <a:latin typeface="+mj-lt"/>
            </a:rPr>
            <a:t>Typically uses some form of filtering mechanism that only returns information close to keywords (“login”, “password”)</a:t>
          </a:r>
          <a:endParaRPr lang="en-US" sz="2400" b="0" kern="1200" dirty="0">
            <a:latin typeface="+mj-lt"/>
          </a:endParaRPr>
        </a:p>
      </dsp:txBody>
      <dsp:txXfrm>
        <a:off x="0" y="1457939"/>
        <a:ext cx="11704320" cy="1159200"/>
      </dsp:txXfrm>
    </dsp:sp>
    <dsp:sp modelId="{442D52DF-67B0-7044-9065-75ABFAA2374F}">
      <dsp:nvSpPr>
        <dsp:cNvPr id="0" name=""/>
        <dsp:cNvSpPr/>
      </dsp:nvSpPr>
      <dsp:spPr>
        <a:xfrm>
          <a:off x="608624" y="3027797"/>
          <a:ext cx="2000502" cy="636243"/>
        </a:xfrm>
        <a:prstGeom prst="roundRect">
          <a:avLst/>
        </a:prstGeom>
        <a:solidFill>
          <a:srgbClr val="C000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US" sz="2600" b="0" kern="1200" dirty="0" smtClean="0">
              <a:solidFill>
                <a:schemeClr val="bg1"/>
              </a:solidFill>
            </a:rPr>
            <a:t>Spyware</a:t>
          </a:r>
          <a:endParaRPr lang="en-US" sz="2600" b="0" kern="1200" dirty="0">
            <a:solidFill>
              <a:schemeClr val="bg1"/>
            </a:solidFill>
          </a:endParaRPr>
        </a:p>
      </dsp:txBody>
      <dsp:txXfrm>
        <a:off x="639683" y="3058856"/>
        <a:ext cx="1938384" cy="574125"/>
      </dsp:txXfrm>
    </dsp:sp>
    <dsp:sp modelId="{3B3E35FC-5EFA-7D41-B5C5-12A734B7553B}">
      <dsp:nvSpPr>
        <dsp:cNvPr id="0" name=""/>
        <dsp:cNvSpPr/>
      </dsp:nvSpPr>
      <dsp:spPr>
        <a:xfrm>
          <a:off x="0" y="3789832"/>
          <a:ext cx="11704320" cy="231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1612"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en-US" sz="2400" b="0" kern="1200" dirty="0" smtClean="0">
              <a:latin typeface="+mj-lt"/>
            </a:rPr>
            <a:t>Subverts the compromised machine to allow monitoring of a wide range of activity on the system</a:t>
          </a:r>
          <a:endParaRPr lang="en-US" sz="2400" b="0" kern="1200" dirty="0">
            <a:latin typeface="+mj-lt"/>
          </a:endParaRPr>
        </a:p>
        <a:p>
          <a:pPr marL="457200" lvl="2" indent="-228600" algn="l" defTabSz="1066800" rtl="0">
            <a:lnSpc>
              <a:spcPct val="90000"/>
            </a:lnSpc>
            <a:spcBef>
              <a:spcPct val="0"/>
            </a:spcBef>
            <a:spcAft>
              <a:spcPct val="20000"/>
            </a:spcAft>
            <a:buChar char="••"/>
          </a:pPr>
          <a:r>
            <a:rPr lang="en-US" sz="2400" b="0" kern="1200" dirty="0" smtClean="0">
              <a:latin typeface="+mj-lt"/>
            </a:rPr>
            <a:t>Monitoring history and content of browsing activity</a:t>
          </a:r>
          <a:endParaRPr lang="en-US" sz="2400" b="0" kern="1200" dirty="0">
            <a:latin typeface="+mj-lt"/>
          </a:endParaRPr>
        </a:p>
        <a:p>
          <a:pPr marL="457200" lvl="2" indent="-228600" algn="l" defTabSz="1066800" rtl="0">
            <a:lnSpc>
              <a:spcPct val="90000"/>
            </a:lnSpc>
            <a:spcBef>
              <a:spcPct val="0"/>
            </a:spcBef>
            <a:spcAft>
              <a:spcPct val="20000"/>
            </a:spcAft>
            <a:buChar char="••"/>
          </a:pPr>
          <a:r>
            <a:rPr lang="en-US" sz="2400" b="0" kern="1200" dirty="0" smtClean="0">
              <a:latin typeface="+mj-lt"/>
            </a:rPr>
            <a:t>Redirecting certain Web page requests to fake sites</a:t>
          </a:r>
          <a:endParaRPr lang="en-US" sz="2400" b="0" kern="1200" dirty="0">
            <a:latin typeface="+mj-lt"/>
          </a:endParaRPr>
        </a:p>
        <a:p>
          <a:pPr marL="457200" lvl="2" indent="-228600" algn="l" defTabSz="1066800" rtl="0">
            <a:lnSpc>
              <a:spcPct val="90000"/>
            </a:lnSpc>
            <a:spcBef>
              <a:spcPct val="0"/>
            </a:spcBef>
            <a:spcAft>
              <a:spcPct val="20000"/>
            </a:spcAft>
            <a:buChar char="••"/>
          </a:pPr>
          <a:r>
            <a:rPr lang="en-US" sz="2400" b="0" kern="1200" dirty="0" smtClean="0">
              <a:latin typeface="+mj-lt"/>
            </a:rPr>
            <a:t>Dynamically modifying data exchanged between the browser and certain Web sites of interest</a:t>
          </a:r>
          <a:endParaRPr lang="en-US" sz="2400" b="0" kern="1200" dirty="0">
            <a:latin typeface="+mj-lt"/>
          </a:endParaRPr>
        </a:p>
      </dsp:txBody>
      <dsp:txXfrm>
        <a:off x="0" y="3789832"/>
        <a:ext cx="11704320" cy="2318400"/>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2">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41A3662-5352-0F4B-ADD3-64B157A5A5AB}" type="datetimeFigureOut">
              <a:rPr lang="en-US" smtClean="0"/>
              <a:t>11/25/16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AF8BA5-29F8-454F-937A-442773DBB7C9}" type="slidenum">
              <a:rPr lang="en-US" smtClean="0"/>
              <a:t>‹#›</a:t>
            </a:fld>
            <a:endParaRPr lang="en-US"/>
          </a:p>
        </p:txBody>
      </p:sp>
    </p:spTree>
    <p:extLst>
      <p:ext uri="{BB962C8B-B14F-4D97-AF65-F5344CB8AC3E}">
        <p14:creationId xmlns:p14="http://schemas.microsoft.com/office/powerpoint/2010/main" val="2513717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 name="Shape 37"/>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38" name="Shape 38"/>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3546515555"/>
      </p:ext>
    </p:extLst>
  </p:cSld>
  <p:clrMap bg1="lt1" tx1="dk1" bg2="lt2" tx2="dk2" accent1="accent1" accent2="accent2" accent3="accent3" accent4="accent4" accent5="accent5" accent6="accent6" hlink="hlink" folHlink="folHlink"/>
  <p:notesStyle>
    <a:lvl1pPr defTabSz="584200">
      <a:defRPr sz="2200">
        <a:latin typeface="Lucida Grande"/>
        <a:ea typeface="Lucida Grande"/>
        <a:cs typeface="Lucida Grande"/>
        <a:sym typeface="Lucida Grande"/>
      </a:defRPr>
    </a:lvl1pPr>
    <a:lvl2pPr indent="228600" defTabSz="584200">
      <a:defRPr sz="2200">
        <a:latin typeface="Lucida Grande"/>
        <a:ea typeface="Lucida Grande"/>
        <a:cs typeface="Lucida Grande"/>
        <a:sym typeface="Lucida Grande"/>
      </a:defRPr>
    </a:lvl2pPr>
    <a:lvl3pPr indent="457200" defTabSz="584200">
      <a:defRPr sz="2200">
        <a:latin typeface="Lucida Grande"/>
        <a:ea typeface="Lucida Grande"/>
        <a:cs typeface="Lucida Grande"/>
        <a:sym typeface="Lucida Grande"/>
      </a:defRPr>
    </a:lvl3pPr>
    <a:lvl4pPr indent="685800" defTabSz="584200">
      <a:defRPr sz="2200">
        <a:latin typeface="Lucida Grande"/>
        <a:ea typeface="Lucida Grande"/>
        <a:cs typeface="Lucida Grande"/>
        <a:sym typeface="Lucida Grande"/>
      </a:defRPr>
    </a:lvl4pPr>
    <a:lvl5pPr indent="914400" defTabSz="584200">
      <a:defRPr sz="2200">
        <a:latin typeface="Lucida Grande"/>
        <a:ea typeface="Lucida Grande"/>
        <a:cs typeface="Lucida Grande"/>
        <a:sym typeface="Lucida Grande"/>
      </a:defRPr>
    </a:lvl5pPr>
    <a:lvl6pPr indent="1143000" defTabSz="584200">
      <a:defRPr sz="2200">
        <a:latin typeface="Lucida Grande"/>
        <a:ea typeface="Lucida Grande"/>
        <a:cs typeface="Lucida Grande"/>
        <a:sym typeface="Lucida Grande"/>
      </a:defRPr>
    </a:lvl6pPr>
    <a:lvl7pPr indent="1371600" defTabSz="584200">
      <a:defRPr sz="2200">
        <a:latin typeface="Lucida Grande"/>
        <a:ea typeface="Lucida Grande"/>
        <a:cs typeface="Lucida Grande"/>
        <a:sym typeface="Lucida Grande"/>
      </a:defRPr>
    </a:lvl7pPr>
    <a:lvl8pPr indent="1600200" defTabSz="584200">
      <a:defRPr sz="2200">
        <a:latin typeface="Lucida Grande"/>
        <a:ea typeface="Lucida Grande"/>
        <a:cs typeface="Lucida Grande"/>
        <a:sym typeface="Lucida Grande"/>
      </a:defRPr>
    </a:lvl8pPr>
    <a:lvl9pPr indent="1828800" defTabSz="584200">
      <a:defRPr sz="22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xfrm>
            <a:off x="3884613" y="8685213"/>
            <a:ext cx="2971800" cy="457200"/>
          </a:xfrm>
          <a:prstGeom prst="rect">
            <a:avLst/>
          </a:prstGeom>
          <a:noFill/>
        </p:spPr>
        <p:txBody>
          <a:bodyPr/>
          <a:lstStyle/>
          <a:p>
            <a:fld id="{C5E6A97D-C2C2-448C-A7E7-A612F66B861D}" type="slidenum">
              <a:rPr lang="en-AU"/>
              <a:pPr/>
              <a:t>2</a:t>
            </a:fld>
            <a:endParaRPr lang="en-AU"/>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r>
              <a:rPr lang="en-US" dirty="0" smtClean="0">
                <a:latin typeface="Arial" charset="0"/>
                <a:ea typeface="ＭＳ Ｐゴシック" pitchFamily="-65" charset="-128"/>
              </a:rPr>
              <a:t>A number of authors attempt to classify malware, as shown in the survey and proposal</a:t>
            </a:r>
          </a:p>
          <a:p>
            <a:pPr eaLnBrk="1" hangingPunct="1"/>
            <a:r>
              <a:rPr lang="en-US" dirty="0" smtClean="0">
                <a:latin typeface="Arial" charset="0"/>
                <a:ea typeface="ＭＳ Ｐゴシック" pitchFamily="-65" charset="-128"/>
              </a:rPr>
              <a:t>of [HANS04]. Although a range of aspects can be used, one useful approach</a:t>
            </a:r>
          </a:p>
          <a:p>
            <a:pPr eaLnBrk="1" hangingPunct="1"/>
            <a:r>
              <a:rPr lang="en-US" dirty="0" smtClean="0">
                <a:latin typeface="Arial" charset="0"/>
                <a:ea typeface="ＭＳ Ｐゴシック" pitchFamily="-65" charset="-128"/>
              </a:rPr>
              <a:t>classifies malware into two broad categories, based first on how it spreads or propagates</a:t>
            </a:r>
          </a:p>
          <a:p>
            <a:pPr eaLnBrk="1" hangingPunct="1"/>
            <a:r>
              <a:rPr lang="en-US" dirty="0" smtClean="0">
                <a:latin typeface="Arial" charset="0"/>
                <a:ea typeface="ＭＳ Ｐゴシック" pitchFamily="-65" charset="-128"/>
              </a:rPr>
              <a:t>to reach the desired targets; and then on the actions or payloads it performs</a:t>
            </a:r>
          </a:p>
          <a:p>
            <a:pPr eaLnBrk="1" hangingPunct="1"/>
            <a:r>
              <a:rPr lang="en-US" dirty="0" smtClean="0">
                <a:latin typeface="Arial" charset="0"/>
                <a:ea typeface="ＭＳ Ｐゴシック" pitchFamily="-65" charset="-128"/>
              </a:rPr>
              <a:t>once a target is reached.</a:t>
            </a:r>
          </a:p>
          <a:p>
            <a:pPr eaLnBrk="1" hangingPunct="1"/>
            <a:endParaRPr lang="en-US" dirty="0" smtClean="0">
              <a:latin typeface="Arial" charset="0"/>
              <a:ea typeface="ＭＳ Ｐゴシック" pitchFamily="-65" charset="-128"/>
            </a:endParaRPr>
          </a:p>
          <a:p>
            <a:pPr eaLnBrk="1" hangingPunct="1"/>
            <a:r>
              <a:rPr lang="en-US" dirty="0" smtClean="0">
                <a:latin typeface="Arial" charset="0"/>
                <a:ea typeface="ＭＳ Ｐゴシック" pitchFamily="-65" charset="-128"/>
              </a:rPr>
              <a:t>Earlier approaches to malware classification distinguished between those that</a:t>
            </a:r>
          </a:p>
          <a:p>
            <a:pPr eaLnBrk="1" hangingPunct="1"/>
            <a:r>
              <a:rPr lang="en-US" dirty="0" smtClean="0">
                <a:latin typeface="Arial" charset="0"/>
                <a:ea typeface="ＭＳ Ｐゴシック" pitchFamily="-65" charset="-128"/>
              </a:rPr>
              <a:t>need a host program, being parasitic code such as viruses, and those that are independent,</a:t>
            </a:r>
          </a:p>
          <a:p>
            <a:pPr eaLnBrk="1" hangingPunct="1"/>
            <a:r>
              <a:rPr lang="en-US" dirty="0" smtClean="0">
                <a:latin typeface="Arial" charset="0"/>
                <a:ea typeface="ＭＳ Ｐゴシック" pitchFamily="-65" charset="-128"/>
              </a:rPr>
              <a:t>self-contained programs run on the system such as worms, </a:t>
            </a:r>
            <a:r>
              <a:rPr lang="en-US" dirty="0" err="1" smtClean="0">
                <a:latin typeface="Arial" charset="0"/>
                <a:ea typeface="ＭＳ Ｐゴシック" pitchFamily="-65" charset="-128"/>
              </a:rPr>
              <a:t>trojans</a:t>
            </a:r>
            <a:r>
              <a:rPr lang="en-US" dirty="0" smtClean="0">
                <a:latin typeface="Arial" charset="0"/>
                <a:ea typeface="ＭＳ Ｐゴシック" pitchFamily="-65" charset="-128"/>
              </a:rPr>
              <a:t>, and</a:t>
            </a:r>
          </a:p>
          <a:p>
            <a:pPr eaLnBrk="1" hangingPunct="1"/>
            <a:r>
              <a:rPr lang="en-US" dirty="0" smtClean="0">
                <a:latin typeface="Arial" charset="0"/>
                <a:ea typeface="ＭＳ Ｐゴシック" pitchFamily="-65" charset="-128"/>
              </a:rPr>
              <a:t>bots. Another distinction used was between malware that does not replicate, such as</a:t>
            </a:r>
          </a:p>
          <a:p>
            <a:pPr eaLnBrk="1" hangingPunct="1"/>
            <a:r>
              <a:rPr lang="en-US" dirty="0" err="1" smtClean="0">
                <a:latin typeface="Arial" charset="0"/>
                <a:ea typeface="ＭＳ Ｐゴシック" pitchFamily="-65" charset="-128"/>
              </a:rPr>
              <a:t>trojans</a:t>
            </a:r>
            <a:r>
              <a:rPr lang="en-US" dirty="0" smtClean="0">
                <a:latin typeface="Arial" charset="0"/>
                <a:ea typeface="ＭＳ Ｐゴシック" pitchFamily="-65" charset="-128"/>
              </a:rPr>
              <a:t> and spam e-mail, and malware that does, including viruses and worms.</a:t>
            </a:r>
          </a:p>
          <a:p>
            <a:pPr eaLnBrk="1" hangingPunct="1"/>
            <a:endParaRPr lang="en-US" dirty="0" smtClean="0">
              <a:latin typeface="Times New Roman" pitchFamily="-65" charset="0"/>
              <a:ea typeface="ＭＳ Ｐゴシック" pitchFamily="-65" charset="-128"/>
            </a:endParaRPr>
          </a:p>
        </p:txBody>
      </p:sp>
    </p:spTree>
    <p:extLst>
      <p:ext uri="{BB962C8B-B14F-4D97-AF65-F5344CB8AC3E}">
        <p14:creationId xmlns:p14="http://schemas.microsoft.com/office/powerpoint/2010/main" val="8256825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xfrm>
            <a:off x="3884613" y="8685213"/>
            <a:ext cx="2971800" cy="457200"/>
          </a:xfrm>
          <a:prstGeom prst="rect">
            <a:avLst/>
          </a:prstGeom>
          <a:noFill/>
        </p:spPr>
        <p:txBody>
          <a:bodyPr/>
          <a:lstStyle/>
          <a:p>
            <a:fld id="{095F3090-86B3-4DDD-A375-1755D7109FE9}" type="slidenum">
              <a:rPr lang="en-AU"/>
              <a:pPr/>
              <a:t>22</a:t>
            </a:fld>
            <a:endParaRPr lang="en-AU"/>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r>
              <a:rPr lang="en-US" dirty="0" smtClean="0">
                <a:latin typeface="Arial" charset="0"/>
                <a:ea typeface="ＭＳ Ｐゴシック" pitchFamily="-65" charset="-128"/>
              </a:rPr>
              <a:t>A traditional, machine executable code, virus can</a:t>
            </a:r>
          </a:p>
          <a:p>
            <a:pPr eaLnBrk="1" hangingPunct="1"/>
            <a:r>
              <a:rPr lang="en-US" dirty="0" smtClean="0">
                <a:latin typeface="Arial" charset="0"/>
                <a:ea typeface="ＭＳ Ｐゴシック" pitchFamily="-65" charset="-128"/>
              </a:rPr>
              <a:t>be prepended or </a:t>
            </a:r>
            <a:r>
              <a:rPr lang="en-US" dirty="0" err="1" smtClean="0">
                <a:latin typeface="Arial" charset="0"/>
                <a:ea typeface="ＭＳ Ｐゴシック" pitchFamily="-65" charset="-128"/>
              </a:rPr>
              <a:t>postpended</a:t>
            </a:r>
            <a:r>
              <a:rPr lang="en-US" dirty="0" smtClean="0">
                <a:latin typeface="Arial" charset="0"/>
                <a:ea typeface="ＭＳ Ｐゴシック" pitchFamily="-65" charset="-128"/>
              </a:rPr>
              <a:t> to some executable program, or it can be embedded</a:t>
            </a:r>
          </a:p>
          <a:p>
            <a:pPr eaLnBrk="1" hangingPunct="1"/>
            <a:r>
              <a:rPr lang="en-US" dirty="0" smtClean="0">
                <a:latin typeface="Arial" charset="0"/>
                <a:ea typeface="ＭＳ Ｐゴシック" pitchFamily="-65" charset="-128"/>
              </a:rPr>
              <a:t>into it in some other fashion. The key to its operation is that the infected program,</a:t>
            </a:r>
          </a:p>
          <a:p>
            <a:pPr eaLnBrk="1" hangingPunct="1"/>
            <a:r>
              <a:rPr lang="en-US" dirty="0" smtClean="0">
                <a:latin typeface="Arial" charset="0"/>
                <a:ea typeface="ＭＳ Ｐゴシック" pitchFamily="-65" charset="-128"/>
              </a:rPr>
              <a:t>when invoked, will first execute the virus code and then execute the original code</a:t>
            </a:r>
          </a:p>
          <a:p>
            <a:pPr eaLnBrk="1" hangingPunct="1"/>
            <a:r>
              <a:rPr lang="en-US" dirty="0" smtClean="0">
                <a:latin typeface="Arial" charset="0"/>
                <a:ea typeface="ＭＳ Ｐゴシック" pitchFamily="-65" charset="-128"/>
              </a:rPr>
              <a:t>of the program.</a:t>
            </a:r>
          </a:p>
          <a:p>
            <a:pPr eaLnBrk="1" hangingPunct="1"/>
            <a:endParaRPr lang="en-US" dirty="0" smtClean="0">
              <a:latin typeface="Arial" charset="0"/>
              <a:ea typeface="ＭＳ Ｐゴシック" pitchFamily="-65" charset="-128"/>
            </a:endParaRPr>
          </a:p>
          <a:p>
            <a:pPr eaLnBrk="1" hangingPunct="1"/>
            <a:r>
              <a:rPr lang="en-US" dirty="0" smtClean="0">
                <a:latin typeface="Arial" charset="0"/>
                <a:ea typeface="ＭＳ Ｐゴシック" pitchFamily="-65" charset="-128"/>
              </a:rPr>
              <a:t>A very general depiction of virus structure is shown in Figure 6.1a. In this case,</a:t>
            </a:r>
          </a:p>
          <a:p>
            <a:pPr eaLnBrk="1" hangingPunct="1"/>
            <a:r>
              <a:rPr lang="en-US" dirty="0" smtClean="0">
                <a:latin typeface="Arial" charset="0"/>
                <a:ea typeface="ＭＳ Ｐゴシック" pitchFamily="-65" charset="-128"/>
              </a:rPr>
              <a:t> the virus code, V, is</a:t>
            </a:r>
            <a:r>
              <a:rPr lang="en-US" baseline="0" dirty="0" smtClean="0">
                <a:latin typeface="Arial" charset="0"/>
                <a:ea typeface="ＭＳ Ｐゴシック" pitchFamily="-65" charset="-128"/>
              </a:rPr>
              <a:t> </a:t>
            </a:r>
            <a:r>
              <a:rPr lang="en-US" dirty="0" smtClean="0">
                <a:latin typeface="Arial" charset="0"/>
                <a:ea typeface="ＭＳ Ｐゴシック" pitchFamily="-65" charset="-128"/>
              </a:rPr>
              <a:t>prepended to infected programs, and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it is assumed that the entry point to the program, when invoked, is the main action block.</a:t>
            </a:r>
          </a:p>
          <a:p>
            <a:endParaRPr lang="en-US" dirty="0" smtClean="0">
              <a:latin typeface="Arial" charset="0"/>
              <a:ea typeface="ＭＳ Ｐゴシック" pitchFamily="-65" charset="-128"/>
            </a:endParaRPr>
          </a:p>
          <a:p>
            <a:pPr eaLnBrk="1" hangingPunct="1"/>
            <a:r>
              <a:rPr lang="en-US" dirty="0" smtClean="0">
                <a:latin typeface="Arial" charset="0"/>
                <a:ea typeface="ＭＳ Ｐゴシック" pitchFamily="-65" charset="-128"/>
              </a:rPr>
              <a:t>The infected program begins with the virus code and works as follows. The</a:t>
            </a:r>
          </a:p>
          <a:p>
            <a:pPr eaLnBrk="1" hangingPunct="1"/>
            <a:r>
              <a:rPr lang="en-US" dirty="0" smtClean="0">
                <a:latin typeface="Arial" charset="0"/>
                <a:ea typeface="ＭＳ Ｐゴシック" pitchFamily="-65" charset="-128"/>
              </a:rPr>
              <a:t>first line of code is a jump to the main virus program. The second line is a special</a:t>
            </a:r>
          </a:p>
          <a:p>
            <a:pPr eaLnBrk="1" hangingPunct="1"/>
            <a:r>
              <a:rPr lang="en-US" dirty="0" smtClean="0">
                <a:latin typeface="Arial" charset="0"/>
                <a:ea typeface="ＭＳ Ｐゴシック" pitchFamily="-65" charset="-128"/>
              </a:rPr>
              <a:t>marker that is used by the virus to determine whether or not a potential victim</a:t>
            </a:r>
          </a:p>
          <a:p>
            <a:pPr eaLnBrk="1" hangingPunct="1"/>
            <a:r>
              <a:rPr lang="en-US" dirty="0" smtClean="0">
                <a:latin typeface="Arial" charset="0"/>
                <a:ea typeface="ＭＳ Ｐゴシック" pitchFamily="-65" charset="-128"/>
              </a:rPr>
              <a:t>program has already been infected with this virus. When the program is invoked,</a:t>
            </a:r>
          </a:p>
          <a:p>
            <a:pPr eaLnBrk="1" hangingPunct="1"/>
            <a:r>
              <a:rPr lang="en-US" dirty="0" smtClean="0">
                <a:latin typeface="Arial" charset="0"/>
                <a:ea typeface="ＭＳ Ｐゴシック" pitchFamily="-65" charset="-128"/>
              </a:rPr>
              <a:t>control is immediately transferred to the main virus program. The virus program</a:t>
            </a:r>
          </a:p>
          <a:p>
            <a:pPr eaLnBrk="1" hangingPunct="1"/>
            <a:r>
              <a:rPr lang="en-US" dirty="0" smtClean="0">
                <a:latin typeface="Arial" charset="0"/>
                <a:ea typeface="ＭＳ Ｐゴシック" pitchFamily="-65" charset="-128"/>
              </a:rPr>
              <a:t>may first seek out uninfected executable files and infect them. Next, the virus may</a:t>
            </a:r>
          </a:p>
          <a:p>
            <a:pPr eaLnBrk="1" hangingPunct="1"/>
            <a:r>
              <a:rPr lang="en-US" dirty="0" smtClean="0">
                <a:latin typeface="Arial" charset="0"/>
                <a:ea typeface="ＭＳ Ｐゴシック" pitchFamily="-65" charset="-128"/>
              </a:rPr>
              <a:t>execute its payload if the required trigger conditions, if any, are met. Finally, the</a:t>
            </a:r>
          </a:p>
          <a:p>
            <a:pPr eaLnBrk="1" hangingPunct="1"/>
            <a:r>
              <a:rPr lang="en-US" dirty="0" smtClean="0">
                <a:latin typeface="Arial" charset="0"/>
                <a:ea typeface="ＭＳ Ｐゴシック" pitchFamily="-65" charset="-128"/>
              </a:rPr>
              <a:t>virus transfers control to the original program. If the infection phase of the program</a:t>
            </a:r>
          </a:p>
          <a:p>
            <a:pPr eaLnBrk="1" hangingPunct="1"/>
            <a:r>
              <a:rPr lang="en-US" dirty="0" smtClean="0">
                <a:latin typeface="Arial" charset="0"/>
                <a:ea typeface="ＭＳ Ｐゴシック" pitchFamily="-65" charset="-128"/>
              </a:rPr>
              <a:t>is reasonably rapid, a user is unlikely to notice any difference between the execution</a:t>
            </a:r>
          </a:p>
          <a:p>
            <a:pPr eaLnBrk="1" hangingPunct="1"/>
            <a:r>
              <a:rPr lang="en-US" dirty="0" smtClean="0">
                <a:latin typeface="Arial" charset="0"/>
                <a:ea typeface="ＭＳ Ｐゴシック" pitchFamily="-65" charset="-128"/>
              </a:rPr>
              <a:t>of an infected and an uninfected program.</a:t>
            </a:r>
            <a:endParaRPr lang="en-US" dirty="0" smtClean="0">
              <a:latin typeface="Times New Roman" pitchFamily="-65" charset="0"/>
              <a:ea typeface="ＭＳ Ｐゴシック" pitchFamily="-65" charset="-128"/>
            </a:endParaRPr>
          </a:p>
        </p:txBody>
      </p:sp>
    </p:spTree>
    <p:extLst>
      <p:ext uri="{BB962C8B-B14F-4D97-AF65-F5344CB8AC3E}">
        <p14:creationId xmlns:p14="http://schemas.microsoft.com/office/powerpoint/2010/main" val="8032801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xfrm>
            <a:off x="3884613" y="8685213"/>
            <a:ext cx="2971800" cy="457200"/>
          </a:xfrm>
          <a:prstGeom prst="rect">
            <a:avLst/>
          </a:prstGeom>
          <a:noFill/>
        </p:spPr>
        <p:txBody>
          <a:bodyPr/>
          <a:lstStyle/>
          <a:p>
            <a:fld id="{664C3111-AC3A-4D49-969B-416BE39DD9F2}" type="slidenum">
              <a:rPr lang="en-AU"/>
              <a:pPr/>
              <a:t>27</a:t>
            </a:fld>
            <a:endParaRPr lang="en-AU"/>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r>
              <a:rPr lang="en-US" dirty="0" smtClean="0">
                <a:latin typeface="Arial" charset="0"/>
                <a:ea typeface="ＭＳ Ｐゴシック" pitchFamily="-65" charset="-128"/>
              </a:rPr>
              <a:t>The next category of malware propagation concerns the exploit of software</a:t>
            </a:r>
          </a:p>
          <a:p>
            <a:pPr eaLnBrk="1" hangingPunct="1"/>
            <a:r>
              <a:rPr lang="en-US" dirty="0" smtClean="0">
                <a:latin typeface="Arial" charset="0"/>
                <a:ea typeface="ＭＳ Ｐゴシック" pitchFamily="-65" charset="-128"/>
              </a:rPr>
              <a:t>vulnerabilities, such as those we discuss in Chapters 10 and 11 , which are commonly</a:t>
            </a:r>
          </a:p>
          <a:p>
            <a:pPr eaLnBrk="1" hangingPunct="1"/>
            <a:r>
              <a:rPr lang="en-US" dirty="0" smtClean="0">
                <a:latin typeface="Arial" charset="0"/>
                <a:ea typeface="ＭＳ Ｐゴシック" pitchFamily="-65" charset="-128"/>
              </a:rPr>
              <a:t>exploited by computer worms. A worm is a program that actively seeks out</a:t>
            </a:r>
          </a:p>
          <a:p>
            <a:pPr eaLnBrk="1" hangingPunct="1"/>
            <a:r>
              <a:rPr lang="en-US" dirty="0" smtClean="0">
                <a:latin typeface="Arial" charset="0"/>
                <a:ea typeface="ＭＳ Ｐゴシック" pitchFamily="-65" charset="-128"/>
              </a:rPr>
              <a:t>more machines to infect, and then each infected machine serves as an automated</a:t>
            </a:r>
          </a:p>
          <a:p>
            <a:pPr eaLnBrk="1" hangingPunct="1"/>
            <a:r>
              <a:rPr lang="en-US" dirty="0" smtClean="0">
                <a:latin typeface="Arial" charset="0"/>
                <a:ea typeface="ＭＳ Ｐゴシック" pitchFamily="-65" charset="-128"/>
              </a:rPr>
              <a:t>launching pad for attacks on other machines. Worm programs exploit software</a:t>
            </a:r>
          </a:p>
          <a:p>
            <a:pPr eaLnBrk="1" hangingPunct="1"/>
            <a:r>
              <a:rPr lang="en-US" dirty="0" smtClean="0">
                <a:latin typeface="Arial" charset="0"/>
                <a:ea typeface="ＭＳ Ｐゴシック" pitchFamily="-65" charset="-128"/>
              </a:rPr>
              <a:t>vulnerabilities in client or server programs to gain access to each new system. They</a:t>
            </a:r>
          </a:p>
          <a:p>
            <a:pPr eaLnBrk="1" hangingPunct="1"/>
            <a:r>
              <a:rPr lang="en-US" dirty="0" smtClean="0">
                <a:latin typeface="Arial" charset="0"/>
                <a:ea typeface="ＭＳ Ｐゴシック" pitchFamily="-65" charset="-128"/>
              </a:rPr>
              <a:t>can use network connections to spread from system to system. They can also spread</a:t>
            </a:r>
          </a:p>
          <a:p>
            <a:pPr eaLnBrk="1" hangingPunct="1"/>
            <a:r>
              <a:rPr lang="en-US" dirty="0" smtClean="0">
                <a:latin typeface="Arial" charset="0"/>
                <a:ea typeface="ＭＳ Ｐゴシック" pitchFamily="-65" charset="-128"/>
              </a:rPr>
              <a:t>through shared media, such as USB drives or CD and DVD data disks. E-mail</a:t>
            </a:r>
          </a:p>
          <a:p>
            <a:pPr eaLnBrk="1" hangingPunct="1"/>
            <a:r>
              <a:rPr lang="en-US" dirty="0" smtClean="0">
                <a:latin typeface="Arial" charset="0"/>
                <a:ea typeface="ＭＳ Ｐゴシック" pitchFamily="-65" charset="-128"/>
              </a:rPr>
              <a:t>worms spread in macro or script code included in documents attached to e-mail or</a:t>
            </a:r>
          </a:p>
          <a:p>
            <a:pPr eaLnBrk="1" hangingPunct="1"/>
            <a:r>
              <a:rPr lang="en-US" dirty="0" smtClean="0">
                <a:latin typeface="Arial" charset="0"/>
                <a:ea typeface="ＭＳ Ｐゴシック" pitchFamily="-65" charset="-128"/>
              </a:rPr>
              <a:t>to instant messenger file transfers. Upon activation, the worm may replicate and</a:t>
            </a:r>
          </a:p>
          <a:p>
            <a:pPr eaLnBrk="1" hangingPunct="1"/>
            <a:r>
              <a:rPr lang="en-US" dirty="0" smtClean="0">
                <a:latin typeface="Arial" charset="0"/>
                <a:ea typeface="ＭＳ Ｐゴシック" pitchFamily="-65" charset="-128"/>
              </a:rPr>
              <a:t>propagate again. In addition to propagation, the worm usually carries some form of</a:t>
            </a:r>
          </a:p>
          <a:p>
            <a:pPr eaLnBrk="1" hangingPunct="1"/>
            <a:r>
              <a:rPr lang="en-US" dirty="0" smtClean="0">
                <a:latin typeface="Arial" charset="0"/>
                <a:ea typeface="ＭＳ Ｐゴシック" pitchFamily="-65" charset="-128"/>
              </a:rPr>
              <a:t>payload, such as those we discuss later.</a:t>
            </a:r>
          </a:p>
          <a:p>
            <a:pPr eaLnBrk="1" hangingPunct="1"/>
            <a:endParaRPr lang="en-US" dirty="0" smtClean="0">
              <a:latin typeface="Arial" charset="0"/>
              <a:ea typeface="ＭＳ Ｐゴシック" pitchFamily="-65" charset="-128"/>
            </a:endParaRPr>
          </a:p>
          <a:p>
            <a:pPr eaLnBrk="1" hangingPunct="1"/>
            <a:r>
              <a:rPr lang="en-US" dirty="0" smtClean="0">
                <a:latin typeface="Arial" charset="0"/>
                <a:ea typeface="ＭＳ Ｐゴシック" pitchFamily="-65" charset="-128"/>
              </a:rPr>
              <a:t>The concept of a computer worm was introduced in John Brunner’s 1975 SF</a:t>
            </a:r>
          </a:p>
          <a:p>
            <a:pPr eaLnBrk="1" hangingPunct="1"/>
            <a:r>
              <a:rPr lang="en-US" dirty="0" smtClean="0">
                <a:latin typeface="Arial" charset="0"/>
                <a:ea typeface="ＭＳ Ｐゴシック" pitchFamily="-65" charset="-128"/>
              </a:rPr>
              <a:t>novel </a:t>
            </a:r>
            <a:r>
              <a:rPr lang="en-US" i="1" dirty="0" smtClean="0">
                <a:latin typeface="Arial" charset="0"/>
                <a:ea typeface="ＭＳ Ｐゴシック" pitchFamily="-65" charset="-128"/>
              </a:rPr>
              <a:t>The Shockwave Rider . The first known worm implementation was done in</a:t>
            </a:r>
          </a:p>
          <a:p>
            <a:pPr eaLnBrk="1" hangingPunct="1"/>
            <a:r>
              <a:rPr lang="en-US" dirty="0" smtClean="0">
                <a:latin typeface="Arial" charset="0"/>
                <a:ea typeface="ＭＳ Ｐゴシック" pitchFamily="-65" charset="-128"/>
              </a:rPr>
              <a:t>Xerox Palo Alto Labs in the early 1980s. It was </a:t>
            </a:r>
            <a:r>
              <a:rPr lang="en-US" dirty="0" err="1" smtClean="0">
                <a:latin typeface="Arial" charset="0"/>
                <a:ea typeface="ＭＳ Ｐゴシック" pitchFamily="-65" charset="-128"/>
              </a:rPr>
              <a:t>nonmalicious</a:t>
            </a:r>
            <a:r>
              <a:rPr lang="en-US" dirty="0" smtClean="0">
                <a:latin typeface="Arial" charset="0"/>
                <a:ea typeface="ＭＳ Ｐゴシック" pitchFamily="-65" charset="-128"/>
              </a:rPr>
              <a:t>, searching for idle</a:t>
            </a:r>
          </a:p>
          <a:p>
            <a:pPr eaLnBrk="1" hangingPunct="1"/>
            <a:r>
              <a:rPr lang="en-US" dirty="0" smtClean="0">
                <a:latin typeface="Arial" charset="0"/>
                <a:ea typeface="ＭＳ Ｐゴシック" pitchFamily="-65" charset="-128"/>
              </a:rPr>
              <a:t>systems to use to run a computationally intensive task.</a:t>
            </a:r>
            <a:endParaRPr lang="en-US" dirty="0" smtClean="0">
              <a:latin typeface="Times New Roman" pitchFamily="-65" charset="0"/>
              <a:ea typeface="ＭＳ Ｐゴシック" pitchFamily="-65" charset="-128"/>
            </a:endParaRPr>
          </a:p>
        </p:txBody>
      </p:sp>
    </p:spTree>
    <p:extLst>
      <p:ext uri="{BB962C8B-B14F-4D97-AF65-F5344CB8AC3E}">
        <p14:creationId xmlns:p14="http://schemas.microsoft.com/office/powerpoint/2010/main" val="66908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32500" lnSpcReduction="20000"/>
          </a:bodyPr>
          <a:lstStyle/>
          <a:p>
            <a:pPr eaLnBrk="1" hangingPunct="1">
              <a:lnSpc>
                <a:spcPct val="90000"/>
              </a:lnSpc>
            </a:pPr>
            <a:r>
              <a:rPr lang="en-US" dirty="0" smtClean="0">
                <a:latin typeface="Arial" charset="0"/>
                <a:ea typeface="ＭＳ Ｐゴシック" pitchFamily="-65" charset="-128"/>
              </a:rPr>
              <a:t>To replicate itself, a worm uses some means to access remote systems. These</a:t>
            </a:r>
          </a:p>
          <a:p>
            <a:pPr eaLnBrk="1" hangingPunct="1">
              <a:lnSpc>
                <a:spcPct val="90000"/>
              </a:lnSpc>
            </a:pPr>
            <a:r>
              <a:rPr lang="en-US" dirty="0" smtClean="0">
                <a:latin typeface="Arial" charset="0"/>
                <a:ea typeface="ＭＳ Ｐゴシック" pitchFamily="-65" charset="-128"/>
              </a:rPr>
              <a:t>include the following, most of which are still seen in active use [SYMA13]:</a:t>
            </a:r>
          </a:p>
          <a:p>
            <a:pPr eaLnBrk="1" hangingPunct="1">
              <a:lnSpc>
                <a:spcPct val="90000"/>
              </a:lnSpc>
            </a:pPr>
            <a:endParaRPr lang="en-US" dirty="0" smtClean="0">
              <a:latin typeface="Arial" charset="0"/>
              <a:ea typeface="ＭＳ Ｐゴシック" pitchFamily="-65" charset="-128"/>
            </a:endParaRPr>
          </a:p>
          <a:p>
            <a:pPr eaLnBrk="1" hangingPunct="1">
              <a:lnSpc>
                <a:spcPct val="90000"/>
              </a:lnSpc>
            </a:pPr>
            <a:r>
              <a:rPr lang="en-US" dirty="0" smtClean="0">
                <a:latin typeface="Arial" charset="0"/>
                <a:ea typeface="ＭＳ Ｐゴシック" pitchFamily="-65" charset="-128"/>
              </a:rPr>
              <a:t>• </a:t>
            </a:r>
            <a:r>
              <a:rPr lang="en-US" b="1" dirty="0" smtClean="0">
                <a:latin typeface="Arial" charset="0"/>
                <a:ea typeface="ＭＳ Ｐゴシック" pitchFamily="-65" charset="-128"/>
              </a:rPr>
              <a:t>Electronic mail or instant messenger facility: A worm e-mails a copy of itself to</a:t>
            </a:r>
          </a:p>
          <a:p>
            <a:pPr eaLnBrk="1" hangingPunct="1">
              <a:lnSpc>
                <a:spcPct val="90000"/>
              </a:lnSpc>
            </a:pPr>
            <a:r>
              <a:rPr lang="en-US" dirty="0" smtClean="0">
                <a:latin typeface="Arial" charset="0"/>
                <a:ea typeface="ＭＳ Ｐゴシック" pitchFamily="-65" charset="-128"/>
              </a:rPr>
              <a:t>other systems, or sends itself as an attachment via an of instant message service,</a:t>
            </a:r>
          </a:p>
          <a:p>
            <a:pPr eaLnBrk="1" hangingPunct="1">
              <a:lnSpc>
                <a:spcPct val="90000"/>
              </a:lnSpc>
            </a:pPr>
            <a:r>
              <a:rPr lang="en-US" dirty="0" smtClean="0">
                <a:latin typeface="Arial" charset="0"/>
                <a:ea typeface="ＭＳ Ｐゴシック" pitchFamily="-65" charset="-128"/>
              </a:rPr>
              <a:t>so that its code is run when the e-mail or attachment is received or viewed.</a:t>
            </a:r>
          </a:p>
          <a:p>
            <a:pPr eaLnBrk="1" hangingPunct="1">
              <a:lnSpc>
                <a:spcPct val="90000"/>
              </a:lnSpc>
            </a:pPr>
            <a:endParaRPr lang="en-US" dirty="0" smtClean="0">
              <a:latin typeface="Arial" charset="0"/>
              <a:ea typeface="ＭＳ Ｐゴシック" pitchFamily="-65" charset="-128"/>
            </a:endParaRPr>
          </a:p>
          <a:p>
            <a:pPr eaLnBrk="1" hangingPunct="1">
              <a:lnSpc>
                <a:spcPct val="90000"/>
              </a:lnSpc>
            </a:pPr>
            <a:r>
              <a:rPr lang="en-US" dirty="0" smtClean="0">
                <a:latin typeface="Arial" charset="0"/>
                <a:ea typeface="ＭＳ Ｐゴシック" pitchFamily="-65" charset="-128"/>
              </a:rPr>
              <a:t>• </a:t>
            </a:r>
            <a:r>
              <a:rPr lang="en-US" b="1" dirty="0" smtClean="0">
                <a:latin typeface="Arial" charset="0"/>
                <a:ea typeface="ＭＳ Ｐゴシック" pitchFamily="-65" charset="-128"/>
              </a:rPr>
              <a:t>File sharing: A worm either creates a copy of itself or infects other suitable</a:t>
            </a:r>
          </a:p>
          <a:p>
            <a:pPr eaLnBrk="1" hangingPunct="1">
              <a:lnSpc>
                <a:spcPct val="90000"/>
              </a:lnSpc>
            </a:pPr>
            <a:r>
              <a:rPr lang="en-US" dirty="0" smtClean="0">
                <a:latin typeface="Arial" charset="0"/>
                <a:ea typeface="ＭＳ Ｐゴシック" pitchFamily="-65" charset="-128"/>
              </a:rPr>
              <a:t>files as a virus on removable media such as a USB drive; it then executes when</a:t>
            </a:r>
          </a:p>
          <a:p>
            <a:pPr eaLnBrk="1" hangingPunct="1">
              <a:lnSpc>
                <a:spcPct val="90000"/>
              </a:lnSpc>
            </a:pPr>
            <a:r>
              <a:rPr lang="en-US" dirty="0" smtClean="0">
                <a:latin typeface="Arial" charset="0"/>
                <a:ea typeface="ＭＳ Ｐゴシック" pitchFamily="-65" charset="-128"/>
              </a:rPr>
              <a:t>the drive is connected to another system using the </a:t>
            </a:r>
            <a:r>
              <a:rPr lang="en-US" dirty="0" err="1" smtClean="0">
                <a:latin typeface="Arial" charset="0"/>
                <a:ea typeface="ＭＳ Ｐゴシック" pitchFamily="-65" charset="-128"/>
              </a:rPr>
              <a:t>autorun</a:t>
            </a:r>
            <a:r>
              <a:rPr lang="en-US" dirty="0" smtClean="0">
                <a:latin typeface="Arial" charset="0"/>
                <a:ea typeface="ＭＳ Ｐゴシック" pitchFamily="-65" charset="-128"/>
              </a:rPr>
              <a:t> mechanism by</a:t>
            </a:r>
          </a:p>
          <a:p>
            <a:pPr eaLnBrk="1" hangingPunct="1">
              <a:lnSpc>
                <a:spcPct val="90000"/>
              </a:lnSpc>
            </a:pPr>
            <a:r>
              <a:rPr lang="en-US" dirty="0" smtClean="0">
                <a:latin typeface="Arial" charset="0"/>
                <a:ea typeface="ＭＳ Ｐゴシック" pitchFamily="-65" charset="-128"/>
              </a:rPr>
              <a:t>exploiting some software vulnerability, or when a user opens the infected file</a:t>
            </a:r>
          </a:p>
          <a:p>
            <a:pPr eaLnBrk="1" hangingPunct="1">
              <a:lnSpc>
                <a:spcPct val="90000"/>
              </a:lnSpc>
            </a:pPr>
            <a:r>
              <a:rPr lang="en-US" dirty="0" smtClean="0">
                <a:latin typeface="Arial" charset="0"/>
                <a:ea typeface="ＭＳ Ｐゴシック" pitchFamily="-65" charset="-128"/>
              </a:rPr>
              <a:t>on the target system.</a:t>
            </a:r>
          </a:p>
          <a:p>
            <a:pPr eaLnBrk="1" hangingPunct="1">
              <a:lnSpc>
                <a:spcPct val="90000"/>
              </a:lnSpc>
            </a:pPr>
            <a:endParaRPr lang="en-US" dirty="0" smtClean="0">
              <a:latin typeface="Arial" charset="0"/>
              <a:ea typeface="ＭＳ Ｐゴシック" pitchFamily="-65" charset="-128"/>
            </a:endParaRPr>
          </a:p>
          <a:p>
            <a:pPr eaLnBrk="1" hangingPunct="1">
              <a:lnSpc>
                <a:spcPct val="90000"/>
              </a:lnSpc>
            </a:pPr>
            <a:r>
              <a:rPr lang="en-US" dirty="0" smtClean="0">
                <a:latin typeface="Arial" charset="0"/>
                <a:ea typeface="ＭＳ Ｐゴシック" pitchFamily="-65" charset="-128"/>
              </a:rPr>
              <a:t>• </a:t>
            </a:r>
            <a:r>
              <a:rPr lang="en-US" b="1" dirty="0" smtClean="0">
                <a:latin typeface="Arial" charset="0"/>
                <a:ea typeface="ＭＳ Ｐゴシック" pitchFamily="-65" charset="-128"/>
              </a:rPr>
              <a:t>Remote execution capability: A worm executes a copy of itself on another</a:t>
            </a:r>
          </a:p>
          <a:p>
            <a:pPr eaLnBrk="1" hangingPunct="1">
              <a:lnSpc>
                <a:spcPct val="90000"/>
              </a:lnSpc>
            </a:pPr>
            <a:r>
              <a:rPr lang="en-US" dirty="0" smtClean="0">
                <a:latin typeface="Arial" charset="0"/>
                <a:ea typeface="ＭＳ Ｐゴシック" pitchFamily="-65" charset="-128"/>
              </a:rPr>
              <a:t>system, either by using an explicit remote execution facility or by exploiting a</a:t>
            </a:r>
          </a:p>
          <a:p>
            <a:pPr eaLnBrk="1" hangingPunct="1">
              <a:lnSpc>
                <a:spcPct val="90000"/>
              </a:lnSpc>
            </a:pPr>
            <a:r>
              <a:rPr lang="en-US" dirty="0" smtClean="0">
                <a:latin typeface="Arial" charset="0"/>
                <a:ea typeface="ＭＳ Ｐゴシック" pitchFamily="-65" charset="-128"/>
              </a:rPr>
              <a:t>program flaw in a network service to subvert its operations (as we discuss in</a:t>
            </a:r>
          </a:p>
          <a:p>
            <a:pPr eaLnBrk="1" hangingPunct="1">
              <a:lnSpc>
                <a:spcPct val="90000"/>
              </a:lnSpc>
            </a:pPr>
            <a:r>
              <a:rPr lang="en-US" dirty="0" smtClean="0">
                <a:latin typeface="Arial" charset="0"/>
                <a:ea typeface="ＭＳ Ｐゴシック" pitchFamily="-65" charset="-128"/>
              </a:rPr>
              <a:t>Chapters 10 and 11 ).</a:t>
            </a:r>
          </a:p>
          <a:p>
            <a:pPr eaLnBrk="1" hangingPunct="1">
              <a:lnSpc>
                <a:spcPct val="90000"/>
              </a:lnSpc>
            </a:pPr>
            <a:endParaRPr lang="en-US" dirty="0" smtClean="0">
              <a:latin typeface="Arial" charset="0"/>
              <a:ea typeface="ＭＳ Ｐゴシック" pitchFamily="-65" charset="-128"/>
            </a:endParaRPr>
          </a:p>
          <a:p>
            <a:pPr eaLnBrk="1" hangingPunct="1">
              <a:lnSpc>
                <a:spcPct val="90000"/>
              </a:lnSpc>
            </a:pPr>
            <a:r>
              <a:rPr lang="en-US" dirty="0" smtClean="0">
                <a:latin typeface="Arial" charset="0"/>
                <a:ea typeface="ＭＳ Ｐゴシック" pitchFamily="-65" charset="-128"/>
              </a:rPr>
              <a:t>• </a:t>
            </a:r>
            <a:r>
              <a:rPr lang="en-US" b="1" dirty="0" smtClean="0">
                <a:latin typeface="Arial" charset="0"/>
                <a:ea typeface="ＭＳ Ｐゴシック" pitchFamily="-65" charset="-128"/>
              </a:rPr>
              <a:t>Remote file access or transfer capability: A worm uses a remote file access or</a:t>
            </a:r>
          </a:p>
          <a:p>
            <a:pPr eaLnBrk="1" hangingPunct="1">
              <a:lnSpc>
                <a:spcPct val="90000"/>
              </a:lnSpc>
            </a:pPr>
            <a:r>
              <a:rPr lang="en-US" dirty="0" smtClean="0">
                <a:latin typeface="Arial" charset="0"/>
                <a:ea typeface="ＭＳ Ｐゴシック" pitchFamily="-65" charset="-128"/>
              </a:rPr>
              <a:t>transfer service to another system to copy itself from one system to the other,</a:t>
            </a:r>
          </a:p>
          <a:p>
            <a:pPr eaLnBrk="1" hangingPunct="1">
              <a:lnSpc>
                <a:spcPct val="90000"/>
              </a:lnSpc>
            </a:pPr>
            <a:r>
              <a:rPr lang="en-US" dirty="0" smtClean="0">
                <a:latin typeface="Arial" charset="0"/>
                <a:ea typeface="ＭＳ Ｐゴシック" pitchFamily="-65" charset="-128"/>
              </a:rPr>
              <a:t>where users on that system may then execute it.</a:t>
            </a:r>
          </a:p>
          <a:p>
            <a:pPr eaLnBrk="1" hangingPunct="1">
              <a:lnSpc>
                <a:spcPct val="90000"/>
              </a:lnSpc>
            </a:pPr>
            <a:endParaRPr lang="en-US" dirty="0" smtClean="0">
              <a:latin typeface="Arial" charset="0"/>
              <a:ea typeface="ＭＳ Ｐゴシック" pitchFamily="-65" charset="-128"/>
            </a:endParaRPr>
          </a:p>
          <a:p>
            <a:pPr eaLnBrk="1" hangingPunct="1">
              <a:lnSpc>
                <a:spcPct val="90000"/>
              </a:lnSpc>
            </a:pPr>
            <a:r>
              <a:rPr lang="en-US" dirty="0" smtClean="0">
                <a:latin typeface="Arial" charset="0"/>
                <a:ea typeface="ＭＳ Ｐゴシック" pitchFamily="-65" charset="-128"/>
              </a:rPr>
              <a:t>• </a:t>
            </a:r>
            <a:r>
              <a:rPr lang="en-US" b="1" dirty="0" smtClean="0">
                <a:latin typeface="Arial" charset="0"/>
                <a:ea typeface="ＭＳ Ｐゴシック" pitchFamily="-65" charset="-128"/>
              </a:rPr>
              <a:t>Remote login capability: A worm logs onto a remote system as a user and</a:t>
            </a:r>
          </a:p>
          <a:p>
            <a:pPr eaLnBrk="1" hangingPunct="1">
              <a:lnSpc>
                <a:spcPct val="90000"/>
              </a:lnSpc>
            </a:pPr>
            <a:r>
              <a:rPr lang="en-US" dirty="0" smtClean="0">
                <a:latin typeface="Arial" charset="0"/>
                <a:ea typeface="ＭＳ Ｐゴシック" pitchFamily="-65" charset="-128"/>
              </a:rPr>
              <a:t>then uses commands to copy itself from one system to the other, where it then</a:t>
            </a:r>
          </a:p>
          <a:p>
            <a:pPr eaLnBrk="1" hangingPunct="1">
              <a:lnSpc>
                <a:spcPct val="90000"/>
              </a:lnSpc>
            </a:pPr>
            <a:r>
              <a:rPr lang="en-US" dirty="0" smtClean="0">
                <a:latin typeface="Arial" charset="0"/>
                <a:ea typeface="ＭＳ Ｐゴシック" pitchFamily="-65" charset="-128"/>
              </a:rPr>
              <a:t>executes.</a:t>
            </a:r>
          </a:p>
          <a:p>
            <a:pPr eaLnBrk="1" hangingPunct="1">
              <a:lnSpc>
                <a:spcPct val="90000"/>
              </a:lnSpc>
            </a:pPr>
            <a:endParaRPr lang="en-US" dirty="0" smtClean="0">
              <a:latin typeface="Arial" charset="0"/>
              <a:ea typeface="ＭＳ Ｐゴシック" pitchFamily="-65" charset="-128"/>
            </a:endParaRPr>
          </a:p>
          <a:p>
            <a:pPr eaLnBrk="1" hangingPunct="1">
              <a:lnSpc>
                <a:spcPct val="90000"/>
              </a:lnSpc>
            </a:pPr>
            <a:r>
              <a:rPr lang="en-US" dirty="0" smtClean="0">
                <a:latin typeface="Arial" charset="0"/>
                <a:ea typeface="ＭＳ Ｐゴシック" pitchFamily="-65" charset="-128"/>
              </a:rPr>
              <a:t>The new copy of the worm program is then run on the remote system where, in</a:t>
            </a:r>
          </a:p>
          <a:p>
            <a:pPr eaLnBrk="1" hangingPunct="1">
              <a:lnSpc>
                <a:spcPct val="90000"/>
              </a:lnSpc>
            </a:pPr>
            <a:r>
              <a:rPr lang="en-US" dirty="0" smtClean="0">
                <a:latin typeface="Arial" charset="0"/>
                <a:ea typeface="ＭＳ Ｐゴシック" pitchFamily="-65" charset="-128"/>
              </a:rPr>
              <a:t>addition to any payload functions that it performs on that system, it continues to</a:t>
            </a:r>
          </a:p>
          <a:p>
            <a:pPr eaLnBrk="1" hangingPunct="1">
              <a:lnSpc>
                <a:spcPct val="90000"/>
              </a:lnSpc>
            </a:pPr>
            <a:r>
              <a:rPr lang="en-US" dirty="0" smtClean="0">
                <a:latin typeface="Arial" charset="0"/>
                <a:ea typeface="ＭＳ Ｐゴシック" pitchFamily="-65" charset="-128"/>
              </a:rPr>
              <a:t>propagate.</a:t>
            </a:r>
          </a:p>
          <a:p>
            <a:pPr eaLnBrk="1" hangingPunct="1">
              <a:lnSpc>
                <a:spcPct val="90000"/>
              </a:lnSpc>
            </a:pPr>
            <a:endParaRPr lang="en-US" dirty="0" smtClean="0">
              <a:latin typeface="Arial" charset="0"/>
              <a:ea typeface="ＭＳ Ｐゴシック" pitchFamily="-65" charset="-128"/>
            </a:endParaRPr>
          </a:p>
          <a:p>
            <a:pPr eaLnBrk="1" hangingPunct="1">
              <a:lnSpc>
                <a:spcPct val="90000"/>
              </a:lnSpc>
            </a:pPr>
            <a:r>
              <a:rPr lang="en-US" dirty="0" smtClean="0">
                <a:latin typeface="Arial" charset="0"/>
                <a:ea typeface="ＭＳ Ｐゴシック" pitchFamily="-65" charset="-128"/>
              </a:rPr>
              <a:t>A worm typically uses the same phases as a computer virus: dormant, propagation,</a:t>
            </a:r>
          </a:p>
          <a:p>
            <a:pPr eaLnBrk="1" hangingPunct="1">
              <a:lnSpc>
                <a:spcPct val="90000"/>
              </a:lnSpc>
            </a:pPr>
            <a:r>
              <a:rPr lang="en-US" dirty="0" smtClean="0">
                <a:latin typeface="Arial" charset="0"/>
                <a:ea typeface="ＭＳ Ｐゴシック" pitchFamily="-65" charset="-128"/>
              </a:rPr>
              <a:t>triggering, and execution. The propagation phase generally performs the</a:t>
            </a:r>
          </a:p>
          <a:p>
            <a:pPr eaLnBrk="1" hangingPunct="1">
              <a:lnSpc>
                <a:spcPct val="90000"/>
              </a:lnSpc>
            </a:pPr>
            <a:r>
              <a:rPr lang="en-US" dirty="0" smtClean="0">
                <a:latin typeface="Arial" charset="0"/>
                <a:ea typeface="ＭＳ Ｐゴシック" pitchFamily="-65" charset="-128"/>
              </a:rPr>
              <a:t>following functions:</a:t>
            </a:r>
          </a:p>
          <a:p>
            <a:pPr eaLnBrk="1" hangingPunct="1">
              <a:lnSpc>
                <a:spcPct val="90000"/>
              </a:lnSpc>
            </a:pPr>
            <a:endParaRPr lang="en-US" dirty="0" smtClean="0">
              <a:latin typeface="Arial" charset="0"/>
              <a:ea typeface="ＭＳ Ｐゴシック" pitchFamily="-65" charset="-128"/>
            </a:endParaRPr>
          </a:p>
          <a:p>
            <a:pPr eaLnBrk="1" hangingPunct="1">
              <a:lnSpc>
                <a:spcPct val="90000"/>
              </a:lnSpc>
            </a:pPr>
            <a:r>
              <a:rPr lang="en-US" dirty="0" smtClean="0">
                <a:latin typeface="Arial" charset="0"/>
                <a:ea typeface="ＭＳ Ｐゴシック" pitchFamily="-65" charset="-128"/>
              </a:rPr>
              <a:t>• Search for appropriate access mechanisms to other systems to infect by examining</a:t>
            </a:r>
          </a:p>
          <a:p>
            <a:pPr eaLnBrk="1" hangingPunct="1">
              <a:lnSpc>
                <a:spcPct val="90000"/>
              </a:lnSpc>
            </a:pPr>
            <a:r>
              <a:rPr lang="en-US" dirty="0" smtClean="0">
                <a:latin typeface="Arial" charset="0"/>
                <a:ea typeface="ＭＳ Ｐゴシック" pitchFamily="-65" charset="-128"/>
              </a:rPr>
              <a:t>host tables, address books, buddy lists, trusted peers, and other similar</a:t>
            </a:r>
          </a:p>
          <a:p>
            <a:pPr eaLnBrk="1" hangingPunct="1">
              <a:lnSpc>
                <a:spcPct val="90000"/>
              </a:lnSpc>
            </a:pPr>
            <a:r>
              <a:rPr lang="en-US" dirty="0" smtClean="0">
                <a:latin typeface="Arial" charset="0"/>
                <a:ea typeface="ＭＳ Ｐゴシック" pitchFamily="-65" charset="-128"/>
              </a:rPr>
              <a:t>repositories of remote system access details; by scanning possible target host</a:t>
            </a:r>
          </a:p>
          <a:p>
            <a:pPr eaLnBrk="1" hangingPunct="1">
              <a:lnSpc>
                <a:spcPct val="90000"/>
              </a:lnSpc>
            </a:pPr>
            <a:r>
              <a:rPr lang="en-US" dirty="0" smtClean="0">
                <a:latin typeface="Arial" charset="0"/>
                <a:ea typeface="ＭＳ Ｐゴシック" pitchFamily="-65" charset="-128"/>
              </a:rPr>
              <a:t>addresses; or by searching for suitable removable media devices to use.</a:t>
            </a:r>
          </a:p>
          <a:p>
            <a:pPr eaLnBrk="1" hangingPunct="1">
              <a:lnSpc>
                <a:spcPct val="90000"/>
              </a:lnSpc>
            </a:pPr>
            <a:endParaRPr lang="en-US" dirty="0" smtClean="0">
              <a:latin typeface="Arial" charset="0"/>
              <a:ea typeface="ＭＳ Ｐゴシック" pitchFamily="-65" charset="-128"/>
            </a:endParaRPr>
          </a:p>
          <a:p>
            <a:pPr eaLnBrk="1" hangingPunct="1">
              <a:lnSpc>
                <a:spcPct val="90000"/>
              </a:lnSpc>
            </a:pPr>
            <a:r>
              <a:rPr lang="en-US" dirty="0" smtClean="0">
                <a:latin typeface="Arial" charset="0"/>
                <a:ea typeface="ＭＳ Ｐゴシック" pitchFamily="-65" charset="-128"/>
              </a:rPr>
              <a:t>• Use the access mechanisms found to transfer a copy of itself to the remote</a:t>
            </a:r>
          </a:p>
          <a:p>
            <a:pPr eaLnBrk="1" hangingPunct="1">
              <a:lnSpc>
                <a:spcPct val="90000"/>
              </a:lnSpc>
            </a:pPr>
            <a:r>
              <a:rPr lang="en-US" dirty="0" smtClean="0">
                <a:latin typeface="Arial" charset="0"/>
                <a:ea typeface="ＭＳ Ｐゴシック" pitchFamily="-65" charset="-128"/>
              </a:rPr>
              <a:t>system, and cause the copy to be run.</a:t>
            </a:r>
          </a:p>
          <a:p>
            <a:pPr eaLnBrk="1" hangingPunct="1">
              <a:lnSpc>
                <a:spcPct val="90000"/>
              </a:lnSpc>
            </a:pPr>
            <a:endParaRPr lang="en-US" dirty="0" smtClean="0">
              <a:latin typeface="Arial" charset="0"/>
              <a:ea typeface="ＭＳ Ｐゴシック" pitchFamily="-65" charset="-128"/>
            </a:endParaRPr>
          </a:p>
          <a:p>
            <a:pPr eaLnBrk="1" hangingPunct="1">
              <a:lnSpc>
                <a:spcPct val="90000"/>
              </a:lnSpc>
            </a:pPr>
            <a:r>
              <a:rPr lang="en-US" dirty="0" smtClean="0">
                <a:latin typeface="Arial" charset="0"/>
                <a:ea typeface="ＭＳ Ｐゴシック" pitchFamily="-65" charset="-128"/>
              </a:rPr>
              <a:t>The worm may also attempt to determine whether a system has previously</a:t>
            </a:r>
          </a:p>
          <a:p>
            <a:pPr eaLnBrk="1" hangingPunct="1">
              <a:lnSpc>
                <a:spcPct val="90000"/>
              </a:lnSpc>
            </a:pPr>
            <a:r>
              <a:rPr lang="en-US" dirty="0" smtClean="0">
                <a:latin typeface="Arial" charset="0"/>
                <a:ea typeface="ＭＳ Ｐゴシック" pitchFamily="-65" charset="-128"/>
              </a:rPr>
              <a:t>been infected before copying itself to the system. In a multiprogramming system,</a:t>
            </a:r>
          </a:p>
          <a:p>
            <a:pPr eaLnBrk="1" hangingPunct="1">
              <a:lnSpc>
                <a:spcPct val="90000"/>
              </a:lnSpc>
            </a:pPr>
            <a:r>
              <a:rPr lang="en-US" dirty="0" smtClean="0">
                <a:latin typeface="Arial" charset="0"/>
                <a:ea typeface="ＭＳ Ｐゴシック" pitchFamily="-65" charset="-128"/>
              </a:rPr>
              <a:t>it can also disguise its presence by naming itself as a system process or using some</a:t>
            </a:r>
          </a:p>
          <a:p>
            <a:pPr eaLnBrk="1" hangingPunct="1">
              <a:lnSpc>
                <a:spcPct val="90000"/>
              </a:lnSpc>
            </a:pPr>
            <a:r>
              <a:rPr lang="en-US" dirty="0" smtClean="0">
                <a:latin typeface="Arial" charset="0"/>
                <a:ea typeface="ＭＳ Ｐゴシック" pitchFamily="-65" charset="-128"/>
              </a:rPr>
              <a:t>other name that may not be noticed by a system operator. More recent worms can</a:t>
            </a:r>
          </a:p>
          <a:p>
            <a:pPr eaLnBrk="1" hangingPunct="1">
              <a:lnSpc>
                <a:spcPct val="90000"/>
              </a:lnSpc>
            </a:pPr>
            <a:r>
              <a:rPr lang="en-US" dirty="0" smtClean="0">
                <a:latin typeface="Arial" charset="0"/>
                <a:ea typeface="ＭＳ Ｐゴシック" pitchFamily="-65" charset="-128"/>
              </a:rPr>
              <a:t>even inject their code into existing processes on the system, and run using additional</a:t>
            </a:r>
          </a:p>
          <a:p>
            <a:pPr eaLnBrk="1" hangingPunct="1">
              <a:lnSpc>
                <a:spcPct val="90000"/>
              </a:lnSpc>
            </a:pPr>
            <a:r>
              <a:rPr lang="en-US" dirty="0" smtClean="0">
                <a:latin typeface="Arial" charset="0"/>
                <a:ea typeface="ＭＳ Ｐゴシック" pitchFamily="-65" charset="-128"/>
              </a:rPr>
              <a:t>threads in that process, to further disguise their presence.</a:t>
            </a:r>
          </a:p>
        </p:txBody>
      </p:sp>
      <p:sp>
        <p:nvSpPr>
          <p:cNvPr id="47108" name="Slide Number Placeholder 3"/>
          <p:cNvSpPr>
            <a:spLocks noGrp="1"/>
          </p:cNvSpPr>
          <p:nvPr>
            <p:ph type="sldNum" sz="quarter" idx="5"/>
          </p:nvPr>
        </p:nvSpPr>
        <p:spPr>
          <a:xfrm>
            <a:off x="3884613" y="8685213"/>
            <a:ext cx="2971800" cy="457200"/>
          </a:xfrm>
          <a:prstGeom prst="rect">
            <a:avLst/>
          </a:prstGeom>
          <a:noFill/>
        </p:spPr>
        <p:txBody>
          <a:bodyPr/>
          <a:lstStyle/>
          <a:p>
            <a:fld id="{2E2963D8-2005-4DB4-BA38-3BF67BD199C5}" type="slidenum">
              <a:rPr lang="en-AU"/>
              <a:pPr/>
              <a:t>30</a:t>
            </a:fld>
            <a:endParaRPr lang="en-AU"/>
          </a:p>
        </p:txBody>
      </p:sp>
    </p:spTree>
    <p:extLst>
      <p:ext uri="{BB962C8B-B14F-4D97-AF65-F5344CB8AC3E}">
        <p14:creationId xmlns:p14="http://schemas.microsoft.com/office/powerpoint/2010/main" val="16200643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70000" lnSpcReduction="20000"/>
          </a:bodyPr>
          <a:lstStyle/>
          <a:p>
            <a:r>
              <a:rPr lang="en-US" sz="1100" b="0" dirty="0" smtClean="0">
                <a:latin typeface="Arial" charset="0"/>
                <a:ea typeface="ＭＳ Ｐゴシック" pitchFamily="-65" charset="-128"/>
              </a:rPr>
              <a:t>The final category of payload we discuss concerns techniques used by malware to</a:t>
            </a:r>
          </a:p>
          <a:p>
            <a:r>
              <a:rPr lang="en-US" sz="1100" b="0" dirty="0" smtClean="0">
                <a:latin typeface="Arial" charset="0"/>
                <a:ea typeface="ＭＳ Ｐゴシック" pitchFamily="-65" charset="-128"/>
              </a:rPr>
              <a:t>hide its presence on the infected system, and to provide covert access to that system.</a:t>
            </a:r>
          </a:p>
          <a:p>
            <a:r>
              <a:rPr lang="en-US" sz="1100" b="0" dirty="0" smtClean="0">
                <a:latin typeface="Arial" charset="0"/>
                <a:ea typeface="ＭＳ Ｐゴシック" pitchFamily="-65" charset="-128"/>
              </a:rPr>
              <a:t>This type of payload also attacks the integrity of the infected system.</a:t>
            </a:r>
          </a:p>
          <a:p>
            <a:endParaRPr lang="en-US" sz="1100" b="0" dirty="0" smtClean="0">
              <a:latin typeface="Arial" charset="0"/>
              <a:ea typeface="ＭＳ Ｐゴシック" pitchFamily="-65" charset="-128"/>
            </a:endParaRPr>
          </a:p>
          <a:p>
            <a:r>
              <a:rPr lang="en-US" sz="1100" b="0" dirty="0" smtClean="0">
                <a:latin typeface="Arial" charset="0"/>
                <a:ea typeface="ＭＳ Ｐゴシック" pitchFamily="-65" charset="-128"/>
              </a:rPr>
              <a:t>Backdoor</a:t>
            </a:r>
          </a:p>
          <a:p>
            <a:endParaRPr lang="en-US" sz="1100" b="0" dirty="0" smtClean="0">
              <a:latin typeface="Arial" charset="0"/>
              <a:ea typeface="ＭＳ Ｐゴシック" pitchFamily="-65" charset="-128"/>
            </a:endParaRPr>
          </a:p>
          <a:p>
            <a:r>
              <a:rPr lang="en-US" sz="1100" b="0" dirty="0" smtClean="0">
                <a:latin typeface="Arial" charset="0"/>
                <a:ea typeface="ＭＳ Ｐゴシック" pitchFamily="-65" charset="-128"/>
              </a:rPr>
              <a:t>A backdoor , also known as a trapdoor , is a secret entry point into a program</a:t>
            </a:r>
          </a:p>
          <a:p>
            <a:r>
              <a:rPr lang="en-US" sz="1100" b="0" dirty="0" smtClean="0">
                <a:latin typeface="Arial" charset="0"/>
                <a:ea typeface="ＭＳ Ｐゴシック" pitchFamily="-65" charset="-128"/>
              </a:rPr>
              <a:t>that allows someone who is aware of the backdoor to gain access without going</a:t>
            </a:r>
          </a:p>
          <a:p>
            <a:r>
              <a:rPr lang="en-US" sz="1100" b="0" dirty="0" smtClean="0">
                <a:latin typeface="Arial" charset="0"/>
                <a:ea typeface="ＭＳ Ｐゴシック" pitchFamily="-65" charset="-128"/>
              </a:rPr>
              <a:t>through the usual security access procedures. Programmers have used backdoors</a:t>
            </a:r>
          </a:p>
          <a:p>
            <a:r>
              <a:rPr lang="en-US" sz="1100" b="0" dirty="0" smtClean="0">
                <a:latin typeface="Arial" charset="0"/>
                <a:ea typeface="ＭＳ Ｐゴシック" pitchFamily="-65" charset="-128"/>
              </a:rPr>
              <a:t>legitimately for many years to debug and test programs; such a backdoor is called</a:t>
            </a:r>
          </a:p>
          <a:p>
            <a:r>
              <a:rPr lang="en-US" sz="1100" b="0" dirty="0" smtClean="0">
                <a:latin typeface="Arial" charset="0"/>
                <a:ea typeface="ＭＳ Ｐゴシック" pitchFamily="-65" charset="-128"/>
              </a:rPr>
              <a:t>a maintenance hook . This usually is done when the programmer is developing an</a:t>
            </a:r>
          </a:p>
          <a:p>
            <a:r>
              <a:rPr lang="en-US" sz="1100" b="0" dirty="0" smtClean="0">
                <a:latin typeface="Arial" charset="0"/>
                <a:ea typeface="ＭＳ Ｐゴシック" pitchFamily="-65" charset="-128"/>
              </a:rPr>
              <a:t>application that has an authentication procedure, or a long setup, requiring the user</a:t>
            </a:r>
          </a:p>
          <a:p>
            <a:r>
              <a:rPr lang="en-US" sz="1100" b="0" dirty="0" smtClean="0">
                <a:latin typeface="Arial" charset="0"/>
                <a:ea typeface="ＭＳ Ｐゴシック" pitchFamily="-65" charset="-128"/>
              </a:rPr>
              <a:t>to enter many different values to run the application. To debug the program, the</a:t>
            </a:r>
          </a:p>
          <a:p>
            <a:r>
              <a:rPr lang="en-US" sz="1100" b="0" dirty="0" smtClean="0">
                <a:latin typeface="Arial" charset="0"/>
                <a:ea typeface="ＭＳ Ｐゴシック" pitchFamily="-65" charset="-128"/>
              </a:rPr>
              <a:t>developer may wish to gain special privileges or to avoid all the necessary setup and</a:t>
            </a:r>
          </a:p>
          <a:p>
            <a:r>
              <a:rPr lang="en-US" sz="1100" b="0" dirty="0" smtClean="0">
                <a:latin typeface="Arial" charset="0"/>
                <a:ea typeface="ＭＳ Ｐゴシック" pitchFamily="-65" charset="-128"/>
              </a:rPr>
              <a:t>authentication. The programmer may also want to ensure that there is a method of</a:t>
            </a:r>
          </a:p>
          <a:p>
            <a:r>
              <a:rPr lang="en-US" sz="1100" b="0" dirty="0" smtClean="0">
                <a:latin typeface="Arial" charset="0"/>
                <a:ea typeface="ＭＳ Ｐゴシック" pitchFamily="-65" charset="-128"/>
              </a:rPr>
              <a:t>activating the program should something be wrong with the authentication procedure</a:t>
            </a:r>
          </a:p>
          <a:p>
            <a:r>
              <a:rPr lang="en-US" sz="1100" b="0" dirty="0" smtClean="0">
                <a:latin typeface="Arial" charset="0"/>
                <a:ea typeface="ＭＳ Ｐゴシック" pitchFamily="-65" charset="-128"/>
              </a:rPr>
              <a:t>that is being built into the application. The backdoor is code that recognizes</a:t>
            </a:r>
          </a:p>
          <a:p>
            <a:r>
              <a:rPr lang="en-US" sz="1100" b="0" dirty="0" smtClean="0">
                <a:latin typeface="Arial" charset="0"/>
                <a:ea typeface="ＭＳ Ｐゴシック" pitchFamily="-65" charset="-128"/>
              </a:rPr>
              <a:t>some special sequence of input or is triggered by being run from a certain user ID or</a:t>
            </a:r>
          </a:p>
          <a:p>
            <a:r>
              <a:rPr lang="en-US" sz="1100" b="0" dirty="0" smtClean="0">
                <a:latin typeface="Arial" charset="0"/>
                <a:ea typeface="ＭＳ Ｐゴシック" pitchFamily="-65" charset="-128"/>
              </a:rPr>
              <a:t>by an unlikely sequence of events.</a:t>
            </a:r>
          </a:p>
          <a:p>
            <a:endParaRPr lang="en-US" sz="1100" b="0" dirty="0" smtClean="0">
              <a:latin typeface="Arial" charset="0"/>
              <a:ea typeface="ＭＳ Ｐゴシック" pitchFamily="-65" charset="-128"/>
            </a:endParaRPr>
          </a:p>
          <a:p>
            <a:r>
              <a:rPr lang="en-US" sz="1100" b="0" dirty="0" smtClean="0">
                <a:latin typeface="Arial" charset="0"/>
                <a:ea typeface="ＭＳ Ｐゴシック" pitchFamily="-65" charset="-128"/>
              </a:rPr>
              <a:t>Backdoors become threats when unscrupulous programmers use them to</a:t>
            </a:r>
          </a:p>
          <a:p>
            <a:r>
              <a:rPr lang="en-US" sz="1100" b="0" dirty="0" smtClean="0">
                <a:latin typeface="Arial" charset="0"/>
                <a:ea typeface="ＭＳ Ｐゴシック" pitchFamily="-65" charset="-128"/>
              </a:rPr>
              <a:t>gain unauthorized access. The backdoor was the basic idea for the vulnerability</a:t>
            </a:r>
          </a:p>
          <a:p>
            <a:r>
              <a:rPr lang="en-US" sz="1100" b="0" dirty="0" smtClean="0">
                <a:latin typeface="Arial" charset="0"/>
                <a:ea typeface="ＭＳ Ｐゴシック" pitchFamily="-65" charset="-128"/>
              </a:rPr>
              <a:t>portrayed in the movie </a:t>
            </a:r>
            <a:r>
              <a:rPr lang="en-US" sz="1100" b="0" i="1" dirty="0" smtClean="0">
                <a:latin typeface="Arial" charset="0"/>
                <a:ea typeface="ＭＳ Ｐゴシック" pitchFamily="-65" charset="-128"/>
              </a:rPr>
              <a:t>War Games . Another example is that during the development</a:t>
            </a:r>
          </a:p>
          <a:p>
            <a:r>
              <a:rPr lang="en-US" sz="1100" b="0" dirty="0" smtClean="0">
                <a:latin typeface="Arial" charset="0"/>
                <a:ea typeface="ＭＳ Ｐゴシック" pitchFamily="-65" charset="-128"/>
              </a:rPr>
              <a:t>of </a:t>
            </a:r>
            <a:r>
              <a:rPr lang="en-US" sz="1100" b="0" dirty="0" err="1" smtClean="0">
                <a:latin typeface="Arial" charset="0"/>
                <a:ea typeface="ＭＳ Ｐゴシック" pitchFamily="-65" charset="-128"/>
              </a:rPr>
              <a:t>Multics</a:t>
            </a:r>
            <a:r>
              <a:rPr lang="en-US" sz="1100" b="0" dirty="0" smtClean="0">
                <a:latin typeface="Arial" charset="0"/>
                <a:ea typeface="ＭＳ Ｐゴシック" pitchFamily="-65" charset="-128"/>
              </a:rPr>
              <a:t>, penetration tests were conducted by an Air Force “tiger team”</a:t>
            </a:r>
          </a:p>
          <a:p>
            <a:r>
              <a:rPr lang="en-US" sz="1100" b="0" dirty="0" smtClean="0">
                <a:latin typeface="Arial" charset="0"/>
                <a:ea typeface="ＭＳ Ｐゴシック" pitchFamily="-65" charset="-128"/>
              </a:rPr>
              <a:t>(simulating adversaries). One tactic employed was to send a bogus operating system</a:t>
            </a:r>
          </a:p>
          <a:p>
            <a:r>
              <a:rPr lang="en-US" sz="1100" b="0" dirty="0" smtClean="0">
                <a:latin typeface="Arial" charset="0"/>
                <a:ea typeface="ＭＳ Ｐゴシック" pitchFamily="-65" charset="-128"/>
              </a:rPr>
              <a:t>update to a site running </a:t>
            </a:r>
            <a:r>
              <a:rPr lang="en-US" sz="1100" b="0" dirty="0" err="1" smtClean="0">
                <a:latin typeface="Arial" charset="0"/>
                <a:ea typeface="ＭＳ Ｐゴシック" pitchFamily="-65" charset="-128"/>
              </a:rPr>
              <a:t>Multics</a:t>
            </a:r>
            <a:r>
              <a:rPr lang="en-US" sz="1100" b="0" dirty="0" smtClean="0">
                <a:latin typeface="Arial" charset="0"/>
                <a:ea typeface="ＭＳ Ｐゴシック" pitchFamily="-65" charset="-128"/>
              </a:rPr>
              <a:t>. The update contained a Trojan horse that could be</a:t>
            </a:r>
          </a:p>
          <a:p>
            <a:r>
              <a:rPr lang="en-US" sz="1100" b="0" dirty="0" smtClean="0">
                <a:latin typeface="Arial" charset="0"/>
                <a:ea typeface="ＭＳ Ｐゴシック" pitchFamily="-65" charset="-128"/>
              </a:rPr>
              <a:t>activated by a backdoor and that allowed the tiger team to gain access. The threat</a:t>
            </a:r>
          </a:p>
          <a:p>
            <a:r>
              <a:rPr lang="en-US" sz="1100" b="0" dirty="0" smtClean="0">
                <a:latin typeface="Arial" charset="0"/>
                <a:ea typeface="ＭＳ Ｐゴシック" pitchFamily="-65" charset="-128"/>
              </a:rPr>
              <a:t>was so well implemented that the </a:t>
            </a:r>
            <a:r>
              <a:rPr lang="en-US" sz="1100" b="0" dirty="0" err="1" smtClean="0">
                <a:latin typeface="Arial" charset="0"/>
                <a:ea typeface="ＭＳ Ｐゴシック" pitchFamily="-65" charset="-128"/>
              </a:rPr>
              <a:t>Multics</a:t>
            </a:r>
            <a:r>
              <a:rPr lang="en-US" sz="1100" b="0" dirty="0" smtClean="0">
                <a:latin typeface="Arial" charset="0"/>
                <a:ea typeface="ＭＳ Ｐゴシック" pitchFamily="-65" charset="-128"/>
              </a:rPr>
              <a:t> developers could not find it, even after</a:t>
            </a:r>
          </a:p>
          <a:p>
            <a:r>
              <a:rPr lang="en-US" sz="1100" b="0" dirty="0" smtClean="0">
                <a:latin typeface="Arial" charset="0"/>
                <a:ea typeface="ＭＳ Ｐゴシック" pitchFamily="-65" charset="-128"/>
              </a:rPr>
              <a:t>they were informed of its presence [ENGE80].</a:t>
            </a:r>
          </a:p>
          <a:p>
            <a:endParaRPr lang="en-US" sz="1100" b="0" dirty="0" smtClean="0">
              <a:latin typeface="Arial" charset="0"/>
              <a:ea typeface="ＭＳ Ｐゴシック" pitchFamily="-65" charset="-128"/>
            </a:endParaRPr>
          </a:p>
          <a:p>
            <a:r>
              <a:rPr lang="en-US" sz="1100" b="0" dirty="0" smtClean="0">
                <a:latin typeface="Arial" charset="0"/>
                <a:ea typeface="ＭＳ Ｐゴシック" pitchFamily="-65" charset="-128"/>
              </a:rPr>
              <a:t>In more recent times, a backdoor is usually implemented as a network service</a:t>
            </a:r>
          </a:p>
          <a:p>
            <a:r>
              <a:rPr lang="en-US" sz="1100" b="0" dirty="0" smtClean="0">
                <a:latin typeface="Arial" charset="0"/>
                <a:ea typeface="ＭＳ Ｐゴシック" pitchFamily="-65" charset="-128"/>
              </a:rPr>
              <a:t>listening on some non-standard port that the attacker can connect to and issue</a:t>
            </a:r>
          </a:p>
          <a:p>
            <a:r>
              <a:rPr lang="en-US" sz="1100" b="0" dirty="0" smtClean="0">
                <a:latin typeface="Arial" charset="0"/>
                <a:ea typeface="ＭＳ Ｐゴシック" pitchFamily="-65" charset="-128"/>
              </a:rPr>
              <a:t>commands through to be run on the compromised system.</a:t>
            </a:r>
          </a:p>
          <a:p>
            <a:endParaRPr lang="en-US" sz="1100" b="0" dirty="0" smtClean="0">
              <a:latin typeface="Arial" charset="0"/>
              <a:ea typeface="ＭＳ Ｐゴシック" pitchFamily="-65" charset="-128"/>
            </a:endParaRPr>
          </a:p>
          <a:p>
            <a:r>
              <a:rPr lang="en-US" sz="1100" b="0" dirty="0" smtClean="0">
                <a:latin typeface="Arial" charset="0"/>
                <a:ea typeface="ＭＳ Ｐゴシック" pitchFamily="-65" charset="-128"/>
              </a:rPr>
              <a:t>It is difficult to implement operating system controls for backdoors in</a:t>
            </a:r>
          </a:p>
          <a:p>
            <a:r>
              <a:rPr lang="en-US" sz="1100" b="0" dirty="0" smtClean="0">
                <a:latin typeface="Arial" charset="0"/>
                <a:ea typeface="ＭＳ Ｐゴシック" pitchFamily="-65" charset="-128"/>
              </a:rPr>
              <a:t>applications. Security measures must focus on the program development and</a:t>
            </a:r>
          </a:p>
          <a:p>
            <a:r>
              <a:rPr lang="en-US" sz="1100" b="0" dirty="0" smtClean="0">
                <a:latin typeface="Arial" charset="0"/>
                <a:ea typeface="ＭＳ Ｐゴシック" pitchFamily="-65" charset="-128"/>
              </a:rPr>
              <a:t>software update activities, and on programs that wish to offer a network service.</a:t>
            </a:r>
          </a:p>
        </p:txBody>
      </p:sp>
      <p:sp>
        <p:nvSpPr>
          <p:cNvPr id="77828" name="Slide Number Placeholder 3"/>
          <p:cNvSpPr>
            <a:spLocks noGrp="1"/>
          </p:cNvSpPr>
          <p:nvPr>
            <p:ph type="sldNum" sz="quarter" idx="5"/>
          </p:nvPr>
        </p:nvSpPr>
        <p:spPr>
          <a:xfrm>
            <a:off x="3884613" y="8685213"/>
            <a:ext cx="2971800" cy="457200"/>
          </a:xfrm>
          <a:prstGeom prst="rect">
            <a:avLst/>
          </a:prstGeom>
          <a:noFill/>
        </p:spPr>
        <p:txBody>
          <a:bodyPr/>
          <a:lstStyle/>
          <a:p>
            <a:fld id="{3048BF5D-C960-4AE8-B338-8921E465EAEC}" type="slidenum">
              <a:rPr lang="en-AU"/>
              <a:pPr/>
              <a:t>32</a:t>
            </a:fld>
            <a:endParaRPr lang="en-AU"/>
          </a:p>
        </p:txBody>
      </p:sp>
    </p:spTree>
    <p:extLst>
      <p:ext uri="{BB962C8B-B14F-4D97-AF65-F5344CB8AC3E}">
        <p14:creationId xmlns:p14="http://schemas.microsoft.com/office/powerpoint/2010/main" val="14588586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xfrm>
            <a:off x="3884613" y="8685213"/>
            <a:ext cx="2971800" cy="457200"/>
          </a:xfrm>
          <a:prstGeom prst="rect">
            <a:avLst/>
          </a:prstGeom>
          <a:noFill/>
        </p:spPr>
        <p:txBody>
          <a:bodyPr/>
          <a:lstStyle/>
          <a:p>
            <a:fld id="{34E35ED1-D109-4F03-A4A8-BF5B342C4B68}" type="slidenum">
              <a:rPr lang="en-AU"/>
              <a:pPr/>
              <a:t>33</a:t>
            </a:fld>
            <a:endParaRPr lang="en-AU"/>
          </a:p>
        </p:txBody>
      </p:sp>
      <p:sp>
        <p:nvSpPr>
          <p:cNvPr id="79875" name="Rectangle 1026"/>
          <p:cNvSpPr>
            <a:spLocks noGrp="1" noRot="1" noChangeAspect="1" noChangeArrowheads="1" noTextEdit="1"/>
          </p:cNvSpPr>
          <p:nvPr>
            <p:ph type="sldImg"/>
          </p:nvPr>
        </p:nvSpPr>
        <p:spPr>
          <a:ln/>
        </p:spPr>
      </p:sp>
      <p:sp>
        <p:nvSpPr>
          <p:cNvPr id="79876" name="Rectangle 1027"/>
          <p:cNvSpPr>
            <a:spLocks noGrp="1" noChangeArrowheads="1"/>
          </p:cNvSpPr>
          <p:nvPr>
            <p:ph type="body" idx="1"/>
          </p:nvPr>
        </p:nvSpPr>
        <p:spPr>
          <a:noFill/>
          <a:ln/>
        </p:spPr>
        <p:txBody>
          <a:bodyPr/>
          <a:lstStyle/>
          <a:p>
            <a:r>
              <a:rPr lang="en-US" dirty="0" smtClean="0">
                <a:latin typeface="Arial" charset="0"/>
                <a:ea typeface="ＭＳ Ｐゴシック" pitchFamily="-65" charset="-128"/>
              </a:rPr>
              <a:t>A </a:t>
            </a:r>
            <a:r>
              <a:rPr lang="en-US" dirty="0" err="1" smtClean="0">
                <a:latin typeface="Arial" charset="0"/>
                <a:ea typeface="ＭＳ Ｐゴシック" pitchFamily="-65" charset="-128"/>
              </a:rPr>
              <a:t>rootkit</a:t>
            </a:r>
            <a:r>
              <a:rPr lang="en-US" dirty="0" smtClean="0">
                <a:latin typeface="Arial" charset="0"/>
                <a:ea typeface="ＭＳ Ｐゴシック" pitchFamily="-65" charset="-128"/>
              </a:rPr>
              <a:t> is a set of programs installed on a system to maintain covert access to that</a:t>
            </a:r>
          </a:p>
          <a:p>
            <a:r>
              <a:rPr lang="en-US" dirty="0" smtClean="0">
                <a:latin typeface="Arial" charset="0"/>
                <a:ea typeface="ＭＳ Ｐゴシック" pitchFamily="-65" charset="-128"/>
              </a:rPr>
              <a:t>system with administrator (or root) privileges, while hiding evidence of its presence</a:t>
            </a:r>
          </a:p>
          <a:p>
            <a:r>
              <a:rPr lang="en-US" dirty="0" smtClean="0">
                <a:latin typeface="Arial" charset="0"/>
                <a:ea typeface="ＭＳ Ｐゴシック" pitchFamily="-65" charset="-128"/>
              </a:rPr>
              <a:t>to the greatest extent possible. This provides access to all the functions and</a:t>
            </a:r>
          </a:p>
          <a:p>
            <a:r>
              <a:rPr lang="en-US" dirty="0" smtClean="0">
                <a:latin typeface="Arial" charset="0"/>
                <a:ea typeface="ＭＳ Ｐゴシック" pitchFamily="-65" charset="-128"/>
              </a:rPr>
              <a:t>services of the operating system. The </a:t>
            </a:r>
            <a:r>
              <a:rPr lang="en-US" dirty="0" err="1" smtClean="0">
                <a:latin typeface="Arial" charset="0"/>
                <a:ea typeface="ＭＳ Ｐゴシック" pitchFamily="-65" charset="-128"/>
              </a:rPr>
              <a:t>rootkit</a:t>
            </a:r>
            <a:r>
              <a:rPr lang="en-US" dirty="0" smtClean="0">
                <a:latin typeface="Arial" charset="0"/>
                <a:ea typeface="ＭＳ Ｐゴシック" pitchFamily="-65" charset="-128"/>
              </a:rPr>
              <a:t> alters the host’s standard functionality</a:t>
            </a:r>
          </a:p>
          <a:p>
            <a:r>
              <a:rPr lang="en-US" dirty="0" smtClean="0">
                <a:latin typeface="Arial" charset="0"/>
                <a:ea typeface="ＭＳ Ｐゴシック" pitchFamily="-65" charset="-128"/>
              </a:rPr>
              <a:t>in a malicious and stealthy way. With root access, an attacker has complete control</a:t>
            </a:r>
          </a:p>
          <a:p>
            <a:r>
              <a:rPr lang="en-US" dirty="0" smtClean="0">
                <a:latin typeface="Arial" charset="0"/>
                <a:ea typeface="ＭＳ Ｐゴシック" pitchFamily="-65" charset="-128"/>
              </a:rPr>
              <a:t>of the system and can add or change programs and files, monitor processes, send and</a:t>
            </a:r>
          </a:p>
          <a:p>
            <a:r>
              <a:rPr lang="en-US" dirty="0" smtClean="0">
                <a:latin typeface="Arial" charset="0"/>
                <a:ea typeface="ＭＳ Ｐゴシック" pitchFamily="-65" charset="-128"/>
              </a:rPr>
              <a:t>receive network traffic, and get backdoor access on demand.</a:t>
            </a:r>
          </a:p>
          <a:p>
            <a:endParaRPr lang="en-US" dirty="0" smtClean="0">
              <a:latin typeface="Arial" charset="0"/>
              <a:ea typeface="ＭＳ Ｐゴシック" pitchFamily="-65" charset="-128"/>
            </a:endParaRPr>
          </a:p>
          <a:p>
            <a:r>
              <a:rPr lang="en-US" dirty="0" smtClean="0">
                <a:latin typeface="Arial" charset="0"/>
                <a:ea typeface="ＭＳ Ｐゴシック" pitchFamily="-65" charset="-128"/>
              </a:rPr>
              <a:t>A rootkit can make many changes to a system to hide its existence, making</a:t>
            </a:r>
          </a:p>
          <a:p>
            <a:r>
              <a:rPr lang="en-US" dirty="0" smtClean="0">
                <a:latin typeface="Arial" charset="0"/>
                <a:ea typeface="ＭＳ Ｐゴシック" pitchFamily="-65" charset="-128"/>
              </a:rPr>
              <a:t>it difficult for the user to determine that the </a:t>
            </a:r>
            <a:r>
              <a:rPr lang="en-US" dirty="0" err="1" smtClean="0">
                <a:latin typeface="Arial" charset="0"/>
                <a:ea typeface="ＭＳ Ｐゴシック" pitchFamily="-65" charset="-128"/>
              </a:rPr>
              <a:t>rootkit</a:t>
            </a:r>
            <a:r>
              <a:rPr lang="en-US" dirty="0" smtClean="0">
                <a:latin typeface="Arial" charset="0"/>
                <a:ea typeface="ＭＳ Ｐゴシック" pitchFamily="-65" charset="-128"/>
              </a:rPr>
              <a:t> is present and to identify what</a:t>
            </a:r>
          </a:p>
          <a:p>
            <a:r>
              <a:rPr lang="en-US" dirty="0" smtClean="0">
                <a:latin typeface="Arial" charset="0"/>
                <a:ea typeface="ＭＳ Ｐゴシック" pitchFamily="-65" charset="-128"/>
              </a:rPr>
              <a:t>changes have been made. In essence, a </a:t>
            </a:r>
            <a:r>
              <a:rPr lang="en-US" dirty="0" err="1" smtClean="0">
                <a:latin typeface="Arial" charset="0"/>
                <a:ea typeface="ＭＳ Ｐゴシック" pitchFamily="-65" charset="-128"/>
              </a:rPr>
              <a:t>rootkit</a:t>
            </a:r>
            <a:r>
              <a:rPr lang="en-US" dirty="0" smtClean="0">
                <a:latin typeface="Arial" charset="0"/>
                <a:ea typeface="ＭＳ Ｐゴシック" pitchFamily="-65" charset="-128"/>
              </a:rPr>
              <a:t> hides by subverting the mechanisms</a:t>
            </a:r>
          </a:p>
          <a:p>
            <a:r>
              <a:rPr lang="en-US" dirty="0" smtClean="0">
                <a:latin typeface="Arial" charset="0"/>
                <a:ea typeface="ＭＳ Ｐゴシック" pitchFamily="-65" charset="-128"/>
              </a:rPr>
              <a:t>that monitor and report on the processes, files, and registries on a computer.</a:t>
            </a:r>
            <a:endParaRPr lang="en-US" dirty="0" smtClean="0">
              <a:latin typeface="Times New Roman" pitchFamily="-65" charset="0"/>
              <a:ea typeface="ＭＳ Ｐゴシック" pitchFamily="-65" charset="-128"/>
            </a:endParaRPr>
          </a:p>
        </p:txBody>
      </p:sp>
    </p:spTree>
    <p:extLst>
      <p:ext uri="{BB962C8B-B14F-4D97-AF65-F5344CB8AC3E}">
        <p14:creationId xmlns:p14="http://schemas.microsoft.com/office/powerpoint/2010/main" val="12585237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pPr>
              <a:lnSpc>
                <a:spcPct val="80000"/>
              </a:lnSpc>
            </a:pPr>
            <a:r>
              <a:rPr lang="en-US" sz="600" b="0" dirty="0" smtClean="0">
                <a:latin typeface="Arial" charset="0"/>
                <a:ea typeface="ＭＳ Ｐゴシック" pitchFamily="-65" charset="-128"/>
              </a:rPr>
              <a:t>A </a:t>
            </a:r>
            <a:r>
              <a:rPr lang="en-US" sz="600" b="0" dirty="0" err="1" smtClean="0">
                <a:latin typeface="Arial" charset="0"/>
                <a:ea typeface="ＭＳ Ｐゴシック" pitchFamily="-65" charset="-128"/>
              </a:rPr>
              <a:t>rootkit</a:t>
            </a:r>
            <a:r>
              <a:rPr lang="en-US" sz="600" b="0" dirty="0" smtClean="0">
                <a:latin typeface="Arial" charset="0"/>
                <a:ea typeface="ＭＳ Ｐゴシック" pitchFamily="-65" charset="-128"/>
              </a:rPr>
              <a:t> can be classified using the following characteristics:</a:t>
            </a:r>
          </a:p>
          <a:p>
            <a:pPr>
              <a:lnSpc>
                <a:spcPct val="80000"/>
              </a:lnSpc>
            </a:pPr>
            <a:endParaRPr lang="en-US" sz="600" b="0" dirty="0" smtClean="0">
              <a:latin typeface="Arial" charset="0"/>
              <a:ea typeface="ＭＳ Ｐゴシック" pitchFamily="-65" charset="-128"/>
            </a:endParaRPr>
          </a:p>
          <a:p>
            <a:pPr>
              <a:lnSpc>
                <a:spcPct val="80000"/>
              </a:lnSpc>
            </a:pPr>
            <a:r>
              <a:rPr lang="en-US" sz="600" b="0" dirty="0" smtClean="0">
                <a:latin typeface="Arial" charset="0"/>
                <a:ea typeface="ＭＳ Ｐゴシック" pitchFamily="-65" charset="-128"/>
              </a:rPr>
              <a:t>• Persistent: Activates each time the system boots. The </a:t>
            </a:r>
            <a:r>
              <a:rPr lang="en-US" sz="600" b="0" dirty="0" err="1" smtClean="0">
                <a:latin typeface="Arial" charset="0"/>
                <a:ea typeface="ＭＳ Ｐゴシック" pitchFamily="-65" charset="-128"/>
              </a:rPr>
              <a:t>rootkit</a:t>
            </a:r>
            <a:r>
              <a:rPr lang="en-US" sz="600" b="0" dirty="0" smtClean="0">
                <a:latin typeface="Arial" charset="0"/>
                <a:ea typeface="ＭＳ Ｐゴシック" pitchFamily="-65" charset="-128"/>
              </a:rPr>
              <a:t> must store code</a:t>
            </a:r>
          </a:p>
          <a:p>
            <a:pPr>
              <a:lnSpc>
                <a:spcPct val="80000"/>
              </a:lnSpc>
            </a:pPr>
            <a:r>
              <a:rPr lang="en-US" sz="600" b="0" dirty="0" smtClean="0">
                <a:latin typeface="Arial" charset="0"/>
                <a:ea typeface="ＭＳ Ｐゴシック" pitchFamily="-65" charset="-128"/>
              </a:rPr>
              <a:t>in a persistent store, such as the registry or file system, and configure a method</a:t>
            </a:r>
          </a:p>
          <a:p>
            <a:pPr>
              <a:lnSpc>
                <a:spcPct val="80000"/>
              </a:lnSpc>
            </a:pPr>
            <a:r>
              <a:rPr lang="en-US" sz="600" b="0" dirty="0" smtClean="0">
                <a:latin typeface="Arial" charset="0"/>
                <a:ea typeface="ＭＳ Ｐゴシック" pitchFamily="-65" charset="-128"/>
              </a:rPr>
              <a:t>by which the code executes without user intervention. This means it is easier</a:t>
            </a:r>
          </a:p>
          <a:p>
            <a:pPr>
              <a:lnSpc>
                <a:spcPct val="80000"/>
              </a:lnSpc>
            </a:pPr>
            <a:r>
              <a:rPr lang="en-US" sz="600" b="0" dirty="0" smtClean="0">
                <a:latin typeface="Arial" charset="0"/>
                <a:ea typeface="ＭＳ Ｐゴシック" pitchFamily="-65" charset="-128"/>
              </a:rPr>
              <a:t>to detect, as the copy in persistent storage can potentially be scanned.</a:t>
            </a:r>
          </a:p>
          <a:p>
            <a:pPr>
              <a:lnSpc>
                <a:spcPct val="80000"/>
              </a:lnSpc>
            </a:pPr>
            <a:endParaRPr lang="en-US" sz="600" b="0" dirty="0" smtClean="0">
              <a:latin typeface="Arial" charset="0"/>
              <a:ea typeface="ＭＳ Ｐゴシック" pitchFamily="-65" charset="-128"/>
            </a:endParaRPr>
          </a:p>
          <a:p>
            <a:pPr>
              <a:lnSpc>
                <a:spcPct val="80000"/>
              </a:lnSpc>
            </a:pPr>
            <a:r>
              <a:rPr lang="en-US" sz="600" b="0" dirty="0" smtClean="0">
                <a:latin typeface="Arial" charset="0"/>
                <a:ea typeface="ＭＳ Ｐゴシック" pitchFamily="-65" charset="-128"/>
              </a:rPr>
              <a:t>• Memory based: Has no persistent code and therefore cannot survive a reboot.</a:t>
            </a:r>
          </a:p>
          <a:p>
            <a:pPr>
              <a:lnSpc>
                <a:spcPct val="80000"/>
              </a:lnSpc>
            </a:pPr>
            <a:r>
              <a:rPr lang="en-US" sz="600" b="0" dirty="0" smtClean="0">
                <a:latin typeface="Arial" charset="0"/>
                <a:ea typeface="ＭＳ Ｐゴシック" pitchFamily="-65" charset="-128"/>
              </a:rPr>
              <a:t>However, because it is only in memory, it can be harder to detect.</a:t>
            </a:r>
          </a:p>
          <a:p>
            <a:pPr>
              <a:lnSpc>
                <a:spcPct val="80000"/>
              </a:lnSpc>
            </a:pPr>
            <a:endParaRPr lang="en-US" sz="600" b="0" dirty="0" smtClean="0">
              <a:latin typeface="Arial" charset="0"/>
              <a:ea typeface="ＭＳ Ｐゴシック" pitchFamily="-65" charset="-128"/>
            </a:endParaRPr>
          </a:p>
          <a:p>
            <a:pPr>
              <a:lnSpc>
                <a:spcPct val="80000"/>
              </a:lnSpc>
            </a:pPr>
            <a:r>
              <a:rPr lang="en-US" sz="600" b="0" dirty="0" smtClean="0">
                <a:latin typeface="Arial" charset="0"/>
                <a:ea typeface="ＭＳ Ｐゴシック" pitchFamily="-65" charset="-128"/>
              </a:rPr>
              <a:t>• User mode: Intercepts calls to APIs (application program interfaces) and modifies</a:t>
            </a:r>
          </a:p>
          <a:p>
            <a:pPr>
              <a:lnSpc>
                <a:spcPct val="80000"/>
              </a:lnSpc>
            </a:pPr>
            <a:r>
              <a:rPr lang="en-US" sz="600" b="0" dirty="0" smtClean="0">
                <a:latin typeface="Arial" charset="0"/>
                <a:ea typeface="ＭＳ Ｐゴシック" pitchFamily="-65" charset="-128"/>
              </a:rPr>
              <a:t>returned results. For example, when an application performs a directory</a:t>
            </a:r>
          </a:p>
          <a:p>
            <a:pPr>
              <a:lnSpc>
                <a:spcPct val="80000"/>
              </a:lnSpc>
            </a:pPr>
            <a:r>
              <a:rPr lang="en-US" sz="600" b="0" dirty="0" smtClean="0">
                <a:latin typeface="Arial" charset="0"/>
                <a:ea typeface="ＭＳ Ｐゴシック" pitchFamily="-65" charset="-128"/>
              </a:rPr>
              <a:t>listing, the return results don’t include entries identifying the files associated</a:t>
            </a:r>
          </a:p>
          <a:p>
            <a:pPr>
              <a:lnSpc>
                <a:spcPct val="80000"/>
              </a:lnSpc>
            </a:pPr>
            <a:r>
              <a:rPr lang="en-US" sz="600" b="0" dirty="0" smtClean="0">
                <a:latin typeface="Arial" charset="0"/>
                <a:ea typeface="ＭＳ Ｐゴシック" pitchFamily="-65" charset="-128"/>
              </a:rPr>
              <a:t>with the </a:t>
            </a:r>
            <a:r>
              <a:rPr lang="en-US" sz="600" b="0" dirty="0" err="1" smtClean="0">
                <a:latin typeface="Arial" charset="0"/>
                <a:ea typeface="ＭＳ Ｐゴシック" pitchFamily="-65" charset="-128"/>
              </a:rPr>
              <a:t>rootkit</a:t>
            </a:r>
            <a:r>
              <a:rPr lang="en-US" sz="600" b="0" dirty="0" smtClean="0">
                <a:latin typeface="Arial" charset="0"/>
                <a:ea typeface="ＭＳ Ｐゴシック" pitchFamily="-65" charset="-128"/>
              </a:rPr>
              <a:t>.</a:t>
            </a:r>
          </a:p>
          <a:p>
            <a:pPr>
              <a:lnSpc>
                <a:spcPct val="80000"/>
              </a:lnSpc>
            </a:pPr>
            <a:endParaRPr lang="en-US" sz="600" b="0" dirty="0" smtClean="0">
              <a:latin typeface="Arial" charset="0"/>
              <a:ea typeface="ＭＳ Ｐゴシック" pitchFamily="-65" charset="-128"/>
            </a:endParaRPr>
          </a:p>
          <a:p>
            <a:pPr>
              <a:lnSpc>
                <a:spcPct val="80000"/>
              </a:lnSpc>
            </a:pPr>
            <a:r>
              <a:rPr lang="en-US" sz="600" b="0" dirty="0" smtClean="0">
                <a:latin typeface="Arial" charset="0"/>
                <a:ea typeface="ＭＳ Ｐゴシック" pitchFamily="-65" charset="-128"/>
              </a:rPr>
              <a:t>• Kernel mode: Can intercept calls to native APIs in kernel mode. The </a:t>
            </a:r>
            <a:r>
              <a:rPr lang="en-US" sz="600" b="0" dirty="0" err="1" smtClean="0">
                <a:latin typeface="Arial" charset="0"/>
                <a:ea typeface="ＭＳ Ｐゴシック" pitchFamily="-65" charset="-128"/>
              </a:rPr>
              <a:t>rootkit</a:t>
            </a:r>
            <a:endParaRPr lang="en-US" sz="600" b="0" dirty="0" smtClean="0">
              <a:latin typeface="Arial" charset="0"/>
              <a:ea typeface="ＭＳ Ｐゴシック" pitchFamily="-65" charset="-128"/>
            </a:endParaRPr>
          </a:p>
          <a:p>
            <a:pPr>
              <a:lnSpc>
                <a:spcPct val="80000"/>
              </a:lnSpc>
            </a:pPr>
            <a:r>
              <a:rPr lang="en-US" sz="600" b="0" dirty="0" smtClean="0">
                <a:latin typeface="Arial" charset="0"/>
                <a:ea typeface="ＭＳ Ｐゴシック" pitchFamily="-65" charset="-128"/>
              </a:rPr>
              <a:t>can also hide the presence of a malware process by removing it from the</a:t>
            </a:r>
          </a:p>
          <a:p>
            <a:pPr>
              <a:lnSpc>
                <a:spcPct val="80000"/>
              </a:lnSpc>
            </a:pPr>
            <a:r>
              <a:rPr lang="en-US" sz="600" b="0" dirty="0" smtClean="0">
                <a:latin typeface="Arial" charset="0"/>
                <a:ea typeface="ＭＳ Ｐゴシック" pitchFamily="-65" charset="-128"/>
              </a:rPr>
              <a:t>kernel’s list of active processes.</a:t>
            </a:r>
          </a:p>
          <a:p>
            <a:pPr>
              <a:lnSpc>
                <a:spcPct val="80000"/>
              </a:lnSpc>
            </a:pPr>
            <a:endParaRPr lang="en-US" sz="600" b="0" dirty="0" smtClean="0">
              <a:latin typeface="Arial" charset="0"/>
              <a:ea typeface="ＭＳ Ｐゴシック" pitchFamily="-65" charset="-128"/>
            </a:endParaRPr>
          </a:p>
          <a:p>
            <a:pPr>
              <a:lnSpc>
                <a:spcPct val="80000"/>
              </a:lnSpc>
            </a:pPr>
            <a:r>
              <a:rPr lang="en-US" sz="600" b="0" dirty="0" smtClean="0">
                <a:latin typeface="Arial" charset="0"/>
                <a:ea typeface="ＭＳ Ｐゴシック" pitchFamily="-65" charset="-128"/>
              </a:rPr>
              <a:t>• Virtual machine based: This type of </a:t>
            </a:r>
            <a:r>
              <a:rPr lang="en-US" sz="600" b="0" dirty="0" err="1" smtClean="0">
                <a:latin typeface="Arial" charset="0"/>
                <a:ea typeface="ＭＳ Ｐゴシック" pitchFamily="-65" charset="-128"/>
              </a:rPr>
              <a:t>rootkit</a:t>
            </a:r>
            <a:r>
              <a:rPr lang="en-US" sz="600" b="0" dirty="0" smtClean="0">
                <a:latin typeface="Arial" charset="0"/>
                <a:ea typeface="ＭＳ Ｐゴシック" pitchFamily="-65" charset="-128"/>
              </a:rPr>
              <a:t> installs a lightweight virtual</a:t>
            </a:r>
          </a:p>
          <a:p>
            <a:pPr>
              <a:lnSpc>
                <a:spcPct val="80000"/>
              </a:lnSpc>
            </a:pPr>
            <a:r>
              <a:rPr lang="en-US" sz="600" b="0" dirty="0" smtClean="0">
                <a:latin typeface="Arial" charset="0"/>
                <a:ea typeface="ＭＳ Ｐゴシック" pitchFamily="-65" charset="-128"/>
              </a:rPr>
              <a:t>machine monitor, and then runs the operating system in a virtual machine</a:t>
            </a:r>
          </a:p>
          <a:p>
            <a:pPr>
              <a:lnSpc>
                <a:spcPct val="80000"/>
              </a:lnSpc>
            </a:pPr>
            <a:r>
              <a:rPr lang="en-US" sz="600" b="0" dirty="0" smtClean="0">
                <a:latin typeface="Arial" charset="0"/>
                <a:ea typeface="ＭＳ Ｐゴシック" pitchFamily="-65" charset="-128"/>
              </a:rPr>
              <a:t>above it. The </a:t>
            </a:r>
            <a:r>
              <a:rPr lang="en-US" sz="600" b="0" dirty="0" err="1" smtClean="0">
                <a:latin typeface="Arial" charset="0"/>
                <a:ea typeface="ＭＳ Ｐゴシック" pitchFamily="-65" charset="-128"/>
              </a:rPr>
              <a:t>rootkit</a:t>
            </a:r>
            <a:r>
              <a:rPr lang="en-US" sz="600" b="0" dirty="0" smtClean="0">
                <a:latin typeface="Arial" charset="0"/>
                <a:ea typeface="ＭＳ Ｐゴシック" pitchFamily="-65" charset="-128"/>
              </a:rPr>
              <a:t> can then transparently intercept and modify states and</a:t>
            </a:r>
          </a:p>
          <a:p>
            <a:pPr>
              <a:lnSpc>
                <a:spcPct val="80000"/>
              </a:lnSpc>
            </a:pPr>
            <a:r>
              <a:rPr lang="en-US" sz="600" b="0" dirty="0" smtClean="0">
                <a:latin typeface="Arial" charset="0"/>
                <a:ea typeface="ＭＳ Ｐゴシック" pitchFamily="-65" charset="-128"/>
              </a:rPr>
              <a:t>events occurring in the virtualized system.</a:t>
            </a:r>
          </a:p>
          <a:p>
            <a:pPr>
              <a:lnSpc>
                <a:spcPct val="80000"/>
              </a:lnSpc>
            </a:pPr>
            <a:endParaRPr lang="en-US" sz="600" b="0" dirty="0" smtClean="0">
              <a:latin typeface="Arial" charset="0"/>
              <a:ea typeface="ＭＳ Ｐゴシック" pitchFamily="-65" charset="-128"/>
            </a:endParaRPr>
          </a:p>
          <a:p>
            <a:pPr>
              <a:lnSpc>
                <a:spcPct val="80000"/>
              </a:lnSpc>
            </a:pPr>
            <a:r>
              <a:rPr lang="en-US" sz="600" b="0" dirty="0" smtClean="0">
                <a:latin typeface="Arial" charset="0"/>
                <a:ea typeface="ＭＳ Ｐゴシック" pitchFamily="-65" charset="-128"/>
              </a:rPr>
              <a:t>• External mode: The malware is located outside the normal operation mode</a:t>
            </a:r>
          </a:p>
          <a:p>
            <a:pPr>
              <a:lnSpc>
                <a:spcPct val="80000"/>
              </a:lnSpc>
            </a:pPr>
            <a:r>
              <a:rPr lang="en-US" sz="600" b="0" dirty="0" smtClean="0">
                <a:latin typeface="Arial" charset="0"/>
                <a:ea typeface="ＭＳ Ｐゴシック" pitchFamily="-65" charset="-128"/>
              </a:rPr>
              <a:t>of the targeted system, in BIOS or system management mode, where it can</a:t>
            </a:r>
          </a:p>
          <a:p>
            <a:pPr>
              <a:lnSpc>
                <a:spcPct val="80000"/>
              </a:lnSpc>
            </a:pPr>
            <a:r>
              <a:rPr lang="en-US" sz="600" b="0" dirty="0" smtClean="0">
                <a:latin typeface="Arial" charset="0"/>
                <a:ea typeface="ＭＳ Ｐゴシック" pitchFamily="-65" charset="-128"/>
              </a:rPr>
              <a:t>directly access hardware.</a:t>
            </a:r>
          </a:p>
          <a:p>
            <a:pPr>
              <a:lnSpc>
                <a:spcPct val="80000"/>
              </a:lnSpc>
            </a:pPr>
            <a:endParaRPr lang="en-US" sz="600" b="0" dirty="0" smtClean="0">
              <a:latin typeface="Arial" charset="0"/>
              <a:ea typeface="ＭＳ Ｐゴシック" pitchFamily="-65" charset="-128"/>
            </a:endParaRPr>
          </a:p>
          <a:p>
            <a:pPr>
              <a:lnSpc>
                <a:spcPct val="80000"/>
              </a:lnSpc>
            </a:pPr>
            <a:r>
              <a:rPr lang="en-US" sz="600" b="0" dirty="0" smtClean="0">
                <a:latin typeface="Arial" charset="0"/>
                <a:ea typeface="ＭＳ Ｐゴシック" pitchFamily="-65" charset="-128"/>
              </a:rPr>
              <a:t>This classification shows a continuing arms race between </a:t>
            </a:r>
            <a:r>
              <a:rPr lang="en-US" sz="600" b="0" dirty="0" err="1" smtClean="0">
                <a:latin typeface="Arial" charset="0"/>
                <a:ea typeface="ＭＳ Ｐゴシック" pitchFamily="-65" charset="-128"/>
              </a:rPr>
              <a:t>rootkit</a:t>
            </a:r>
            <a:r>
              <a:rPr lang="en-US" sz="600" b="0" dirty="0" smtClean="0">
                <a:latin typeface="Arial" charset="0"/>
                <a:ea typeface="ＭＳ Ｐゴシック" pitchFamily="-65" charset="-128"/>
              </a:rPr>
              <a:t> authors, who</a:t>
            </a:r>
          </a:p>
          <a:p>
            <a:pPr>
              <a:lnSpc>
                <a:spcPct val="80000"/>
              </a:lnSpc>
            </a:pPr>
            <a:r>
              <a:rPr lang="en-US" sz="600" b="0" dirty="0" smtClean="0">
                <a:latin typeface="Arial" charset="0"/>
                <a:ea typeface="ＭＳ Ｐゴシック" pitchFamily="-65" charset="-128"/>
              </a:rPr>
              <a:t>exploit ever more stealthy mechanisms to hide their code, and those who develop</a:t>
            </a:r>
          </a:p>
          <a:p>
            <a:pPr>
              <a:lnSpc>
                <a:spcPct val="80000"/>
              </a:lnSpc>
            </a:pPr>
            <a:r>
              <a:rPr lang="en-US" sz="600" b="0" dirty="0" smtClean="0">
                <a:latin typeface="Arial" charset="0"/>
                <a:ea typeface="ＭＳ Ｐゴシック" pitchFamily="-65" charset="-128"/>
              </a:rPr>
              <a:t>mechanisms to harden systems against such subversion, or to detect when it has</a:t>
            </a:r>
          </a:p>
          <a:p>
            <a:pPr>
              <a:lnSpc>
                <a:spcPct val="80000"/>
              </a:lnSpc>
            </a:pPr>
            <a:r>
              <a:rPr lang="en-US" sz="600" b="0" dirty="0" smtClean="0">
                <a:latin typeface="Arial" charset="0"/>
                <a:ea typeface="ＭＳ Ｐゴシック" pitchFamily="-65" charset="-128"/>
              </a:rPr>
              <a:t>occurred. Much of this advance is associated with finding “layer-below” forms of</a:t>
            </a:r>
          </a:p>
          <a:p>
            <a:pPr>
              <a:lnSpc>
                <a:spcPct val="80000"/>
              </a:lnSpc>
            </a:pPr>
            <a:r>
              <a:rPr lang="en-US" sz="600" b="0" dirty="0" smtClean="0">
                <a:latin typeface="Arial" charset="0"/>
                <a:ea typeface="ＭＳ Ｐゴシック" pitchFamily="-65" charset="-128"/>
              </a:rPr>
              <a:t>attack. The early </a:t>
            </a:r>
            <a:r>
              <a:rPr lang="en-US" sz="600" b="0" dirty="0" err="1" smtClean="0">
                <a:latin typeface="Arial" charset="0"/>
                <a:ea typeface="ＭＳ Ｐゴシック" pitchFamily="-65" charset="-128"/>
              </a:rPr>
              <a:t>rootkits</a:t>
            </a:r>
            <a:r>
              <a:rPr lang="en-US" sz="600" b="0" dirty="0" smtClean="0">
                <a:latin typeface="Arial" charset="0"/>
                <a:ea typeface="ＭＳ Ｐゴシック" pitchFamily="-65" charset="-128"/>
              </a:rPr>
              <a:t> worked in user mode, modifying utility programs and</a:t>
            </a:r>
          </a:p>
          <a:p>
            <a:pPr>
              <a:lnSpc>
                <a:spcPct val="80000"/>
              </a:lnSpc>
            </a:pPr>
            <a:r>
              <a:rPr lang="en-US" sz="600" b="0" dirty="0" smtClean="0">
                <a:latin typeface="Arial" charset="0"/>
                <a:ea typeface="ＭＳ Ｐゴシック" pitchFamily="-65" charset="-128"/>
              </a:rPr>
              <a:t>libraries in order to hide their presence. The changes they made could be detected</a:t>
            </a:r>
          </a:p>
          <a:p>
            <a:pPr>
              <a:lnSpc>
                <a:spcPct val="80000"/>
              </a:lnSpc>
            </a:pPr>
            <a:r>
              <a:rPr lang="en-US" sz="600" b="0" dirty="0" smtClean="0">
                <a:latin typeface="Arial" charset="0"/>
                <a:ea typeface="ＭＳ Ｐゴシック" pitchFamily="-65" charset="-128"/>
              </a:rPr>
              <a:t>by code in the kernel, as this operated in the layer below the user. Later-generation</a:t>
            </a:r>
          </a:p>
          <a:p>
            <a:pPr>
              <a:lnSpc>
                <a:spcPct val="80000"/>
              </a:lnSpc>
            </a:pPr>
            <a:r>
              <a:rPr lang="en-US" sz="600" b="0" dirty="0" err="1" smtClean="0">
                <a:latin typeface="Arial" charset="0"/>
                <a:ea typeface="ＭＳ Ｐゴシック" pitchFamily="-65" charset="-128"/>
              </a:rPr>
              <a:t>rootkits</a:t>
            </a:r>
            <a:r>
              <a:rPr lang="en-US" sz="600" b="0" dirty="0" smtClean="0">
                <a:latin typeface="Arial" charset="0"/>
                <a:ea typeface="ＭＳ Ｐゴシック" pitchFamily="-65" charset="-128"/>
              </a:rPr>
              <a:t> used more stealthy techniques, as we discuss next.</a:t>
            </a:r>
          </a:p>
        </p:txBody>
      </p:sp>
      <p:sp>
        <p:nvSpPr>
          <p:cNvPr id="81924" name="Slide Number Placeholder 3"/>
          <p:cNvSpPr>
            <a:spLocks noGrp="1"/>
          </p:cNvSpPr>
          <p:nvPr>
            <p:ph type="sldNum" sz="quarter" idx="5"/>
          </p:nvPr>
        </p:nvSpPr>
        <p:spPr>
          <a:xfrm>
            <a:off x="3884613" y="8685213"/>
            <a:ext cx="2971800" cy="457200"/>
          </a:xfrm>
          <a:prstGeom prst="rect">
            <a:avLst/>
          </a:prstGeom>
          <a:noFill/>
        </p:spPr>
        <p:txBody>
          <a:bodyPr/>
          <a:lstStyle/>
          <a:p>
            <a:fld id="{DFD0395C-B016-40E2-B37C-ED63B6628E9C}" type="slidenum">
              <a:rPr lang="en-AU"/>
              <a:pPr/>
              <a:t>34</a:t>
            </a:fld>
            <a:endParaRPr lang="en-AU"/>
          </a:p>
        </p:txBody>
      </p:sp>
    </p:spTree>
    <p:extLst>
      <p:ext uri="{BB962C8B-B14F-4D97-AF65-F5344CB8AC3E}">
        <p14:creationId xmlns:p14="http://schemas.microsoft.com/office/powerpoint/2010/main" val="14253250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xfrm>
            <a:off x="3884613" y="8685213"/>
            <a:ext cx="2971800" cy="457200"/>
          </a:xfrm>
          <a:prstGeom prst="rect">
            <a:avLst/>
          </a:prstGeom>
          <a:noFill/>
        </p:spPr>
        <p:txBody>
          <a:bodyPr/>
          <a:lstStyle/>
          <a:p>
            <a:fld id="{0733148B-1BFD-40AE-B285-40A0AB49743A}" type="slidenum">
              <a:rPr lang="en-AU"/>
              <a:pPr/>
              <a:t>37</a:t>
            </a:fld>
            <a:endParaRPr lang="en-AU"/>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r>
              <a:rPr lang="en-US" b="0" dirty="0" smtClean="0">
                <a:latin typeface="Arial" charset="0"/>
                <a:ea typeface="ＭＳ Ｐゴシック" pitchFamily="-65" charset="-128"/>
              </a:rPr>
              <a:t>The next category of payload we discuss is where the malware subverts the computational</a:t>
            </a:r>
          </a:p>
          <a:p>
            <a:r>
              <a:rPr lang="en-US" b="0" dirty="0" smtClean="0">
                <a:latin typeface="Arial" charset="0"/>
                <a:ea typeface="ＭＳ Ｐゴシック" pitchFamily="-65" charset="-128"/>
              </a:rPr>
              <a:t>and network resources of the infected system for use by the attacker.</a:t>
            </a:r>
          </a:p>
          <a:p>
            <a:r>
              <a:rPr lang="en-US" b="0" dirty="0" smtClean="0">
                <a:latin typeface="Arial" charset="0"/>
                <a:ea typeface="ＭＳ Ｐゴシック" pitchFamily="-65" charset="-128"/>
              </a:rPr>
              <a:t>Such a system is known as a bot (robot), zombie or drone, and secretly takes over</a:t>
            </a:r>
          </a:p>
          <a:p>
            <a:r>
              <a:rPr lang="en-US" b="0" dirty="0" smtClean="0">
                <a:latin typeface="Arial" charset="0"/>
                <a:ea typeface="ＭＳ Ｐゴシック" pitchFamily="-65" charset="-128"/>
              </a:rPr>
              <a:t>another Internet-attached computer and then uses that computer to launch or manage</a:t>
            </a:r>
          </a:p>
          <a:p>
            <a:r>
              <a:rPr lang="en-US" b="0" dirty="0" smtClean="0">
                <a:latin typeface="Arial" charset="0"/>
                <a:ea typeface="ＭＳ Ｐゴシック" pitchFamily="-65" charset="-128"/>
              </a:rPr>
              <a:t>attacks that are difficult to trace to the bot’s creator. The bot is typically planted</a:t>
            </a:r>
          </a:p>
          <a:p>
            <a:r>
              <a:rPr lang="en-US" b="0" dirty="0" smtClean="0">
                <a:latin typeface="Arial" charset="0"/>
                <a:ea typeface="ＭＳ Ｐゴシック" pitchFamily="-65" charset="-128"/>
              </a:rPr>
              <a:t>on hundreds or thousands of computers belonging to unsuspecting third parties.</a:t>
            </a:r>
          </a:p>
          <a:p>
            <a:r>
              <a:rPr lang="en-US" b="0" dirty="0" smtClean="0">
                <a:latin typeface="Arial" charset="0"/>
                <a:ea typeface="ＭＳ Ｐゴシック" pitchFamily="-65" charset="-128"/>
              </a:rPr>
              <a:t>The collection of bots often is capable of acting in a coordinated manner; such a</a:t>
            </a:r>
          </a:p>
          <a:p>
            <a:r>
              <a:rPr lang="en-US" b="0" dirty="0" smtClean="0">
                <a:latin typeface="Arial" charset="0"/>
                <a:ea typeface="ＭＳ Ｐゴシック" pitchFamily="-65" charset="-128"/>
              </a:rPr>
              <a:t>collection is referred to as a botnet . This type of payload attacks the integrity and</a:t>
            </a:r>
          </a:p>
          <a:p>
            <a:r>
              <a:rPr lang="en-US" b="0" dirty="0" smtClean="0">
                <a:latin typeface="Arial" charset="0"/>
                <a:ea typeface="ＭＳ Ｐゴシック" pitchFamily="-65" charset="-128"/>
              </a:rPr>
              <a:t>availability of the infected system.</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Uses of Bots</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[HONE05] lists the following uses of bots:</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 Distributed denial-of-service (</a:t>
            </a:r>
            <a:r>
              <a:rPr lang="en-US" b="0" dirty="0" err="1" smtClean="0">
                <a:latin typeface="Arial" charset="0"/>
                <a:ea typeface="ＭＳ Ｐゴシック" pitchFamily="-65" charset="-128"/>
              </a:rPr>
              <a:t>DDoS</a:t>
            </a:r>
            <a:r>
              <a:rPr lang="en-US" b="0" dirty="0" smtClean="0">
                <a:latin typeface="Arial" charset="0"/>
                <a:ea typeface="ＭＳ Ｐゴシック" pitchFamily="-65" charset="-128"/>
              </a:rPr>
              <a:t>) attacks: A </a:t>
            </a:r>
            <a:r>
              <a:rPr lang="en-US" b="0" dirty="0" err="1" smtClean="0">
                <a:latin typeface="Arial" charset="0"/>
                <a:ea typeface="ＭＳ Ｐゴシック" pitchFamily="-65" charset="-128"/>
              </a:rPr>
              <a:t>DDoS</a:t>
            </a:r>
            <a:r>
              <a:rPr lang="en-US" b="0" dirty="0" smtClean="0">
                <a:latin typeface="Arial" charset="0"/>
                <a:ea typeface="ＭＳ Ｐゴシック" pitchFamily="-65" charset="-128"/>
              </a:rPr>
              <a:t> attack is an attack on</a:t>
            </a:r>
          </a:p>
          <a:p>
            <a:r>
              <a:rPr lang="en-US" b="0" dirty="0" smtClean="0">
                <a:latin typeface="Arial" charset="0"/>
                <a:ea typeface="ＭＳ Ｐゴシック" pitchFamily="-65" charset="-128"/>
              </a:rPr>
              <a:t>a computer system or network that causes a loss of service to users. We examine</a:t>
            </a:r>
          </a:p>
          <a:p>
            <a:r>
              <a:rPr lang="en-US" b="0" dirty="0" err="1" smtClean="0">
                <a:latin typeface="Arial" charset="0"/>
                <a:ea typeface="ＭＳ Ｐゴシック" pitchFamily="-65" charset="-128"/>
              </a:rPr>
              <a:t>DDoS</a:t>
            </a:r>
            <a:r>
              <a:rPr lang="en-US" b="0" dirty="0" smtClean="0">
                <a:latin typeface="Arial" charset="0"/>
                <a:ea typeface="ＭＳ Ｐゴシック" pitchFamily="-65" charset="-128"/>
              </a:rPr>
              <a:t> attacks in Chapter 7 .</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 Spamming: With the help of a botnet and thousands of bots, an attacker is able</a:t>
            </a:r>
          </a:p>
          <a:p>
            <a:r>
              <a:rPr lang="en-US" b="0" dirty="0" smtClean="0">
                <a:latin typeface="Arial" charset="0"/>
                <a:ea typeface="ＭＳ Ｐゴシック" pitchFamily="-65" charset="-128"/>
              </a:rPr>
              <a:t>to send massive amounts of bulk e-mail (spam).</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 Sniffing traffic: Bots can also use a packet sniffer to watch for interesting </a:t>
            </a:r>
            <a:r>
              <a:rPr lang="en-US" b="0" dirty="0" err="1" smtClean="0">
                <a:latin typeface="Arial" charset="0"/>
                <a:ea typeface="ＭＳ Ｐゴシック" pitchFamily="-65" charset="-128"/>
              </a:rPr>
              <a:t>cleartext</a:t>
            </a:r>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data passing by a compromised machine. The sniffers are mostly used to</a:t>
            </a:r>
          </a:p>
          <a:p>
            <a:r>
              <a:rPr lang="en-US" b="0" dirty="0" smtClean="0">
                <a:latin typeface="Arial" charset="0"/>
                <a:ea typeface="ＭＳ Ｐゴシック" pitchFamily="-65" charset="-128"/>
              </a:rPr>
              <a:t>retrieve sensitive information like usernames and passwords.</a:t>
            </a:r>
          </a:p>
          <a:p>
            <a:endParaRPr lang="en-US" b="0" dirty="0" smtClean="0">
              <a:latin typeface="Arial" charset="0"/>
              <a:ea typeface="ＭＳ Ｐゴシック" pitchFamily="-65" charset="-128"/>
            </a:endParaRPr>
          </a:p>
          <a:p>
            <a:r>
              <a:rPr lang="en-US" b="0" dirty="0" err="1" smtClean="0">
                <a:latin typeface="Arial" charset="0"/>
                <a:ea typeface="ＭＳ Ｐゴシック" pitchFamily="-65" charset="-128"/>
              </a:rPr>
              <a:t>Keylogging</a:t>
            </a:r>
            <a:r>
              <a:rPr lang="en-US" b="0" dirty="0" smtClean="0">
                <a:latin typeface="Arial" charset="0"/>
                <a:ea typeface="ＭＳ Ｐゴシック" pitchFamily="-65" charset="-128"/>
              </a:rPr>
              <a:t>: If the compromised machine uses encrypted communication</a:t>
            </a:r>
          </a:p>
          <a:p>
            <a:r>
              <a:rPr lang="en-US" b="0" dirty="0" smtClean="0">
                <a:latin typeface="Arial" charset="0"/>
                <a:ea typeface="ＭＳ Ｐゴシック" pitchFamily="-65" charset="-128"/>
              </a:rPr>
              <a:t>channels (e.g. HTTPS or POP3S), then just sniffing the network packets on</a:t>
            </a:r>
          </a:p>
          <a:p>
            <a:r>
              <a:rPr lang="en-US" b="0" dirty="0" smtClean="0">
                <a:latin typeface="Arial" charset="0"/>
                <a:ea typeface="ＭＳ Ｐゴシック" pitchFamily="-65" charset="-128"/>
              </a:rPr>
              <a:t>the victim’s computer is useless because the appropriate key to decrypt the</a:t>
            </a:r>
          </a:p>
          <a:p>
            <a:r>
              <a:rPr lang="en-US" b="0" dirty="0" smtClean="0">
                <a:latin typeface="Arial" charset="0"/>
                <a:ea typeface="ＭＳ Ｐゴシック" pitchFamily="-65" charset="-128"/>
              </a:rPr>
              <a:t>packets is missing. But by using a </a:t>
            </a:r>
            <a:r>
              <a:rPr lang="en-US" b="0" dirty="0" err="1" smtClean="0">
                <a:latin typeface="Arial" charset="0"/>
                <a:ea typeface="ＭＳ Ｐゴシック" pitchFamily="-65" charset="-128"/>
              </a:rPr>
              <a:t>keylogger</a:t>
            </a:r>
            <a:r>
              <a:rPr lang="en-US" b="0" dirty="0" smtClean="0">
                <a:latin typeface="Arial" charset="0"/>
                <a:ea typeface="ＭＳ Ｐゴシック" pitchFamily="-65" charset="-128"/>
              </a:rPr>
              <a:t>, which captures keystrokes on the</a:t>
            </a:r>
          </a:p>
          <a:p>
            <a:r>
              <a:rPr lang="en-US" b="0" dirty="0" smtClean="0">
                <a:latin typeface="Arial" charset="0"/>
                <a:ea typeface="ＭＳ Ｐゴシック" pitchFamily="-65" charset="-128"/>
              </a:rPr>
              <a:t>infected machine, an attacker can retrieve sensitive information.</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 Spreading new malware: Botnets are used to spread new bots. This is very</a:t>
            </a:r>
          </a:p>
          <a:p>
            <a:r>
              <a:rPr lang="en-US" b="0" dirty="0" smtClean="0">
                <a:latin typeface="Arial" charset="0"/>
                <a:ea typeface="ＭＳ Ｐゴシック" pitchFamily="-65" charset="-128"/>
              </a:rPr>
              <a:t>easy since all bots implement mechanisms to download and execute a file via</a:t>
            </a:r>
          </a:p>
          <a:p>
            <a:r>
              <a:rPr lang="en-US" b="0" dirty="0" smtClean="0">
                <a:latin typeface="Arial" charset="0"/>
                <a:ea typeface="ＭＳ Ｐゴシック" pitchFamily="-65" charset="-128"/>
              </a:rPr>
              <a:t>HTTP or FTP. A botnet with 10,000 hosts that acts as the start base for a</a:t>
            </a:r>
          </a:p>
          <a:p>
            <a:r>
              <a:rPr lang="en-US" b="0" dirty="0" smtClean="0">
                <a:latin typeface="Arial" charset="0"/>
                <a:ea typeface="ＭＳ Ｐゴシック" pitchFamily="-65" charset="-128"/>
              </a:rPr>
              <a:t>worm or mail virus allows very fast spreading and thus causes more harm.</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 Installing advertisement add-ons and browser helper objects (BHOs): Botnets</a:t>
            </a:r>
          </a:p>
          <a:p>
            <a:r>
              <a:rPr lang="en-US" b="0" dirty="0" smtClean="0">
                <a:latin typeface="Arial" charset="0"/>
                <a:ea typeface="ＭＳ Ｐゴシック" pitchFamily="-65" charset="-128"/>
              </a:rPr>
              <a:t>can also be used to gain financial advantages. This works by setting up a fake</a:t>
            </a:r>
          </a:p>
          <a:p>
            <a:r>
              <a:rPr lang="en-US" b="0" dirty="0" smtClean="0">
                <a:latin typeface="Arial" charset="0"/>
                <a:ea typeface="ＭＳ Ｐゴシック" pitchFamily="-65" charset="-128"/>
              </a:rPr>
              <a:t>Web site with some advertisements: The operator of this Web site negotiates a</a:t>
            </a:r>
          </a:p>
          <a:p>
            <a:r>
              <a:rPr lang="en-US" b="0" dirty="0" smtClean="0">
                <a:latin typeface="Arial" charset="0"/>
                <a:ea typeface="ＭＳ Ｐゴシック" pitchFamily="-65" charset="-128"/>
              </a:rPr>
              <a:t>deal with some hosting companies that pay for clicks on ads. With the help of</a:t>
            </a:r>
          </a:p>
          <a:p>
            <a:r>
              <a:rPr lang="en-US" b="0" dirty="0" smtClean="0">
                <a:latin typeface="Arial" charset="0"/>
                <a:ea typeface="ＭＳ Ｐゴシック" pitchFamily="-65" charset="-128"/>
              </a:rPr>
              <a:t>a botnet, these clicks can be “automated” so that instantly a few thousand bots</a:t>
            </a:r>
          </a:p>
          <a:p>
            <a:r>
              <a:rPr lang="en-US" b="0" dirty="0" smtClean="0">
                <a:latin typeface="Arial" charset="0"/>
                <a:ea typeface="ＭＳ Ｐゴシック" pitchFamily="-65" charset="-128"/>
              </a:rPr>
              <a:t>click on the pop-ups. This process can be further enhanced if the bot hijacks</a:t>
            </a:r>
          </a:p>
          <a:p>
            <a:r>
              <a:rPr lang="en-US" b="0" dirty="0" smtClean="0">
                <a:latin typeface="Arial" charset="0"/>
                <a:ea typeface="ＭＳ Ｐゴシック" pitchFamily="-65" charset="-128"/>
              </a:rPr>
              <a:t>the start-page of a compromised machine so that the “clicks” are executed</a:t>
            </a:r>
          </a:p>
          <a:p>
            <a:r>
              <a:rPr lang="en-US" b="0" dirty="0" smtClean="0">
                <a:latin typeface="Arial" charset="0"/>
                <a:ea typeface="ＭＳ Ｐゴシック" pitchFamily="-65" charset="-128"/>
              </a:rPr>
              <a:t>each time the victim uses the browser.</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 Attacking IRC chat networks: Botnets are also used for attacks against</a:t>
            </a:r>
          </a:p>
          <a:p>
            <a:r>
              <a:rPr lang="en-US" b="0" dirty="0" smtClean="0">
                <a:latin typeface="Arial" charset="0"/>
                <a:ea typeface="ＭＳ Ｐゴシック" pitchFamily="-65" charset="-128"/>
              </a:rPr>
              <a:t>Internet Relay Chat (IRC) networks. Popular among attackers is especially</a:t>
            </a:r>
          </a:p>
          <a:p>
            <a:r>
              <a:rPr lang="en-US" b="0" dirty="0" smtClean="0">
                <a:latin typeface="Arial" charset="0"/>
                <a:ea typeface="ＭＳ Ｐゴシック" pitchFamily="-65" charset="-128"/>
              </a:rPr>
              <a:t>the so-called clone attack: In this kind of attack, the controller orders each bot</a:t>
            </a:r>
          </a:p>
          <a:p>
            <a:r>
              <a:rPr lang="en-US" b="0" dirty="0" smtClean="0">
                <a:latin typeface="Arial" charset="0"/>
                <a:ea typeface="ＭＳ Ｐゴシック" pitchFamily="-65" charset="-128"/>
              </a:rPr>
              <a:t>to connect a large number of clones to the victim IRC network. The victim is</a:t>
            </a:r>
          </a:p>
          <a:p>
            <a:r>
              <a:rPr lang="en-US" b="0" dirty="0" smtClean="0">
                <a:latin typeface="Arial" charset="0"/>
                <a:ea typeface="ＭＳ Ｐゴシック" pitchFamily="-65" charset="-128"/>
              </a:rPr>
              <a:t>flooded by service requests from thousands of bots or thousands of </a:t>
            </a:r>
            <a:r>
              <a:rPr lang="en-US" b="0" dirty="0" err="1" smtClean="0">
                <a:latin typeface="Arial" charset="0"/>
                <a:ea typeface="ＭＳ Ｐゴシック" pitchFamily="-65" charset="-128"/>
              </a:rPr>
              <a:t>channeljoins</a:t>
            </a:r>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by these cloned bots. In this way, the victim IRC network is brought</a:t>
            </a:r>
          </a:p>
          <a:p>
            <a:r>
              <a:rPr lang="en-US" b="0" dirty="0" smtClean="0">
                <a:latin typeface="Arial" charset="0"/>
                <a:ea typeface="ＭＳ Ｐゴシック" pitchFamily="-65" charset="-128"/>
              </a:rPr>
              <a:t>down, similar to a </a:t>
            </a:r>
            <a:r>
              <a:rPr lang="en-US" b="0" dirty="0" err="1" smtClean="0">
                <a:latin typeface="Arial" charset="0"/>
                <a:ea typeface="ＭＳ Ｐゴシック" pitchFamily="-65" charset="-128"/>
              </a:rPr>
              <a:t>DDoS</a:t>
            </a:r>
            <a:r>
              <a:rPr lang="en-US" b="0" dirty="0" smtClean="0">
                <a:latin typeface="Arial" charset="0"/>
                <a:ea typeface="ＭＳ Ｐゴシック" pitchFamily="-65" charset="-128"/>
              </a:rPr>
              <a:t> attack.</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 Manipulating online polls/games: Online polls/games are getting more and</a:t>
            </a:r>
          </a:p>
          <a:p>
            <a:r>
              <a:rPr lang="en-US" b="0" dirty="0" smtClean="0">
                <a:latin typeface="Arial" charset="0"/>
                <a:ea typeface="ＭＳ Ｐゴシック" pitchFamily="-65" charset="-128"/>
              </a:rPr>
              <a:t>more attention and it is rather easy to manipulate them with botnets. Since</a:t>
            </a:r>
          </a:p>
          <a:p>
            <a:r>
              <a:rPr lang="en-US" b="0" dirty="0" smtClean="0">
                <a:latin typeface="Arial" charset="0"/>
                <a:ea typeface="ＭＳ Ｐゴシック" pitchFamily="-65" charset="-128"/>
              </a:rPr>
              <a:t>every bot has a distinct IP address, every vote will have the same credibility as</a:t>
            </a:r>
          </a:p>
          <a:p>
            <a:r>
              <a:rPr lang="en-US" b="0" dirty="0" smtClean="0">
                <a:latin typeface="Arial" charset="0"/>
                <a:ea typeface="ＭＳ Ｐゴシック" pitchFamily="-65" charset="-128"/>
              </a:rPr>
              <a:t>a vote cast by a real person. Online games can be manipulated in a similar way.</a:t>
            </a:r>
            <a:endParaRPr lang="en-US" b="0" dirty="0" smtClean="0">
              <a:latin typeface="Times New Roman" pitchFamily="-65" charset="0"/>
              <a:ea typeface="ＭＳ Ｐゴシック" pitchFamily="-65" charset="-128"/>
            </a:endParaRPr>
          </a:p>
        </p:txBody>
      </p:sp>
    </p:spTree>
    <p:extLst>
      <p:ext uri="{BB962C8B-B14F-4D97-AF65-F5344CB8AC3E}">
        <p14:creationId xmlns:p14="http://schemas.microsoft.com/office/powerpoint/2010/main" val="9015325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77500" lnSpcReduction="20000"/>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The remote control facility is what distinguishes a bot from a worm. A worm propagates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itself and activates itself, whereas a bot is controlled by some form of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commandand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control (C&amp;C) server network. This contact does not need to be continuous,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but can be initiated periodically when the bot observes it has network access.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 early means of implementing the remote control facility used an IRC</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server. All bots join a specific channel on this server and treat incoming messages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as commands. More recent botnets tend to avoid IRC mechanisms and use covert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communication channels via protocols such as HTTP. Distributed control mechanisms,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using peer-to-peer protocols, are also used, to avoid a single point of failure.</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Originally these C&amp;C servers used fixed addresses, which meant they could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be located and potentially taken over or removed by law enforcement agencies.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Some more recent malware families have used techniques such as the automatic</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generation of very large numbers of server domain names that the malware will try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to contact. If one server name is compromised, the attackers can setup a new server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another name they know will be tried. To defeat this requires security analysts 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reverse engineer the name generation algorithm, and to then attempt to gain control</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over all of the extremely large number of possible domains. Another technique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used to hide the servers is fast-flux DNS, where the address associated with a given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server name is changed frequently, often every few minutes, to rotate over a large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number of server proxies, usually other members of the botnet. Such approaches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hinder attempts by law enforcement agencies to respond to the botnet threat.</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Once a communications path is established between a control module and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bots, the control module can manage the bots. In its simplest form, the control</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module simply issues command to the bot that causes the bot to execute routines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that are already implemented in the bot. For greater flexibility, the control module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can issue update commands that instruct the bots to download a file from some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Internet location and execute it. The bot in this latter case becomes a more general purpose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tool that can be used for multiple attacks. The control module can also collect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information gathered by the bots that the attacker can then exploit.</a:t>
            </a:r>
            <a:endParaRPr lang="en-US" sz="1100" dirty="0" smtClean="0">
              <a:latin typeface="Arial" charset="0"/>
              <a:ea typeface="ＭＳ Ｐゴシック" pitchFamily="-65" charset="-128"/>
            </a:endParaRPr>
          </a:p>
        </p:txBody>
      </p:sp>
      <p:sp>
        <p:nvSpPr>
          <p:cNvPr id="71684" name="Slide Number Placeholder 3"/>
          <p:cNvSpPr>
            <a:spLocks noGrp="1"/>
          </p:cNvSpPr>
          <p:nvPr>
            <p:ph type="sldNum" sz="quarter" idx="5"/>
          </p:nvPr>
        </p:nvSpPr>
        <p:spPr>
          <a:xfrm>
            <a:off x="3884613" y="8685213"/>
            <a:ext cx="2971800" cy="457200"/>
          </a:xfrm>
          <a:prstGeom prst="rect">
            <a:avLst/>
          </a:prstGeom>
          <a:noFill/>
        </p:spPr>
        <p:txBody>
          <a:bodyPr/>
          <a:lstStyle/>
          <a:p>
            <a:fld id="{CD8FEDF0-0128-4739-AFE3-556577D0BCA0}" type="slidenum">
              <a:rPr lang="en-AU"/>
              <a:pPr/>
              <a:t>38</a:t>
            </a:fld>
            <a:endParaRPr lang="en-AU"/>
          </a:p>
        </p:txBody>
      </p:sp>
    </p:spTree>
    <p:extLst>
      <p:ext uri="{BB962C8B-B14F-4D97-AF65-F5344CB8AC3E}">
        <p14:creationId xmlns:p14="http://schemas.microsoft.com/office/powerpoint/2010/main" val="5417126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pPr>
              <a:lnSpc>
                <a:spcPct val="80000"/>
              </a:lnSpc>
            </a:pPr>
            <a:r>
              <a:rPr lang="en-US" sz="700" dirty="0" smtClean="0">
                <a:latin typeface="Arial" charset="0"/>
                <a:ea typeface="ＭＳ Ｐゴシック" pitchFamily="-65" charset="-128"/>
              </a:rPr>
              <a:t>We now consider payloads where the malware gathers data stored on the infected</a:t>
            </a:r>
          </a:p>
          <a:p>
            <a:pPr>
              <a:lnSpc>
                <a:spcPct val="80000"/>
              </a:lnSpc>
            </a:pPr>
            <a:r>
              <a:rPr lang="en-US" sz="700" dirty="0" smtClean="0">
                <a:latin typeface="Arial" charset="0"/>
                <a:ea typeface="ＭＳ Ｐゴシック" pitchFamily="-65" charset="-128"/>
              </a:rPr>
              <a:t>system for use by the attacker. A common target is the user’s login and password</a:t>
            </a:r>
          </a:p>
          <a:p>
            <a:pPr>
              <a:lnSpc>
                <a:spcPct val="80000"/>
              </a:lnSpc>
            </a:pPr>
            <a:r>
              <a:rPr lang="en-US" sz="700" dirty="0" smtClean="0">
                <a:latin typeface="Arial" charset="0"/>
                <a:ea typeface="ＭＳ Ｐゴシック" pitchFamily="-65" charset="-128"/>
              </a:rPr>
              <a:t>credentials to banking, gaming, and related sites, which the attacker then uses to</a:t>
            </a:r>
          </a:p>
          <a:p>
            <a:pPr>
              <a:lnSpc>
                <a:spcPct val="80000"/>
              </a:lnSpc>
            </a:pPr>
            <a:r>
              <a:rPr lang="en-US" sz="700" dirty="0" smtClean="0">
                <a:latin typeface="Arial" charset="0"/>
                <a:ea typeface="ＭＳ Ｐゴシック" pitchFamily="-65" charset="-128"/>
              </a:rPr>
              <a:t>impersonate the user to access these sites for gain. Less commonly, the payload may</a:t>
            </a:r>
          </a:p>
          <a:p>
            <a:pPr>
              <a:lnSpc>
                <a:spcPct val="80000"/>
              </a:lnSpc>
            </a:pPr>
            <a:r>
              <a:rPr lang="en-US" sz="700" dirty="0" smtClean="0">
                <a:latin typeface="Arial" charset="0"/>
                <a:ea typeface="ＭＳ Ｐゴシック" pitchFamily="-65" charset="-128"/>
              </a:rPr>
              <a:t>target documents or system configuration details for the purpose of reconnaissance</a:t>
            </a:r>
          </a:p>
          <a:p>
            <a:pPr>
              <a:lnSpc>
                <a:spcPct val="80000"/>
              </a:lnSpc>
            </a:pPr>
            <a:r>
              <a:rPr lang="en-US" sz="700" dirty="0" smtClean="0">
                <a:latin typeface="Arial" charset="0"/>
                <a:ea typeface="ＭＳ Ｐゴシック" pitchFamily="-65" charset="-128"/>
              </a:rPr>
              <a:t>or espionage. These attacks target the confidentiality of this information.</a:t>
            </a:r>
          </a:p>
          <a:p>
            <a:pPr>
              <a:lnSpc>
                <a:spcPct val="80000"/>
              </a:lnSpc>
            </a:pPr>
            <a:endParaRPr lang="en-US" sz="700" b="1" dirty="0" smtClean="0">
              <a:latin typeface="Arial" charset="0"/>
              <a:ea typeface="ＭＳ Ｐゴシック" pitchFamily="-65" charset="-128"/>
            </a:endParaRPr>
          </a:p>
          <a:p>
            <a:pPr>
              <a:lnSpc>
                <a:spcPct val="80000"/>
              </a:lnSpc>
            </a:pPr>
            <a:r>
              <a:rPr lang="en-US" sz="700" b="1" dirty="0" smtClean="0">
                <a:latin typeface="Arial" charset="0"/>
                <a:ea typeface="ＭＳ Ｐゴシック" pitchFamily="-65" charset="-128"/>
              </a:rPr>
              <a:t>Credential Theft, </a:t>
            </a:r>
            <a:r>
              <a:rPr lang="en-US" sz="700" b="1" dirty="0" err="1" smtClean="0">
                <a:latin typeface="Arial" charset="0"/>
                <a:ea typeface="ＭＳ Ｐゴシック" pitchFamily="-65" charset="-128"/>
              </a:rPr>
              <a:t>Keyloggers</a:t>
            </a:r>
            <a:r>
              <a:rPr lang="en-US" sz="700" b="1" dirty="0" smtClean="0">
                <a:latin typeface="Arial" charset="0"/>
                <a:ea typeface="ＭＳ Ｐゴシック" pitchFamily="-65" charset="-128"/>
              </a:rPr>
              <a:t>, and Spyware</a:t>
            </a:r>
          </a:p>
          <a:p>
            <a:pPr>
              <a:lnSpc>
                <a:spcPct val="80000"/>
              </a:lnSpc>
            </a:pPr>
            <a:endParaRPr lang="en-US" sz="700" dirty="0" smtClean="0">
              <a:latin typeface="Arial" charset="0"/>
              <a:ea typeface="ＭＳ Ｐゴシック" pitchFamily="-65" charset="-128"/>
            </a:endParaRPr>
          </a:p>
          <a:p>
            <a:pPr>
              <a:lnSpc>
                <a:spcPct val="80000"/>
              </a:lnSpc>
            </a:pPr>
            <a:r>
              <a:rPr lang="en-US" sz="700" dirty="0" smtClean="0">
                <a:latin typeface="Arial" charset="0"/>
                <a:ea typeface="ＭＳ Ｐゴシック" pitchFamily="-65" charset="-128"/>
              </a:rPr>
              <a:t>Typically, users send their login and password credentials to banking, gaming, and</a:t>
            </a:r>
          </a:p>
          <a:p>
            <a:pPr>
              <a:lnSpc>
                <a:spcPct val="80000"/>
              </a:lnSpc>
            </a:pPr>
            <a:r>
              <a:rPr lang="en-US" sz="700" dirty="0" smtClean="0">
                <a:latin typeface="Arial" charset="0"/>
                <a:ea typeface="ＭＳ Ｐゴシック" pitchFamily="-65" charset="-128"/>
              </a:rPr>
              <a:t>related sites over encrypted communication channels (e.g., HTTPS or POP3S),</a:t>
            </a:r>
          </a:p>
          <a:p>
            <a:pPr>
              <a:lnSpc>
                <a:spcPct val="80000"/>
              </a:lnSpc>
            </a:pPr>
            <a:r>
              <a:rPr lang="en-US" sz="700" dirty="0" smtClean="0">
                <a:latin typeface="Arial" charset="0"/>
                <a:ea typeface="ＭＳ Ｐゴシック" pitchFamily="-65" charset="-128"/>
              </a:rPr>
              <a:t>which protects them from capture by monitoring network packets. To bypass this,</a:t>
            </a:r>
          </a:p>
          <a:p>
            <a:pPr>
              <a:lnSpc>
                <a:spcPct val="80000"/>
              </a:lnSpc>
            </a:pPr>
            <a:r>
              <a:rPr lang="en-US" sz="700" dirty="0" smtClean="0">
                <a:latin typeface="Arial" charset="0"/>
                <a:ea typeface="ＭＳ Ｐゴシック" pitchFamily="-65" charset="-128"/>
              </a:rPr>
              <a:t>an attacker can install a </a:t>
            </a:r>
            <a:r>
              <a:rPr lang="en-US" sz="700" b="1" dirty="0" err="1" smtClean="0">
                <a:latin typeface="Arial" charset="0"/>
                <a:ea typeface="ＭＳ Ｐゴシック" pitchFamily="-65" charset="-128"/>
              </a:rPr>
              <a:t>keylogger</a:t>
            </a:r>
            <a:r>
              <a:rPr lang="en-US" sz="700" b="1" dirty="0" smtClean="0">
                <a:latin typeface="Arial" charset="0"/>
                <a:ea typeface="ＭＳ Ｐゴシック" pitchFamily="-65" charset="-128"/>
              </a:rPr>
              <a:t> , which captures keystrokes on the infected</a:t>
            </a:r>
          </a:p>
          <a:p>
            <a:pPr>
              <a:lnSpc>
                <a:spcPct val="80000"/>
              </a:lnSpc>
            </a:pPr>
            <a:r>
              <a:rPr lang="en-US" sz="700" dirty="0" smtClean="0">
                <a:latin typeface="Arial" charset="0"/>
                <a:ea typeface="ＭＳ Ｐゴシック" pitchFamily="-65" charset="-128"/>
              </a:rPr>
              <a:t>machine to allow an attacker to monitor this sensitive information. Since this would</a:t>
            </a:r>
          </a:p>
          <a:p>
            <a:pPr>
              <a:lnSpc>
                <a:spcPct val="80000"/>
              </a:lnSpc>
            </a:pPr>
            <a:r>
              <a:rPr lang="en-US" sz="700" dirty="0" smtClean="0">
                <a:latin typeface="Arial" charset="0"/>
                <a:ea typeface="ＭＳ Ｐゴシック" pitchFamily="-65" charset="-128"/>
              </a:rPr>
              <a:t>result in the attacker receiving a copy of all text entered on the compromised</a:t>
            </a:r>
          </a:p>
          <a:p>
            <a:pPr>
              <a:lnSpc>
                <a:spcPct val="80000"/>
              </a:lnSpc>
            </a:pPr>
            <a:r>
              <a:rPr lang="en-US" sz="700" dirty="0" smtClean="0">
                <a:latin typeface="Arial" charset="0"/>
                <a:ea typeface="ＭＳ Ｐゴシック" pitchFamily="-65" charset="-128"/>
              </a:rPr>
              <a:t>machine, </a:t>
            </a:r>
            <a:r>
              <a:rPr lang="en-US" sz="700" dirty="0" err="1" smtClean="0">
                <a:latin typeface="Arial" charset="0"/>
                <a:ea typeface="ＭＳ Ｐゴシック" pitchFamily="-65" charset="-128"/>
              </a:rPr>
              <a:t>keyloggers</a:t>
            </a:r>
            <a:r>
              <a:rPr lang="en-US" sz="700" dirty="0" smtClean="0">
                <a:latin typeface="Arial" charset="0"/>
                <a:ea typeface="ＭＳ Ｐゴシック" pitchFamily="-65" charset="-128"/>
              </a:rPr>
              <a:t> typical implement some form of filtering mechanism that</a:t>
            </a:r>
          </a:p>
          <a:p>
            <a:pPr>
              <a:lnSpc>
                <a:spcPct val="80000"/>
              </a:lnSpc>
            </a:pPr>
            <a:r>
              <a:rPr lang="en-US" sz="700" dirty="0" smtClean="0">
                <a:latin typeface="Arial" charset="0"/>
                <a:ea typeface="ＭＳ Ｐゴシック" pitchFamily="-65" charset="-128"/>
              </a:rPr>
              <a:t>only returns information close to desired keywords (e.g., “login” or “password” or</a:t>
            </a:r>
          </a:p>
          <a:p>
            <a:pPr>
              <a:lnSpc>
                <a:spcPct val="80000"/>
              </a:lnSpc>
            </a:pPr>
            <a:r>
              <a:rPr lang="en-US" sz="700" dirty="0" smtClean="0">
                <a:latin typeface="Arial" charset="0"/>
                <a:ea typeface="ＭＳ Ｐゴシック" pitchFamily="-65" charset="-128"/>
              </a:rPr>
              <a:t>“</a:t>
            </a:r>
            <a:r>
              <a:rPr lang="en-US" sz="700" dirty="0" err="1" smtClean="0">
                <a:latin typeface="Arial" charset="0"/>
                <a:ea typeface="ＭＳ Ｐゴシック" pitchFamily="-65" charset="-128"/>
              </a:rPr>
              <a:t>paypal.com</a:t>
            </a:r>
            <a:r>
              <a:rPr lang="en-US" sz="700" dirty="0" smtClean="0">
                <a:latin typeface="Arial" charset="0"/>
                <a:ea typeface="ＭＳ Ｐゴシック" pitchFamily="-65" charset="-128"/>
              </a:rPr>
              <a:t>”).</a:t>
            </a:r>
          </a:p>
          <a:p>
            <a:pPr>
              <a:lnSpc>
                <a:spcPct val="80000"/>
              </a:lnSpc>
            </a:pPr>
            <a:endParaRPr lang="en-US" sz="700" dirty="0" smtClean="0">
              <a:latin typeface="Arial" charset="0"/>
              <a:ea typeface="ＭＳ Ｐゴシック" pitchFamily="-65" charset="-128"/>
            </a:endParaRPr>
          </a:p>
          <a:p>
            <a:pPr>
              <a:lnSpc>
                <a:spcPct val="80000"/>
              </a:lnSpc>
            </a:pPr>
            <a:r>
              <a:rPr lang="en-US" sz="700" dirty="0" smtClean="0">
                <a:latin typeface="Arial" charset="0"/>
                <a:ea typeface="ＭＳ Ｐゴシック" pitchFamily="-65" charset="-128"/>
              </a:rPr>
              <a:t>In response to the use of </a:t>
            </a:r>
            <a:r>
              <a:rPr lang="en-US" sz="700" dirty="0" err="1" smtClean="0">
                <a:latin typeface="Arial" charset="0"/>
                <a:ea typeface="ＭＳ Ｐゴシック" pitchFamily="-65" charset="-128"/>
              </a:rPr>
              <a:t>keyloggers</a:t>
            </a:r>
            <a:r>
              <a:rPr lang="en-US" sz="700" dirty="0" smtClean="0">
                <a:latin typeface="Arial" charset="0"/>
                <a:ea typeface="ＭＳ Ｐゴシック" pitchFamily="-65" charset="-128"/>
              </a:rPr>
              <a:t>, some banking and other sites switched to</a:t>
            </a:r>
          </a:p>
          <a:p>
            <a:pPr>
              <a:lnSpc>
                <a:spcPct val="80000"/>
              </a:lnSpc>
            </a:pPr>
            <a:r>
              <a:rPr lang="en-US" sz="700" dirty="0" smtClean="0">
                <a:latin typeface="Arial" charset="0"/>
                <a:ea typeface="ＭＳ Ｐゴシック" pitchFamily="-65" charset="-128"/>
              </a:rPr>
              <a:t>using a graphical applet to enter critical information, such as passwords. Since these</a:t>
            </a:r>
          </a:p>
          <a:p>
            <a:pPr>
              <a:lnSpc>
                <a:spcPct val="80000"/>
              </a:lnSpc>
            </a:pPr>
            <a:r>
              <a:rPr lang="en-US" sz="700" dirty="0" smtClean="0">
                <a:latin typeface="Arial" charset="0"/>
                <a:ea typeface="ＭＳ Ｐゴシック" pitchFamily="-65" charset="-128"/>
              </a:rPr>
              <a:t>do not use text entered via the keyboard, traditional </a:t>
            </a:r>
            <a:r>
              <a:rPr lang="en-US" sz="700" dirty="0" err="1" smtClean="0">
                <a:latin typeface="Arial" charset="0"/>
                <a:ea typeface="ＭＳ Ｐゴシック" pitchFamily="-65" charset="-128"/>
              </a:rPr>
              <a:t>keyloggers</a:t>
            </a:r>
            <a:r>
              <a:rPr lang="en-US" sz="700" dirty="0" smtClean="0">
                <a:latin typeface="Arial" charset="0"/>
                <a:ea typeface="ＭＳ Ｐゴシック" pitchFamily="-65" charset="-128"/>
              </a:rPr>
              <a:t> do not capture this</a:t>
            </a:r>
          </a:p>
          <a:p>
            <a:pPr>
              <a:lnSpc>
                <a:spcPct val="80000"/>
              </a:lnSpc>
            </a:pPr>
            <a:r>
              <a:rPr lang="en-US" sz="700" dirty="0" smtClean="0">
                <a:latin typeface="Arial" charset="0"/>
                <a:ea typeface="ＭＳ Ｐゴシック" pitchFamily="-65" charset="-128"/>
              </a:rPr>
              <a:t>information. In response, attackers developed more general </a:t>
            </a:r>
            <a:r>
              <a:rPr lang="en-US" sz="700" b="1" dirty="0" smtClean="0">
                <a:latin typeface="Arial" charset="0"/>
                <a:ea typeface="ＭＳ Ｐゴシック" pitchFamily="-65" charset="-128"/>
              </a:rPr>
              <a:t>spyware payloads,</a:t>
            </a:r>
          </a:p>
          <a:p>
            <a:pPr>
              <a:lnSpc>
                <a:spcPct val="80000"/>
              </a:lnSpc>
            </a:pPr>
            <a:r>
              <a:rPr lang="en-US" sz="700" dirty="0" smtClean="0">
                <a:latin typeface="Arial" charset="0"/>
                <a:ea typeface="ＭＳ Ｐゴシック" pitchFamily="-65" charset="-128"/>
              </a:rPr>
              <a:t>which subvert the compromised machine to allow monitoring of a wide range of</a:t>
            </a:r>
          </a:p>
          <a:p>
            <a:pPr>
              <a:lnSpc>
                <a:spcPct val="80000"/>
              </a:lnSpc>
            </a:pPr>
            <a:r>
              <a:rPr lang="en-US" sz="700" dirty="0" smtClean="0">
                <a:latin typeface="Arial" charset="0"/>
                <a:ea typeface="ＭＳ Ｐゴシック" pitchFamily="-65" charset="-128"/>
              </a:rPr>
              <a:t>activity on the system. This may include monitoring the history and content of</a:t>
            </a:r>
          </a:p>
          <a:p>
            <a:pPr>
              <a:lnSpc>
                <a:spcPct val="80000"/>
              </a:lnSpc>
            </a:pPr>
            <a:r>
              <a:rPr lang="en-US" sz="700" dirty="0" smtClean="0">
                <a:latin typeface="Arial" charset="0"/>
                <a:ea typeface="ＭＳ Ｐゴシック" pitchFamily="-65" charset="-128"/>
              </a:rPr>
              <a:t>browsing activity, redirecting certain Web page requests to fake sites controlled by</a:t>
            </a:r>
          </a:p>
          <a:p>
            <a:pPr>
              <a:lnSpc>
                <a:spcPct val="80000"/>
              </a:lnSpc>
            </a:pPr>
            <a:r>
              <a:rPr lang="en-US" sz="700" dirty="0" smtClean="0">
                <a:latin typeface="Arial" charset="0"/>
                <a:ea typeface="ＭＳ Ｐゴシック" pitchFamily="-65" charset="-128"/>
              </a:rPr>
              <a:t>the attacker, and dynamically modifying data exchanged between the browser and</a:t>
            </a:r>
          </a:p>
          <a:p>
            <a:pPr>
              <a:lnSpc>
                <a:spcPct val="80000"/>
              </a:lnSpc>
            </a:pPr>
            <a:r>
              <a:rPr lang="en-US" sz="700" dirty="0" smtClean="0">
                <a:latin typeface="Arial" charset="0"/>
                <a:ea typeface="ＭＳ Ｐゴシック" pitchFamily="-65" charset="-128"/>
              </a:rPr>
              <a:t>certain Web sites of interest. All of which can result in significant compromise of</a:t>
            </a:r>
          </a:p>
          <a:p>
            <a:pPr>
              <a:lnSpc>
                <a:spcPct val="80000"/>
              </a:lnSpc>
            </a:pPr>
            <a:r>
              <a:rPr lang="en-US" sz="700" dirty="0" smtClean="0">
                <a:latin typeface="Arial" charset="0"/>
                <a:ea typeface="ＭＳ Ｐゴシック" pitchFamily="-65" charset="-128"/>
              </a:rPr>
              <a:t>the user’s personal information.</a:t>
            </a:r>
          </a:p>
          <a:p>
            <a:pPr>
              <a:lnSpc>
                <a:spcPct val="80000"/>
              </a:lnSpc>
            </a:pPr>
            <a:endParaRPr lang="en-US" sz="700" dirty="0" smtClean="0">
              <a:latin typeface="Arial" charset="0"/>
              <a:ea typeface="ＭＳ Ｐゴシック" pitchFamily="-65" charset="-128"/>
            </a:endParaRPr>
          </a:p>
          <a:p>
            <a:pPr>
              <a:lnSpc>
                <a:spcPct val="80000"/>
              </a:lnSpc>
            </a:pPr>
            <a:r>
              <a:rPr lang="en-US" sz="700" dirty="0" smtClean="0">
                <a:latin typeface="Arial" charset="0"/>
                <a:ea typeface="ＭＳ Ｐゴシック" pitchFamily="-65" charset="-128"/>
              </a:rPr>
              <a:t>The Zeus banking Trojan, created from its </a:t>
            </a:r>
            <a:r>
              <a:rPr lang="en-US" sz="700" dirty="0" err="1" smtClean="0">
                <a:latin typeface="Arial" charset="0"/>
                <a:ea typeface="ＭＳ Ｐゴシック" pitchFamily="-65" charset="-128"/>
              </a:rPr>
              <a:t>crimeware</a:t>
            </a:r>
            <a:r>
              <a:rPr lang="en-US" sz="700" dirty="0" smtClean="0">
                <a:latin typeface="Arial" charset="0"/>
                <a:ea typeface="ＭＳ Ｐゴシック" pitchFamily="-65" charset="-128"/>
              </a:rPr>
              <a:t> toolkit, is a prominent</a:t>
            </a:r>
          </a:p>
          <a:p>
            <a:pPr>
              <a:lnSpc>
                <a:spcPct val="80000"/>
              </a:lnSpc>
            </a:pPr>
            <a:r>
              <a:rPr lang="en-US" sz="700" dirty="0" smtClean="0">
                <a:latin typeface="Arial" charset="0"/>
                <a:ea typeface="ＭＳ Ｐゴシック" pitchFamily="-65" charset="-128"/>
              </a:rPr>
              <a:t>example of such spyware that has been widely deployed in recent years [BINS10].</a:t>
            </a:r>
          </a:p>
          <a:p>
            <a:pPr>
              <a:lnSpc>
                <a:spcPct val="80000"/>
              </a:lnSpc>
            </a:pPr>
            <a:r>
              <a:rPr lang="en-US" sz="700" dirty="0" smtClean="0">
                <a:latin typeface="Arial" charset="0"/>
                <a:ea typeface="ＭＳ Ｐゴシック" pitchFamily="-65" charset="-128"/>
              </a:rPr>
              <a:t>It steals banking and financial credentials using both a </a:t>
            </a:r>
            <a:r>
              <a:rPr lang="en-US" sz="700" dirty="0" err="1" smtClean="0">
                <a:latin typeface="Arial" charset="0"/>
                <a:ea typeface="ＭＳ Ｐゴシック" pitchFamily="-65" charset="-128"/>
              </a:rPr>
              <a:t>keylogger</a:t>
            </a:r>
            <a:r>
              <a:rPr lang="en-US" sz="700" dirty="0" smtClean="0">
                <a:latin typeface="Arial" charset="0"/>
                <a:ea typeface="ＭＳ Ｐゴシック" pitchFamily="-65" charset="-128"/>
              </a:rPr>
              <a:t> and capturing and</a:t>
            </a:r>
          </a:p>
          <a:p>
            <a:pPr>
              <a:lnSpc>
                <a:spcPct val="80000"/>
              </a:lnSpc>
            </a:pPr>
            <a:r>
              <a:rPr lang="en-US" sz="700" dirty="0" smtClean="0">
                <a:latin typeface="Arial" charset="0"/>
                <a:ea typeface="ＭＳ Ｐゴシック" pitchFamily="-65" charset="-128"/>
              </a:rPr>
              <a:t>possibly altering form data for certain Web sites. It is typically deployed using either</a:t>
            </a:r>
          </a:p>
          <a:p>
            <a:pPr>
              <a:lnSpc>
                <a:spcPct val="80000"/>
              </a:lnSpc>
            </a:pPr>
            <a:r>
              <a:rPr lang="en-US" sz="700" dirty="0" smtClean="0">
                <a:latin typeface="Arial" charset="0"/>
                <a:ea typeface="ＭＳ Ｐゴシック" pitchFamily="-65" charset="-128"/>
              </a:rPr>
              <a:t>spam e-mails or via a compromised Web site in a “drive-by-download.”</a:t>
            </a:r>
          </a:p>
        </p:txBody>
      </p:sp>
      <p:sp>
        <p:nvSpPr>
          <p:cNvPr id="73732" name="Slide Number Placeholder 3"/>
          <p:cNvSpPr>
            <a:spLocks noGrp="1"/>
          </p:cNvSpPr>
          <p:nvPr>
            <p:ph type="sldNum" sz="quarter" idx="5"/>
          </p:nvPr>
        </p:nvSpPr>
        <p:spPr>
          <a:xfrm>
            <a:off x="3884613" y="8685213"/>
            <a:ext cx="2971800" cy="457200"/>
          </a:xfrm>
          <a:prstGeom prst="rect">
            <a:avLst/>
          </a:prstGeom>
          <a:noFill/>
        </p:spPr>
        <p:txBody>
          <a:bodyPr/>
          <a:lstStyle/>
          <a:p>
            <a:fld id="{5DAB00E8-443A-4840-A52B-F664395D31E8}" type="slidenum">
              <a:rPr lang="en-AU"/>
              <a:pPr/>
              <a:t>42</a:t>
            </a:fld>
            <a:endParaRPr lang="en-AU"/>
          </a:p>
        </p:txBody>
      </p:sp>
    </p:spTree>
    <p:extLst>
      <p:ext uri="{BB962C8B-B14F-4D97-AF65-F5344CB8AC3E}">
        <p14:creationId xmlns:p14="http://schemas.microsoft.com/office/powerpoint/2010/main" val="946683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pPr>
              <a:lnSpc>
                <a:spcPct val="80000"/>
              </a:lnSpc>
            </a:pPr>
            <a:r>
              <a:rPr lang="en-US" sz="300" dirty="0" smtClean="0">
                <a:latin typeface="Arial" charset="0"/>
                <a:ea typeface="ＭＳ Ｐゴシック" pitchFamily="-65" charset="-128"/>
              </a:rPr>
              <a:t>The ideal solution to the threat of malware is prevention: Do not allow malware to</a:t>
            </a:r>
          </a:p>
          <a:p>
            <a:pPr>
              <a:lnSpc>
                <a:spcPct val="80000"/>
              </a:lnSpc>
            </a:pPr>
            <a:r>
              <a:rPr lang="en-US" sz="300" dirty="0" smtClean="0">
                <a:latin typeface="Arial" charset="0"/>
                <a:ea typeface="ＭＳ Ｐゴシック" pitchFamily="-65" charset="-128"/>
              </a:rPr>
              <a:t>get into the system in the first place, or block the ability of it to modify the system.</a:t>
            </a:r>
          </a:p>
          <a:p>
            <a:pPr>
              <a:lnSpc>
                <a:spcPct val="80000"/>
              </a:lnSpc>
            </a:pPr>
            <a:r>
              <a:rPr lang="en-US" sz="300" dirty="0" smtClean="0">
                <a:latin typeface="Arial" charset="0"/>
                <a:ea typeface="ＭＳ Ｐゴシック" pitchFamily="-65" charset="-128"/>
              </a:rPr>
              <a:t>This goal is, in general, nearly impossible to achieve, although taking suitable countermeasures</a:t>
            </a:r>
          </a:p>
          <a:p>
            <a:pPr>
              <a:lnSpc>
                <a:spcPct val="80000"/>
              </a:lnSpc>
            </a:pPr>
            <a:r>
              <a:rPr lang="en-US" sz="300" dirty="0" smtClean="0">
                <a:latin typeface="Arial" charset="0"/>
                <a:ea typeface="ＭＳ Ｐゴシック" pitchFamily="-65" charset="-128"/>
              </a:rPr>
              <a:t>to harden systems and users in preventing infection can significantly</a:t>
            </a:r>
          </a:p>
          <a:p>
            <a:pPr>
              <a:lnSpc>
                <a:spcPct val="80000"/>
              </a:lnSpc>
            </a:pPr>
            <a:r>
              <a:rPr lang="en-US" sz="300" dirty="0" smtClean="0">
                <a:latin typeface="Arial" charset="0"/>
                <a:ea typeface="ＭＳ Ｐゴシック" pitchFamily="-65" charset="-128"/>
              </a:rPr>
              <a:t>reduce the number of successful malware attacks. [SOUP13] suggests there are four</a:t>
            </a:r>
          </a:p>
          <a:p>
            <a:pPr>
              <a:lnSpc>
                <a:spcPct val="80000"/>
              </a:lnSpc>
            </a:pPr>
            <a:r>
              <a:rPr lang="en-US" sz="300" dirty="0" smtClean="0">
                <a:latin typeface="Arial" charset="0"/>
                <a:ea typeface="ＭＳ Ｐゴシック" pitchFamily="-65" charset="-128"/>
              </a:rPr>
              <a:t>main elements of prevention: policy, awareness, vulnerability mitigation, and threat</a:t>
            </a:r>
          </a:p>
          <a:p>
            <a:pPr>
              <a:lnSpc>
                <a:spcPct val="80000"/>
              </a:lnSpc>
            </a:pPr>
            <a:r>
              <a:rPr lang="en-US" sz="300" dirty="0" smtClean="0">
                <a:latin typeface="Arial" charset="0"/>
                <a:ea typeface="ＭＳ Ｐゴシック" pitchFamily="-65" charset="-128"/>
              </a:rPr>
              <a:t>mitigation. Having a suitable policy to address malware prevention provides a basis</a:t>
            </a:r>
          </a:p>
          <a:p>
            <a:pPr>
              <a:lnSpc>
                <a:spcPct val="80000"/>
              </a:lnSpc>
            </a:pPr>
            <a:r>
              <a:rPr lang="en-US" sz="300" dirty="0" smtClean="0">
                <a:latin typeface="Arial" charset="0"/>
                <a:ea typeface="ＭＳ Ｐゴシック" pitchFamily="-65" charset="-128"/>
              </a:rPr>
              <a:t>for implementing appropriate preventative countermeasures.</a:t>
            </a:r>
          </a:p>
          <a:p>
            <a:pPr>
              <a:lnSpc>
                <a:spcPct val="80000"/>
              </a:lnSpc>
            </a:pPr>
            <a:endParaRPr lang="en-US" sz="300" dirty="0" smtClean="0">
              <a:latin typeface="Arial" charset="0"/>
              <a:ea typeface="ＭＳ Ｐゴシック" pitchFamily="-65" charset="-128"/>
            </a:endParaRPr>
          </a:p>
          <a:p>
            <a:pPr>
              <a:lnSpc>
                <a:spcPct val="80000"/>
              </a:lnSpc>
            </a:pPr>
            <a:r>
              <a:rPr lang="en-US" sz="300" dirty="0" smtClean="0">
                <a:latin typeface="Arial" charset="0"/>
                <a:ea typeface="ＭＳ Ｐゴシック" pitchFamily="-65" charset="-128"/>
              </a:rPr>
              <a:t>One of the first countermeasures that should be employed is to ensure all</a:t>
            </a:r>
          </a:p>
          <a:p>
            <a:pPr>
              <a:lnSpc>
                <a:spcPct val="80000"/>
              </a:lnSpc>
            </a:pPr>
            <a:r>
              <a:rPr lang="en-US" sz="300" dirty="0" smtClean="0">
                <a:latin typeface="Arial" charset="0"/>
                <a:ea typeface="ＭＳ Ｐゴシック" pitchFamily="-65" charset="-128"/>
              </a:rPr>
              <a:t>systems are as current as possible, with all patches applied, in order to reduce the</a:t>
            </a:r>
          </a:p>
          <a:p>
            <a:pPr>
              <a:lnSpc>
                <a:spcPct val="80000"/>
              </a:lnSpc>
            </a:pPr>
            <a:r>
              <a:rPr lang="en-US" sz="300" dirty="0" smtClean="0">
                <a:latin typeface="Arial" charset="0"/>
                <a:ea typeface="ＭＳ Ｐゴシック" pitchFamily="-65" charset="-128"/>
              </a:rPr>
              <a:t>number of vulnerabilities that might be exploited on the system. The next is to set</a:t>
            </a:r>
          </a:p>
          <a:p>
            <a:pPr>
              <a:lnSpc>
                <a:spcPct val="80000"/>
              </a:lnSpc>
            </a:pPr>
            <a:r>
              <a:rPr lang="en-US" sz="300" dirty="0" smtClean="0">
                <a:latin typeface="Arial" charset="0"/>
                <a:ea typeface="ＭＳ Ｐゴシック" pitchFamily="-65" charset="-128"/>
              </a:rPr>
              <a:t>appropriate access controls on the applications and data stored on the system, to</a:t>
            </a:r>
          </a:p>
          <a:p>
            <a:pPr>
              <a:lnSpc>
                <a:spcPct val="80000"/>
              </a:lnSpc>
            </a:pPr>
            <a:r>
              <a:rPr lang="en-US" sz="300" dirty="0" smtClean="0">
                <a:latin typeface="Arial" charset="0"/>
                <a:ea typeface="ＭＳ Ｐゴシック" pitchFamily="-65" charset="-128"/>
              </a:rPr>
              <a:t>reduce the number of files that any user can access, and hence potentially infect or</a:t>
            </a:r>
          </a:p>
          <a:p>
            <a:pPr>
              <a:lnSpc>
                <a:spcPct val="80000"/>
              </a:lnSpc>
            </a:pPr>
            <a:r>
              <a:rPr lang="en-US" sz="300" dirty="0" smtClean="0">
                <a:latin typeface="Arial" charset="0"/>
                <a:ea typeface="ＭＳ Ｐゴシック" pitchFamily="-65" charset="-128"/>
              </a:rPr>
              <a:t>corrupt, as a result of them executing some malware code. These measures directly</a:t>
            </a:r>
          </a:p>
          <a:p>
            <a:pPr>
              <a:lnSpc>
                <a:spcPct val="80000"/>
              </a:lnSpc>
            </a:pPr>
            <a:r>
              <a:rPr lang="en-US" sz="300" dirty="0" smtClean="0">
                <a:latin typeface="Arial" charset="0"/>
                <a:ea typeface="ＭＳ Ｐゴシック" pitchFamily="-65" charset="-128"/>
              </a:rPr>
              <a:t>target the key propagation mechanisms used by worms, viruses, and some </a:t>
            </a:r>
            <a:r>
              <a:rPr lang="en-US" sz="300" dirty="0" err="1" smtClean="0">
                <a:latin typeface="Arial" charset="0"/>
                <a:ea typeface="ＭＳ Ｐゴシック" pitchFamily="-65" charset="-128"/>
              </a:rPr>
              <a:t>trojans</a:t>
            </a:r>
            <a:r>
              <a:rPr lang="en-US" sz="300" dirty="0" smtClean="0">
                <a:latin typeface="Arial" charset="0"/>
                <a:ea typeface="ＭＳ Ｐゴシック" pitchFamily="-65" charset="-128"/>
              </a:rPr>
              <a:t>.</a:t>
            </a:r>
          </a:p>
          <a:p>
            <a:pPr>
              <a:lnSpc>
                <a:spcPct val="80000"/>
              </a:lnSpc>
            </a:pPr>
            <a:r>
              <a:rPr lang="en-US" sz="300" dirty="0" smtClean="0">
                <a:latin typeface="Arial" charset="0"/>
                <a:ea typeface="ＭＳ Ｐゴシック" pitchFamily="-65" charset="-128"/>
              </a:rPr>
              <a:t>We discuss them further in Chapter 12 when we discuss hardening operating systems</a:t>
            </a:r>
          </a:p>
          <a:p>
            <a:pPr>
              <a:lnSpc>
                <a:spcPct val="80000"/>
              </a:lnSpc>
            </a:pPr>
            <a:r>
              <a:rPr lang="en-US" sz="300" dirty="0" smtClean="0">
                <a:latin typeface="Arial" charset="0"/>
                <a:ea typeface="ＭＳ Ｐゴシック" pitchFamily="-65" charset="-128"/>
              </a:rPr>
              <a:t>and applications.</a:t>
            </a:r>
          </a:p>
          <a:p>
            <a:pPr>
              <a:lnSpc>
                <a:spcPct val="80000"/>
              </a:lnSpc>
            </a:pPr>
            <a:endParaRPr lang="en-US" sz="300" dirty="0" smtClean="0">
              <a:latin typeface="Arial" charset="0"/>
              <a:ea typeface="ＭＳ Ｐゴシック" pitchFamily="-65" charset="-128"/>
            </a:endParaRPr>
          </a:p>
          <a:p>
            <a:pPr>
              <a:lnSpc>
                <a:spcPct val="80000"/>
              </a:lnSpc>
            </a:pPr>
            <a:r>
              <a:rPr lang="en-US" sz="300" dirty="0" smtClean="0">
                <a:latin typeface="Arial" charset="0"/>
                <a:ea typeface="ＭＳ Ｐゴシック" pitchFamily="-65" charset="-128"/>
              </a:rPr>
              <a:t>The third common propagation mechanism, which targets users in a social</a:t>
            </a:r>
          </a:p>
          <a:p>
            <a:pPr>
              <a:lnSpc>
                <a:spcPct val="80000"/>
              </a:lnSpc>
            </a:pPr>
            <a:r>
              <a:rPr lang="en-US" sz="300" dirty="0" smtClean="0">
                <a:latin typeface="Arial" charset="0"/>
                <a:ea typeface="ＭＳ Ｐゴシック" pitchFamily="-65" charset="-128"/>
              </a:rPr>
              <a:t>engineering attack, can be countered using appropriate user awareness and training.</a:t>
            </a:r>
          </a:p>
          <a:p>
            <a:pPr>
              <a:lnSpc>
                <a:spcPct val="80000"/>
              </a:lnSpc>
            </a:pPr>
            <a:r>
              <a:rPr lang="en-US" sz="300" dirty="0" smtClean="0">
                <a:latin typeface="Arial" charset="0"/>
                <a:ea typeface="ＭＳ Ｐゴシック" pitchFamily="-65" charset="-128"/>
              </a:rPr>
              <a:t>This aims to equip users to be more aware of these attacks, and less likely to</a:t>
            </a:r>
          </a:p>
          <a:p>
            <a:pPr>
              <a:lnSpc>
                <a:spcPct val="80000"/>
              </a:lnSpc>
            </a:pPr>
            <a:r>
              <a:rPr lang="en-US" sz="300" dirty="0" smtClean="0">
                <a:latin typeface="Arial" charset="0"/>
                <a:ea typeface="ＭＳ Ｐゴシック" pitchFamily="-65" charset="-128"/>
              </a:rPr>
              <a:t>take actions that result in their compromise. [SOUP13] provides examples of suitable</a:t>
            </a:r>
          </a:p>
          <a:p>
            <a:pPr>
              <a:lnSpc>
                <a:spcPct val="80000"/>
              </a:lnSpc>
            </a:pPr>
            <a:r>
              <a:rPr lang="en-US" sz="300" dirty="0" smtClean="0">
                <a:latin typeface="Arial" charset="0"/>
                <a:ea typeface="ＭＳ Ｐゴシック" pitchFamily="-65" charset="-128"/>
              </a:rPr>
              <a:t>awareness issues. We return to this topic in Chapter 17 .</a:t>
            </a:r>
          </a:p>
          <a:p>
            <a:pPr>
              <a:lnSpc>
                <a:spcPct val="80000"/>
              </a:lnSpc>
            </a:pPr>
            <a:endParaRPr lang="en-US" sz="300" dirty="0" smtClean="0">
              <a:latin typeface="Arial" charset="0"/>
              <a:ea typeface="ＭＳ Ｐゴシック" pitchFamily="-65" charset="-128"/>
            </a:endParaRPr>
          </a:p>
          <a:p>
            <a:pPr>
              <a:lnSpc>
                <a:spcPct val="80000"/>
              </a:lnSpc>
            </a:pPr>
            <a:r>
              <a:rPr lang="en-US" sz="300" dirty="0" smtClean="0">
                <a:latin typeface="Arial" charset="0"/>
                <a:ea typeface="ＭＳ Ｐゴシック" pitchFamily="-65" charset="-128"/>
              </a:rPr>
              <a:t>If prevention fails, then technical mechanisms can be used to support the</a:t>
            </a:r>
          </a:p>
          <a:p>
            <a:pPr>
              <a:lnSpc>
                <a:spcPct val="80000"/>
              </a:lnSpc>
            </a:pPr>
            <a:r>
              <a:rPr lang="en-US" sz="300" dirty="0" smtClean="0">
                <a:latin typeface="Arial" charset="0"/>
                <a:ea typeface="ＭＳ Ｐゴシック" pitchFamily="-65" charset="-128"/>
              </a:rPr>
              <a:t>following threat mitigation options:</a:t>
            </a:r>
          </a:p>
          <a:p>
            <a:pPr>
              <a:lnSpc>
                <a:spcPct val="80000"/>
              </a:lnSpc>
            </a:pPr>
            <a:endParaRPr lang="en-US" sz="300" dirty="0" smtClean="0">
              <a:latin typeface="Arial" charset="0"/>
              <a:ea typeface="ＭＳ Ｐゴシック" pitchFamily="-65" charset="-128"/>
            </a:endParaRPr>
          </a:p>
          <a:p>
            <a:pPr>
              <a:lnSpc>
                <a:spcPct val="80000"/>
              </a:lnSpc>
            </a:pPr>
            <a:r>
              <a:rPr lang="en-US" sz="300" dirty="0" smtClean="0">
                <a:latin typeface="Arial" charset="0"/>
                <a:ea typeface="ＭＳ Ｐゴシック" pitchFamily="-65" charset="-128"/>
              </a:rPr>
              <a:t>• </a:t>
            </a:r>
            <a:r>
              <a:rPr lang="en-US" sz="300" b="1" dirty="0" smtClean="0">
                <a:latin typeface="Arial" charset="0"/>
                <a:ea typeface="ＭＳ Ｐゴシック" pitchFamily="-65" charset="-128"/>
              </a:rPr>
              <a:t>Detection: Once the infection has occurred, determine that it has occurred</a:t>
            </a:r>
          </a:p>
          <a:p>
            <a:pPr>
              <a:lnSpc>
                <a:spcPct val="80000"/>
              </a:lnSpc>
            </a:pPr>
            <a:r>
              <a:rPr lang="en-US" sz="300" dirty="0" smtClean="0">
                <a:latin typeface="Arial" charset="0"/>
                <a:ea typeface="ＭＳ Ｐゴシック" pitchFamily="-65" charset="-128"/>
              </a:rPr>
              <a:t>and locate the malware.</a:t>
            </a:r>
          </a:p>
          <a:p>
            <a:pPr>
              <a:lnSpc>
                <a:spcPct val="80000"/>
              </a:lnSpc>
            </a:pPr>
            <a:endParaRPr lang="en-US" sz="300" dirty="0" smtClean="0">
              <a:latin typeface="Arial" charset="0"/>
              <a:ea typeface="ＭＳ Ｐゴシック" pitchFamily="-65" charset="-128"/>
            </a:endParaRPr>
          </a:p>
          <a:p>
            <a:pPr>
              <a:lnSpc>
                <a:spcPct val="80000"/>
              </a:lnSpc>
            </a:pPr>
            <a:r>
              <a:rPr lang="en-US" sz="300" dirty="0" smtClean="0">
                <a:latin typeface="Arial" charset="0"/>
                <a:ea typeface="ＭＳ Ｐゴシック" pitchFamily="-65" charset="-128"/>
              </a:rPr>
              <a:t>• </a:t>
            </a:r>
            <a:r>
              <a:rPr lang="en-US" sz="300" b="1" dirty="0" smtClean="0">
                <a:latin typeface="Arial" charset="0"/>
                <a:ea typeface="ＭＳ Ｐゴシック" pitchFamily="-65" charset="-128"/>
              </a:rPr>
              <a:t>Identification: Once detection has been achieved, identify the specific malware</a:t>
            </a:r>
          </a:p>
          <a:p>
            <a:pPr>
              <a:lnSpc>
                <a:spcPct val="80000"/>
              </a:lnSpc>
            </a:pPr>
            <a:r>
              <a:rPr lang="en-US" sz="300" dirty="0" smtClean="0">
                <a:latin typeface="Arial" charset="0"/>
                <a:ea typeface="ＭＳ Ｐゴシック" pitchFamily="-65" charset="-128"/>
              </a:rPr>
              <a:t>that has infected the system.</a:t>
            </a:r>
          </a:p>
          <a:p>
            <a:pPr>
              <a:lnSpc>
                <a:spcPct val="80000"/>
              </a:lnSpc>
            </a:pPr>
            <a:endParaRPr lang="en-US" sz="300" dirty="0" smtClean="0">
              <a:latin typeface="Arial" charset="0"/>
              <a:ea typeface="ＭＳ Ｐゴシック" pitchFamily="-65" charset="-128"/>
            </a:endParaRPr>
          </a:p>
          <a:p>
            <a:pPr>
              <a:lnSpc>
                <a:spcPct val="80000"/>
              </a:lnSpc>
            </a:pPr>
            <a:r>
              <a:rPr lang="en-US" sz="300" dirty="0" smtClean="0">
                <a:latin typeface="Arial" charset="0"/>
                <a:ea typeface="ＭＳ Ｐゴシック" pitchFamily="-65" charset="-128"/>
              </a:rPr>
              <a:t>• </a:t>
            </a:r>
            <a:r>
              <a:rPr lang="en-US" sz="300" b="1" dirty="0" smtClean="0">
                <a:latin typeface="Arial" charset="0"/>
                <a:ea typeface="ＭＳ Ｐゴシック" pitchFamily="-65" charset="-128"/>
              </a:rPr>
              <a:t>Removal: Once the specific malware has been identified, remove all traces of</a:t>
            </a:r>
          </a:p>
          <a:p>
            <a:pPr>
              <a:lnSpc>
                <a:spcPct val="80000"/>
              </a:lnSpc>
            </a:pPr>
            <a:r>
              <a:rPr lang="en-US" sz="300" dirty="0" smtClean="0">
                <a:latin typeface="Arial" charset="0"/>
                <a:ea typeface="ＭＳ Ｐゴシック" pitchFamily="-65" charset="-128"/>
              </a:rPr>
              <a:t>malware virus from all infected systems so that it cannot spread further.</a:t>
            </a:r>
          </a:p>
          <a:p>
            <a:pPr>
              <a:lnSpc>
                <a:spcPct val="80000"/>
              </a:lnSpc>
            </a:pPr>
            <a:endParaRPr lang="en-US" sz="300" dirty="0" smtClean="0">
              <a:latin typeface="Arial" charset="0"/>
              <a:ea typeface="ＭＳ Ｐゴシック" pitchFamily="-65" charset="-128"/>
            </a:endParaRPr>
          </a:p>
          <a:p>
            <a:pPr>
              <a:lnSpc>
                <a:spcPct val="80000"/>
              </a:lnSpc>
            </a:pPr>
            <a:r>
              <a:rPr lang="en-US" sz="300" dirty="0" smtClean="0">
                <a:latin typeface="Arial" charset="0"/>
                <a:ea typeface="ＭＳ Ｐゴシック" pitchFamily="-65" charset="-128"/>
              </a:rPr>
              <a:t>If detection succeeds but either identification or removal is not possible, then the</a:t>
            </a:r>
          </a:p>
          <a:p>
            <a:pPr>
              <a:lnSpc>
                <a:spcPct val="80000"/>
              </a:lnSpc>
            </a:pPr>
            <a:r>
              <a:rPr lang="en-US" sz="300" dirty="0" smtClean="0">
                <a:latin typeface="Arial" charset="0"/>
                <a:ea typeface="ＭＳ Ｐゴシック" pitchFamily="-65" charset="-128"/>
              </a:rPr>
              <a:t>alternative is to discard any infected or malicious files and reload a clean backup</a:t>
            </a:r>
          </a:p>
          <a:p>
            <a:pPr>
              <a:lnSpc>
                <a:spcPct val="80000"/>
              </a:lnSpc>
            </a:pPr>
            <a:r>
              <a:rPr lang="en-US" sz="300" dirty="0" smtClean="0">
                <a:latin typeface="Arial" charset="0"/>
                <a:ea typeface="ＭＳ Ｐゴシック" pitchFamily="-65" charset="-128"/>
              </a:rPr>
              <a:t>version. In the case of some particularly nasty infections, this may require a complete</a:t>
            </a:r>
          </a:p>
          <a:p>
            <a:pPr>
              <a:lnSpc>
                <a:spcPct val="80000"/>
              </a:lnSpc>
            </a:pPr>
            <a:r>
              <a:rPr lang="en-US" sz="300" dirty="0" smtClean="0">
                <a:latin typeface="Arial" charset="0"/>
                <a:ea typeface="ＭＳ Ｐゴシック" pitchFamily="-65" charset="-128"/>
              </a:rPr>
              <a:t>wipe of all storage, and rebuild of the infected system from known clean media.</a:t>
            </a:r>
          </a:p>
          <a:p>
            <a:pPr>
              <a:lnSpc>
                <a:spcPct val="80000"/>
              </a:lnSpc>
            </a:pPr>
            <a:endParaRPr lang="en-US" sz="300" dirty="0" smtClean="0">
              <a:latin typeface="Arial" charset="0"/>
              <a:ea typeface="ＭＳ Ｐゴシック" pitchFamily="-65" charset="-128"/>
            </a:endParaRPr>
          </a:p>
          <a:p>
            <a:pPr>
              <a:lnSpc>
                <a:spcPct val="80000"/>
              </a:lnSpc>
            </a:pPr>
            <a:r>
              <a:rPr lang="en-US" sz="300" dirty="0" smtClean="0">
                <a:latin typeface="Arial" charset="0"/>
                <a:ea typeface="ＭＳ Ｐゴシック" pitchFamily="-65" charset="-128"/>
              </a:rPr>
              <a:t>To begin, let us consider some requirements for effective malware countermeasures:</a:t>
            </a:r>
          </a:p>
          <a:p>
            <a:pPr>
              <a:lnSpc>
                <a:spcPct val="80000"/>
              </a:lnSpc>
            </a:pPr>
            <a:endParaRPr lang="en-US" sz="300" dirty="0" smtClean="0">
              <a:latin typeface="Arial" charset="0"/>
              <a:ea typeface="ＭＳ Ｐゴシック" pitchFamily="-65" charset="-128"/>
            </a:endParaRPr>
          </a:p>
          <a:p>
            <a:pPr>
              <a:lnSpc>
                <a:spcPct val="80000"/>
              </a:lnSpc>
            </a:pPr>
            <a:r>
              <a:rPr lang="en-US" sz="300" dirty="0" smtClean="0">
                <a:latin typeface="Arial" charset="0"/>
                <a:ea typeface="ＭＳ Ｐゴシック" pitchFamily="-65" charset="-128"/>
              </a:rPr>
              <a:t>• </a:t>
            </a:r>
            <a:r>
              <a:rPr lang="en-US" sz="300" b="1" dirty="0" smtClean="0">
                <a:latin typeface="Arial" charset="0"/>
                <a:ea typeface="ＭＳ Ｐゴシック" pitchFamily="-65" charset="-128"/>
              </a:rPr>
              <a:t>Generality: The approach taken should be able to handle a wide variety of attacks.</a:t>
            </a:r>
          </a:p>
          <a:p>
            <a:pPr>
              <a:lnSpc>
                <a:spcPct val="80000"/>
              </a:lnSpc>
            </a:pPr>
            <a:endParaRPr lang="en-US" sz="300" dirty="0" smtClean="0">
              <a:latin typeface="Arial" charset="0"/>
              <a:ea typeface="ＭＳ Ｐゴシック" pitchFamily="-65" charset="-128"/>
            </a:endParaRPr>
          </a:p>
          <a:p>
            <a:pPr>
              <a:lnSpc>
                <a:spcPct val="80000"/>
              </a:lnSpc>
            </a:pPr>
            <a:r>
              <a:rPr lang="en-US" sz="300" dirty="0" smtClean="0">
                <a:latin typeface="Arial" charset="0"/>
                <a:ea typeface="ＭＳ Ｐゴシック" pitchFamily="-65" charset="-128"/>
              </a:rPr>
              <a:t>• </a:t>
            </a:r>
            <a:r>
              <a:rPr lang="en-US" sz="300" b="1" dirty="0" smtClean="0">
                <a:latin typeface="Arial" charset="0"/>
                <a:ea typeface="ＭＳ Ｐゴシック" pitchFamily="-65" charset="-128"/>
              </a:rPr>
              <a:t>Timeliness: The approach should respond quickly so as to limit the number of</a:t>
            </a:r>
          </a:p>
          <a:p>
            <a:pPr>
              <a:lnSpc>
                <a:spcPct val="80000"/>
              </a:lnSpc>
            </a:pPr>
            <a:r>
              <a:rPr lang="en-US" sz="300" dirty="0" smtClean="0">
                <a:latin typeface="Arial" charset="0"/>
                <a:ea typeface="ＭＳ Ｐゴシック" pitchFamily="-65" charset="-128"/>
              </a:rPr>
              <a:t>infected programs or systems and the consequent activity.</a:t>
            </a:r>
          </a:p>
          <a:p>
            <a:pPr>
              <a:lnSpc>
                <a:spcPct val="80000"/>
              </a:lnSpc>
            </a:pPr>
            <a:endParaRPr lang="en-US" sz="300" dirty="0" smtClean="0">
              <a:latin typeface="Arial" charset="0"/>
              <a:ea typeface="ＭＳ Ｐゴシック" pitchFamily="-65" charset="-128"/>
            </a:endParaRPr>
          </a:p>
          <a:p>
            <a:pPr>
              <a:lnSpc>
                <a:spcPct val="80000"/>
              </a:lnSpc>
            </a:pPr>
            <a:r>
              <a:rPr lang="en-US" sz="300" dirty="0" smtClean="0">
                <a:latin typeface="Arial" charset="0"/>
                <a:ea typeface="ＭＳ Ｐゴシック" pitchFamily="-65" charset="-128"/>
              </a:rPr>
              <a:t>• </a:t>
            </a:r>
            <a:r>
              <a:rPr lang="en-US" sz="300" b="1" dirty="0" smtClean="0">
                <a:latin typeface="Arial" charset="0"/>
                <a:ea typeface="ＭＳ Ｐゴシック" pitchFamily="-65" charset="-128"/>
              </a:rPr>
              <a:t>Resiliency: The approach should be resistant to evasion techniques employed</a:t>
            </a:r>
          </a:p>
          <a:p>
            <a:pPr>
              <a:lnSpc>
                <a:spcPct val="80000"/>
              </a:lnSpc>
            </a:pPr>
            <a:r>
              <a:rPr lang="en-US" sz="300" dirty="0" smtClean="0">
                <a:latin typeface="Arial" charset="0"/>
                <a:ea typeface="ＭＳ Ｐゴシック" pitchFamily="-65" charset="-128"/>
              </a:rPr>
              <a:t>by attackers to hide the presence of their malware.</a:t>
            </a:r>
          </a:p>
          <a:p>
            <a:pPr>
              <a:lnSpc>
                <a:spcPct val="80000"/>
              </a:lnSpc>
            </a:pPr>
            <a:endParaRPr lang="en-US" sz="300" dirty="0" smtClean="0">
              <a:latin typeface="Arial" charset="0"/>
              <a:ea typeface="ＭＳ Ｐゴシック" pitchFamily="-65" charset="-128"/>
            </a:endParaRPr>
          </a:p>
          <a:p>
            <a:pPr>
              <a:lnSpc>
                <a:spcPct val="80000"/>
              </a:lnSpc>
            </a:pPr>
            <a:r>
              <a:rPr lang="en-US" sz="300" dirty="0" smtClean="0">
                <a:latin typeface="Arial" charset="0"/>
                <a:ea typeface="ＭＳ Ｐゴシック" pitchFamily="-65" charset="-128"/>
              </a:rPr>
              <a:t>• </a:t>
            </a:r>
            <a:r>
              <a:rPr lang="en-US" sz="300" b="1" dirty="0" smtClean="0">
                <a:latin typeface="Arial" charset="0"/>
                <a:ea typeface="ＭＳ Ｐゴシック" pitchFamily="-65" charset="-128"/>
              </a:rPr>
              <a:t>Minimal denial-of-service costs: The approach should result in minimal reduction</a:t>
            </a:r>
          </a:p>
          <a:p>
            <a:pPr>
              <a:lnSpc>
                <a:spcPct val="80000"/>
              </a:lnSpc>
            </a:pPr>
            <a:r>
              <a:rPr lang="en-US" sz="300" dirty="0" smtClean="0">
                <a:latin typeface="Arial" charset="0"/>
                <a:ea typeface="ＭＳ Ｐゴシック" pitchFamily="-65" charset="-128"/>
              </a:rPr>
              <a:t>in capacity or service due to the actions of the countermeasure software,</a:t>
            </a:r>
          </a:p>
          <a:p>
            <a:pPr>
              <a:lnSpc>
                <a:spcPct val="80000"/>
              </a:lnSpc>
            </a:pPr>
            <a:r>
              <a:rPr lang="en-US" sz="300" dirty="0" smtClean="0">
                <a:latin typeface="Arial" charset="0"/>
                <a:ea typeface="ＭＳ Ｐゴシック" pitchFamily="-65" charset="-128"/>
              </a:rPr>
              <a:t>and should not significantly disrupt normal operation.</a:t>
            </a:r>
          </a:p>
          <a:p>
            <a:pPr>
              <a:lnSpc>
                <a:spcPct val="80000"/>
              </a:lnSpc>
            </a:pPr>
            <a:endParaRPr lang="en-US" sz="300" dirty="0" smtClean="0">
              <a:latin typeface="Arial" charset="0"/>
              <a:ea typeface="ＭＳ Ｐゴシック" pitchFamily="-65" charset="-128"/>
            </a:endParaRPr>
          </a:p>
          <a:p>
            <a:pPr>
              <a:lnSpc>
                <a:spcPct val="80000"/>
              </a:lnSpc>
            </a:pPr>
            <a:r>
              <a:rPr lang="en-US" sz="300" dirty="0" smtClean="0">
                <a:latin typeface="Arial" charset="0"/>
                <a:ea typeface="ＭＳ Ｐゴシック" pitchFamily="-65" charset="-128"/>
              </a:rPr>
              <a:t>• </a:t>
            </a:r>
            <a:r>
              <a:rPr lang="en-US" sz="300" b="1" dirty="0" smtClean="0">
                <a:latin typeface="Arial" charset="0"/>
                <a:ea typeface="ＭＳ Ｐゴシック" pitchFamily="-65" charset="-128"/>
              </a:rPr>
              <a:t>Transparency: The countermeasure software and devices should not require</a:t>
            </a:r>
          </a:p>
          <a:p>
            <a:pPr>
              <a:lnSpc>
                <a:spcPct val="80000"/>
              </a:lnSpc>
            </a:pPr>
            <a:r>
              <a:rPr lang="en-US" sz="300" dirty="0" smtClean="0">
                <a:latin typeface="Arial" charset="0"/>
                <a:ea typeface="ＭＳ Ｐゴシック" pitchFamily="-65" charset="-128"/>
              </a:rPr>
              <a:t>modification to existing (legacy) </a:t>
            </a:r>
            <a:r>
              <a:rPr lang="en-US" sz="300" dirty="0" err="1" smtClean="0">
                <a:latin typeface="Arial" charset="0"/>
                <a:ea typeface="ＭＳ Ｐゴシック" pitchFamily="-65" charset="-128"/>
              </a:rPr>
              <a:t>OSs</a:t>
            </a:r>
            <a:r>
              <a:rPr lang="en-US" sz="300" dirty="0" smtClean="0">
                <a:latin typeface="Arial" charset="0"/>
                <a:ea typeface="ＭＳ Ｐゴシック" pitchFamily="-65" charset="-128"/>
              </a:rPr>
              <a:t>, application software, and hardware.</a:t>
            </a:r>
          </a:p>
          <a:p>
            <a:pPr>
              <a:lnSpc>
                <a:spcPct val="80000"/>
              </a:lnSpc>
            </a:pPr>
            <a:endParaRPr lang="en-US" sz="300" dirty="0" smtClean="0">
              <a:latin typeface="Arial" charset="0"/>
              <a:ea typeface="ＭＳ Ｐゴシック" pitchFamily="-65" charset="-128"/>
            </a:endParaRPr>
          </a:p>
          <a:p>
            <a:pPr>
              <a:lnSpc>
                <a:spcPct val="80000"/>
              </a:lnSpc>
            </a:pPr>
            <a:r>
              <a:rPr lang="en-US" sz="300" dirty="0" smtClean="0">
                <a:latin typeface="Arial" charset="0"/>
                <a:ea typeface="ＭＳ Ｐゴシック" pitchFamily="-65" charset="-128"/>
              </a:rPr>
              <a:t>• </a:t>
            </a:r>
            <a:r>
              <a:rPr lang="en-US" sz="300" b="1" dirty="0" smtClean="0">
                <a:latin typeface="Arial" charset="0"/>
                <a:ea typeface="ＭＳ Ｐゴシック" pitchFamily="-65" charset="-128"/>
              </a:rPr>
              <a:t>Global and local coverage: The approach should be able to deal with attack</a:t>
            </a:r>
          </a:p>
          <a:p>
            <a:pPr>
              <a:lnSpc>
                <a:spcPct val="80000"/>
              </a:lnSpc>
            </a:pPr>
            <a:r>
              <a:rPr lang="en-US" sz="300" dirty="0" smtClean="0">
                <a:latin typeface="Arial" charset="0"/>
                <a:ea typeface="ＭＳ Ｐゴシック" pitchFamily="-65" charset="-128"/>
              </a:rPr>
              <a:t>sources both from outside and inside the enterprise network.</a:t>
            </a:r>
          </a:p>
          <a:p>
            <a:pPr>
              <a:lnSpc>
                <a:spcPct val="80000"/>
              </a:lnSpc>
            </a:pPr>
            <a:r>
              <a:rPr lang="en-US" sz="300" dirty="0" smtClean="0">
                <a:latin typeface="Arial" charset="0"/>
                <a:ea typeface="ＭＳ Ｐゴシック" pitchFamily="-65" charset="-128"/>
              </a:rPr>
              <a:t>Achieving all these requirements often requires the use of multiple approaches.</a:t>
            </a:r>
          </a:p>
          <a:p>
            <a:pPr>
              <a:lnSpc>
                <a:spcPct val="80000"/>
              </a:lnSpc>
            </a:pPr>
            <a:endParaRPr lang="en-US" sz="300" dirty="0" smtClean="0">
              <a:latin typeface="Arial" charset="0"/>
              <a:ea typeface="ＭＳ Ｐゴシック" pitchFamily="-65" charset="-128"/>
            </a:endParaRPr>
          </a:p>
          <a:p>
            <a:pPr>
              <a:lnSpc>
                <a:spcPct val="80000"/>
              </a:lnSpc>
            </a:pPr>
            <a:r>
              <a:rPr lang="en-US" sz="300" dirty="0" smtClean="0">
                <a:latin typeface="Arial" charset="0"/>
                <a:ea typeface="ＭＳ Ｐゴシック" pitchFamily="-65" charset="-128"/>
              </a:rPr>
              <a:t>Detection of the presence of malware can occur in a number of locations. It</a:t>
            </a:r>
          </a:p>
          <a:p>
            <a:pPr>
              <a:lnSpc>
                <a:spcPct val="80000"/>
              </a:lnSpc>
            </a:pPr>
            <a:r>
              <a:rPr lang="en-US" sz="300" dirty="0" smtClean="0">
                <a:latin typeface="Arial" charset="0"/>
                <a:ea typeface="ＭＳ Ｐゴシック" pitchFamily="-65" charset="-128"/>
              </a:rPr>
              <a:t>may occur on the infected system, where some host-based “anti-virus” program is</a:t>
            </a:r>
          </a:p>
          <a:p>
            <a:pPr>
              <a:lnSpc>
                <a:spcPct val="80000"/>
              </a:lnSpc>
            </a:pPr>
            <a:r>
              <a:rPr lang="en-US" sz="300" dirty="0" smtClean="0">
                <a:latin typeface="Arial" charset="0"/>
                <a:ea typeface="ＭＳ Ｐゴシック" pitchFamily="-65" charset="-128"/>
              </a:rPr>
              <a:t>running, monitoring data imported into the system, and the execution and behavior</a:t>
            </a:r>
          </a:p>
          <a:p>
            <a:pPr>
              <a:lnSpc>
                <a:spcPct val="80000"/>
              </a:lnSpc>
            </a:pPr>
            <a:r>
              <a:rPr lang="en-US" sz="300" dirty="0" smtClean="0">
                <a:latin typeface="Arial" charset="0"/>
                <a:ea typeface="ＭＳ Ｐゴシック" pitchFamily="-65" charset="-128"/>
              </a:rPr>
              <a:t>of programs running on the system. Or, it may take place as part of the perimeter</a:t>
            </a:r>
          </a:p>
          <a:p>
            <a:pPr>
              <a:lnSpc>
                <a:spcPct val="80000"/>
              </a:lnSpc>
            </a:pPr>
            <a:r>
              <a:rPr lang="en-US" sz="300" dirty="0" smtClean="0">
                <a:latin typeface="Arial" charset="0"/>
                <a:ea typeface="ＭＳ Ｐゴシック" pitchFamily="-65" charset="-128"/>
              </a:rPr>
              <a:t>security mechanisms used in an organization’s firewall and intrusion detection</a:t>
            </a:r>
          </a:p>
          <a:p>
            <a:pPr>
              <a:lnSpc>
                <a:spcPct val="80000"/>
              </a:lnSpc>
            </a:pPr>
            <a:r>
              <a:rPr lang="en-US" sz="300" dirty="0" smtClean="0">
                <a:latin typeface="Arial" charset="0"/>
                <a:ea typeface="ＭＳ Ｐゴシック" pitchFamily="-65" charset="-128"/>
              </a:rPr>
              <a:t>systems (IDS). Lastly, detection may use distributed mechanisms that gather data</a:t>
            </a:r>
          </a:p>
          <a:p>
            <a:pPr>
              <a:lnSpc>
                <a:spcPct val="80000"/>
              </a:lnSpc>
            </a:pPr>
            <a:r>
              <a:rPr lang="en-US" sz="300" dirty="0" smtClean="0">
                <a:latin typeface="Arial" charset="0"/>
                <a:ea typeface="ＭＳ Ｐゴシック" pitchFamily="-65" charset="-128"/>
              </a:rPr>
              <a:t>from both host-based and perimeter sensors, potentially over a large number of</a:t>
            </a:r>
          </a:p>
          <a:p>
            <a:pPr>
              <a:lnSpc>
                <a:spcPct val="80000"/>
              </a:lnSpc>
            </a:pPr>
            <a:r>
              <a:rPr lang="en-US" sz="300" dirty="0" smtClean="0">
                <a:latin typeface="Arial" charset="0"/>
                <a:ea typeface="ＭＳ Ｐゴシック" pitchFamily="-65" charset="-128"/>
              </a:rPr>
              <a:t>networks and organizations, in order to obtain the largest scale view of the movement</a:t>
            </a:r>
          </a:p>
          <a:p>
            <a:pPr>
              <a:lnSpc>
                <a:spcPct val="80000"/>
              </a:lnSpc>
            </a:pPr>
            <a:r>
              <a:rPr lang="en-US" sz="300" dirty="0" smtClean="0">
                <a:latin typeface="Arial" charset="0"/>
                <a:ea typeface="ＭＳ Ｐゴシック" pitchFamily="-65" charset="-128"/>
              </a:rPr>
              <a:t>of malware. We now consider each of these approaches in more detail.</a:t>
            </a:r>
          </a:p>
        </p:txBody>
      </p:sp>
      <p:sp>
        <p:nvSpPr>
          <p:cNvPr id="86020" name="Slide Number Placeholder 3"/>
          <p:cNvSpPr>
            <a:spLocks noGrp="1"/>
          </p:cNvSpPr>
          <p:nvPr>
            <p:ph type="sldNum" sz="quarter" idx="5"/>
          </p:nvPr>
        </p:nvSpPr>
        <p:spPr>
          <a:xfrm>
            <a:off x="3884613" y="8685213"/>
            <a:ext cx="2971800" cy="457200"/>
          </a:xfrm>
          <a:prstGeom prst="rect">
            <a:avLst/>
          </a:prstGeom>
          <a:noFill/>
        </p:spPr>
        <p:txBody>
          <a:bodyPr/>
          <a:lstStyle/>
          <a:p>
            <a:fld id="{BB27E824-F892-40CE-AB56-248E9936AD89}" type="slidenum">
              <a:rPr lang="en-AU"/>
              <a:pPr/>
              <a:t>44</a:t>
            </a:fld>
            <a:endParaRPr lang="en-AU"/>
          </a:p>
        </p:txBody>
      </p:sp>
    </p:spTree>
    <p:extLst>
      <p:ext uri="{BB962C8B-B14F-4D97-AF65-F5344CB8AC3E}">
        <p14:creationId xmlns:p14="http://schemas.microsoft.com/office/powerpoint/2010/main" val="502942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xfrm>
            <a:off x="3884613" y="8685213"/>
            <a:ext cx="2971800" cy="457200"/>
          </a:xfrm>
          <a:prstGeom prst="rect">
            <a:avLst/>
          </a:prstGeom>
          <a:noFill/>
        </p:spPr>
        <p:txBody>
          <a:bodyPr/>
          <a:lstStyle/>
          <a:p>
            <a:fld id="{7A26A12A-4E55-48D4-AFF7-6892C12C09F5}" type="slidenum">
              <a:rPr lang="en-AU"/>
              <a:pPr/>
              <a:t>3</a:t>
            </a:fld>
            <a:endParaRPr lang="en-AU"/>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r>
              <a:rPr lang="en-US" dirty="0" smtClean="0">
                <a:latin typeface="Arial" charset="0"/>
                <a:ea typeface="ＭＳ Ｐゴシック" pitchFamily="-65" charset="-128"/>
              </a:rPr>
              <a:t>Propagation mechanisms include infection of existing executable or interpreted</a:t>
            </a:r>
          </a:p>
          <a:p>
            <a:pPr eaLnBrk="1" hangingPunct="1"/>
            <a:r>
              <a:rPr lang="en-US" dirty="0" smtClean="0">
                <a:latin typeface="Arial" charset="0"/>
                <a:ea typeface="ＭＳ Ｐゴシック" pitchFamily="-65" charset="-128"/>
              </a:rPr>
              <a:t>content by viruses that is subsequently spread to other systems; exploit of software</a:t>
            </a:r>
          </a:p>
          <a:p>
            <a:pPr eaLnBrk="1" hangingPunct="1"/>
            <a:r>
              <a:rPr lang="en-US" dirty="0" smtClean="0">
                <a:latin typeface="Arial" charset="0"/>
                <a:ea typeface="ＭＳ Ｐゴシック" pitchFamily="-65" charset="-128"/>
              </a:rPr>
              <a:t>vulnerabilities either locally or over a network by worms or drive-by-downloads to</a:t>
            </a:r>
          </a:p>
          <a:p>
            <a:pPr eaLnBrk="1" hangingPunct="1"/>
            <a:r>
              <a:rPr lang="en-US" dirty="0" smtClean="0">
                <a:latin typeface="Arial" charset="0"/>
                <a:ea typeface="ＭＳ Ｐゴシック" pitchFamily="-65" charset="-128"/>
              </a:rPr>
              <a:t>allow the malware to replicate; and social engineering attacks that convince users to</a:t>
            </a:r>
          </a:p>
          <a:p>
            <a:pPr eaLnBrk="1" hangingPunct="1"/>
            <a:r>
              <a:rPr lang="en-US" dirty="0" smtClean="0">
                <a:latin typeface="Arial" charset="0"/>
                <a:ea typeface="ＭＳ Ｐゴシック" pitchFamily="-65" charset="-128"/>
              </a:rPr>
              <a:t>bypass security mechanisms to install </a:t>
            </a:r>
            <a:r>
              <a:rPr lang="en-US" dirty="0" err="1" smtClean="0">
                <a:latin typeface="Arial" charset="0"/>
                <a:ea typeface="ＭＳ Ｐゴシック" pitchFamily="-65" charset="-128"/>
              </a:rPr>
              <a:t>trojans</a:t>
            </a:r>
            <a:r>
              <a:rPr lang="en-US" dirty="0" smtClean="0">
                <a:latin typeface="Arial" charset="0"/>
                <a:ea typeface="ＭＳ Ｐゴシック" pitchFamily="-65" charset="-128"/>
              </a:rPr>
              <a:t>, or to respond to phishing attacks.</a:t>
            </a:r>
          </a:p>
          <a:p>
            <a:pPr eaLnBrk="1" hangingPunct="1"/>
            <a:endParaRPr lang="en-US" dirty="0" smtClean="0">
              <a:latin typeface="Arial" charset="0"/>
              <a:ea typeface="ＭＳ Ｐゴシック" pitchFamily="-65" charset="-128"/>
            </a:endParaRPr>
          </a:p>
          <a:p>
            <a:pPr eaLnBrk="1" hangingPunct="1"/>
            <a:r>
              <a:rPr lang="en-US" dirty="0" smtClean="0">
                <a:latin typeface="Arial" charset="0"/>
                <a:ea typeface="ＭＳ Ｐゴシック" pitchFamily="-65" charset="-128"/>
              </a:rPr>
              <a:t>Payload actions performed by malware once it reaches a target system can</a:t>
            </a:r>
          </a:p>
          <a:p>
            <a:pPr eaLnBrk="1" hangingPunct="1"/>
            <a:r>
              <a:rPr lang="en-US" dirty="0" smtClean="0">
                <a:latin typeface="Arial" charset="0"/>
                <a:ea typeface="ＭＳ Ｐゴシック" pitchFamily="-65" charset="-128"/>
              </a:rPr>
              <a:t>include corruption of system or data files; theft of service in order to make the</a:t>
            </a:r>
          </a:p>
          <a:p>
            <a:pPr eaLnBrk="1" hangingPunct="1"/>
            <a:r>
              <a:rPr lang="en-US" dirty="0" smtClean="0">
                <a:latin typeface="Arial" charset="0"/>
                <a:ea typeface="ＭＳ Ｐゴシック" pitchFamily="-65" charset="-128"/>
              </a:rPr>
              <a:t>system a zombie agent of attack as part of a botnet; theft of information from the</a:t>
            </a:r>
          </a:p>
          <a:p>
            <a:pPr eaLnBrk="1" hangingPunct="1"/>
            <a:r>
              <a:rPr lang="en-US" dirty="0" smtClean="0">
                <a:latin typeface="Arial" charset="0"/>
                <a:ea typeface="ＭＳ Ｐゴシック" pitchFamily="-65" charset="-128"/>
              </a:rPr>
              <a:t>system, especially of logins, passwords, or other personal details by </a:t>
            </a:r>
            <a:r>
              <a:rPr lang="en-US" dirty="0" err="1" smtClean="0">
                <a:latin typeface="Arial" charset="0"/>
                <a:ea typeface="ＭＳ Ｐゴシック" pitchFamily="-65" charset="-128"/>
              </a:rPr>
              <a:t>keylogging</a:t>
            </a:r>
            <a:r>
              <a:rPr lang="en-US" dirty="0" smtClean="0">
                <a:latin typeface="Arial" charset="0"/>
                <a:ea typeface="ＭＳ Ｐゴシック" pitchFamily="-65" charset="-128"/>
              </a:rPr>
              <a:t> or</a:t>
            </a:r>
          </a:p>
          <a:p>
            <a:pPr eaLnBrk="1" hangingPunct="1"/>
            <a:r>
              <a:rPr lang="en-US" dirty="0" smtClean="0">
                <a:latin typeface="Arial" charset="0"/>
                <a:ea typeface="ＭＳ Ｐゴシック" pitchFamily="-65" charset="-128"/>
              </a:rPr>
              <a:t>spyware programs; and </a:t>
            </a:r>
            <a:r>
              <a:rPr lang="en-US" dirty="0" err="1" smtClean="0">
                <a:latin typeface="Arial" charset="0"/>
                <a:ea typeface="ＭＳ Ｐゴシック" pitchFamily="-65" charset="-128"/>
              </a:rPr>
              <a:t>stealthing</a:t>
            </a:r>
            <a:r>
              <a:rPr lang="en-US" dirty="0" smtClean="0">
                <a:latin typeface="Arial" charset="0"/>
                <a:ea typeface="ＭＳ Ｐゴシック" pitchFamily="-65" charset="-128"/>
              </a:rPr>
              <a:t> where the malware hides its presence on the</a:t>
            </a:r>
          </a:p>
          <a:p>
            <a:pPr eaLnBrk="1" hangingPunct="1"/>
            <a:r>
              <a:rPr lang="en-US" dirty="0" smtClean="0">
                <a:latin typeface="Arial" charset="0"/>
                <a:ea typeface="ＭＳ Ｐゴシック" pitchFamily="-65" charset="-128"/>
              </a:rPr>
              <a:t>system from attempts to detect and block it.</a:t>
            </a:r>
          </a:p>
          <a:p>
            <a:pPr eaLnBrk="1" hangingPunct="1"/>
            <a:endParaRPr lang="en-US" dirty="0" smtClean="0">
              <a:latin typeface="Arial" charset="0"/>
              <a:ea typeface="ＭＳ Ｐゴシック" pitchFamily="-65" charset="-128"/>
            </a:endParaRPr>
          </a:p>
          <a:p>
            <a:pPr eaLnBrk="1" hangingPunct="1"/>
            <a:r>
              <a:rPr lang="en-US" dirty="0" smtClean="0">
                <a:latin typeface="Arial" charset="0"/>
                <a:ea typeface="ＭＳ Ｐゴシック" pitchFamily="-65" charset="-128"/>
              </a:rPr>
              <a:t>While early malware tended to use a single means of propagation to deliver</a:t>
            </a:r>
          </a:p>
          <a:p>
            <a:pPr eaLnBrk="1" hangingPunct="1"/>
            <a:r>
              <a:rPr lang="en-US" dirty="0" smtClean="0">
                <a:latin typeface="Arial" charset="0"/>
                <a:ea typeface="ＭＳ Ｐゴシック" pitchFamily="-65" charset="-128"/>
              </a:rPr>
              <a:t>a single payload, as it evolved, we see a growth of blended malware that incorporates</a:t>
            </a:r>
          </a:p>
          <a:p>
            <a:pPr eaLnBrk="1" hangingPunct="1"/>
            <a:r>
              <a:rPr lang="en-US" dirty="0" smtClean="0">
                <a:latin typeface="Arial" charset="0"/>
                <a:ea typeface="ＭＳ Ｐゴシック" pitchFamily="-65" charset="-128"/>
              </a:rPr>
              <a:t>a range of both propagation mechanisms and payloads that increase its ability</a:t>
            </a:r>
          </a:p>
          <a:p>
            <a:pPr eaLnBrk="1" hangingPunct="1"/>
            <a:r>
              <a:rPr lang="en-US" dirty="0" smtClean="0">
                <a:latin typeface="Arial" charset="0"/>
                <a:ea typeface="ＭＳ Ｐゴシック" pitchFamily="-65" charset="-128"/>
              </a:rPr>
              <a:t>to spread, hide, and perform a range of actions on targets. A </a:t>
            </a:r>
            <a:r>
              <a:rPr lang="en-US" b="1" dirty="0" smtClean="0">
                <a:latin typeface="Arial" charset="0"/>
                <a:ea typeface="ＭＳ Ｐゴシック" pitchFamily="-65" charset="-128"/>
              </a:rPr>
              <a:t>blended attack uses</a:t>
            </a:r>
          </a:p>
          <a:p>
            <a:pPr eaLnBrk="1" hangingPunct="1"/>
            <a:r>
              <a:rPr lang="en-US" dirty="0" smtClean="0">
                <a:latin typeface="Arial" charset="0"/>
                <a:ea typeface="ＭＳ Ｐゴシック" pitchFamily="-65" charset="-128"/>
              </a:rPr>
              <a:t>multiple methods of infection or propagation, to maximize the speed of contagion</a:t>
            </a:r>
          </a:p>
          <a:p>
            <a:pPr eaLnBrk="1" hangingPunct="1"/>
            <a:r>
              <a:rPr lang="en-US" dirty="0" smtClean="0">
                <a:latin typeface="Arial" charset="0"/>
                <a:ea typeface="ＭＳ Ｐゴシック" pitchFamily="-65" charset="-128"/>
              </a:rPr>
              <a:t>and the severity of the attack. Some malware even support an update mechanism</a:t>
            </a:r>
          </a:p>
          <a:p>
            <a:pPr eaLnBrk="1" hangingPunct="1"/>
            <a:r>
              <a:rPr lang="en-US" dirty="0" smtClean="0">
                <a:latin typeface="Arial" charset="0"/>
                <a:ea typeface="ＭＳ Ｐゴシック" pitchFamily="-65" charset="-128"/>
              </a:rPr>
              <a:t>that allows it to change the range of propagation and payload mechanisms utilized</a:t>
            </a:r>
          </a:p>
          <a:p>
            <a:pPr eaLnBrk="1" hangingPunct="1"/>
            <a:r>
              <a:rPr lang="en-US" dirty="0" smtClean="0">
                <a:latin typeface="Arial" charset="0"/>
                <a:ea typeface="ＭＳ Ｐゴシック" pitchFamily="-65" charset="-128"/>
              </a:rPr>
              <a:t>once it is deployed.</a:t>
            </a:r>
          </a:p>
          <a:p>
            <a:pPr eaLnBrk="1" hangingPunct="1"/>
            <a:endParaRPr lang="en-US" dirty="0" smtClean="0">
              <a:latin typeface="Arial" charset="0"/>
              <a:ea typeface="ＭＳ Ｐゴシック" pitchFamily="-65" charset="-128"/>
            </a:endParaRPr>
          </a:p>
          <a:p>
            <a:pPr eaLnBrk="1" hangingPunct="1"/>
            <a:r>
              <a:rPr lang="en-US" dirty="0" smtClean="0">
                <a:latin typeface="Arial" charset="0"/>
                <a:ea typeface="ＭＳ Ｐゴシック" pitchFamily="-65" charset="-128"/>
              </a:rPr>
              <a:t>In the following sections, we survey these various categories of malware, and</a:t>
            </a:r>
          </a:p>
          <a:p>
            <a:pPr eaLnBrk="1" hangingPunct="1"/>
            <a:r>
              <a:rPr lang="en-US" dirty="0" smtClean="0">
                <a:latin typeface="Arial" charset="0"/>
                <a:ea typeface="ＭＳ Ｐゴシック" pitchFamily="-65" charset="-128"/>
              </a:rPr>
              <a:t>then follow with a discussion of appropriate countermeasures.</a:t>
            </a:r>
            <a:endParaRPr lang="en-US" dirty="0" smtClean="0">
              <a:latin typeface="Times New Roman" pitchFamily="-65" charset="0"/>
              <a:ea typeface="ＭＳ Ｐゴシック" pitchFamily="-65" charset="-128"/>
            </a:endParaRPr>
          </a:p>
        </p:txBody>
      </p:sp>
    </p:spTree>
    <p:extLst>
      <p:ext uri="{BB962C8B-B14F-4D97-AF65-F5344CB8AC3E}">
        <p14:creationId xmlns:p14="http://schemas.microsoft.com/office/powerpoint/2010/main" val="15643528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xfrm>
            <a:off x="3884613" y="8685213"/>
            <a:ext cx="2971800" cy="457200"/>
          </a:xfrm>
          <a:prstGeom prst="rect">
            <a:avLst/>
          </a:prstGeom>
          <a:noFill/>
        </p:spPr>
        <p:txBody>
          <a:bodyPr/>
          <a:lstStyle/>
          <a:p>
            <a:fld id="{994F85D0-8E27-4A5B-B7E9-04E353320E2B}" type="slidenum">
              <a:rPr lang="en-AU"/>
              <a:pPr/>
              <a:t>45</a:t>
            </a:fld>
            <a:endParaRPr lang="en-AU"/>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r>
              <a:rPr lang="en-US" smtClean="0">
                <a:latin typeface="Arial" charset="0"/>
                <a:ea typeface="ＭＳ Ｐゴシック" pitchFamily="-65" charset="-128"/>
              </a:rPr>
              <a:t>There is considerable overlap in techniques for</a:t>
            </a:r>
          </a:p>
          <a:p>
            <a:r>
              <a:rPr lang="en-US" smtClean="0">
                <a:latin typeface="Arial" charset="0"/>
                <a:ea typeface="ＭＳ Ｐゴシック" pitchFamily="-65" charset="-128"/>
              </a:rPr>
              <a:t>dealing with viruses and worms. Once a worm is resident on a machine, anti-virus</a:t>
            </a:r>
          </a:p>
          <a:p>
            <a:r>
              <a:rPr lang="en-US" smtClean="0">
                <a:latin typeface="Arial" charset="0"/>
                <a:ea typeface="ＭＳ Ｐゴシック" pitchFamily="-65" charset="-128"/>
              </a:rPr>
              <a:t>software can be used to detect it, and possibly remove it. In addition, because worm</a:t>
            </a:r>
          </a:p>
          <a:p>
            <a:r>
              <a:rPr lang="en-US" smtClean="0">
                <a:latin typeface="Arial" charset="0"/>
                <a:ea typeface="ＭＳ Ｐゴシック" pitchFamily="-65" charset="-128"/>
              </a:rPr>
              <a:t>propagation generates considerable network activity, perimeter network activity</a:t>
            </a:r>
          </a:p>
          <a:p>
            <a:r>
              <a:rPr lang="en-US" smtClean="0">
                <a:latin typeface="Arial" charset="0"/>
                <a:ea typeface="ＭＳ Ｐゴシック" pitchFamily="-65" charset="-128"/>
              </a:rPr>
              <a:t>and usage monitoring can form the basis of a worm defense. Following [JHI07], we</a:t>
            </a:r>
          </a:p>
          <a:p>
            <a:r>
              <a:rPr lang="en-US" smtClean="0">
                <a:latin typeface="Arial" charset="0"/>
                <a:ea typeface="ＭＳ Ｐゴシック" pitchFamily="-65" charset="-128"/>
              </a:rPr>
              <a:t>list six classes of worm defense that address the network activity it may generate:</a:t>
            </a:r>
          </a:p>
          <a:p>
            <a:endParaRPr lang="en-US" b="1" smtClean="0">
              <a:latin typeface="Arial" charset="0"/>
              <a:ea typeface="ＭＳ Ｐゴシック" pitchFamily="-65" charset="-128"/>
            </a:endParaRPr>
          </a:p>
          <a:p>
            <a:r>
              <a:rPr lang="en-US" b="1" smtClean="0">
                <a:latin typeface="Arial" charset="0"/>
                <a:ea typeface="ＭＳ Ｐゴシック" pitchFamily="-65" charset="-128"/>
              </a:rPr>
              <a:t>A. Signature-based worm scan filtering: This type of approach generates a worm</a:t>
            </a:r>
          </a:p>
          <a:p>
            <a:r>
              <a:rPr lang="en-US" smtClean="0">
                <a:latin typeface="Arial" charset="0"/>
                <a:ea typeface="ＭＳ Ｐゴシック" pitchFamily="-65" charset="-128"/>
              </a:rPr>
              <a:t>signature, which is then used to prevent worm scans from entering/leaving a</a:t>
            </a:r>
          </a:p>
          <a:p>
            <a:r>
              <a:rPr lang="en-US" smtClean="0">
                <a:latin typeface="Arial" charset="0"/>
                <a:ea typeface="ＭＳ Ｐゴシック" pitchFamily="-65" charset="-128"/>
              </a:rPr>
              <a:t>network/host. Typically, this approach involves identifying suspicious flows</a:t>
            </a:r>
          </a:p>
          <a:p>
            <a:r>
              <a:rPr lang="en-US" smtClean="0">
                <a:latin typeface="Arial" charset="0"/>
                <a:ea typeface="ＭＳ Ｐゴシック" pitchFamily="-65" charset="-128"/>
              </a:rPr>
              <a:t>and generating a worm signature. This approach is vulnerable to the use of</a:t>
            </a:r>
          </a:p>
          <a:p>
            <a:r>
              <a:rPr lang="en-US" smtClean="0">
                <a:latin typeface="Arial" charset="0"/>
                <a:ea typeface="ＭＳ Ｐゴシック" pitchFamily="-65" charset="-128"/>
              </a:rPr>
              <a:t>polymorphic worms: Either the detection software misses the worm or, if it</a:t>
            </a:r>
          </a:p>
          <a:p>
            <a:r>
              <a:rPr lang="en-US" smtClean="0">
                <a:latin typeface="Arial" charset="0"/>
                <a:ea typeface="ＭＳ Ｐゴシック" pitchFamily="-65" charset="-128"/>
              </a:rPr>
              <a:t>is sufficiently sophisticated to deal with polymorphic worms, the scheme may</a:t>
            </a:r>
          </a:p>
          <a:p>
            <a:r>
              <a:rPr lang="en-US" smtClean="0">
                <a:latin typeface="Arial" charset="0"/>
                <a:ea typeface="ＭＳ Ｐゴシック" pitchFamily="-65" charset="-128"/>
              </a:rPr>
              <a:t>take a long time to react. [NEWS05] is an example of this approach.</a:t>
            </a:r>
          </a:p>
          <a:p>
            <a:endParaRPr lang="en-US" b="1" smtClean="0">
              <a:latin typeface="Arial" charset="0"/>
              <a:ea typeface="ＭＳ Ｐゴシック" pitchFamily="-65" charset="-128"/>
            </a:endParaRPr>
          </a:p>
          <a:p>
            <a:r>
              <a:rPr lang="en-US" b="1" smtClean="0">
                <a:latin typeface="Arial" charset="0"/>
                <a:ea typeface="ＭＳ Ｐゴシック" pitchFamily="-65" charset="-128"/>
              </a:rPr>
              <a:t>B. Filter-based worm containment: This approach is similar to class A but focuses on</a:t>
            </a:r>
          </a:p>
          <a:p>
            <a:r>
              <a:rPr lang="en-US" smtClean="0">
                <a:latin typeface="Arial" charset="0"/>
                <a:ea typeface="ＭＳ Ｐゴシック" pitchFamily="-65" charset="-128"/>
              </a:rPr>
              <a:t>worm content rather than a scan signature. The filter checks a message to determine</a:t>
            </a:r>
          </a:p>
          <a:p>
            <a:r>
              <a:rPr lang="en-US" smtClean="0">
                <a:latin typeface="Arial" charset="0"/>
                <a:ea typeface="ＭＳ Ｐゴシック" pitchFamily="-65" charset="-128"/>
              </a:rPr>
              <a:t>if it contains worm code. An example is Vigilante [COST05], which relies</a:t>
            </a:r>
          </a:p>
          <a:p>
            <a:r>
              <a:rPr lang="en-US" smtClean="0">
                <a:latin typeface="Arial" charset="0"/>
                <a:ea typeface="ＭＳ Ｐゴシック" pitchFamily="-65" charset="-128"/>
              </a:rPr>
              <a:t>on collaborative worm detection at end hosts. This approach can be quite effective</a:t>
            </a:r>
          </a:p>
          <a:p>
            <a:r>
              <a:rPr lang="en-US" smtClean="0">
                <a:latin typeface="Arial" charset="0"/>
                <a:ea typeface="ＭＳ Ｐゴシック" pitchFamily="-65" charset="-128"/>
              </a:rPr>
              <a:t>but requires efficient detection algorithms and rapid alert dissemination.</a:t>
            </a:r>
          </a:p>
          <a:p>
            <a:endParaRPr lang="en-US" b="1" smtClean="0">
              <a:latin typeface="Arial" charset="0"/>
              <a:ea typeface="ＭＳ Ｐゴシック" pitchFamily="-65" charset="-128"/>
            </a:endParaRPr>
          </a:p>
          <a:p>
            <a:r>
              <a:rPr lang="en-US" b="1" smtClean="0">
                <a:latin typeface="Arial" charset="0"/>
                <a:ea typeface="ＭＳ Ｐゴシック" pitchFamily="-65" charset="-128"/>
              </a:rPr>
              <a:t>C. Payload-classification-based worm containment: These network-based</a:t>
            </a:r>
          </a:p>
          <a:p>
            <a:r>
              <a:rPr lang="en-US" smtClean="0">
                <a:latin typeface="Arial" charset="0"/>
                <a:ea typeface="ＭＳ Ｐゴシック" pitchFamily="-65" charset="-128"/>
              </a:rPr>
              <a:t>techniques examine packets to see if they contain a worm. Various anomaly</a:t>
            </a:r>
          </a:p>
          <a:p>
            <a:r>
              <a:rPr lang="en-US" smtClean="0">
                <a:latin typeface="Arial" charset="0"/>
                <a:ea typeface="ＭＳ Ｐゴシック" pitchFamily="-65" charset="-128"/>
              </a:rPr>
              <a:t>detection techniques can be used, but care is needed to avoid high levels</a:t>
            </a:r>
          </a:p>
          <a:p>
            <a:r>
              <a:rPr lang="en-US" smtClean="0">
                <a:latin typeface="Arial" charset="0"/>
                <a:ea typeface="ＭＳ Ｐゴシック" pitchFamily="-65" charset="-128"/>
              </a:rPr>
              <a:t>of false positives or negatives. An example of this approach is reported in</a:t>
            </a:r>
          </a:p>
          <a:p>
            <a:r>
              <a:rPr lang="en-US" smtClean="0">
                <a:latin typeface="Arial" charset="0"/>
                <a:ea typeface="ＭＳ Ｐゴシック" pitchFamily="-65" charset="-128"/>
              </a:rPr>
              <a:t>[CHIN05], which looks for exploit code in network flows. This approach does</a:t>
            </a:r>
          </a:p>
          <a:p>
            <a:r>
              <a:rPr lang="en-US" smtClean="0">
                <a:latin typeface="Arial" charset="0"/>
                <a:ea typeface="ＭＳ Ｐゴシック" pitchFamily="-65" charset="-128"/>
              </a:rPr>
              <a:t>not generate signatures based on byte patterns but rather looks for control</a:t>
            </a:r>
          </a:p>
          <a:p>
            <a:r>
              <a:rPr lang="en-US" smtClean="0">
                <a:latin typeface="Arial" charset="0"/>
                <a:ea typeface="ＭＳ Ｐゴシック" pitchFamily="-65" charset="-128"/>
              </a:rPr>
              <a:t>and data flow structures that suggest an exploit.</a:t>
            </a:r>
          </a:p>
          <a:p>
            <a:endParaRPr lang="en-US" b="1" smtClean="0">
              <a:latin typeface="Arial" charset="0"/>
              <a:ea typeface="ＭＳ Ｐゴシック" pitchFamily="-65" charset="-128"/>
            </a:endParaRPr>
          </a:p>
          <a:p>
            <a:r>
              <a:rPr lang="en-US" b="1" smtClean="0">
                <a:latin typeface="Arial" charset="0"/>
                <a:ea typeface="ＭＳ Ｐゴシック" pitchFamily="-65" charset="-128"/>
              </a:rPr>
              <a:t>D. Threshold random walk (TRW) scan detection: TRW exploits randomness in</a:t>
            </a:r>
          </a:p>
          <a:p>
            <a:r>
              <a:rPr lang="en-US" smtClean="0">
                <a:latin typeface="Arial" charset="0"/>
                <a:ea typeface="ＭＳ Ｐゴシック" pitchFamily="-65" charset="-128"/>
              </a:rPr>
              <a:t>picking destinations to connect to as a way of detecting if a scanner is in operation</a:t>
            </a:r>
          </a:p>
          <a:p>
            <a:r>
              <a:rPr lang="en-US" smtClean="0">
                <a:latin typeface="Arial" charset="0"/>
                <a:ea typeface="ＭＳ Ｐゴシック" pitchFamily="-65" charset="-128"/>
              </a:rPr>
              <a:t>[JUNG04]. TRW is suitable for deployment in high-speed, low-cost network</a:t>
            </a:r>
          </a:p>
          <a:p>
            <a:r>
              <a:rPr lang="en-US" smtClean="0">
                <a:latin typeface="Arial" charset="0"/>
                <a:ea typeface="ＭＳ Ｐゴシック" pitchFamily="-65" charset="-128"/>
              </a:rPr>
              <a:t>devices. It is effective against the common behavior seen in worm scans.</a:t>
            </a:r>
          </a:p>
          <a:p>
            <a:endParaRPr lang="en-US" b="1" smtClean="0">
              <a:latin typeface="Arial" charset="0"/>
              <a:ea typeface="ＭＳ Ｐゴシック" pitchFamily="-65" charset="-128"/>
            </a:endParaRPr>
          </a:p>
          <a:p>
            <a:r>
              <a:rPr lang="en-US" b="1" smtClean="0">
                <a:latin typeface="Arial" charset="0"/>
                <a:ea typeface="ＭＳ Ｐゴシック" pitchFamily="-65" charset="-128"/>
              </a:rPr>
              <a:t>E. Rate limiting: This class limits the rate of scanlike traffic from an infected host.</a:t>
            </a:r>
          </a:p>
          <a:p>
            <a:r>
              <a:rPr lang="en-US" smtClean="0">
                <a:latin typeface="Arial" charset="0"/>
                <a:ea typeface="ＭＳ Ｐゴシック" pitchFamily="-65" charset="-128"/>
              </a:rPr>
              <a:t>Various strategies can be used, including limiting the number of new machines</a:t>
            </a:r>
          </a:p>
          <a:p>
            <a:r>
              <a:rPr lang="en-US" smtClean="0">
                <a:latin typeface="Arial" charset="0"/>
                <a:ea typeface="ＭＳ Ｐゴシック" pitchFamily="-65" charset="-128"/>
              </a:rPr>
              <a:t>a host can connect to in a window of time, detecting a high connection failure</a:t>
            </a:r>
          </a:p>
          <a:p>
            <a:r>
              <a:rPr lang="en-US" smtClean="0">
                <a:latin typeface="Arial" charset="0"/>
                <a:ea typeface="ＭＳ Ｐゴシック" pitchFamily="-65" charset="-128"/>
              </a:rPr>
              <a:t>rate, and limiting the number of unique IP addresses a host can scan in a</a:t>
            </a:r>
          </a:p>
          <a:p>
            <a:r>
              <a:rPr lang="en-US" smtClean="0">
                <a:latin typeface="Arial" charset="0"/>
                <a:ea typeface="ＭＳ Ｐゴシック" pitchFamily="-65" charset="-128"/>
              </a:rPr>
              <a:t>window of time. [CHEN04] is an example. This class of countermeasures may</a:t>
            </a:r>
          </a:p>
          <a:p>
            <a:r>
              <a:rPr lang="en-US" smtClean="0">
                <a:latin typeface="Arial" charset="0"/>
                <a:ea typeface="ＭＳ Ｐゴシック" pitchFamily="-65" charset="-128"/>
              </a:rPr>
              <a:t>introduce longer delays for normal traffic. This class is also not suited for slow,</a:t>
            </a:r>
          </a:p>
          <a:p>
            <a:r>
              <a:rPr lang="en-US" smtClean="0">
                <a:latin typeface="Arial" charset="0"/>
                <a:ea typeface="ＭＳ Ｐゴシック" pitchFamily="-65" charset="-128"/>
              </a:rPr>
              <a:t>stealthy worms that spread slowly to avoid detection based on activity level.</a:t>
            </a:r>
          </a:p>
          <a:p>
            <a:endParaRPr lang="en-US" b="1" smtClean="0">
              <a:latin typeface="Arial" charset="0"/>
              <a:ea typeface="ＭＳ Ｐゴシック" pitchFamily="-65" charset="-128"/>
            </a:endParaRPr>
          </a:p>
          <a:p>
            <a:r>
              <a:rPr lang="en-US" b="1" smtClean="0">
                <a:latin typeface="Arial" charset="0"/>
                <a:ea typeface="ＭＳ Ｐゴシック" pitchFamily="-65" charset="-128"/>
              </a:rPr>
              <a:t>F. Rate halting: This approach immediately blocks outgoing traffic when a threshold</a:t>
            </a:r>
          </a:p>
          <a:p>
            <a:r>
              <a:rPr lang="en-US" smtClean="0">
                <a:latin typeface="Arial" charset="0"/>
                <a:ea typeface="ＭＳ Ｐゴシック" pitchFamily="-65" charset="-128"/>
              </a:rPr>
              <a:t>is exceeded either in outgoing connection rate or in diversity of connection</a:t>
            </a:r>
          </a:p>
          <a:p>
            <a:r>
              <a:rPr lang="en-US" smtClean="0">
                <a:latin typeface="Arial" charset="0"/>
                <a:ea typeface="ＭＳ Ｐゴシック" pitchFamily="-65" charset="-128"/>
              </a:rPr>
              <a:t>attempts [JHI07]. The approach must include measures to quickly unblock</a:t>
            </a:r>
          </a:p>
          <a:p>
            <a:r>
              <a:rPr lang="en-US" smtClean="0">
                <a:latin typeface="Arial" charset="0"/>
                <a:ea typeface="ＭＳ Ｐゴシック" pitchFamily="-65" charset="-128"/>
              </a:rPr>
              <a:t>mistakenly blocked hosts in a transparent way. Rate halting can integrate with</a:t>
            </a:r>
          </a:p>
          <a:p>
            <a:r>
              <a:rPr lang="en-US" smtClean="0">
                <a:latin typeface="Arial" charset="0"/>
                <a:ea typeface="ＭＳ Ｐゴシック" pitchFamily="-65" charset="-128"/>
              </a:rPr>
              <a:t>a signature- or filter-based approach so that once a signature or filter is generated,</a:t>
            </a:r>
          </a:p>
          <a:p>
            <a:r>
              <a:rPr lang="en-US" smtClean="0">
                <a:latin typeface="Arial" charset="0"/>
                <a:ea typeface="ＭＳ Ｐゴシック" pitchFamily="-65" charset="-128"/>
              </a:rPr>
              <a:t>every blocked host can be unblocked. Rate halting appears to offer a very</a:t>
            </a:r>
          </a:p>
          <a:p>
            <a:r>
              <a:rPr lang="en-US" smtClean="0">
                <a:latin typeface="Arial" charset="0"/>
                <a:ea typeface="ＭＳ Ｐゴシック" pitchFamily="-65" charset="-128"/>
              </a:rPr>
              <a:t>effective countermeasure. As with rate limiting, rate halting techniques are not</a:t>
            </a:r>
          </a:p>
          <a:p>
            <a:r>
              <a:rPr lang="en-US" smtClean="0">
                <a:latin typeface="Arial" charset="0"/>
                <a:ea typeface="ＭＳ Ｐゴシック" pitchFamily="-65" charset="-128"/>
              </a:rPr>
              <a:t>suitable for slow, stealthy worms.</a:t>
            </a:r>
            <a:endParaRPr lang="en-US" smtClean="0">
              <a:latin typeface="Times New Roman" pitchFamily="-65" charset="0"/>
              <a:ea typeface="ＭＳ Ｐゴシック" pitchFamily="-65" charset="-128"/>
            </a:endParaRPr>
          </a:p>
        </p:txBody>
      </p:sp>
    </p:spTree>
    <p:extLst>
      <p:ext uri="{BB962C8B-B14F-4D97-AF65-F5344CB8AC3E}">
        <p14:creationId xmlns:p14="http://schemas.microsoft.com/office/powerpoint/2010/main" val="6485559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pPr>
              <a:lnSpc>
                <a:spcPct val="80000"/>
              </a:lnSpc>
            </a:pPr>
            <a:r>
              <a:rPr lang="en-US" sz="800" dirty="0" smtClean="0">
                <a:latin typeface="Arial" charset="0"/>
                <a:ea typeface="ＭＳ Ｐゴシック" pitchFamily="-65" charset="-128"/>
              </a:rPr>
              <a:t>Generic decryption (GD) technology enables the antivirus</a:t>
            </a:r>
          </a:p>
          <a:p>
            <a:pPr>
              <a:lnSpc>
                <a:spcPct val="80000"/>
              </a:lnSpc>
            </a:pPr>
            <a:r>
              <a:rPr lang="en-US" sz="800" dirty="0" smtClean="0">
                <a:latin typeface="Arial" charset="0"/>
                <a:ea typeface="ＭＳ Ｐゴシック" pitchFamily="-65" charset="-128"/>
              </a:rPr>
              <a:t>program to easily detect even the most complex polymorphic viruses and other</a:t>
            </a:r>
          </a:p>
          <a:p>
            <a:pPr>
              <a:lnSpc>
                <a:spcPct val="80000"/>
              </a:lnSpc>
            </a:pPr>
            <a:r>
              <a:rPr lang="en-US" sz="800" dirty="0" smtClean="0">
                <a:latin typeface="Arial" charset="0"/>
                <a:ea typeface="ＭＳ Ｐゴシック" pitchFamily="-65" charset="-128"/>
              </a:rPr>
              <a:t>malware, while maintaining fast scanning speeds [NACH97]. Recall that when a file</a:t>
            </a:r>
          </a:p>
          <a:p>
            <a:pPr>
              <a:lnSpc>
                <a:spcPct val="80000"/>
              </a:lnSpc>
            </a:pPr>
            <a:r>
              <a:rPr lang="en-US" sz="800" dirty="0" smtClean="0">
                <a:latin typeface="Arial" charset="0"/>
                <a:ea typeface="ＭＳ Ｐゴシック" pitchFamily="-65" charset="-128"/>
              </a:rPr>
              <a:t>containing a polymorphic virus is executed, the virus must decrypt itself to activate. In order to detect such a structure, executable files are run through a GD scanner,</a:t>
            </a:r>
          </a:p>
          <a:p>
            <a:pPr>
              <a:lnSpc>
                <a:spcPct val="80000"/>
              </a:lnSpc>
            </a:pPr>
            <a:r>
              <a:rPr lang="en-US" sz="800" dirty="0" smtClean="0">
                <a:latin typeface="Arial" charset="0"/>
                <a:ea typeface="ＭＳ Ｐゴシック" pitchFamily="-65" charset="-128"/>
              </a:rPr>
              <a:t>which contains the following elements:</a:t>
            </a:r>
          </a:p>
          <a:p>
            <a:pPr>
              <a:lnSpc>
                <a:spcPct val="80000"/>
              </a:lnSpc>
            </a:pPr>
            <a:endParaRPr lang="en-US" sz="800" dirty="0" smtClean="0">
              <a:latin typeface="Arial" charset="0"/>
              <a:ea typeface="ＭＳ Ｐゴシック" pitchFamily="-65" charset="-128"/>
            </a:endParaRPr>
          </a:p>
          <a:p>
            <a:pPr>
              <a:lnSpc>
                <a:spcPct val="80000"/>
              </a:lnSpc>
            </a:pPr>
            <a:r>
              <a:rPr lang="en-US" sz="800" dirty="0" smtClean="0">
                <a:latin typeface="Arial" charset="0"/>
                <a:ea typeface="ＭＳ Ｐゴシック" pitchFamily="-65" charset="-128"/>
              </a:rPr>
              <a:t>• </a:t>
            </a:r>
            <a:r>
              <a:rPr lang="en-US" sz="800" b="1" dirty="0" smtClean="0">
                <a:latin typeface="Arial" charset="0"/>
                <a:ea typeface="ＭＳ Ｐゴシック" pitchFamily="-65" charset="-128"/>
              </a:rPr>
              <a:t>CPU emulator: A software-based virtual computer. Instructions in an executable</a:t>
            </a:r>
          </a:p>
          <a:p>
            <a:pPr>
              <a:lnSpc>
                <a:spcPct val="80000"/>
              </a:lnSpc>
            </a:pPr>
            <a:r>
              <a:rPr lang="en-US" sz="800" dirty="0" smtClean="0">
                <a:latin typeface="Arial" charset="0"/>
                <a:ea typeface="ＭＳ Ｐゴシック" pitchFamily="-65" charset="-128"/>
              </a:rPr>
              <a:t>file are interpreted by the emulator rather than executed on the underlying</a:t>
            </a:r>
          </a:p>
          <a:p>
            <a:pPr>
              <a:lnSpc>
                <a:spcPct val="80000"/>
              </a:lnSpc>
            </a:pPr>
            <a:r>
              <a:rPr lang="en-US" sz="800" dirty="0" smtClean="0">
                <a:latin typeface="Arial" charset="0"/>
                <a:ea typeface="ＭＳ Ｐゴシック" pitchFamily="-65" charset="-128"/>
              </a:rPr>
              <a:t>processor. The emulator includes software versions of all registers and other</a:t>
            </a:r>
          </a:p>
          <a:p>
            <a:pPr>
              <a:lnSpc>
                <a:spcPct val="80000"/>
              </a:lnSpc>
            </a:pPr>
            <a:r>
              <a:rPr lang="en-US" sz="800" dirty="0" smtClean="0">
                <a:latin typeface="Arial" charset="0"/>
                <a:ea typeface="ＭＳ Ｐゴシック" pitchFamily="-65" charset="-128"/>
              </a:rPr>
              <a:t>processor hardware, so that the underlying processor is unaffected by programs</a:t>
            </a:r>
          </a:p>
          <a:p>
            <a:pPr>
              <a:lnSpc>
                <a:spcPct val="80000"/>
              </a:lnSpc>
            </a:pPr>
            <a:r>
              <a:rPr lang="en-US" sz="800" dirty="0" smtClean="0">
                <a:latin typeface="Arial" charset="0"/>
                <a:ea typeface="ＭＳ Ｐゴシック" pitchFamily="-65" charset="-128"/>
              </a:rPr>
              <a:t>interpreted on the emulator.</a:t>
            </a:r>
          </a:p>
          <a:p>
            <a:pPr>
              <a:lnSpc>
                <a:spcPct val="80000"/>
              </a:lnSpc>
            </a:pPr>
            <a:endParaRPr lang="en-US" sz="800" dirty="0" smtClean="0">
              <a:latin typeface="Arial" charset="0"/>
              <a:ea typeface="ＭＳ Ｐゴシック" pitchFamily="-65" charset="-128"/>
            </a:endParaRPr>
          </a:p>
          <a:p>
            <a:pPr>
              <a:lnSpc>
                <a:spcPct val="80000"/>
              </a:lnSpc>
            </a:pPr>
            <a:r>
              <a:rPr lang="en-US" sz="800" dirty="0" smtClean="0">
                <a:latin typeface="Arial" charset="0"/>
                <a:ea typeface="ＭＳ Ｐゴシック" pitchFamily="-65" charset="-128"/>
              </a:rPr>
              <a:t>• </a:t>
            </a:r>
            <a:r>
              <a:rPr lang="en-US" sz="800" b="1" dirty="0" smtClean="0">
                <a:latin typeface="Arial" charset="0"/>
                <a:ea typeface="ＭＳ Ｐゴシック" pitchFamily="-65" charset="-128"/>
              </a:rPr>
              <a:t>Virus signature scanner: A module that scans the target code looking for</a:t>
            </a:r>
          </a:p>
          <a:p>
            <a:pPr>
              <a:lnSpc>
                <a:spcPct val="80000"/>
              </a:lnSpc>
            </a:pPr>
            <a:r>
              <a:rPr lang="en-US" sz="800" dirty="0" smtClean="0">
                <a:latin typeface="Arial" charset="0"/>
                <a:ea typeface="ＭＳ Ｐゴシック" pitchFamily="-65" charset="-128"/>
              </a:rPr>
              <a:t>known malware signatures.</a:t>
            </a:r>
          </a:p>
          <a:p>
            <a:pPr>
              <a:lnSpc>
                <a:spcPct val="80000"/>
              </a:lnSpc>
            </a:pPr>
            <a:endParaRPr lang="en-US" sz="800" dirty="0" smtClean="0">
              <a:latin typeface="Arial" charset="0"/>
              <a:ea typeface="ＭＳ Ｐゴシック" pitchFamily="-65" charset="-128"/>
            </a:endParaRPr>
          </a:p>
          <a:p>
            <a:pPr>
              <a:lnSpc>
                <a:spcPct val="80000"/>
              </a:lnSpc>
            </a:pPr>
            <a:r>
              <a:rPr lang="en-US" sz="800" dirty="0" smtClean="0">
                <a:latin typeface="Arial" charset="0"/>
                <a:ea typeface="ＭＳ Ｐゴシック" pitchFamily="-65" charset="-128"/>
              </a:rPr>
              <a:t>• </a:t>
            </a:r>
            <a:r>
              <a:rPr lang="en-US" sz="800" b="1" dirty="0" smtClean="0">
                <a:latin typeface="Arial" charset="0"/>
                <a:ea typeface="ＭＳ Ｐゴシック" pitchFamily="-65" charset="-128"/>
              </a:rPr>
              <a:t>Emulation control module: Controls the execution of the target code.</a:t>
            </a:r>
          </a:p>
          <a:p>
            <a:pPr>
              <a:lnSpc>
                <a:spcPct val="80000"/>
              </a:lnSpc>
            </a:pPr>
            <a:endParaRPr lang="en-US" sz="800" dirty="0" smtClean="0">
              <a:latin typeface="Arial" charset="0"/>
              <a:ea typeface="ＭＳ Ｐゴシック" pitchFamily="-65" charset="-128"/>
            </a:endParaRPr>
          </a:p>
          <a:p>
            <a:pPr>
              <a:lnSpc>
                <a:spcPct val="80000"/>
              </a:lnSpc>
            </a:pPr>
            <a:r>
              <a:rPr lang="en-US" sz="800" dirty="0" smtClean="0">
                <a:latin typeface="Arial" charset="0"/>
                <a:ea typeface="ＭＳ Ｐゴシック" pitchFamily="-65" charset="-128"/>
              </a:rPr>
              <a:t>At the start of each simulation, the emulator begins interpreting instructions</a:t>
            </a:r>
          </a:p>
          <a:p>
            <a:pPr>
              <a:lnSpc>
                <a:spcPct val="80000"/>
              </a:lnSpc>
            </a:pPr>
            <a:r>
              <a:rPr lang="en-US" sz="800" dirty="0" smtClean="0">
                <a:latin typeface="Arial" charset="0"/>
                <a:ea typeface="ＭＳ Ｐゴシック" pitchFamily="-65" charset="-128"/>
              </a:rPr>
              <a:t>in the target code, one at a time. Thus, if the code includes a decryption routine</a:t>
            </a:r>
          </a:p>
          <a:p>
            <a:pPr>
              <a:lnSpc>
                <a:spcPct val="80000"/>
              </a:lnSpc>
            </a:pPr>
            <a:r>
              <a:rPr lang="en-US" sz="800" dirty="0" smtClean="0">
                <a:latin typeface="Arial" charset="0"/>
                <a:ea typeface="ＭＳ Ｐゴシック" pitchFamily="-65" charset="-128"/>
              </a:rPr>
              <a:t>that decrypts and hence exposes the malware, that code is interpreted. In effect, the</a:t>
            </a:r>
          </a:p>
          <a:p>
            <a:pPr>
              <a:lnSpc>
                <a:spcPct val="80000"/>
              </a:lnSpc>
            </a:pPr>
            <a:r>
              <a:rPr lang="en-US" sz="800" dirty="0" smtClean="0">
                <a:latin typeface="Arial" charset="0"/>
                <a:ea typeface="ＭＳ Ｐゴシック" pitchFamily="-65" charset="-128"/>
              </a:rPr>
              <a:t>malware does the work for the anti-virus program by exposing itself. Periodically,</a:t>
            </a:r>
          </a:p>
          <a:p>
            <a:pPr>
              <a:lnSpc>
                <a:spcPct val="80000"/>
              </a:lnSpc>
            </a:pPr>
            <a:r>
              <a:rPr lang="en-US" sz="800" dirty="0" smtClean="0">
                <a:latin typeface="Arial" charset="0"/>
                <a:ea typeface="ＭＳ Ｐゴシック" pitchFamily="-65" charset="-128"/>
              </a:rPr>
              <a:t>the control module interrupts interpretation to scan the target code for malware</a:t>
            </a:r>
          </a:p>
          <a:p>
            <a:pPr>
              <a:lnSpc>
                <a:spcPct val="80000"/>
              </a:lnSpc>
            </a:pPr>
            <a:r>
              <a:rPr lang="en-US" sz="800" dirty="0" smtClean="0">
                <a:latin typeface="Arial" charset="0"/>
                <a:ea typeface="ＭＳ Ｐゴシック" pitchFamily="-65" charset="-128"/>
              </a:rPr>
              <a:t>signatures.</a:t>
            </a:r>
          </a:p>
          <a:p>
            <a:pPr>
              <a:lnSpc>
                <a:spcPct val="80000"/>
              </a:lnSpc>
            </a:pPr>
            <a:endParaRPr lang="en-US" sz="800" dirty="0" smtClean="0">
              <a:latin typeface="Arial" charset="0"/>
              <a:ea typeface="ＭＳ Ｐゴシック" pitchFamily="-65" charset="-128"/>
            </a:endParaRPr>
          </a:p>
          <a:p>
            <a:pPr>
              <a:lnSpc>
                <a:spcPct val="80000"/>
              </a:lnSpc>
            </a:pPr>
            <a:r>
              <a:rPr lang="en-US" sz="800" dirty="0" smtClean="0">
                <a:latin typeface="Arial" charset="0"/>
                <a:ea typeface="ＭＳ Ｐゴシック" pitchFamily="-65" charset="-128"/>
              </a:rPr>
              <a:t>During interpretation, the target code can cause no damage to the actual</a:t>
            </a:r>
          </a:p>
          <a:p>
            <a:pPr>
              <a:lnSpc>
                <a:spcPct val="80000"/>
              </a:lnSpc>
            </a:pPr>
            <a:r>
              <a:rPr lang="en-US" sz="800" dirty="0" smtClean="0">
                <a:latin typeface="Arial" charset="0"/>
                <a:ea typeface="ＭＳ Ｐゴシック" pitchFamily="-65" charset="-128"/>
              </a:rPr>
              <a:t>personal computer environment, because it is being interpreted in a completely</a:t>
            </a:r>
          </a:p>
          <a:p>
            <a:pPr>
              <a:lnSpc>
                <a:spcPct val="80000"/>
              </a:lnSpc>
            </a:pPr>
            <a:r>
              <a:rPr lang="en-US" sz="800" dirty="0" smtClean="0">
                <a:latin typeface="Arial" charset="0"/>
                <a:ea typeface="ＭＳ Ｐゴシック" pitchFamily="-65" charset="-128"/>
              </a:rPr>
              <a:t>controlled environment.</a:t>
            </a:r>
          </a:p>
          <a:p>
            <a:pPr>
              <a:lnSpc>
                <a:spcPct val="80000"/>
              </a:lnSpc>
            </a:pPr>
            <a:endParaRPr lang="en-US" sz="800" dirty="0" smtClean="0">
              <a:latin typeface="Arial" charset="0"/>
              <a:ea typeface="ＭＳ Ｐゴシック" pitchFamily="-65" charset="-128"/>
            </a:endParaRPr>
          </a:p>
          <a:p>
            <a:pPr>
              <a:lnSpc>
                <a:spcPct val="80000"/>
              </a:lnSpc>
            </a:pPr>
            <a:r>
              <a:rPr lang="en-US" sz="800" dirty="0" smtClean="0">
                <a:latin typeface="Arial" charset="0"/>
                <a:ea typeface="ＭＳ Ｐゴシック" pitchFamily="-65" charset="-128"/>
              </a:rPr>
              <a:t>The most difficult design issue with a GD scanner is to determine how long</a:t>
            </a:r>
          </a:p>
          <a:p>
            <a:pPr>
              <a:lnSpc>
                <a:spcPct val="80000"/>
              </a:lnSpc>
            </a:pPr>
            <a:r>
              <a:rPr lang="en-US" sz="800" dirty="0" smtClean="0">
                <a:latin typeface="Arial" charset="0"/>
                <a:ea typeface="ＭＳ Ｐゴシック" pitchFamily="-65" charset="-128"/>
              </a:rPr>
              <a:t>to run each interpretation. Typically, malware elements are activated soon after</a:t>
            </a:r>
          </a:p>
          <a:p>
            <a:pPr>
              <a:lnSpc>
                <a:spcPct val="80000"/>
              </a:lnSpc>
            </a:pPr>
            <a:r>
              <a:rPr lang="en-US" sz="800" dirty="0" smtClean="0">
                <a:latin typeface="Arial" charset="0"/>
                <a:ea typeface="ＭＳ Ｐゴシック" pitchFamily="-65" charset="-128"/>
              </a:rPr>
              <a:t>a program begins executing, but this need not be the case. The longer the scanner</a:t>
            </a:r>
          </a:p>
          <a:p>
            <a:pPr>
              <a:lnSpc>
                <a:spcPct val="80000"/>
              </a:lnSpc>
            </a:pPr>
            <a:r>
              <a:rPr lang="en-US" sz="800" dirty="0" smtClean="0">
                <a:latin typeface="Arial" charset="0"/>
                <a:ea typeface="ＭＳ Ｐゴシック" pitchFamily="-65" charset="-128"/>
              </a:rPr>
              <a:t>emulates a particular program, the more likely it is to catch any hidden malware.</a:t>
            </a:r>
          </a:p>
          <a:p>
            <a:pPr>
              <a:lnSpc>
                <a:spcPct val="80000"/>
              </a:lnSpc>
            </a:pPr>
            <a:r>
              <a:rPr lang="en-US" sz="800" dirty="0" smtClean="0">
                <a:latin typeface="Arial" charset="0"/>
                <a:ea typeface="ＭＳ Ｐゴシック" pitchFamily="-65" charset="-128"/>
              </a:rPr>
              <a:t>However, the anti-virus program can take up only a limited amount of time and</a:t>
            </a:r>
          </a:p>
          <a:p>
            <a:pPr>
              <a:lnSpc>
                <a:spcPct val="80000"/>
              </a:lnSpc>
            </a:pPr>
            <a:r>
              <a:rPr lang="en-US" sz="800" dirty="0" smtClean="0">
                <a:latin typeface="Arial" charset="0"/>
                <a:ea typeface="ＭＳ Ｐゴシック" pitchFamily="-65" charset="-128"/>
              </a:rPr>
              <a:t>resources before users complain of degraded system performance.</a:t>
            </a:r>
          </a:p>
          <a:p>
            <a:pPr>
              <a:lnSpc>
                <a:spcPct val="80000"/>
              </a:lnSpc>
            </a:pPr>
            <a:endParaRPr lang="en-US" sz="800" dirty="0" smtClean="0">
              <a:latin typeface="Arial" charset="0"/>
              <a:ea typeface="ＭＳ Ｐゴシック" pitchFamily="-65" charset="-128"/>
            </a:endParaRPr>
          </a:p>
        </p:txBody>
      </p:sp>
      <p:sp>
        <p:nvSpPr>
          <p:cNvPr id="90116" name="Slide Number Placeholder 3"/>
          <p:cNvSpPr>
            <a:spLocks noGrp="1"/>
          </p:cNvSpPr>
          <p:nvPr>
            <p:ph type="sldNum" sz="quarter" idx="5"/>
          </p:nvPr>
        </p:nvSpPr>
        <p:spPr>
          <a:xfrm>
            <a:off x="3884613" y="8685213"/>
            <a:ext cx="2971800" cy="457200"/>
          </a:xfrm>
          <a:prstGeom prst="rect">
            <a:avLst/>
          </a:prstGeom>
          <a:noFill/>
        </p:spPr>
        <p:txBody>
          <a:bodyPr/>
          <a:lstStyle/>
          <a:p>
            <a:fld id="{EEBE2E55-CBA1-45EB-A939-FAA76905B61A}" type="slidenum">
              <a:rPr lang="en-AU"/>
              <a:pPr/>
              <a:t>46</a:t>
            </a:fld>
            <a:endParaRPr lang="en-AU"/>
          </a:p>
        </p:txBody>
      </p:sp>
    </p:spTree>
    <p:extLst>
      <p:ext uri="{BB962C8B-B14F-4D97-AF65-F5344CB8AC3E}">
        <p14:creationId xmlns:p14="http://schemas.microsoft.com/office/powerpoint/2010/main" val="7651834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20000"/>
          </a:bodyPr>
          <a:lstStyle/>
          <a:p>
            <a:r>
              <a:rPr lang="en-US" sz="1100" dirty="0" smtClean="0">
                <a:latin typeface="Arial" charset="0"/>
                <a:ea typeface="ＭＳ Ｐゴシック" pitchFamily="-65" charset="-128"/>
              </a:rPr>
              <a:t>Unlike heuristics or fingerprint based</a:t>
            </a:r>
          </a:p>
          <a:p>
            <a:r>
              <a:rPr lang="en-US" sz="1100" dirty="0" smtClean="0">
                <a:latin typeface="Arial" charset="0"/>
                <a:ea typeface="ＭＳ Ｐゴシック" pitchFamily="-65" charset="-128"/>
              </a:rPr>
              <a:t>scanners, behavior-blocking software integrates with the operating system of</a:t>
            </a:r>
          </a:p>
          <a:p>
            <a:r>
              <a:rPr lang="en-US" sz="1100" dirty="0" smtClean="0">
                <a:latin typeface="Arial" charset="0"/>
                <a:ea typeface="ＭＳ Ｐゴシック" pitchFamily="-65" charset="-128"/>
              </a:rPr>
              <a:t>a host computer and monitors program behavior in real time for malicious actions</a:t>
            </a:r>
          </a:p>
          <a:p>
            <a:r>
              <a:rPr lang="en-US" sz="1100" dirty="0" smtClean="0">
                <a:latin typeface="Arial" charset="0"/>
                <a:ea typeface="ＭＳ Ｐゴシック" pitchFamily="-65" charset="-128"/>
              </a:rPr>
              <a:t>[CONR02, NACH02]. The behavior blocking software then blocks potentially</a:t>
            </a:r>
          </a:p>
          <a:p>
            <a:r>
              <a:rPr lang="en-US" sz="1100" dirty="0" smtClean="0">
                <a:latin typeface="Arial" charset="0"/>
                <a:ea typeface="ＭＳ Ｐゴシック" pitchFamily="-65" charset="-128"/>
              </a:rPr>
              <a:t>malicious actions before they have a chance to affect the system. Monitored</a:t>
            </a:r>
          </a:p>
          <a:p>
            <a:r>
              <a:rPr lang="en-US" sz="1100" dirty="0" smtClean="0">
                <a:latin typeface="Arial" charset="0"/>
                <a:ea typeface="ＭＳ Ｐゴシック" pitchFamily="-65" charset="-128"/>
              </a:rPr>
              <a:t>behaviors can include</a:t>
            </a:r>
          </a:p>
          <a:p>
            <a:endParaRPr lang="en-US" sz="1100" dirty="0" smtClean="0">
              <a:latin typeface="Arial" charset="0"/>
              <a:ea typeface="ＭＳ Ｐゴシック" pitchFamily="-65" charset="-128"/>
            </a:endParaRPr>
          </a:p>
          <a:p>
            <a:r>
              <a:rPr lang="en-US" sz="1100" dirty="0" smtClean="0">
                <a:latin typeface="Arial" charset="0"/>
                <a:ea typeface="ＭＳ Ｐゴシック" pitchFamily="-65" charset="-128"/>
              </a:rPr>
              <a:t>• Attempts to open, view, delete, and/or modify files;</a:t>
            </a:r>
          </a:p>
          <a:p>
            <a:r>
              <a:rPr lang="en-US" sz="1100" dirty="0" smtClean="0">
                <a:latin typeface="Arial" charset="0"/>
                <a:ea typeface="ＭＳ Ｐゴシック" pitchFamily="-65" charset="-128"/>
              </a:rPr>
              <a:t>• Attempts to format disk drives and other unrecoverable disk operations;</a:t>
            </a:r>
          </a:p>
          <a:p>
            <a:r>
              <a:rPr lang="en-US" sz="1100" dirty="0" smtClean="0">
                <a:latin typeface="Arial" charset="0"/>
                <a:ea typeface="ＭＳ Ｐゴシック" pitchFamily="-65" charset="-128"/>
              </a:rPr>
              <a:t>• Modifications to the logic of executable files or macros;</a:t>
            </a:r>
          </a:p>
          <a:p>
            <a:r>
              <a:rPr lang="en-US" sz="1100" dirty="0" smtClean="0">
                <a:latin typeface="Arial" charset="0"/>
                <a:ea typeface="ＭＳ Ｐゴシック" pitchFamily="-65" charset="-128"/>
              </a:rPr>
              <a:t>• Modification of critical system settings, such as start-up settings;</a:t>
            </a:r>
          </a:p>
          <a:p>
            <a:r>
              <a:rPr lang="en-US" sz="1100" dirty="0" smtClean="0">
                <a:latin typeface="Arial" charset="0"/>
                <a:ea typeface="ＭＳ Ｐゴシック" pitchFamily="-65" charset="-128"/>
              </a:rPr>
              <a:t>• Scripting of e-mail and instant messaging clients to send executable content; and</a:t>
            </a:r>
          </a:p>
          <a:p>
            <a:r>
              <a:rPr lang="en-US" sz="1100" dirty="0" smtClean="0">
                <a:latin typeface="Arial" charset="0"/>
                <a:ea typeface="ＭＳ Ｐゴシック" pitchFamily="-65" charset="-128"/>
              </a:rPr>
              <a:t>• Initiation of network communications.</a:t>
            </a:r>
          </a:p>
          <a:p>
            <a:endParaRPr lang="en-US" sz="1100" dirty="0" smtClean="0">
              <a:latin typeface="Arial" charset="0"/>
              <a:ea typeface="ＭＳ Ｐゴシック" pitchFamily="-65" charset="-128"/>
            </a:endParaRPr>
          </a:p>
          <a:p>
            <a:r>
              <a:rPr lang="en-US" sz="1100" dirty="0" smtClean="0">
                <a:latin typeface="Arial" charset="0"/>
                <a:ea typeface="ＭＳ Ｐゴシック" pitchFamily="-65" charset="-128"/>
              </a:rPr>
              <a:t>Because a behavior blocker can block suspicious software in real time, it has an</a:t>
            </a:r>
          </a:p>
          <a:p>
            <a:r>
              <a:rPr lang="en-US" sz="1100" dirty="0" smtClean="0">
                <a:latin typeface="Arial" charset="0"/>
                <a:ea typeface="ＭＳ Ｐゴシック" pitchFamily="-65" charset="-128"/>
              </a:rPr>
              <a:t>advantage over such established anti-virus detection techniques as fingerprinting or</a:t>
            </a:r>
          </a:p>
          <a:p>
            <a:r>
              <a:rPr lang="en-US" sz="1100" dirty="0" smtClean="0">
                <a:latin typeface="Arial" charset="0"/>
                <a:ea typeface="ＭＳ Ｐゴシック" pitchFamily="-65" charset="-128"/>
              </a:rPr>
              <a:t>heuristics. There are literally trillions of different ways to obfuscate and rearrange the</a:t>
            </a:r>
          </a:p>
          <a:p>
            <a:r>
              <a:rPr lang="en-US" sz="1100" dirty="0" smtClean="0">
                <a:latin typeface="Arial" charset="0"/>
                <a:ea typeface="ＭＳ Ｐゴシック" pitchFamily="-65" charset="-128"/>
              </a:rPr>
              <a:t>instructions of a virus or worm, many of which will evade detection by a fingerprint</a:t>
            </a:r>
          </a:p>
          <a:p>
            <a:r>
              <a:rPr lang="en-US" sz="1100" dirty="0" smtClean="0">
                <a:latin typeface="Arial" charset="0"/>
                <a:ea typeface="ＭＳ Ｐゴシック" pitchFamily="-65" charset="-128"/>
              </a:rPr>
              <a:t>scanner or heuristic. But eventually, malicious code must make a well-defined request</a:t>
            </a:r>
          </a:p>
          <a:p>
            <a:r>
              <a:rPr lang="en-US" sz="1100" dirty="0" smtClean="0">
                <a:latin typeface="Arial" charset="0"/>
                <a:ea typeface="ＭＳ Ｐゴシック" pitchFamily="-65" charset="-128"/>
              </a:rPr>
              <a:t>to the operating system. Given that the behavior blocker can intercept all such</a:t>
            </a:r>
          </a:p>
          <a:p>
            <a:r>
              <a:rPr lang="en-US" sz="1100" dirty="0" smtClean="0">
                <a:latin typeface="Arial" charset="0"/>
                <a:ea typeface="ＭＳ Ｐゴシック" pitchFamily="-65" charset="-128"/>
              </a:rPr>
              <a:t>requests, it can identify and block malicious actions regardless of how obfuscated the</a:t>
            </a:r>
          </a:p>
          <a:p>
            <a:r>
              <a:rPr lang="en-US" sz="1100" dirty="0" smtClean="0">
                <a:latin typeface="Arial" charset="0"/>
                <a:ea typeface="ＭＳ Ｐゴシック" pitchFamily="-65" charset="-128"/>
              </a:rPr>
              <a:t>program logic appears to be.</a:t>
            </a:r>
          </a:p>
          <a:p>
            <a:endParaRPr lang="en-US" sz="1100" dirty="0" smtClean="0">
              <a:latin typeface="Arial" charset="0"/>
              <a:ea typeface="ＭＳ Ｐゴシック" pitchFamily="-65" charset="-128"/>
            </a:endParaRPr>
          </a:p>
          <a:p>
            <a:r>
              <a:rPr lang="en-US" sz="1100" dirty="0" smtClean="0">
                <a:latin typeface="Arial" charset="0"/>
                <a:ea typeface="ＭＳ Ｐゴシック" pitchFamily="-65" charset="-128"/>
              </a:rPr>
              <a:t>Behavior blocking alone has limitations. Because the malicious code must</a:t>
            </a:r>
          </a:p>
          <a:p>
            <a:r>
              <a:rPr lang="en-US" sz="1100" dirty="0" smtClean="0">
                <a:latin typeface="Arial" charset="0"/>
                <a:ea typeface="ＭＳ Ｐゴシック" pitchFamily="-65" charset="-128"/>
              </a:rPr>
              <a:t>run on the target machine before all its behaviors can be identified, it can cause</a:t>
            </a:r>
          </a:p>
          <a:p>
            <a:r>
              <a:rPr lang="en-US" sz="1100" dirty="0" smtClean="0">
                <a:latin typeface="Arial" charset="0"/>
                <a:ea typeface="ＭＳ Ｐゴシック" pitchFamily="-65" charset="-128"/>
              </a:rPr>
              <a:t>harm before it has been detected and blocked. For example, a new item of malware</a:t>
            </a:r>
          </a:p>
          <a:p>
            <a:r>
              <a:rPr lang="en-US" sz="1100" dirty="0" smtClean="0">
                <a:latin typeface="Arial" charset="0"/>
                <a:ea typeface="ＭＳ Ｐゴシック" pitchFamily="-65" charset="-128"/>
              </a:rPr>
              <a:t>might shuffle a number of seemingly unimportant files around the hard drive before</a:t>
            </a:r>
          </a:p>
          <a:p>
            <a:r>
              <a:rPr lang="en-US" sz="1100" dirty="0" smtClean="0">
                <a:latin typeface="Arial" charset="0"/>
                <a:ea typeface="ＭＳ Ｐゴシック" pitchFamily="-65" charset="-128"/>
              </a:rPr>
              <a:t>modifying a single file and being blocked. Even though the actual modification was</a:t>
            </a:r>
          </a:p>
          <a:p>
            <a:r>
              <a:rPr lang="en-US" sz="1100" dirty="0" smtClean="0">
                <a:latin typeface="Arial" charset="0"/>
                <a:ea typeface="ＭＳ Ｐゴシック" pitchFamily="-65" charset="-128"/>
              </a:rPr>
              <a:t>blocked, the user may be unable to locate his or her files, causing a loss to productivity</a:t>
            </a:r>
          </a:p>
          <a:p>
            <a:r>
              <a:rPr lang="en-US" sz="1100" dirty="0" smtClean="0">
                <a:latin typeface="Arial" charset="0"/>
                <a:ea typeface="ＭＳ Ｐゴシック" pitchFamily="-65" charset="-128"/>
              </a:rPr>
              <a:t>or possibly worse.</a:t>
            </a:r>
          </a:p>
        </p:txBody>
      </p:sp>
      <p:sp>
        <p:nvSpPr>
          <p:cNvPr id="92164" name="Slide Number Placeholder 3"/>
          <p:cNvSpPr>
            <a:spLocks noGrp="1"/>
          </p:cNvSpPr>
          <p:nvPr>
            <p:ph type="sldNum" sz="quarter" idx="5"/>
          </p:nvPr>
        </p:nvSpPr>
        <p:spPr>
          <a:xfrm>
            <a:off x="3884613" y="8685213"/>
            <a:ext cx="2971800" cy="457200"/>
          </a:xfrm>
          <a:prstGeom prst="rect">
            <a:avLst/>
          </a:prstGeom>
          <a:noFill/>
        </p:spPr>
        <p:txBody>
          <a:bodyPr/>
          <a:lstStyle/>
          <a:p>
            <a:fld id="{67ABFD09-AAAF-449D-894F-5570CA203779}" type="slidenum">
              <a:rPr lang="en-AU"/>
              <a:pPr/>
              <a:t>47</a:t>
            </a:fld>
            <a:endParaRPr lang="en-AU"/>
          </a:p>
        </p:txBody>
      </p:sp>
    </p:spTree>
    <p:extLst>
      <p:ext uri="{BB962C8B-B14F-4D97-AF65-F5344CB8AC3E}">
        <p14:creationId xmlns:p14="http://schemas.microsoft.com/office/powerpoint/2010/main" val="21157798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pPr>
              <a:lnSpc>
                <a:spcPct val="80000"/>
              </a:lnSpc>
            </a:pPr>
            <a:r>
              <a:rPr lang="en-US" sz="700" smtClean="0">
                <a:latin typeface="Arial" charset="0"/>
                <a:ea typeface="ＭＳ Ｐゴシック" pitchFamily="-65" charset="-128"/>
              </a:rPr>
              <a:t>The next location where anti-virus software is used is on an organization’s firewall</a:t>
            </a:r>
          </a:p>
          <a:p>
            <a:pPr>
              <a:lnSpc>
                <a:spcPct val="80000"/>
              </a:lnSpc>
            </a:pPr>
            <a:r>
              <a:rPr lang="en-US" sz="700" smtClean="0">
                <a:latin typeface="Arial" charset="0"/>
                <a:ea typeface="ＭＳ Ｐゴシック" pitchFamily="-65" charset="-128"/>
              </a:rPr>
              <a:t>and IDS. It is typically included in e-mail and Web proxy services running on these</a:t>
            </a:r>
          </a:p>
          <a:p>
            <a:pPr>
              <a:lnSpc>
                <a:spcPct val="80000"/>
              </a:lnSpc>
            </a:pPr>
            <a:r>
              <a:rPr lang="en-US" sz="700" smtClean="0">
                <a:latin typeface="Arial" charset="0"/>
                <a:ea typeface="ＭＳ Ｐゴシック" pitchFamily="-65" charset="-128"/>
              </a:rPr>
              <a:t>systems. It may also be included in the traffic analysis component of an IDS. This</a:t>
            </a:r>
          </a:p>
          <a:p>
            <a:pPr>
              <a:lnSpc>
                <a:spcPct val="80000"/>
              </a:lnSpc>
            </a:pPr>
            <a:r>
              <a:rPr lang="en-US" sz="700" smtClean="0">
                <a:latin typeface="Arial" charset="0"/>
                <a:ea typeface="ＭＳ Ｐゴシック" pitchFamily="-65" charset="-128"/>
              </a:rPr>
              <a:t>gives the anti-virus software access to malware in transit over a network connection</a:t>
            </a:r>
          </a:p>
          <a:p>
            <a:pPr>
              <a:lnSpc>
                <a:spcPct val="80000"/>
              </a:lnSpc>
            </a:pPr>
            <a:r>
              <a:rPr lang="en-US" sz="700" smtClean="0">
                <a:latin typeface="Arial" charset="0"/>
                <a:ea typeface="ＭＳ Ｐゴシック" pitchFamily="-65" charset="-128"/>
              </a:rPr>
              <a:t>to any of the organization’s systems, providing a larger scale view of malware activity.</a:t>
            </a:r>
          </a:p>
          <a:p>
            <a:pPr>
              <a:lnSpc>
                <a:spcPct val="80000"/>
              </a:lnSpc>
            </a:pPr>
            <a:r>
              <a:rPr lang="en-US" sz="700" smtClean="0">
                <a:latin typeface="Arial" charset="0"/>
                <a:ea typeface="ＭＳ Ｐゴシック" pitchFamily="-65" charset="-128"/>
              </a:rPr>
              <a:t>This software may also include intrusion prevention measures, blocking the flow</a:t>
            </a:r>
          </a:p>
          <a:p>
            <a:pPr>
              <a:lnSpc>
                <a:spcPct val="80000"/>
              </a:lnSpc>
            </a:pPr>
            <a:r>
              <a:rPr lang="en-US" sz="700" smtClean="0">
                <a:latin typeface="Arial" charset="0"/>
                <a:ea typeface="ＭＳ Ｐゴシック" pitchFamily="-65" charset="-128"/>
              </a:rPr>
              <a:t>of any suspicious traffic, thus preventing it reaching and compromising some target</a:t>
            </a:r>
          </a:p>
          <a:p>
            <a:pPr>
              <a:lnSpc>
                <a:spcPct val="80000"/>
              </a:lnSpc>
            </a:pPr>
            <a:r>
              <a:rPr lang="en-US" sz="700" smtClean="0">
                <a:latin typeface="Arial" charset="0"/>
                <a:ea typeface="ＭＳ Ｐゴシック" pitchFamily="-65" charset="-128"/>
              </a:rPr>
              <a:t>system, either inside or outside the organization.</a:t>
            </a:r>
          </a:p>
          <a:p>
            <a:pPr>
              <a:lnSpc>
                <a:spcPct val="80000"/>
              </a:lnSpc>
            </a:pPr>
            <a:endParaRPr lang="en-US" sz="700" smtClean="0">
              <a:latin typeface="Arial" charset="0"/>
              <a:ea typeface="ＭＳ Ｐゴシック" pitchFamily="-65" charset="-128"/>
            </a:endParaRPr>
          </a:p>
          <a:p>
            <a:pPr>
              <a:lnSpc>
                <a:spcPct val="80000"/>
              </a:lnSpc>
            </a:pPr>
            <a:r>
              <a:rPr lang="en-US" sz="700" smtClean="0">
                <a:latin typeface="Arial" charset="0"/>
                <a:ea typeface="ＭＳ Ｐゴシック" pitchFamily="-65" charset="-128"/>
              </a:rPr>
              <a:t>However, this approach is limited to scanning the malware content, as it does</a:t>
            </a:r>
          </a:p>
          <a:p>
            <a:pPr>
              <a:lnSpc>
                <a:spcPct val="80000"/>
              </a:lnSpc>
            </a:pPr>
            <a:r>
              <a:rPr lang="en-US" sz="700" smtClean="0">
                <a:latin typeface="Arial" charset="0"/>
                <a:ea typeface="ＭＳ Ｐゴシック" pitchFamily="-65" charset="-128"/>
              </a:rPr>
              <a:t>not have access to any behavior observed when it runs on an infected system. Two</a:t>
            </a:r>
          </a:p>
          <a:p>
            <a:pPr>
              <a:lnSpc>
                <a:spcPct val="80000"/>
              </a:lnSpc>
            </a:pPr>
            <a:r>
              <a:rPr lang="en-US" sz="700" smtClean="0">
                <a:latin typeface="Arial" charset="0"/>
                <a:ea typeface="ＭＳ Ｐゴシック" pitchFamily="-65" charset="-128"/>
              </a:rPr>
              <a:t>types of monitoring software may be used:</a:t>
            </a:r>
          </a:p>
          <a:p>
            <a:pPr>
              <a:lnSpc>
                <a:spcPct val="80000"/>
              </a:lnSpc>
            </a:pPr>
            <a:endParaRPr lang="en-US" sz="700" smtClean="0">
              <a:latin typeface="Arial" charset="0"/>
              <a:ea typeface="ＭＳ Ｐゴシック" pitchFamily="-65" charset="-128"/>
            </a:endParaRPr>
          </a:p>
          <a:p>
            <a:pPr>
              <a:lnSpc>
                <a:spcPct val="80000"/>
              </a:lnSpc>
            </a:pPr>
            <a:r>
              <a:rPr lang="en-US" sz="700" smtClean="0">
                <a:latin typeface="Arial" charset="0"/>
                <a:ea typeface="ＭＳ Ｐゴシック" pitchFamily="-65" charset="-128"/>
              </a:rPr>
              <a:t>• </a:t>
            </a:r>
            <a:r>
              <a:rPr lang="en-US" sz="700" b="1" smtClean="0">
                <a:latin typeface="Arial" charset="0"/>
                <a:ea typeface="ＭＳ Ｐゴシック" pitchFamily="-65" charset="-128"/>
              </a:rPr>
              <a:t>Ingress monitors: These are located at the border between the enterprise</a:t>
            </a:r>
          </a:p>
          <a:p>
            <a:pPr>
              <a:lnSpc>
                <a:spcPct val="80000"/>
              </a:lnSpc>
            </a:pPr>
            <a:r>
              <a:rPr lang="en-US" sz="700" smtClean="0">
                <a:latin typeface="Arial" charset="0"/>
                <a:ea typeface="ＭＳ Ｐゴシック" pitchFamily="-65" charset="-128"/>
              </a:rPr>
              <a:t>network and the Internet. They can be part of the ingress filtering software</a:t>
            </a:r>
          </a:p>
          <a:p>
            <a:pPr>
              <a:lnSpc>
                <a:spcPct val="80000"/>
              </a:lnSpc>
            </a:pPr>
            <a:r>
              <a:rPr lang="en-US" sz="700" smtClean="0">
                <a:latin typeface="Arial" charset="0"/>
                <a:ea typeface="ＭＳ Ｐゴシック" pitchFamily="-65" charset="-128"/>
              </a:rPr>
              <a:t>of a border router or external firewall or a separate passive monitor. A</a:t>
            </a:r>
          </a:p>
          <a:p>
            <a:pPr>
              <a:lnSpc>
                <a:spcPct val="80000"/>
              </a:lnSpc>
            </a:pPr>
            <a:r>
              <a:rPr lang="en-US" sz="700" smtClean="0">
                <a:latin typeface="Arial" charset="0"/>
                <a:ea typeface="ＭＳ Ｐゴシック" pitchFamily="-65" charset="-128"/>
              </a:rPr>
              <a:t>honeypot can also capture incoming malware traffic. An example of a detection</a:t>
            </a:r>
          </a:p>
          <a:p>
            <a:pPr>
              <a:lnSpc>
                <a:spcPct val="80000"/>
              </a:lnSpc>
            </a:pPr>
            <a:r>
              <a:rPr lang="en-US" sz="700" smtClean="0">
                <a:latin typeface="Arial" charset="0"/>
                <a:ea typeface="ＭＳ Ｐゴシック" pitchFamily="-65" charset="-128"/>
              </a:rPr>
              <a:t>technique for an ingress monitor is to look for incoming traffic to unused</a:t>
            </a:r>
          </a:p>
          <a:p>
            <a:pPr>
              <a:lnSpc>
                <a:spcPct val="80000"/>
              </a:lnSpc>
            </a:pPr>
            <a:r>
              <a:rPr lang="en-US" sz="700" smtClean="0">
                <a:latin typeface="Arial" charset="0"/>
                <a:ea typeface="ＭＳ Ｐゴシック" pitchFamily="-65" charset="-128"/>
              </a:rPr>
              <a:t>local IP addresses.</a:t>
            </a:r>
          </a:p>
          <a:p>
            <a:pPr>
              <a:lnSpc>
                <a:spcPct val="80000"/>
              </a:lnSpc>
            </a:pPr>
            <a:endParaRPr lang="en-US" sz="700" smtClean="0">
              <a:latin typeface="Arial" charset="0"/>
              <a:ea typeface="ＭＳ Ｐゴシック" pitchFamily="-65" charset="-128"/>
            </a:endParaRPr>
          </a:p>
          <a:p>
            <a:pPr>
              <a:lnSpc>
                <a:spcPct val="80000"/>
              </a:lnSpc>
            </a:pPr>
            <a:r>
              <a:rPr lang="en-US" sz="700" smtClean="0">
                <a:latin typeface="Arial" charset="0"/>
                <a:ea typeface="ＭＳ Ｐゴシック" pitchFamily="-65" charset="-128"/>
              </a:rPr>
              <a:t>• </a:t>
            </a:r>
            <a:r>
              <a:rPr lang="en-US" sz="700" b="1" smtClean="0">
                <a:latin typeface="Arial" charset="0"/>
                <a:ea typeface="ＭＳ Ｐゴシック" pitchFamily="-65" charset="-128"/>
              </a:rPr>
              <a:t>Egress monitors: These can be located at the egress point of individual LANs</a:t>
            </a:r>
          </a:p>
          <a:p>
            <a:pPr>
              <a:lnSpc>
                <a:spcPct val="80000"/>
              </a:lnSpc>
            </a:pPr>
            <a:r>
              <a:rPr lang="en-US" sz="700" smtClean="0">
                <a:latin typeface="Arial" charset="0"/>
                <a:ea typeface="ＭＳ Ｐゴシック" pitchFamily="-65" charset="-128"/>
              </a:rPr>
              <a:t>on the enterprise network as well as at the border between the enterprise</a:t>
            </a:r>
          </a:p>
          <a:p>
            <a:pPr>
              <a:lnSpc>
                <a:spcPct val="80000"/>
              </a:lnSpc>
            </a:pPr>
            <a:r>
              <a:rPr lang="en-US" sz="700" smtClean="0">
                <a:latin typeface="Arial" charset="0"/>
                <a:ea typeface="ＭＳ Ｐゴシック" pitchFamily="-65" charset="-128"/>
              </a:rPr>
              <a:t>network and the Internet. In the former case, the egress monitor can be part</a:t>
            </a:r>
          </a:p>
          <a:p>
            <a:pPr>
              <a:lnSpc>
                <a:spcPct val="80000"/>
              </a:lnSpc>
            </a:pPr>
            <a:r>
              <a:rPr lang="en-US" sz="700" smtClean="0">
                <a:latin typeface="Arial" charset="0"/>
                <a:ea typeface="ＭＳ Ｐゴシック" pitchFamily="-65" charset="-128"/>
              </a:rPr>
              <a:t>of the egress filtering software of a LAN router or switch. As with ingress</a:t>
            </a:r>
          </a:p>
          <a:p>
            <a:pPr>
              <a:lnSpc>
                <a:spcPct val="80000"/>
              </a:lnSpc>
            </a:pPr>
            <a:r>
              <a:rPr lang="en-US" sz="700" smtClean="0">
                <a:latin typeface="Arial" charset="0"/>
                <a:ea typeface="ＭＳ Ｐゴシック" pitchFamily="-65" charset="-128"/>
              </a:rPr>
              <a:t>monitors, the external firewall or a honeypot can house the monitoring software.</a:t>
            </a:r>
          </a:p>
          <a:p>
            <a:pPr>
              <a:lnSpc>
                <a:spcPct val="80000"/>
              </a:lnSpc>
            </a:pPr>
            <a:r>
              <a:rPr lang="en-US" sz="700" smtClean="0">
                <a:latin typeface="Arial" charset="0"/>
                <a:ea typeface="ＭＳ Ｐゴシック" pitchFamily="-65" charset="-128"/>
              </a:rPr>
              <a:t>Indeed, the two types of monitors can be collocated. The egress monitor</a:t>
            </a:r>
          </a:p>
          <a:p>
            <a:pPr>
              <a:lnSpc>
                <a:spcPct val="80000"/>
              </a:lnSpc>
            </a:pPr>
            <a:r>
              <a:rPr lang="en-US" sz="700" smtClean="0">
                <a:latin typeface="Arial" charset="0"/>
                <a:ea typeface="ＭＳ Ｐゴシック" pitchFamily="-65" charset="-128"/>
              </a:rPr>
              <a:t>is designed to catch the source of a malware attack by monitoring outgoing</a:t>
            </a:r>
          </a:p>
          <a:p>
            <a:pPr>
              <a:lnSpc>
                <a:spcPct val="80000"/>
              </a:lnSpc>
            </a:pPr>
            <a:r>
              <a:rPr lang="en-US" sz="700" smtClean="0">
                <a:latin typeface="Arial" charset="0"/>
                <a:ea typeface="ＭＳ Ｐゴシック" pitchFamily="-65" charset="-128"/>
              </a:rPr>
              <a:t>traffic for signs of scanning or other suspicious behavior.</a:t>
            </a:r>
          </a:p>
          <a:p>
            <a:pPr>
              <a:lnSpc>
                <a:spcPct val="80000"/>
              </a:lnSpc>
            </a:pPr>
            <a:endParaRPr lang="en-US" sz="700" smtClean="0">
              <a:latin typeface="Arial" charset="0"/>
              <a:ea typeface="ＭＳ Ｐゴシック" pitchFamily="-65" charset="-128"/>
            </a:endParaRPr>
          </a:p>
          <a:p>
            <a:pPr>
              <a:lnSpc>
                <a:spcPct val="80000"/>
              </a:lnSpc>
            </a:pPr>
            <a:r>
              <a:rPr lang="en-US" sz="700" smtClean="0">
                <a:latin typeface="Arial" charset="0"/>
                <a:ea typeface="ＭＳ Ｐゴシック" pitchFamily="-65" charset="-128"/>
              </a:rPr>
              <a:t>Perimeter monitoring can also assist in detecting and responding to botnet activity</a:t>
            </a:r>
          </a:p>
          <a:p>
            <a:pPr>
              <a:lnSpc>
                <a:spcPct val="80000"/>
              </a:lnSpc>
            </a:pPr>
            <a:r>
              <a:rPr lang="en-US" sz="700" smtClean="0">
                <a:latin typeface="Arial" charset="0"/>
                <a:ea typeface="ＭＳ Ｐゴシック" pitchFamily="-65" charset="-128"/>
              </a:rPr>
              <a:t>by detecting abnormal traffic patterns associated with this activity. Once bots are</a:t>
            </a:r>
          </a:p>
          <a:p>
            <a:pPr>
              <a:lnSpc>
                <a:spcPct val="80000"/>
              </a:lnSpc>
            </a:pPr>
            <a:r>
              <a:rPr lang="en-US" sz="700" smtClean="0">
                <a:latin typeface="Arial" charset="0"/>
                <a:ea typeface="ＭＳ Ｐゴシック" pitchFamily="-65" charset="-128"/>
              </a:rPr>
              <a:t>activated and an attack is underway, such monitoring can be used to detect the</a:t>
            </a:r>
          </a:p>
          <a:p>
            <a:pPr>
              <a:lnSpc>
                <a:spcPct val="80000"/>
              </a:lnSpc>
            </a:pPr>
            <a:r>
              <a:rPr lang="en-US" sz="700" smtClean="0">
                <a:latin typeface="Arial" charset="0"/>
                <a:ea typeface="ＭＳ Ｐゴシック" pitchFamily="-65" charset="-128"/>
              </a:rPr>
              <a:t>attack. However, the primary objective is to try to detect and disable the botnet</a:t>
            </a:r>
          </a:p>
          <a:p>
            <a:pPr>
              <a:lnSpc>
                <a:spcPct val="80000"/>
              </a:lnSpc>
            </a:pPr>
            <a:r>
              <a:rPr lang="en-US" sz="700" smtClean="0">
                <a:latin typeface="Arial" charset="0"/>
                <a:ea typeface="ＭＳ Ｐゴシック" pitchFamily="-65" charset="-128"/>
              </a:rPr>
              <a:t>during its construction phase, using the various scanning techniques we have just</a:t>
            </a:r>
          </a:p>
          <a:p>
            <a:pPr>
              <a:lnSpc>
                <a:spcPct val="80000"/>
              </a:lnSpc>
            </a:pPr>
            <a:r>
              <a:rPr lang="en-US" sz="700" smtClean="0">
                <a:latin typeface="Arial" charset="0"/>
                <a:ea typeface="ＭＳ Ｐゴシック" pitchFamily="-65" charset="-128"/>
              </a:rPr>
              <a:t>discussed, identifying and blocking the malware that is used to propagate this type</a:t>
            </a:r>
          </a:p>
          <a:p>
            <a:pPr>
              <a:lnSpc>
                <a:spcPct val="80000"/>
              </a:lnSpc>
            </a:pPr>
            <a:r>
              <a:rPr lang="en-US" sz="700" smtClean="0">
                <a:latin typeface="Arial" charset="0"/>
                <a:ea typeface="ＭＳ Ｐゴシック" pitchFamily="-65" charset="-128"/>
              </a:rPr>
              <a:t>of payload.</a:t>
            </a:r>
          </a:p>
        </p:txBody>
      </p:sp>
      <p:sp>
        <p:nvSpPr>
          <p:cNvPr id="94212" name="Slide Number Placeholder 3"/>
          <p:cNvSpPr>
            <a:spLocks noGrp="1"/>
          </p:cNvSpPr>
          <p:nvPr>
            <p:ph type="sldNum" sz="quarter" idx="5"/>
          </p:nvPr>
        </p:nvSpPr>
        <p:spPr>
          <a:xfrm>
            <a:off x="3884613" y="8685213"/>
            <a:ext cx="2971800" cy="457200"/>
          </a:xfrm>
          <a:prstGeom prst="rect">
            <a:avLst/>
          </a:prstGeom>
          <a:noFill/>
        </p:spPr>
        <p:txBody>
          <a:bodyPr/>
          <a:lstStyle/>
          <a:p>
            <a:fld id="{B50EAA6E-6854-4866-BCC3-1233EB2DE73E}" type="slidenum">
              <a:rPr lang="en-AU"/>
              <a:pPr/>
              <a:t>48</a:t>
            </a:fld>
            <a:endParaRPr lang="en-AU"/>
          </a:p>
        </p:txBody>
      </p:sp>
    </p:spTree>
    <p:extLst>
      <p:ext uri="{BB962C8B-B14F-4D97-AF65-F5344CB8AC3E}">
        <p14:creationId xmlns:p14="http://schemas.microsoft.com/office/powerpoint/2010/main" val="1942584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Initially, the development and deployment of malware required considerable technical</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skill by software authors. This changed with the development of virus-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creation toolkits in the early 1990s, and then later of more general attack kits in the 2000s,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that greatly assisted in the development and deployment of malware [FOSS10].</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These toolkits, often known as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crimeware</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 now include a variety of propagation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mechanisms and payload modules that even novices can combine, select, and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deploy. They can also easily be customized with the latest discovered vulnerabilities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 order to exploit the window of opportunity between the publication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of a weakness and the widespread deployment of patches to close it. These kits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greatly enlarged the population of attackers able to deploy malware. Although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malware created with such toolkits tends to be less sophisticated than that designed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from scratch, the sheer number of new variants that can be generated by attackers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using these toolkits creates a significant problem for those defending systems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against them.</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Zeus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crimeware</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toolkit is a prominent, recent, example of such an attack</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kit, which was used to generate a wide range of very effective,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stealthed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malware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that facilitates a range of criminal activities, in particular capturing and exploiting</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banking credentials [BINS10]. Other widely used toolkits include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Blackhole</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Sakura, and Phoenix [SYMA13].</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2EF01EA8-8A05-4B44-9488-279E78AAD254}" type="slidenum">
              <a:rPr lang="en-AU" smtClean="0"/>
              <a:pPr/>
              <a:t>4</a:t>
            </a:fld>
            <a:endParaRPr lang="en-AU"/>
          </a:p>
        </p:txBody>
      </p:sp>
    </p:spTree>
    <p:extLst>
      <p:ext uri="{BB962C8B-B14F-4D97-AF65-F5344CB8AC3E}">
        <p14:creationId xmlns:p14="http://schemas.microsoft.com/office/powerpoint/2010/main" val="620720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Another significant malware development over the last couple of decades is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change from attackers being individuals, often motivated to demonstrate their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technical competence to their peers, to more organized and dangerous attack</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sources. These include politically motivated attackers, criminals, and organized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crime; organizations that sell their services to companies and nations, and national</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government agencies, as we discuss in Section 8.1. This has significantly changed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resources available and motivation behind the rise of malware, and indeed has led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to development of a large underground economy involving the sale of attack kits,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access to compromised hosts, and to stolen information.</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2EF01EA8-8A05-4B44-9488-279E78AAD254}" type="slidenum">
              <a:rPr lang="en-AU" smtClean="0"/>
              <a:pPr/>
              <a:t>5</a:t>
            </a:fld>
            <a:endParaRPr lang="en-AU"/>
          </a:p>
        </p:txBody>
      </p:sp>
    </p:spTree>
    <p:extLst>
      <p:ext uri="{BB962C8B-B14F-4D97-AF65-F5344CB8AC3E}">
        <p14:creationId xmlns:p14="http://schemas.microsoft.com/office/powerpoint/2010/main" val="6241219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Advanced Persistent Threats (APTs) have risen to prominence in recent years.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These are not a new type of malware, but rather the well-resourced, persistent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application of a wide variety of intrusion technologies and malware to selected targets,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usually business or political. APTs are typically attributed to state-sponsored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organizations, with some attacks likely from criminal enterprises as well. We discuss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these categories of intruders further in Section 8.1.</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APTs differ from other types of attack by their careful target selection, and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persistent, often stealthy, intrusion efforts over extended periods. A number of</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high profile attacks, including Aurora, RSA, APT1, and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Stuxnet</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are often cited as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examples. </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2EF01EA8-8A05-4B44-9488-279E78AAD254}" type="slidenum">
              <a:rPr lang="en-AU" smtClean="0"/>
              <a:pPr/>
              <a:t>6</a:t>
            </a:fld>
            <a:endParaRPr lang="en-AU"/>
          </a:p>
        </p:txBody>
      </p:sp>
    </p:spTree>
    <p:extLst>
      <p:ext uri="{BB962C8B-B14F-4D97-AF65-F5344CB8AC3E}">
        <p14:creationId xmlns:p14="http://schemas.microsoft.com/office/powerpoint/2010/main" val="778065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They are named as a result of these characteristics: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Advanced:  Use by the attackers of a wide variety of intrusion technologies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and malware, including the development of custom malware if required.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individual components may not necessarily be technically advanced, but are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carefully selected to suit the chosen target.</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Persistent:  Determined application of the attacks over an extended period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against the chosen target in order to maximize the chance of success. A variety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of attacks may be progressively, and often stealthily, applied until the target is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compromised.</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Threats:  Threats to the selected targets as a result of the organized, capable,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and well-funded attackers intent to compromise the specifically chosen targets.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active involvement of people in the process greatly raises the threat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level from that due to automated attacks tools, and also the likelihood of</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successful attack.</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2EF01EA8-8A05-4B44-9488-279E78AAD254}" type="slidenum">
              <a:rPr lang="en-AU" smtClean="0"/>
              <a:pPr/>
              <a:t>7</a:t>
            </a:fld>
            <a:endParaRPr lang="en-AU"/>
          </a:p>
        </p:txBody>
      </p:sp>
    </p:spTree>
    <p:extLst>
      <p:ext uri="{BB962C8B-B14F-4D97-AF65-F5344CB8AC3E}">
        <p14:creationId xmlns:p14="http://schemas.microsoft.com/office/powerpoint/2010/main" val="235613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The aim of these attacks varies from theft of intellectual property or security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and infrastructure related data to the physical disruption of infrastructure. Techniques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used include social engineering, spear-phishing emails, and drive-by-downloads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from selected compromised websites likely to be visited by personnel in the target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organization. The intent is to infect the target with sophisticated malware with multiple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propagation mechanisms and payloads. Once they have gained initial access 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systems in the target organization, a further range of attack tools are used to maintain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and extend their access.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As a result, these attacks are much harder to defend against due to this specific</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targeting and persistence. It requires a combination of technical countermeasures,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such as we discuss later in this chapter, as well as awareness training to assist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personnel to resist such attacks, as we discuss in Chapter 17. Even with current best practice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countermeasures, the use of zero-day exploits and new attack approaches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means that some of these attacks are likely to succeed [SYMA13, MAND13]. Thus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multiple layers of defense are needed, with mechanisms to detect, respond and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mitigate such attacks. These may include monitoring for malware command and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control traffic, and detection of exfiltration traffic.</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2EF01EA8-8A05-4B44-9488-279E78AAD254}" type="slidenum">
              <a:rPr lang="en-AU" smtClean="0"/>
              <a:pPr/>
              <a:t>8</a:t>
            </a:fld>
            <a:endParaRPr lang="en-AU"/>
          </a:p>
        </p:txBody>
      </p:sp>
    </p:spTree>
    <p:extLst>
      <p:ext uri="{BB962C8B-B14F-4D97-AF65-F5344CB8AC3E}">
        <p14:creationId xmlns:p14="http://schemas.microsoft.com/office/powerpoint/2010/main" val="1926053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xfrm>
            <a:off x="3884613" y="8685213"/>
            <a:ext cx="2971800" cy="457200"/>
          </a:xfrm>
          <a:prstGeom prst="rect">
            <a:avLst/>
          </a:prstGeom>
          <a:noFill/>
        </p:spPr>
        <p:txBody>
          <a:bodyPr/>
          <a:lstStyle/>
          <a:p>
            <a:fld id="{955F9117-E21A-40DE-A9A8-4B946990FF4B}" type="slidenum">
              <a:rPr lang="en-AU"/>
              <a:pPr/>
              <a:t>20</a:t>
            </a:fld>
            <a:endParaRPr lang="en-AU"/>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en-US" b="0" dirty="0" smtClean="0">
                <a:latin typeface="Arial" charset="0"/>
                <a:ea typeface="ＭＳ Ｐゴシック" pitchFamily="-65" charset="-128"/>
              </a:rPr>
              <a:t>[AYCO06] states that a computer virus has three parts. More generally, many</a:t>
            </a:r>
          </a:p>
          <a:p>
            <a:pPr eaLnBrk="1" hangingPunct="1"/>
            <a:r>
              <a:rPr lang="en-US" b="0" dirty="0" smtClean="0">
                <a:latin typeface="Arial" charset="0"/>
                <a:ea typeface="ＭＳ Ｐゴシック" pitchFamily="-65" charset="-128"/>
              </a:rPr>
              <a:t>contemporary types of malware also include one or more variants of each of these</a:t>
            </a:r>
          </a:p>
          <a:p>
            <a:pPr eaLnBrk="1" hangingPunct="1"/>
            <a:r>
              <a:rPr lang="en-US" b="0" dirty="0" smtClean="0">
                <a:latin typeface="Arial" charset="0"/>
                <a:ea typeface="ＭＳ Ｐゴシック" pitchFamily="-65" charset="-128"/>
              </a:rPr>
              <a:t>components:</a:t>
            </a:r>
          </a:p>
          <a:p>
            <a:pPr eaLnBrk="1" hangingPunct="1"/>
            <a:endParaRPr lang="en-US" b="0" dirty="0" smtClean="0">
              <a:latin typeface="Arial" charset="0"/>
              <a:ea typeface="ＭＳ Ｐゴシック" pitchFamily="-65" charset="-128"/>
            </a:endParaRPr>
          </a:p>
          <a:p>
            <a:pPr eaLnBrk="1" hangingPunct="1"/>
            <a:r>
              <a:rPr lang="en-US" b="0" dirty="0" smtClean="0">
                <a:latin typeface="Arial" charset="0"/>
                <a:ea typeface="ＭＳ Ｐゴシック" pitchFamily="-65" charset="-128"/>
              </a:rPr>
              <a:t>• Infection mechanism : The means by which a virus spreads or propagates,</a:t>
            </a:r>
          </a:p>
          <a:p>
            <a:pPr eaLnBrk="1" hangingPunct="1"/>
            <a:r>
              <a:rPr lang="en-US" b="0" dirty="0" smtClean="0">
                <a:latin typeface="Arial" charset="0"/>
                <a:ea typeface="ＭＳ Ｐゴシック" pitchFamily="-65" charset="-128"/>
              </a:rPr>
              <a:t>enabling it to replicate. The mechanism is also referred to as the infection</a:t>
            </a:r>
          </a:p>
          <a:p>
            <a:pPr eaLnBrk="1" hangingPunct="1"/>
            <a:r>
              <a:rPr lang="en-US" b="0" dirty="0" smtClean="0">
                <a:latin typeface="Arial" charset="0"/>
                <a:ea typeface="ＭＳ Ｐゴシック" pitchFamily="-65" charset="-128"/>
              </a:rPr>
              <a:t>vector .</a:t>
            </a:r>
          </a:p>
          <a:p>
            <a:pPr eaLnBrk="1" hangingPunct="1"/>
            <a:endParaRPr lang="en-US" b="0" dirty="0" smtClean="0">
              <a:latin typeface="Arial" charset="0"/>
              <a:ea typeface="ＭＳ Ｐゴシック" pitchFamily="-65" charset="-128"/>
            </a:endParaRPr>
          </a:p>
          <a:p>
            <a:pPr eaLnBrk="1" hangingPunct="1"/>
            <a:r>
              <a:rPr lang="en-US" b="0" dirty="0" smtClean="0">
                <a:latin typeface="Arial" charset="0"/>
                <a:ea typeface="ＭＳ Ｐゴシック" pitchFamily="-65" charset="-128"/>
              </a:rPr>
              <a:t>• Trigger: The event or condition that determines when the payload is activated</a:t>
            </a:r>
          </a:p>
          <a:p>
            <a:pPr eaLnBrk="1" hangingPunct="1"/>
            <a:r>
              <a:rPr lang="en-US" b="0" dirty="0" smtClean="0">
                <a:latin typeface="Arial" charset="0"/>
                <a:ea typeface="ＭＳ Ｐゴシック" pitchFamily="-65" charset="-128"/>
              </a:rPr>
              <a:t>or delivered, sometimes known as a logic bomb .</a:t>
            </a:r>
          </a:p>
          <a:p>
            <a:pPr eaLnBrk="1" hangingPunct="1"/>
            <a:endParaRPr lang="en-US" b="0" dirty="0" smtClean="0">
              <a:latin typeface="Arial" charset="0"/>
              <a:ea typeface="ＭＳ Ｐゴシック" pitchFamily="-65" charset="-128"/>
            </a:endParaRPr>
          </a:p>
          <a:p>
            <a:pPr eaLnBrk="1" hangingPunct="1"/>
            <a:r>
              <a:rPr lang="en-US" b="0" dirty="0" smtClean="0">
                <a:latin typeface="Arial" charset="0"/>
                <a:ea typeface="ＭＳ Ｐゴシック" pitchFamily="-65" charset="-128"/>
              </a:rPr>
              <a:t>• Payload: What the virus does, besides spreading. The payload may involve</a:t>
            </a:r>
          </a:p>
          <a:p>
            <a:pPr eaLnBrk="1" hangingPunct="1"/>
            <a:r>
              <a:rPr lang="en-US" b="0" dirty="0" smtClean="0">
                <a:latin typeface="Arial" charset="0"/>
                <a:ea typeface="ＭＳ Ｐゴシック" pitchFamily="-65" charset="-128"/>
              </a:rPr>
              <a:t>damage or may involve benign but noticeable activity.</a:t>
            </a:r>
            <a:endParaRPr lang="en-US" b="0" dirty="0" smtClean="0">
              <a:latin typeface="Times New Roman" pitchFamily="-65" charset="0"/>
              <a:ea typeface="ＭＳ Ｐゴシック" pitchFamily="-65" charset="-128"/>
            </a:endParaRPr>
          </a:p>
        </p:txBody>
      </p:sp>
    </p:spTree>
    <p:extLst>
      <p:ext uri="{BB962C8B-B14F-4D97-AF65-F5344CB8AC3E}">
        <p14:creationId xmlns:p14="http://schemas.microsoft.com/office/powerpoint/2010/main" val="7462168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lnSpcReduction="10000"/>
          </a:bodyPr>
          <a:lstStyle/>
          <a:p>
            <a:pPr eaLnBrk="1" hangingPunct="1">
              <a:lnSpc>
                <a:spcPct val="90000"/>
              </a:lnSpc>
            </a:pPr>
            <a:r>
              <a:rPr lang="en-US" sz="1100" b="0" dirty="0" smtClean="0">
                <a:latin typeface="Arial" charset="0"/>
                <a:ea typeface="ＭＳ Ｐゴシック" pitchFamily="-65" charset="-128"/>
              </a:rPr>
              <a:t>During its lifetime, a typical virus goes through the following four phases:</a:t>
            </a:r>
          </a:p>
          <a:p>
            <a:pPr eaLnBrk="1" hangingPunct="1">
              <a:lnSpc>
                <a:spcPct val="90000"/>
              </a:lnSpc>
            </a:pPr>
            <a:endParaRPr lang="en-US" sz="1100" b="0" dirty="0" smtClean="0">
              <a:latin typeface="Arial" charset="0"/>
              <a:ea typeface="ＭＳ Ｐゴシック" pitchFamily="-65" charset="-128"/>
            </a:endParaRPr>
          </a:p>
          <a:p>
            <a:pPr eaLnBrk="1" hangingPunct="1">
              <a:lnSpc>
                <a:spcPct val="90000"/>
              </a:lnSpc>
            </a:pPr>
            <a:r>
              <a:rPr lang="en-US" sz="1100" b="0" dirty="0" smtClean="0">
                <a:latin typeface="Arial" charset="0"/>
                <a:ea typeface="ＭＳ Ｐゴシック" pitchFamily="-65" charset="-128"/>
              </a:rPr>
              <a:t>• Dormant phase: The virus is idle. The virus will eventually be activated by</a:t>
            </a:r>
          </a:p>
          <a:p>
            <a:pPr eaLnBrk="1" hangingPunct="1">
              <a:lnSpc>
                <a:spcPct val="90000"/>
              </a:lnSpc>
            </a:pPr>
            <a:r>
              <a:rPr lang="en-US" sz="1100" b="0" dirty="0" smtClean="0">
                <a:latin typeface="Arial" charset="0"/>
                <a:ea typeface="ＭＳ Ｐゴシック" pitchFamily="-65" charset="-128"/>
              </a:rPr>
              <a:t>some event, such as a date, the presence of another program or file, or the</a:t>
            </a:r>
          </a:p>
          <a:p>
            <a:pPr eaLnBrk="1" hangingPunct="1">
              <a:lnSpc>
                <a:spcPct val="90000"/>
              </a:lnSpc>
            </a:pPr>
            <a:r>
              <a:rPr lang="en-US" sz="1100" b="0" dirty="0" smtClean="0">
                <a:latin typeface="Arial" charset="0"/>
                <a:ea typeface="ＭＳ Ｐゴシック" pitchFamily="-65" charset="-128"/>
              </a:rPr>
              <a:t>capacity of the disk exceeding some limit. Not all viruses have this stage.</a:t>
            </a:r>
          </a:p>
          <a:p>
            <a:pPr eaLnBrk="1" hangingPunct="1">
              <a:lnSpc>
                <a:spcPct val="90000"/>
              </a:lnSpc>
            </a:pPr>
            <a:endParaRPr lang="en-US" sz="1100" b="0" dirty="0" smtClean="0">
              <a:latin typeface="Arial" charset="0"/>
              <a:ea typeface="ＭＳ Ｐゴシック" pitchFamily="-65" charset="-128"/>
            </a:endParaRPr>
          </a:p>
          <a:p>
            <a:pPr eaLnBrk="1" hangingPunct="1">
              <a:lnSpc>
                <a:spcPct val="90000"/>
              </a:lnSpc>
            </a:pPr>
            <a:r>
              <a:rPr lang="en-US" sz="1100" b="0" dirty="0" smtClean="0">
                <a:latin typeface="Arial" charset="0"/>
                <a:ea typeface="ＭＳ Ｐゴシック" pitchFamily="-65" charset="-128"/>
              </a:rPr>
              <a:t>• Propagation phase: The virus places a copy of itself into other programs or</a:t>
            </a:r>
          </a:p>
          <a:p>
            <a:pPr eaLnBrk="1" hangingPunct="1">
              <a:lnSpc>
                <a:spcPct val="90000"/>
              </a:lnSpc>
            </a:pPr>
            <a:r>
              <a:rPr lang="en-US" sz="1100" b="0" dirty="0" smtClean="0">
                <a:latin typeface="Arial" charset="0"/>
                <a:ea typeface="ＭＳ Ｐゴシック" pitchFamily="-65" charset="-128"/>
              </a:rPr>
              <a:t>into certain system areas on the disk. The copy may not be identical to the</a:t>
            </a:r>
          </a:p>
          <a:p>
            <a:pPr eaLnBrk="1" hangingPunct="1">
              <a:lnSpc>
                <a:spcPct val="90000"/>
              </a:lnSpc>
            </a:pPr>
            <a:r>
              <a:rPr lang="en-US" sz="1100" b="0" dirty="0" smtClean="0">
                <a:latin typeface="Arial" charset="0"/>
                <a:ea typeface="ＭＳ Ｐゴシック" pitchFamily="-65" charset="-128"/>
              </a:rPr>
              <a:t>propagating version; viruses often morph to evade detection. Each infected</a:t>
            </a:r>
          </a:p>
          <a:p>
            <a:pPr eaLnBrk="1" hangingPunct="1">
              <a:lnSpc>
                <a:spcPct val="90000"/>
              </a:lnSpc>
            </a:pPr>
            <a:r>
              <a:rPr lang="en-US" sz="1100" b="0" dirty="0" smtClean="0">
                <a:latin typeface="Arial" charset="0"/>
                <a:ea typeface="ＭＳ Ｐゴシック" pitchFamily="-65" charset="-128"/>
              </a:rPr>
              <a:t>program will now contain a clone of the virus, which will itself enter a propagation</a:t>
            </a:r>
          </a:p>
          <a:p>
            <a:pPr eaLnBrk="1" hangingPunct="1">
              <a:lnSpc>
                <a:spcPct val="90000"/>
              </a:lnSpc>
            </a:pPr>
            <a:r>
              <a:rPr lang="en-US" sz="1100" b="0" dirty="0" smtClean="0">
                <a:latin typeface="Arial" charset="0"/>
                <a:ea typeface="ＭＳ Ｐゴシック" pitchFamily="-65" charset="-128"/>
              </a:rPr>
              <a:t>phase.</a:t>
            </a:r>
          </a:p>
          <a:p>
            <a:pPr eaLnBrk="1" hangingPunct="1">
              <a:lnSpc>
                <a:spcPct val="90000"/>
              </a:lnSpc>
            </a:pPr>
            <a:endParaRPr lang="en-US" sz="1100" b="0" dirty="0" smtClean="0">
              <a:latin typeface="Arial" charset="0"/>
              <a:ea typeface="ＭＳ Ｐゴシック" pitchFamily="-65" charset="-128"/>
            </a:endParaRPr>
          </a:p>
          <a:p>
            <a:pPr eaLnBrk="1" hangingPunct="1">
              <a:lnSpc>
                <a:spcPct val="90000"/>
              </a:lnSpc>
            </a:pPr>
            <a:r>
              <a:rPr lang="en-US" sz="1100" b="0" dirty="0" smtClean="0">
                <a:latin typeface="Arial" charset="0"/>
                <a:ea typeface="ＭＳ Ｐゴシック" pitchFamily="-65" charset="-128"/>
              </a:rPr>
              <a:t>• Triggering phase: The virus is activated to perform the function for which it</a:t>
            </a:r>
          </a:p>
          <a:p>
            <a:pPr eaLnBrk="1" hangingPunct="1">
              <a:lnSpc>
                <a:spcPct val="90000"/>
              </a:lnSpc>
            </a:pPr>
            <a:r>
              <a:rPr lang="en-US" sz="1100" b="0" dirty="0" smtClean="0">
                <a:latin typeface="Arial" charset="0"/>
                <a:ea typeface="ＭＳ Ｐゴシック" pitchFamily="-65" charset="-128"/>
              </a:rPr>
              <a:t>was intended. As with the dormant phase, the triggering phase can be caused</a:t>
            </a:r>
          </a:p>
          <a:p>
            <a:pPr eaLnBrk="1" hangingPunct="1">
              <a:lnSpc>
                <a:spcPct val="90000"/>
              </a:lnSpc>
            </a:pPr>
            <a:r>
              <a:rPr lang="en-US" sz="1100" b="0" dirty="0" smtClean="0">
                <a:latin typeface="Arial" charset="0"/>
                <a:ea typeface="ＭＳ Ｐゴシック" pitchFamily="-65" charset="-128"/>
              </a:rPr>
              <a:t>by a variety of system events, including a count of the number of times that</a:t>
            </a:r>
          </a:p>
          <a:p>
            <a:pPr eaLnBrk="1" hangingPunct="1">
              <a:lnSpc>
                <a:spcPct val="90000"/>
              </a:lnSpc>
            </a:pPr>
            <a:r>
              <a:rPr lang="en-US" sz="1100" b="0" dirty="0" smtClean="0">
                <a:latin typeface="Arial" charset="0"/>
                <a:ea typeface="ＭＳ Ｐゴシック" pitchFamily="-65" charset="-128"/>
              </a:rPr>
              <a:t>this copy of the virus has made copies of itself.</a:t>
            </a:r>
          </a:p>
          <a:p>
            <a:pPr eaLnBrk="1" hangingPunct="1">
              <a:lnSpc>
                <a:spcPct val="90000"/>
              </a:lnSpc>
            </a:pPr>
            <a:endParaRPr lang="en-US" sz="1100" b="0" dirty="0" smtClean="0">
              <a:latin typeface="Arial" charset="0"/>
              <a:ea typeface="ＭＳ Ｐゴシック" pitchFamily="-65" charset="-128"/>
            </a:endParaRPr>
          </a:p>
          <a:p>
            <a:pPr eaLnBrk="1" hangingPunct="1">
              <a:lnSpc>
                <a:spcPct val="90000"/>
              </a:lnSpc>
            </a:pPr>
            <a:r>
              <a:rPr lang="en-US" sz="1100" b="0" dirty="0" smtClean="0">
                <a:latin typeface="Arial" charset="0"/>
                <a:ea typeface="ＭＳ Ｐゴシック" pitchFamily="-65" charset="-128"/>
              </a:rPr>
              <a:t>• Execution phase: The function is performed. The function may be harmless,</a:t>
            </a:r>
          </a:p>
          <a:p>
            <a:pPr eaLnBrk="1" hangingPunct="1">
              <a:lnSpc>
                <a:spcPct val="90000"/>
              </a:lnSpc>
            </a:pPr>
            <a:r>
              <a:rPr lang="en-US" sz="1100" b="0" dirty="0" smtClean="0">
                <a:latin typeface="Arial" charset="0"/>
                <a:ea typeface="ＭＳ Ｐゴシック" pitchFamily="-65" charset="-128"/>
              </a:rPr>
              <a:t>such as a message on the screen, or damaging, such as the destruction of</a:t>
            </a:r>
          </a:p>
          <a:p>
            <a:pPr eaLnBrk="1" hangingPunct="1">
              <a:lnSpc>
                <a:spcPct val="90000"/>
              </a:lnSpc>
            </a:pPr>
            <a:r>
              <a:rPr lang="en-US" sz="1100" b="0" dirty="0" smtClean="0">
                <a:latin typeface="Arial" charset="0"/>
                <a:ea typeface="ＭＳ Ｐゴシック" pitchFamily="-65" charset="-128"/>
              </a:rPr>
              <a:t>programs and data files.</a:t>
            </a:r>
          </a:p>
          <a:p>
            <a:pPr eaLnBrk="1" hangingPunct="1">
              <a:lnSpc>
                <a:spcPct val="90000"/>
              </a:lnSpc>
            </a:pPr>
            <a:endParaRPr lang="en-US" sz="1100" b="0" dirty="0" smtClean="0">
              <a:latin typeface="Arial" charset="0"/>
              <a:ea typeface="ＭＳ Ｐゴシック" pitchFamily="-65" charset="-128"/>
            </a:endParaRPr>
          </a:p>
          <a:p>
            <a:pPr eaLnBrk="1" hangingPunct="1">
              <a:lnSpc>
                <a:spcPct val="90000"/>
              </a:lnSpc>
            </a:pPr>
            <a:r>
              <a:rPr lang="en-US" sz="1100" b="0" dirty="0" smtClean="0">
                <a:latin typeface="Arial" charset="0"/>
                <a:ea typeface="ＭＳ Ｐゴシック" pitchFamily="-65" charset="-128"/>
              </a:rPr>
              <a:t>Most viruses that infect executable program files carry out their work in a</a:t>
            </a:r>
          </a:p>
          <a:p>
            <a:pPr eaLnBrk="1" hangingPunct="1">
              <a:lnSpc>
                <a:spcPct val="90000"/>
              </a:lnSpc>
            </a:pPr>
            <a:r>
              <a:rPr lang="en-US" sz="1100" b="0" dirty="0" smtClean="0">
                <a:latin typeface="Arial" charset="0"/>
                <a:ea typeface="ＭＳ Ｐゴシック" pitchFamily="-65" charset="-128"/>
              </a:rPr>
              <a:t>manner that is specific to a particular operating system and, in some cases, specific</a:t>
            </a:r>
          </a:p>
          <a:p>
            <a:pPr eaLnBrk="1" hangingPunct="1">
              <a:lnSpc>
                <a:spcPct val="90000"/>
              </a:lnSpc>
            </a:pPr>
            <a:r>
              <a:rPr lang="en-US" sz="1100" b="0" dirty="0" smtClean="0">
                <a:latin typeface="Arial" charset="0"/>
                <a:ea typeface="ＭＳ Ｐゴシック" pitchFamily="-65" charset="-128"/>
              </a:rPr>
              <a:t>to a particular hardware platform. Thus, they are designed to take advantage of the</a:t>
            </a:r>
          </a:p>
          <a:p>
            <a:pPr eaLnBrk="1" hangingPunct="1">
              <a:lnSpc>
                <a:spcPct val="90000"/>
              </a:lnSpc>
            </a:pPr>
            <a:r>
              <a:rPr lang="en-US" sz="1100" b="0" dirty="0" smtClean="0">
                <a:latin typeface="Arial" charset="0"/>
                <a:ea typeface="ＭＳ Ｐゴシック" pitchFamily="-65" charset="-128"/>
              </a:rPr>
              <a:t>details and weaknesses of particular systems. Macro viruses though, target specific</a:t>
            </a:r>
          </a:p>
          <a:p>
            <a:pPr eaLnBrk="1" hangingPunct="1">
              <a:lnSpc>
                <a:spcPct val="90000"/>
              </a:lnSpc>
            </a:pPr>
            <a:r>
              <a:rPr lang="en-US" sz="1100" b="0" dirty="0" smtClean="0">
                <a:latin typeface="Arial" charset="0"/>
                <a:ea typeface="ＭＳ Ｐゴシック" pitchFamily="-65" charset="-128"/>
              </a:rPr>
              <a:t>document types, which are often supported on a variety of systems.</a:t>
            </a:r>
          </a:p>
        </p:txBody>
      </p:sp>
      <p:sp>
        <p:nvSpPr>
          <p:cNvPr id="32772" name="Slide Number Placeholder 3"/>
          <p:cNvSpPr>
            <a:spLocks noGrp="1"/>
          </p:cNvSpPr>
          <p:nvPr>
            <p:ph type="sldNum" sz="quarter" idx="5"/>
          </p:nvPr>
        </p:nvSpPr>
        <p:spPr>
          <a:xfrm>
            <a:off x="3884613" y="8685213"/>
            <a:ext cx="2971800" cy="457200"/>
          </a:xfrm>
          <a:prstGeom prst="rect">
            <a:avLst/>
          </a:prstGeom>
          <a:noFill/>
        </p:spPr>
        <p:txBody>
          <a:bodyPr/>
          <a:lstStyle/>
          <a:p>
            <a:fld id="{A76015EA-74A3-46FF-810D-644790A65482}" type="slidenum">
              <a:rPr lang="en-AU"/>
              <a:pPr/>
              <a:t>21</a:t>
            </a:fld>
            <a:endParaRPr lang="en-AU"/>
          </a:p>
        </p:txBody>
      </p:sp>
    </p:spTree>
    <p:extLst>
      <p:ext uri="{BB962C8B-B14F-4D97-AF65-F5344CB8AC3E}">
        <p14:creationId xmlns:p14="http://schemas.microsoft.com/office/powerpoint/2010/main" val="326901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8" name="Shape 8"/>
          <p:cNvSpPr/>
          <p:nvPr/>
        </p:nvSpPr>
        <p:spPr>
          <a:xfrm>
            <a:off x="647700" y="4495800"/>
            <a:ext cx="11709421" cy="127"/>
          </a:xfrm>
          <a:prstGeom prst="line">
            <a:avLst/>
          </a:pr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endParaRPr/>
          </a:p>
        </p:txBody>
      </p:sp>
      <p:sp>
        <p:nvSpPr>
          <p:cNvPr id="9" name="Shape 9"/>
          <p:cNvSpPr/>
          <p:nvPr/>
        </p:nvSpPr>
        <p:spPr>
          <a:xfrm>
            <a:off x="0" y="9359900"/>
            <a:ext cx="13004800" cy="393700"/>
          </a:xfrm>
          <a:prstGeom prst="rect">
            <a:avLst/>
          </a:prstGeom>
          <a:gradFill>
            <a:gsLst>
              <a:gs pos="0">
                <a:srgbClr val="008751"/>
              </a:gs>
              <a:gs pos="100000">
                <a:srgbClr val="1F4800"/>
              </a:gs>
            </a:gsLst>
            <a:lin ang="5400000"/>
          </a:gradFill>
          <a:ln w="12700">
            <a:miter lim="400000"/>
          </a:ln>
          <a:effectLst>
            <a:outerShdw blurRad="127000" dist="25400" dir="18900000" rotWithShape="0">
              <a:srgbClr val="000000">
                <a:alpha val="75000"/>
              </a:srgbClr>
            </a:outerShdw>
          </a:effectLst>
          <a:extLst>
            <a:ext uri="{C572A759-6A51-4108-AA02-DFA0A04FC94B}">
              <ma14:wrappingTextBoxFlag xmlns:ma14="http://schemas.microsoft.com/office/mac/drawingml/2011/main" val="1"/>
            </a:ext>
          </a:extLst>
        </p:spPr>
        <p:txBody>
          <a:bodyPr lIns="0" tIns="0" rIns="0" bIns="0" anchor="ctr"/>
          <a:lstStyle/>
          <a:p>
            <a:pPr lvl="1" algn="l">
              <a:defRPr sz="1800"/>
            </a:pPr>
            <a:r>
              <a:rPr b="1" i="1" dirty="0">
                <a:solidFill>
                  <a:srgbClr val="FFFFFF"/>
                </a:solidFill>
              </a:rPr>
              <a:t>CS </a:t>
            </a:r>
            <a:r>
              <a:rPr lang="en-US" b="1" i="1" dirty="0" smtClean="0">
                <a:solidFill>
                  <a:srgbClr val="FFFFFF"/>
                </a:solidFill>
              </a:rPr>
              <a:t>497</a:t>
            </a:r>
            <a:r>
              <a:rPr b="1" i="1" dirty="0" smtClean="0">
                <a:solidFill>
                  <a:srgbClr val="FFFFFF"/>
                </a:solidFill>
              </a:rPr>
              <a:t>: </a:t>
            </a:r>
            <a:r>
              <a:rPr lang="en-US" b="1" i="1" dirty="0" smtClean="0">
                <a:solidFill>
                  <a:srgbClr val="FFFFFF"/>
                </a:solidFill>
              </a:rPr>
              <a:t>Special Topic - Cybersecurity</a:t>
            </a:r>
            <a:endParaRPr sz="1200" b="1" i="1" dirty="0">
              <a:solidFill>
                <a:srgbClr val="FFFFFF"/>
              </a:solidFill>
            </a:endParaRPr>
          </a:p>
        </p:txBody>
      </p:sp>
      <p:pic>
        <p:nvPicPr>
          <p:cNvPr id="10" name="YorkCollege_Logo_Horizontal.pdf"/>
          <p:cNvPicPr/>
          <p:nvPr/>
        </p:nvPicPr>
        <p:blipFill>
          <a:blip r:embed="rId2">
            <a:extLst/>
          </a:blip>
          <a:stretch>
            <a:fillRect/>
          </a:stretch>
        </p:blipFill>
        <p:spPr>
          <a:xfrm>
            <a:off x="2743200" y="7299866"/>
            <a:ext cx="7531100" cy="1450434"/>
          </a:xfrm>
          <a:prstGeom prst="rect">
            <a:avLst/>
          </a:prstGeom>
          <a:ln w="12700">
            <a:miter lim="400000"/>
          </a:ln>
        </p:spPr>
      </p:pic>
      <p:sp>
        <p:nvSpPr>
          <p:cNvPr id="11" name="Shape 11"/>
          <p:cNvSpPr/>
          <p:nvPr/>
        </p:nvSpPr>
        <p:spPr>
          <a:xfrm>
            <a:off x="1727200" y="4762500"/>
            <a:ext cx="10706100" cy="31750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0" algn="l">
              <a:defRPr sz="1800"/>
            </a:pPr>
            <a:r>
              <a:rPr lang="en-US" sz="3200" dirty="0" smtClean="0">
                <a:solidFill>
                  <a:srgbClr val="232323"/>
                </a:solidFill>
                <a:latin typeface="+mn-lt"/>
                <a:ea typeface="+mn-ea"/>
                <a:cs typeface="+mn-cs"/>
                <a:sym typeface="Helvetica Neue"/>
              </a:rPr>
              <a:t>Lynn Ray</a:t>
            </a:r>
            <a:endParaRPr sz="3200" dirty="0">
              <a:solidFill>
                <a:srgbClr val="232323"/>
              </a:solidFill>
              <a:latin typeface="+mn-lt"/>
              <a:ea typeface="+mn-ea"/>
              <a:cs typeface="+mn-cs"/>
              <a:sym typeface="Helvetica Neue"/>
            </a:endParaRPr>
          </a:p>
          <a:p>
            <a:pPr lvl="0" algn="l">
              <a:defRPr sz="1800"/>
            </a:pPr>
            <a:r>
              <a:rPr sz="3200" dirty="0">
                <a:solidFill>
                  <a:srgbClr val="232323"/>
                </a:solidFill>
                <a:latin typeface="+mn-lt"/>
                <a:ea typeface="+mn-ea"/>
                <a:cs typeface="+mn-cs"/>
                <a:sym typeface="Helvetica Neue"/>
              </a:rPr>
              <a:t>Department of </a:t>
            </a:r>
            <a:r>
              <a:rPr lang="en-US" sz="3200" dirty="0" smtClean="0">
                <a:solidFill>
                  <a:srgbClr val="232323"/>
                </a:solidFill>
                <a:latin typeface="+mn-lt"/>
                <a:ea typeface="+mn-ea"/>
                <a:cs typeface="+mn-cs"/>
                <a:sym typeface="Helvetica Neue"/>
              </a:rPr>
              <a:t>Engineering and Computer Science</a:t>
            </a:r>
            <a:endParaRPr sz="3200" dirty="0">
              <a:solidFill>
                <a:srgbClr val="232323"/>
              </a:solidFill>
              <a:latin typeface="+mn-lt"/>
              <a:ea typeface="+mn-ea"/>
              <a:cs typeface="+mn-cs"/>
              <a:sym typeface="Helvetica Neue"/>
            </a:endParaRPr>
          </a:p>
          <a:p>
            <a:pPr lvl="0" algn="l">
              <a:defRPr sz="1800"/>
            </a:pPr>
            <a:r>
              <a:rPr sz="3200" dirty="0">
                <a:solidFill>
                  <a:srgbClr val="232323"/>
                </a:solidFill>
                <a:latin typeface="+mn-lt"/>
                <a:ea typeface="+mn-ea"/>
                <a:cs typeface="+mn-cs"/>
                <a:sym typeface="Helvetica Neue"/>
              </a:rPr>
              <a:t>York College of Pennsylvania</a:t>
            </a:r>
          </a:p>
        </p:txBody>
      </p:sp>
      <p:sp>
        <p:nvSpPr>
          <p:cNvPr id="12" name="Shape 12"/>
          <p:cNvSpPr/>
          <p:nvPr/>
        </p:nvSpPr>
        <p:spPr>
          <a:xfrm>
            <a:off x="1727200" y="221672"/>
            <a:ext cx="9118600" cy="178723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gn="l">
              <a:defRPr sz="6400">
                <a:solidFill>
                  <a:srgbClr val="008751"/>
                </a:solidFill>
              </a:defRPr>
            </a:lvl1pPr>
          </a:lstStyle>
          <a:p>
            <a:pPr lvl="0">
              <a:defRPr sz="1800">
                <a:solidFill>
                  <a:srgbClr val="000000"/>
                </a:solidFill>
              </a:defRPr>
            </a:pPr>
            <a:r>
              <a:rPr sz="6400" dirty="0">
                <a:solidFill>
                  <a:srgbClr val="008751"/>
                </a:solidFill>
              </a:rPr>
              <a:t>CS </a:t>
            </a:r>
            <a:r>
              <a:rPr lang="en-US" sz="6400" dirty="0" smtClean="0">
                <a:solidFill>
                  <a:srgbClr val="008751"/>
                </a:solidFill>
              </a:rPr>
              <a:t>497</a:t>
            </a:r>
            <a:r>
              <a:rPr sz="6400" dirty="0" smtClean="0">
                <a:solidFill>
                  <a:srgbClr val="008751"/>
                </a:solidFill>
              </a:rPr>
              <a:t>: </a:t>
            </a:r>
            <a:r>
              <a:rPr lang="en-US" sz="6400" dirty="0" smtClean="0">
                <a:solidFill>
                  <a:srgbClr val="008751"/>
                </a:solidFill>
              </a:rPr>
              <a:t>Special Topic -Cybersecurity</a:t>
            </a:r>
            <a:endParaRPr sz="6400" dirty="0">
              <a:solidFill>
                <a:srgbClr val="008751"/>
              </a:solidFill>
            </a:endParaRPr>
          </a:p>
        </p:txBody>
      </p:sp>
    </p:spTree>
  </p:cSld>
  <p:clrMapOvr>
    <a:masterClrMapping/>
  </p:clrMapOvr>
  <p:transition spd="med"/>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24" name="Shape 24"/>
          <p:cNvSpPr/>
          <p:nvPr/>
        </p:nvSpPr>
        <p:spPr>
          <a:xfrm>
            <a:off x="647700" y="1968500"/>
            <a:ext cx="4876867" cy="127"/>
          </a:xfrm>
          <a:prstGeom prst="line">
            <a:avLst/>
          </a:pr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endParaRPr/>
          </a:p>
        </p:txBody>
      </p:sp>
      <p:sp>
        <p:nvSpPr>
          <p:cNvPr id="25" name="Shape 25"/>
          <p:cNvSpPr/>
          <p:nvPr/>
        </p:nvSpPr>
        <p:spPr>
          <a:xfrm>
            <a:off x="0" y="9359900"/>
            <a:ext cx="13004800" cy="393700"/>
          </a:xfrm>
          <a:prstGeom prst="rect">
            <a:avLst/>
          </a:prstGeom>
          <a:gradFill>
            <a:gsLst>
              <a:gs pos="0">
                <a:srgbClr val="008751"/>
              </a:gs>
              <a:gs pos="100000">
                <a:srgbClr val="1F4800"/>
              </a:gs>
            </a:gsLst>
            <a:lin ang="5400000"/>
          </a:gradFill>
          <a:ln w="12700">
            <a:miter lim="400000"/>
          </a:ln>
          <a:effectLst>
            <a:outerShdw blurRad="127000" dist="25400" dir="18900000" rotWithShape="0">
              <a:srgbClr val="000000">
                <a:alpha val="75000"/>
              </a:srgbClr>
            </a:outerShdw>
          </a:effectLst>
          <a:extLst>
            <a:ext uri="{C572A759-6A51-4108-AA02-DFA0A04FC94B}">
              <ma14:wrappingTextBoxFlag xmlns:ma14="http://schemas.microsoft.com/office/mac/drawingml/2011/main" val="1"/>
            </a:ext>
          </a:extLst>
        </p:spPr>
        <p:txBody>
          <a:bodyPr lIns="0" tIns="0" rIns="0" bIns="0" anchor="ctr"/>
          <a:lstStyle/>
          <a:p>
            <a:pPr lvl="1" algn="l">
              <a:defRPr sz="1800"/>
            </a:pPr>
            <a:r>
              <a:rPr b="1" i="1" dirty="0">
                <a:solidFill>
                  <a:srgbClr val="FFFFFF"/>
                </a:solidFill>
              </a:rPr>
              <a:t>CS </a:t>
            </a:r>
            <a:r>
              <a:rPr lang="en-US" b="1" i="1" dirty="0" smtClean="0">
                <a:solidFill>
                  <a:srgbClr val="FFFFFF"/>
                </a:solidFill>
              </a:rPr>
              <a:t>497: Special Topic - Cybersecurity</a:t>
            </a:r>
            <a:endParaRPr b="1" i="1" dirty="0">
              <a:solidFill>
                <a:srgbClr val="FFFFFF"/>
              </a:solidFill>
            </a:endParaRPr>
          </a:p>
        </p:txBody>
      </p:sp>
      <p:sp>
        <p:nvSpPr>
          <p:cNvPr id="26" name="Shape 26"/>
          <p:cNvSpPr>
            <a:spLocks noGrp="1"/>
          </p:cNvSpPr>
          <p:nvPr>
            <p:ph type="title"/>
          </p:nvPr>
        </p:nvSpPr>
        <p:spPr>
          <a:xfrm>
            <a:off x="571500" y="330200"/>
            <a:ext cx="5080000" cy="1397000"/>
          </a:xfrm>
          <a:prstGeom prst="rect">
            <a:avLst/>
          </a:prstGeom>
        </p:spPr>
        <p:txBody>
          <a:bodyPr/>
          <a:lstStyle/>
          <a:p>
            <a:pPr lvl="0">
              <a:defRPr sz="1800">
                <a:solidFill>
                  <a:srgbClr val="000000"/>
                </a:solidFill>
              </a:defRPr>
            </a:pPr>
            <a:r>
              <a:rPr sz="4200">
                <a:solidFill>
                  <a:srgbClr val="008751"/>
                </a:solidFill>
              </a:rPr>
              <a:t>Title Text</a:t>
            </a:r>
          </a:p>
        </p:txBody>
      </p:sp>
      <p:sp>
        <p:nvSpPr>
          <p:cNvPr id="27" name="Shape 27"/>
          <p:cNvSpPr>
            <a:spLocks noGrp="1"/>
          </p:cNvSpPr>
          <p:nvPr>
            <p:ph type="body" idx="1"/>
          </p:nvPr>
        </p:nvSpPr>
        <p:spPr>
          <a:xfrm>
            <a:off x="571500" y="2324100"/>
            <a:ext cx="5080000" cy="6565900"/>
          </a:xfrm>
          <a:prstGeom prst="rect">
            <a:avLst/>
          </a:prstGeom>
        </p:spPr>
        <p:txBody>
          <a:bodyPr/>
          <a:lstStyle>
            <a:lvl2pPr>
              <a:spcBef>
                <a:spcPts val="1500"/>
              </a:spcBef>
              <a:buChar char="-"/>
              <a:defRPr b="0">
                <a:solidFill>
                  <a:srgbClr val="232323"/>
                </a:solidFill>
              </a:defRPr>
            </a:lvl2pPr>
            <a:lvl3pPr>
              <a:spcBef>
                <a:spcPts val="1500"/>
              </a:spcBef>
              <a:defRPr b="0">
                <a:solidFill>
                  <a:srgbClr val="AB1500"/>
                </a:solidFill>
              </a:defRPr>
            </a:lvl3pPr>
            <a:lvl4pPr>
              <a:spcBef>
                <a:spcPts val="1500"/>
              </a:spcBef>
              <a:buChar char="-"/>
              <a:defRPr b="0">
                <a:solidFill>
                  <a:srgbClr val="232323"/>
                </a:solidFill>
              </a:defRPr>
            </a:lvl4pPr>
            <a:lvl5pPr>
              <a:spcBef>
                <a:spcPts val="1500"/>
              </a:spcBef>
              <a:defRPr b="0"/>
            </a:lvl5pPr>
          </a:lstStyle>
          <a:p>
            <a:pPr lvl="0">
              <a:defRPr sz="1800" b="0">
                <a:solidFill>
                  <a:srgbClr val="000000"/>
                </a:solidFill>
              </a:defRPr>
            </a:pPr>
            <a:r>
              <a:rPr sz="2800" b="1">
                <a:solidFill>
                  <a:srgbClr val="008751"/>
                </a:solidFill>
              </a:rPr>
              <a:t>Body Level One</a:t>
            </a:r>
          </a:p>
          <a:p>
            <a:pPr lvl="1">
              <a:defRPr sz="1800">
                <a:solidFill>
                  <a:srgbClr val="000000"/>
                </a:solidFill>
              </a:defRPr>
            </a:pPr>
            <a:r>
              <a:rPr sz="2800">
                <a:solidFill>
                  <a:srgbClr val="232323"/>
                </a:solidFill>
              </a:rPr>
              <a:t>Body Level Two</a:t>
            </a:r>
          </a:p>
          <a:p>
            <a:pPr lvl="2">
              <a:defRPr sz="1800">
                <a:solidFill>
                  <a:srgbClr val="000000"/>
                </a:solidFill>
              </a:defRPr>
            </a:pPr>
            <a:r>
              <a:rPr sz="2800">
                <a:solidFill>
                  <a:srgbClr val="AB1500"/>
                </a:solidFill>
              </a:rPr>
              <a:t>Body Level Three</a:t>
            </a:r>
          </a:p>
          <a:p>
            <a:pPr lvl="3">
              <a:defRPr sz="1800">
                <a:solidFill>
                  <a:srgbClr val="000000"/>
                </a:solidFill>
              </a:defRPr>
            </a:pPr>
            <a:r>
              <a:rPr sz="2800">
                <a:solidFill>
                  <a:srgbClr val="232323"/>
                </a:solidFill>
              </a:rPr>
              <a:t>Body Level Four</a:t>
            </a:r>
          </a:p>
          <a:p>
            <a:pPr lvl="4">
              <a:defRPr sz="1800">
                <a:solidFill>
                  <a:srgbClr val="000000"/>
                </a:solidFill>
              </a:defRPr>
            </a:pPr>
            <a:r>
              <a:rPr sz="2800">
                <a:solidFill>
                  <a:srgbClr val="008751"/>
                </a:solidFill>
              </a:rPr>
              <a:t>Body Level Five</a:t>
            </a:r>
          </a:p>
        </p:txBody>
      </p:sp>
      <p:sp>
        <p:nvSpPr>
          <p:cNvPr id="28" name="Shape 28"/>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Bullets - Left">
    <p:spTree>
      <p:nvGrpSpPr>
        <p:cNvPr id="1" name=""/>
        <p:cNvGrpSpPr/>
        <p:nvPr/>
      </p:nvGrpSpPr>
      <p:grpSpPr>
        <a:xfrm>
          <a:off x="0" y="0"/>
          <a:ext cx="0" cy="0"/>
          <a:chOff x="0" y="0"/>
          <a:chExt cx="0" cy="0"/>
        </a:xfrm>
      </p:grpSpPr>
      <p:sp>
        <p:nvSpPr>
          <p:cNvPr id="30" name="Shape 30"/>
          <p:cNvSpPr>
            <a:spLocks noGrp="1"/>
          </p:cNvSpPr>
          <p:nvPr>
            <p:ph type="title"/>
          </p:nvPr>
        </p:nvSpPr>
        <p:spPr>
          <a:prstGeom prst="rect">
            <a:avLst/>
          </a:prstGeom>
        </p:spPr>
        <p:txBody>
          <a:bodyPr/>
          <a:lstStyle/>
          <a:p>
            <a:pPr lvl="0">
              <a:defRPr sz="1800">
                <a:solidFill>
                  <a:srgbClr val="000000"/>
                </a:solidFill>
              </a:defRPr>
            </a:pPr>
            <a:r>
              <a:rPr sz="4200">
                <a:solidFill>
                  <a:srgbClr val="008751"/>
                </a:solidFill>
              </a:rPr>
              <a:t>Title Text</a:t>
            </a:r>
          </a:p>
        </p:txBody>
      </p:sp>
      <p:sp>
        <p:nvSpPr>
          <p:cNvPr id="31" name="Shape 31"/>
          <p:cNvSpPr>
            <a:spLocks noGrp="1"/>
          </p:cNvSpPr>
          <p:nvPr>
            <p:ph type="body" idx="1"/>
          </p:nvPr>
        </p:nvSpPr>
        <p:spPr>
          <a:xfrm>
            <a:off x="571500" y="2324100"/>
            <a:ext cx="5080000" cy="6565900"/>
          </a:xfrm>
          <a:prstGeom prst="rect">
            <a:avLst/>
          </a:prstGeom>
        </p:spPr>
        <p:txBody>
          <a:bodyPr/>
          <a:lstStyle>
            <a:lvl2pPr>
              <a:spcBef>
                <a:spcPts val="1500"/>
              </a:spcBef>
              <a:buChar char="-"/>
              <a:defRPr b="0">
                <a:solidFill>
                  <a:srgbClr val="232323"/>
                </a:solidFill>
              </a:defRPr>
            </a:lvl2pPr>
            <a:lvl3pPr>
              <a:spcBef>
                <a:spcPts val="1500"/>
              </a:spcBef>
              <a:defRPr b="0">
                <a:solidFill>
                  <a:srgbClr val="AB1500"/>
                </a:solidFill>
              </a:defRPr>
            </a:lvl3pPr>
            <a:lvl4pPr>
              <a:spcBef>
                <a:spcPts val="1500"/>
              </a:spcBef>
              <a:buChar char="-"/>
              <a:defRPr b="0">
                <a:solidFill>
                  <a:srgbClr val="232323"/>
                </a:solidFill>
              </a:defRPr>
            </a:lvl4pPr>
            <a:lvl5pPr>
              <a:spcBef>
                <a:spcPts val="1500"/>
              </a:spcBef>
              <a:defRPr b="0"/>
            </a:lvl5pPr>
          </a:lstStyle>
          <a:p>
            <a:pPr lvl="0">
              <a:defRPr sz="1800" b="0">
                <a:solidFill>
                  <a:srgbClr val="000000"/>
                </a:solidFill>
              </a:defRPr>
            </a:pPr>
            <a:r>
              <a:rPr sz="2800" b="1">
                <a:solidFill>
                  <a:srgbClr val="008751"/>
                </a:solidFill>
              </a:rPr>
              <a:t>Body Level One</a:t>
            </a:r>
          </a:p>
          <a:p>
            <a:pPr lvl="1">
              <a:defRPr sz="1800">
                <a:solidFill>
                  <a:srgbClr val="000000"/>
                </a:solidFill>
              </a:defRPr>
            </a:pPr>
            <a:r>
              <a:rPr sz="2800">
                <a:solidFill>
                  <a:srgbClr val="232323"/>
                </a:solidFill>
              </a:rPr>
              <a:t>Body Level Two</a:t>
            </a:r>
          </a:p>
          <a:p>
            <a:pPr lvl="2">
              <a:defRPr sz="1800">
                <a:solidFill>
                  <a:srgbClr val="000000"/>
                </a:solidFill>
              </a:defRPr>
            </a:pPr>
            <a:r>
              <a:rPr sz="2800">
                <a:solidFill>
                  <a:srgbClr val="AB1500"/>
                </a:solidFill>
              </a:rPr>
              <a:t>Body Level Three</a:t>
            </a:r>
          </a:p>
          <a:p>
            <a:pPr lvl="3">
              <a:defRPr sz="1800">
                <a:solidFill>
                  <a:srgbClr val="000000"/>
                </a:solidFill>
              </a:defRPr>
            </a:pPr>
            <a:r>
              <a:rPr sz="2800">
                <a:solidFill>
                  <a:srgbClr val="232323"/>
                </a:solidFill>
              </a:rPr>
              <a:t>Body Level Four</a:t>
            </a:r>
          </a:p>
          <a:p>
            <a:pPr lvl="4">
              <a:defRPr sz="1800">
                <a:solidFill>
                  <a:srgbClr val="000000"/>
                </a:solidFill>
              </a:defRPr>
            </a:pPr>
            <a:r>
              <a:rPr sz="2800">
                <a:solidFill>
                  <a:srgbClr val="008751"/>
                </a:solidFill>
              </a:rPr>
              <a:t>Body Level Five</a:t>
            </a:r>
          </a:p>
        </p:txBody>
      </p:sp>
      <p:sp>
        <p:nvSpPr>
          <p:cNvPr id="32" name="Shape 32"/>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 Right">
    <p:spTree>
      <p:nvGrpSpPr>
        <p:cNvPr id="1" name=""/>
        <p:cNvGrpSpPr/>
        <p:nvPr/>
      </p:nvGrpSpPr>
      <p:grpSpPr>
        <a:xfrm>
          <a:off x="0" y="0"/>
          <a:ext cx="0" cy="0"/>
          <a:chOff x="0" y="0"/>
          <a:chExt cx="0" cy="0"/>
        </a:xfrm>
      </p:grpSpPr>
      <p:sp>
        <p:nvSpPr>
          <p:cNvPr id="34" name="Shape 34"/>
          <p:cNvSpPr>
            <a:spLocks noGrp="1"/>
          </p:cNvSpPr>
          <p:nvPr>
            <p:ph type="title"/>
          </p:nvPr>
        </p:nvSpPr>
        <p:spPr>
          <a:prstGeom prst="rect">
            <a:avLst/>
          </a:prstGeom>
        </p:spPr>
        <p:txBody>
          <a:bodyPr/>
          <a:lstStyle/>
          <a:p>
            <a:pPr lvl="0">
              <a:defRPr sz="1800">
                <a:solidFill>
                  <a:srgbClr val="000000"/>
                </a:solidFill>
              </a:defRPr>
            </a:pPr>
            <a:r>
              <a:rPr sz="4200">
                <a:solidFill>
                  <a:srgbClr val="008751"/>
                </a:solidFill>
              </a:rPr>
              <a:t>Title Text</a:t>
            </a:r>
          </a:p>
        </p:txBody>
      </p:sp>
      <p:sp>
        <p:nvSpPr>
          <p:cNvPr id="35" name="Shape 35"/>
          <p:cNvSpPr>
            <a:spLocks noGrp="1"/>
          </p:cNvSpPr>
          <p:nvPr>
            <p:ph type="body" idx="1"/>
          </p:nvPr>
        </p:nvSpPr>
        <p:spPr>
          <a:xfrm>
            <a:off x="8369300" y="2324100"/>
            <a:ext cx="4064000" cy="6565900"/>
          </a:xfrm>
          <a:prstGeom prst="rect">
            <a:avLst/>
          </a:prstGeom>
        </p:spPr>
        <p:txBody>
          <a:bodyPr/>
          <a:lstStyle>
            <a:lvl2pPr>
              <a:spcBef>
                <a:spcPts val="1500"/>
              </a:spcBef>
              <a:buChar char="-"/>
              <a:defRPr b="0">
                <a:solidFill>
                  <a:srgbClr val="232323"/>
                </a:solidFill>
              </a:defRPr>
            </a:lvl2pPr>
            <a:lvl3pPr>
              <a:spcBef>
                <a:spcPts val="1500"/>
              </a:spcBef>
              <a:defRPr b="0">
                <a:solidFill>
                  <a:srgbClr val="AB1500"/>
                </a:solidFill>
              </a:defRPr>
            </a:lvl3pPr>
            <a:lvl4pPr>
              <a:spcBef>
                <a:spcPts val="1500"/>
              </a:spcBef>
              <a:buChar char="-"/>
              <a:defRPr b="0">
                <a:solidFill>
                  <a:srgbClr val="232323"/>
                </a:solidFill>
              </a:defRPr>
            </a:lvl4pPr>
            <a:lvl5pPr>
              <a:spcBef>
                <a:spcPts val="1500"/>
              </a:spcBef>
              <a:defRPr b="0"/>
            </a:lvl5pPr>
          </a:lstStyle>
          <a:p>
            <a:pPr lvl="0">
              <a:defRPr sz="1800" b="0">
                <a:solidFill>
                  <a:srgbClr val="000000"/>
                </a:solidFill>
              </a:defRPr>
            </a:pPr>
            <a:r>
              <a:rPr sz="2800" b="1">
                <a:solidFill>
                  <a:srgbClr val="008751"/>
                </a:solidFill>
              </a:rPr>
              <a:t>Body Level One</a:t>
            </a:r>
          </a:p>
          <a:p>
            <a:pPr lvl="1">
              <a:defRPr sz="1800">
                <a:solidFill>
                  <a:srgbClr val="000000"/>
                </a:solidFill>
              </a:defRPr>
            </a:pPr>
            <a:r>
              <a:rPr sz="2800">
                <a:solidFill>
                  <a:srgbClr val="232323"/>
                </a:solidFill>
              </a:rPr>
              <a:t>Body Level Two</a:t>
            </a:r>
          </a:p>
          <a:p>
            <a:pPr lvl="2">
              <a:defRPr sz="1800">
                <a:solidFill>
                  <a:srgbClr val="000000"/>
                </a:solidFill>
              </a:defRPr>
            </a:pPr>
            <a:r>
              <a:rPr sz="2800">
                <a:solidFill>
                  <a:srgbClr val="AB1500"/>
                </a:solidFill>
              </a:rPr>
              <a:t>Body Level Three</a:t>
            </a:r>
          </a:p>
          <a:p>
            <a:pPr lvl="3">
              <a:defRPr sz="1800">
                <a:solidFill>
                  <a:srgbClr val="000000"/>
                </a:solidFill>
              </a:defRPr>
            </a:pPr>
            <a:r>
              <a:rPr sz="2800">
                <a:solidFill>
                  <a:srgbClr val="232323"/>
                </a:solidFill>
              </a:rPr>
              <a:t>Body Level Four</a:t>
            </a:r>
          </a:p>
          <a:p>
            <a:pPr lvl="4">
              <a:defRPr sz="1800">
                <a:solidFill>
                  <a:srgbClr val="000000"/>
                </a:solidFill>
              </a:defRPr>
            </a:pPr>
            <a:r>
              <a:rPr sz="2800">
                <a:solidFill>
                  <a:srgbClr val="008751"/>
                </a:solidFill>
              </a:rPr>
              <a:t>Body Level Five</a:t>
            </a:r>
          </a:p>
        </p:txBody>
      </p:sp>
      <p:sp>
        <p:nvSpPr>
          <p:cNvPr id="36" name="Shape 36"/>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12244701" y="9359900"/>
            <a:ext cx="239603" cy="276999"/>
          </a:xfrm>
        </p:spPr>
        <p:txBody>
          <a:bodyPr/>
          <a:lstStyle>
            <a:lvl1pPr>
              <a:defRPr>
                <a:solidFill>
                  <a:schemeClr val="bg1"/>
                </a:solidFill>
              </a:defRPr>
            </a:lvl1pPr>
          </a:lstStyle>
          <a:p>
            <a:pPr>
              <a:defRPr/>
            </a:pPr>
            <a:fld id="{90696C2E-113D-8F4F-97AA-4895F71B68EA}" type="slidenum">
              <a:rPr lang="en-US" smtClean="0"/>
              <a:pPr>
                <a:defRPr/>
              </a:pPr>
              <a:t>‹#›</a:t>
            </a:fld>
            <a:endParaRPr lang="en-US" dirty="0"/>
          </a:p>
        </p:txBody>
      </p:sp>
    </p:spTree>
    <p:extLst>
      <p:ext uri="{BB962C8B-B14F-4D97-AF65-F5344CB8AC3E}">
        <p14:creationId xmlns:p14="http://schemas.microsoft.com/office/powerpoint/2010/main" val="428929125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94080" y="2596444"/>
            <a:ext cx="5527040" cy="618857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83680" y="2596444"/>
            <a:ext cx="5527040" cy="618857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894080" y="9040143"/>
            <a:ext cx="2926080" cy="519289"/>
          </a:xfrm>
          <a:prstGeom prst="rect">
            <a:avLst/>
          </a:prstGeom>
        </p:spPr>
        <p:txBody>
          <a:bodyPr/>
          <a:lstStyle/>
          <a:p>
            <a:endParaRPr lang="en-US"/>
          </a:p>
        </p:txBody>
      </p:sp>
      <p:sp>
        <p:nvSpPr>
          <p:cNvPr id="6" name="Footer Placeholder 5"/>
          <p:cNvSpPr>
            <a:spLocks noGrp="1"/>
          </p:cNvSpPr>
          <p:nvPr>
            <p:ph type="ftr" sz="quarter" idx="11"/>
          </p:nvPr>
        </p:nvSpPr>
        <p:spPr>
          <a:xfrm>
            <a:off x="4307840" y="9040143"/>
            <a:ext cx="4389120" cy="519289"/>
          </a:xfrm>
          <a:prstGeom prst="rect">
            <a:avLst/>
          </a:prstGeom>
        </p:spPr>
        <p:txBody>
          <a:bodyPr/>
          <a:lstStyle/>
          <a:p>
            <a:endParaRPr lang="en-US"/>
          </a:p>
        </p:txBody>
      </p:sp>
      <p:sp>
        <p:nvSpPr>
          <p:cNvPr id="7" name="Slide Number Placeholder 6"/>
          <p:cNvSpPr>
            <a:spLocks noGrp="1"/>
          </p:cNvSpPr>
          <p:nvPr>
            <p:ph type="sldNum" sz="quarter" idx="12"/>
          </p:nvPr>
        </p:nvSpPr>
        <p:spPr>
          <a:xfrm>
            <a:off x="12243854" y="9359900"/>
            <a:ext cx="240450" cy="276999"/>
          </a:xfrm>
        </p:spPr>
        <p:txBody>
          <a:bodyPr/>
          <a:lstStyle/>
          <a:p>
            <a:fld id="{55B28040-0FD8-C544-8357-9EE6C5A36700}" type="slidenum">
              <a:rPr lang="en-US" smtClean="0"/>
              <a:t>‹#›</a:t>
            </a:fld>
            <a:endParaRPr lang="en-US"/>
          </a:p>
        </p:txBody>
      </p:sp>
    </p:spTree>
    <p:extLst>
      <p:ext uri="{BB962C8B-B14F-4D97-AF65-F5344CB8AC3E}">
        <p14:creationId xmlns:p14="http://schemas.microsoft.com/office/powerpoint/2010/main" val="1253707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21" name="Shape 21"/>
          <p:cNvSpPr>
            <a:spLocks noGrp="1"/>
          </p:cNvSpPr>
          <p:nvPr>
            <p:ph type="title"/>
          </p:nvPr>
        </p:nvSpPr>
        <p:spPr>
          <a:prstGeom prst="rect">
            <a:avLst/>
          </a:prstGeom>
        </p:spPr>
        <p:txBody>
          <a:bodyPr/>
          <a:lstStyle/>
          <a:p>
            <a:pPr lvl="0">
              <a:defRPr sz="1800">
                <a:solidFill>
                  <a:srgbClr val="000000"/>
                </a:solidFill>
              </a:defRPr>
            </a:pPr>
            <a:r>
              <a:rPr sz="4200">
                <a:solidFill>
                  <a:srgbClr val="008751"/>
                </a:solidFill>
              </a:rPr>
              <a:t>Title Text</a:t>
            </a:r>
          </a:p>
        </p:txBody>
      </p:sp>
      <p:sp>
        <p:nvSpPr>
          <p:cNvPr id="22" name="Shape 22"/>
          <p:cNvSpPr>
            <a:spLocks noGrp="1"/>
          </p:cNvSpPr>
          <p:nvPr>
            <p:ph type="sldNum" sz="quarter" idx="2"/>
          </p:nvPr>
        </p:nvSpPr>
        <p:spPr>
          <a:prstGeom prst="rect">
            <a:avLst/>
          </a:prstGeom>
        </p:spPr>
        <p:txBody>
          <a:bodyPr/>
          <a:lstStyle/>
          <a:p>
            <a:pPr lvl="0"/>
            <a:fld id="{86CB4B4D-7CA3-9044-876B-883B54F8677D}" type="slidenum">
              <a:t>‹#›</a:t>
            </a:fld>
            <a:endParaRPr/>
          </a:p>
        </p:txBody>
      </p:sp>
    </p:spTree>
    <p:extLst>
      <p:ext uri="{BB962C8B-B14F-4D97-AF65-F5344CB8AC3E}">
        <p14:creationId xmlns:p14="http://schemas.microsoft.com/office/powerpoint/2010/main" val="159306924"/>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050094" y="9040143"/>
            <a:ext cx="2966720" cy="519289"/>
          </a:xfrm>
          <a:prstGeom prst="rect">
            <a:avLst/>
          </a:prstGeom>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a:xfrm>
            <a:off x="937480" y="9040143"/>
            <a:ext cx="4050453" cy="519289"/>
          </a:xfrm>
          <a:prstGeom prst="rect">
            <a:avLst/>
          </a:prstGeom>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a:xfrm>
            <a:off x="12243854" y="9359900"/>
            <a:ext cx="240450" cy="276999"/>
          </a:xfrm>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1076047908"/>
      </p:ext>
    </p:extLst>
  </p:cSld>
  <p:clrMapOvr>
    <a:masterClrMapping/>
  </p:clrMapOvr>
  <p:transition spd="slow"/>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647700" y="1968500"/>
            <a:ext cx="11709400" cy="127"/>
          </a:xfrm>
          <a:prstGeom prst="line">
            <a:avLst/>
          </a:pr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endParaRPr/>
          </a:p>
        </p:txBody>
      </p:sp>
      <p:sp>
        <p:nvSpPr>
          <p:cNvPr id="3" name="Shape 3"/>
          <p:cNvSpPr/>
          <p:nvPr/>
        </p:nvSpPr>
        <p:spPr>
          <a:xfrm>
            <a:off x="0" y="9359900"/>
            <a:ext cx="13004800" cy="393700"/>
          </a:xfrm>
          <a:prstGeom prst="rect">
            <a:avLst/>
          </a:prstGeom>
          <a:gradFill>
            <a:gsLst>
              <a:gs pos="0">
                <a:srgbClr val="008751"/>
              </a:gs>
              <a:gs pos="100000">
                <a:srgbClr val="1F4800"/>
              </a:gs>
            </a:gsLst>
            <a:lin ang="5400000"/>
          </a:gradFill>
          <a:ln w="12700">
            <a:miter lim="400000"/>
          </a:ln>
          <a:effectLst>
            <a:outerShdw blurRad="127000" dist="25400" dir="18900000" rotWithShape="0">
              <a:srgbClr val="000000">
                <a:alpha val="75000"/>
              </a:srgbClr>
            </a:outerShdw>
          </a:effectLst>
          <a:extLst>
            <a:ext uri="{C572A759-6A51-4108-AA02-DFA0A04FC94B}">
              <ma14:wrappingTextBoxFlag xmlns:ma14="http://schemas.microsoft.com/office/mac/drawingml/2011/main" val="1"/>
            </a:ext>
          </a:extLst>
        </p:spPr>
        <p:txBody>
          <a:bodyPr lIns="0" tIns="0" rIns="0" bIns="0" anchor="ctr"/>
          <a:lstStyle/>
          <a:p>
            <a:pPr lvl="1" algn="l">
              <a:defRPr sz="1800"/>
            </a:pPr>
            <a:r>
              <a:rPr b="1" i="1" dirty="0">
                <a:solidFill>
                  <a:srgbClr val="FFFFFF"/>
                </a:solidFill>
              </a:rPr>
              <a:t>CS </a:t>
            </a:r>
            <a:r>
              <a:rPr lang="en-US" b="1" i="1" dirty="0" smtClean="0">
                <a:solidFill>
                  <a:srgbClr val="FFFFFF"/>
                </a:solidFill>
              </a:rPr>
              <a:t>497: Special Topic - Cybersecurity</a:t>
            </a:r>
            <a:endParaRPr b="1" i="1" dirty="0">
              <a:solidFill>
                <a:srgbClr val="FFFFFF"/>
              </a:solidFill>
            </a:endParaRPr>
          </a:p>
        </p:txBody>
      </p:sp>
      <p:sp>
        <p:nvSpPr>
          <p:cNvPr id="4" name="Shape 4"/>
          <p:cNvSpPr>
            <a:spLocks noGrp="1"/>
          </p:cNvSpPr>
          <p:nvPr>
            <p:ph type="title"/>
          </p:nvPr>
        </p:nvSpPr>
        <p:spPr>
          <a:xfrm>
            <a:off x="571500" y="330200"/>
            <a:ext cx="11861800" cy="1397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lstStyle/>
          <a:p>
            <a:pPr lvl="0">
              <a:defRPr sz="1800">
                <a:solidFill>
                  <a:srgbClr val="000000"/>
                </a:solidFill>
              </a:defRPr>
            </a:pPr>
            <a:r>
              <a:rPr sz="4200">
                <a:solidFill>
                  <a:srgbClr val="008751"/>
                </a:solidFill>
              </a:rPr>
              <a:t>Title Text</a:t>
            </a:r>
          </a:p>
        </p:txBody>
      </p:sp>
      <p:sp>
        <p:nvSpPr>
          <p:cNvPr id="5" name="Shape 5"/>
          <p:cNvSpPr>
            <a:spLocks noGrp="1"/>
          </p:cNvSpPr>
          <p:nvPr>
            <p:ph type="body" idx="1"/>
          </p:nvPr>
        </p:nvSpPr>
        <p:spPr>
          <a:xfrm>
            <a:off x="571500" y="2324100"/>
            <a:ext cx="11861800" cy="65659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2pPr>
              <a:spcBef>
                <a:spcPts val="1500"/>
              </a:spcBef>
              <a:buChar char="-"/>
              <a:defRPr b="0">
                <a:solidFill>
                  <a:srgbClr val="232323"/>
                </a:solidFill>
              </a:defRPr>
            </a:lvl2pPr>
            <a:lvl3pPr>
              <a:spcBef>
                <a:spcPts val="1500"/>
              </a:spcBef>
              <a:defRPr b="0">
                <a:solidFill>
                  <a:srgbClr val="AB1500"/>
                </a:solidFill>
              </a:defRPr>
            </a:lvl3pPr>
            <a:lvl4pPr>
              <a:spcBef>
                <a:spcPts val="1500"/>
              </a:spcBef>
              <a:buChar char="-"/>
              <a:defRPr b="0">
                <a:solidFill>
                  <a:srgbClr val="232323"/>
                </a:solidFill>
              </a:defRPr>
            </a:lvl4pPr>
            <a:lvl5pPr>
              <a:spcBef>
                <a:spcPts val="1500"/>
              </a:spcBef>
              <a:defRPr b="0"/>
            </a:lvl5pPr>
          </a:lstStyle>
          <a:p>
            <a:pPr lvl="0">
              <a:defRPr sz="1800" b="0">
                <a:solidFill>
                  <a:srgbClr val="000000"/>
                </a:solidFill>
              </a:defRPr>
            </a:pPr>
            <a:r>
              <a:rPr sz="2800" b="1">
                <a:solidFill>
                  <a:srgbClr val="008751"/>
                </a:solidFill>
              </a:rPr>
              <a:t>Body Level One</a:t>
            </a:r>
          </a:p>
          <a:p>
            <a:pPr lvl="1">
              <a:defRPr sz="1800">
                <a:solidFill>
                  <a:srgbClr val="000000"/>
                </a:solidFill>
              </a:defRPr>
            </a:pPr>
            <a:r>
              <a:rPr sz="2800">
                <a:solidFill>
                  <a:srgbClr val="232323"/>
                </a:solidFill>
              </a:rPr>
              <a:t>Body Level Two</a:t>
            </a:r>
          </a:p>
          <a:p>
            <a:pPr lvl="2">
              <a:defRPr sz="1800">
                <a:solidFill>
                  <a:srgbClr val="000000"/>
                </a:solidFill>
              </a:defRPr>
            </a:pPr>
            <a:r>
              <a:rPr sz="2800">
                <a:solidFill>
                  <a:srgbClr val="AB1500"/>
                </a:solidFill>
              </a:rPr>
              <a:t>Body Level Three</a:t>
            </a:r>
          </a:p>
          <a:p>
            <a:pPr lvl="3">
              <a:defRPr sz="1800">
                <a:solidFill>
                  <a:srgbClr val="000000"/>
                </a:solidFill>
              </a:defRPr>
            </a:pPr>
            <a:r>
              <a:rPr sz="2800">
                <a:solidFill>
                  <a:srgbClr val="232323"/>
                </a:solidFill>
              </a:rPr>
              <a:t>Body Level Four</a:t>
            </a:r>
          </a:p>
          <a:p>
            <a:pPr lvl="4">
              <a:defRPr sz="1800">
                <a:solidFill>
                  <a:srgbClr val="000000"/>
                </a:solidFill>
              </a:defRPr>
            </a:pPr>
            <a:r>
              <a:rPr sz="2800">
                <a:solidFill>
                  <a:srgbClr val="008751"/>
                </a:solidFill>
              </a:rPr>
              <a:t>Body Level Five</a:t>
            </a:r>
          </a:p>
        </p:txBody>
      </p:sp>
      <p:sp>
        <p:nvSpPr>
          <p:cNvPr id="6" name="Shape 6"/>
          <p:cNvSpPr>
            <a:spLocks noGrp="1"/>
          </p:cNvSpPr>
          <p:nvPr>
            <p:ph type="sldNum" sz="quarter" idx="2"/>
          </p:nvPr>
        </p:nvSpPr>
        <p:spPr>
          <a:xfrm>
            <a:off x="12115799" y="9359900"/>
            <a:ext cx="368505" cy="387070"/>
          </a:xfrm>
          <a:prstGeom prst="rect">
            <a:avLst/>
          </a:prstGeom>
          <a:ln w="12700">
            <a:miter lim="400000"/>
          </a:ln>
        </p:spPr>
        <p:txBody>
          <a:bodyPr wrap="none" lIns="0" tIns="0" rIns="0" bIns="0">
            <a:spAutoFit/>
          </a:bodyPr>
          <a:lstStyle>
            <a:lvl1pPr algn="r">
              <a:defRPr sz="1800" b="1">
                <a:solidFill>
                  <a:srgbClr val="FFFFFF"/>
                </a:solidFill>
                <a:latin typeface="+mn-lt"/>
                <a:ea typeface="+mn-ea"/>
                <a:cs typeface="+mn-cs"/>
                <a:sym typeface="Helvetica Neue"/>
              </a:defRPr>
            </a:lvl1pPr>
          </a:lstStyle>
          <a:p>
            <a:pPr lvl="0"/>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3" r:id="rId2"/>
    <p:sldLayoutId id="2147483654" r:id="rId3"/>
    <p:sldLayoutId id="2147483655" r:id="rId4"/>
    <p:sldLayoutId id="2147483656" r:id="rId5"/>
    <p:sldLayoutId id="2147483657" r:id="rId6"/>
    <p:sldLayoutId id="2147483658" r:id="rId7"/>
    <p:sldLayoutId id="2147483659" r:id="rId8"/>
  </p:sldLayoutIdLst>
  <p:transition spd="med"/>
  <p:timing>
    <p:tnLst>
      <p:par>
        <p:cTn id="1" dur="indefinite" restart="never" nodeType="tmRoot"/>
      </p:par>
    </p:tnLst>
  </p:timing>
  <p:hf hdr="0" ftr="0" dt="0"/>
  <p:txStyles>
    <p:titleStyle>
      <a:lvl1pPr defTabSz="584200">
        <a:defRPr sz="4200">
          <a:solidFill>
            <a:srgbClr val="008751"/>
          </a:solidFill>
          <a:latin typeface="+mj-lt"/>
          <a:ea typeface="+mj-ea"/>
          <a:cs typeface="+mj-cs"/>
          <a:sym typeface="Helvetica Neue Light"/>
        </a:defRPr>
      </a:lvl1pPr>
      <a:lvl2pPr indent="228600" defTabSz="584200">
        <a:defRPr sz="4200">
          <a:solidFill>
            <a:srgbClr val="008751"/>
          </a:solidFill>
          <a:latin typeface="+mj-lt"/>
          <a:ea typeface="+mj-ea"/>
          <a:cs typeface="+mj-cs"/>
          <a:sym typeface="Helvetica Neue Light"/>
        </a:defRPr>
      </a:lvl2pPr>
      <a:lvl3pPr indent="457200" defTabSz="584200">
        <a:defRPr sz="4200">
          <a:solidFill>
            <a:srgbClr val="008751"/>
          </a:solidFill>
          <a:latin typeface="+mj-lt"/>
          <a:ea typeface="+mj-ea"/>
          <a:cs typeface="+mj-cs"/>
          <a:sym typeface="Helvetica Neue Light"/>
        </a:defRPr>
      </a:lvl3pPr>
      <a:lvl4pPr indent="685800" defTabSz="584200">
        <a:defRPr sz="4200">
          <a:solidFill>
            <a:srgbClr val="008751"/>
          </a:solidFill>
          <a:latin typeface="+mj-lt"/>
          <a:ea typeface="+mj-ea"/>
          <a:cs typeface="+mj-cs"/>
          <a:sym typeface="Helvetica Neue Light"/>
        </a:defRPr>
      </a:lvl4pPr>
      <a:lvl5pPr indent="914400" defTabSz="584200">
        <a:defRPr sz="4200">
          <a:solidFill>
            <a:srgbClr val="008751"/>
          </a:solidFill>
          <a:latin typeface="+mj-lt"/>
          <a:ea typeface="+mj-ea"/>
          <a:cs typeface="+mj-cs"/>
          <a:sym typeface="Helvetica Neue Light"/>
        </a:defRPr>
      </a:lvl5pPr>
      <a:lvl6pPr indent="1143000" defTabSz="584200">
        <a:defRPr sz="4200">
          <a:solidFill>
            <a:srgbClr val="008751"/>
          </a:solidFill>
          <a:latin typeface="+mj-lt"/>
          <a:ea typeface="+mj-ea"/>
          <a:cs typeface="+mj-cs"/>
          <a:sym typeface="Helvetica Neue Light"/>
        </a:defRPr>
      </a:lvl6pPr>
      <a:lvl7pPr indent="1371600" defTabSz="584200">
        <a:defRPr sz="4200">
          <a:solidFill>
            <a:srgbClr val="008751"/>
          </a:solidFill>
          <a:latin typeface="+mj-lt"/>
          <a:ea typeface="+mj-ea"/>
          <a:cs typeface="+mj-cs"/>
          <a:sym typeface="Helvetica Neue Light"/>
        </a:defRPr>
      </a:lvl7pPr>
      <a:lvl8pPr indent="1600200" defTabSz="584200">
        <a:defRPr sz="4200">
          <a:solidFill>
            <a:srgbClr val="008751"/>
          </a:solidFill>
          <a:latin typeface="+mj-lt"/>
          <a:ea typeface="+mj-ea"/>
          <a:cs typeface="+mj-cs"/>
          <a:sym typeface="Helvetica Neue Light"/>
        </a:defRPr>
      </a:lvl8pPr>
      <a:lvl9pPr indent="1828800" defTabSz="584200">
        <a:defRPr sz="4200">
          <a:solidFill>
            <a:srgbClr val="008751"/>
          </a:solidFill>
          <a:latin typeface="+mj-lt"/>
          <a:ea typeface="+mj-ea"/>
          <a:cs typeface="+mj-cs"/>
          <a:sym typeface="Helvetica Neue Light"/>
        </a:defRPr>
      </a:lvl9pPr>
    </p:titleStyle>
    <p:bodyStyle>
      <a:lvl1pPr marL="266700" indent="-266700" defTabSz="584200">
        <a:spcBef>
          <a:spcPts val="3000"/>
        </a:spcBef>
        <a:buSzPct val="100000"/>
        <a:buChar char="•"/>
        <a:defRPr sz="2800" b="1">
          <a:solidFill>
            <a:srgbClr val="008751"/>
          </a:solidFill>
          <a:latin typeface="+mn-lt"/>
          <a:ea typeface="+mn-ea"/>
          <a:cs typeface="+mn-cs"/>
          <a:sym typeface="Helvetica Neue"/>
        </a:defRPr>
      </a:lvl1pPr>
      <a:lvl2pPr marL="711200" indent="-266700" defTabSz="584200">
        <a:spcBef>
          <a:spcPts val="3000"/>
        </a:spcBef>
        <a:buSzPct val="100000"/>
        <a:buChar char="•"/>
        <a:defRPr sz="2800" b="1">
          <a:solidFill>
            <a:srgbClr val="008751"/>
          </a:solidFill>
          <a:latin typeface="+mn-lt"/>
          <a:ea typeface="+mn-ea"/>
          <a:cs typeface="+mn-cs"/>
          <a:sym typeface="Helvetica Neue"/>
        </a:defRPr>
      </a:lvl2pPr>
      <a:lvl3pPr marL="1155700" indent="-266700" defTabSz="584200">
        <a:spcBef>
          <a:spcPts val="3000"/>
        </a:spcBef>
        <a:buSzPct val="75000"/>
        <a:buChar char="•"/>
        <a:defRPr sz="2800" b="1">
          <a:solidFill>
            <a:srgbClr val="008751"/>
          </a:solidFill>
          <a:latin typeface="+mn-lt"/>
          <a:ea typeface="+mn-ea"/>
          <a:cs typeface="+mn-cs"/>
          <a:sym typeface="Helvetica Neue"/>
        </a:defRPr>
      </a:lvl3pPr>
      <a:lvl4pPr marL="1600200" indent="-266700" defTabSz="584200">
        <a:spcBef>
          <a:spcPts val="3000"/>
        </a:spcBef>
        <a:buSzPct val="100000"/>
        <a:buChar char="•"/>
        <a:defRPr sz="2800" b="1">
          <a:solidFill>
            <a:srgbClr val="008751"/>
          </a:solidFill>
          <a:latin typeface="+mn-lt"/>
          <a:ea typeface="+mn-ea"/>
          <a:cs typeface="+mn-cs"/>
          <a:sym typeface="Helvetica Neue"/>
        </a:defRPr>
      </a:lvl4pPr>
      <a:lvl5pPr marL="2044700" indent="-266700" defTabSz="584200">
        <a:spcBef>
          <a:spcPts val="3000"/>
        </a:spcBef>
        <a:buSzPct val="75000"/>
        <a:buChar char="•"/>
        <a:defRPr sz="2800" b="1">
          <a:solidFill>
            <a:srgbClr val="008751"/>
          </a:solidFill>
          <a:latin typeface="+mn-lt"/>
          <a:ea typeface="+mn-ea"/>
          <a:cs typeface="+mn-cs"/>
          <a:sym typeface="Helvetica Neue"/>
        </a:defRPr>
      </a:lvl5pPr>
      <a:lvl6pPr marL="2489200" indent="-266700" defTabSz="584200">
        <a:spcBef>
          <a:spcPts val="3000"/>
        </a:spcBef>
        <a:buSzPct val="75000"/>
        <a:buChar char="•"/>
        <a:defRPr sz="2800" b="1">
          <a:solidFill>
            <a:srgbClr val="008751"/>
          </a:solidFill>
          <a:latin typeface="+mn-lt"/>
          <a:ea typeface="+mn-ea"/>
          <a:cs typeface="+mn-cs"/>
          <a:sym typeface="Helvetica Neue"/>
        </a:defRPr>
      </a:lvl6pPr>
      <a:lvl7pPr marL="2933700" indent="-266700" defTabSz="584200">
        <a:spcBef>
          <a:spcPts val="3000"/>
        </a:spcBef>
        <a:buSzPct val="75000"/>
        <a:buChar char="•"/>
        <a:defRPr sz="2800" b="1">
          <a:solidFill>
            <a:srgbClr val="008751"/>
          </a:solidFill>
          <a:latin typeface="+mn-lt"/>
          <a:ea typeface="+mn-ea"/>
          <a:cs typeface="+mn-cs"/>
          <a:sym typeface="Helvetica Neue"/>
        </a:defRPr>
      </a:lvl7pPr>
      <a:lvl8pPr marL="3378200" indent="-266700" defTabSz="584200">
        <a:spcBef>
          <a:spcPts val="3000"/>
        </a:spcBef>
        <a:buSzPct val="75000"/>
        <a:buChar char="•"/>
        <a:defRPr sz="2800" b="1">
          <a:solidFill>
            <a:srgbClr val="008751"/>
          </a:solidFill>
          <a:latin typeface="+mn-lt"/>
          <a:ea typeface="+mn-ea"/>
          <a:cs typeface="+mn-cs"/>
          <a:sym typeface="Helvetica Neue"/>
        </a:defRPr>
      </a:lvl8pPr>
      <a:lvl9pPr marL="3822700" indent="-266700" defTabSz="584200">
        <a:spcBef>
          <a:spcPts val="3000"/>
        </a:spcBef>
        <a:buSzPct val="75000"/>
        <a:buChar char="•"/>
        <a:defRPr sz="2800" b="1">
          <a:solidFill>
            <a:srgbClr val="008751"/>
          </a:solidFill>
          <a:latin typeface="+mn-lt"/>
          <a:ea typeface="+mn-ea"/>
          <a:cs typeface="+mn-cs"/>
          <a:sym typeface="Helvetica Neue"/>
        </a:defRPr>
      </a:lvl9pPr>
    </p:bodyStyle>
    <p:otherStyle>
      <a:lvl1pPr algn="r" defTabSz="584200">
        <a:defRPr b="1">
          <a:solidFill>
            <a:schemeClr val="tx1"/>
          </a:solidFill>
          <a:latin typeface="+mn-lt"/>
          <a:ea typeface="+mn-ea"/>
          <a:cs typeface="+mn-cs"/>
          <a:sym typeface="Helvetica Neue"/>
        </a:defRPr>
      </a:lvl1pPr>
      <a:lvl2pPr indent="228600" algn="r" defTabSz="584200">
        <a:defRPr b="1">
          <a:solidFill>
            <a:schemeClr val="tx1"/>
          </a:solidFill>
          <a:latin typeface="+mn-lt"/>
          <a:ea typeface="+mn-ea"/>
          <a:cs typeface="+mn-cs"/>
          <a:sym typeface="Helvetica Neue"/>
        </a:defRPr>
      </a:lvl2pPr>
      <a:lvl3pPr indent="457200" algn="r" defTabSz="584200">
        <a:defRPr b="1">
          <a:solidFill>
            <a:schemeClr val="tx1"/>
          </a:solidFill>
          <a:latin typeface="+mn-lt"/>
          <a:ea typeface="+mn-ea"/>
          <a:cs typeface="+mn-cs"/>
          <a:sym typeface="Helvetica Neue"/>
        </a:defRPr>
      </a:lvl3pPr>
      <a:lvl4pPr indent="685800" algn="r" defTabSz="584200">
        <a:defRPr b="1">
          <a:solidFill>
            <a:schemeClr val="tx1"/>
          </a:solidFill>
          <a:latin typeface="+mn-lt"/>
          <a:ea typeface="+mn-ea"/>
          <a:cs typeface="+mn-cs"/>
          <a:sym typeface="Helvetica Neue"/>
        </a:defRPr>
      </a:lvl4pPr>
      <a:lvl5pPr indent="914400" algn="r" defTabSz="584200">
        <a:defRPr b="1">
          <a:solidFill>
            <a:schemeClr val="tx1"/>
          </a:solidFill>
          <a:latin typeface="+mn-lt"/>
          <a:ea typeface="+mn-ea"/>
          <a:cs typeface="+mn-cs"/>
          <a:sym typeface="Helvetica Neue"/>
        </a:defRPr>
      </a:lvl5pPr>
      <a:lvl6pPr indent="1143000" algn="r" defTabSz="584200">
        <a:defRPr b="1">
          <a:solidFill>
            <a:schemeClr val="tx1"/>
          </a:solidFill>
          <a:latin typeface="+mn-lt"/>
          <a:ea typeface="+mn-ea"/>
          <a:cs typeface="+mn-cs"/>
          <a:sym typeface="Helvetica Neue"/>
        </a:defRPr>
      </a:lvl6pPr>
      <a:lvl7pPr indent="1371600" algn="r" defTabSz="584200">
        <a:defRPr b="1">
          <a:solidFill>
            <a:schemeClr val="tx1"/>
          </a:solidFill>
          <a:latin typeface="+mn-lt"/>
          <a:ea typeface="+mn-ea"/>
          <a:cs typeface="+mn-cs"/>
          <a:sym typeface="Helvetica Neue"/>
        </a:defRPr>
      </a:lvl7pPr>
      <a:lvl8pPr indent="1600200" algn="r" defTabSz="584200">
        <a:defRPr b="1">
          <a:solidFill>
            <a:schemeClr val="tx1"/>
          </a:solidFill>
          <a:latin typeface="+mn-lt"/>
          <a:ea typeface="+mn-ea"/>
          <a:cs typeface="+mn-cs"/>
          <a:sym typeface="Helvetica Neue"/>
        </a:defRPr>
      </a:lvl8pPr>
      <a:lvl9pPr indent="1828800" algn="r" defTabSz="584200">
        <a:defRPr b="1">
          <a:solidFill>
            <a:schemeClr val="tx1"/>
          </a:solidFill>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8" Type="http://schemas.openxmlformats.org/officeDocument/2006/relationships/image" Target="../media/image5.wmf"/><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6.xml"/><Relationship Id="rId4" Type="http://schemas.openxmlformats.org/officeDocument/2006/relationships/diagramLayout" Target="../diagrams/layout6.xml"/><Relationship Id="rId5" Type="http://schemas.openxmlformats.org/officeDocument/2006/relationships/diagramQuickStyle" Target="../diagrams/quickStyle6.xml"/><Relationship Id="rId6" Type="http://schemas.openxmlformats.org/officeDocument/2006/relationships/diagramColors" Target="../diagrams/colors6.xml"/><Relationship Id="rId7" Type="http://schemas.microsoft.com/office/2007/relationships/diagramDrawing" Target="../diagrams/drawing6.xml"/><Relationship Id="rId8" Type="http://schemas.openxmlformats.org/officeDocument/2006/relationships/image" Target="../media/image5.wmf"/><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22.xml.rels><?xml version="1.0" encoding="UTF-8" standalone="yes"?>
<Relationships xmlns="http://schemas.openxmlformats.org/package/2006/relationships"><Relationship Id="rId3" Type="http://schemas.openxmlformats.org/officeDocument/2006/relationships/image" Target="../media/image5.wmf"/><Relationship Id="rId4" Type="http://schemas.openxmlformats.org/officeDocument/2006/relationships/image" Target="../media/image6.emf"/><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9.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8" Type="http://schemas.openxmlformats.org/officeDocument/2006/relationships/image" Target="../media/image2.wmf"/><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7.xml"/><Relationship Id="rId4" Type="http://schemas.openxmlformats.org/officeDocument/2006/relationships/diagramLayout" Target="../diagrams/layout7.xml"/><Relationship Id="rId5" Type="http://schemas.openxmlformats.org/officeDocument/2006/relationships/diagramQuickStyle" Target="../diagrams/quickStyle7.xml"/><Relationship Id="rId6" Type="http://schemas.openxmlformats.org/officeDocument/2006/relationships/diagramColors" Target="../diagrams/colors7.xml"/><Relationship Id="rId7" Type="http://schemas.microsoft.com/office/2007/relationships/diagramDrawing" Target="../diagrams/drawing7.xml"/><Relationship Id="rId8" Type="http://schemas.openxmlformats.org/officeDocument/2006/relationships/image" Target="../media/image9.wmf"/><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2.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8.xml"/><Relationship Id="rId4" Type="http://schemas.openxmlformats.org/officeDocument/2006/relationships/diagramLayout" Target="../diagrams/layout8.xml"/><Relationship Id="rId5" Type="http://schemas.openxmlformats.org/officeDocument/2006/relationships/diagramQuickStyle" Target="../diagrams/quickStyle8.xml"/><Relationship Id="rId6" Type="http://schemas.openxmlformats.org/officeDocument/2006/relationships/diagramColors" Target="../diagrams/colors8.xml"/><Relationship Id="rId7" Type="http://schemas.microsoft.com/office/2007/relationships/diagramDrawing" Target="../diagrams/drawing8.xml"/><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5.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7.png"/></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9.xml"/><Relationship Id="rId4" Type="http://schemas.openxmlformats.org/officeDocument/2006/relationships/diagramLayout" Target="../diagrams/layout9.xml"/><Relationship Id="rId5" Type="http://schemas.openxmlformats.org/officeDocument/2006/relationships/diagramQuickStyle" Target="../diagrams/quickStyle9.xml"/><Relationship Id="rId6" Type="http://schemas.openxmlformats.org/officeDocument/2006/relationships/diagramColors" Target="../diagrams/colors9.xml"/><Relationship Id="rId7" Type="http://schemas.microsoft.com/office/2007/relationships/diagramDrawing" Target="../diagrams/drawing9.xml"/><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10.xml"/><Relationship Id="rId4" Type="http://schemas.openxmlformats.org/officeDocument/2006/relationships/diagramLayout" Target="../diagrams/layout10.xml"/><Relationship Id="rId5" Type="http://schemas.openxmlformats.org/officeDocument/2006/relationships/diagramQuickStyle" Target="../diagrams/quickStyle10.xml"/><Relationship Id="rId6" Type="http://schemas.openxmlformats.org/officeDocument/2006/relationships/diagramColors" Target="../diagrams/colors10.xml"/><Relationship Id="rId7" Type="http://schemas.microsoft.com/office/2007/relationships/diagramDrawing" Target="../diagrams/drawing10.xml"/><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8.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11.xml"/><Relationship Id="rId4" Type="http://schemas.openxmlformats.org/officeDocument/2006/relationships/diagramLayout" Target="../diagrams/layout11.xml"/><Relationship Id="rId5" Type="http://schemas.openxmlformats.org/officeDocument/2006/relationships/diagramQuickStyle" Target="../diagrams/quickStyle11.xml"/><Relationship Id="rId6" Type="http://schemas.openxmlformats.org/officeDocument/2006/relationships/diagramColors" Target="../diagrams/colors11.xml"/><Relationship Id="rId7" Type="http://schemas.microsoft.com/office/2007/relationships/diagramDrawing" Target="../diagrams/drawing11.xml"/><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12.xml"/><Relationship Id="rId4" Type="http://schemas.openxmlformats.org/officeDocument/2006/relationships/diagramLayout" Target="../diagrams/layout12.xml"/><Relationship Id="rId5" Type="http://schemas.openxmlformats.org/officeDocument/2006/relationships/diagramQuickStyle" Target="../diagrams/quickStyle12.xml"/><Relationship Id="rId6" Type="http://schemas.openxmlformats.org/officeDocument/2006/relationships/diagramColors" Target="../diagrams/colors12.xml"/><Relationship Id="rId7" Type="http://schemas.microsoft.com/office/2007/relationships/diagramDrawing" Target="../diagrams/drawing12.xml"/><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0.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hape 40"/>
          <p:cNvSpPr/>
          <p:nvPr/>
        </p:nvSpPr>
        <p:spPr>
          <a:xfrm>
            <a:off x="1727200" y="2844800"/>
            <a:ext cx="9817100" cy="1752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lvl="0" algn="l">
              <a:defRPr sz="1800"/>
            </a:pPr>
            <a:r>
              <a:rPr lang="en-US" sz="4400" dirty="0" smtClean="0">
                <a:solidFill>
                  <a:srgbClr val="008751"/>
                </a:solidFill>
              </a:rPr>
              <a:t>Malware</a:t>
            </a:r>
            <a:endParaRPr sz="4400" dirty="0">
              <a:solidFill>
                <a:srgbClr val="008751"/>
              </a:solidFill>
            </a:endParaRPr>
          </a:p>
        </p:txBody>
      </p:sp>
      <p:sp>
        <p:nvSpPr>
          <p:cNvPr id="41" name="Shape 41"/>
          <p:cNvSpPr/>
          <p:nvPr/>
        </p:nvSpPr>
        <p:spPr>
          <a:xfrm>
            <a:off x="1727200" y="4762500"/>
            <a:ext cx="10706100" cy="31750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0" algn="l">
              <a:defRPr sz="1800"/>
            </a:pPr>
            <a:endParaRPr lang="en-US" sz="3200" dirty="0" smtClean="0">
              <a:solidFill>
                <a:srgbClr val="232323"/>
              </a:solidFill>
              <a:latin typeface="+mn-lt"/>
              <a:ea typeface="+mn-ea"/>
              <a:cs typeface="+mn-cs"/>
              <a:sym typeface="Helvetica Neue"/>
            </a:endParaRPr>
          </a:p>
          <a:p>
            <a:pPr lvl="0" algn="l">
              <a:defRPr sz="1800"/>
            </a:pPr>
            <a:r>
              <a:rPr sz="3200" dirty="0" smtClean="0">
                <a:solidFill>
                  <a:srgbClr val="232323"/>
                </a:solidFill>
                <a:latin typeface="+mn-lt"/>
                <a:ea typeface="+mn-ea"/>
                <a:cs typeface="+mn-cs"/>
                <a:sym typeface="Helvetica Neue"/>
              </a:rPr>
              <a:t>Department of</a:t>
            </a:r>
            <a:endParaRPr sz="3200" dirty="0">
              <a:solidFill>
                <a:srgbClr val="232323"/>
              </a:solidFill>
              <a:latin typeface="+mn-lt"/>
              <a:ea typeface="+mn-ea"/>
              <a:cs typeface="+mn-cs"/>
              <a:sym typeface="Helvetica Neue"/>
            </a:endParaRPr>
          </a:p>
          <a:p>
            <a:pPr lvl="0" algn="l">
              <a:defRPr sz="1800"/>
            </a:pPr>
            <a:r>
              <a:rPr sz="3200" dirty="0">
                <a:solidFill>
                  <a:srgbClr val="232323"/>
                </a:solidFill>
                <a:latin typeface="+mn-lt"/>
                <a:ea typeface="+mn-ea"/>
                <a:cs typeface="+mn-cs"/>
                <a:sym typeface="Helvetica Neue"/>
              </a:rPr>
              <a:t>York College of Pennsylvania</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Viruses, Worms, Trojans, Rootkits </a:t>
            </a:r>
          </a:p>
        </p:txBody>
      </p:sp>
      <p:sp>
        <p:nvSpPr>
          <p:cNvPr id="3" name="Content Placeholder 2"/>
          <p:cNvSpPr>
            <a:spLocks noGrp="1"/>
          </p:cNvSpPr>
          <p:nvPr>
            <p:ph idx="1"/>
          </p:nvPr>
        </p:nvSpPr>
        <p:spPr/>
        <p:txBody>
          <a:bodyPr/>
          <a:lstStyle/>
          <a:p>
            <a:r>
              <a:rPr lang="en-US" dirty="0"/>
              <a:t>Malware can be classified into several categories, depending on propagation and concealment </a:t>
            </a:r>
          </a:p>
          <a:p>
            <a:r>
              <a:rPr lang="en-US" dirty="0"/>
              <a:t>Propagation</a:t>
            </a:r>
            <a:br>
              <a:rPr lang="en-US" dirty="0"/>
            </a:br>
            <a:r>
              <a:rPr lang="en-US" dirty="0"/>
              <a:t>– Virus</a:t>
            </a:r>
            <a:r>
              <a:rPr lang="en-US" dirty="0" smtClean="0"/>
              <a:t>: human-assisted propagation (e.g., open email attachment</a:t>
            </a:r>
            <a:r>
              <a:rPr lang="en-US" dirty="0"/>
              <a:t>) – Worm</a:t>
            </a:r>
            <a:r>
              <a:rPr lang="en-US" dirty="0" smtClean="0"/>
              <a:t>: automatic propagation without human assistance </a:t>
            </a:r>
            <a:endParaRPr lang="en-US" dirty="0"/>
          </a:p>
          <a:p>
            <a:r>
              <a:rPr lang="en-US" dirty="0"/>
              <a:t>Concealment</a:t>
            </a:r>
            <a:br>
              <a:rPr lang="en-US" dirty="0"/>
            </a:br>
            <a:r>
              <a:rPr lang="en-US" dirty="0"/>
              <a:t>– Rootkit</a:t>
            </a:r>
            <a:r>
              <a:rPr lang="en-US" dirty="0" smtClean="0"/>
              <a:t>: modifies operating system to hide its existence</a:t>
            </a:r>
            <a:r>
              <a:rPr lang="en-US" dirty="0"/>
              <a:t/>
            </a:r>
            <a:br>
              <a:rPr lang="en-US" dirty="0"/>
            </a:br>
            <a:r>
              <a:rPr lang="en-US" dirty="0"/>
              <a:t>– Trojan: provides desirable functionality but hides malicious operation </a:t>
            </a:r>
          </a:p>
          <a:p>
            <a:r>
              <a:rPr lang="en-US" dirty="0"/>
              <a:t>Various types of payloads, ranging from annoyance to crime </a:t>
            </a:r>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10</a:t>
            </a:fld>
            <a:endParaRPr lang="en-US" dirty="0"/>
          </a:p>
        </p:txBody>
      </p:sp>
    </p:spTree>
    <p:extLst>
      <p:ext uri="{BB962C8B-B14F-4D97-AF65-F5344CB8AC3E}">
        <p14:creationId xmlns:p14="http://schemas.microsoft.com/office/powerpoint/2010/main" val="1794115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Insider Attacks </a:t>
            </a:r>
          </a:p>
        </p:txBody>
      </p:sp>
      <p:sp>
        <p:nvSpPr>
          <p:cNvPr id="3" name="Content Placeholder 2"/>
          <p:cNvSpPr>
            <a:spLocks noGrp="1"/>
          </p:cNvSpPr>
          <p:nvPr>
            <p:ph idx="1"/>
          </p:nvPr>
        </p:nvSpPr>
        <p:spPr/>
        <p:txBody>
          <a:bodyPr/>
          <a:lstStyle/>
          <a:p>
            <a:r>
              <a:rPr lang="en-US" dirty="0"/>
              <a:t>An insider attack is a security breach that is caused or facilitated by someone who is a part of the very organization that controls or builds the asset that should be protected. </a:t>
            </a:r>
          </a:p>
          <a:p>
            <a:r>
              <a:rPr lang="en-US" dirty="0"/>
              <a:t>In the case of malware, an insider attack refers to a security hole that is created in a software system by one of its programmers. </a:t>
            </a:r>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11</a:t>
            </a:fld>
            <a:endParaRPr lang="en-US" dirty="0"/>
          </a:p>
        </p:txBody>
      </p:sp>
    </p:spTree>
    <p:extLst>
      <p:ext uri="{BB962C8B-B14F-4D97-AF65-F5344CB8AC3E}">
        <p14:creationId xmlns:p14="http://schemas.microsoft.com/office/powerpoint/2010/main" val="1162148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Backdoors </a:t>
            </a:r>
          </a:p>
        </p:txBody>
      </p:sp>
      <p:sp>
        <p:nvSpPr>
          <p:cNvPr id="3" name="Content Placeholder 2"/>
          <p:cNvSpPr>
            <a:spLocks noGrp="1"/>
          </p:cNvSpPr>
          <p:nvPr>
            <p:ph idx="1"/>
          </p:nvPr>
        </p:nvSpPr>
        <p:spPr/>
        <p:txBody>
          <a:bodyPr/>
          <a:lstStyle/>
          <a:p>
            <a:r>
              <a:rPr lang="en-US" dirty="0" smtClean="0"/>
              <a:t>A backdoor, which is also sometimes called a </a:t>
            </a:r>
            <a:r>
              <a:rPr lang="en-US" dirty="0"/>
              <a:t>trapdoor, is a hidden feature or command in a program that allows a user to perform actions he or she would not normally be allowed to do. </a:t>
            </a:r>
          </a:p>
          <a:p>
            <a:r>
              <a:rPr lang="en-US" dirty="0" smtClean="0"/>
              <a:t>When used in a normal way, this program </a:t>
            </a:r>
            <a:r>
              <a:rPr lang="en-US" dirty="0"/>
              <a:t>performs completely as expected and advertised. </a:t>
            </a:r>
          </a:p>
          <a:p>
            <a:r>
              <a:rPr lang="en-US" dirty="0"/>
              <a:t>But if the hidden feature is activated, the program does something unexpected, often in violation of security policies, such as performing a privilege escalation. </a:t>
            </a:r>
          </a:p>
          <a:p>
            <a:r>
              <a:rPr lang="en-US" dirty="0" smtClean="0"/>
              <a:t>Benign example: Easter Eggs in DVDs and software </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12</a:t>
            </a:fld>
            <a:endParaRPr lang="en-US" dirty="0"/>
          </a:p>
        </p:txBody>
      </p:sp>
    </p:spTree>
    <p:extLst>
      <p:ext uri="{BB962C8B-B14F-4D97-AF65-F5344CB8AC3E}">
        <p14:creationId xmlns:p14="http://schemas.microsoft.com/office/powerpoint/2010/main" val="1826782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 Bombs </a:t>
            </a:r>
          </a:p>
        </p:txBody>
      </p:sp>
      <p:sp>
        <p:nvSpPr>
          <p:cNvPr id="3" name="Content Placeholder 2"/>
          <p:cNvSpPr>
            <a:spLocks noGrp="1"/>
          </p:cNvSpPr>
          <p:nvPr>
            <p:ph idx="1"/>
          </p:nvPr>
        </p:nvSpPr>
        <p:spPr/>
        <p:txBody>
          <a:bodyPr/>
          <a:lstStyle/>
          <a:p>
            <a:r>
              <a:rPr lang="en-US" dirty="0"/>
              <a:t>A logic bomb is a program that performs a malicious action as a result of a certain logic condition. </a:t>
            </a:r>
          </a:p>
          <a:p>
            <a:r>
              <a:rPr lang="en-US" dirty="0"/>
              <a:t>The classic example of a logic bomb is a programmer coding up the software for the payroll system who puts in code that makes the program crash should it ever process two consecutive payrolls without paying him. </a:t>
            </a:r>
          </a:p>
          <a:p>
            <a:r>
              <a:rPr lang="en-US" dirty="0"/>
              <a:t>Another classic example combines a logic bomb with a backdoor, where a programmer puts in a logic bomb that will crash the program on a certain date. </a:t>
            </a:r>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13</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7884" y="6654800"/>
            <a:ext cx="3340100" cy="2235200"/>
          </a:xfrm>
          <a:prstGeom prst="rect">
            <a:avLst/>
          </a:prstGeom>
        </p:spPr>
      </p:pic>
    </p:spTree>
    <p:extLst>
      <p:ext uri="{BB962C8B-B14F-4D97-AF65-F5344CB8AC3E}">
        <p14:creationId xmlns:p14="http://schemas.microsoft.com/office/powerpoint/2010/main" val="23997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Omega Engineering Logic Bomb </a:t>
            </a:r>
          </a:p>
        </p:txBody>
      </p:sp>
      <p:sp>
        <p:nvSpPr>
          <p:cNvPr id="3" name="Content Placeholder 2"/>
          <p:cNvSpPr>
            <a:spLocks noGrp="1"/>
          </p:cNvSpPr>
          <p:nvPr>
            <p:ph idx="1"/>
          </p:nvPr>
        </p:nvSpPr>
        <p:spPr/>
        <p:txBody>
          <a:bodyPr/>
          <a:lstStyle/>
          <a:p>
            <a:r>
              <a:rPr lang="en-US" dirty="0" smtClean="0"/>
              <a:t>An </a:t>
            </a:r>
            <a:r>
              <a:rPr lang="en-US" dirty="0"/>
              <a:t>example of a logic bomb that was actually triggered and caused damage is one that programmer Tim Lloyd was convicted of using on his former employer, Omega Engineering Corporation. On July 31, 1996, a logic bomb was triggered on the server for Omega Engineering’s manufacturing operations, which ultimately cost the company millions of dollars in damages and led to it laying off many of its employees. </a:t>
            </a:r>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14</a:t>
            </a:fld>
            <a:endParaRPr lang="en-US" dirty="0"/>
          </a:p>
        </p:txBody>
      </p:sp>
    </p:spTree>
    <p:extLst>
      <p:ext uri="{BB962C8B-B14F-4D97-AF65-F5344CB8AC3E}">
        <p14:creationId xmlns:p14="http://schemas.microsoft.com/office/powerpoint/2010/main" val="671518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Omega Bomb Code </a:t>
            </a:r>
          </a:p>
        </p:txBody>
      </p:sp>
      <p:sp>
        <p:nvSpPr>
          <p:cNvPr id="3" name="Content Placeholder 2"/>
          <p:cNvSpPr>
            <a:spLocks noGrp="1"/>
          </p:cNvSpPr>
          <p:nvPr>
            <p:ph idx="1"/>
          </p:nvPr>
        </p:nvSpPr>
        <p:spPr/>
        <p:txBody>
          <a:bodyPr/>
          <a:lstStyle/>
          <a:p>
            <a:pPr>
              <a:spcBef>
                <a:spcPts val="1000"/>
              </a:spcBef>
            </a:pPr>
            <a:r>
              <a:rPr lang="en-US" dirty="0"/>
              <a:t>The Logic Behind the Omega Engineering Time Bomb included the following strings: </a:t>
            </a:r>
          </a:p>
          <a:p>
            <a:pPr>
              <a:spcBef>
                <a:spcPts val="1000"/>
              </a:spcBef>
            </a:pPr>
            <a:r>
              <a:rPr lang="en-US" dirty="0"/>
              <a:t>7/30/96</a:t>
            </a:r>
            <a:br>
              <a:rPr lang="en-US" dirty="0"/>
            </a:br>
            <a:r>
              <a:rPr lang="en-US" dirty="0"/>
              <a:t>– </a:t>
            </a:r>
            <a:r>
              <a:rPr lang="en-US" dirty="0" smtClean="0"/>
              <a:t>Event that triggered the bomb </a:t>
            </a:r>
            <a:endParaRPr lang="en-US" dirty="0"/>
          </a:p>
          <a:p>
            <a:pPr>
              <a:spcBef>
                <a:spcPts val="1000"/>
              </a:spcBef>
            </a:pPr>
            <a:r>
              <a:rPr lang="en-US" dirty="0"/>
              <a:t>F:</a:t>
            </a:r>
            <a:br>
              <a:rPr lang="en-US" dirty="0"/>
            </a:br>
            <a:r>
              <a:rPr lang="en-US" dirty="0"/>
              <a:t>– </a:t>
            </a:r>
            <a:r>
              <a:rPr lang="en-US" dirty="0" smtClean="0"/>
              <a:t>Focused attention to volume F, which had critical files </a:t>
            </a:r>
            <a:endParaRPr lang="en-US" dirty="0"/>
          </a:p>
          <a:p>
            <a:pPr>
              <a:spcBef>
                <a:spcPts val="1000"/>
              </a:spcBef>
            </a:pPr>
            <a:r>
              <a:rPr lang="en-US" dirty="0"/>
              <a:t>F:\LOGIN\LOGIN 12345</a:t>
            </a:r>
            <a:br>
              <a:rPr lang="en-US" dirty="0"/>
            </a:br>
            <a:r>
              <a:rPr lang="en-US" dirty="0"/>
              <a:t>– </a:t>
            </a:r>
            <a:r>
              <a:rPr lang="en-US" dirty="0" smtClean="0"/>
              <a:t>Login a fictitious user, 12345 (the backdoor</a:t>
            </a:r>
            <a:r>
              <a:rPr lang="en-US" dirty="0"/>
              <a:t>) </a:t>
            </a:r>
          </a:p>
          <a:p>
            <a:pPr>
              <a:spcBef>
                <a:spcPts val="1000"/>
              </a:spcBef>
            </a:pPr>
            <a:r>
              <a:rPr lang="en-US" dirty="0"/>
              <a:t>CD \PUBLIC</a:t>
            </a:r>
            <a:br>
              <a:rPr lang="en-US" dirty="0"/>
            </a:br>
            <a:r>
              <a:rPr lang="en-US" dirty="0"/>
              <a:t>– </a:t>
            </a:r>
            <a:r>
              <a:rPr lang="en-US" dirty="0" smtClean="0"/>
              <a:t>Moves to the public folder of programs </a:t>
            </a:r>
            <a:endParaRPr lang="en-US" dirty="0"/>
          </a:p>
          <a:p>
            <a:pPr>
              <a:spcBef>
                <a:spcPts val="1000"/>
              </a:spcBef>
            </a:pPr>
            <a:r>
              <a:rPr lang="en-US" dirty="0"/>
              <a:t>FIX.EXE /Y F:\*.*</a:t>
            </a:r>
            <a:br>
              <a:rPr lang="en-US" dirty="0"/>
            </a:br>
            <a:r>
              <a:rPr lang="en-US" dirty="0"/>
              <a:t>– </a:t>
            </a:r>
            <a:r>
              <a:rPr lang="en-US" dirty="0" smtClean="0"/>
              <a:t>Run a program, called FIX, which actually deletes everything </a:t>
            </a:r>
            <a:endParaRPr lang="en-US" dirty="0"/>
          </a:p>
          <a:p>
            <a:pPr>
              <a:spcBef>
                <a:spcPts val="1000"/>
              </a:spcBef>
            </a:pPr>
            <a:r>
              <a:rPr lang="en-US" dirty="0"/>
              <a:t>PURGE F:\/ALL</a:t>
            </a:r>
            <a:br>
              <a:rPr lang="en-US" dirty="0"/>
            </a:br>
            <a:r>
              <a:rPr lang="en-US" dirty="0"/>
              <a:t>– </a:t>
            </a:r>
            <a:r>
              <a:rPr lang="en-US" dirty="0" smtClean="0"/>
              <a:t>Prevent recovery of the deleted files  </a:t>
            </a:r>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15</a:t>
            </a:fld>
            <a:endParaRPr lang="en-US" dirty="0"/>
          </a:p>
        </p:txBody>
      </p:sp>
    </p:spTree>
    <p:extLst>
      <p:ext uri="{BB962C8B-B14F-4D97-AF65-F5344CB8AC3E}">
        <p14:creationId xmlns:p14="http://schemas.microsoft.com/office/powerpoint/2010/main" val="2023368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Defenses against Insider Attacks </a:t>
            </a:r>
          </a:p>
        </p:txBody>
      </p:sp>
      <p:sp>
        <p:nvSpPr>
          <p:cNvPr id="3" name="Content Placeholder 2"/>
          <p:cNvSpPr>
            <a:spLocks noGrp="1"/>
          </p:cNvSpPr>
          <p:nvPr>
            <p:ph idx="1"/>
          </p:nvPr>
        </p:nvSpPr>
        <p:spPr/>
        <p:txBody>
          <a:bodyPr/>
          <a:lstStyle/>
          <a:p>
            <a:r>
              <a:rPr lang="en-US" dirty="0" smtClean="0"/>
              <a:t>Avoid single points of failure</a:t>
            </a:r>
            <a:r>
              <a:rPr lang="en-US" dirty="0"/>
              <a:t> </a:t>
            </a:r>
            <a:endParaRPr lang="en-US" dirty="0" smtClean="0"/>
          </a:p>
          <a:p>
            <a:r>
              <a:rPr lang="en-US" dirty="0" smtClean="0"/>
              <a:t>Use code walk-throughs</a:t>
            </a:r>
          </a:p>
          <a:p>
            <a:r>
              <a:rPr lang="en-US" dirty="0" smtClean="0"/>
              <a:t>Use archiving and reporting tools </a:t>
            </a:r>
          </a:p>
          <a:p>
            <a:r>
              <a:rPr lang="en-US" dirty="0" smtClean="0"/>
              <a:t>Limit authority and permissions</a:t>
            </a:r>
          </a:p>
          <a:p>
            <a:r>
              <a:rPr lang="en-US" dirty="0" smtClean="0"/>
              <a:t>Physically secure critical systems</a:t>
            </a:r>
          </a:p>
          <a:p>
            <a:r>
              <a:rPr lang="en-US" dirty="0" smtClean="0"/>
              <a:t>Monitor employee behavior</a:t>
            </a:r>
            <a:endParaRPr lang="en-US" dirty="0"/>
          </a:p>
          <a:p>
            <a:r>
              <a:rPr lang="en-US" dirty="0" smtClean="0"/>
              <a:t>Control software installations </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16</a:t>
            </a:fld>
            <a:endParaRPr lang="en-US" dirty="0"/>
          </a:p>
        </p:txBody>
      </p:sp>
    </p:spTree>
    <p:extLst>
      <p:ext uri="{BB962C8B-B14F-4D97-AF65-F5344CB8AC3E}">
        <p14:creationId xmlns:p14="http://schemas.microsoft.com/office/powerpoint/2010/main" val="1741318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charset="-128"/>
              </a:rPr>
              <a:t>Chapter 4: roadmap</a:t>
            </a:r>
            <a:endParaRPr lang="en-US" dirty="0"/>
          </a:p>
        </p:txBody>
      </p:sp>
      <p:sp>
        <p:nvSpPr>
          <p:cNvPr id="3" name="Content Placeholder 2"/>
          <p:cNvSpPr>
            <a:spLocks noGrp="1"/>
          </p:cNvSpPr>
          <p:nvPr>
            <p:ph idx="1"/>
          </p:nvPr>
        </p:nvSpPr>
        <p:spPr/>
        <p:txBody>
          <a:bodyPr/>
          <a:lstStyle/>
          <a:p>
            <a:pPr lvl="1" eaLnBrk="1" hangingPunct="1">
              <a:buFont typeface="Wingdings" charset="2"/>
              <a:buNone/>
            </a:pPr>
            <a:r>
              <a:rPr lang="en-US" altLang="en-US" sz="3982" dirty="0">
                <a:solidFill>
                  <a:schemeClr val="tx1"/>
                </a:solidFill>
              </a:rPr>
              <a:t>4.1 Insider Attacks</a:t>
            </a:r>
          </a:p>
          <a:p>
            <a:pPr lvl="1" eaLnBrk="1" hangingPunct="1">
              <a:buFont typeface="Wingdings" charset="2"/>
              <a:buNone/>
            </a:pPr>
            <a:r>
              <a:rPr lang="en-US" altLang="en-US" sz="3982" dirty="0">
                <a:solidFill>
                  <a:srgbClr val="FF0000"/>
                </a:solidFill>
              </a:rPr>
              <a:t>4.2 Computer Viruses</a:t>
            </a:r>
          </a:p>
          <a:p>
            <a:pPr lvl="1">
              <a:buNone/>
            </a:pPr>
            <a:r>
              <a:rPr lang="en-US" altLang="en-US" sz="3982" dirty="0">
                <a:solidFill>
                  <a:schemeClr val="tx1"/>
                </a:solidFill>
              </a:rPr>
              <a:t>4.3 Malware Attacks</a:t>
            </a:r>
          </a:p>
          <a:p>
            <a:pPr lvl="1">
              <a:buNone/>
            </a:pPr>
            <a:r>
              <a:rPr lang="en-US" altLang="en-US" sz="3982" dirty="0">
                <a:solidFill>
                  <a:schemeClr val="tx1"/>
                </a:solidFill>
              </a:rPr>
              <a:t>4.4 Privacy-Invasive Software</a:t>
            </a:r>
          </a:p>
          <a:p>
            <a:pPr lvl="1">
              <a:buNone/>
            </a:pPr>
            <a:r>
              <a:rPr lang="en-US" altLang="en-US" sz="3982" dirty="0">
                <a:solidFill>
                  <a:schemeClr val="tx1"/>
                </a:solidFill>
              </a:rPr>
              <a:t>4.5 Countermeasures</a:t>
            </a:r>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17</a:t>
            </a:fld>
            <a:endParaRPr lang="en-US" dirty="0"/>
          </a:p>
        </p:txBody>
      </p:sp>
    </p:spTree>
    <p:extLst>
      <p:ext uri="{BB962C8B-B14F-4D97-AF65-F5344CB8AC3E}">
        <p14:creationId xmlns:p14="http://schemas.microsoft.com/office/powerpoint/2010/main" val="20553757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Viruses </a:t>
            </a:r>
          </a:p>
        </p:txBody>
      </p:sp>
      <p:sp>
        <p:nvSpPr>
          <p:cNvPr id="3" name="Content Placeholder 2"/>
          <p:cNvSpPr>
            <a:spLocks noGrp="1"/>
          </p:cNvSpPr>
          <p:nvPr>
            <p:ph idx="1"/>
          </p:nvPr>
        </p:nvSpPr>
        <p:spPr/>
        <p:txBody>
          <a:bodyPr/>
          <a:lstStyle/>
          <a:p>
            <a:r>
              <a:rPr lang="en-US" dirty="0" smtClean="0"/>
              <a:t>A computer virus is computer code that can </a:t>
            </a:r>
            <a:r>
              <a:rPr lang="en-US" dirty="0"/>
              <a:t>replicate itself by modifying other files or programs to insert code that is capable of further replication. </a:t>
            </a:r>
          </a:p>
          <a:p>
            <a:r>
              <a:rPr lang="en-US" dirty="0"/>
              <a:t>This self-replication property is what distinguishes computer viruses from other kinds of malware, such as logic bombs. </a:t>
            </a:r>
          </a:p>
          <a:p>
            <a:r>
              <a:rPr lang="en-US" dirty="0"/>
              <a:t>Another distinguishing property of a virus is that replication requires some type of user assistance, such as clicking on an email attachment or sharing a USB drive. </a:t>
            </a:r>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18</a:t>
            </a:fld>
            <a:endParaRPr lang="en-US" dirty="0"/>
          </a:p>
        </p:txBody>
      </p:sp>
    </p:spTree>
    <p:extLst>
      <p:ext uri="{BB962C8B-B14F-4D97-AF65-F5344CB8AC3E}">
        <p14:creationId xmlns:p14="http://schemas.microsoft.com/office/powerpoint/2010/main" val="15180950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Biological Analogy </a:t>
            </a:r>
          </a:p>
        </p:txBody>
      </p:sp>
      <p:sp>
        <p:nvSpPr>
          <p:cNvPr id="3" name="Content Placeholder 2"/>
          <p:cNvSpPr>
            <a:spLocks noGrp="1"/>
          </p:cNvSpPr>
          <p:nvPr>
            <p:ph idx="1"/>
          </p:nvPr>
        </p:nvSpPr>
        <p:spPr/>
        <p:txBody>
          <a:bodyPr/>
          <a:lstStyle/>
          <a:p>
            <a:r>
              <a:rPr lang="en-US" dirty="0" smtClean="0"/>
              <a:t>Computer viruses share some properties with </a:t>
            </a:r>
            <a:r>
              <a:rPr lang="en-US" dirty="0"/>
              <a:t>Biological viruses </a:t>
            </a:r>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19</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3600" y="3689350"/>
            <a:ext cx="6197600" cy="3835400"/>
          </a:xfrm>
          <a:prstGeom prst="rect">
            <a:avLst/>
          </a:prstGeom>
        </p:spPr>
      </p:pic>
    </p:spTree>
    <p:extLst>
      <p:ext uri="{BB962C8B-B14F-4D97-AF65-F5344CB8AC3E}">
        <p14:creationId xmlns:p14="http://schemas.microsoft.com/office/powerpoint/2010/main" val="528970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650240" y="0"/>
            <a:ext cx="11704320" cy="1599636"/>
          </a:xfrm>
        </p:spPr>
        <p:txBody>
          <a:bodyPr wrap="square" numCol="1" anchorCtr="0" compatLnSpc="1">
            <a:prstTxWarp prst="textNoShape">
              <a:avLst/>
            </a:prstTxWarp>
          </a:bodyPr>
          <a:lstStyle/>
          <a:p>
            <a:pPr eaLnBrk="1" hangingPunct="1"/>
            <a:r>
              <a:rPr lang="en-US" dirty="0" smtClean="0"/>
              <a:t>Classification of Malware </a:t>
            </a:r>
            <a:endParaRPr kumimoji="1" lang="en-AU" sz="5120" dirty="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pitchFamily="-65" charset="-128"/>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011094154"/>
              </p:ext>
            </p:extLst>
          </p:nvPr>
        </p:nvGraphicFramePr>
        <p:xfrm>
          <a:off x="0" y="2183780"/>
          <a:ext cx="12244710" cy="70663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lide Number Placeholder 1"/>
          <p:cNvSpPr>
            <a:spLocks noGrp="1"/>
          </p:cNvSpPr>
          <p:nvPr>
            <p:ph type="sldNum" sz="quarter" idx="12"/>
          </p:nvPr>
        </p:nvSpPr>
        <p:spPr/>
        <p:txBody>
          <a:bodyPr/>
          <a:lstStyle/>
          <a:p>
            <a:pPr>
              <a:defRPr/>
            </a:pPr>
            <a:fld id="{90696C2E-113D-8F4F-97AA-4895F71B68EA}" type="slidenum">
              <a:rPr lang="en-US" smtClean="0"/>
              <a:pPr>
                <a:defRPr/>
              </a:pPr>
              <a:t>2</a:t>
            </a:fld>
            <a:endParaRPr lang="en-US" dirty="0"/>
          </a:p>
        </p:txBody>
      </p:sp>
    </p:spTree>
    <p:extLst>
      <p:ext uri="{BB962C8B-B14F-4D97-AF65-F5344CB8AC3E}">
        <p14:creationId xmlns:p14="http://schemas.microsoft.com/office/powerpoint/2010/main" val="782787559"/>
      </p:ext>
    </p:extLst>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a:xfrm>
            <a:off x="1259415" y="899651"/>
            <a:ext cx="11704320" cy="904807"/>
          </a:xfrm>
        </p:spPr>
        <p:txBody>
          <a:bodyPr wrap="square" numCol="1" anchorCtr="0" compatLnSpc="1">
            <a:prstTxWarp prst="textNoShape">
              <a:avLst/>
            </a:prstTxWarp>
          </a:bodyPr>
          <a:lstStyle/>
          <a:p>
            <a:pPr eaLnBrk="1" hangingPunct="1">
              <a:defRPr/>
            </a:pPr>
            <a:r>
              <a:rPr lang="en-US" smtClean="0"/>
              <a:t>Viruses Components </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56007557"/>
              </p:ext>
            </p:extLst>
          </p:nvPr>
        </p:nvGraphicFramePr>
        <p:xfrm>
          <a:off x="650240" y="2188661"/>
          <a:ext cx="11704320" cy="68275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5"/>
          <p:cNvPicPr>
            <a:picLocks noChangeAspect="1"/>
          </p:cNvPicPr>
          <p:nvPr/>
        </p:nvPicPr>
        <p:blipFill>
          <a:blip r:embed="rId8"/>
          <a:srcRect/>
          <a:stretch>
            <a:fillRect/>
          </a:stretch>
        </p:blipFill>
        <p:spPr bwMode="auto">
          <a:xfrm rot="1100568">
            <a:off x="8946407" y="1901406"/>
            <a:ext cx="2818445" cy="2600115"/>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90696C2E-113D-8F4F-97AA-4895F71B68EA}" type="slidenum">
              <a:rPr lang="en-US" smtClean="0"/>
              <a:pPr>
                <a:defRPr/>
              </a:pPr>
              <a:t>20</a:t>
            </a:fld>
            <a:endParaRPr lang="en-US" dirty="0"/>
          </a:p>
        </p:txBody>
      </p:sp>
    </p:spTree>
    <p:extLst>
      <p:ext uri="{BB962C8B-B14F-4D97-AF65-F5344CB8AC3E}">
        <p14:creationId xmlns:p14="http://schemas.microsoft.com/office/powerpoint/2010/main" val="955532155"/>
      </p:ext>
    </p:extLst>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8613" y="265470"/>
            <a:ext cx="11704320" cy="872449"/>
          </a:xfrm>
        </p:spPr>
        <p:txBody>
          <a:bodyPr wrap="square" numCol="1" anchorCtr="0" compatLnSpc="1">
            <a:prstTxWarp prst="textNoShape">
              <a:avLst/>
            </a:prstTxWarp>
          </a:bodyPr>
          <a:lstStyle/>
          <a:p>
            <a:pPr eaLnBrk="1" hangingPunct="1"/>
            <a:r>
              <a:rPr lang="en-US" smtClean="0"/>
              <a:t>Virus Phases </a:t>
            </a:r>
            <a:endPar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pitchFamily="-65" charset="-128"/>
            </a:endParaRPr>
          </a:p>
        </p:txBody>
      </p:sp>
      <p:graphicFrame>
        <p:nvGraphicFramePr>
          <p:cNvPr id="13" name="Diagram 12"/>
          <p:cNvGraphicFramePr/>
          <p:nvPr>
            <p:extLst>
              <p:ext uri="{D42A27DB-BD31-4B8C-83A1-F6EECF244321}">
                <p14:modId xmlns:p14="http://schemas.microsoft.com/office/powerpoint/2010/main" val="1248186214"/>
              </p:ext>
            </p:extLst>
          </p:nvPr>
        </p:nvGraphicFramePr>
        <p:xfrm>
          <a:off x="0" y="1192107"/>
          <a:ext cx="13004800" cy="85614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p:cNvPicPr>
            <a:picLocks noChangeAspect="1"/>
          </p:cNvPicPr>
          <p:nvPr/>
        </p:nvPicPr>
        <p:blipFill>
          <a:blip r:embed="rId8"/>
          <a:srcRect/>
          <a:stretch>
            <a:fillRect/>
          </a:stretch>
        </p:blipFill>
        <p:spPr bwMode="auto">
          <a:xfrm rot="20856636">
            <a:off x="10234524" y="162095"/>
            <a:ext cx="1679128" cy="154905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55B28040-0FD8-C544-8357-9EE6C5A36700}" type="slidenum">
              <a:rPr lang="en-US" smtClean="0"/>
              <a:t>21</a:t>
            </a:fld>
            <a:endParaRPr lang="en-US"/>
          </a:p>
        </p:txBody>
      </p:sp>
    </p:spTree>
    <p:extLst>
      <p:ext uri="{BB962C8B-B14F-4D97-AF65-F5344CB8AC3E}">
        <p14:creationId xmlns:p14="http://schemas.microsoft.com/office/powerpoint/2010/main" val="1091713404"/>
      </p:ext>
    </p:extLst>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650240" y="737418"/>
            <a:ext cx="11704320" cy="862217"/>
          </a:xfrm>
        </p:spPr>
        <p:txBody>
          <a:bodyPr/>
          <a:lstStyle/>
          <a:p>
            <a:pPr>
              <a:defRPr/>
            </a:pPr>
            <a:r>
              <a:rPr lang="en-US" dirty="0" smtClean="0"/>
              <a:t>Virus Structure </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a typeface="+mj-ea"/>
              <a:cs typeface="+mj-cs"/>
            </a:endParaRPr>
          </a:p>
        </p:txBody>
      </p:sp>
      <p:pic>
        <p:nvPicPr>
          <p:cNvPr id="33796" name="Picture 6"/>
          <p:cNvPicPr>
            <a:picLocks noChangeAspect="1"/>
          </p:cNvPicPr>
          <p:nvPr/>
        </p:nvPicPr>
        <p:blipFill>
          <a:blip r:embed="rId3"/>
          <a:srcRect/>
          <a:stretch>
            <a:fillRect/>
          </a:stretch>
        </p:blipFill>
        <p:spPr bwMode="auto">
          <a:xfrm rot="1704701">
            <a:off x="10685860" y="496928"/>
            <a:ext cx="1829756" cy="1689872"/>
          </a:xfrm>
          <a:prstGeom prst="rect">
            <a:avLst/>
          </a:prstGeom>
          <a:noFill/>
          <a:ln w="9525">
            <a:noFill/>
            <a:miter lim="800000"/>
            <a:headEnd/>
            <a:tailEnd/>
          </a:ln>
        </p:spPr>
      </p:pic>
      <p:pic>
        <p:nvPicPr>
          <p:cNvPr id="2" name="Picture 1" descr="f1.pdf"/>
          <p:cNvPicPr>
            <a:picLocks noChangeAspect="1"/>
          </p:cNvPicPr>
          <p:nvPr/>
        </p:nvPicPr>
        <p:blipFill rotWithShape="1">
          <a:blip r:embed="rId4">
            <a:extLst>
              <a:ext uri="{28A0092B-C50C-407E-A947-70E740481C1C}">
                <a14:useLocalDpi xmlns:a14="http://schemas.microsoft.com/office/drawing/2010/main" val="0"/>
              </a:ext>
            </a:extLst>
          </a:blip>
          <a:srcRect l="8701" t="6955" r="8999" b="44791"/>
          <a:stretch/>
        </p:blipFill>
        <p:spPr>
          <a:xfrm>
            <a:off x="1401297" y="2024296"/>
            <a:ext cx="9556756" cy="7251198"/>
          </a:xfrm>
          <a:prstGeom prst="rect">
            <a:avLst/>
          </a:prstGeom>
          <a:solidFill>
            <a:schemeClr val="tx1"/>
          </a:solidFill>
        </p:spPr>
      </p:pic>
      <p:sp>
        <p:nvSpPr>
          <p:cNvPr id="3" name="Slide Number Placeholder 2"/>
          <p:cNvSpPr>
            <a:spLocks noGrp="1"/>
          </p:cNvSpPr>
          <p:nvPr>
            <p:ph type="sldNum" sz="quarter" idx="12"/>
          </p:nvPr>
        </p:nvSpPr>
        <p:spPr/>
        <p:txBody>
          <a:bodyPr/>
          <a:lstStyle/>
          <a:p>
            <a:pPr>
              <a:defRPr/>
            </a:pPr>
            <a:fld id="{90696C2E-113D-8F4F-97AA-4895F71B68EA}" type="slidenum">
              <a:rPr lang="en-US" smtClean="0"/>
              <a:pPr>
                <a:defRPr/>
              </a:pPr>
              <a:t>22</a:t>
            </a:fld>
            <a:endParaRPr lang="en-US" dirty="0"/>
          </a:p>
        </p:txBody>
      </p:sp>
    </p:spTree>
    <p:extLst>
      <p:ext uri="{BB962C8B-B14F-4D97-AF65-F5344CB8AC3E}">
        <p14:creationId xmlns:p14="http://schemas.microsoft.com/office/powerpoint/2010/main" val="962946394"/>
      </p:ext>
    </p:extLst>
  </p:cSld>
  <p:clrMapOvr>
    <a:masterClrMapping/>
  </p:clrMapOvr>
  <p:transition spd="slow">
    <p:dissolv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Infection Types </a:t>
            </a:r>
          </a:p>
        </p:txBody>
      </p:sp>
      <p:sp>
        <p:nvSpPr>
          <p:cNvPr id="3" name="Content Placeholder 2"/>
          <p:cNvSpPr>
            <a:spLocks noGrp="1"/>
          </p:cNvSpPr>
          <p:nvPr>
            <p:ph idx="1"/>
          </p:nvPr>
        </p:nvSpPr>
        <p:spPr>
          <a:xfrm>
            <a:off x="571500" y="2324100"/>
            <a:ext cx="5976784" cy="6565900"/>
          </a:xfrm>
        </p:spPr>
        <p:txBody>
          <a:bodyPr/>
          <a:lstStyle/>
          <a:p>
            <a:pPr>
              <a:spcBef>
                <a:spcPts val="1000"/>
              </a:spcBef>
            </a:pPr>
            <a:r>
              <a:rPr lang="en-US" sz="2400" dirty="0" smtClean="0"/>
              <a:t>Overwriting</a:t>
            </a:r>
            <a:endParaRPr lang="en-US" sz="2400" dirty="0"/>
          </a:p>
          <a:p>
            <a:pPr marL="444500" lvl="1" indent="0">
              <a:spcBef>
                <a:spcPts val="1000"/>
              </a:spcBef>
              <a:buNone/>
            </a:pPr>
            <a:r>
              <a:rPr lang="en-US" sz="2400" dirty="0" smtClean="0"/>
              <a:t>– </a:t>
            </a:r>
            <a:r>
              <a:rPr lang="en-US" sz="2400" dirty="0"/>
              <a:t>Destroys original code </a:t>
            </a:r>
          </a:p>
          <a:p>
            <a:pPr>
              <a:spcBef>
                <a:spcPts val="1000"/>
              </a:spcBef>
            </a:pPr>
            <a:r>
              <a:rPr lang="en-US" sz="2400" dirty="0" smtClean="0"/>
              <a:t>Pre-pending</a:t>
            </a:r>
            <a:endParaRPr lang="en-US" sz="2400" dirty="0"/>
          </a:p>
          <a:p>
            <a:pPr marL="444500" lvl="1" indent="0">
              <a:spcBef>
                <a:spcPts val="1000"/>
              </a:spcBef>
              <a:buNone/>
            </a:pPr>
            <a:r>
              <a:rPr lang="en-US" sz="2400" dirty="0" smtClean="0"/>
              <a:t>– </a:t>
            </a:r>
            <a:r>
              <a:rPr lang="en-US" sz="2400" dirty="0"/>
              <a:t>Keeps original code, </a:t>
            </a:r>
            <a:r>
              <a:rPr lang="en-US" sz="2400" dirty="0" smtClean="0"/>
              <a:t>possibly compressed </a:t>
            </a:r>
            <a:endParaRPr lang="en-US" sz="2400" dirty="0"/>
          </a:p>
          <a:p>
            <a:pPr>
              <a:spcBef>
                <a:spcPts val="1000"/>
              </a:spcBef>
            </a:pPr>
            <a:r>
              <a:rPr lang="en-US" sz="2400" dirty="0"/>
              <a:t>Infection of libraries </a:t>
            </a:r>
          </a:p>
          <a:p>
            <a:pPr marL="444500" lvl="1" indent="0">
              <a:spcBef>
                <a:spcPts val="1000"/>
              </a:spcBef>
              <a:buNone/>
            </a:pPr>
            <a:r>
              <a:rPr lang="en-US" sz="2400" dirty="0"/>
              <a:t>–  Allows virus to be memory resident </a:t>
            </a:r>
          </a:p>
          <a:p>
            <a:pPr marL="444500" lvl="1" indent="0">
              <a:spcBef>
                <a:spcPts val="1000"/>
              </a:spcBef>
              <a:buNone/>
            </a:pPr>
            <a:r>
              <a:rPr lang="en-US" sz="2400" dirty="0"/>
              <a:t>–  E.g., kernel32.dll </a:t>
            </a:r>
          </a:p>
          <a:p>
            <a:pPr>
              <a:spcBef>
                <a:spcPts val="1000"/>
              </a:spcBef>
            </a:pPr>
            <a:r>
              <a:rPr lang="en-US" sz="2400" dirty="0"/>
              <a:t>Macro viruses </a:t>
            </a:r>
          </a:p>
          <a:p>
            <a:pPr marL="444500" lvl="1" indent="0">
              <a:spcBef>
                <a:spcPts val="1000"/>
              </a:spcBef>
              <a:buNone/>
            </a:pPr>
            <a:r>
              <a:rPr lang="en-US" sz="2400" dirty="0"/>
              <a:t>–  Infects MS Office documents </a:t>
            </a:r>
          </a:p>
          <a:p>
            <a:pPr marL="444500" lvl="1" indent="0">
              <a:spcBef>
                <a:spcPts val="1000"/>
              </a:spcBef>
              <a:buNone/>
            </a:pPr>
            <a:r>
              <a:rPr lang="en-US" sz="2400" dirty="0"/>
              <a:t>–  Often installs in main </a:t>
            </a:r>
            <a:r>
              <a:rPr lang="en-US" sz="2400" dirty="0" smtClean="0"/>
              <a:t>document </a:t>
            </a:r>
            <a:r>
              <a:rPr lang="en-US" sz="2400" dirty="0"/>
              <a:t>template </a:t>
            </a:r>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23</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9608" y="2324100"/>
            <a:ext cx="6013297" cy="5772765"/>
          </a:xfrm>
          <a:prstGeom prst="rect">
            <a:avLst/>
          </a:prstGeom>
        </p:spPr>
      </p:pic>
    </p:spTree>
    <p:extLst>
      <p:ext uri="{BB962C8B-B14F-4D97-AF65-F5344CB8AC3E}">
        <p14:creationId xmlns:p14="http://schemas.microsoft.com/office/powerpoint/2010/main" val="8569491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Degrees of Complication </a:t>
            </a:r>
          </a:p>
        </p:txBody>
      </p:sp>
      <p:sp>
        <p:nvSpPr>
          <p:cNvPr id="3" name="Content Placeholder 2"/>
          <p:cNvSpPr>
            <a:spLocks noGrp="1"/>
          </p:cNvSpPr>
          <p:nvPr>
            <p:ph idx="1"/>
          </p:nvPr>
        </p:nvSpPr>
        <p:spPr/>
        <p:txBody>
          <a:bodyPr/>
          <a:lstStyle/>
          <a:p>
            <a:r>
              <a:rPr lang="en-US" dirty="0" smtClean="0"/>
              <a:t>Viruses </a:t>
            </a:r>
            <a:r>
              <a:rPr lang="en-US" dirty="0"/>
              <a:t>have various degrees of complication in how they can insert themselves in computer code. </a:t>
            </a:r>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24</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6094" y="3451123"/>
            <a:ext cx="8052612" cy="5438877"/>
          </a:xfrm>
          <a:prstGeom prst="rect">
            <a:avLst/>
          </a:prstGeom>
        </p:spPr>
      </p:pic>
    </p:spTree>
    <p:extLst>
      <p:ext uri="{BB962C8B-B14F-4D97-AF65-F5344CB8AC3E}">
        <p14:creationId xmlns:p14="http://schemas.microsoft.com/office/powerpoint/2010/main" val="5129101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Concealment </a:t>
            </a:r>
          </a:p>
        </p:txBody>
      </p:sp>
      <p:sp>
        <p:nvSpPr>
          <p:cNvPr id="3" name="Content Placeholder 2"/>
          <p:cNvSpPr>
            <a:spLocks noGrp="1"/>
          </p:cNvSpPr>
          <p:nvPr>
            <p:ph idx="1"/>
          </p:nvPr>
        </p:nvSpPr>
        <p:spPr/>
        <p:txBody>
          <a:bodyPr/>
          <a:lstStyle/>
          <a:p>
            <a:pPr marL="0" indent="0">
              <a:spcBef>
                <a:spcPts val="1000"/>
              </a:spcBef>
              <a:buNone/>
            </a:pPr>
            <a:r>
              <a:rPr lang="en-US" dirty="0"/>
              <a:t>Encrypted </a:t>
            </a:r>
            <a:r>
              <a:rPr lang="en-US" dirty="0" smtClean="0"/>
              <a:t>virus</a:t>
            </a:r>
          </a:p>
          <a:p>
            <a:pPr marL="444500" lvl="1" indent="0">
              <a:spcBef>
                <a:spcPts val="1000"/>
              </a:spcBef>
              <a:buNone/>
            </a:pPr>
            <a:r>
              <a:rPr lang="en-US" dirty="0" smtClean="0"/>
              <a:t>– Decryption engine + encrypted body </a:t>
            </a:r>
          </a:p>
          <a:p>
            <a:pPr marL="444500" lvl="1" indent="0">
              <a:spcBef>
                <a:spcPts val="1000"/>
              </a:spcBef>
              <a:buNone/>
            </a:pPr>
            <a:r>
              <a:rPr lang="en-US" dirty="0" smtClean="0"/>
              <a:t>– Randomly generate encryption key</a:t>
            </a:r>
            <a:r>
              <a:rPr lang="en-US" dirty="0"/>
              <a:t/>
            </a:r>
            <a:br>
              <a:rPr lang="en-US" dirty="0"/>
            </a:br>
            <a:r>
              <a:rPr lang="en-US" dirty="0"/>
              <a:t>– Detection looks for decryption engine </a:t>
            </a:r>
          </a:p>
          <a:p>
            <a:pPr>
              <a:spcBef>
                <a:spcPts val="1000"/>
              </a:spcBef>
            </a:pPr>
            <a:r>
              <a:rPr lang="en-US" dirty="0"/>
              <a:t>Polymorphic virus </a:t>
            </a:r>
          </a:p>
          <a:p>
            <a:pPr marL="444500" lvl="1" indent="0">
              <a:spcBef>
                <a:spcPts val="1000"/>
              </a:spcBef>
              <a:buNone/>
            </a:pPr>
            <a:r>
              <a:rPr lang="en-US" dirty="0"/>
              <a:t>–  </a:t>
            </a:r>
            <a:r>
              <a:rPr lang="en-US" dirty="0" smtClean="0"/>
              <a:t>Encrypted virus with random variations of the decryption engine (e.g</a:t>
            </a:r>
            <a:r>
              <a:rPr lang="en-US" dirty="0"/>
              <a:t>., </a:t>
            </a:r>
          </a:p>
          <a:p>
            <a:pPr marL="444500" lvl="1" indent="0">
              <a:spcBef>
                <a:spcPts val="1000"/>
              </a:spcBef>
              <a:buNone/>
            </a:pPr>
            <a:r>
              <a:rPr lang="en-US" dirty="0"/>
              <a:t>padding code) </a:t>
            </a:r>
          </a:p>
          <a:p>
            <a:pPr marL="444500" lvl="1" indent="0">
              <a:spcBef>
                <a:spcPts val="1000"/>
              </a:spcBef>
              <a:buNone/>
            </a:pPr>
            <a:r>
              <a:rPr lang="en-US" dirty="0"/>
              <a:t>–  </a:t>
            </a:r>
            <a:r>
              <a:rPr lang="en-US" dirty="0" smtClean="0"/>
              <a:t>Detection using CPU emulator </a:t>
            </a:r>
            <a:endParaRPr lang="en-US" dirty="0"/>
          </a:p>
          <a:p>
            <a:pPr>
              <a:spcBef>
                <a:spcPts val="1000"/>
              </a:spcBef>
            </a:pPr>
            <a:r>
              <a:rPr lang="en-US" dirty="0"/>
              <a:t>Metamorphic </a:t>
            </a:r>
            <a:r>
              <a:rPr lang="en-US" dirty="0" smtClean="0"/>
              <a:t>virus </a:t>
            </a:r>
          </a:p>
          <a:p>
            <a:pPr marL="444500" lvl="1" indent="0">
              <a:spcBef>
                <a:spcPts val="1000"/>
              </a:spcBef>
              <a:buNone/>
            </a:pPr>
            <a:r>
              <a:rPr lang="en-US" dirty="0" smtClean="0"/>
              <a:t>– Different virus bodies</a:t>
            </a:r>
            <a:r>
              <a:rPr lang="en-US" dirty="0"/>
              <a:t/>
            </a:r>
            <a:br>
              <a:rPr lang="en-US" dirty="0"/>
            </a:br>
            <a:r>
              <a:rPr lang="en-US" dirty="0"/>
              <a:t>– </a:t>
            </a:r>
            <a:r>
              <a:rPr lang="en-US" dirty="0" smtClean="0"/>
              <a:t>Approaches include code permutation and instruction replacement </a:t>
            </a:r>
          </a:p>
          <a:p>
            <a:pPr marL="444500" lvl="1" indent="0">
              <a:spcBef>
                <a:spcPts val="1000"/>
              </a:spcBef>
              <a:buNone/>
            </a:pPr>
            <a:r>
              <a:rPr lang="en-US" dirty="0" smtClean="0"/>
              <a:t>– Challenging to detect </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25</a:t>
            </a:fld>
            <a:endParaRPr lang="en-US" dirty="0"/>
          </a:p>
        </p:txBody>
      </p:sp>
    </p:spTree>
    <p:extLst>
      <p:ext uri="{BB962C8B-B14F-4D97-AF65-F5344CB8AC3E}">
        <p14:creationId xmlns:p14="http://schemas.microsoft.com/office/powerpoint/2010/main" val="9916552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271206"/>
            <a:ext cx="11861800" cy="1397000"/>
          </a:xfrm>
        </p:spPr>
        <p:txBody>
          <a:bodyPr/>
          <a:lstStyle/>
          <a:p>
            <a:r>
              <a:rPr lang="en-US" altLang="en-US" dirty="0">
                <a:ea typeface="ＭＳ Ｐゴシック" charset="-128"/>
              </a:rPr>
              <a:t>Chapter 4: roadmap</a:t>
            </a:r>
            <a:endParaRPr lang="en-US" dirty="0"/>
          </a:p>
        </p:txBody>
      </p:sp>
      <p:sp>
        <p:nvSpPr>
          <p:cNvPr id="3" name="Content Placeholder 2"/>
          <p:cNvSpPr>
            <a:spLocks noGrp="1"/>
          </p:cNvSpPr>
          <p:nvPr>
            <p:ph idx="1"/>
          </p:nvPr>
        </p:nvSpPr>
        <p:spPr/>
        <p:txBody>
          <a:bodyPr/>
          <a:lstStyle/>
          <a:p>
            <a:pPr lvl="1" eaLnBrk="1" hangingPunct="1">
              <a:buFont typeface="Wingdings" charset="2"/>
              <a:buNone/>
            </a:pPr>
            <a:r>
              <a:rPr lang="en-US" altLang="en-US" sz="3982" dirty="0">
                <a:solidFill>
                  <a:schemeClr val="tx1"/>
                </a:solidFill>
              </a:rPr>
              <a:t>4.1 Insider Attacks</a:t>
            </a:r>
          </a:p>
          <a:p>
            <a:pPr lvl="1" eaLnBrk="1" hangingPunct="1">
              <a:buFont typeface="Wingdings" charset="2"/>
              <a:buNone/>
            </a:pPr>
            <a:r>
              <a:rPr lang="en-US" altLang="en-US" sz="3982" dirty="0">
                <a:solidFill>
                  <a:schemeClr val="tx1"/>
                </a:solidFill>
              </a:rPr>
              <a:t>4.2 Computer Viruses</a:t>
            </a:r>
          </a:p>
          <a:p>
            <a:pPr lvl="1">
              <a:buNone/>
            </a:pPr>
            <a:r>
              <a:rPr lang="en-US" altLang="en-US" sz="3982" dirty="0">
                <a:solidFill>
                  <a:srgbClr val="FF0000"/>
                </a:solidFill>
              </a:rPr>
              <a:t>4.3 Malware Attacks</a:t>
            </a:r>
          </a:p>
          <a:p>
            <a:pPr lvl="1">
              <a:buNone/>
            </a:pPr>
            <a:r>
              <a:rPr lang="en-US" altLang="en-US" sz="3982" dirty="0">
                <a:solidFill>
                  <a:schemeClr val="tx1"/>
                </a:solidFill>
              </a:rPr>
              <a:t>4.4 Privacy-Invasive Software</a:t>
            </a:r>
          </a:p>
          <a:p>
            <a:pPr lvl="1">
              <a:buNone/>
            </a:pPr>
            <a:r>
              <a:rPr lang="en-US" altLang="en-US" sz="3982" dirty="0">
                <a:solidFill>
                  <a:schemeClr val="tx1"/>
                </a:solidFill>
              </a:rPr>
              <a:t>4.5 Countermeasures</a:t>
            </a:r>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26</a:t>
            </a:fld>
            <a:endParaRPr lang="en-US" dirty="0"/>
          </a:p>
        </p:txBody>
      </p:sp>
    </p:spTree>
    <p:extLst>
      <p:ext uri="{BB962C8B-B14F-4D97-AF65-F5344CB8AC3E}">
        <p14:creationId xmlns:p14="http://schemas.microsoft.com/office/powerpoint/2010/main" val="11749877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a:xfrm>
            <a:off x="650240" y="704425"/>
            <a:ext cx="11704320" cy="1137921"/>
          </a:xfrm>
        </p:spPr>
        <p:txBody>
          <a:bodyPr/>
          <a:lstStyle/>
          <a:p>
            <a:pPr>
              <a:defRPr/>
            </a:pPr>
            <a:r>
              <a:rPr lang="en-US" dirty="0" smtClean="0"/>
              <a:t>Worms</a:t>
            </a:r>
            <a:endParaRPr lang="en-US" dirty="0">
              <a:ln w="18415" cmpd="sng">
                <a:solidFill>
                  <a:srgbClr val="FFFFFF"/>
                </a:solidFill>
                <a:prstDash val="solid"/>
              </a:ln>
              <a:effectLst>
                <a:outerShdw blurRad="63500" dir="3600000" algn="tl" rotWithShape="0">
                  <a:srgbClr val="000000">
                    <a:alpha val="70000"/>
                  </a:srgbClr>
                </a:outerShdw>
              </a:effectLst>
            </a:endParaRPr>
          </a:p>
        </p:txBody>
      </p:sp>
      <p:sp>
        <p:nvSpPr>
          <p:cNvPr id="238595" name="Rectangle 3"/>
          <p:cNvSpPr>
            <a:spLocks noGrp="1" noChangeArrowheads="1"/>
          </p:cNvSpPr>
          <p:nvPr>
            <p:ph idx="1"/>
          </p:nvPr>
        </p:nvSpPr>
        <p:spPr>
          <a:xfrm>
            <a:off x="650240" y="2600960"/>
            <a:ext cx="11704320" cy="7152640"/>
          </a:xfrm>
        </p:spPr>
        <p:txBody>
          <a:bodyPr wrap="square" numCol="1" anchor="t" anchorCtr="0" compatLnSpc="1">
            <a:prstTxWarp prst="textNoShape">
              <a:avLst/>
            </a:prstTxWarp>
            <a:normAutofit/>
          </a:bodyPr>
          <a:lstStyle/>
          <a:p>
            <a:pPr marL="487672" lvl="2" indent="-487672">
              <a:lnSpc>
                <a:spcPct val="80000"/>
              </a:lnSpc>
              <a:spcBef>
                <a:spcPts val="2844"/>
              </a:spcBef>
            </a:pPr>
            <a:r>
              <a:rPr lang="en-US" dirty="0">
                <a:solidFill>
                  <a:srgbClr val="008751"/>
                </a:solidFill>
                <a:effectLst>
                  <a:outerShdw blurRad="38100" dist="38100" dir="2700000" algn="tl">
                    <a:srgbClr val="0064E2"/>
                  </a:outerShdw>
                </a:effectLst>
                <a:ea typeface="ＭＳ Ｐゴシック" pitchFamily="-65" charset="-128"/>
              </a:rPr>
              <a:t>Program that actively seeks out more machines to infect and each infected machine serves as an automated launching pad for attacks on other machines</a:t>
            </a:r>
          </a:p>
          <a:p>
            <a:pPr marL="487672" lvl="2" indent="-487672">
              <a:lnSpc>
                <a:spcPct val="80000"/>
              </a:lnSpc>
              <a:spcBef>
                <a:spcPts val="2844"/>
              </a:spcBef>
            </a:pPr>
            <a:r>
              <a:rPr lang="en-US" dirty="0">
                <a:solidFill>
                  <a:srgbClr val="008751"/>
                </a:solidFill>
                <a:effectLst>
                  <a:outerShdw blurRad="38100" dist="38100" dir="2700000" algn="tl">
                    <a:srgbClr val="0064E2"/>
                  </a:outerShdw>
                </a:effectLst>
                <a:ea typeface="ＭＳ Ｐゴシック" pitchFamily="-65" charset="-128"/>
              </a:rPr>
              <a:t>Exploits software vulnerabilities in client or server programs</a:t>
            </a:r>
          </a:p>
          <a:p>
            <a:pPr marL="487672" lvl="2" indent="-487672">
              <a:lnSpc>
                <a:spcPct val="80000"/>
              </a:lnSpc>
              <a:spcBef>
                <a:spcPts val="2844"/>
              </a:spcBef>
            </a:pPr>
            <a:r>
              <a:rPr lang="en-US" dirty="0">
                <a:solidFill>
                  <a:srgbClr val="008751"/>
                </a:solidFill>
                <a:effectLst>
                  <a:outerShdw blurRad="38100" dist="38100" dir="2700000" algn="tl">
                    <a:srgbClr val="0064E2"/>
                  </a:outerShdw>
                </a:effectLst>
                <a:ea typeface="ＭＳ Ｐゴシック" pitchFamily="-65" charset="-128"/>
              </a:rPr>
              <a:t>Can use network connections to spread from system to system</a:t>
            </a:r>
          </a:p>
          <a:p>
            <a:pPr marL="487672" lvl="2" indent="-487672">
              <a:lnSpc>
                <a:spcPct val="80000"/>
              </a:lnSpc>
              <a:spcBef>
                <a:spcPts val="2844"/>
              </a:spcBef>
            </a:pPr>
            <a:r>
              <a:rPr lang="en-US" dirty="0">
                <a:solidFill>
                  <a:srgbClr val="008751"/>
                </a:solidFill>
                <a:effectLst>
                  <a:outerShdw blurRad="38100" dist="38100" dir="2700000" algn="tl">
                    <a:srgbClr val="0064E2"/>
                  </a:outerShdw>
                </a:effectLst>
                <a:ea typeface="ＭＳ Ｐゴシック" pitchFamily="-65" charset="-128"/>
              </a:rPr>
              <a:t>Spreads through shared media (USB drives, CD, DVD data disks)</a:t>
            </a:r>
          </a:p>
          <a:p>
            <a:pPr marL="487672" lvl="2" indent="-487672">
              <a:lnSpc>
                <a:spcPct val="80000"/>
              </a:lnSpc>
              <a:spcBef>
                <a:spcPts val="2844"/>
              </a:spcBef>
            </a:pPr>
            <a:r>
              <a:rPr lang="en-US" dirty="0">
                <a:solidFill>
                  <a:srgbClr val="008751"/>
                </a:solidFill>
                <a:effectLst>
                  <a:outerShdw blurRad="38100" dist="38100" dir="2700000" algn="tl">
                    <a:srgbClr val="0064E2"/>
                  </a:outerShdw>
                </a:effectLst>
                <a:ea typeface="ＭＳ Ｐゴシック" pitchFamily="-65" charset="-128"/>
              </a:rPr>
              <a:t>E-mail worms spread in macro or script code included in attachments and instant messenger file transfers</a:t>
            </a:r>
          </a:p>
          <a:p>
            <a:pPr marL="487672" lvl="2" indent="-487672">
              <a:lnSpc>
                <a:spcPct val="80000"/>
              </a:lnSpc>
              <a:spcBef>
                <a:spcPts val="2844"/>
              </a:spcBef>
            </a:pPr>
            <a:r>
              <a:rPr lang="en-US" dirty="0">
                <a:solidFill>
                  <a:srgbClr val="008751"/>
                </a:solidFill>
                <a:effectLst>
                  <a:outerShdw blurRad="38100" dist="38100" dir="2700000" algn="tl">
                    <a:srgbClr val="0064E2"/>
                  </a:outerShdw>
                </a:effectLst>
                <a:ea typeface="ＭＳ Ｐゴシック" pitchFamily="-65" charset="-128"/>
              </a:rPr>
              <a:t>Upon activation the worm may replicate and propagate again </a:t>
            </a:r>
          </a:p>
          <a:p>
            <a:pPr marL="487672" lvl="2" indent="-487672">
              <a:lnSpc>
                <a:spcPct val="80000"/>
              </a:lnSpc>
              <a:spcBef>
                <a:spcPts val="2844"/>
              </a:spcBef>
            </a:pPr>
            <a:r>
              <a:rPr lang="en-US" dirty="0">
                <a:solidFill>
                  <a:srgbClr val="008751"/>
                </a:solidFill>
                <a:effectLst>
                  <a:outerShdw blurRad="38100" dist="38100" dir="2700000" algn="tl">
                    <a:srgbClr val="0064E2"/>
                  </a:outerShdw>
                </a:effectLst>
                <a:ea typeface="ＭＳ Ｐゴシック" pitchFamily="-65" charset="-128"/>
              </a:rPr>
              <a:t>Usually carries some form of payload</a:t>
            </a:r>
          </a:p>
          <a:p>
            <a:pPr marL="487672" lvl="2" indent="-487672">
              <a:lnSpc>
                <a:spcPct val="80000"/>
              </a:lnSpc>
              <a:spcBef>
                <a:spcPts val="2844"/>
              </a:spcBef>
            </a:pPr>
            <a:r>
              <a:rPr lang="en-US" dirty="0">
                <a:solidFill>
                  <a:srgbClr val="008751"/>
                </a:solidFill>
                <a:effectLst>
                  <a:outerShdw blurRad="38100" dist="38100" dir="2700000" algn="tl">
                    <a:srgbClr val="0064E2"/>
                  </a:outerShdw>
                </a:effectLst>
                <a:ea typeface="ＭＳ Ｐゴシック" pitchFamily="-65" charset="-128"/>
              </a:rPr>
              <a:t>First known implementation was done in Xerox Palo Alto Labs in the early 1980s</a:t>
            </a:r>
          </a:p>
        </p:txBody>
      </p:sp>
      <p:pic>
        <p:nvPicPr>
          <p:cNvPr id="7" name="Picture 6"/>
          <p:cNvPicPr>
            <a:picLocks noChangeAspect="1"/>
          </p:cNvPicPr>
          <p:nvPr/>
        </p:nvPicPr>
        <p:blipFill>
          <a:blip r:embed="rId3"/>
          <a:stretch>
            <a:fillRect/>
          </a:stretch>
        </p:blipFill>
        <p:spPr>
          <a:xfrm rot="21361228">
            <a:off x="8810403" y="795027"/>
            <a:ext cx="2648078" cy="1068523"/>
          </a:xfrm>
          <a:prstGeom prst="rect">
            <a:avLst/>
          </a:prstGeom>
          <a:scene3d>
            <a:camera prst="orthographicFront">
              <a:rot lat="0" lon="11099999" rev="0"/>
            </a:camera>
            <a:lightRig rig="threePt" dir="t"/>
          </a:scene3d>
        </p:spPr>
      </p:pic>
      <p:sp>
        <p:nvSpPr>
          <p:cNvPr id="2" name="Slide Number Placeholder 1"/>
          <p:cNvSpPr>
            <a:spLocks noGrp="1"/>
          </p:cNvSpPr>
          <p:nvPr>
            <p:ph type="sldNum" sz="quarter" idx="12"/>
          </p:nvPr>
        </p:nvSpPr>
        <p:spPr/>
        <p:txBody>
          <a:bodyPr/>
          <a:lstStyle/>
          <a:p>
            <a:pPr>
              <a:defRPr/>
            </a:pPr>
            <a:fld id="{90696C2E-113D-8F4F-97AA-4895F71B68EA}" type="slidenum">
              <a:rPr lang="en-US" smtClean="0"/>
              <a:pPr>
                <a:defRPr/>
              </a:pPr>
              <a:t>27</a:t>
            </a:fld>
            <a:endParaRPr lang="en-US" dirty="0"/>
          </a:p>
        </p:txBody>
      </p:sp>
    </p:spTree>
    <p:extLst>
      <p:ext uri="{BB962C8B-B14F-4D97-AF65-F5344CB8AC3E}">
        <p14:creationId xmlns:p14="http://schemas.microsoft.com/office/powerpoint/2010/main" val="1140379512"/>
      </p:ext>
    </p:extLst>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Worm Development </a:t>
            </a:r>
          </a:p>
        </p:txBody>
      </p:sp>
      <p:sp>
        <p:nvSpPr>
          <p:cNvPr id="6" name="Content Placeholder 5"/>
          <p:cNvSpPr>
            <a:spLocks noGrp="1"/>
          </p:cNvSpPr>
          <p:nvPr>
            <p:ph sz="half" idx="2"/>
          </p:nvPr>
        </p:nvSpPr>
        <p:spPr>
          <a:xfrm>
            <a:off x="6716814" y="2198237"/>
            <a:ext cx="5527040" cy="6188570"/>
          </a:xfrm>
        </p:spPr>
        <p:txBody>
          <a:bodyPr/>
          <a:lstStyle/>
          <a:p>
            <a:pPr marL="0" indent="0">
              <a:spcBef>
                <a:spcPts val="1000"/>
              </a:spcBef>
              <a:buNone/>
            </a:pPr>
            <a:r>
              <a:rPr lang="en-US" dirty="0" smtClean="0"/>
              <a:t>Worm </a:t>
            </a:r>
            <a:r>
              <a:rPr lang="en-US" dirty="0"/>
              <a:t>template </a:t>
            </a:r>
          </a:p>
          <a:p>
            <a:pPr marL="0" indent="0">
              <a:spcBef>
                <a:spcPts val="1000"/>
              </a:spcBef>
              <a:buNone/>
            </a:pPr>
            <a:r>
              <a:rPr lang="en-US" dirty="0"/>
              <a:t>– Generate target list </a:t>
            </a:r>
          </a:p>
          <a:p>
            <a:pPr marL="0" indent="0">
              <a:spcBef>
                <a:spcPts val="1000"/>
              </a:spcBef>
              <a:buNone/>
            </a:pPr>
            <a:r>
              <a:rPr lang="en-US" dirty="0"/>
              <a:t>– For each host on target list </a:t>
            </a:r>
          </a:p>
          <a:p>
            <a:pPr lvl="1">
              <a:spcBef>
                <a:spcPts val="1000"/>
              </a:spcBef>
            </a:pPr>
            <a:r>
              <a:rPr lang="en-US" dirty="0" smtClean="0"/>
              <a:t>Check </a:t>
            </a:r>
            <a:r>
              <a:rPr lang="en-US" dirty="0"/>
              <a:t>if </a:t>
            </a:r>
            <a:r>
              <a:rPr lang="en-US" dirty="0" smtClean="0"/>
              <a:t>infected</a:t>
            </a:r>
          </a:p>
          <a:p>
            <a:pPr lvl="1">
              <a:spcBef>
                <a:spcPts val="1000"/>
              </a:spcBef>
            </a:pPr>
            <a:r>
              <a:rPr lang="en-US" dirty="0" smtClean="0"/>
              <a:t>Check </a:t>
            </a:r>
            <a:r>
              <a:rPr lang="en-US" dirty="0"/>
              <a:t>if </a:t>
            </a:r>
            <a:r>
              <a:rPr lang="en-US" dirty="0" smtClean="0"/>
              <a:t>vulnerable </a:t>
            </a:r>
          </a:p>
          <a:p>
            <a:pPr lvl="1">
              <a:spcBef>
                <a:spcPts val="1000"/>
              </a:spcBef>
            </a:pPr>
            <a:r>
              <a:rPr lang="en-US" dirty="0" smtClean="0"/>
              <a:t>Infect</a:t>
            </a:r>
            <a:endParaRPr lang="en-US" dirty="0"/>
          </a:p>
          <a:p>
            <a:pPr lvl="1">
              <a:spcBef>
                <a:spcPts val="1000"/>
              </a:spcBef>
            </a:pPr>
            <a:r>
              <a:rPr lang="en-US" dirty="0" smtClean="0"/>
              <a:t>Recur </a:t>
            </a:r>
            <a:endParaRPr lang="en-US" dirty="0"/>
          </a:p>
          <a:p>
            <a:endParaRPr lang="en-US" dirty="0"/>
          </a:p>
        </p:txBody>
      </p:sp>
      <p:sp>
        <p:nvSpPr>
          <p:cNvPr id="3" name="Slide Number Placeholder 2"/>
          <p:cNvSpPr>
            <a:spLocks noGrp="1"/>
          </p:cNvSpPr>
          <p:nvPr>
            <p:ph type="sldNum" sz="quarter" idx="12"/>
          </p:nvPr>
        </p:nvSpPr>
        <p:spPr/>
        <p:txBody>
          <a:bodyPr/>
          <a:lstStyle/>
          <a:p>
            <a:pPr>
              <a:defRPr/>
            </a:pPr>
            <a:fld id="{90696C2E-113D-8F4F-97AA-4895F71B68EA}" type="slidenum">
              <a:rPr lang="en-US" smtClean="0"/>
              <a:pPr>
                <a:defRPr/>
              </a:pPr>
              <a:t>28</a:t>
            </a:fld>
            <a:endParaRPr lang="en-US" dirty="0"/>
          </a:p>
        </p:txBody>
      </p:sp>
      <p:sp>
        <p:nvSpPr>
          <p:cNvPr id="7" name="Content Placeholder 6"/>
          <p:cNvSpPr>
            <a:spLocks noGrp="1"/>
          </p:cNvSpPr>
          <p:nvPr>
            <p:ph sz="half" idx="1"/>
          </p:nvPr>
        </p:nvSpPr>
        <p:spPr>
          <a:xfrm>
            <a:off x="975360" y="2198237"/>
            <a:ext cx="5527040" cy="6188570"/>
          </a:xfrm>
        </p:spPr>
        <p:txBody>
          <a:bodyPr/>
          <a:lstStyle/>
          <a:p>
            <a:pPr>
              <a:spcBef>
                <a:spcPts val="1000"/>
              </a:spcBef>
            </a:pPr>
            <a:r>
              <a:rPr lang="en-US" dirty="0"/>
              <a:t>Identify vulnerability still unpatched </a:t>
            </a:r>
          </a:p>
          <a:p>
            <a:pPr>
              <a:spcBef>
                <a:spcPts val="1000"/>
              </a:spcBef>
            </a:pPr>
            <a:r>
              <a:rPr lang="en-US" dirty="0"/>
              <a:t>Write code for </a:t>
            </a:r>
          </a:p>
          <a:p>
            <a:pPr marL="444500" lvl="1" indent="0">
              <a:spcBef>
                <a:spcPts val="1000"/>
              </a:spcBef>
              <a:buNone/>
            </a:pPr>
            <a:r>
              <a:rPr lang="en-US" dirty="0"/>
              <a:t>–  Exploit of vulnerability </a:t>
            </a:r>
            <a:endParaRPr lang="en-US" sz="3200" dirty="0"/>
          </a:p>
          <a:p>
            <a:pPr marL="444500" lvl="1" indent="0">
              <a:spcBef>
                <a:spcPts val="1000"/>
              </a:spcBef>
              <a:buNone/>
            </a:pPr>
            <a:r>
              <a:rPr lang="en-US" dirty="0"/>
              <a:t>–  Generation of target </a:t>
            </a:r>
            <a:r>
              <a:rPr lang="en-US" dirty="0" smtClean="0"/>
              <a:t>list</a:t>
            </a:r>
          </a:p>
          <a:p>
            <a:pPr lvl="2">
              <a:spcBef>
                <a:spcPts val="1000"/>
              </a:spcBef>
            </a:pPr>
            <a:r>
              <a:rPr lang="en-US" sz="2000" dirty="0" smtClean="0"/>
              <a:t>Random </a:t>
            </a:r>
            <a:r>
              <a:rPr lang="en-US" sz="2000" dirty="0"/>
              <a:t>hosts on the </a:t>
            </a:r>
            <a:r>
              <a:rPr lang="en-US" sz="2000" dirty="0" smtClean="0"/>
              <a:t>internet</a:t>
            </a:r>
          </a:p>
          <a:p>
            <a:pPr lvl="2">
              <a:spcBef>
                <a:spcPts val="1000"/>
              </a:spcBef>
            </a:pPr>
            <a:r>
              <a:rPr lang="en-US" sz="2000" dirty="0" smtClean="0"/>
              <a:t>Hosts </a:t>
            </a:r>
            <a:r>
              <a:rPr lang="en-US" sz="2000" dirty="0"/>
              <a:t>on </a:t>
            </a:r>
            <a:r>
              <a:rPr lang="en-US" sz="2000" dirty="0" smtClean="0"/>
              <a:t>LAN</a:t>
            </a:r>
            <a:endParaRPr lang="en-US" sz="2000" dirty="0"/>
          </a:p>
          <a:p>
            <a:pPr lvl="2">
              <a:spcBef>
                <a:spcPts val="1000"/>
              </a:spcBef>
            </a:pPr>
            <a:r>
              <a:rPr lang="en-US" sz="2000" dirty="0" smtClean="0"/>
              <a:t>Divide-and-conquer </a:t>
            </a:r>
            <a:endParaRPr lang="en-US" sz="2000" dirty="0"/>
          </a:p>
          <a:p>
            <a:pPr marL="444500" lvl="1" indent="0">
              <a:spcBef>
                <a:spcPts val="1000"/>
              </a:spcBef>
              <a:buNone/>
            </a:pPr>
            <a:r>
              <a:rPr lang="en-US" dirty="0"/>
              <a:t>–  Installation and execution of payload </a:t>
            </a:r>
            <a:endParaRPr lang="en-US" sz="3200" dirty="0"/>
          </a:p>
          <a:p>
            <a:pPr marL="444500" lvl="1" indent="0">
              <a:spcBef>
                <a:spcPts val="1000"/>
              </a:spcBef>
              <a:buNone/>
            </a:pPr>
            <a:r>
              <a:rPr lang="en-US" dirty="0"/>
              <a:t>–  Querying/reporting if a host is infected </a:t>
            </a:r>
            <a:endParaRPr lang="en-US" sz="3200" dirty="0"/>
          </a:p>
          <a:p>
            <a:pPr>
              <a:spcBef>
                <a:spcPts val="1000"/>
              </a:spcBef>
            </a:pPr>
            <a:r>
              <a:rPr lang="en-US" dirty="0"/>
              <a:t>Initial deployment on a private network </a:t>
            </a:r>
          </a:p>
        </p:txBody>
      </p:sp>
    </p:spTree>
    <p:extLst>
      <p:ext uri="{BB962C8B-B14F-4D97-AF65-F5344CB8AC3E}">
        <p14:creationId xmlns:p14="http://schemas.microsoft.com/office/powerpoint/2010/main" val="21005304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Worm Propagation </a:t>
            </a:r>
          </a:p>
        </p:txBody>
      </p:sp>
      <p:sp>
        <p:nvSpPr>
          <p:cNvPr id="3" name="Content Placeholder 2"/>
          <p:cNvSpPr>
            <a:spLocks noGrp="1"/>
          </p:cNvSpPr>
          <p:nvPr>
            <p:ph idx="1"/>
          </p:nvPr>
        </p:nvSpPr>
        <p:spPr/>
        <p:txBody>
          <a:bodyPr/>
          <a:lstStyle/>
          <a:p>
            <a:r>
              <a:rPr lang="en-US" dirty="0"/>
              <a:t>Worms propagate by finding and infecting vulnerable hosts. </a:t>
            </a:r>
          </a:p>
          <a:p>
            <a:pPr marL="444500" lvl="1" indent="0">
              <a:buNone/>
            </a:pPr>
            <a:r>
              <a:rPr lang="en-US" dirty="0" smtClean="0"/>
              <a:t>– </a:t>
            </a:r>
            <a:r>
              <a:rPr lang="en-US" dirty="0"/>
              <a:t>They need a way to tell if a host is vulnerable</a:t>
            </a:r>
            <a:br>
              <a:rPr lang="en-US" dirty="0"/>
            </a:br>
            <a:r>
              <a:rPr lang="en-US" dirty="0"/>
              <a:t>– They need a way to tell if a host is already infected. </a:t>
            </a:r>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29</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7681" y="4085303"/>
            <a:ext cx="7191744" cy="4804697"/>
          </a:xfrm>
          <a:prstGeom prst="rect">
            <a:avLst/>
          </a:prstGeom>
        </p:spPr>
      </p:pic>
    </p:spTree>
    <p:extLst>
      <p:ext uri="{BB962C8B-B14F-4D97-AF65-F5344CB8AC3E}">
        <p14:creationId xmlns:p14="http://schemas.microsoft.com/office/powerpoint/2010/main" val="815268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650240" y="773669"/>
            <a:ext cx="11704320" cy="937144"/>
          </a:xfrm>
        </p:spPr>
        <p:txBody>
          <a:bodyPr wrap="square" numCol="1" anchorCtr="0" compatLnSpc="1">
            <a:prstTxWarp prst="textNoShape">
              <a:avLst/>
            </a:prstTxWarp>
            <a:normAutofit/>
          </a:bodyPr>
          <a:lstStyle/>
          <a:p>
            <a:pPr eaLnBrk="1" hangingPunct="1"/>
            <a:r>
              <a:rPr lang="en-US" sz="4400" dirty="0" smtClean="0"/>
              <a:t>Types of Malicious Software (Malware) </a:t>
            </a:r>
            <a:endParaRPr lang="en-US" sz="4400" dirty="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pitchFamily="-65" charset="-128"/>
            </a:endParaRPr>
          </a:p>
        </p:txBody>
      </p:sp>
      <p:graphicFrame>
        <p:nvGraphicFramePr>
          <p:cNvPr id="15" name="Content Placeholder 14"/>
          <p:cNvGraphicFramePr>
            <a:graphicFrameLocks noGrp="1"/>
          </p:cNvGraphicFramePr>
          <p:nvPr>
            <p:ph idx="1"/>
            <p:extLst>
              <p:ext uri="{D42A27DB-BD31-4B8C-83A1-F6EECF244321}">
                <p14:modId xmlns:p14="http://schemas.microsoft.com/office/powerpoint/2010/main" val="562352589"/>
              </p:ext>
            </p:extLst>
          </p:nvPr>
        </p:nvGraphicFramePr>
        <p:xfrm>
          <a:off x="679736" y="2182871"/>
          <a:ext cx="11704320" cy="68275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5604" name="Picture 15"/>
          <p:cNvPicPr>
            <a:picLocks noChangeAspect="1"/>
          </p:cNvPicPr>
          <p:nvPr/>
        </p:nvPicPr>
        <p:blipFill>
          <a:blip r:embed="rId8"/>
          <a:srcRect/>
          <a:stretch>
            <a:fillRect/>
          </a:stretch>
        </p:blipFill>
        <p:spPr bwMode="auto">
          <a:xfrm>
            <a:off x="8229612" y="3860793"/>
            <a:ext cx="2709367" cy="3740396"/>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90696C2E-113D-8F4F-97AA-4895F71B68EA}" type="slidenum">
              <a:rPr lang="en-US" smtClean="0"/>
              <a:pPr>
                <a:defRPr/>
              </a:pPr>
              <a:t>3</a:t>
            </a:fld>
            <a:endParaRPr lang="en-US" dirty="0"/>
          </a:p>
        </p:txBody>
      </p:sp>
    </p:spTree>
    <p:extLst>
      <p:ext uri="{BB962C8B-B14F-4D97-AF65-F5344CB8AC3E}">
        <p14:creationId xmlns:p14="http://schemas.microsoft.com/office/powerpoint/2010/main" val="207980023"/>
      </p:ext>
    </p:extLst>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899652" y="165877"/>
            <a:ext cx="12105148" cy="1625600"/>
          </a:xfrm>
        </p:spPr>
        <p:txBody>
          <a:bodyPr wrap="square" numCol="1" anchorCtr="0" compatLnSpc="1">
            <a:prstTxWarp prst="textNoShape">
              <a:avLst/>
            </a:prstTxWarp>
          </a:bodyPr>
          <a:lstStyle/>
          <a:p>
            <a:pPr eaLnBrk="1" hangingPunct="1"/>
            <a:r>
              <a:rPr lang="en-US"/>
              <a:t>Worm </a:t>
            </a:r>
            <a:r>
              <a:rPr lang="en-US" smtClean="0"/>
              <a:t>Replication</a:t>
            </a:r>
            <a:endParaRPr lang="en-US" dirty="0" smtClean="0">
              <a:solidFill>
                <a:schemeClr val="accent6">
                  <a:lumMod val="40000"/>
                  <a:lumOff val="60000"/>
                </a:schemeClr>
              </a:solidFill>
              <a:effectLst/>
              <a:ea typeface="ＭＳ Ｐゴシック" pitchFamily="-65" charset="-128"/>
            </a:endParaRP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1153791249"/>
              </p:ext>
            </p:extLst>
          </p:nvPr>
        </p:nvGraphicFramePr>
        <p:xfrm>
          <a:off x="758613" y="2275840"/>
          <a:ext cx="11921067" cy="7152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p:cNvPicPr>
            <a:picLocks noChangeAspect="1"/>
          </p:cNvPicPr>
          <p:nvPr/>
        </p:nvPicPr>
        <p:blipFill>
          <a:blip r:embed="rId8"/>
          <a:stretch>
            <a:fillRect/>
          </a:stretch>
        </p:blipFill>
        <p:spPr>
          <a:xfrm rot="21361228">
            <a:off x="9344176" y="1381039"/>
            <a:ext cx="2034330" cy="820870"/>
          </a:xfrm>
          <a:prstGeom prst="rect">
            <a:avLst/>
          </a:prstGeom>
          <a:scene3d>
            <a:camera prst="orthographicFront">
              <a:rot lat="0" lon="11099999" rev="0"/>
            </a:camera>
            <a:lightRig rig="threePt" dir="t"/>
          </a:scene3d>
        </p:spPr>
      </p:pic>
      <p:pic>
        <p:nvPicPr>
          <p:cNvPr id="7" name="Picture 6"/>
          <p:cNvPicPr>
            <a:picLocks noChangeAspect="1"/>
          </p:cNvPicPr>
          <p:nvPr/>
        </p:nvPicPr>
        <p:blipFill>
          <a:blip r:embed="rId8"/>
          <a:stretch>
            <a:fillRect/>
          </a:stretch>
        </p:blipFill>
        <p:spPr>
          <a:xfrm rot="20763708">
            <a:off x="9921324" y="594371"/>
            <a:ext cx="1904818" cy="768610"/>
          </a:xfrm>
          <a:prstGeom prst="rect">
            <a:avLst/>
          </a:prstGeom>
          <a:scene3d>
            <a:camera prst="orthographicFront">
              <a:rot lat="0" lon="11099999" rev="0"/>
            </a:camera>
            <a:lightRig rig="threePt" dir="t"/>
          </a:scene3d>
        </p:spPr>
      </p:pic>
      <p:sp>
        <p:nvSpPr>
          <p:cNvPr id="2" name="Slide Number Placeholder 1"/>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30</a:t>
            </a:fld>
            <a:endParaRPr lang="en-US" dirty="0">
              <a:solidFill>
                <a:prstClr val="white">
                  <a:lumMod val="65000"/>
                  <a:lumOff val="35000"/>
                </a:prstClr>
              </a:solidFill>
            </a:endParaRPr>
          </a:p>
        </p:txBody>
      </p:sp>
    </p:spTree>
    <p:extLst>
      <p:ext uri="{BB962C8B-B14F-4D97-AF65-F5344CB8AC3E}">
        <p14:creationId xmlns:p14="http://schemas.microsoft.com/office/powerpoint/2010/main" val="1177398369"/>
      </p:ext>
    </p:extLst>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Trojan Horses </a:t>
            </a:r>
          </a:p>
        </p:txBody>
      </p:sp>
      <p:sp>
        <p:nvSpPr>
          <p:cNvPr id="3" name="Content Placeholder 2"/>
          <p:cNvSpPr>
            <a:spLocks noGrp="1"/>
          </p:cNvSpPr>
          <p:nvPr>
            <p:ph idx="1"/>
          </p:nvPr>
        </p:nvSpPr>
        <p:spPr/>
        <p:txBody>
          <a:bodyPr/>
          <a:lstStyle/>
          <a:p>
            <a:r>
              <a:rPr lang="en-US" dirty="0"/>
              <a:t>A Trojan horse (or Trojan) is a malware program that appears to perform some useful task, but which also does something with negative consequences (e.g., launches a </a:t>
            </a:r>
            <a:r>
              <a:rPr lang="en-US" dirty="0" err="1"/>
              <a:t>keylogger</a:t>
            </a:r>
            <a:r>
              <a:rPr lang="en-US" dirty="0"/>
              <a:t>). </a:t>
            </a:r>
          </a:p>
          <a:p>
            <a:r>
              <a:rPr lang="en-US" dirty="0"/>
              <a:t>Trojan horses can be installed as part of the payload of other malware but are often installed by a user or administrator, either deliberately or accidentally. </a:t>
            </a:r>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31</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9777" y="5309420"/>
            <a:ext cx="8893902" cy="3918769"/>
          </a:xfrm>
          <a:prstGeom prst="rect">
            <a:avLst/>
          </a:prstGeom>
        </p:spPr>
      </p:pic>
    </p:spTree>
    <p:extLst>
      <p:ext uri="{BB962C8B-B14F-4D97-AF65-F5344CB8AC3E}">
        <p14:creationId xmlns:p14="http://schemas.microsoft.com/office/powerpoint/2010/main" val="12040666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normAutofit/>
          </a:bodyPr>
          <a:lstStyle/>
          <a:p>
            <a:pPr eaLnBrk="1" hangingPunct="1"/>
            <a:r>
              <a:rPr lang="en-US" sz="4400" dirty="0" smtClean="0"/>
              <a:t>Payload – </a:t>
            </a:r>
            <a:r>
              <a:rPr lang="en-US" sz="4400" dirty="0" err="1" smtClean="0"/>
              <a:t>Stealthing</a:t>
            </a:r>
            <a:r>
              <a:rPr lang="en-US" sz="4400" dirty="0" smtClean="0"/>
              <a:t/>
            </a:r>
            <a:br>
              <a:rPr lang="en-US" sz="4400" dirty="0" smtClean="0"/>
            </a:br>
            <a:r>
              <a:rPr lang="en-US" sz="4400" dirty="0" smtClean="0"/>
              <a:t>Backdoor </a:t>
            </a:r>
            <a:endParaRPr lang="en-US" sz="4400" dirty="0">
              <a:solidFill>
                <a:schemeClr val="accent6">
                  <a:lumMod val="40000"/>
                  <a:lumOff val="60000"/>
                </a:schemeClr>
              </a:solidFill>
              <a:ea typeface="ＭＳ Ｐゴシック" pitchFamily="-65" charset="-128"/>
            </a:endParaRPr>
          </a:p>
        </p:txBody>
      </p:sp>
      <p:sp>
        <p:nvSpPr>
          <p:cNvPr id="3" name="Content Placeholder 2"/>
          <p:cNvSpPr>
            <a:spLocks noGrp="1"/>
          </p:cNvSpPr>
          <p:nvPr>
            <p:ph idx="1"/>
          </p:nvPr>
        </p:nvSpPr>
        <p:spPr>
          <a:xfrm>
            <a:off x="664951" y="2623750"/>
            <a:ext cx="11704320" cy="6436925"/>
          </a:xfrm>
        </p:spPr>
        <p:txBody>
          <a:bodyPr wrap="square" numCol="1" anchor="t" anchorCtr="0" compatLnSpc="1">
            <a:prstTxWarp prst="textNoShape">
              <a:avLst/>
            </a:prstTxWarp>
          </a:bodyPr>
          <a:lstStyle/>
          <a:p>
            <a:pPr eaLnBrk="1" hangingPunct="1">
              <a:spcBef>
                <a:spcPts val="1000"/>
              </a:spcBef>
            </a:pPr>
            <a:r>
              <a:rPr lang="en-US" dirty="0">
                <a:ea typeface="ＭＳ Ｐゴシック" pitchFamily="-65" charset="-128"/>
              </a:rPr>
              <a:t>A</a:t>
            </a:r>
            <a:r>
              <a:rPr lang="en-US" dirty="0" smtClean="0">
                <a:ea typeface="ＭＳ Ｐゴシック" pitchFamily="-65" charset="-128"/>
              </a:rPr>
              <a:t>lso known as a </a:t>
            </a:r>
            <a:r>
              <a:rPr lang="en-US" i="1" dirty="0" smtClean="0">
                <a:ea typeface="ＭＳ Ｐゴシック" pitchFamily="-65" charset="-128"/>
              </a:rPr>
              <a:t>trapdoor</a:t>
            </a:r>
          </a:p>
          <a:p>
            <a:pPr eaLnBrk="1" hangingPunct="1">
              <a:spcBef>
                <a:spcPts val="1000"/>
              </a:spcBef>
            </a:pPr>
            <a:r>
              <a:rPr lang="en-US" dirty="0">
                <a:ea typeface="ＭＳ Ｐゴシック" pitchFamily="-65" charset="-128"/>
              </a:rPr>
              <a:t>S</a:t>
            </a:r>
            <a:r>
              <a:rPr lang="en-US" dirty="0" smtClean="0">
                <a:ea typeface="ＭＳ Ｐゴシック" pitchFamily="-65" charset="-128"/>
              </a:rPr>
              <a:t>ecret entry point into a program allowing the attacker to gain access and bypass the security access procedures</a:t>
            </a:r>
          </a:p>
          <a:p>
            <a:pPr eaLnBrk="1" hangingPunct="1">
              <a:spcBef>
                <a:spcPts val="1000"/>
              </a:spcBef>
            </a:pPr>
            <a:r>
              <a:rPr lang="en-US" i="1" dirty="0">
                <a:ea typeface="ＭＳ Ｐゴシック" pitchFamily="-65" charset="-128"/>
              </a:rPr>
              <a:t>M</a:t>
            </a:r>
            <a:r>
              <a:rPr lang="en-US" i="1" dirty="0" smtClean="0">
                <a:ea typeface="ＭＳ Ｐゴシック" pitchFamily="-65" charset="-128"/>
              </a:rPr>
              <a:t>aintenance hook </a:t>
            </a:r>
            <a:r>
              <a:rPr lang="en-US" dirty="0" smtClean="0">
                <a:ea typeface="ＭＳ Ｐゴシック" pitchFamily="-65" charset="-128"/>
              </a:rPr>
              <a:t>is a backdoor used by Programmers to debug and test programs</a:t>
            </a:r>
          </a:p>
          <a:p>
            <a:pPr eaLnBrk="1" hangingPunct="1">
              <a:spcBef>
                <a:spcPts val="1000"/>
              </a:spcBef>
            </a:pPr>
            <a:r>
              <a:rPr lang="en-US" dirty="0">
                <a:ea typeface="ＭＳ Ｐゴシック" pitchFamily="-65" charset="-128"/>
              </a:rPr>
              <a:t>D</a:t>
            </a:r>
            <a:r>
              <a:rPr lang="en-US" dirty="0" smtClean="0">
                <a:ea typeface="ＭＳ Ｐゴシック" pitchFamily="-65" charset="-128"/>
              </a:rPr>
              <a:t>ifficult to implement operating system                          </a:t>
            </a:r>
          </a:p>
          <a:p>
            <a:pPr marL="0" indent="0" eaLnBrk="1" hangingPunct="1">
              <a:spcBef>
                <a:spcPts val="1000"/>
              </a:spcBef>
              <a:buNone/>
            </a:pPr>
            <a:r>
              <a:rPr lang="en-US" dirty="0" smtClean="0">
                <a:ea typeface="ＭＳ Ｐゴシック" pitchFamily="-65" charset="-128"/>
              </a:rPr>
              <a:t>controls for backdoors in applications</a:t>
            </a:r>
          </a:p>
        </p:txBody>
      </p:sp>
      <p:pic>
        <p:nvPicPr>
          <p:cNvPr id="76804" name="Picture 3"/>
          <p:cNvPicPr>
            <a:picLocks noChangeAspect="1"/>
          </p:cNvPicPr>
          <p:nvPr/>
        </p:nvPicPr>
        <p:blipFill>
          <a:blip r:embed="rId3"/>
          <a:srcRect/>
          <a:stretch>
            <a:fillRect/>
          </a:stretch>
        </p:blipFill>
        <p:spPr bwMode="auto">
          <a:xfrm>
            <a:off x="8449952" y="5258983"/>
            <a:ext cx="3684693" cy="3476978"/>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32</a:t>
            </a:fld>
            <a:endParaRPr lang="en-US" dirty="0"/>
          </a:p>
        </p:txBody>
      </p:sp>
    </p:spTree>
    <p:extLst>
      <p:ext uri="{BB962C8B-B14F-4D97-AF65-F5344CB8AC3E}">
        <p14:creationId xmlns:p14="http://schemas.microsoft.com/office/powerpoint/2010/main" val="2106938580"/>
      </p:ext>
    </p:extLst>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1026"/>
          <p:cNvSpPr>
            <a:spLocks noGrp="1" noChangeArrowheads="1"/>
          </p:cNvSpPr>
          <p:nvPr>
            <p:ph type="title"/>
          </p:nvPr>
        </p:nvSpPr>
        <p:spPr>
          <a:xfrm>
            <a:off x="650240" y="265807"/>
            <a:ext cx="11704320" cy="1729458"/>
          </a:xfrm>
        </p:spPr>
        <p:txBody>
          <a:bodyPr wrap="square" numCol="1" anchorCtr="0" compatLnSpc="1">
            <a:prstTxWarp prst="textNoShape">
              <a:avLst/>
            </a:prstTxWarp>
            <a:normAutofit/>
          </a:bodyPr>
          <a:lstStyle/>
          <a:p>
            <a:pPr eaLnBrk="1" hangingPunct="1"/>
            <a:r>
              <a:rPr lang="en-US" sz="4400" dirty="0"/>
              <a:t>Payload – </a:t>
            </a:r>
            <a:r>
              <a:rPr lang="en-US" sz="4400" dirty="0" err="1"/>
              <a:t>Stealthing</a:t>
            </a:r>
            <a:r>
              <a:rPr lang="en-US" sz="4400" dirty="0"/>
              <a:t/>
            </a:r>
            <a:br>
              <a:rPr lang="en-US" sz="4400" dirty="0"/>
            </a:br>
            <a:r>
              <a:rPr lang="en-US" sz="4400" dirty="0"/>
              <a:t>Backdoor </a:t>
            </a:r>
            <a:endParaRPr lang="en-US" sz="4400" dirty="0">
              <a:solidFill>
                <a:srgbClr val="FFB91D"/>
              </a:solidFill>
              <a:ea typeface="ＭＳ Ｐゴシック" pitchFamily="-65" charset="-128"/>
            </a:endParaRPr>
          </a:p>
        </p:txBody>
      </p:sp>
      <p:sp>
        <p:nvSpPr>
          <p:cNvPr id="256003" name="Rectangle 1027"/>
          <p:cNvSpPr>
            <a:spLocks noGrp="1" noChangeArrowheads="1"/>
          </p:cNvSpPr>
          <p:nvPr>
            <p:ph idx="1"/>
          </p:nvPr>
        </p:nvSpPr>
        <p:spPr>
          <a:xfrm>
            <a:off x="650240" y="2600960"/>
            <a:ext cx="11704320" cy="6827520"/>
          </a:xfrm>
        </p:spPr>
        <p:txBody>
          <a:bodyPr wrap="square" numCol="1" anchor="t" anchorCtr="0" compatLnSpc="1">
            <a:prstTxWarp prst="textNoShape">
              <a:avLst/>
            </a:prstTxWarp>
          </a:bodyPr>
          <a:lstStyle/>
          <a:p>
            <a:pPr eaLnBrk="1" hangingPunct="1">
              <a:buClr>
                <a:schemeClr val="accent1"/>
              </a:buClr>
            </a:pPr>
            <a:r>
              <a:rPr lang="en-US" sz="3200" dirty="0">
                <a:ea typeface="ＭＳ Ｐゴシック" pitchFamily="-65" charset="-128"/>
              </a:rPr>
              <a:t>Set of hidden programs installed on a system to maintain covert access to that system </a:t>
            </a:r>
          </a:p>
          <a:p>
            <a:pPr eaLnBrk="1" hangingPunct="1">
              <a:buClr>
                <a:schemeClr val="accent1"/>
              </a:buClr>
            </a:pPr>
            <a:r>
              <a:rPr lang="en-US" sz="3200" dirty="0">
                <a:ea typeface="ＭＳ Ｐゴシック" pitchFamily="-65" charset="-128"/>
              </a:rPr>
              <a:t>Hides by subverting the mechanisms that monitor and report on the processes, files, and registries on a computer</a:t>
            </a:r>
          </a:p>
          <a:p>
            <a:pPr eaLnBrk="1" hangingPunct="1">
              <a:buClr>
                <a:schemeClr val="accent1"/>
              </a:buClr>
            </a:pPr>
            <a:r>
              <a:rPr lang="en-US" sz="3200" dirty="0">
                <a:ea typeface="ＭＳ Ｐゴシック" pitchFamily="-65" charset="-128"/>
              </a:rPr>
              <a:t>Gives administrator (or root) privileges to attacker</a:t>
            </a:r>
          </a:p>
          <a:p>
            <a:pPr lvl="2">
              <a:buClr>
                <a:schemeClr val="accent5"/>
              </a:buClr>
            </a:pPr>
            <a:r>
              <a:rPr lang="en-US" sz="3129" dirty="0">
                <a:ea typeface="ＭＳ Ｐゴシック" pitchFamily="-65" charset="-128"/>
              </a:rPr>
              <a:t>Can add or change programs and files, monitor processes, send and receive network traffic, and get backdoor access on demand</a:t>
            </a:r>
          </a:p>
        </p:txBody>
      </p:sp>
      <p:sp>
        <p:nvSpPr>
          <p:cNvPr id="2" name="Slide Number Placeholder 1"/>
          <p:cNvSpPr>
            <a:spLocks noGrp="1"/>
          </p:cNvSpPr>
          <p:nvPr>
            <p:ph type="sldNum" sz="quarter" idx="12"/>
          </p:nvPr>
        </p:nvSpPr>
        <p:spPr/>
        <p:txBody>
          <a:bodyPr/>
          <a:lstStyle/>
          <a:p>
            <a:pPr>
              <a:defRPr/>
            </a:pPr>
            <a:fld id="{90696C2E-113D-8F4F-97AA-4895F71B68EA}" type="slidenum">
              <a:rPr lang="en-US" smtClean="0"/>
              <a:pPr>
                <a:defRPr/>
              </a:pPr>
              <a:t>33</a:t>
            </a:fld>
            <a:endParaRPr lang="en-US" dirty="0"/>
          </a:p>
        </p:txBody>
      </p:sp>
    </p:spTree>
    <p:extLst>
      <p:ext uri="{BB962C8B-B14F-4D97-AF65-F5344CB8AC3E}">
        <p14:creationId xmlns:p14="http://schemas.microsoft.com/office/powerpoint/2010/main" val="1216986540"/>
      </p:ext>
    </p:extLst>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0240" y="825910"/>
            <a:ext cx="11704320" cy="1090744"/>
          </a:xfrm>
        </p:spPr>
        <p:txBody>
          <a:bodyPr wrap="square" numCol="1" anchorCtr="0" compatLnSpc="1">
            <a:prstTxWarp prst="textNoShape">
              <a:avLst/>
            </a:prstTxWarp>
            <a:normAutofit/>
          </a:bodyPr>
          <a:lstStyle/>
          <a:p>
            <a:pPr eaLnBrk="1" hangingPunct="1"/>
            <a:r>
              <a:rPr lang="en-US" sz="4400" dirty="0" smtClean="0"/>
              <a:t>Rootkit Classification Characteristics </a:t>
            </a:r>
            <a:endParaRPr lang="en-US" sz="4400" dirty="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pitchFamily="-65" charset="-128"/>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86597923"/>
              </p:ext>
            </p:extLst>
          </p:nvPr>
        </p:nvGraphicFramePr>
        <p:xfrm>
          <a:off x="635491" y="2380390"/>
          <a:ext cx="11704320" cy="62856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pPr>
              <a:defRPr/>
            </a:pPr>
            <a:fld id="{90696C2E-113D-8F4F-97AA-4895F71B68EA}" type="slidenum">
              <a:rPr lang="en-US" smtClean="0"/>
              <a:pPr>
                <a:defRPr/>
              </a:pPr>
              <a:t>34</a:t>
            </a:fld>
            <a:endParaRPr lang="en-US" dirty="0"/>
          </a:p>
        </p:txBody>
      </p:sp>
    </p:spTree>
    <p:extLst>
      <p:ext uri="{BB962C8B-B14F-4D97-AF65-F5344CB8AC3E}">
        <p14:creationId xmlns:p14="http://schemas.microsoft.com/office/powerpoint/2010/main" val="1442260561"/>
      </p:ext>
    </p:extLst>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Call Table Modification by Rootkit</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7309" y="2418735"/>
            <a:ext cx="11919379" cy="6194323"/>
          </a:xfrm>
        </p:spPr>
      </p:pic>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35</a:t>
            </a:fld>
            <a:endParaRPr lang="en-US" dirty="0"/>
          </a:p>
        </p:txBody>
      </p:sp>
    </p:spTree>
    <p:extLst>
      <p:ext uri="{BB962C8B-B14F-4D97-AF65-F5344CB8AC3E}">
        <p14:creationId xmlns:p14="http://schemas.microsoft.com/office/powerpoint/2010/main" val="15061033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Malware Zombies </a:t>
            </a:r>
          </a:p>
        </p:txBody>
      </p:sp>
      <p:sp>
        <p:nvSpPr>
          <p:cNvPr id="3" name="Content Placeholder 2"/>
          <p:cNvSpPr>
            <a:spLocks noGrp="1"/>
          </p:cNvSpPr>
          <p:nvPr>
            <p:ph idx="1"/>
          </p:nvPr>
        </p:nvSpPr>
        <p:spPr/>
        <p:txBody>
          <a:bodyPr/>
          <a:lstStyle/>
          <a:p>
            <a:r>
              <a:rPr lang="en-US" dirty="0" smtClean="0"/>
              <a:t>Malware can turn a computer into a zombie, which is a </a:t>
            </a:r>
            <a:r>
              <a:rPr lang="en-US" dirty="0"/>
              <a:t>machine that is controlled externally to perform </a:t>
            </a:r>
            <a:r>
              <a:rPr lang="en-US" dirty="0" smtClean="0"/>
              <a:t>malicious </a:t>
            </a:r>
            <a:r>
              <a:rPr lang="en-US" dirty="0"/>
              <a:t>attacks, usually as a part of a botnet. </a:t>
            </a:r>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36</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9801" y="3695700"/>
            <a:ext cx="7953567" cy="5541722"/>
          </a:xfrm>
          <a:prstGeom prst="rect">
            <a:avLst/>
          </a:prstGeom>
        </p:spPr>
      </p:pic>
    </p:spTree>
    <p:extLst>
      <p:ext uri="{BB962C8B-B14F-4D97-AF65-F5344CB8AC3E}">
        <p14:creationId xmlns:p14="http://schemas.microsoft.com/office/powerpoint/2010/main" val="11984139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a:xfrm>
            <a:off x="650240" y="634181"/>
            <a:ext cx="11704320" cy="1231520"/>
          </a:xfrm>
        </p:spPr>
        <p:txBody>
          <a:bodyPr wrap="square" numCol="1" anchorCtr="0" compatLnSpc="1">
            <a:prstTxWarp prst="textNoShape">
              <a:avLst/>
            </a:prstTxWarp>
            <a:noAutofit/>
          </a:bodyPr>
          <a:lstStyle/>
          <a:p>
            <a:pPr eaLnBrk="1" hangingPunct="1"/>
            <a:r>
              <a:rPr lang="en-US" sz="4400" dirty="0"/>
              <a:t>Payload – </a:t>
            </a:r>
            <a:r>
              <a:rPr lang="en-US" sz="4400" dirty="0" smtClean="0"/>
              <a:t>Attack Agents</a:t>
            </a:r>
            <a:br>
              <a:rPr lang="en-US" sz="4400" dirty="0" smtClean="0"/>
            </a:br>
            <a:r>
              <a:rPr lang="en-US" sz="4400" dirty="0" smtClean="0"/>
              <a:t>Bots </a:t>
            </a:r>
            <a:endParaRPr lang="en-US" sz="4400" dirty="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pitchFamily="-65" charset="-128"/>
            </a:endParaRPr>
          </a:p>
        </p:txBody>
      </p:sp>
      <p:sp>
        <p:nvSpPr>
          <p:cNvPr id="253955" name="Rectangle 3"/>
          <p:cNvSpPr>
            <a:spLocks noGrp="1" noChangeArrowheads="1"/>
          </p:cNvSpPr>
          <p:nvPr>
            <p:ph idx="1"/>
          </p:nvPr>
        </p:nvSpPr>
        <p:spPr>
          <a:xfrm>
            <a:off x="650240" y="2926080"/>
            <a:ext cx="11704320" cy="6502400"/>
          </a:xfrm>
        </p:spPr>
        <p:txBody>
          <a:bodyPr wrap="square" numCol="1" anchor="t" anchorCtr="0" compatLnSpc="1">
            <a:prstTxWarp prst="textNoShape">
              <a:avLst/>
            </a:prstTxWarp>
          </a:bodyPr>
          <a:lstStyle/>
          <a:p>
            <a:pPr>
              <a:lnSpc>
                <a:spcPct val="70000"/>
              </a:lnSpc>
              <a:spcAft>
                <a:spcPts val="853"/>
              </a:spcAft>
              <a:buClr>
                <a:schemeClr val="accent1"/>
              </a:buClr>
            </a:pPr>
            <a:r>
              <a:rPr lang="en-US" sz="3129" dirty="0">
                <a:ea typeface="ＭＳ Ｐゴシック" pitchFamily="-65" charset="-128"/>
              </a:rPr>
              <a:t>Takes over another Internet attached computer and uses that computer to launch or manage attacks</a:t>
            </a:r>
          </a:p>
          <a:p>
            <a:pPr>
              <a:lnSpc>
                <a:spcPct val="70000"/>
              </a:lnSpc>
              <a:spcAft>
                <a:spcPts val="853"/>
              </a:spcAft>
              <a:buClr>
                <a:schemeClr val="accent1"/>
              </a:buClr>
            </a:pPr>
            <a:r>
              <a:rPr lang="en-US" sz="3129" i="1" dirty="0">
                <a:ea typeface="ＭＳ Ｐゴシック" pitchFamily="-65" charset="-128"/>
              </a:rPr>
              <a:t>Botnet</a:t>
            </a:r>
            <a:r>
              <a:rPr lang="en-US" sz="3129" dirty="0">
                <a:ea typeface="ＭＳ Ｐゴシック" pitchFamily="-65" charset="-128"/>
              </a:rPr>
              <a:t> - collection of bots capable of acting in a coordinated manner</a:t>
            </a:r>
          </a:p>
          <a:p>
            <a:pPr>
              <a:lnSpc>
                <a:spcPct val="70000"/>
              </a:lnSpc>
              <a:spcAft>
                <a:spcPts val="853"/>
              </a:spcAft>
              <a:buClr>
                <a:schemeClr val="accent1"/>
              </a:buClr>
            </a:pPr>
            <a:r>
              <a:rPr lang="en-US" sz="3129" dirty="0">
                <a:ea typeface="ＭＳ Ｐゴシック" pitchFamily="-65" charset="-128"/>
              </a:rPr>
              <a:t>Uses:</a:t>
            </a:r>
          </a:p>
          <a:p>
            <a:pPr lvl="2">
              <a:lnSpc>
                <a:spcPct val="70000"/>
              </a:lnSpc>
              <a:spcAft>
                <a:spcPts val="853"/>
              </a:spcAft>
              <a:buClr>
                <a:schemeClr val="accent5"/>
              </a:buClr>
            </a:pPr>
            <a:r>
              <a:rPr lang="en-US" sz="2702" dirty="0">
                <a:ea typeface="ＭＳ Ｐゴシック" pitchFamily="-65" charset="-128"/>
              </a:rPr>
              <a:t>Distributed denial-of-service (</a:t>
            </a:r>
            <a:r>
              <a:rPr lang="en-US" sz="2702" dirty="0" err="1">
                <a:ea typeface="ＭＳ Ｐゴシック" pitchFamily="-65" charset="-128"/>
              </a:rPr>
              <a:t>DDoS</a:t>
            </a:r>
            <a:r>
              <a:rPr lang="en-US" sz="2702" dirty="0">
                <a:ea typeface="ＭＳ Ｐゴシック" pitchFamily="-65" charset="-128"/>
              </a:rPr>
              <a:t>) attacks</a:t>
            </a:r>
          </a:p>
          <a:p>
            <a:pPr lvl="2">
              <a:lnSpc>
                <a:spcPct val="70000"/>
              </a:lnSpc>
              <a:spcAft>
                <a:spcPts val="853"/>
              </a:spcAft>
              <a:buClr>
                <a:schemeClr val="accent5"/>
              </a:buClr>
            </a:pPr>
            <a:r>
              <a:rPr lang="en-US" sz="2702" dirty="0">
                <a:ea typeface="ＭＳ Ｐゴシック" pitchFamily="-65" charset="-128"/>
              </a:rPr>
              <a:t>Spamming</a:t>
            </a:r>
          </a:p>
          <a:p>
            <a:pPr lvl="2">
              <a:lnSpc>
                <a:spcPct val="70000"/>
              </a:lnSpc>
              <a:spcAft>
                <a:spcPts val="853"/>
              </a:spcAft>
              <a:buClr>
                <a:schemeClr val="accent5"/>
              </a:buClr>
            </a:pPr>
            <a:r>
              <a:rPr lang="en-US" sz="2702" dirty="0">
                <a:ea typeface="ＭＳ Ｐゴシック" pitchFamily="-65" charset="-128"/>
              </a:rPr>
              <a:t>Sniffing traffic</a:t>
            </a:r>
          </a:p>
          <a:p>
            <a:pPr lvl="2">
              <a:lnSpc>
                <a:spcPct val="70000"/>
              </a:lnSpc>
              <a:spcAft>
                <a:spcPts val="853"/>
              </a:spcAft>
              <a:buClr>
                <a:schemeClr val="accent5"/>
              </a:buClr>
            </a:pPr>
            <a:r>
              <a:rPr lang="en-US" sz="2702" dirty="0" err="1">
                <a:ea typeface="ＭＳ Ｐゴシック" pitchFamily="-65" charset="-128"/>
              </a:rPr>
              <a:t>Keylogging</a:t>
            </a:r>
            <a:endParaRPr lang="en-US" sz="2702" dirty="0">
              <a:ea typeface="ＭＳ Ｐゴシック" pitchFamily="-65" charset="-128"/>
            </a:endParaRPr>
          </a:p>
          <a:p>
            <a:pPr lvl="2">
              <a:lnSpc>
                <a:spcPct val="70000"/>
              </a:lnSpc>
              <a:spcAft>
                <a:spcPts val="853"/>
              </a:spcAft>
              <a:buClr>
                <a:schemeClr val="accent5"/>
              </a:buClr>
            </a:pPr>
            <a:r>
              <a:rPr lang="en-US" sz="2702" dirty="0">
                <a:ea typeface="ＭＳ Ｐゴシック" pitchFamily="-65" charset="-128"/>
              </a:rPr>
              <a:t>Spreading new malware</a:t>
            </a:r>
          </a:p>
          <a:p>
            <a:pPr lvl="2">
              <a:lnSpc>
                <a:spcPct val="70000"/>
              </a:lnSpc>
              <a:spcAft>
                <a:spcPts val="853"/>
              </a:spcAft>
              <a:buClr>
                <a:schemeClr val="accent5"/>
              </a:buClr>
            </a:pPr>
            <a:r>
              <a:rPr lang="en-US" sz="2702" dirty="0">
                <a:ea typeface="ＭＳ Ｐゴシック" pitchFamily="-65" charset="-128"/>
              </a:rPr>
              <a:t>Installing advertisement add-ons and browser helper objects (BHOs)</a:t>
            </a:r>
          </a:p>
          <a:p>
            <a:pPr lvl="2">
              <a:lnSpc>
                <a:spcPct val="70000"/>
              </a:lnSpc>
              <a:spcAft>
                <a:spcPts val="853"/>
              </a:spcAft>
              <a:buClr>
                <a:schemeClr val="accent5"/>
              </a:buClr>
            </a:pPr>
            <a:r>
              <a:rPr lang="en-US" sz="2702" dirty="0">
                <a:ea typeface="ＭＳ Ｐゴシック" pitchFamily="-65" charset="-128"/>
              </a:rPr>
              <a:t>Attacking IRC chat networks</a:t>
            </a:r>
          </a:p>
          <a:p>
            <a:pPr lvl="2">
              <a:lnSpc>
                <a:spcPct val="70000"/>
              </a:lnSpc>
              <a:spcAft>
                <a:spcPts val="853"/>
              </a:spcAft>
              <a:buClr>
                <a:schemeClr val="accent5"/>
              </a:buClr>
            </a:pPr>
            <a:r>
              <a:rPr lang="en-US" sz="2702" dirty="0">
                <a:ea typeface="ＭＳ Ｐゴシック" pitchFamily="-65" charset="-128"/>
              </a:rPr>
              <a:t>Manipulating online polls/games</a:t>
            </a:r>
          </a:p>
        </p:txBody>
      </p:sp>
      <p:sp>
        <p:nvSpPr>
          <p:cNvPr id="2" name="Slide Number Placeholder 1"/>
          <p:cNvSpPr>
            <a:spLocks noGrp="1"/>
          </p:cNvSpPr>
          <p:nvPr>
            <p:ph type="sldNum" sz="quarter" idx="12"/>
          </p:nvPr>
        </p:nvSpPr>
        <p:spPr/>
        <p:txBody>
          <a:bodyPr/>
          <a:lstStyle/>
          <a:p>
            <a:pPr>
              <a:defRPr/>
            </a:pPr>
            <a:fld id="{90696C2E-113D-8F4F-97AA-4895F71B68EA}" type="slidenum">
              <a:rPr lang="en-US" smtClean="0"/>
              <a:pPr>
                <a:defRPr/>
              </a:pPr>
              <a:t>37</a:t>
            </a:fld>
            <a:endParaRPr lang="en-US" dirty="0"/>
          </a:p>
        </p:txBody>
      </p:sp>
    </p:spTree>
    <p:extLst>
      <p:ext uri="{BB962C8B-B14F-4D97-AF65-F5344CB8AC3E}">
        <p14:creationId xmlns:p14="http://schemas.microsoft.com/office/powerpoint/2010/main" val="1985265363"/>
      </p:ext>
    </p:extLst>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4290" y="193108"/>
            <a:ext cx="10512213" cy="1625600"/>
          </a:xfrm>
        </p:spPr>
        <p:txBody>
          <a:bodyPr wrap="square" numCol="1" anchorCtr="0" compatLnSpc="1">
            <a:prstTxWarp prst="textNoShape">
              <a:avLst/>
            </a:prstTxWarp>
          </a:bodyPr>
          <a:lstStyle/>
          <a:p>
            <a:r>
              <a:rPr lang="en-US" sz="4400" dirty="0" smtClean="0"/>
              <a:t>Remote Control Facility </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pitchFamily="-65" charset="-128"/>
            </a:endParaRPr>
          </a:p>
        </p:txBody>
      </p:sp>
      <p:sp>
        <p:nvSpPr>
          <p:cNvPr id="3" name="Content Placeholder 2"/>
          <p:cNvSpPr>
            <a:spLocks noGrp="1"/>
          </p:cNvSpPr>
          <p:nvPr>
            <p:ph idx="1"/>
          </p:nvPr>
        </p:nvSpPr>
        <p:spPr>
          <a:xfrm>
            <a:off x="634290" y="2508356"/>
            <a:ext cx="11704320" cy="6251998"/>
          </a:xfrm>
        </p:spPr>
        <p:txBody>
          <a:bodyPr wrap="square" numCol="1" anchor="t" anchorCtr="0" compatLnSpc="1">
            <a:prstTxWarp prst="textNoShape">
              <a:avLst/>
            </a:prstTxWarp>
            <a:normAutofit/>
          </a:bodyPr>
          <a:lstStyle/>
          <a:p>
            <a:pPr eaLnBrk="1" hangingPunct="1">
              <a:lnSpc>
                <a:spcPct val="90000"/>
              </a:lnSpc>
            </a:pPr>
            <a:r>
              <a:rPr lang="en-US" sz="3129" b="0" dirty="0">
                <a:solidFill>
                  <a:srgbClr val="007042"/>
                </a:solidFill>
                <a:effectLst>
                  <a:outerShdw blurRad="38100" dist="38100" dir="2700000" algn="tl">
                    <a:srgbClr val="0064E2"/>
                  </a:outerShdw>
                </a:effectLst>
                <a:ea typeface="ＭＳ Ｐゴシック" pitchFamily="-65" charset="-128"/>
              </a:rPr>
              <a:t>Distinguishes a bot from a worm </a:t>
            </a:r>
          </a:p>
          <a:p>
            <a:pPr lvl="2" eaLnBrk="1" hangingPunct="1">
              <a:lnSpc>
                <a:spcPct val="90000"/>
              </a:lnSpc>
            </a:pPr>
            <a:r>
              <a:rPr lang="en-US" sz="2844" dirty="0">
                <a:solidFill>
                  <a:srgbClr val="007042"/>
                </a:solidFill>
                <a:effectLst>
                  <a:outerShdw blurRad="38100" dist="38100" dir="2700000" algn="tl">
                    <a:srgbClr val="0064E2"/>
                  </a:outerShdw>
                </a:effectLst>
                <a:ea typeface="ＭＳ Ｐゴシック" pitchFamily="-65" charset="-128"/>
              </a:rPr>
              <a:t>Worm propagates itself and activates itself</a:t>
            </a:r>
          </a:p>
          <a:p>
            <a:pPr lvl="2" eaLnBrk="1" hangingPunct="1">
              <a:lnSpc>
                <a:spcPct val="90000"/>
              </a:lnSpc>
            </a:pPr>
            <a:r>
              <a:rPr lang="en-US" sz="2844" dirty="0">
                <a:solidFill>
                  <a:srgbClr val="007042"/>
                </a:solidFill>
                <a:effectLst>
                  <a:outerShdw blurRad="38100" dist="38100" dir="2700000" algn="tl">
                    <a:srgbClr val="0064E2"/>
                  </a:outerShdw>
                </a:effectLst>
                <a:ea typeface="ＭＳ Ｐゴシック" pitchFamily="-65" charset="-128"/>
              </a:rPr>
              <a:t>Bot is initially controlled from some central facility</a:t>
            </a:r>
          </a:p>
          <a:p>
            <a:pPr eaLnBrk="1" hangingPunct="1">
              <a:lnSpc>
                <a:spcPct val="90000"/>
              </a:lnSpc>
            </a:pPr>
            <a:r>
              <a:rPr lang="en-US" sz="3129" b="0" dirty="0">
                <a:solidFill>
                  <a:srgbClr val="007042"/>
                </a:solidFill>
                <a:effectLst>
                  <a:outerShdw blurRad="38100" dist="38100" dir="2700000" algn="tl">
                    <a:srgbClr val="0064E2"/>
                  </a:outerShdw>
                </a:effectLst>
                <a:ea typeface="ＭＳ Ｐゴシック" pitchFamily="-65" charset="-128"/>
              </a:rPr>
              <a:t>Typical means of implementing the remote control facility is on an IRC server</a:t>
            </a:r>
          </a:p>
          <a:p>
            <a:pPr lvl="2">
              <a:lnSpc>
                <a:spcPct val="90000"/>
              </a:lnSpc>
              <a:spcBef>
                <a:spcPts val="2844"/>
              </a:spcBef>
            </a:pPr>
            <a:r>
              <a:rPr lang="en-US" sz="2844" dirty="0">
                <a:solidFill>
                  <a:srgbClr val="007042"/>
                </a:solidFill>
                <a:effectLst>
                  <a:outerShdw blurRad="38100" dist="38100" dir="2700000" algn="tl">
                    <a:srgbClr val="0064E2"/>
                  </a:outerShdw>
                </a:effectLst>
                <a:ea typeface="ＭＳ Ｐゴシック" pitchFamily="-65" charset="-128"/>
              </a:rPr>
              <a:t>Bots join a specific channel on this server and treat incoming messages as commands</a:t>
            </a:r>
          </a:p>
          <a:p>
            <a:pPr lvl="2">
              <a:lnSpc>
                <a:spcPct val="90000"/>
              </a:lnSpc>
              <a:spcBef>
                <a:spcPts val="2844"/>
              </a:spcBef>
            </a:pPr>
            <a:r>
              <a:rPr lang="en-US" sz="2844" dirty="0">
                <a:solidFill>
                  <a:srgbClr val="007042"/>
                </a:solidFill>
                <a:effectLst>
                  <a:outerShdw blurRad="38100" dist="38100" dir="2700000" algn="tl">
                    <a:srgbClr val="0064E2"/>
                  </a:outerShdw>
                </a:effectLst>
                <a:ea typeface="ＭＳ Ｐゴシック" pitchFamily="-65" charset="-128"/>
              </a:rPr>
              <a:t>More recent botnets use covert communication channels via protocols such as HTTP</a:t>
            </a:r>
          </a:p>
          <a:p>
            <a:pPr lvl="2">
              <a:lnSpc>
                <a:spcPct val="90000"/>
              </a:lnSpc>
              <a:spcBef>
                <a:spcPts val="2844"/>
              </a:spcBef>
            </a:pPr>
            <a:r>
              <a:rPr lang="en-US" sz="2844" dirty="0">
                <a:solidFill>
                  <a:srgbClr val="007042"/>
                </a:solidFill>
                <a:effectLst>
                  <a:outerShdw blurRad="38100" dist="38100" dir="2700000" algn="tl">
                    <a:srgbClr val="0064E2"/>
                  </a:outerShdw>
                </a:effectLst>
                <a:ea typeface="ＭＳ Ｐゴシック" pitchFamily="-65" charset="-128"/>
              </a:rPr>
              <a:t>Distributed control mechanisms use peer-to-peer protocols to avoid a single point of failure</a:t>
            </a:r>
          </a:p>
          <a:p>
            <a:pPr eaLnBrk="1" hangingPunct="1">
              <a:lnSpc>
                <a:spcPct val="90000"/>
              </a:lnSpc>
            </a:pPr>
            <a:endParaRPr lang="en-US" sz="3129" dirty="0">
              <a:effectLst>
                <a:outerShdw blurRad="38100" dist="38100" dir="2700000" algn="tl">
                  <a:srgbClr val="0064E2"/>
                </a:outerShdw>
              </a:effectLst>
              <a:ea typeface="ＭＳ Ｐゴシック" pitchFamily="-65" charset="-128"/>
            </a:endParaRPr>
          </a:p>
        </p:txBody>
      </p:sp>
      <p:pic>
        <p:nvPicPr>
          <p:cNvPr id="4" name="Picture 3"/>
          <p:cNvPicPr>
            <a:picLocks noChangeAspect="1"/>
          </p:cNvPicPr>
          <p:nvPr/>
        </p:nvPicPr>
        <p:blipFill>
          <a:blip r:embed="rId3"/>
          <a:stretch>
            <a:fillRect/>
          </a:stretch>
        </p:blipFill>
        <p:spPr>
          <a:xfrm>
            <a:off x="9320106" y="193108"/>
            <a:ext cx="3142827" cy="2315248"/>
          </a:xfrm>
          <a:prstGeom prst="rect">
            <a:avLst/>
          </a:prstGeom>
        </p:spPr>
      </p:pic>
      <p:sp>
        <p:nvSpPr>
          <p:cNvPr id="5" name="Slide Number Placeholder 4"/>
          <p:cNvSpPr>
            <a:spLocks noGrp="1"/>
          </p:cNvSpPr>
          <p:nvPr>
            <p:ph type="sldNum" sz="quarter" idx="12"/>
          </p:nvPr>
        </p:nvSpPr>
        <p:spPr/>
        <p:txBody>
          <a:bodyPr/>
          <a:lstStyle/>
          <a:p>
            <a:pPr>
              <a:defRPr/>
            </a:pPr>
            <a:fld id="{90696C2E-113D-8F4F-97AA-4895F71B68EA}" type="slidenum">
              <a:rPr lang="en-US" smtClean="0"/>
              <a:pPr>
                <a:defRPr/>
              </a:pPr>
              <a:t>38</a:t>
            </a:fld>
            <a:endParaRPr lang="en-US" dirty="0"/>
          </a:p>
        </p:txBody>
      </p:sp>
    </p:spTree>
    <p:extLst>
      <p:ext uri="{BB962C8B-B14F-4D97-AF65-F5344CB8AC3E}">
        <p14:creationId xmlns:p14="http://schemas.microsoft.com/office/powerpoint/2010/main" val="1559631529"/>
      </p:ext>
    </p:extLst>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charset="-128"/>
              </a:rPr>
              <a:t>Chapter 4: roadmap</a:t>
            </a:r>
            <a:endParaRPr lang="en-US" dirty="0"/>
          </a:p>
        </p:txBody>
      </p:sp>
      <p:sp>
        <p:nvSpPr>
          <p:cNvPr id="3" name="Content Placeholder 2"/>
          <p:cNvSpPr>
            <a:spLocks noGrp="1"/>
          </p:cNvSpPr>
          <p:nvPr>
            <p:ph idx="1"/>
          </p:nvPr>
        </p:nvSpPr>
        <p:spPr/>
        <p:txBody>
          <a:bodyPr/>
          <a:lstStyle/>
          <a:p>
            <a:pPr lvl="1" eaLnBrk="1" hangingPunct="1">
              <a:buFont typeface="Wingdings" charset="2"/>
              <a:buNone/>
            </a:pPr>
            <a:r>
              <a:rPr lang="en-US" altLang="en-US" sz="3982" dirty="0">
                <a:solidFill>
                  <a:schemeClr val="tx1"/>
                </a:solidFill>
              </a:rPr>
              <a:t>4.1 Insider Attacks</a:t>
            </a:r>
          </a:p>
          <a:p>
            <a:pPr lvl="1" eaLnBrk="1" hangingPunct="1">
              <a:buFont typeface="Wingdings" charset="2"/>
              <a:buNone/>
            </a:pPr>
            <a:r>
              <a:rPr lang="en-US" altLang="en-US" sz="3982" dirty="0">
                <a:solidFill>
                  <a:schemeClr val="tx1"/>
                </a:solidFill>
              </a:rPr>
              <a:t>4.2 Computer Viruses</a:t>
            </a:r>
          </a:p>
          <a:p>
            <a:pPr lvl="1">
              <a:buNone/>
            </a:pPr>
            <a:r>
              <a:rPr lang="en-US" altLang="en-US" sz="3982" dirty="0">
                <a:solidFill>
                  <a:schemeClr val="tx1"/>
                </a:solidFill>
              </a:rPr>
              <a:t>4.3 Malware Attacks</a:t>
            </a:r>
          </a:p>
          <a:p>
            <a:pPr lvl="1">
              <a:buNone/>
            </a:pPr>
            <a:r>
              <a:rPr lang="en-US" altLang="en-US" sz="3982" dirty="0">
                <a:solidFill>
                  <a:srgbClr val="FF0000"/>
                </a:solidFill>
              </a:rPr>
              <a:t>4.4 Privacy-Invasive Software</a:t>
            </a:r>
          </a:p>
          <a:p>
            <a:pPr lvl="1">
              <a:buNone/>
            </a:pPr>
            <a:r>
              <a:rPr lang="en-US" altLang="en-US" sz="3982" dirty="0">
                <a:solidFill>
                  <a:schemeClr val="tx1"/>
                </a:solidFill>
              </a:rPr>
              <a:t>4.5 Countermeasures</a:t>
            </a:r>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39</a:t>
            </a:fld>
            <a:endParaRPr lang="en-US" dirty="0"/>
          </a:p>
        </p:txBody>
      </p:sp>
    </p:spTree>
    <p:extLst>
      <p:ext uri="{BB962C8B-B14F-4D97-AF65-F5344CB8AC3E}">
        <p14:creationId xmlns:p14="http://schemas.microsoft.com/office/powerpoint/2010/main" val="1114382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0240" y="0"/>
            <a:ext cx="11704320" cy="1702047"/>
          </a:xfrm>
        </p:spPr>
        <p:txBody>
          <a:bodyPr/>
          <a:lstStyle/>
          <a:p>
            <a:r>
              <a:rPr lang="en-US" dirty="0" smtClean="0"/>
              <a:t>Attack Kits </a:t>
            </a:r>
            <a:endParaRPr lang="en-US" dirty="0">
              <a:solidFill>
                <a:schemeClr val="accent6">
                  <a:lumMod val="40000"/>
                  <a:lumOff val="60000"/>
                </a:schemeClr>
              </a:solidFill>
            </a:endParaRPr>
          </a:p>
        </p:txBody>
      </p:sp>
      <p:sp>
        <p:nvSpPr>
          <p:cNvPr id="3" name="Content Placeholder 2"/>
          <p:cNvSpPr>
            <a:spLocks noGrp="1"/>
          </p:cNvSpPr>
          <p:nvPr>
            <p:ph idx="1"/>
          </p:nvPr>
        </p:nvSpPr>
        <p:spPr>
          <a:xfrm>
            <a:off x="650240" y="2214104"/>
            <a:ext cx="11704320" cy="7066385"/>
          </a:xfrm>
        </p:spPr>
        <p:txBody>
          <a:bodyPr>
            <a:normAutofit fontScale="92500" lnSpcReduction="20000"/>
          </a:bodyPr>
          <a:lstStyle/>
          <a:p>
            <a:pPr>
              <a:buClr>
                <a:schemeClr val="accent1"/>
              </a:buClr>
            </a:pPr>
            <a:r>
              <a:rPr lang="en-US" dirty="0" smtClean="0"/>
              <a:t>Initially the development and deployment of malware required considerable technical skill by software authors</a:t>
            </a:r>
          </a:p>
          <a:p>
            <a:pPr lvl="1">
              <a:buClr>
                <a:schemeClr val="accent5"/>
              </a:buClr>
            </a:pPr>
            <a:r>
              <a:rPr lang="en-US" dirty="0" smtClean="0"/>
              <a:t>The development of virus-creation toolkits in the early 1990s and then more general attack kits in the 2000s greatly assisted in the development and deployment of malware</a:t>
            </a:r>
          </a:p>
          <a:p>
            <a:pPr>
              <a:buClr>
                <a:schemeClr val="accent1"/>
              </a:buClr>
            </a:pPr>
            <a:r>
              <a:rPr lang="en-US" dirty="0" smtClean="0"/>
              <a:t>Toolkits are often known as “</a:t>
            </a:r>
            <a:r>
              <a:rPr lang="en-US" dirty="0" err="1" smtClean="0"/>
              <a:t>crimeware</a:t>
            </a:r>
            <a:r>
              <a:rPr lang="en-US" dirty="0" smtClean="0"/>
              <a:t>”</a:t>
            </a:r>
          </a:p>
          <a:p>
            <a:pPr lvl="1">
              <a:buClr>
                <a:schemeClr val="accent5"/>
              </a:buClr>
            </a:pPr>
            <a:r>
              <a:rPr lang="en-US" dirty="0" smtClean="0"/>
              <a:t>Include a variety of propagation mechanisms and payload modules that even novices can deploy</a:t>
            </a:r>
          </a:p>
          <a:p>
            <a:pPr lvl="1">
              <a:buClr>
                <a:schemeClr val="accent5"/>
              </a:buClr>
            </a:pPr>
            <a:r>
              <a:rPr lang="en-US" dirty="0" smtClean="0"/>
              <a:t>Variants that can be generated by attackers using these toolkits creates a significant problem for those defending systems against them</a:t>
            </a:r>
          </a:p>
          <a:p>
            <a:pPr>
              <a:buClr>
                <a:schemeClr val="accent1"/>
              </a:buClr>
            </a:pPr>
            <a:r>
              <a:rPr lang="en-US" dirty="0" smtClean="0"/>
              <a:t>Widely used toolkits include:</a:t>
            </a:r>
          </a:p>
          <a:p>
            <a:pPr lvl="1">
              <a:buClr>
                <a:schemeClr val="accent5"/>
              </a:buClr>
            </a:pPr>
            <a:r>
              <a:rPr lang="en-US" dirty="0" smtClean="0"/>
              <a:t>Zeus</a:t>
            </a:r>
          </a:p>
          <a:p>
            <a:pPr lvl="1">
              <a:buClr>
                <a:schemeClr val="accent5"/>
              </a:buClr>
            </a:pPr>
            <a:r>
              <a:rPr lang="en-US" dirty="0" err="1" smtClean="0"/>
              <a:t>Blackhole</a:t>
            </a:r>
            <a:endParaRPr lang="en-US" dirty="0" smtClean="0"/>
          </a:p>
          <a:p>
            <a:pPr lvl="1">
              <a:buClr>
                <a:schemeClr val="accent5"/>
              </a:buClr>
            </a:pPr>
            <a:r>
              <a:rPr lang="en-US" dirty="0" smtClean="0"/>
              <a:t>Sakura</a:t>
            </a:r>
          </a:p>
          <a:p>
            <a:pPr lvl="1">
              <a:buClr>
                <a:schemeClr val="accent5"/>
              </a:buClr>
            </a:pPr>
            <a:r>
              <a:rPr lang="en-US" dirty="0" smtClean="0"/>
              <a:t>Phoenix </a:t>
            </a:r>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4</a:t>
            </a:fld>
            <a:endParaRPr lang="en-US" dirty="0"/>
          </a:p>
        </p:txBody>
      </p:sp>
    </p:spTree>
    <p:extLst>
      <p:ext uri="{BB962C8B-B14F-4D97-AF65-F5344CB8AC3E}">
        <p14:creationId xmlns:p14="http://schemas.microsoft.com/office/powerpoint/2010/main" val="436765623"/>
      </p:ext>
    </p:extLst>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Adware </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7510" y="2225433"/>
            <a:ext cx="9011264" cy="6474760"/>
          </a:xfrm>
        </p:spPr>
      </p:pic>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40</a:t>
            </a:fld>
            <a:endParaRPr lang="en-US" dirty="0"/>
          </a:p>
        </p:txBody>
      </p:sp>
    </p:spTree>
    <p:extLst>
      <p:ext uri="{BB962C8B-B14F-4D97-AF65-F5344CB8AC3E}">
        <p14:creationId xmlns:p14="http://schemas.microsoft.com/office/powerpoint/2010/main" val="7579100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Spyware </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8077" y="2363195"/>
            <a:ext cx="9881419" cy="6466262"/>
          </a:xfrm>
        </p:spPr>
      </p:pic>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41</a:t>
            </a:fld>
            <a:endParaRPr lang="en-US" dirty="0"/>
          </a:p>
        </p:txBody>
      </p:sp>
    </p:spTree>
    <p:extLst>
      <p:ext uri="{BB962C8B-B14F-4D97-AF65-F5344CB8AC3E}">
        <p14:creationId xmlns:p14="http://schemas.microsoft.com/office/powerpoint/2010/main" val="4707977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492432"/>
            <a:ext cx="11861800" cy="1397000"/>
          </a:xfrm>
        </p:spPr>
        <p:txBody>
          <a:bodyPr wrap="square" numCol="1" anchorCtr="0" compatLnSpc="1">
            <a:prstTxWarp prst="textNoShape">
              <a:avLst/>
            </a:prstTxWarp>
            <a:normAutofit/>
          </a:bodyPr>
          <a:lstStyle/>
          <a:p>
            <a:pPr eaLnBrk="1" hangingPunct="1"/>
            <a:r>
              <a:rPr lang="en-US" sz="4400" dirty="0"/>
              <a:t>Payload – </a:t>
            </a:r>
            <a:r>
              <a:rPr lang="en-US" sz="4400" dirty="0" smtClean="0"/>
              <a:t>Information Theft</a:t>
            </a:r>
            <a:br>
              <a:rPr lang="en-US" sz="4400" dirty="0" smtClean="0"/>
            </a:br>
            <a:r>
              <a:rPr lang="en-US" sz="4400" dirty="0" err="1" smtClean="0"/>
              <a:t>Keyloggers</a:t>
            </a:r>
            <a:r>
              <a:rPr lang="en-US" sz="4400" dirty="0" smtClean="0"/>
              <a:t> and Spyware</a:t>
            </a:r>
            <a:endParaRPr lang="en-US" sz="4400" dirty="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pitchFamily="-65" charset="-128"/>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28604833"/>
              </p:ext>
            </p:extLst>
          </p:nvPr>
        </p:nvGraphicFramePr>
        <p:xfrm>
          <a:off x="650240" y="2399618"/>
          <a:ext cx="11704320" cy="62429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pPr>
              <a:defRPr/>
            </a:pPr>
            <a:fld id="{90696C2E-113D-8F4F-97AA-4895F71B68EA}" type="slidenum">
              <a:rPr lang="en-US" smtClean="0"/>
              <a:pPr>
                <a:defRPr/>
              </a:pPr>
              <a:t>42</a:t>
            </a:fld>
            <a:endParaRPr lang="en-US" dirty="0"/>
          </a:p>
        </p:txBody>
      </p:sp>
    </p:spTree>
    <p:extLst>
      <p:ext uri="{BB962C8B-B14F-4D97-AF65-F5344CB8AC3E}">
        <p14:creationId xmlns:p14="http://schemas.microsoft.com/office/powerpoint/2010/main" val="975553776"/>
      </p:ext>
    </p:extLst>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charset="-128"/>
              </a:rPr>
              <a:t>Chapter 4: roadmap</a:t>
            </a:r>
            <a:endParaRPr lang="en-US" dirty="0"/>
          </a:p>
        </p:txBody>
      </p:sp>
      <p:sp>
        <p:nvSpPr>
          <p:cNvPr id="3" name="Content Placeholder 2"/>
          <p:cNvSpPr>
            <a:spLocks noGrp="1"/>
          </p:cNvSpPr>
          <p:nvPr>
            <p:ph idx="1"/>
          </p:nvPr>
        </p:nvSpPr>
        <p:spPr/>
        <p:txBody>
          <a:bodyPr/>
          <a:lstStyle/>
          <a:p>
            <a:pPr lvl="1" eaLnBrk="1" hangingPunct="1">
              <a:buFont typeface="Wingdings" charset="2"/>
              <a:buNone/>
            </a:pPr>
            <a:r>
              <a:rPr lang="en-US" altLang="en-US" sz="3982" dirty="0">
                <a:solidFill>
                  <a:schemeClr val="tx1"/>
                </a:solidFill>
              </a:rPr>
              <a:t>4.1 Insider Attacks</a:t>
            </a:r>
          </a:p>
          <a:p>
            <a:pPr lvl="1" eaLnBrk="1" hangingPunct="1">
              <a:buFont typeface="Wingdings" charset="2"/>
              <a:buNone/>
            </a:pPr>
            <a:r>
              <a:rPr lang="en-US" altLang="en-US" sz="3982" dirty="0">
                <a:solidFill>
                  <a:schemeClr val="tx1"/>
                </a:solidFill>
              </a:rPr>
              <a:t>4.2 Computer Viruses</a:t>
            </a:r>
          </a:p>
          <a:p>
            <a:pPr lvl="1">
              <a:buNone/>
            </a:pPr>
            <a:r>
              <a:rPr lang="en-US" altLang="en-US" sz="3982" dirty="0">
                <a:solidFill>
                  <a:schemeClr val="tx1"/>
                </a:solidFill>
              </a:rPr>
              <a:t>4.3 Malware Attacks</a:t>
            </a:r>
          </a:p>
          <a:p>
            <a:pPr lvl="1">
              <a:buNone/>
            </a:pPr>
            <a:r>
              <a:rPr lang="en-US" altLang="en-US" sz="3982" dirty="0">
                <a:solidFill>
                  <a:schemeClr val="tx1"/>
                </a:solidFill>
              </a:rPr>
              <a:t>4.4 Privacy-Invasive Software</a:t>
            </a:r>
          </a:p>
          <a:p>
            <a:pPr lvl="1">
              <a:buNone/>
            </a:pPr>
            <a:r>
              <a:rPr lang="en-US" altLang="en-US" sz="3982" dirty="0">
                <a:solidFill>
                  <a:srgbClr val="FF0000"/>
                </a:solidFill>
              </a:rPr>
              <a:t>4.5 Countermeasures</a:t>
            </a:r>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43</a:t>
            </a:fld>
            <a:endParaRPr lang="en-US" dirty="0"/>
          </a:p>
        </p:txBody>
      </p:sp>
    </p:spTree>
    <p:extLst>
      <p:ext uri="{BB962C8B-B14F-4D97-AF65-F5344CB8AC3E}">
        <p14:creationId xmlns:p14="http://schemas.microsoft.com/office/powerpoint/2010/main" val="11259818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normAutofit/>
          </a:bodyPr>
          <a:lstStyle/>
          <a:p>
            <a:pPr eaLnBrk="1" hangingPunct="1"/>
            <a:r>
              <a:rPr lang="en-US" sz="4400" dirty="0" smtClean="0"/>
              <a:t>Malware Countermeasures Approaches</a:t>
            </a:r>
            <a:endParaRPr lang="en-US" sz="4400" dirty="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pitchFamily="-65" charset="-128"/>
            </a:endParaRPr>
          </a:p>
        </p:txBody>
      </p:sp>
      <p:sp>
        <p:nvSpPr>
          <p:cNvPr id="3" name="Content Placeholder 2"/>
          <p:cNvSpPr>
            <a:spLocks noGrp="1"/>
          </p:cNvSpPr>
          <p:nvPr>
            <p:ph idx="1"/>
          </p:nvPr>
        </p:nvSpPr>
        <p:spPr>
          <a:xfrm>
            <a:off x="650240" y="2261747"/>
            <a:ext cx="11704320" cy="6719147"/>
          </a:xfrm>
        </p:spPr>
        <p:txBody>
          <a:bodyPr wrap="square" numCol="1" anchor="t" anchorCtr="0" compatLnSpc="1">
            <a:prstTxWarp prst="textNoShape">
              <a:avLst/>
            </a:prstTxWarp>
            <a:normAutofit lnSpcReduction="10000"/>
          </a:bodyPr>
          <a:lstStyle/>
          <a:p>
            <a:pPr eaLnBrk="1" hangingPunct="1">
              <a:lnSpc>
                <a:spcPct val="90000"/>
              </a:lnSpc>
              <a:buClr>
                <a:schemeClr val="accent1"/>
              </a:buClr>
            </a:pPr>
            <a:r>
              <a:rPr lang="en-US" dirty="0">
                <a:ea typeface="ＭＳ Ｐゴシック" pitchFamily="-65" charset="-128"/>
              </a:rPr>
              <a:t>I</a:t>
            </a:r>
            <a:r>
              <a:rPr lang="en-US" dirty="0" smtClean="0">
                <a:ea typeface="ＭＳ Ｐゴシック" pitchFamily="-65" charset="-128"/>
              </a:rPr>
              <a:t>deal solution to the threat of malware is prevention</a:t>
            </a:r>
          </a:p>
          <a:p>
            <a:pPr marL="487672" lvl="2" indent="-487672">
              <a:lnSpc>
                <a:spcPct val="90000"/>
              </a:lnSpc>
              <a:spcBef>
                <a:spcPts val="2844"/>
              </a:spcBef>
              <a:buClr>
                <a:schemeClr val="accent1"/>
              </a:buClr>
            </a:pPr>
            <a:endParaRPr lang="en-US" sz="3413" dirty="0">
              <a:ea typeface="ＭＳ Ｐゴシック" pitchFamily="-65" charset="-128"/>
            </a:endParaRPr>
          </a:p>
          <a:p>
            <a:pPr marL="487672" lvl="2" indent="-487672">
              <a:lnSpc>
                <a:spcPct val="90000"/>
              </a:lnSpc>
              <a:spcBef>
                <a:spcPts val="2844"/>
              </a:spcBef>
              <a:buClr>
                <a:schemeClr val="accent1"/>
              </a:buClr>
            </a:pPr>
            <a:endParaRPr lang="en-US" sz="3413" dirty="0">
              <a:ea typeface="ＭＳ Ｐゴシック" pitchFamily="-65" charset="-128"/>
            </a:endParaRPr>
          </a:p>
          <a:p>
            <a:pPr marL="487672" lvl="2" indent="-487672">
              <a:lnSpc>
                <a:spcPct val="90000"/>
              </a:lnSpc>
              <a:spcBef>
                <a:spcPts val="2844"/>
              </a:spcBef>
              <a:buClr>
                <a:schemeClr val="accent1"/>
              </a:buClr>
            </a:pPr>
            <a:endParaRPr lang="en-US" sz="3413" dirty="0">
              <a:ea typeface="ＭＳ Ｐゴシック" pitchFamily="-65" charset="-128"/>
            </a:endParaRPr>
          </a:p>
          <a:p>
            <a:pPr marL="487672" lvl="2" indent="-487672">
              <a:lnSpc>
                <a:spcPct val="90000"/>
              </a:lnSpc>
              <a:spcBef>
                <a:spcPts val="2844"/>
              </a:spcBef>
              <a:buClr>
                <a:schemeClr val="accent1"/>
              </a:buClr>
            </a:pPr>
            <a:endParaRPr lang="en-US" sz="3413" dirty="0">
              <a:ea typeface="ＭＳ Ｐゴシック" pitchFamily="-65" charset="-128"/>
            </a:endParaRPr>
          </a:p>
          <a:p>
            <a:pPr marL="487672" lvl="2" indent="-487672">
              <a:lnSpc>
                <a:spcPct val="90000"/>
              </a:lnSpc>
              <a:spcBef>
                <a:spcPts val="2844"/>
              </a:spcBef>
              <a:buClr>
                <a:schemeClr val="accent1"/>
              </a:buClr>
            </a:pPr>
            <a:r>
              <a:rPr lang="en-US" sz="3200" dirty="0">
                <a:ea typeface="ＭＳ Ｐゴシック" pitchFamily="-65" charset="-128"/>
              </a:rPr>
              <a:t>If prevention fails, technical mechanisms can be used to support the following threat mitigation options:</a:t>
            </a:r>
          </a:p>
          <a:p>
            <a:pPr marL="1788132" lvl="4" indent="-487672">
              <a:lnSpc>
                <a:spcPct val="90000"/>
              </a:lnSpc>
              <a:spcBef>
                <a:spcPts val="2844"/>
              </a:spcBef>
              <a:buClr>
                <a:schemeClr val="accent5"/>
              </a:buClr>
            </a:pPr>
            <a:r>
              <a:rPr lang="en-US" dirty="0" smtClean="0">
                <a:ea typeface="ＭＳ Ｐゴシック" pitchFamily="-65" charset="-128"/>
              </a:rPr>
              <a:t>Detection</a:t>
            </a:r>
          </a:p>
          <a:p>
            <a:pPr marL="1788132" lvl="4" indent="-487672">
              <a:lnSpc>
                <a:spcPct val="90000"/>
              </a:lnSpc>
              <a:buClr>
                <a:schemeClr val="accent5"/>
              </a:buClr>
            </a:pPr>
            <a:r>
              <a:rPr lang="en-US" dirty="0">
                <a:ea typeface="ＭＳ Ｐゴシック" pitchFamily="-65" charset="-128"/>
              </a:rPr>
              <a:t>I</a:t>
            </a:r>
            <a:r>
              <a:rPr lang="en-US" dirty="0" smtClean="0">
                <a:ea typeface="ＭＳ Ｐゴシック" pitchFamily="-65" charset="-128"/>
              </a:rPr>
              <a:t>dentification</a:t>
            </a:r>
          </a:p>
          <a:p>
            <a:pPr marL="1788132" lvl="4" indent="-487672">
              <a:lnSpc>
                <a:spcPct val="90000"/>
              </a:lnSpc>
              <a:buClr>
                <a:schemeClr val="accent5"/>
              </a:buClr>
            </a:pPr>
            <a:r>
              <a:rPr lang="en-US" dirty="0">
                <a:ea typeface="ＭＳ Ｐゴシック" pitchFamily="-65" charset="-128"/>
              </a:rPr>
              <a:t>R</a:t>
            </a:r>
            <a:r>
              <a:rPr lang="en-US" dirty="0" smtClean="0">
                <a:ea typeface="ＭＳ Ｐゴシック" pitchFamily="-65" charset="-128"/>
              </a:rPr>
              <a:t>emoval</a:t>
            </a:r>
          </a:p>
        </p:txBody>
      </p:sp>
      <p:graphicFrame>
        <p:nvGraphicFramePr>
          <p:cNvPr id="4" name="Diagram 3"/>
          <p:cNvGraphicFramePr/>
          <p:nvPr>
            <p:extLst>
              <p:ext uri="{D42A27DB-BD31-4B8C-83A1-F6EECF244321}">
                <p14:modId xmlns:p14="http://schemas.microsoft.com/office/powerpoint/2010/main" val="1748283516"/>
              </p:ext>
            </p:extLst>
          </p:nvPr>
        </p:nvGraphicFramePr>
        <p:xfrm>
          <a:off x="2167467" y="1986845"/>
          <a:ext cx="8669867" cy="57799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lstStyle/>
          <a:p>
            <a:pPr>
              <a:defRPr/>
            </a:pPr>
            <a:fld id="{90696C2E-113D-8F4F-97AA-4895F71B68EA}" type="slidenum">
              <a:rPr lang="en-US" smtClean="0"/>
              <a:pPr>
                <a:defRPr/>
              </a:pPr>
              <a:t>44</a:t>
            </a:fld>
            <a:endParaRPr lang="en-US" dirty="0"/>
          </a:p>
        </p:txBody>
      </p:sp>
    </p:spTree>
    <p:extLst>
      <p:ext uri="{BB962C8B-B14F-4D97-AF65-F5344CB8AC3E}">
        <p14:creationId xmlns:p14="http://schemas.microsoft.com/office/powerpoint/2010/main" val="1339092733"/>
      </p:ext>
    </p:extLst>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a:xfrm>
            <a:off x="541867" y="216748"/>
            <a:ext cx="11704320" cy="1621084"/>
          </a:xfrm>
        </p:spPr>
        <p:txBody>
          <a:bodyPr/>
          <a:lstStyle/>
          <a:p>
            <a:pPr>
              <a:defRPr/>
            </a:pPr>
            <a:r>
              <a:rPr lang="en-US" sz="4400" dirty="0" smtClean="0"/>
              <a:t>Worm Countermeasures</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a typeface="+mj-ea"/>
              <a:cs typeface="+mj-cs"/>
            </a:endParaRPr>
          </a:p>
        </p:txBody>
      </p:sp>
      <p:sp>
        <p:nvSpPr>
          <p:cNvPr id="247811" name="Rectangle 3"/>
          <p:cNvSpPr>
            <a:spLocks noGrp="1" noChangeArrowheads="1"/>
          </p:cNvSpPr>
          <p:nvPr>
            <p:ph idx="1"/>
          </p:nvPr>
        </p:nvSpPr>
        <p:spPr>
          <a:xfrm>
            <a:off x="379307" y="2209065"/>
            <a:ext cx="12029440" cy="7334673"/>
          </a:xfrm>
        </p:spPr>
        <p:txBody>
          <a:bodyPr wrap="square" numCol="1" anchor="t" anchorCtr="0" compatLnSpc="1">
            <a:prstTxWarp prst="textNoShape">
              <a:avLst/>
            </a:prstTxWarp>
            <a:normAutofit lnSpcReduction="10000"/>
          </a:bodyPr>
          <a:lstStyle/>
          <a:p>
            <a:pPr>
              <a:lnSpc>
                <a:spcPct val="80000"/>
              </a:lnSpc>
              <a:spcAft>
                <a:spcPts val="853"/>
              </a:spcAft>
            </a:pPr>
            <a:r>
              <a:rPr lang="en-US" sz="2844" b="0" dirty="0">
                <a:solidFill>
                  <a:schemeClr val="tx1"/>
                </a:solidFill>
                <a:effectLst>
                  <a:outerShdw blurRad="38100" dist="38100" dir="2700000" algn="tl">
                    <a:srgbClr val="0064E2"/>
                  </a:outerShdw>
                </a:effectLst>
                <a:ea typeface="ＭＳ Ｐゴシック" pitchFamily="-65" charset="-128"/>
              </a:rPr>
              <a:t>Considerable overlap in techniques for dealing with viruses and worms</a:t>
            </a:r>
          </a:p>
          <a:p>
            <a:pPr>
              <a:lnSpc>
                <a:spcPct val="80000"/>
              </a:lnSpc>
              <a:spcAft>
                <a:spcPts val="853"/>
              </a:spcAft>
            </a:pPr>
            <a:r>
              <a:rPr lang="en-US" sz="2844" b="0" dirty="0">
                <a:solidFill>
                  <a:schemeClr val="tx1"/>
                </a:solidFill>
                <a:effectLst>
                  <a:outerShdw blurRad="38100" dist="38100" dir="2700000" algn="tl">
                    <a:srgbClr val="0064E2"/>
                  </a:outerShdw>
                </a:effectLst>
                <a:ea typeface="ＭＳ Ｐゴシック" pitchFamily="-65" charset="-128"/>
              </a:rPr>
              <a:t>Once a worm is resident on a machine anti-virus software can be used to detect and possibly remove it</a:t>
            </a:r>
          </a:p>
          <a:p>
            <a:pPr>
              <a:lnSpc>
                <a:spcPct val="80000"/>
              </a:lnSpc>
              <a:spcAft>
                <a:spcPts val="853"/>
              </a:spcAft>
            </a:pPr>
            <a:r>
              <a:rPr lang="en-US" sz="2844" b="0" dirty="0">
                <a:solidFill>
                  <a:schemeClr val="tx1"/>
                </a:solidFill>
                <a:effectLst>
                  <a:outerShdw blurRad="38100" dist="38100" dir="2700000" algn="tl">
                    <a:srgbClr val="0064E2"/>
                  </a:outerShdw>
                </a:effectLst>
                <a:ea typeface="ＭＳ Ｐゴシック" pitchFamily="-65" charset="-128"/>
              </a:rPr>
              <a:t>Perimeter network activity and usage monitoring can form the basis of a worm defense</a:t>
            </a:r>
          </a:p>
          <a:p>
            <a:pPr>
              <a:lnSpc>
                <a:spcPct val="80000"/>
              </a:lnSpc>
              <a:spcAft>
                <a:spcPts val="853"/>
              </a:spcAft>
            </a:pPr>
            <a:r>
              <a:rPr lang="en-US" sz="2844" b="0" dirty="0">
                <a:solidFill>
                  <a:schemeClr val="tx1"/>
                </a:solidFill>
                <a:effectLst>
                  <a:outerShdw blurRad="38100" dist="38100" dir="2700000" algn="tl">
                    <a:srgbClr val="0064E2"/>
                  </a:outerShdw>
                </a:effectLst>
                <a:ea typeface="ＭＳ Ｐゴシック" pitchFamily="-65" charset="-128"/>
              </a:rPr>
              <a:t>Worm defense approaches include:</a:t>
            </a:r>
          </a:p>
          <a:p>
            <a:pPr lvl="1">
              <a:lnSpc>
                <a:spcPct val="80000"/>
              </a:lnSpc>
              <a:spcAft>
                <a:spcPts val="853"/>
              </a:spcAft>
            </a:pPr>
            <a:r>
              <a:rPr lang="en-US" sz="2844" dirty="0">
                <a:solidFill>
                  <a:schemeClr val="tx1"/>
                </a:solidFill>
                <a:effectLst>
                  <a:outerShdw blurRad="38100" dist="38100" dir="2700000" algn="tl">
                    <a:srgbClr val="0064E2"/>
                  </a:outerShdw>
                </a:effectLst>
                <a:ea typeface="ＭＳ Ｐゴシック" pitchFamily="-65" charset="-128"/>
              </a:rPr>
              <a:t>Signature-based worm scan filtering</a:t>
            </a:r>
          </a:p>
          <a:p>
            <a:pPr lvl="1">
              <a:lnSpc>
                <a:spcPct val="80000"/>
              </a:lnSpc>
              <a:spcAft>
                <a:spcPts val="853"/>
              </a:spcAft>
            </a:pPr>
            <a:r>
              <a:rPr lang="en-US" sz="2844" dirty="0">
                <a:solidFill>
                  <a:schemeClr val="tx1"/>
                </a:solidFill>
                <a:effectLst>
                  <a:outerShdw blurRad="38100" dist="38100" dir="2700000" algn="tl">
                    <a:srgbClr val="0064E2"/>
                  </a:outerShdw>
                </a:effectLst>
                <a:ea typeface="ＭＳ Ｐゴシック" pitchFamily="-65" charset="-128"/>
              </a:rPr>
              <a:t>Filter-based worm containment</a:t>
            </a:r>
          </a:p>
          <a:p>
            <a:pPr lvl="1">
              <a:lnSpc>
                <a:spcPct val="80000"/>
              </a:lnSpc>
              <a:spcAft>
                <a:spcPts val="853"/>
              </a:spcAft>
            </a:pPr>
            <a:r>
              <a:rPr lang="en-US" sz="2844" dirty="0">
                <a:solidFill>
                  <a:schemeClr val="tx1"/>
                </a:solidFill>
                <a:effectLst>
                  <a:outerShdw blurRad="38100" dist="38100" dir="2700000" algn="tl">
                    <a:srgbClr val="0064E2"/>
                  </a:outerShdw>
                </a:effectLst>
                <a:ea typeface="ＭＳ Ｐゴシック" pitchFamily="-65" charset="-128"/>
              </a:rPr>
              <a:t>Payload-classification-based worm containment</a:t>
            </a:r>
          </a:p>
          <a:p>
            <a:pPr lvl="1">
              <a:lnSpc>
                <a:spcPct val="80000"/>
              </a:lnSpc>
              <a:spcAft>
                <a:spcPts val="853"/>
              </a:spcAft>
            </a:pPr>
            <a:r>
              <a:rPr lang="en-US" sz="2844" dirty="0">
                <a:solidFill>
                  <a:schemeClr val="tx1"/>
                </a:solidFill>
                <a:effectLst>
                  <a:outerShdw blurRad="38100" dist="38100" dir="2700000" algn="tl">
                    <a:srgbClr val="0064E2"/>
                  </a:outerShdw>
                </a:effectLst>
                <a:ea typeface="ＭＳ Ｐゴシック" pitchFamily="-65" charset="-128"/>
              </a:rPr>
              <a:t>Threshold random walk (TRW) scan detection</a:t>
            </a:r>
          </a:p>
          <a:p>
            <a:pPr lvl="1">
              <a:lnSpc>
                <a:spcPct val="80000"/>
              </a:lnSpc>
              <a:spcAft>
                <a:spcPts val="853"/>
              </a:spcAft>
            </a:pPr>
            <a:r>
              <a:rPr lang="en-US" sz="2844" dirty="0">
                <a:solidFill>
                  <a:schemeClr val="tx1"/>
                </a:solidFill>
                <a:effectLst>
                  <a:outerShdw blurRad="38100" dist="38100" dir="2700000" algn="tl">
                    <a:srgbClr val="0064E2"/>
                  </a:outerShdw>
                </a:effectLst>
                <a:ea typeface="ＭＳ Ｐゴシック" pitchFamily="-65" charset="-128"/>
              </a:rPr>
              <a:t>Rate limiting</a:t>
            </a:r>
          </a:p>
          <a:p>
            <a:pPr lvl="1">
              <a:lnSpc>
                <a:spcPct val="80000"/>
              </a:lnSpc>
              <a:spcAft>
                <a:spcPts val="853"/>
              </a:spcAft>
            </a:pPr>
            <a:r>
              <a:rPr lang="en-US" sz="2844" dirty="0">
                <a:solidFill>
                  <a:schemeClr val="tx1"/>
                </a:solidFill>
                <a:effectLst>
                  <a:outerShdw blurRad="38100" dist="38100" dir="2700000" algn="tl">
                    <a:srgbClr val="0064E2"/>
                  </a:outerShdw>
                </a:effectLst>
                <a:ea typeface="ＭＳ Ｐゴシック" pitchFamily="-65" charset="-128"/>
              </a:rPr>
              <a:t>Rate halting</a:t>
            </a:r>
          </a:p>
        </p:txBody>
      </p:sp>
      <p:pic>
        <p:nvPicPr>
          <p:cNvPr id="4" name="Picture 5"/>
          <p:cNvPicPr>
            <a:picLocks noChangeAspect="1"/>
          </p:cNvPicPr>
          <p:nvPr/>
        </p:nvPicPr>
        <p:blipFill>
          <a:blip r:embed="rId3"/>
          <a:srcRect/>
          <a:stretch>
            <a:fillRect/>
          </a:stretch>
        </p:blipFill>
        <p:spPr bwMode="auto">
          <a:xfrm rot="21177688">
            <a:off x="10634349" y="7146725"/>
            <a:ext cx="1801707" cy="2104249"/>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90696C2E-113D-8F4F-97AA-4895F71B68EA}" type="slidenum">
              <a:rPr lang="en-US" smtClean="0"/>
              <a:pPr>
                <a:defRPr/>
              </a:pPr>
              <a:t>45</a:t>
            </a:fld>
            <a:endParaRPr lang="en-US" dirty="0"/>
          </a:p>
        </p:txBody>
      </p:sp>
    </p:spTree>
    <p:extLst>
      <p:ext uri="{BB962C8B-B14F-4D97-AF65-F5344CB8AC3E}">
        <p14:creationId xmlns:p14="http://schemas.microsoft.com/office/powerpoint/2010/main" val="774343991"/>
      </p:ext>
    </p:extLst>
  </p:cSld>
  <p:clrMapOvr>
    <a:masterClrMapping/>
  </p:clrMapOvr>
  <p:transition spd="slow"/>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pPr eaLnBrk="1" hangingPunct="1"/>
            <a:r>
              <a:rPr lang="en-US" sz="4400" dirty="0" smtClean="0"/>
              <a:t>Generic Decryption (GD)</a:t>
            </a:r>
            <a:endParaRPr lang="en-US" dirty="0" smtClean="0">
              <a:solidFill>
                <a:srgbClr val="FFB91D"/>
              </a:solidFill>
              <a:effectLst/>
              <a:ea typeface="ＭＳ Ｐゴシック" pitchFamily="-65" charset="-128"/>
            </a:endParaRPr>
          </a:p>
        </p:txBody>
      </p:sp>
      <p:sp>
        <p:nvSpPr>
          <p:cNvPr id="3" name="Content Placeholder 2"/>
          <p:cNvSpPr>
            <a:spLocks noGrp="1"/>
          </p:cNvSpPr>
          <p:nvPr>
            <p:ph idx="1"/>
          </p:nvPr>
        </p:nvSpPr>
        <p:spPr>
          <a:xfrm>
            <a:off x="650240" y="2536336"/>
            <a:ext cx="11704320" cy="6068907"/>
          </a:xfrm>
        </p:spPr>
        <p:txBody>
          <a:bodyPr wrap="square" numCol="1" anchor="t" anchorCtr="0" compatLnSpc="1">
            <a:prstTxWarp prst="textNoShape">
              <a:avLst/>
            </a:prstTxWarp>
          </a:bodyPr>
          <a:lstStyle/>
          <a:p>
            <a:pPr eaLnBrk="1" hangingPunct="1">
              <a:lnSpc>
                <a:spcPct val="90000"/>
              </a:lnSpc>
            </a:pPr>
            <a:r>
              <a:rPr lang="en-US" b="0" dirty="0">
                <a:solidFill>
                  <a:schemeClr val="tx1"/>
                </a:solidFill>
                <a:effectLst>
                  <a:outerShdw blurRad="38100" dist="38100" dir="2700000" algn="tl">
                    <a:srgbClr val="0064E2"/>
                  </a:outerShdw>
                </a:effectLst>
                <a:ea typeface="ＭＳ Ｐゴシック" pitchFamily="-65" charset="-128"/>
              </a:rPr>
              <a:t>E</a:t>
            </a:r>
            <a:r>
              <a:rPr lang="en-US" b="0" dirty="0" smtClean="0">
                <a:solidFill>
                  <a:schemeClr val="tx1"/>
                </a:solidFill>
                <a:effectLst>
                  <a:outerShdw blurRad="38100" dist="38100" dir="2700000" algn="tl">
                    <a:srgbClr val="0064E2"/>
                  </a:outerShdw>
                </a:effectLst>
                <a:ea typeface="ＭＳ Ｐゴシック" pitchFamily="-65" charset="-128"/>
              </a:rPr>
              <a:t>nables the anti-virus program to easily detect complex polymorphic viruses and other malware while maintaining fast scanning speeds</a:t>
            </a:r>
          </a:p>
          <a:p>
            <a:pPr eaLnBrk="1" hangingPunct="1">
              <a:lnSpc>
                <a:spcPct val="90000"/>
              </a:lnSpc>
            </a:pPr>
            <a:r>
              <a:rPr lang="en-US" b="0" dirty="0">
                <a:solidFill>
                  <a:schemeClr val="tx1"/>
                </a:solidFill>
                <a:effectLst>
                  <a:outerShdw blurRad="38100" dist="38100" dir="2700000" algn="tl">
                    <a:srgbClr val="0064E2"/>
                  </a:outerShdw>
                </a:effectLst>
                <a:ea typeface="ＭＳ Ｐゴシック" pitchFamily="-65" charset="-128"/>
              </a:rPr>
              <a:t>E</a:t>
            </a:r>
            <a:r>
              <a:rPr lang="en-US" b="0" dirty="0" smtClean="0">
                <a:solidFill>
                  <a:schemeClr val="tx1"/>
                </a:solidFill>
                <a:effectLst>
                  <a:outerShdw blurRad="38100" dist="38100" dir="2700000" algn="tl">
                    <a:srgbClr val="0064E2"/>
                  </a:outerShdw>
                </a:effectLst>
                <a:ea typeface="ＭＳ Ｐゴシック" pitchFamily="-65" charset="-128"/>
              </a:rPr>
              <a:t>xecutable files are run through a GD scanner which contains the following elements:</a:t>
            </a:r>
          </a:p>
          <a:p>
            <a:pPr lvl="2" eaLnBrk="1" hangingPunct="1">
              <a:lnSpc>
                <a:spcPct val="90000"/>
              </a:lnSpc>
            </a:pPr>
            <a:r>
              <a:rPr lang="en-US" dirty="0" smtClean="0">
                <a:solidFill>
                  <a:schemeClr val="tx1"/>
                </a:solidFill>
                <a:effectLst>
                  <a:outerShdw blurRad="38100" dist="38100" dir="2700000" algn="tl">
                    <a:srgbClr val="0064E2"/>
                  </a:outerShdw>
                </a:effectLst>
                <a:ea typeface="ＭＳ Ｐゴシック" pitchFamily="-65" charset="-128"/>
              </a:rPr>
              <a:t>CPU emulator</a:t>
            </a:r>
          </a:p>
          <a:p>
            <a:pPr lvl="2" eaLnBrk="1" hangingPunct="1">
              <a:lnSpc>
                <a:spcPct val="90000"/>
              </a:lnSpc>
            </a:pPr>
            <a:r>
              <a:rPr lang="en-US" dirty="0">
                <a:solidFill>
                  <a:schemeClr val="tx1"/>
                </a:solidFill>
                <a:effectLst>
                  <a:outerShdw blurRad="38100" dist="38100" dir="2700000" algn="tl">
                    <a:srgbClr val="0064E2"/>
                  </a:outerShdw>
                </a:effectLst>
                <a:ea typeface="ＭＳ Ｐゴシック" pitchFamily="-65" charset="-128"/>
              </a:rPr>
              <a:t>V</a:t>
            </a:r>
            <a:r>
              <a:rPr lang="en-US" dirty="0" smtClean="0">
                <a:solidFill>
                  <a:schemeClr val="tx1"/>
                </a:solidFill>
                <a:effectLst>
                  <a:outerShdw blurRad="38100" dist="38100" dir="2700000" algn="tl">
                    <a:srgbClr val="0064E2"/>
                  </a:outerShdw>
                </a:effectLst>
                <a:ea typeface="ＭＳ Ｐゴシック" pitchFamily="-65" charset="-128"/>
              </a:rPr>
              <a:t>irus signature scanner</a:t>
            </a:r>
          </a:p>
          <a:p>
            <a:pPr lvl="2" eaLnBrk="1" hangingPunct="1">
              <a:lnSpc>
                <a:spcPct val="90000"/>
              </a:lnSpc>
            </a:pPr>
            <a:r>
              <a:rPr lang="en-US" dirty="0">
                <a:solidFill>
                  <a:schemeClr val="tx1"/>
                </a:solidFill>
                <a:effectLst>
                  <a:outerShdw blurRad="38100" dist="38100" dir="2700000" algn="tl">
                    <a:srgbClr val="0064E2"/>
                  </a:outerShdw>
                </a:effectLst>
                <a:ea typeface="ＭＳ Ｐゴシック" pitchFamily="-65" charset="-128"/>
              </a:rPr>
              <a:t>E</a:t>
            </a:r>
            <a:r>
              <a:rPr lang="en-US" dirty="0" smtClean="0">
                <a:solidFill>
                  <a:schemeClr val="tx1"/>
                </a:solidFill>
                <a:effectLst>
                  <a:outerShdw blurRad="38100" dist="38100" dir="2700000" algn="tl">
                    <a:srgbClr val="0064E2"/>
                  </a:outerShdw>
                </a:effectLst>
                <a:ea typeface="ＭＳ Ｐゴシック" pitchFamily="-65" charset="-128"/>
              </a:rPr>
              <a:t>mulation control module</a:t>
            </a:r>
          </a:p>
          <a:p>
            <a:pPr marL="487672" lvl="2" indent="-487672">
              <a:lnSpc>
                <a:spcPct val="90000"/>
              </a:lnSpc>
              <a:spcBef>
                <a:spcPts val="2844"/>
              </a:spcBef>
            </a:pPr>
            <a:r>
              <a:rPr lang="en-US" sz="3413" dirty="0">
                <a:solidFill>
                  <a:schemeClr val="tx1"/>
                </a:solidFill>
                <a:effectLst>
                  <a:outerShdw blurRad="38100" dist="38100" dir="2700000" algn="tl">
                    <a:srgbClr val="0064E2"/>
                  </a:outerShdw>
                </a:effectLst>
                <a:ea typeface="ＭＳ Ｐゴシック" pitchFamily="-65" charset="-128"/>
                <a:cs typeface="ＭＳ Ｐゴシック" pitchFamily="-110" charset="-128"/>
              </a:rPr>
              <a:t>The most difficult design issue with a GD scanner is to determine how long to run each interpretation</a:t>
            </a:r>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46</a:t>
            </a:fld>
            <a:endParaRPr lang="en-US" dirty="0"/>
          </a:p>
        </p:txBody>
      </p:sp>
    </p:spTree>
    <p:extLst>
      <p:ext uri="{BB962C8B-B14F-4D97-AF65-F5344CB8AC3E}">
        <p14:creationId xmlns:p14="http://schemas.microsoft.com/office/powerpoint/2010/main" val="740107721"/>
      </p:ext>
    </p:extLst>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249" y="854439"/>
            <a:ext cx="12007122" cy="955706"/>
          </a:xfrm>
        </p:spPr>
        <p:txBody>
          <a:bodyPr wrap="square" numCol="1" anchorCtr="0" compatLnSpc="1">
            <a:prstTxWarp prst="textNoShape">
              <a:avLst/>
            </a:prstTxWarp>
            <a:normAutofit/>
          </a:bodyPr>
          <a:lstStyle/>
          <a:p>
            <a:pPr eaLnBrk="1" hangingPunct="1"/>
            <a:r>
              <a:rPr lang="en-US" sz="4400" smtClean="0"/>
              <a:t>Host-based behavior-blocking Software</a:t>
            </a:r>
            <a:endParaRPr lang="en-US" sz="4400" dirty="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pitchFamily="-65" charset="-128"/>
            </a:endParaRPr>
          </a:p>
        </p:txBody>
      </p:sp>
      <p:sp>
        <p:nvSpPr>
          <p:cNvPr id="3" name="Content Placeholder 2"/>
          <p:cNvSpPr>
            <a:spLocks noGrp="1"/>
          </p:cNvSpPr>
          <p:nvPr>
            <p:ph idx="1"/>
          </p:nvPr>
        </p:nvSpPr>
        <p:spPr>
          <a:xfrm>
            <a:off x="635249" y="2045325"/>
            <a:ext cx="12029440" cy="4334933"/>
          </a:xfrm>
        </p:spPr>
        <p:txBody>
          <a:bodyPr wrap="square" numCol="1" anchor="t" anchorCtr="0" compatLnSpc="1">
            <a:prstTxWarp prst="textNoShape">
              <a:avLst/>
            </a:prstTxWarp>
          </a:bodyPr>
          <a:lstStyle/>
          <a:p>
            <a:pPr eaLnBrk="1" hangingPunct="1"/>
            <a:r>
              <a:rPr lang="en-US" dirty="0">
                <a:ea typeface="ＭＳ Ｐゴシック" pitchFamily="-65" charset="-128"/>
              </a:rPr>
              <a:t>I</a:t>
            </a:r>
            <a:r>
              <a:rPr lang="en-US" dirty="0" smtClean="0">
                <a:ea typeface="ＭＳ Ｐゴシック" pitchFamily="-65" charset="-128"/>
              </a:rPr>
              <a:t>ntegrates with the operating system of a host computer and monitors program behavior in real time for malicious action </a:t>
            </a:r>
          </a:p>
          <a:p>
            <a:pPr lvl="2" eaLnBrk="1" hangingPunct="1">
              <a:buClr>
                <a:schemeClr val="accent2"/>
              </a:buClr>
            </a:pPr>
            <a:r>
              <a:rPr lang="en-US" dirty="0">
                <a:ea typeface="ＭＳ Ｐゴシック" pitchFamily="-65" charset="-128"/>
              </a:rPr>
              <a:t>B</a:t>
            </a:r>
            <a:r>
              <a:rPr lang="en-US" dirty="0" smtClean="0">
                <a:ea typeface="ＭＳ Ｐゴシック" pitchFamily="-65" charset="-128"/>
              </a:rPr>
              <a:t>locks potentially malicious actions before they have a chance to affect the system</a:t>
            </a:r>
          </a:p>
          <a:p>
            <a:pPr lvl="2" eaLnBrk="1" hangingPunct="1">
              <a:buClr>
                <a:schemeClr val="accent2"/>
              </a:buClr>
            </a:pPr>
            <a:r>
              <a:rPr lang="en-US" dirty="0">
                <a:ea typeface="ＭＳ Ｐゴシック" pitchFamily="-65" charset="-128"/>
              </a:rPr>
              <a:t>B</a:t>
            </a:r>
            <a:r>
              <a:rPr lang="en-US" dirty="0" smtClean="0">
                <a:ea typeface="ＭＳ Ｐゴシック" pitchFamily="-65" charset="-128"/>
              </a:rPr>
              <a:t>locks software in real time so it has an advantage over anti-virus detection techniques such as fingerprinting or heuristics</a:t>
            </a:r>
          </a:p>
        </p:txBody>
      </p:sp>
      <p:graphicFrame>
        <p:nvGraphicFramePr>
          <p:cNvPr id="4" name="Diagram 3"/>
          <p:cNvGraphicFramePr/>
          <p:nvPr>
            <p:extLst>
              <p:ext uri="{D42A27DB-BD31-4B8C-83A1-F6EECF244321}">
                <p14:modId xmlns:p14="http://schemas.microsoft.com/office/powerpoint/2010/main" val="1012823448"/>
              </p:ext>
            </p:extLst>
          </p:nvPr>
        </p:nvGraphicFramePr>
        <p:xfrm>
          <a:off x="2275840" y="5527040"/>
          <a:ext cx="9103360" cy="30344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lstStyle/>
          <a:p>
            <a:pPr>
              <a:defRPr/>
            </a:pPr>
            <a:fld id="{90696C2E-113D-8F4F-97AA-4895F71B68EA}" type="slidenum">
              <a:rPr lang="en-US" smtClean="0"/>
              <a:pPr>
                <a:defRPr/>
              </a:pPr>
              <a:t>47</a:t>
            </a:fld>
            <a:endParaRPr lang="en-US" dirty="0"/>
          </a:p>
        </p:txBody>
      </p:sp>
    </p:spTree>
    <p:extLst>
      <p:ext uri="{BB962C8B-B14F-4D97-AF65-F5344CB8AC3E}">
        <p14:creationId xmlns:p14="http://schemas.microsoft.com/office/powerpoint/2010/main" val="1305712125"/>
      </p:ext>
    </p:extLst>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pPr eaLnBrk="1" hangingPunct="1"/>
            <a:r>
              <a:rPr lang="en-US" sz="4400" dirty="0" smtClean="0"/>
              <a:t>Perimeter Scanning Approaches</a:t>
            </a:r>
            <a:endParaRPr lang="en-US" sz="4400" dirty="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pitchFamily="-65" charset="-128"/>
            </a:endParaRPr>
          </a:p>
        </p:txBody>
      </p:sp>
      <p:sp>
        <p:nvSpPr>
          <p:cNvPr id="3" name="Content Placeholder 2"/>
          <p:cNvSpPr>
            <a:spLocks noGrp="1"/>
          </p:cNvSpPr>
          <p:nvPr>
            <p:ph sz="half" idx="4294967295"/>
          </p:nvPr>
        </p:nvSpPr>
        <p:spPr>
          <a:xfrm>
            <a:off x="571500" y="2155620"/>
            <a:ext cx="5592763" cy="7356475"/>
          </a:xfrm>
        </p:spPr>
        <p:txBody>
          <a:bodyPr wrap="square" numCol="1" anchor="t" anchorCtr="0" compatLnSpc="1">
            <a:prstTxWarp prst="textNoShape">
              <a:avLst/>
            </a:prstTxWarp>
            <a:normAutofit/>
          </a:bodyPr>
          <a:lstStyle/>
          <a:p>
            <a:pPr>
              <a:lnSpc>
                <a:spcPct val="90000"/>
              </a:lnSpc>
              <a:spcAft>
                <a:spcPts val="1707"/>
              </a:spcAft>
            </a:pPr>
            <a:r>
              <a:rPr lang="en-US" dirty="0">
                <a:ea typeface="ＭＳ Ｐゴシック" pitchFamily="-65" charset="-128"/>
              </a:rPr>
              <a:t>A</a:t>
            </a:r>
            <a:r>
              <a:rPr lang="en-US" dirty="0" smtClean="0">
                <a:ea typeface="ＭＳ Ｐゴシック" pitchFamily="-65" charset="-128"/>
              </a:rPr>
              <a:t>nti-virus software typically included in  e-mail and Web proxy services running on an organization’s firewall and IDS</a:t>
            </a:r>
          </a:p>
          <a:p>
            <a:pPr>
              <a:lnSpc>
                <a:spcPct val="90000"/>
              </a:lnSpc>
              <a:spcAft>
                <a:spcPts val="1707"/>
              </a:spcAft>
            </a:pPr>
            <a:r>
              <a:rPr lang="en-US" dirty="0">
                <a:ea typeface="ＭＳ Ｐゴシック" pitchFamily="-65" charset="-128"/>
              </a:rPr>
              <a:t>M</a:t>
            </a:r>
            <a:r>
              <a:rPr lang="en-US" dirty="0" smtClean="0">
                <a:ea typeface="ＭＳ Ｐゴシック" pitchFamily="-65" charset="-128"/>
              </a:rPr>
              <a:t>ay also be included in the traffic analysis component of an IDS</a:t>
            </a:r>
          </a:p>
          <a:p>
            <a:pPr>
              <a:lnSpc>
                <a:spcPct val="90000"/>
              </a:lnSpc>
              <a:spcAft>
                <a:spcPts val="1707"/>
              </a:spcAft>
            </a:pPr>
            <a:r>
              <a:rPr lang="en-US" dirty="0">
                <a:ea typeface="ＭＳ Ｐゴシック" pitchFamily="-65" charset="-128"/>
              </a:rPr>
              <a:t>M</a:t>
            </a:r>
            <a:r>
              <a:rPr lang="en-US" dirty="0" smtClean="0">
                <a:ea typeface="ＭＳ Ｐゴシック" pitchFamily="-65" charset="-128"/>
              </a:rPr>
              <a:t>ay include intrusion prevention measures, blocking the flow of any suspicious traffic</a:t>
            </a:r>
          </a:p>
          <a:p>
            <a:pPr>
              <a:lnSpc>
                <a:spcPct val="90000"/>
              </a:lnSpc>
              <a:spcAft>
                <a:spcPts val="1707"/>
              </a:spcAft>
            </a:pPr>
            <a:r>
              <a:rPr lang="en-US" dirty="0">
                <a:ea typeface="ＭＳ Ｐゴシック" pitchFamily="-65" charset="-128"/>
              </a:rPr>
              <a:t>A</a:t>
            </a:r>
            <a:r>
              <a:rPr lang="en-US" dirty="0" smtClean="0">
                <a:ea typeface="ＭＳ Ｐゴシック" pitchFamily="-65" charset="-128"/>
              </a:rPr>
              <a:t>pproach is limited to scanning malware</a:t>
            </a:r>
          </a:p>
        </p:txBody>
      </p:sp>
      <p:graphicFrame>
        <p:nvGraphicFramePr>
          <p:cNvPr id="5" name="Content Placeholder 4"/>
          <p:cNvGraphicFramePr>
            <a:graphicFrameLocks noGrp="1"/>
          </p:cNvGraphicFramePr>
          <p:nvPr>
            <p:ph sz="half" idx="4294967295"/>
            <p:extLst>
              <p:ext uri="{D42A27DB-BD31-4B8C-83A1-F6EECF244321}">
                <p14:modId xmlns:p14="http://schemas.microsoft.com/office/powerpoint/2010/main" val="340840393"/>
              </p:ext>
            </p:extLst>
          </p:nvPr>
        </p:nvGraphicFramePr>
        <p:xfrm>
          <a:off x="6114231" y="2158488"/>
          <a:ext cx="6610350" cy="6502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3189" name="TextBox 5"/>
          <p:cNvSpPr txBox="1">
            <a:spLocks noChangeArrowheads="1"/>
          </p:cNvSpPr>
          <p:nvPr/>
        </p:nvSpPr>
        <p:spPr bwMode="auto">
          <a:xfrm>
            <a:off x="7001858" y="8660888"/>
            <a:ext cx="5216577" cy="461665"/>
          </a:xfrm>
          <a:prstGeom prst="rect">
            <a:avLst/>
          </a:prstGeom>
          <a:noFill/>
          <a:ln w="9525">
            <a:noFill/>
            <a:miter lim="800000"/>
            <a:headEnd/>
            <a:tailEnd/>
          </a:ln>
        </p:spPr>
        <p:txBody>
          <a:bodyPr wrap="square">
            <a:spAutoFit/>
          </a:bodyPr>
          <a:lstStyle/>
          <a:p>
            <a:r>
              <a:rPr lang="en-US" sz="2400" dirty="0"/>
              <a:t>Two types of </a:t>
            </a:r>
            <a:r>
              <a:rPr lang="en-US" sz="2400"/>
              <a:t>monitoring </a:t>
            </a:r>
            <a:r>
              <a:rPr lang="en-US" sz="2400" smtClean="0"/>
              <a:t>software</a:t>
            </a:r>
            <a:endParaRPr lang="en-US" sz="2400" dirty="0"/>
          </a:p>
        </p:txBody>
      </p:sp>
      <p:sp>
        <p:nvSpPr>
          <p:cNvPr id="4" name="Slide Number Placeholder 3"/>
          <p:cNvSpPr>
            <a:spLocks noGrp="1"/>
          </p:cNvSpPr>
          <p:nvPr>
            <p:ph type="sldNum" sz="quarter" idx="2"/>
          </p:nvPr>
        </p:nvSpPr>
        <p:spPr/>
        <p:txBody>
          <a:bodyPr/>
          <a:lstStyle/>
          <a:p>
            <a:pPr lvl="0"/>
            <a:fld id="{86CB4B4D-7CA3-9044-876B-883B54F8677D}" type="slidenum">
              <a:rPr lang="uk-UA" smtClean="0"/>
              <a:t>48</a:t>
            </a:fld>
            <a:endParaRPr lang="uk-UA"/>
          </a:p>
        </p:txBody>
      </p:sp>
    </p:spTree>
    <p:extLst>
      <p:ext uri="{BB962C8B-B14F-4D97-AF65-F5344CB8AC3E}">
        <p14:creationId xmlns:p14="http://schemas.microsoft.com/office/powerpoint/2010/main" val="1877358977"/>
      </p:ext>
    </p:extLst>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Signatures: A Malware Countermeasure </a:t>
            </a:r>
          </a:p>
        </p:txBody>
      </p:sp>
      <p:sp>
        <p:nvSpPr>
          <p:cNvPr id="3" name="Content Placeholder 2"/>
          <p:cNvSpPr>
            <a:spLocks noGrp="1"/>
          </p:cNvSpPr>
          <p:nvPr>
            <p:ph idx="1"/>
          </p:nvPr>
        </p:nvSpPr>
        <p:spPr/>
        <p:txBody>
          <a:bodyPr/>
          <a:lstStyle/>
          <a:p>
            <a:r>
              <a:rPr lang="en-US" dirty="0"/>
              <a:t>Scan compare the analyzed object with a database of signatures </a:t>
            </a:r>
          </a:p>
          <a:p>
            <a:r>
              <a:rPr lang="en-US" dirty="0"/>
              <a:t>A signature is a virus </a:t>
            </a:r>
            <a:r>
              <a:rPr lang="en-US" dirty="0" smtClean="0"/>
              <a:t>fingerprint</a:t>
            </a:r>
          </a:p>
          <a:p>
            <a:pPr marL="444500" lvl="1" indent="0">
              <a:buNone/>
            </a:pPr>
            <a:r>
              <a:rPr lang="en-US" dirty="0" smtClean="0"/>
              <a:t>– </a:t>
            </a:r>
            <a:r>
              <a:rPr lang="en-US" dirty="0"/>
              <a:t>E.g</a:t>
            </a:r>
            <a:r>
              <a:rPr lang="en-US" dirty="0" smtClean="0"/>
              <a:t>., a </a:t>
            </a:r>
            <a:r>
              <a:rPr lang="en-US" dirty="0"/>
              <a:t>string with a sequence of instructions specific for </a:t>
            </a:r>
            <a:r>
              <a:rPr lang="en-US" dirty="0" smtClean="0"/>
              <a:t>each </a:t>
            </a:r>
            <a:r>
              <a:rPr lang="en-US" dirty="0"/>
              <a:t>virus</a:t>
            </a:r>
            <a:br>
              <a:rPr lang="en-US" dirty="0"/>
            </a:br>
            <a:r>
              <a:rPr lang="en-US" dirty="0"/>
              <a:t>– Different from a digital signature </a:t>
            </a:r>
          </a:p>
          <a:p>
            <a:r>
              <a:rPr lang="en-US" dirty="0"/>
              <a:t>A file is infected if there is a signature inside its </a:t>
            </a:r>
            <a:r>
              <a:rPr lang="en-US" dirty="0" smtClean="0"/>
              <a:t>code</a:t>
            </a:r>
          </a:p>
          <a:p>
            <a:pPr marL="444500" lvl="1" indent="0">
              <a:buNone/>
            </a:pPr>
            <a:r>
              <a:rPr lang="en-US" dirty="0" smtClean="0"/>
              <a:t>– </a:t>
            </a:r>
            <a:r>
              <a:rPr lang="en-US" dirty="0"/>
              <a:t>Fast pattern matching techniques to search for signatures </a:t>
            </a:r>
          </a:p>
          <a:p>
            <a:r>
              <a:rPr lang="en-US" dirty="0"/>
              <a:t>All the signatures together create the malware database that usually is proprietary </a:t>
            </a:r>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49</a:t>
            </a:fld>
            <a:endParaRPr lang="en-US" dirty="0"/>
          </a:p>
        </p:txBody>
      </p:sp>
    </p:spTree>
    <p:extLst>
      <p:ext uri="{BB962C8B-B14F-4D97-AF65-F5344CB8AC3E}">
        <p14:creationId xmlns:p14="http://schemas.microsoft.com/office/powerpoint/2010/main" val="1825712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0240" y="0"/>
            <a:ext cx="11704320" cy="1599636"/>
          </a:xfrm>
        </p:spPr>
        <p:txBody>
          <a:bodyPr/>
          <a:lstStyle/>
          <a:p>
            <a:r>
              <a:rPr lang="en-US" dirty="0" smtClean="0"/>
              <a:t>Attack Sources </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 name="Content Placeholder 2"/>
          <p:cNvSpPr>
            <a:spLocks noGrp="1"/>
          </p:cNvSpPr>
          <p:nvPr>
            <p:ph idx="1"/>
          </p:nvPr>
        </p:nvSpPr>
        <p:spPr>
          <a:xfrm>
            <a:off x="650240" y="2275840"/>
            <a:ext cx="11704320" cy="7004649"/>
          </a:xfrm>
        </p:spPr>
        <p:txBody>
          <a:bodyPr>
            <a:normAutofit fontScale="85000" lnSpcReduction="10000"/>
          </a:bodyPr>
          <a:lstStyle/>
          <a:p>
            <a:r>
              <a:rPr lang="en-US" dirty="0" smtClean="0">
                <a:solidFill>
                  <a:schemeClr val="tx1"/>
                </a:solidFill>
              </a:rPr>
              <a:t>Another significant malware development is the change from attackers being individuals often motivated to demonstrate their technical competence to their peers to more organized and dangerous attack sources such as:</a:t>
            </a:r>
          </a:p>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r>
              <a:rPr lang="en-US" dirty="0" smtClean="0">
                <a:solidFill>
                  <a:schemeClr val="tx1"/>
                </a:solidFill>
              </a:rPr>
              <a:t>This has significantly changed the resources available and motivation behind the rise of malware and has led to development of a large underground economy involving the sale of attack kits, access to compromised hosts, and to stolen information</a:t>
            </a:r>
            <a:endParaRPr lang="en-US" dirty="0">
              <a:solidFill>
                <a:schemeClr val="tx1"/>
              </a:solidFill>
            </a:endParaRPr>
          </a:p>
        </p:txBody>
      </p:sp>
      <p:graphicFrame>
        <p:nvGraphicFramePr>
          <p:cNvPr id="4" name="Diagram 3"/>
          <p:cNvGraphicFramePr/>
          <p:nvPr>
            <p:extLst>
              <p:ext uri="{D42A27DB-BD31-4B8C-83A1-F6EECF244321}">
                <p14:modId xmlns:p14="http://schemas.microsoft.com/office/powerpoint/2010/main" val="334900929"/>
              </p:ext>
            </p:extLst>
          </p:nvPr>
        </p:nvGraphicFramePr>
        <p:xfrm>
          <a:off x="650240" y="2817707"/>
          <a:ext cx="11812693" cy="57799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lstStyle/>
          <a:p>
            <a:pPr>
              <a:defRPr/>
            </a:pPr>
            <a:fld id="{90696C2E-113D-8F4F-97AA-4895F71B68EA}" type="slidenum">
              <a:rPr lang="en-US" smtClean="0"/>
              <a:pPr>
                <a:defRPr/>
              </a:pPr>
              <a:t>5</a:t>
            </a:fld>
            <a:endParaRPr lang="en-US" dirty="0"/>
          </a:p>
        </p:txBody>
      </p:sp>
    </p:spTree>
    <p:extLst>
      <p:ext uri="{BB962C8B-B14F-4D97-AF65-F5344CB8AC3E}">
        <p14:creationId xmlns:p14="http://schemas.microsoft.com/office/powerpoint/2010/main" val="2118260726"/>
      </p:ext>
    </p:extLst>
  </p:cSld>
  <p:clrMapOvr>
    <a:masterClrMapping/>
  </p:clrMapOvr>
  <p:transition spd="slow"/>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Signatures Database </a:t>
            </a:r>
          </a:p>
        </p:txBody>
      </p:sp>
      <p:sp>
        <p:nvSpPr>
          <p:cNvPr id="3" name="Content Placeholder 2"/>
          <p:cNvSpPr>
            <a:spLocks noGrp="1"/>
          </p:cNvSpPr>
          <p:nvPr>
            <p:ph idx="1"/>
          </p:nvPr>
        </p:nvSpPr>
        <p:spPr>
          <a:xfrm>
            <a:off x="571501" y="2353597"/>
            <a:ext cx="5888294" cy="6565900"/>
          </a:xfrm>
        </p:spPr>
        <p:txBody>
          <a:bodyPr/>
          <a:lstStyle/>
          <a:p>
            <a:pPr marL="0" indent="0">
              <a:spcBef>
                <a:spcPts val="1000"/>
              </a:spcBef>
              <a:buNone/>
            </a:pPr>
            <a:r>
              <a:rPr lang="en-US" dirty="0"/>
              <a:t>• Common Malware Enumeration (CME) </a:t>
            </a:r>
            <a:endParaRPr lang="en-US" dirty="0" smtClean="0"/>
          </a:p>
          <a:p>
            <a:pPr marL="444500" lvl="1" indent="0">
              <a:spcBef>
                <a:spcPts val="1000"/>
              </a:spcBef>
              <a:buNone/>
            </a:pPr>
            <a:r>
              <a:rPr lang="en-US" sz="2400" dirty="0" smtClean="0"/>
              <a:t>– </a:t>
            </a:r>
            <a:r>
              <a:rPr lang="en-US" sz="2400" dirty="0"/>
              <a:t> aims to provide unique, common identifiers to new virus threats </a:t>
            </a:r>
          </a:p>
          <a:p>
            <a:pPr marL="444500" lvl="1" indent="0">
              <a:spcBef>
                <a:spcPts val="1000"/>
              </a:spcBef>
              <a:buNone/>
            </a:pPr>
            <a:r>
              <a:rPr lang="en-US" sz="2400" dirty="0"/>
              <a:t>–  Hosted by MITRE </a:t>
            </a:r>
          </a:p>
          <a:p>
            <a:pPr marL="444500" lvl="1" indent="0">
              <a:spcBef>
                <a:spcPts val="1000"/>
              </a:spcBef>
              <a:buNone/>
            </a:pPr>
            <a:r>
              <a:rPr lang="en-US" sz="2400" dirty="0"/>
              <a:t>–  http://</a:t>
            </a:r>
            <a:r>
              <a:rPr lang="en-US" sz="2400" dirty="0" err="1" smtClean="0"/>
              <a:t>cme.mitre.org</a:t>
            </a:r>
            <a:r>
              <a:rPr lang="en-US" sz="2400" dirty="0" smtClean="0"/>
              <a:t>/data/</a:t>
            </a:r>
            <a:r>
              <a:rPr lang="en-US" sz="2400" dirty="0" err="1" smtClean="0"/>
              <a:t>list.html</a:t>
            </a:r>
            <a:r>
              <a:rPr lang="en-US" sz="2400" dirty="0" smtClean="0"/>
              <a:t> </a:t>
            </a:r>
            <a:endParaRPr lang="en-US" sz="2400" dirty="0"/>
          </a:p>
          <a:p>
            <a:pPr marL="0" indent="0">
              <a:spcBef>
                <a:spcPts val="1000"/>
              </a:spcBef>
              <a:buNone/>
            </a:pPr>
            <a:r>
              <a:rPr lang="en-US" dirty="0"/>
              <a:t>• Digital Immune System (DIS) </a:t>
            </a:r>
            <a:endParaRPr lang="en-US" dirty="0" smtClean="0"/>
          </a:p>
          <a:p>
            <a:pPr marL="444500" lvl="1" indent="0">
              <a:spcBef>
                <a:spcPts val="1000"/>
              </a:spcBef>
              <a:buNone/>
            </a:pPr>
            <a:r>
              <a:rPr lang="en-US" sz="2400" dirty="0" smtClean="0"/>
              <a:t>– </a:t>
            </a:r>
            <a:r>
              <a:rPr lang="en-US" sz="2400" dirty="0"/>
              <a:t>Create automatically new signatures </a:t>
            </a:r>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50</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5387" y="3067665"/>
            <a:ext cx="6738573" cy="4218038"/>
          </a:xfrm>
          <a:prstGeom prst="rect">
            <a:avLst/>
          </a:prstGeom>
        </p:spPr>
      </p:pic>
    </p:spTree>
    <p:extLst>
      <p:ext uri="{BB962C8B-B14F-4D97-AF65-F5344CB8AC3E}">
        <p14:creationId xmlns:p14="http://schemas.microsoft.com/office/powerpoint/2010/main" val="2691540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White/Black Listing </a:t>
            </a:r>
          </a:p>
        </p:txBody>
      </p:sp>
      <p:sp>
        <p:nvSpPr>
          <p:cNvPr id="3" name="Content Placeholder 2"/>
          <p:cNvSpPr>
            <a:spLocks noGrp="1"/>
          </p:cNvSpPr>
          <p:nvPr>
            <p:ph idx="1"/>
          </p:nvPr>
        </p:nvSpPr>
        <p:spPr/>
        <p:txBody>
          <a:bodyPr/>
          <a:lstStyle/>
          <a:p>
            <a:pPr marL="0" indent="0">
              <a:buNone/>
            </a:pPr>
            <a:r>
              <a:rPr lang="en-US" dirty="0"/>
              <a:t>• </a:t>
            </a:r>
            <a:r>
              <a:rPr lang="en-US" dirty="0" smtClean="0"/>
              <a:t>Maintain database of cryptographic hashes for </a:t>
            </a:r>
            <a:r>
              <a:rPr lang="en-US" dirty="0"/>
              <a:t>– Operating system </a:t>
            </a:r>
            <a:r>
              <a:rPr lang="en-US" dirty="0" smtClean="0"/>
              <a:t>files</a:t>
            </a:r>
          </a:p>
          <a:p>
            <a:pPr marL="444500" lvl="1" indent="0">
              <a:buNone/>
            </a:pPr>
            <a:r>
              <a:rPr lang="en-US" dirty="0" smtClean="0"/>
              <a:t>– </a:t>
            </a:r>
            <a:r>
              <a:rPr lang="en-US" dirty="0"/>
              <a:t>Popular applications</a:t>
            </a:r>
            <a:br>
              <a:rPr lang="en-US" dirty="0"/>
            </a:br>
            <a:r>
              <a:rPr lang="en-US" dirty="0"/>
              <a:t>– Known infected files </a:t>
            </a:r>
          </a:p>
          <a:p>
            <a:pPr marL="0" indent="0">
              <a:buNone/>
            </a:pPr>
            <a:r>
              <a:rPr lang="en-US" dirty="0"/>
              <a:t>• </a:t>
            </a:r>
            <a:r>
              <a:rPr lang="en-US" dirty="0" smtClean="0"/>
              <a:t>Compute hash of each file</a:t>
            </a:r>
            <a:r>
              <a:rPr lang="en-US" dirty="0"/>
              <a:t/>
            </a:r>
            <a:br>
              <a:rPr lang="en-US" dirty="0"/>
            </a:br>
            <a:r>
              <a:rPr lang="en-US" dirty="0"/>
              <a:t>• </a:t>
            </a:r>
            <a:r>
              <a:rPr lang="en-US" dirty="0" smtClean="0"/>
              <a:t>Look up into database</a:t>
            </a:r>
            <a:r>
              <a:rPr lang="en-US" dirty="0"/>
              <a:t/>
            </a:r>
            <a:br>
              <a:rPr lang="en-US" dirty="0"/>
            </a:br>
            <a:r>
              <a:rPr lang="en-US" dirty="0"/>
              <a:t>• Needs to protect the integrity of the database </a:t>
            </a:r>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51</a:t>
            </a:fld>
            <a:endParaRPr lang="en-US" dirty="0"/>
          </a:p>
        </p:txBody>
      </p:sp>
    </p:spTree>
    <p:extLst>
      <p:ext uri="{BB962C8B-B14F-4D97-AF65-F5344CB8AC3E}">
        <p14:creationId xmlns:p14="http://schemas.microsoft.com/office/powerpoint/2010/main" val="12704742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Heuristic Analysis </a:t>
            </a:r>
          </a:p>
        </p:txBody>
      </p:sp>
      <p:sp>
        <p:nvSpPr>
          <p:cNvPr id="3" name="Content Placeholder 2"/>
          <p:cNvSpPr>
            <a:spLocks noGrp="1"/>
          </p:cNvSpPr>
          <p:nvPr>
            <p:ph idx="1"/>
          </p:nvPr>
        </p:nvSpPr>
        <p:spPr/>
        <p:txBody>
          <a:bodyPr/>
          <a:lstStyle/>
          <a:p>
            <a:pPr marL="0" indent="0">
              <a:buNone/>
            </a:pPr>
            <a:r>
              <a:rPr lang="en-US" dirty="0"/>
              <a:t>• </a:t>
            </a:r>
            <a:r>
              <a:rPr lang="en-US" dirty="0" smtClean="0"/>
              <a:t>Useful to identify new and “zero day” malware </a:t>
            </a:r>
          </a:p>
          <a:p>
            <a:pPr marL="0" indent="0">
              <a:buNone/>
            </a:pPr>
            <a:r>
              <a:rPr lang="en-US" dirty="0" smtClean="0"/>
              <a:t>• Code analysis </a:t>
            </a:r>
          </a:p>
          <a:p>
            <a:pPr marL="444500" lvl="1" indent="0">
              <a:buNone/>
            </a:pPr>
            <a:r>
              <a:rPr lang="en-US" dirty="0" smtClean="0"/>
              <a:t>– </a:t>
            </a:r>
            <a:r>
              <a:rPr lang="en-US" dirty="0"/>
              <a:t>Based on the instructions, the antivirus can determine whether or not the program is malicious, i.e., program contains instruction to delete system files, </a:t>
            </a:r>
          </a:p>
          <a:p>
            <a:pPr marL="0" indent="0">
              <a:buNone/>
            </a:pPr>
            <a:r>
              <a:rPr lang="en-US" dirty="0"/>
              <a:t>• </a:t>
            </a:r>
            <a:r>
              <a:rPr lang="en-US" dirty="0" smtClean="0"/>
              <a:t>Execution emulation</a:t>
            </a:r>
            <a:endParaRPr lang="en-US" dirty="0"/>
          </a:p>
          <a:p>
            <a:pPr marL="444500" lvl="1" indent="0">
              <a:spcBef>
                <a:spcPts val="1000"/>
              </a:spcBef>
              <a:buNone/>
            </a:pPr>
            <a:r>
              <a:rPr lang="en-US" dirty="0" smtClean="0"/>
              <a:t>– </a:t>
            </a:r>
            <a:r>
              <a:rPr lang="en-US" dirty="0"/>
              <a:t>Run code in isolated emulation environment </a:t>
            </a:r>
            <a:endParaRPr lang="en-US" dirty="0" smtClean="0"/>
          </a:p>
          <a:p>
            <a:pPr marL="444500" lvl="1" indent="0">
              <a:spcBef>
                <a:spcPts val="1000"/>
              </a:spcBef>
              <a:buNone/>
            </a:pPr>
            <a:r>
              <a:rPr lang="en-US" dirty="0" smtClean="0"/>
              <a:t>– </a:t>
            </a:r>
            <a:r>
              <a:rPr lang="en-US" dirty="0"/>
              <a:t>Monitor actions that target file takes</a:t>
            </a:r>
            <a:br>
              <a:rPr lang="en-US" dirty="0"/>
            </a:br>
            <a:r>
              <a:rPr lang="en-US" dirty="0"/>
              <a:t>– If the actions are harmful, mark as virus </a:t>
            </a:r>
          </a:p>
          <a:p>
            <a:pPr marL="0" indent="0">
              <a:buNone/>
            </a:pPr>
            <a:r>
              <a:rPr lang="en-US" dirty="0"/>
              <a:t>• </a:t>
            </a:r>
            <a:r>
              <a:rPr lang="en-US" dirty="0" smtClean="0"/>
              <a:t>Heuristic methods can trigger false alarms</a:t>
            </a:r>
            <a:r>
              <a:rPr lang="en-US" dirty="0"/>
              <a:t/>
            </a:r>
            <a:br>
              <a:rPr lang="en-US" dirty="0"/>
            </a:br>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52</a:t>
            </a:fld>
            <a:endParaRPr lang="en-US" dirty="0"/>
          </a:p>
        </p:txBody>
      </p:sp>
    </p:spTree>
    <p:extLst>
      <p:ext uri="{BB962C8B-B14F-4D97-AF65-F5344CB8AC3E}">
        <p14:creationId xmlns:p14="http://schemas.microsoft.com/office/powerpoint/2010/main" val="12921392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Shield vs. On-demand </a:t>
            </a:r>
          </a:p>
        </p:txBody>
      </p:sp>
      <p:sp>
        <p:nvSpPr>
          <p:cNvPr id="3" name="Content Placeholder 2"/>
          <p:cNvSpPr>
            <a:spLocks noGrp="1"/>
          </p:cNvSpPr>
          <p:nvPr>
            <p:ph sz="half" idx="1"/>
          </p:nvPr>
        </p:nvSpPr>
        <p:spPr>
          <a:xfrm>
            <a:off x="894080" y="2596444"/>
            <a:ext cx="5527040" cy="3229169"/>
          </a:xfrm>
        </p:spPr>
        <p:txBody>
          <a:bodyPr/>
          <a:lstStyle/>
          <a:p>
            <a:pPr marL="0" indent="0">
              <a:buNone/>
            </a:pPr>
            <a:r>
              <a:rPr lang="en-US" dirty="0" smtClean="0"/>
              <a:t>Shield </a:t>
            </a:r>
          </a:p>
          <a:p>
            <a:pPr marL="444500" lvl="1" indent="0">
              <a:spcBef>
                <a:spcPts val="1000"/>
              </a:spcBef>
              <a:buNone/>
            </a:pPr>
            <a:r>
              <a:rPr lang="en-US" dirty="0" smtClean="0"/>
              <a:t>– </a:t>
            </a:r>
            <a:r>
              <a:rPr lang="en-US" dirty="0"/>
              <a:t> Background process </a:t>
            </a:r>
          </a:p>
          <a:p>
            <a:pPr marL="444500" lvl="1" indent="0">
              <a:spcBef>
                <a:spcPts val="1000"/>
              </a:spcBef>
              <a:buNone/>
            </a:pPr>
            <a:r>
              <a:rPr lang="en-US" dirty="0"/>
              <a:t>(service/daemon) </a:t>
            </a:r>
          </a:p>
          <a:p>
            <a:pPr marL="444500" lvl="1" indent="0">
              <a:spcBef>
                <a:spcPts val="1000"/>
              </a:spcBef>
              <a:buNone/>
            </a:pPr>
            <a:r>
              <a:rPr lang="en-US" dirty="0"/>
              <a:t>–  Scans each time a file is touched (open, copy, execute, etc.) </a:t>
            </a:r>
          </a:p>
          <a:p>
            <a:endParaRPr lang="en-US" dirty="0"/>
          </a:p>
        </p:txBody>
      </p:sp>
      <p:sp>
        <p:nvSpPr>
          <p:cNvPr id="4" name="Content Placeholder 3"/>
          <p:cNvSpPr>
            <a:spLocks noGrp="1"/>
          </p:cNvSpPr>
          <p:nvPr>
            <p:ph sz="half" idx="2"/>
          </p:nvPr>
        </p:nvSpPr>
        <p:spPr>
          <a:xfrm>
            <a:off x="6583680" y="2596444"/>
            <a:ext cx="5527040" cy="3022691"/>
          </a:xfrm>
        </p:spPr>
        <p:txBody>
          <a:bodyPr/>
          <a:lstStyle/>
          <a:p>
            <a:pPr marL="0" indent="0">
              <a:buNone/>
            </a:pPr>
            <a:r>
              <a:rPr lang="en-US" dirty="0" smtClean="0"/>
              <a:t>On-demand </a:t>
            </a:r>
          </a:p>
          <a:p>
            <a:pPr lvl="1">
              <a:spcBef>
                <a:spcPts val="1000"/>
              </a:spcBef>
            </a:pPr>
            <a:r>
              <a:rPr lang="en-US" dirty="0" smtClean="0"/>
              <a:t>Scan on explicit user </a:t>
            </a:r>
            <a:r>
              <a:rPr lang="en-US" dirty="0"/>
              <a:t>request or according to regular schedule </a:t>
            </a:r>
            <a:endParaRPr lang="en-US" dirty="0" smtClean="0"/>
          </a:p>
          <a:p>
            <a:pPr lvl="1">
              <a:spcBef>
                <a:spcPts val="1000"/>
              </a:spcBef>
            </a:pPr>
            <a:r>
              <a:rPr lang="en-US" dirty="0" smtClean="0"/>
              <a:t>On a suspicious file</a:t>
            </a:r>
            <a:r>
              <a:rPr lang="en-US" dirty="0"/>
              <a:t>, directory, drive, etc. </a:t>
            </a:r>
          </a:p>
        </p:txBody>
      </p:sp>
      <p:sp>
        <p:nvSpPr>
          <p:cNvPr id="5" name="Slide Number Placeholder 4"/>
          <p:cNvSpPr>
            <a:spLocks noGrp="1"/>
          </p:cNvSpPr>
          <p:nvPr>
            <p:ph type="sldNum" sz="quarter" idx="12"/>
          </p:nvPr>
        </p:nvSpPr>
        <p:spPr/>
        <p:txBody>
          <a:bodyPr/>
          <a:lstStyle/>
          <a:p>
            <a:fld id="{55B28040-0FD8-C544-8357-9EE6C5A36700}" type="slidenum">
              <a:rPr lang="en-US" smtClean="0"/>
              <a:t>53</a:t>
            </a:fld>
            <a:endParaRPr lang="en-US"/>
          </a:p>
        </p:txBody>
      </p:sp>
      <p:sp>
        <p:nvSpPr>
          <p:cNvPr id="6" name="Rectangle 5"/>
          <p:cNvSpPr/>
          <p:nvPr/>
        </p:nvSpPr>
        <p:spPr>
          <a:xfrm>
            <a:off x="894080" y="5825613"/>
            <a:ext cx="11216640" cy="2800767"/>
          </a:xfrm>
          <a:prstGeom prst="rect">
            <a:avLst/>
          </a:prstGeom>
        </p:spPr>
        <p:txBody>
          <a:bodyPr wrap="square">
            <a:spAutoFit/>
          </a:bodyPr>
          <a:lstStyle/>
          <a:p>
            <a:pPr algn="l"/>
            <a:r>
              <a:rPr lang="en-US" sz="2800" dirty="0">
                <a:solidFill>
                  <a:srgbClr val="000000"/>
                </a:solidFill>
                <a:latin typeface="ArialMT" charset="0"/>
              </a:rPr>
              <a:t>Performance test of scan </a:t>
            </a:r>
            <a:r>
              <a:rPr lang="en-US" sz="2800" dirty="0" smtClean="0">
                <a:solidFill>
                  <a:srgbClr val="000000"/>
                </a:solidFill>
                <a:latin typeface="ArialMT" charset="0"/>
              </a:rPr>
              <a:t>techniques</a:t>
            </a:r>
          </a:p>
          <a:p>
            <a:pPr marL="342900" lvl="8" indent="-342900" algn="l">
              <a:buFont typeface="Arial" charset="0"/>
              <a:buChar char="•"/>
            </a:pPr>
            <a:r>
              <a:rPr lang="en-US" sz="2400" dirty="0" smtClean="0">
                <a:solidFill>
                  <a:srgbClr val="F49344"/>
                </a:solidFill>
                <a:latin typeface="ArialMT" charset="0"/>
              </a:rPr>
              <a:t>Comparative</a:t>
            </a:r>
            <a:r>
              <a:rPr lang="en-US" sz="2400" dirty="0">
                <a:solidFill>
                  <a:srgbClr val="F49344"/>
                </a:solidFill>
                <a:latin typeface="ArialMT" charset="0"/>
              </a:rPr>
              <a:t>: </a:t>
            </a:r>
            <a:r>
              <a:rPr lang="en-US" sz="2400" dirty="0">
                <a:solidFill>
                  <a:srgbClr val="000000"/>
                </a:solidFill>
                <a:latin typeface="ArialMT" charset="0"/>
              </a:rPr>
              <a:t>check the number of already known viruses that are </a:t>
            </a:r>
            <a:endParaRPr lang="en-US" sz="2400" dirty="0"/>
          </a:p>
          <a:p>
            <a:pPr marL="342900" lvl="8" indent="-342900" algn="l">
              <a:buFont typeface="Arial" charset="0"/>
              <a:buChar char="•"/>
            </a:pPr>
            <a:r>
              <a:rPr lang="en-US" sz="2400" dirty="0">
                <a:solidFill>
                  <a:srgbClr val="000000"/>
                </a:solidFill>
                <a:latin typeface="ArialMT" charset="0"/>
              </a:rPr>
              <a:t>found and the time to perform the scan</a:t>
            </a:r>
            <a:br>
              <a:rPr lang="en-US" sz="2400" dirty="0">
                <a:solidFill>
                  <a:srgbClr val="000000"/>
                </a:solidFill>
                <a:latin typeface="ArialMT" charset="0"/>
              </a:rPr>
            </a:br>
            <a:r>
              <a:rPr lang="en-US" sz="2400" dirty="0" smtClean="0">
                <a:solidFill>
                  <a:srgbClr val="F49344"/>
                </a:solidFill>
                <a:latin typeface="ArialMT" charset="0"/>
              </a:rPr>
              <a:t>Retrospective</a:t>
            </a:r>
            <a:r>
              <a:rPr lang="en-US" sz="2400" dirty="0">
                <a:solidFill>
                  <a:srgbClr val="F49344"/>
                </a:solidFill>
                <a:latin typeface="ArialMT" charset="0"/>
              </a:rPr>
              <a:t>: </a:t>
            </a:r>
            <a:r>
              <a:rPr lang="en-US" sz="2400" dirty="0">
                <a:solidFill>
                  <a:srgbClr val="000000"/>
                </a:solidFill>
                <a:latin typeface="ArialMT" charset="0"/>
              </a:rPr>
              <a:t>test the proactive detection of the scanner for unknown </a:t>
            </a:r>
            <a:endParaRPr lang="en-US" sz="2400" dirty="0"/>
          </a:p>
          <a:p>
            <a:pPr algn="l"/>
            <a:r>
              <a:rPr lang="en-US" sz="2400" dirty="0">
                <a:solidFill>
                  <a:srgbClr val="000000"/>
                </a:solidFill>
                <a:latin typeface="ArialMT" charset="0"/>
              </a:rPr>
              <a:t>viruses, to verify which vendor uses better heuristics </a:t>
            </a:r>
            <a:endParaRPr lang="en-US" sz="2400" dirty="0" smtClean="0">
              <a:solidFill>
                <a:srgbClr val="000000"/>
              </a:solidFill>
              <a:latin typeface="ArialMT" charset="0"/>
            </a:endParaRPr>
          </a:p>
          <a:p>
            <a:pPr algn="l"/>
            <a:r>
              <a:rPr lang="en-US" sz="2800" dirty="0" smtClean="0">
                <a:solidFill>
                  <a:srgbClr val="000000"/>
                </a:solidFill>
                <a:latin typeface="ArialMT" charset="0"/>
              </a:rPr>
              <a:t>Anti-viruses </a:t>
            </a:r>
            <a:r>
              <a:rPr lang="en-US" sz="2800" dirty="0">
                <a:solidFill>
                  <a:srgbClr val="000000"/>
                </a:solidFill>
                <a:latin typeface="ArialMT" charset="0"/>
              </a:rPr>
              <a:t>are ranked using both parameters: </a:t>
            </a:r>
            <a:endParaRPr lang="en-US" sz="2800" dirty="0" smtClean="0">
              <a:solidFill>
                <a:srgbClr val="000000"/>
              </a:solidFill>
              <a:latin typeface="ArialMT" charset="0"/>
            </a:endParaRPr>
          </a:p>
          <a:p>
            <a:pPr lvl="1" algn="l"/>
            <a:r>
              <a:rPr lang="en-US" sz="2400" dirty="0" smtClean="0">
                <a:solidFill>
                  <a:srgbClr val="3851A3"/>
                </a:solidFill>
                <a:latin typeface="ArialMT" charset="0"/>
              </a:rPr>
              <a:t>http</a:t>
            </a:r>
            <a:r>
              <a:rPr lang="en-US" sz="2400" dirty="0">
                <a:solidFill>
                  <a:srgbClr val="3851A3"/>
                </a:solidFill>
                <a:latin typeface="ArialMT" charset="0"/>
              </a:rPr>
              <a:t>://</a:t>
            </a:r>
            <a:r>
              <a:rPr lang="en-US" sz="2400" dirty="0" err="1">
                <a:solidFill>
                  <a:srgbClr val="3851A3"/>
                </a:solidFill>
                <a:latin typeface="ArialMT" charset="0"/>
              </a:rPr>
              <a:t>www.av-comparatives.org</a:t>
            </a:r>
            <a:r>
              <a:rPr lang="en-US" sz="2400" dirty="0">
                <a:solidFill>
                  <a:srgbClr val="3851A3"/>
                </a:solidFill>
                <a:latin typeface="ArialMT" charset="0"/>
              </a:rPr>
              <a:t>/ </a:t>
            </a:r>
            <a:endParaRPr lang="en-US" sz="2400" dirty="0"/>
          </a:p>
        </p:txBody>
      </p:sp>
    </p:spTree>
    <p:extLst>
      <p:ext uri="{BB962C8B-B14F-4D97-AF65-F5344CB8AC3E}">
        <p14:creationId xmlns:p14="http://schemas.microsoft.com/office/powerpoint/2010/main" val="8154360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a:t>Online vs Offline Anti Virus Software </a:t>
            </a:r>
          </a:p>
        </p:txBody>
      </p:sp>
      <p:sp>
        <p:nvSpPr>
          <p:cNvPr id="5" name="Content Placeholder 4"/>
          <p:cNvSpPr>
            <a:spLocks noGrp="1"/>
          </p:cNvSpPr>
          <p:nvPr>
            <p:ph sz="half" idx="1"/>
          </p:nvPr>
        </p:nvSpPr>
        <p:spPr>
          <a:xfrm>
            <a:off x="849835" y="2286728"/>
            <a:ext cx="5527040" cy="6188570"/>
          </a:xfrm>
        </p:spPr>
        <p:txBody>
          <a:bodyPr/>
          <a:lstStyle/>
          <a:p>
            <a:pPr marL="0" indent="0">
              <a:buNone/>
            </a:pPr>
            <a:r>
              <a:rPr lang="en-US" dirty="0" smtClean="0"/>
              <a:t>Online</a:t>
            </a:r>
          </a:p>
          <a:p>
            <a:pPr lvl="1">
              <a:spcBef>
                <a:spcPts val="1000"/>
              </a:spcBef>
            </a:pPr>
            <a:r>
              <a:rPr lang="en-US" dirty="0" smtClean="0"/>
              <a:t>Free </a:t>
            </a:r>
            <a:r>
              <a:rPr lang="en-US" dirty="0"/>
              <a:t>browser plug-in </a:t>
            </a:r>
          </a:p>
          <a:p>
            <a:pPr lvl="1">
              <a:spcBef>
                <a:spcPts val="1000"/>
              </a:spcBef>
            </a:pPr>
            <a:r>
              <a:rPr lang="en-US" dirty="0"/>
              <a:t>Authentication through third </a:t>
            </a:r>
          </a:p>
          <a:p>
            <a:pPr lvl="1">
              <a:spcBef>
                <a:spcPts val="1000"/>
              </a:spcBef>
            </a:pPr>
            <a:r>
              <a:rPr lang="en-US" dirty="0"/>
              <a:t>party certificate (i.e. VeriSign) </a:t>
            </a:r>
          </a:p>
          <a:p>
            <a:pPr lvl="1">
              <a:spcBef>
                <a:spcPts val="1000"/>
              </a:spcBef>
            </a:pPr>
            <a:r>
              <a:rPr lang="en-US" dirty="0"/>
              <a:t>No shielding </a:t>
            </a:r>
          </a:p>
          <a:p>
            <a:pPr lvl="1">
              <a:spcBef>
                <a:spcPts val="1000"/>
              </a:spcBef>
            </a:pPr>
            <a:r>
              <a:rPr lang="en-US" dirty="0"/>
              <a:t>Software and signatures update at each scan </a:t>
            </a:r>
          </a:p>
          <a:p>
            <a:pPr lvl="1">
              <a:spcBef>
                <a:spcPts val="1000"/>
              </a:spcBef>
            </a:pPr>
            <a:r>
              <a:rPr lang="en-US" dirty="0"/>
              <a:t>Poorly configurable </a:t>
            </a:r>
          </a:p>
          <a:p>
            <a:pPr lvl="1">
              <a:spcBef>
                <a:spcPts val="1000"/>
              </a:spcBef>
            </a:pPr>
            <a:r>
              <a:rPr lang="en-US" dirty="0"/>
              <a:t>Scan needs internet connection </a:t>
            </a:r>
          </a:p>
          <a:p>
            <a:pPr lvl="1">
              <a:spcBef>
                <a:spcPts val="1000"/>
              </a:spcBef>
            </a:pPr>
            <a:r>
              <a:rPr lang="en-US" dirty="0"/>
              <a:t>Report collected by the company that offers the service </a:t>
            </a:r>
          </a:p>
          <a:p>
            <a:endParaRPr lang="en-US" dirty="0"/>
          </a:p>
        </p:txBody>
      </p:sp>
      <p:sp>
        <p:nvSpPr>
          <p:cNvPr id="6" name="Content Placeholder 5"/>
          <p:cNvSpPr>
            <a:spLocks noGrp="1"/>
          </p:cNvSpPr>
          <p:nvPr>
            <p:ph sz="half" idx="2"/>
          </p:nvPr>
        </p:nvSpPr>
        <p:spPr>
          <a:xfrm>
            <a:off x="6613176" y="2286728"/>
            <a:ext cx="5527040" cy="6188570"/>
          </a:xfrm>
        </p:spPr>
        <p:txBody>
          <a:bodyPr/>
          <a:lstStyle/>
          <a:p>
            <a:pPr marL="0" indent="0">
              <a:buNone/>
            </a:pPr>
            <a:r>
              <a:rPr lang="en-US" dirty="0" smtClean="0"/>
              <a:t>Offline</a:t>
            </a:r>
          </a:p>
          <a:p>
            <a:pPr lvl="1">
              <a:spcBef>
                <a:spcPts val="1000"/>
              </a:spcBef>
            </a:pPr>
            <a:r>
              <a:rPr lang="en-US" dirty="0" smtClean="0"/>
              <a:t>Paid </a:t>
            </a:r>
            <a:r>
              <a:rPr lang="en-US" dirty="0"/>
              <a:t>annual subscription Installed on the OS </a:t>
            </a:r>
          </a:p>
          <a:p>
            <a:pPr lvl="1">
              <a:spcBef>
                <a:spcPts val="1000"/>
              </a:spcBef>
            </a:pPr>
            <a:r>
              <a:rPr lang="en-US" dirty="0"/>
              <a:t>Software distributed securely by the vendor online or a retailer </a:t>
            </a:r>
          </a:p>
          <a:p>
            <a:pPr lvl="1">
              <a:spcBef>
                <a:spcPts val="1000"/>
              </a:spcBef>
            </a:pPr>
            <a:r>
              <a:rPr lang="en-US" dirty="0"/>
              <a:t>System shielding </a:t>
            </a:r>
          </a:p>
          <a:p>
            <a:pPr lvl="1">
              <a:spcBef>
                <a:spcPts val="1000"/>
              </a:spcBef>
            </a:pPr>
            <a:r>
              <a:rPr lang="en-US" dirty="0"/>
              <a:t>Scheduled software and signatures updates </a:t>
            </a:r>
          </a:p>
          <a:p>
            <a:pPr lvl="1">
              <a:spcBef>
                <a:spcPts val="1000"/>
              </a:spcBef>
            </a:pPr>
            <a:r>
              <a:rPr lang="en-US" dirty="0"/>
              <a:t>Easily configurable</a:t>
            </a:r>
            <a:br>
              <a:rPr lang="en-US" dirty="0"/>
            </a:br>
            <a:r>
              <a:rPr lang="en-US" dirty="0"/>
              <a:t>Scan without internet connection </a:t>
            </a:r>
          </a:p>
          <a:p>
            <a:pPr lvl="1">
              <a:spcBef>
                <a:spcPts val="1000"/>
              </a:spcBef>
            </a:pPr>
            <a:r>
              <a:rPr lang="en-US" dirty="0"/>
              <a:t>Report collected locally and may be sent to vendor </a:t>
            </a:r>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54</a:t>
            </a:fld>
            <a:endParaRPr lang="en-US" dirty="0"/>
          </a:p>
        </p:txBody>
      </p:sp>
    </p:spTree>
    <p:extLst>
      <p:ext uri="{BB962C8B-B14F-4D97-AF65-F5344CB8AC3E}">
        <p14:creationId xmlns:p14="http://schemas.microsoft.com/office/powerpoint/2010/main" val="20291635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Quarantine </a:t>
            </a:r>
          </a:p>
        </p:txBody>
      </p:sp>
      <p:sp>
        <p:nvSpPr>
          <p:cNvPr id="3" name="Content Placeholder 2"/>
          <p:cNvSpPr>
            <a:spLocks noGrp="1"/>
          </p:cNvSpPr>
          <p:nvPr>
            <p:ph idx="1"/>
          </p:nvPr>
        </p:nvSpPr>
        <p:spPr/>
        <p:txBody>
          <a:bodyPr/>
          <a:lstStyle/>
          <a:p>
            <a:r>
              <a:rPr lang="en-US" dirty="0"/>
              <a:t>A suspicious file can be isolated in a folder called quarantine: </a:t>
            </a:r>
            <a:endParaRPr lang="en-US" dirty="0" smtClean="0"/>
          </a:p>
          <a:p>
            <a:pPr marL="444500" lvl="1" indent="0">
              <a:buNone/>
            </a:pPr>
            <a:r>
              <a:rPr lang="en-US" dirty="0" smtClean="0"/>
              <a:t>– </a:t>
            </a:r>
            <a:r>
              <a:rPr lang="en-US" dirty="0" err="1"/>
              <a:t>E.g</a:t>
            </a:r>
            <a:r>
              <a:rPr lang="en-US" dirty="0" smtClean="0"/>
              <a:t>,. If the result of the heuristic analysis is positive and you are </a:t>
            </a:r>
            <a:r>
              <a:rPr lang="en-US" dirty="0"/>
              <a:t>waiting for </a:t>
            </a:r>
            <a:r>
              <a:rPr lang="en-US" dirty="0" err="1"/>
              <a:t>db</a:t>
            </a:r>
            <a:r>
              <a:rPr lang="en-US" dirty="0"/>
              <a:t> signatures update </a:t>
            </a:r>
          </a:p>
          <a:p>
            <a:r>
              <a:rPr lang="en-US" dirty="0"/>
              <a:t>The suspicious file is not deleted but made harmless: the user can decide when to remove it or eventually restore for a false positive </a:t>
            </a:r>
            <a:endParaRPr lang="en-US" dirty="0" smtClean="0"/>
          </a:p>
          <a:p>
            <a:pPr marL="444500" lvl="1" indent="0">
              <a:buNone/>
            </a:pPr>
            <a:r>
              <a:rPr lang="en-US" dirty="0" smtClean="0"/>
              <a:t>– Interacting with a file in quarantine it is possible only through the </a:t>
            </a:r>
            <a:r>
              <a:rPr lang="en-US" dirty="0"/>
              <a:t>antivirus program </a:t>
            </a:r>
          </a:p>
          <a:p>
            <a:r>
              <a:rPr lang="en-US" dirty="0"/>
              <a:t>The file in quarantine is harmless because it is encrypted </a:t>
            </a:r>
          </a:p>
          <a:p>
            <a:r>
              <a:rPr lang="en-US" dirty="0"/>
              <a:t>Usually the quarantine technique is proprietary and the details are </a:t>
            </a:r>
            <a:r>
              <a:rPr lang="en-US" dirty="0" smtClean="0"/>
              <a:t>kept </a:t>
            </a:r>
            <a:r>
              <a:rPr lang="en-US" dirty="0"/>
              <a:t>secret </a:t>
            </a:r>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55</a:t>
            </a:fld>
            <a:endParaRPr lang="en-US" dirty="0"/>
          </a:p>
        </p:txBody>
      </p:sp>
    </p:spTree>
    <p:extLst>
      <p:ext uri="{BB962C8B-B14F-4D97-AF65-F5344CB8AC3E}">
        <p14:creationId xmlns:p14="http://schemas.microsoft.com/office/powerpoint/2010/main" val="12803616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vs. Dynamic Analysis </a:t>
            </a:r>
          </a:p>
        </p:txBody>
      </p:sp>
      <p:sp>
        <p:nvSpPr>
          <p:cNvPr id="5" name="Content Placeholder 4"/>
          <p:cNvSpPr>
            <a:spLocks noGrp="1"/>
          </p:cNvSpPr>
          <p:nvPr>
            <p:ph sz="half" idx="1"/>
          </p:nvPr>
        </p:nvSpPr>
        <p:spPr/>
        <p:txBody>
          <a:bodyPr/>
          <a:lstStyle/>
          <a:p>
            <a:pPr marL="0" indent="0">
              <a:buNone/>
            </a:pPr>
            <a:r>
              <a:rPr lang="en-US" dirty="0"/>
              <a:t>Static Analysis </a:t>
            </a:r>
            <a:endParaRPr lang="en-US" dirty="0" smtClean="0"/>
          </a:p>
          <a:p>
            <a:pPr lvl="1">
              <a:spcBef>
                <a:spcPts val="1000"/>
              </a:spcBef>
            </a:pPr>
            <a:r>
              <a:rPr lang="en-US" sz="2400" dirty="0" smtClean="0"/>
              <a:t>Checks </a:t>
            </a:r>
            <a:r>
              <a:rPr lang="en-US" sz="2400" dirty="0"/>
              <a:t>the code without trying to execute it </a:t>
            </a:r>
          </a:p>
          <a:p>
            <a:pPr lvl="1">
              <a:spcBef>
                <a:spcPts val="1000"/>
              </a:spcBef>
            </a:pPr>
            <a:r>
              <a:rPr lang="en-US" sz="2400" dirty="0"/>
              <a:t>Quick scan in white list </a:t>
            </a:r>
          </a:p>
          <a:p>
            <a:pPr lvl="1">
              <a:spcBef>
                <a:spcPts val="1000"/>
              </a:spcBef>
            </a:pPr>
            <a:r>
              <a:rPr lang="en-US" sz="2400" dirty="0"/>
              <a:t>Filtering: scan with different antivirus and check if they return same result with different name </a:t>
            </a:r>
          </a:p>
          <a:p>
            <a:pPr lvl="1">
              <a:spcBef>
                <a:spcPts val="1000"/>
              </a:spcBef>
            </a:pPr>
            <a:r>
              <a:rPr lang="en-US" sz="2400" dirty="0"/>
              <a:t>Weeding: remove the correct part of files as junk to better identify the virus </a:t>
            </a:r>
          </a:p>
          <a:p>
            <a:pPr lvl="1">
              <a:spcBef>
                <a:spcPts val="1000"/>
              </a:spcBef>
            </a:pPr>
            <a:r>
              <a:rPr lang="en-US" sz="2400" dirty="0"/>
              <a:t>Code analysis: check binary code to understand if it is an executable, e.g., PE </a:t>
            </a:r>
          </a:p>
          <a:p>
            <a:pPr lvl="1">
              <a:spcBef>
                <a:spcPts val="1000"/>
              </a:spcBef>
            </a:pPr>
            <a:r>
              <a:rPr lang="en-US" sz="2400" dirty="0"/>
              <a:t>Disassembling: check if the byte code shows something unusual </a:t>
            </a:r>
          </a:p>
          <a:p>
            <a:pPr lvl="1">
              <a:spcBef>
                <a:spcPts val="1000"/>
              </a:spcBef>
            </a:pPr>
            <a:endParaRPr lang="en-US" sz="2400" dirty="0"/>
          </a:p>
        </p:txBody>
      </p:sp>
      <p:sp>
        <p:nvSpPr>
          <p:cNvPr id="6" name="Content Placeholder 5"/>
          <p:cNvSpPr>
            <a:spLocks noGrp="1"/>
          </p:cNvSpPr>
          <p:nvPr>
            <p:ph sz="half" idx="2"/>
          </p:nvPr>
        </p:nvSpPr>
        <p:spPr/>
        <p:txBody>
          <a:bodyPr/>
          <a:lstStyle/>
          <a:p>
            <a:pPr marL="0" indent="0">
              <a:buNone/>
            </a:pPr>
            <a:r>
              <a:rPr lang="en-US" dirty="0"/>
              <a:t>Dynamic Analysis </a:t>
            </a:r>
          </a:p>
          <a:p>
            <a:pPr marL="444500" lvl="1" indent="0">
              <a:spcBef>
                <a:spcPts val="1000"/>
              </a:spcBef>
              <a:buNone/>
            </a:pPr>
            <a:r>
              <a:rPr lang="en-US" dirty="0"/>
              <a:t>• Check the execution of codes inside a virtual sandbox </a:t>
            </a:r>
          </a:p>
          <a:p>
            <a:pPr marL="444500" lvl="1" indent="0">
              <a:spcBef>
                <a:spcPts val="1000"/>
              </a:spcBef>
              <a:buNone/>
            </a:pPr>
            <a:r>
              <a:rPr lang="en-US" dirty="0"/>
              <a:t>• Monitor </a:t>
            </a:r>
          </a:p>
          <a:p>
            <a:pPr marL="444500" lvl="1" indent="0">
              <a:spcBef>
                <a:spcPts val="1000"/>
              </a:spcBef>
              <a:buNone/>
            </a:pPr>
            <a:r>
              <a:rPr lang="en-US" dirty="0"/>
              <a:t>–  File changes </a:t>
            </a:r>
          </a:p>
          <a:p>
            <a:pPr marL="444500" lvl="1" indent="0">
              <a:spcBef>
                <a:spcPts val="1000"/>
              </a:spcBef>
              <a:buNone/>
            </a:pPr>
            <a:r>
              <a:rPr lang="en-US" dirty="0"/>
              <a:t>–  Registry changes </a:t>
            </a:r>
          </a:p>
          <a:p>
            <a:pPr marL="444500" lvl="1" indent="0">
              <a:spcBef>
                <a:spcPts val="1000"/>
              </a:spcBef>
              <a:buNone/>
            </a:pPr>
            <a:r>
              <a:rPr lang="en-US" dirty="0"/>
              <a:t>–  Processes and threads </a:t>
            </a:r>
          </a:p>
          <a:p>
            <a:pPr marL="444500" lvl="1" indent="0">
              <a:spcBef>
                <a:spcPts val="1000"/>
              </a:spcBef>
              <a:buNone/>
            </a:pPr>
            <a:r>
              <a:rPr lang="en-US" dirty="0"/>
              <a:t>–  Networks ports </a:t>
            </a:r>
            <a:endParaRPr lang="en-US" dirty="0">
              <a:effectLst/>
            </a:endParaRPr>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56</a:t>
            </a:fld>
            <a:endParaRPr lang="en-US" dirty="0"/>
          </a:p>
        </p:txBody>
      </p:sp>
    </p:spTree>
    <p:extLst>
      <p:ext uri="{BB962C8B-B14F-4D97-AF65-F5344CB8AC3E}">
        <p14:creationId xmlns:p14="http://schemas.microsoft.com/office/powerpoint/2010/main" val="8766980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Virus Detection is Undecidable </a:t>
            </a:r>
          </a:p>
        </p:txBody>
      </p:sp>
      <p:sp>
        <p:nvSpPr>
          <p:cNvPr id="3" name="Content Placeholder 2"/>
          <p:cNvSpPr>
            <a:spLocks noGrp="1"/>
          </p:cNvSpPr>
          <p:nvPr>
            <p:ph idx="1"/>
          </p:nvPr>
        </p:nvSpPr>
        <p:spPr>
          <a:xfrm>
            <a:off x="571500" y="2088126"/>
            <a:ext cx="11861800" cy="6565900"/>
          </a:xfrm>
        </p:spPr>
        <p:txBody>
          <a:bodyPr/>
          <a:lstStyle/>
          <a:p>
            <a:pPr>
              <a:spcBef>
                <a:spcPts val="1000"/>
              </a:spcBef>
            </a:pPr>
            <a:r>
              <a:rPr lang="en-US" dirty="0"/>
              <a:t>Detection of a virus </a:t>
            </a:r>
          </a:p>
          <a:p>
            <a:pPr marL="444500" lvl="1" indent="0">
              <a:spcBef>
                <a:spcPts val="1000"/>
              </a:spcBef>
              <a:buNone/>
            </a:pPr>
            <a:r>
              <a:rPr lang="en-US" dirty="0"/>
              <a:t>–  by its appearance </a:t>
            </a:r>
            <a:endParaRPr lang="en-US" sz="3600" dirty="0"/>
          </a:p>
          <a:p>
            <a:pPr marL="444500" lvl="1" indent="0">
              <a:spcBef>
                <a:spcPts val="1000"/>
              </a:spcBef>
              <a:buNone/>
            </a:pPr>
            <a:r>
              <a:rPr lang="en-US" dirty="0"/>
              <a:t>–  by its behavior </a:t>
            </a:r>
            <a:endParaRPr lang="en-US" sz="3600" dirty="0"/>
          </a:p>
          <a:p>
            <a:pPr>
              <a:spcBef>
                <a:spcPts val="1000"/>
              </a:spcBef>
            </a:pPr>
            <a:r>
              <a:rPr lang="en-US" dirty="0"/>
              <a:t>Detection of an evolution of a known virus </a:t>
            </a:r>
          </a:p>
          <a:p>
            <a:pPr>
              <a:spcBef>
                <a:spcPts val="1000"/>
              </a:spcBef>
            </a:pPr>
            <a:r>
              <a:rPr lang="en-US" dirty="0"/>
              <a:t>Detection of a triggering mechanism </a:t>
            </a:r>
            <a:endParaRPr lang="en-US" dirty="0" smtClean="0"/>
          </a:p>
          <a:p>
            <a:pPr marL="444500" lvl="1" indent="0">
              <a:spcBef>
                <a:spcPts val="1000"/>
              </a:spcBef>
              <a:buNone/>
            </a:pPr>
            <a:r>
              <a:rPr lang="en-US" dirty="0" smtClean="0"/>
              <a:t>– </a:t>
            </a:r>
            <a:r>
              <a:rPr lang="en-US" dirty="0"/>
              <a:t>by its appearance </a:t>
            </a:r>
            <a:endParaRPr lang="en-US" sz="3600" dirty="0"/>
          </a:p>
          <a:p>
            <a:pPr marL="444500" lvl="1" indent="0">
              <a:spcBef>
                <a:spcPts val="1000"/>
              </a:spcBef>
              <a:buNone/>
            </a:pPr>
            <a:r>
              <a:rPr lang="en-US" dirty="0"/>
              <a:t>– by its behavior </a:t>
            </a:r>
            <a:endParaRPr lang="en-US" sz="3600" dirty="0"/>
          </a:p>
          <a:p>
            <a:pPr>
              <a:spcBef>
                <a:spcPts val="1000"/>
              </a:spcBef>
            </a:pPr>
            <a:r>
              <a:rPr lang="en-US" dirty="0"/>
              <a:t>Detection of a virus detector </a:t>
            </a:r>
            <a:endParaRPr lang="en-US" dirty="0" smtClean="0"/>
          </a:p>
          <a:p>
            <a:pPr marL="444500" lvl="1" indent="0">
              <a:spcBef>
                <a:spcPts val="1000"/>
              </a:spcBef>
              <a:buNone/>
            </a:pPr>
            <a:r>
              <a:rPr lang="en-US" dirty="0" smtClean="0"/>
              <a:t>– </a:t>
            </a:r>
            <a:r>
              <a:rPr lang="en-US" dirty="0"/>
              <a:t>by its appearance – by its behavior </a:t>
            </a:r>
            <a:endParaRPr lang="en-US" sz="3600" dirty="0"/>
          </a:p>
          <a:p>
            <a:pPr>
              <a:spcBef>
                <a:spcPts val="1000"/>
              </a:spcBef>
            </a:pPr>
            <a:r>
              <a:rPr lang="en-US" dirty="0"/>
              <a:t>Detection of an evolution of </a:t>
            </a:r>
          </a:p>
          <a:p>
            <a:pPr marL="444500" lvl="1" indent="0">
              <a:spcBef>
                <a:spcPts val="1000"/>
              </a:spcBef>
              <a:buNone/>
            </a:pPr>
            <a:r>
              <a:rPr lang="en-US" dirty="0"/>
              <a:t>–  a known virus </a:t>
            </a:r>
            <a:endParaRPr lang="en-US" sz="3600" dirty="0"/>
          </a:p>
          <a:p>
            <a:pPr marL="444500" lvl="1" indent="0">
              <a:spcBef>
                <a:spcPts val="1000"/>
              </a:spcBef>
              <a:buNone/>
            </a:pPr>
            <a:r>
              <a:rPr lang="en-US" dirty="0"/>
              <a:t>–  a known triggering mechanism </a:t>
            </a:r>
            <a:endParaRPr lang="en-US" sz="3600" dirty="0"/>
          </a:p>
          <a:p>
            <a:pPr marL="444500" lvl="1" indent="0">
              <a:spcBef>
                <a:spcPts val="1000"/>
              </a:spcBef>
              <a:buNone/>
            </a:pPr>
            <a:r>
              <a:rPr lang="en-US" dirty="0"/>
              <a:t>–  a virus detector </a:t>
            </a:r>
            <a:endParaRPr lang="en-US" sz="3600" dirty="0"/>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57</a:t>
            </a:fld>
            <a:endParaRPr lang="en-US" dirty="0"/>
          </a:p>
        </p:txBody>
      </p:sp>
    </p:spTree>
    <p:extLst>
      <p:ext uri="{BB962C8B-B14F-4D97-AF65-F5344CB8AC3E}">
        <p14:creationId xmlns:p14="http://schemas.microsoft.com/office/powerpoint/2010/main" val="19043441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pic>
        <p:nvPicPr>
          <p:cNvPr id="3" name="Picture 2" descr="C:\Users\Sara\AppData\Local\Microsoft\Windows\Temporary Internet Files\Content.IE5\KTTTH4EB\MCBD06663_0000[1].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0800" y="2481121"/>
            <a:ext cx="6426200" cy="55722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2"/>
          </p:nvPr>
        </p:nvSpPr>
        <p:spPr/>
        <p:txBody>
          <a:bodyPr/>
          <a:lstStyle/>
          <a:p>
            <a:pPr lvl="0"/>
            <a:fld id="{86CB4B4D-7CA3-9044-876B-883B54F8677D}" type="slidenum">
              <a:rPr lang="uk-UA" smtClean="0"/>
              <a:t>58</a:t>
            </a:fld>
            <a:endParaRPr lang="uk-UA"/>
          </a:p>
        </p:txBody>
      </p:sp>
    </p:spTree>
    <p:extLst>
      <p:ext uri="{BB962C8B-B14F-4D97-AF65-F5344CB8AC3E}">
        <p14:creationId xmlns:p14="http://schemas.microsoft.com/office/powerpoint/2010/main" val="170684750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951" y="268288"/>
            <a:ext cx="11704320" cy="1274540"/>
          </a:xfrm>
        </p:spPr>
        <p:txBody>
          <a:bodyPr/>
          <a:lstStyle/>
          <a:p>
            <a:r>
              <a:rPr lang="en-US" dirty="0" smtClean="0"/>
              <a:t>Advanced Persistent Threats (APTs) </a:t>
            </a:r>
            <a:endParaRPr lang="en-US" dirty="0">
              <a:solidFill>
                <a:schemeClr val="accent6">
                  <a:lumMod val="40000"/>
                  <a:lumOff val="60000"/>
                </a:schemeClr>
              </a:solidFill>
            </a:endParaRPr>
          </a:p>
        </p:txBody>
      </p:sp>
      <p:sp>
        <p:nvSpPr>
          <p:cNvPr id="3" name="Content Placeholder 2"/>
          <p:cNvSpPr>
            <a:spLocks noGrp="1"/>
          </p:cNvSpPr>
          <p:nvPr>
            <p:ph idx="1"/>
          </p:nvPr>
        </p:nvSpPr>
        <p:spPr>
          <a:xfrm>
            <a:off x="561712" y="2354143"/>
            <a:ext cx="11704320" cy="6436925"/>
          </a:xfrm>
        </p:spPr>
        <p:txBody>
          <a:bodyPr/>
          <a:lstStyle/>
          <a:p>
            <a:r>
              <a:rPr lang="en-US" dirty="0" smtClean="0"/>
              <a:t>Well-resourced, persistent application of a wide variety of intrusion technologies and malware to selected targets (usually business or political)</a:t>
            </a:r>
          </a:p>
          <a:p>
            <a:r>
              <a:rPr lang="en-US" dirty="0" smtClean="0"/>
              <a:t>Typically attributed to state-sponsored organizations and criminal enterprises</a:t>
            </a:r>
          </a:p>
          <a:p>
            <a:r>
              <a:rPr lang="en-US" dirty="0" smtClean="0"/>
              <a:t>Differ from other types of attack by their careful target selection and stealthy intrusion efforts over extended periods</a:t>
            </a:r>
          </a:p>
          <a:p>
            <a:r>
              <a:rPr lang="en-US" dirty="0" smtClean="0"/>
              <a:t>High profile attacks include Aurora, RSA, APT1, and </a:t>
            </a:r>
            <a:r>
              <a:rPr lang="en-US" dirty="0" err="1" smtClean="0"/>
              <a:t>Stuxnet</a:t>
            </a:r>
            <a:endParaRPr lang="en-US" dirty="0"/>
          </a:p>
        </p:txBody>
      </p:sp>
      <p:sp>
        <p:nvSpPr>
          <p:cNvPr id="5" name="Slide Number Placeholder 4"/>
          <p:cNvSpPr>
            <a:spLocks noGrp="1"/>
          </p:cNvSpPr>
          <p:nvPr>
            <p:ph type="sldNum" sz="quarter" idx="12"/>
          </p:nvPr>
        </p:nvSpPr>
        <p:spPr/>
        <p:txBody>
          <a:bodyPr/>
          <a:lstStyle/>
          <a:p>
            <a:pPr>
              <a:defRPr/>
            </a:pPr>
            <a:fld id="{90696C2E-113D-8F4F-97AA-4895F71B68EA}" type="slidenum">
              <a:rPr lang="en-US" smtClean="0"/>
              <a:pPr>
                <a:defRPr/>
              </a:pPr>
              <a:t>6</a:t>
            </a:fld>
            <a:endParaRPr lang="en-US" dirty="0"/>
          </a:p>
        </p:txBody>
      </p:sp>
    </p:spTree>
    <p:extLst>
      <p:ext uri="{BB962C8B-B14F-4D97-AF65-F5344CB8AC3E}">
        <p14:creationId xmlns:p14="http://schemas.microsoft.com/office/powerpoint/2010/main" val="1306910264"/>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8613" y="-758613"/>
            <a:ext cx="11704320" cy="2275840"/>
          </a:xfrm>
        </p:spPr>
        <p:txBody>
          <a:bodyPr/>
          <a:lstStyle/>
          <a:p>
            <a:r>
              <a:rPr lang="en-US" dirty="0" smtClean="0"/>
              <a:t>APT Characteristics </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45076589"/>
              </p:ext>
            </p:extLst>
          </p:nvPr>
        </p:nvGraphicFramePr>
        <p:xfrm>
          <a:off x="664951" y="1842347"/>
          <a:ext cx="11704320" cy="7478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pPr>
              <a:defRPr/>
            </a:pPr>
            <a:fld id="{90696C2E-113D-8F4F-97AA-4895F71B68EA}" type="slidenum">
              <a:rPr lang="en-US" smtClean="0"/>
              <a:pPr>
                <a:defRPr/>
              </a:pPr>
              <a:t>7</a:t>
            </a:fld>
            <a:endParaRPr lang="en-US" dirty="0"/>
          </a:p>
        </p:txBody>
      </p:sp>
    </p:spTree>
    <p:extLst>
      <p:ext uri="{BB962C8B-B14F-4D97-AF65-F5344CB8AC3E}">
        <p14:creationId xmlns:p14="http://schemas.microsoft.com/office/powerpoint/2010/main" val="919469741"/>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0240" y="0"/>
            <a:ext cx="11704320" cy="1804459"/>
          </a:xfrm>
        </p:spPr>
        <p:txBody>
          <a:bodyPr/>
          <a:lstStyle/>
          <a:p>
            <a:r>
              <a:rPr lang="en-US" dirty="0" smtClean="0"/>
              <a:t>APT Attacks </a:t>
            </a:r>
            <a:endParaRPr lang="en-US" dirty="0">
              <a:solidFill>
                <a:schemeClr val="accent6">
                  <a:lumMod val="40000"/>
                  <a:lumOff val="60000"/>
                </a:schemeClr>
              </a:solidFill>
            </a:endParaRPr>
          </a:p>
        </p:txBody>
      </p:sp>
      <p:sp>
        <p:nvSpPr>
          <p:cNvPr id="3" name="Content Placeholder 2"/>
          <p:cNvSpPr>
            <a:spLocks noGrp="1"/>
          </p:cNvSpPr>
          <p:nvPr>
            <p:ph idx="1"/>
          </p:nvPr>
        </p:nvSpPr>
        <p:spPr>
          <a:xfrm>
            <a:off x="664951" y="2418927"/>
            <a:ext cx="11704320" cy="6846571"/>
          </a:xfrm>
        </p:spPr>
        <p:txBody>
          <a:bodyPr>
            <a:normAutofit fontScale="92500" lnSpcReduction="20000"/>
          </a:bodyPr>
          <a:lstStyle/>
          <a:p>
            <a:pPr>
              <a:buClr>
                <a:schemeClr val="accent1"/>
              </a:buClr>
            </a:pPr>
            <a:r>
              <a:rPr lang="en-US" dirty="0" smtClean="0"/>
              <a:t>Aim:</a:t>
            </a:r>
          </a:p>
          <a:p>
            <a:pPr lvl="1">
              <a:buClr>
                <a:schemeClr val="accent5"/>
              </a:buClr>
            </a:pPr>
            <a:r>
              <a:rPr lang="en-US" dirty="0" smtClean="0"/>
              <a:t>Varies from theft of intellectual property or security and infrastructure related data to the physical disruption of infrastructure</a:t>
            </a:r>
          </a:p>
          <a:p>
            <a:pPr>
              <a:buClr>
                <a:schemeClr val="accent1"/>
              </a:buClr>
            </a:pPr>
            <a:r>
              <a:rPr lang="en-US" dirty="0" smtClean="0"/>
              <a:t>Techniques used:</a:t>
            </a:r>
          </a:p>
          <a:p>
            <a:pPr lvl="1">
              <a:buClr>
                <a:schemeClr val="accent5"/>
              </a:buClr>
            </a:pPr>
            <a:r>
              <a:rPr lang="en-US" dirty="0"/>
              <a:t>S</a:t>
            </a:r>
            <a:r>
              <a:rPr lang="en-US" dirty="0" smtClean="0"/>
              <a:t>ocial engineering</a:t>
            </a:r>
          </a:p>
          <a:p>
            <a:pPr lvl="1">
              <a:buClr>
                <a:schemeClr val="accent5"/>
              </a:buClr>
            </a:pPr>
            <a:r>
              <a:rPr lang="en-US" dirty="0"/>
              <a:t>S</a:t>
            </a:r>
            <a:r>
              <a:rPr lang="en-US" dirty="0" smtClean="0"/>
              <a:t>pear-phishing email</a:t>
            </a:r>
          </a:p>
          <a:p>
            <a:pPr lvl="1">
              <a:buClr>
                <a:schemeClr val="accent5"/>
              </a:buClr>
            </a:pPr>
            <a:r>
              <a:rPr lang="en-US" dirty="0"/>
              <a:t>D</a:t>
            </a:r>
            <a:r>
              <a:rPr lang="en-US" dirty="0" smtClean="0"/>
              <a:t>rive-by-downloads from selected compromised websites likely to be visited by personnel in the target organization</a:t>
            </a:r>
          </a:p>
          <a:p>
            <a:pPr>
              <a:buClr>
                <a:schemeClr val="accent1"/>
              </a:buClr>
            </a:pPr>
            <a:r>
              <a:rPr lang="en-US" dirty="0" smtClean="0"/>
              <a:t>Intent:</a:t>
            </a:r>
          </a:p>
          <a:p>
            <a:pPr lvl="1">
              <a:buClr>
                <a:schemeClr val="accent5"/>
              </a:buClr>
            </a:pPr>
            <a:r>
              <a:rPr lang="en-US" dirty="0"/>
              <a:t>T</a:t>
            </a:r>
            <a:r>
              <a:rPr lang="en-US" dirty="0" smtClean="0"/>
              <a:t>o infect the target with sophisticated malware with multiple propagation mechanisms and payloads</a:t>
            </a:r>
          </a:p>
          <a:p>
            <a:pPr lvl="1">
              <a:buClr>
                <a:schemeClr val="accent5"/>
              </a:buClr>
            </a:pPr>
            <a:r>
              <a:rPr lang="en-US" dirty="0" smtClean="0"/>
              <a:t>Once they have gained initial access to systems in the target organization a further range of attack tools are used to maintain and extend their access</a:t>
            </a:r>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8</a:t>
            </a:fld>
            <a:endParaRPr lang="en-US" dirty="0"/>
          </a:p>
        </p:txBody>
      </p:sp>
    </p:spTree>
    <p:extLst>
      <p:ext uri="{BB962C8B-B14F-4D97-AF65-F5344CB8AC3E}">
        <p14:creationId xmlns:p14="http://schemas.microsoft.com/office/powerpoint/2010/main" val="2138270804"/>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charset="-128"/>
              </a:rPr>
              <a:t>Chapter 4: roadmap</a:t>
            </a:r>
            <a:endParaRPr lang="en-US" dirty="0"/>
          </a:p>
        </p:txBody>
      </p:sp>
      <p:sp>
        <p:nvSpPr>
          <p:cNvPr id="3" name="Content Placeholder 2"/>
          <p:cNvSpPr>
            <a:spLocks noGrp="1"/>
          </p:cNvSpPr>
          <p:nvPr>
            <p:ph idx="1"/>
          </p:nvPr>
        </p:nvSpPr>
        <p:spPr/>
        <p:txBody>
          <a:bodyPr/>
          <a:lstStyle/>
          <a:p>
            <a:pPr lvl="1" eaLnBrk="1" hangingPunct="1">
              <a:buFont typeface="Wingdings" charset="2"/>
              <a:buNone/>
            </a:pPr>
            <a:r>
              <a:rPr lang="en-US" altLang="en-US" sz="3982" dirty="0">
                <a:solidFill>
                  <a:srgbClr val="CC0000"/>
                </a:solidFill>
              </a:rPr>
              <a:t>4.1 Insider Attacks</a:t>
            </a:r>
          </a:p>
          <a:p>
            <a:pPr lvl="1" eaLnBrk="1" hangingPunct="1">
              <a:buFont typeface="Wingdings" charset="2"/>
              <a:buNone/>
            </a:pPr>
            <a:r>
              <a:rPr lang="en-US" altLang="en-US" sz="3982" dirty="0">
                <a:solidFill>
                  <a:schemeClr val="tx1"/>
                </a:solidFill>
              </a:rPr>
              <a:t>4.2 Computer Viruses</a:t>
            </a:r>
          </a:p>
          <a:p>
            <a:pPr lvl="1">
              <a:buNone/>
            </a:pPr>
            <a:r>
              <a:rPr lang="en-US" altLang="en-US" sz="3982" dirty="0">
                <a:solidFill>
                  <a:schemeClr val="tx1"/>
                </a:solidFill>
              </a:rPr>
              <a:t>4.3 Malware Attacks</a:t>
            </a:r>
          </a:p>
          <a:p>
            <a:pPr lvl="1">
              <a:buNone/>
            </a:pPr>
            <a:r>
              <a:rPr lang="en-US" altLang="en-US" sz="3982" dirty="0">
                <a:solidFill>
                  <a:schemeClr val="tx1"/>
                </a:solidFill>
              </a:rPr>
              <a:t>4.4 Privacy-Invasive Software</a:t>
            </a:r>
          </a:p>
          <a:p>
            <a:pPr lvl="1">
              <a:buNone/>
            </a:pPr>
            <a:r>
              <a:rPr lang="en-US" altLang="en-US" sz="3982" dirty="0">
                <a:solidFill>
                  <a:schemeClr val="tx1"/>
                </a:solidFill>
              </a:rPr>
              <a:t>4.5 Countermeasures</a:t>
            </a:r>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9</a:t>
            </a:fld>
            <a:endParaRPr lang="en-US" dirty="0"/>
          </a:p>
        </p:txBody>
      </p:sp>
    </p:spTree>
    <p:extLst>
      <p:ext uri="{BB962C8B-B14F-4D97-AF65-F5344CB8AC3E}">
        <p14:creationId xmlns:p14="http://schemas.microsoft.com/office/powerpoint/2010/main" val="1090940104"/>
      </p:ext>
    </p:extLst>
  </p:cSld>
  <p:clrMapOvr>
    <a:masterClrMapping/>
  </p:clrMapOvr>
</p:sld>
</file>

<file path=ppt/theme/theme1.xml><?xml version="1.0" encoding="utf-8"?>
<a:theme xmlns:a="http://schemas.openxmlformats.org/drawingml/2006/main"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Light"/>
        <a:ea typeface="Helvetica Neue Light"/>
        <a:cs typeface="Helvetica Neue Light"/>
      </a:majorFont>
      <a:minorFont>
        <a:latin typeface="Helvetica Neue"/>
        <a:ea typeface="Helvetica Neue"/>
        <a:cs typeface="Helvetica Neue"/>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5D6B"/>
        </a:solid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ABABAB"/>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mj-lt"/>
            <a:ea typeface="+mj-ea"/>
            <a:cs typeface="+mj-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Light"/>
        <a:ea typeface="Helvetica Neue Light"/>
        <a:cs typeface="Helvetica Neue Light"/>
      </a:majorFont>
      <a:minorFont>
        <a:latin typeface="Helvetica Neue"/>
        <a:ea typeface="Helvetica Neue"/>
        <a:cs typeface="Helvetica Neue"/>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5D6B"/>
        </a:solid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ABABAB"/>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mj-lt"/>
            <a:ea typeface="+mj-ea"/>
            <a:cs typeface="+mj-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386</TotalTime>
  <Words>10520</Words>
  <Application>Microsoft Macintosh PowerPoint</Application>
  <PresentationFormat>Custom</PresentationFormat>
  <Paragraphs>1181</Paragraphs>
  <Slides>58</Slides>
  <Notes>23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58</vt:i4>
      </vt:variant>
    </vt:vector>
  </HeadingPairs>
  <TitlesOfParts>
    <vt:vector size="69" baseType="lpstr">
      <vt:lpstr>ArialMT</vt:lpstr>
      <vt:lpstr>Calibri</vt:lpstr>
      <vt:lpstr>Helvetica</vt:lpstr>
      <vt:lpstr>Helvetica Neue</vt:lpstr>
      <vt:lpstr>Helvetica Neue Light</vt:lpstr>
      <vt:lpstr>Lucida Grande</vt:lpstr>
      <vt:lpstr>ＭＳ Ｐゴシック</vt:lpstr>
      <vt:lpstr>Times New Roman</vt:lpstr>
      <vt:lpstr>Wingdings</vt:lpstr>
      <vt:lpstr>Arial</vt:lpstr>
      <vt:lpstr>ModernPortfolio</vt:lpstr>
      <vt:lpstr>PowerPoint Presentation</vt:lpstr>
      <vt:lpstr>Classification of Malware </vt:lpstr>
      <vt:lpstr>Types of Malicious Software (Malware) </vt:lpstr>
      <vt:lpstr>Attack Kits </vt:lpstr>
      <vt:lpstr>Attack Sources </vt:lpstr>
      <vt:lpstr>Advanced Persistent Threats (APTs) </vt:lpstr>
      <vt:lpstr>APT Characteristics </vt:lpstr>
      <vt:lpstr>APT Attacks </vt:lpstr>
      <vt:lpstr>Chapter 4: roadmap</vt:lpstr>
      <vt:lpstr>Viruses, Worms, Trojans, Rootkits </vt:lpstr>
      <vt:lpstr>Insider Attacks </vt:lpstr>
      <vt:lpstr>Backdoors </vt:lpstr>
      <vt:lpstr>Logic Bombs </vt:lpstr>
      <vt:lpstr>The Omega Engineering Logic Bomb </vt:lpstr>
      <vt:lpstr>The Omega Bomb Code </vt:lpstr>
      <vt:lpstr>Defenses against Insider Attacks </vt:lpstr>
      <vt:lpstr>Chapter 4: roadmap</vt:lpstr>
      <vt:lpstr>Computer Viruses </vt:lpstr>
      <vt:lpstr>Biological Analogy </vt:lpstr>
      <vt:lpstr>Viruses Components </vt:lpstr>
      <vt:lpstr>Virus Phases </vt:lpstr>
      <vt:lpstr>Virus Structure </vt:lpstr>
      <vt:lpstr>Infection Types </vt:lpstr>
      <vt:lpstr>Degrees of Complication </vt:lpstr>
      <vt:lpstr>Concealment </vt:lpstr>
      <vt:lpstr>Chapter 4: roadmap</vt:lpstr>
      <vt:lpstr>Worms</vt:lpstr>
      <vt:lpstr>Worm Development </vt:lpstr>
      <vt:lpstr>Worm Propagation </vt:lpstr>
      <vt:lpstr>Worm Replication</vt:lpstr>
      <vt:lpstr>Trojan Horses </vt:lpstr>
      <vt:lpstr>Payload – Stealthing Backdoor </vt:lpstr>
      <vt:lpstr>Payload – Stealthing Backdoor </vt:lpstr>
      <vt:lpstr>Rootkit Classification Characteristics </vt:lpstr>
      <vt:lpstr>System Call Table Modification by Rootkit</vt:lpstr>
      <vt:lpstr>Malware Zombies </vt:lpstr>
      <vt:lpstr>Payload – Attack Agents Bots </vt:lpstr>
      <vt:lpstr>Remote Control Facility </vt:lpstr>
      <vt:lpstr>Chapter 4: roadmap</vt:lpstr>
      <vt:lpstr>Adware </vt:lpstr>
      <vt:lpstr>Spyware </vt:lpstr>
      <vt:lpstr>Payload – Information Theft Keyloggers and Spyware</vt:lpstr>
      <vt:lpstr>Chapter 4: roadmap</vt:lpstr>
      <vt:lpstr>Malware Countermeasures Approaches</vt:lpstr>
      <vt:lpstr>Worm Countermeasures</vt:lpstr>
      <vt:lpstr>Generic Decryption (GD)</vt:lpstr>
      <vt:lpstr>Host-based behavior-blocking Software</vt:lpstr>
      <vt:lpstr>Perimeter Scanning Approaches</vt:lpstr>
      <vt:lpstr>Signatures: A Malware Countermeasure </vt:lpstr>
      <vt:lpstr>Signatures Database </vt:lpstr>
      <vt:lpstr>White/Black Listing </vt:lpstr>
      <vt:lpstr>Heuristic Analysis </vt:lpstr>
      <vt:lpstr>Shield vs. On-demand </vt:lpstr>
      <vt:lpstr> Online vs Offline Anti Virus Software </vt:lpstr>
      <vt:lpstr>Quarantine </vt:lpstr>
      <vt:lpstr>Static vs. Dynamic Analysis </vt:lpstr>
      <vt:lpstr>Virus Detection is Undecidable </vt:lpstr>
      <vt:lpstr>Questions</vt:lpstr>
    </vt:vector>
  </TitlesOfParts>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54</cp:revision>
  <cp:lastPrinted>2014-08-18T20:57:57Z</cp:lastPrinted>
  <dcterms:modified xsi:type="dcterms:W3CDTF">2016-11-26T04:17:35Z</dcterms:modified>
</cp:coreProperties>
</file>