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1"/>
  </p:notesMasterIdLst>
  <p:handoutMasterIdLst>
    <p:handoutMasterId r:id="rId62"/>
  </p:handoutMasterIdLst>
  <p:sldIdLst>
    <p:sldId id="256" r:id="rId2"/>
    <p:sldId id="469" r:id="rId3"/>
    <p:sldId id="468" r:id="rId4"/>
    <p:sldId id="416" r:id="rId5"/>
    <p:sldId id="470" r:id="rId6"/>
    <p:sldId id="436" r:id="rId7"/>
    <p:sldId id="437" r:id="rId8"/>
    <p:sldId id="440" r:id="rId9"/>
    <p:sldId id="471" r:id="rId10"/>
    <p:sldId id="472" r:id="rId11"/>
    <p:sldId id="420" r:id="rId12"/>
    <p:sldId id="473" r:id="rId13"/>
    <p:sldId id="467" r:id="rId14"/>
    <p:sldId id="466" r:id="rId15"/>
    <p:sldId id="421" r:id="rId16"/>
    <p:sldId id="461" r:id="rId17"/>
    <p:sldId id="441" r:id="rId18"/>
    <p:sldId id="442" r:id="rId19"/>
    <p:sldId id="474" r:id="rId20"/>
    <p:sldId id="475" r:id="rId21"/>
    <p:sldId id="476" r:id="rId22"/>
    <p:sldId id="477" r:id="rId23"/>
    <p:sldId id="479" r:id="rId24"/>
    <p:sldId id="478" r:id="rId25"/>
    <p:sldId id="480" r:id="rId26"/>
    <p:sldId id="481" r:id="rId27"/>
    <p:sldId id="505" r:id="rId28"/>
    <p:sldId id="506" r:id="rId29"/>
    <p:sldId id="507" r:id="rId30"/>
    <p:sldId id="500" r:id="rId31"/>
    <p:sldId id="508" r:id="rId32"/>
    <p:sldId id="509" r:id="rId33"/>
    <p:sldId id="510" r:id="rId34"/>
    <p:sldId id="502" r:id="rId35"/>
    <p:sldId id="511" r:id="rId36"/>
    <p:sldId id="529" r:id="rId37"/>
    <p:sldId id="530" r:id="rId38"/>
    <p:sldId id="513" r:id="rId39"/>
    <p:sldId id="514" r:id="rId40"/>
    <p:sldId id="484" r:id="rId41"/>
    <p:sldId id="501" r:id="rId42"/>
    <p:sldId id="485" r:id="rId43"/>
    <p:sldId id="521" r:id="rId44"/>
    <p:sldId id="503" r:id="rId45"/>
    <p:sldId id="528" r:id="rId46"/>
    <p:sldId id="517" r:id="rId47"/>
    <p:sldId id="518" r:id="rId48"/>
    <p:sldId id="515" r:id="rId49"/>
    <p:sldId id="519" r:id="rId50"/>
    <p:sldId id="520" r:id="rId51"/>
    <p:sldId id="516" r:id="rId52"/>
    <p:sldId id="522" r:id="rId53"/>
    <p:sldId id="527" r:id="rId54"/>
    <p:sldId id="486" r:id="rId55"/>
    <p:sldId id="487" r:id="rId56"/>
    <p:sldId id="524" r:id="rId57"/>
    <p:sldId id="525" r:id="rId58"/>
    <p:sldId id="526" r:id="rId59"/>
    <p:sldId id="433" r:id="rId60"/>
  </p:sldIdLst>
  <p:sldSz cx="13004800" cy="9753600"/>
  <p:notesSz cx="6858000" cy="9144000"/>
  <p:defaultTextStyle>
    <a:lvl1pPr algn="ctr" defTabSz="584200">
      <a:defRPr sz="4200">
        <a:latin typeface="+mj-lt"/>
        <a:ea typeface="+mj-ea"/>
        <a:cs typeface="+mj-cs"/>
        <a:sym typeface="Helvetica Neue Light"/>
      </a:defRPr>
    </a:lvl1pPr>
    <a:lvl2pPr indent="342900" algn="ctr" defTabSz="584200">
      <a:defRPr sz="4200">
        <a:latin typeface="+mj-lt"/>
        <a:ea typeface="+mj-ea"/>
        <a:cs typeface="+mj-cs"/>
        <a:sym typeface="Helvetica Neue Light"/>
      </a:defRPr>
    </a:lvl2pPr>
    <a:lvl3pPr indent="685800" algn="ctr" defTabSz="584200">
      <a:defRPr sz="4200">
        <a:latin typeface="+mj-lt"/>
        <a:ea typeface="+mj-ea"/>
        <a:cs typeface="+mj-cs"/>
        <a:sym typeface="Helvetica Neue Light"/>
      </a:defRPr>
    </a:lvl3pPr>
    <a:lvl4pPr indent="1028700" algn="ctr" defTabSz="584200">
      <a:defRPr sz="4200">
        <a:latin typeface="+mj-lt"/>
        <a:ea typeface="+mj-ea"/>
        <a:cs typeface="+mj-cs"/>
        <a:sym typeface="Helvetica Neue Light"/>
      </a:defRPr>
    </a:lvl4pPr>
    <a:lvl5pPr indent="1371600" algn="ctr" defTabSz="584200">
      <a:defRPr sz="4200">
        <a:latin typeface="+mj-lt"/>
        <a:ea typeface="+mj-ea"/>
        <a:cs typeface="+mj-cs"/>
        <a:sym typeface="Helvetica Neue Light"/>
      </a:defRPr>
    </a:lvl5pPr>
    <a:lvl6pPr indent="1714500" algn="ctr" defTabSz="584200">
      <a:defRPr sz="4200">
        <a:latin typeface="+mj-lt"/>
        <a:ea typeface="+mj-ea"/>
        <a:cs typeface="+mj-cs"/>
        <a:sym typeface="Helvetica Neue Light"/>
      </a:defRPr>
    </a:lvl6pPr>
    <a:lvl7pPr indent="2057400" algn="ctr" defTabSz="584200">
      <a:defRPr sz="4200">
        <a:latin typeface="+mj-lt"/>
        <a:ea typeface="+mj-ea"/>
        <a:cs typeface="+mj-cs"/>
        <a:sym typeface="Helvetica Neue Light"/>
      </a:defRPr>
    </a:lvl7pPr>
    <a:lvl8pPr indent="2400300" algn="ctr" defTabSz="584200">
      <a:defRPr sz="4200">
        <a:latin typeface="+mj-lt"/>
        <a:ea typeface="+mj-ea"/>
        <a:cs typeface="+mj-cs"/>
        <a:sym typeface="Helvetica Neue Light"/>
      </a:defRPr>
    </a:lvl8pPr>
    <a:lvl9pPr indent="2743200" algn="ctr" defTabSz="584200">
      <a:defRPr sz="4200">
        <a:latin typeface="+mj-lt"/>
        <a:ea typeface="+mj-ea"/>
        <a:cs typeface="+mj-cs"/>
        <a:sym typeface="Helvetica Neue Light"/>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7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Ref idx="minor">
          <a:srgbClr val="444444"/>
        </a:fontRef>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a:tcStyle>
        <a:tcBdr/>
        <a:fill>
          <a:solidFill>
            <a:srgbClr val="F2F2F2"/>
          </a:solidFill>
        </a:fill>
      </a:tcStyle>
    </a:band2H>
    <a:firstCol>
      <a:tcTxStyle>
        <a:fontRef idx="minor">
          <a:srgbClr val="444444"/>
        </a:fontRef>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a:fontRef idx="minor">
          <a:srgbClr val="444444"/>
        </a:fontRef>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a:fontRef idx="minor">
          <a:srgbClr val="FFFFFF"/>
        </a:fontRef>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325D6B"/>
          </a:solidFill>
        </a:fill>
      </a:tcStyle>
    </a:firstRow>
  </a:tblStyle>
  <a:tblStyle styleId="{C7B018BB-80A7-4F77-B60F-C8B233D01FF8}" styleName="">
    <a:tblBg/>
    <a:wholeTbl>
      <a:tcTxStyle>
        <a:fontRef idx="minor">
          <a:srgbClr val="444444"/>
        </a:fontRef>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EFF8FA"/>
          </a:solidFill>
        </a:fill>
      </a:tcStyle>
    </a:band2H>
    <a:firstCol>
      <a:tcTxStyle>
        <a:fontRef idx="minor">
          <a:srgbClr val="444444"/>
        </a:fontRef>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a:fontRef idx="minor">
          <a:srgbClr val="FFFFFF"/>
        </a:fontRef>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a:fontRef idx="minor">
          <a:srgbClr val="444444"/>
        </a:fontRef>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F2F2F2"/>
          </a:solidFill>
        </a:fill>
      </a:tcStyle>
    </a:band2H>
    <a:firstCol>
      <a:tcTxStyle>
        <a:fontRef idx="minor">
          <a:srgbClr val="444444"/>
        </a:fontRef>
        <a:srgbClr val="444444"/>
      </a:tcTxStyle>
      <a:tcStyle>
        <a:tcBdr>
          <a:left>
            <a:ln w="12700" cap="flat">
              <a:solidFill>
                <a:srgbClr val="3C3C1D"/>
              </a:solidFill>
              <a:prstDash val="solid"/>
              <a:miter lim="400000"/>
            </a:ln>
          </a:left>
          <a:right>
            <a:ln w="12700" cap="flat">
              <a:solidFill>
                <a:srgbClr val="A9A584"/>
              </a:solidFill>
              <a:prstDash val="solid"/>
              <a:miter lim="400000"/>
            </a:ln>
          </a:right>
          <a:top>
            <a:ln w="12700" cap="flat">
              <a:solidFill>
                <a:srgbClr val="A9A584"/>
              </a:solidFill>
              <a:prstDash val="solid"/>
              <a:miter lim="400000"/>
            </a:ln>
          </a:top>
          <a:bottom>
            <a:ln w="12700" cap="flat">
              <a:solidFill>
                <a:srgbClr val="A9A584"/>
              </a:solidFill>
              <a:prstDash val="solid"/>
              <a:miter lim="400000"/>
            </a:ln>
          </a:bottom>
          <a:insideH>
            <a:ln w="12700" cap="flat">
              <a:solidFill>
                <a:srgbClr val="A9A584"/>
              </a:solidFill>
              <a:prstDash val="solid"/>
              <a:miter lim="400000"/>
            </a:ln>
          </a:insideH>
          <a:insideV>
            <a:ln w="12700" cap="flat">
              <a:solidFill>
                <a:srgbClr val="A9A584"/>
              </a:solidFill>
              <a:prstDash val="solid"/>
              <a:miter lim="400000"/>
            </a:ln>
          </a:insideV>
        </a:tcBdr>
        <a:fill>
          <a:solidFill>
            <a:srgbClr val="CFCDBB"/>
          </a:solidFill>
        </a:fill>
      </a:tcStyle>
    </a:firstCol>
    <a:lastRow>
      <a:tcTxStyle>
        <a:fontRef idx="minor">
          <a:srgbClr val="444444"/>
        </a:fontRef>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a:fontRef idx="minor">
          <a:srgbClr val="FFFFFF"/>
        </a:fontRef>
        <a:srgbClr val="FFFFFF"/>
      </a:tcTxStyle>
      <a:tcStyle>
        <a:tcBdr>
          <a:left>
            <a:ln w="12700" cap="flat">
              <a:solidFill>
                <a:srgbClr val="A9A584"/>
              </a:solidFill>
              <a:prstDash val="solid"/>
              <a:miter lim="400000"/>
            </a:ln>
          </a:left>
          <a:right>
            <a:ln w="12700" cap="flat">
              <a:solidFill>
                <a:srgbClr val="A9A584"/>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rgbClr val="A9A584"/>
              </a:solidFill>
              <a:prstDash val="solid"/>
              <a:miter lim="400000"/>
            </a:ln>
          </a:insideV>
        </a:tcBdr>
        <a:fill>
          <a:solidFill>
            <a:srgbClr val="656839"/>
          </a:solidFill>
        </a:fill>
      </a:tcStyle>
    </a:firstRow>
  </a:tblStyle>
  <a:tblStyle styleId="{CF821DB8-F4EB-4A41-A1BA-3FCAFE7338EE}" styleName="">
    <a:tblBg/>
    <a:wholeTbl>
      <a:tcTxStyle>
        <a:fontRef idx="minor">
          <a:srgbClr val="444444"/>
        </a:fontRef>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a:tcStyle>
        <a:tcBdr/>
        <a:fill>
          <a:solidFill>
            <a:srgbClr val="E4E4E0"/>
          </a:solidFill>
        </a:fill>
      </a:tcStyle>
    </a:band2H>
    <a:firstCol>
      <a:tcTxStyle>
        <a:fontRef idx="minor">
          <a:srgbClr val="FFFFFF"/>
        </a:fontRef>
        <a:srgbClr val="FFFFFF"/>
      </a:tcTxStyle>
      <a:tcStyle>
        <a:tcBdr>
          <a:left>
            <a:ln w="12700" cap="flat">
              <a:solidFill>
                <a:srgbClr val="515151"/>
              </a:solidFill>
              <a:prstDash val="solid"/>
              <a:miter lim="400000"/>
            </a:ln>
          </a:left>
          <a:right>
            <a:ln w="1270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a:fontRef idx="minor">
          <a:srgbClr val="444444"/>
        </a:fontRef>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a:fontRef idx="minor">
          <a:srgbClr val="FFFFFF"/>
        </a:fontRef>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rgbClr val="A9A584"/>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a:fontRef idx="minor">
          <a:srgbClr val="444444"/>
        </a:fontRef>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a:tcStyle>
        <a:tcBdr/>
        <a:fill>
          <a:solidFill>
            <a:srgbClr val="F2F2F2"/>
          </a:solidFill>
        </a:fill>
      </a:tcStyle>
    </a:band2H>
    <a:firstCol>
      <a:tcTxStyle>
        <a:fontRef idx="minor">
          <a:srgbClr val="444444"/>
        </a:fontRef>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a:fontRef idx="minor">
          <a:srgbClr val="444444"/>
        </a:fontRef>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a:fontRef idx="minor">
          <a:srgbClr val="444444"/>
        </a:fontRef>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a:fontRef idx="minor">
          <a:srgbClr val="777777"/>
        </a:fontRef>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a:tcStyle>
        <a:tcBdr/>
        <a:fill>
          <a:solidFill>
            <a:srgbClr val="D2D2D2">
              <a:alpha val="30000"/>
            </a:srgbClr>
          </a:solidFill>
        </a:fill>
      </a:tcStyle>
    </a:band2H>
    <a:firstCol>
      <a:tcTxStyle>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 styleId="{8F44A2F1-9E1F-4B54-A3A2-5F16C0AD49E2}" styleName="">
    <a:tblBg/>
    <a:wholeTbl>
      <a:tcTxStyle b="off" i="off">
        <a:fontRef idx="maj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D2D2D2">
              <a:alpha val="30000"/>
            </a:srgbClr>
          </a:solidFill>
        </a:fill>
      </a:tcStyle>
    </a:band2H>
    <a:firstCol>
      <a:tcTxStyle b="off" i="off">
        <a:fontRef idx="maj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Col>
    <a:lastRow>
      <a:tcTxStyle b="off" i="off">
        <a:fontRef idx="maj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lastRow>
    <a:firstRow>
      <a:tcTxStyle b="off" i="off">
        <a:fontRef idx="maj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21"/>
    <p:restoredTop sz="94674"/>
  </p:normalViewPr>
  <p:slideViewPr>
    <p:cSldViewPr snapToGrid="0" snapToObjects="1">
      <p:cViewPr varScale="1">
        <p:scale>
          <a:sx n="87" d="100"/>
          <a:sy n="87" d="100"/>
        </p:scale>
        <p:origin x="1392" y="200"/>
      </p:cViewPr>
      <p:guideLst>
        <p:guide orient="horz" pos="3072"/>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notesMaster" Target="notesMasters/notesMaster1.xml"/><Relationship Id="rId62"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C7D9F4-1003-C242-8E1F-F3B2885A37A2}"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CF4DB9DA-4932-A14E-B358-BA616C5EE288}">
      <dgm:prSet phldrT="[Text]" custT="1"/>
      <dgm:spPr>
        <a:solidFill>
          <a:srgbClr val="C00000"/>
        </a:solidFill>
      </dgm:spPr>
      <dgm:t>
        <a:bodyPr/>
        <a:lstStyle/>
        <a:p>
          <a:r>
            <a:rPr lang="en-US" sz="3600" b="0" i="0" dirty="0" smtClean="0">
              <a:solidFill>
                <a:schemeClr val="bg1"/>
              </a:solidFill>
              <a:effectLst/>
              <a:latin typeface="+mj-lt"/>
              <a:ea typeface="ＭＳ Ｐゴシック" pitchFamily="-1" charset="-128"/>
              <a:cs typeface="ＭＳ Ｐゴシック" pitchFamily="-1" charset="-128"/>
            </a:rPr>
            <a:t>ICMP flood</a:t>
          </a:r>
          <a:endParaRPr lang="en-US" sz="3600" b="0" i="0" dirty="0">
            <a:solidFill>
              <a:schemeClr val="bg1"/>
            </a:solidFill>
            <a:effectLst/>
            <a:latin typeface="+mj-lt"/>
          </a:endParaRPr>
        </a:p>
      </dgm:t>
    </dgm:pt>
    <dgm:pt modelId="{AFDAE78B-1B94-9D40-A0C0-C36162765CB8}" type="parTrans" cxnId="{AA61416E-51BB-0F49-8AA2-199DF982550D}">
      <dgm:prSet/>
      <dgm:spPr/>
      <dgm:t>
        <a:bodyPr/>
        <a:lstStyle/>
        <a:p>
          <a:endParaRPr lang="en-US"/>
        </a:p>
      </dgm:t>
    </dgm:pt>
    <dgm:pt modelId="{D4F9D7DF-D6F0-9B42-B5F0-D64C466F2152}" type="sibTrans" cxnId="{AA61416E-51BB-0F49-8AA2-199DF982550D}">
      <dgm:prSet/>
      <dgm:spPr/>
      <dgm:t>
        <a:bodyPr/>
        <a:lstStyle/>
        <a:p>
          <a:endParaRPr lang="en-US"/>
        </a:p>
      </dgm:t>
    </dgm:pt>
    <dgm:pt modelId="{BD9F2CAD-D5C3-534E-A493-DFC1D640DDDD}">
      <dgm:prSet/>
      <dgm:spPr>
        <a:noFill/>
        <a:ln>
          <a:solidFill>
            <a:schemeClr val="tx1">
              <a:alpha val="90000"/>
            </a:schemeClr>
          </a:solidFill>
        </a:ln>
      </dgm:spPr>
      <dgm:t>
        <a:bodyPr/>
        <a:lstStyle/>
        <a:p>
          <a:r>
            <a:rPr lang="en-US" b="1" i="0" dirty="0" smtClean="0">
              <a:effectLst/>
              <a:latin typeface="+mj-lt"/>
            </a:rPr>
            <a:t>Ping flood using ICMP echo request packets</a:t>
          </a:r>
        </a:p>
      </dgm:t>
    </dgm:pt>
    <dgm:pt modelId="{59EF927F-E926-C44A-8E66-EA2A682E41A3}" type="parTrans" cxnId="{DB582794-3D33-DD46-9FC5-6B5A8253EB49}">
      <dgm:prSet/>
      <dgm:spPr/>
      <dgm:t>
        <a:bodyPr/>
        <a:lstStyle/>
        <a:p>
          <a:endParaRPr lang="en-US"/>
        </a:p>
      </dgm:t>
    </dgm:pt>
    <dgm:pt modelId="{1130C333-3928-0942-AB09-929FE01C2B5E}" type="sibTrans" cxnId="{DB582794-3D33-DD46-9FC5-6B5A8253EB49}">
      <dgm:prSet/>
      <dgm:spPr/>
      <dgm:t>
        <a:bodyPr/>
        <a:lstStyle/>
        <a:p>
          <a:endParaRPr lang="en-US"/>
        </a:p>
      </dgm:t>
    </dgm:pt>
    <dgm:pt modelId="{0D3173A9-4F5A-DF40-ABDC-E1266D496CAF}">
      <dgm:prSet/>
      <dgm:spPr>
        <a:noFill/>
        <a:ln>
          <a:solidFill>
            <a:schemeClr val="tx1">
              <a:alpha val="90000"/>
            </a:schemeClr>
          </a:solidFill>
        </a:ln>
      </dgm:spPr>
      <dgm:t>
        <a:bodyPr/>
        <a:lstStyle/>
        <a:p>
          <a:r>
            <a:rPr lang="en-US" b="1" i="0" dirty="0" smtClean="0">
              <a:effectLst/>
              <a:latin typeface="+mj-lt"/>
            </a:rPr>
            <a:t>Traditionally network administrators allow such packets into their networks because ping is a useful network diagnostic tool</a:t>
          </a:r>
        </a:p>
      </dgm:t>
    </dgm:pt>
    <dgm:pt modelId="{C0CF5096-1C13-284C-9CBF-AB3204777B61}" type="parTrans" cxnId="{F56C85F0-BA70-884F-85B8-A60286C12DE9}">
      <dgm:prSet/>
      <dgm:spPr/>
      <dgm:t>
        <a:bodyPr/>
        <a:lstStyle/>
        <a:p>
          <a:endParaRPr lang="en-US"/>
        </a:p>
      </dgm:t>
    </dgm:pt>
    <dgm:pt modelId="{F75E82DB-170F-014F-8D17-333D1F9B7A96}" type="sibTrans" cxnId="{F56C85F0-BA70-884F-85B8-A60286C12DE9}">
      <dgm:prSet/>
      <dgm:spPr/>
      <dgm:t>
        <a:bodyPr/>
        <a:lstStyle/>
        <a:p>
          <a:endParaRPr lang="en-US"/>
        </a:p>
      </dgm:t>
    </dgm:pt>
    <dgm:pt modelId="{E09A460A-8805-D14E-8EA8-E2822ED804CF}">
      <dgm:prSet custT="1"/>
      <dgm:spPr>
        <a:solidFill>
          <a:srgbClr val="C00000"/>
        </a:solidFill>
      </dgm:spPr>
      <dgm:t>
        <a:bodyPr/>
        <a:lstStyle/>
        <a:p>
          <a:r>
            <a:rPr lang="en-US" sz="3600" b="0" i="0" dirty="0" smtClean="0">
              <a:solidFill>
                <a:schemeClr val="bg1"/>
              </a:solidFill>
              <a:effectLst/>
              <a:latin typeface="+mj-lt"/>
              <a:ea typeface="ＭＳ Ｐゴシック" pitchFamily="-1" charset="-128"/>
              <a:cs typeface="ＭＳ Ｐゴシック" pitchFamily="-1" charset="-128"/>
            </a:rPr>
            <a:t>UDP flood</a:t>
          </a:r>
        </a:p>
      </dgm:t>
    </dgm:pt>
    <dgm:pt modelId="{F30FE43B-306A-4A4B-A879-3A8A65B14858}" type="parTrans" cxnId="{AA643B78-5BD0-264D-8026-48165CCB596A}">
      <dgm:prSet/>
      <dgm:spPr/>
      <dgm:t>
        <a:bodyPr/>
        <a:lstStyle/>
        <a:p>
          <a:endParaRPr lang="en-US"/>
        </a:p>
      </dgm:t>
    </dgm:pt>
    <dgm:pt modelId="{C88C3FFA-975A-8346-8A70-A311716266F5}" type="sibTrans" cxnId="{AA643B78-5BD0-264D-8026-48165CCB596A}">
      <dgm:prSet/>
      <dgm:spPr/>
      <dgm:t>
        <a:bodyPr/>
        <a:lstStyle/>
        <a:p>
          <a:endParaRPr lang="en-US"/>
        </a:p>
      </dgm:t>
    </dgm:pt>
    <dgm:pt modelId="{C5963756-5DFA-3D4D-B9AA-9FBD529FDB09}">
      <dgm:prSet/>
      <dgm:spPr>
        <a:noFill/>
        <a:ln>
          <a:solidFill>
            <a:schemeClr val="tx1">
              <a:alpha val="90000"/>
            </a:schemeClr>
          </a:solidFill>
        </a:ln>
      </dgm:spPr>
      <dgm:t>
        <a:bodyPr/>
        <a:lstStyle/>
        <a:p>
          <a:r>
            <a:rPr lang="en-US" b="1" i="0" dirty="0" smtClean="0">
              <a:effectLst/>
              <a:latin typeface="+mj-lt"/>
            </a:rPr>
            <a:t>Uses UDP packets directed to some port number on the target system</a:t>
          </a:r>
        </a:p>
      </dgm:t>
    </dgm:pt>
    <dgm:pt modelId="{F5652ACE-F35D-994B-B767-9CF194F2A8FB}" type="parTrans" cxnId="{7E1FC89F-4BBF-5644-9396-000A6F0E8CD5}">
      <dgm:prSet/>
      <dgm:spPr/>
      <dgm:t>
        <a:bodyPr/>
        <a:lstStyle/>
        <a:p>
          <a:endParaRPr lang="en-US"/>
        </a:p>
      </dgm:t>
    </dgm:pt>
    <dgm:pt modelId="{07B83594-679E-2546-BA3A-ED8F11BEC05B}" type="sibTrans" cxnId="{7E1FC89F-4BBF-5644-9396-000A6F0E8CD5}">
      <dgm:prSet/>
      <dgm:spPr/>
      <dgm:t>
        <a:bodyPr/>
        <a:lstStyle/>
        <a:p>
          <a:endParaRPr lang="en-US"/>
        </a:p>
      </dgm:t>
    </dgm:pt>
    <dgm:pt modelId="{64A9271E-D119-504A-9A66-416F2B2777F0}">
      <dgm:prSet custT="1"/>
      <dgm:spPr>
        <a:solidFill>
          <a:srgbClr val="C00000"/>
        </a:solidFill>
      </dgm:spPr>
      <dgm:t>
        <a:bodyPr/>
        <a:lstStyle/>
        <a:p>
          <a:r>
            <a:rPr lang="en-US" sz="3600" b="0" i="0" dirty="0" smtClean="0">
              <a:solidFill>
                <a:schemeClr val="bg1"/>
              </a:solidFill>
              <a:effectLst/>
              <a:latin typeface="+mj-lt"/>
              <a:ea typeface="ＭＳ Ｐゴシック" pitchFamily="-1" charset="-128"/>
              <a:cs typeface="ＭＳ Ｐゴシック" pitchFamily="-1" charset="-128"/>
            </a:rPr>
            <a:t>TCP SYN flood</a:t>
          </a:r>
        </a:p>
      </dgm:t>
    </dgm:pt>
    <dgm:pt modelId="{0AB44505-EE65-9F42-B247-0738348AB1BE}" type="parTrans" cxnId="{D54FE80F-A610-D049-8389-8084B1BDC281}">
      <dgm:prSet/>
      <dgm:spPr/>
      <dgm:t>
        <a:bodyPr/>
        <a:lstStyle/>
        <a:p>
          <a:endParaRPr lang="en-US"/>
        </a:p>
      </dgm:t>
    </dgm:pt>
    <dgm:pt modelId="{D75EAB0A-6B17-954E-BC0E-1F13DFF95A9A}" type="sibTrans" cxnId="{D54FE80F-A610-D049-8389-8084B1BDC281}">
      <dgm:prSet/>
      <dgm:spPr/>
      <dgm:t>
        <a:bodyPr/>
        <a:lstStyle/>
        <a:p>
          <a:endParaRPr lang="en-US"/>
        </a:p>
      </dgm:t>
    </dgm:pt>
    <dgm:pt modelId="{3A9B6F0B-4336-2847-B4FC-8D7BC13EC137}">
      <dgm:prSet/>
      <dgm:spPr>
        <a:noFill/>
        <a:ln>
          <a:solidFill>
            <a:schemeClr val="tx1">
              <a:alpha val="90000"/>
            </a:schemeClr>
          </a:solidFill>
        </a:ln>
      </dgm:spPr>
      <dgm:t>
        <a:bodyPr/>
        <a:lstStyle/>
        <a:p>
          <a:r>
            <a:rPr lang="en-US" b="1" i="0" dirty="0" smtClean="0">
              <a:effectLst/>
              <a:latin typeface="+mj-lt"/>
            </a:rPr>
            <a:t>Sends TCP packets to the target system</a:t>
          </a:r>
        </a:p>
      </dgm:t>
    </dgm:pt>
    <dgm:pt modelId="{C7191EC7-62E3-B447-8343-A566F846311E}" type="parTrans" cxnId="{F3D3B821-EE2C-204E-8FB8-8259A2D5BE19}">
      <dgm:prSet/>
      <dgm:spPr/>
      <dgm:t>
        <a:bodyPr/>
        <a:lstStyle/>
        <a:p>
          <a:endParaRPr lang="en-US"/>
        </a:p>
      </dgm:t>
    </dgm:pt>
    <dgm:pt modelId="{415CDB2F-0584-A54A-893D-CD901D13EB86}" type="sibTrans" cxnId="{F3D3B821-EE2C-204E-8FB8-8259A2D5BE19}">
      <dgm:prSet/>
      <dgm:spPr/>
      <dgm:t>
        <a:bodyPr/>
        <a:lstStyle/>
        <a:p>
          <a:endParaRPr lang="en-US"/>
        </a:p>
      </dgm:t>
    </dgm:pt>
    <dgm:pt modelId="{E6B6139F-0A87-C34E-B14C-47B9ED13C177}">
      <dgm:prSet/>
      <dgm:spPr>
        <a:noFill/>
        <a:ln>
          <a:solidFill>
            <a:schemeClr val="tx1">
              <a:alpha val="90000"/>
            </a:schemeClr>
          </a:solidFill>
        </a:ln>
      </dgm:spPr>
      <dgm:t>
        <a:bodyPr/>
        <a:lstStyle/>
        <a:p>
          <a:r>
            <a:rPr lang="en-US" b="1" i="0" dirty="0" smtClean="0">
              <a:effectLst/>
              <a:latin typeface="+mj-lt"/>
            </a:rPr>
            <a:t>Total volume of packets is the aim of the attack rather than the system code</a:t>
          </a:r>
        </a:p>
      </dgm:t>
    </dgm:pt>
    <dgm:pt modelId="{5D6AB567-580E-5C47-BF18-CD29B8F4AD15}" type="parTrans" cxnId="{BDCB6EE8-7202-A14E-84B4-4CBDD92D628C}">
      <dgm:prSet/>
      <dgm:spPr/>
      <dgm:t>
        <a:bodyPr/>
        <a:lstStyle/>
        <a:p>
          <a:endParaRPr lang="en-US"/>
        </a:p>
      </dgm:t>
    </dgm:pt>
    <dgm:pt modelId="{6D6D790E-BED3-A64A-A29F-A9099F594562}" type="sibTrans" cxnId="{BDCB6EE8-7202-A14E-84B4-4CBDD92D628C}">
      <dgm:prSet/>
      <dgm:spPr/>
      <dgm:t>
        <a:bodyPr/>
        <a:lstStyle/>
        <a:p>
          <a:endParaRPr lang="en-US"/>
        </a:p>
      </dgm:t>
    </dgm:pt>
    <dgm:pt modelId="{5265BBEC-3F4E-AE43-8701-0B43844BD3E7}" type="pres">
      <dgm:prSet presAssocID="{FEC7D9F4-1003-C242-8E1F-F3B2885A37A2}" presName="Name0" presStyleCnt="0">
        <dgm:presLayoutVars>
          <dgm:dir/>
          <dgm:animLvl val="lvl"/>
          <dgm:resizeHandles val="exact"/>
        </dgm:presLayoutVars>
      </dgm:prSet>
      <dgm:spPr/>
      <dgm:t>
        <a:bodyPr/>
        <a:lstStyle/>
        <a:p>
          <a:endParaRPr lang="en-US"/>
        </a:p>
      </dgm:t>
    </dgm:pt>
    <dgm:pt modelId="{63DF7425-9165-7B4D-86E0-22F1A98CBDC0}" type="pres">
      <dgm:prSet presAssocID="{CF4DB9DA-4932-A14E-B358-BA616C5EE288}" presName="linNode" presStyleCnt="0"/>
      <dgm:spPr/>
    </dgm:pt>
    <dgm:pt modelId="{19357E6A-60B3-FC4E-9FC2-1ECE7041DD85}" type="pres">
      <dgm:prSet presAssocID="{CF4DB9DA-4932-A14E-B358-BA616C5EE288}" presName="parentText" presStyleLbl="node1" presStyleIdx="0" presStyleCnt="3">
        <dgm:presLayoutVars>
          <dgm:chMax val="1"/>
          <dgm:bulletEnabled val="1"/>
        </dgm:presLayoutVars>
      </dgm:prSet>
      <dgm:spPr/>
      <dgm:t>
        <a:bodyPr/>
        <a:lstStyle/>
        <a:p>
          <a:endParaRPr lang="en-US"/>
        </a:p>
      </dgm:t>
    </dgm:pt>
    <dgm:pt modelId="{565A0BC2-B705-7845-9587-D8A7832452F9}" type="pres">
      <dgm:prSet presAssocID="{CF4DB9DA-4932-A14E-B358-BA616C5EE288}" presName="descendantText" presStyleLbl="alignAccFollowNode1" presStyleIdx="0" presStyleCnt="3">
        <dgm:presLayoutVars>
          <dgm:bulletEnabled val="1"/>
        </dgm:presLayoutVars>
      </dgm:prSet>
      <dgm:spPr/>
      <dgm:t>
        <a:bodyPr/>
        <a:lstStyle/>
        <a:p>
          <a:endParaRPr lang="en-US"/>
        </a:p>
      </dgm:t>
    </dgm:pt>
    <dgm:pt modelId="{5D8A68C8-859A-6346-A37E-10D253E83A5A}" type="pres">
      <dgm:prSet presAssocID="{D4F9D7DF-D6F0-9B42-B5F0-D64C466F2152}" presName="sp" presStyleCnt="0"/>
      <dgm:spPr/>
    </dgm:pt>
    <dgm:pt modelId="{80E148F0-D1D2-334F-B963-0B71EF44DE47}" type="pres">
      <dgm:prSet presAssocID="{E09A460A-8805-D14E-8EA8-E2822ED804CF}" presName="linNode" presStyleCnt="0"/>
      <dgm:spPr/>
    </dgm:pt>
    <dgm:pt modelId="{5E105DE0-16B0-F645-ABF2-3DD1D6F6DDB8}" type="pres">
      <dgm:prSet presAssocID="{E09A460A-8805-D14E-8EA8-E2822ED804CF}" presName="parentText" presStyleLbl="node1" presStyleIdx="1" presStyleCnt="3">
        <dgm:presLayoutVars>
          <dgm:chMax val="1"/>
          <dgm:bulletEnabled val="1"/>
        </dgm:presLayoutVars>
      </dgm:prSet>
      <dgm:spPr/>
      <dgm:t>
        <a:bodyPr/>
        <a:lstStyle/>
        <a:p>
          <a:endParaRPr lang="en-US"/>
        </a:p>
      </dgm:t>
    </dgm:pt>
    <dgm:pt modelId="{AE11C2D4-26A0-484C-A22E-4A33CEF07817}" type="pres">
      <dgm:prSet presAssocID="{E09A460A-8805-D14E-8EA8-E2822ED804CF}" presName="descendantText" presStyleLbl="alignAccFollowNode1" presStyleIdx="1" presStyleCnt="3">
        <dgm:presLayoutVars>
          <dgm:bulletEnabled val="1"/>
        </dgm:presLayoutVars>
      </dgm:prSet>
      <dgm:spPr/>
      <dgm:t>
        <a:bodyPr/>
        <a:lstStyle/>
        <a:p>
          <a:endParaRPr lang="en-US"/>
        </a:p>
      </dgm:t>
    </dgm:pt>
    <dgm:pt modelId="{659B3031-C86D-7C41-BA8C-22713F6A8A80}" type="pres">
      <dgm:prSet presAssocID="{C88C3FFA-975A-8346-8A70-A311716266F5}" presName="sp" presStyleCnt="0"/>
      <dgm:spPr/>
    </dgm:pt>
    <dgm:pt modelId="{40D99705-D87E-AB47-87FF-D8E13113A14D}" type="pres">
      <dgm:prSet presAssocID="{64A9271E-D119-504A-9A66-416F2B2777F0}" presName="linNode" presStyleCnt="0"/>
      <dgm:spPr/>
    </dgm:pt>
    <dgm:pt modelId="{46E720AB-F321-FB41-8240-75830E95D297}" type="pres">
      <dgm:prSet presAssocID="{64A9271E-D119-504A-9A66-416F2B2777F0}" presName="parentText" presStyleLbl="node1" presStyleIdx="2" presStyleCnt="3">
        <dgm:presLayoutVars>
          <dgm:chMax val="1"/>
          <dgm:bulletEnabled val="1"/>
        </dgm:presLayoutVars>
      </dgm:prSet>
      <dgm:spPr/>
      <dgm:t>
        <a:bodyPr/>
        <a:lstStyle/>
        <a:p>
          <a:endParaRPr lang="en-US"/>
        </a:p>
      </dgm:t>
    </dgm:pt>
    <dgm:pt modelId="{4B1A1837-8231-6840-8D50-F6DB4B3D4684}" type="pres">
      <dgm:prSet presAssocID="{64A9271E-D119-504A-9A66-416F2B2777F0}" presName="descendantText" presStyleLbl="alignAccFollowNode1" presStyleIdx="2" presStyleCnt="3">
        <dgm:presLayoutVars>
          <dgm:bulletEnabled val="1"/>
        </dgm:presLayoutVars>
      </dgm:prSet>
      <dgm:spPr/>
      <dgm:t>
        <a:bodyPr/>
        <a:lstStyle/>
        <a:p>
          <a:endParaRPr lang="en-US"/>
        </a:p>
      </dgm:t>
    </dgm:pt>
  </dgm:ptLst>
  <dgm:cxnLst>
    <dgm:cxn modelId="{BDCB6EE8-7202-A14E-84B4-4CBDD92D628C}" srcId="{64A9271E-D119-504A-9A66-416F2B2777F0}" destId="{E6B6139F-0A87-C34E-B14C-47B9ED13C177}" srcOrd="1" destOrd="0" parTransId="{5D6AB567-580E-5C47-BF18-CD29B8F4AD15}" sibTransId="{6D6D790E-BED3-A64A-A29F-A9099F594562}"/>
    <dgm:cxn modelId="{DB582794-3D33-DD46-9FC5-6B5A8253EB49}" srcId="{CF4DB9DA-4932-A14E-B358-BA616C5EE288}" destId="{BD9F2CAD-D5C3-534E-A493-DFC1D640DDDD}" srcOrd="0" destOrd="0" parTransId="{59EF927F-E926-C44A-8E66-EA2A682E41A3}" sibTransId="{1130C333-3928-0942-AB09-929FE01C2B5E}"/>
    <dgm:cxn modelId="{06964C4E-69E5-454A-8470-7DC999967474}" type="presOf" srcId="{C5963756-5DFA-3D4D-B9AA-9FBD529FDB09}" destId="{AE11C2D4-26A0-484C-A22E-4A33CEF07817}" srcOrd="0" destOrd="0" presId="urn:microsoft.com/office/officeart/2005/8/layout/vList5"/>
    <dgm:cxn modelId="{C0656F1A-EC88-9943-A10B-D8C79516AC3F}" type="presOf" srcId="{3A9B6F0B-4336-2847-B4FC-8D7BC13EC137}" destId="{4B1A1837-8231-6840-8D50-F6DB4B3D4684}" srcOrd="0" destOrd="0" presId="urn:microsoft.com/office/officeart/2005/8/layout/vList5"/>
    <dgm:cxn modelId="{1D369CA5-40BF-9E48-A036-30802EF5AC73}" type="presOf" srcId="{E6B6139F-0A87-C34E-B14C-47B9ED13C177}" destId="{4B1A1837-8231-6840-8D50-F6DB4B3D4684}" srcOrd="0" destOrd="1" presId="urn:microsoft.com/office/officeart/2005/8/layout/vList5"/>
    <dgm:cxn modelId="{D54FE80F-A610-D049-8389-8084B1BDC281}" srcId="{FEC7D9F4-1003-C242-8E1F-F3B2885A37A2}" destId="{64A9271E-D119-504A-9A66-416F2B2777F0}" srcOrd="2" destOrd="0" parTransId="{0AB44505-EE65-9F42-B247-0738348AB1BE}" sibTransId="{D75EAB0A-6B17-954E-BC0E-1F13DFF95A9A}"/>
    <dgm:cxn modelId="{CBE03C2C-6A15-8944-BFC6-ECE03DCE7E0C}" type="presOf" srcId="{E09A460A-8805-D14E-8EA8-E2822ED804CF}" destId="{5E105DE0-16B0-F645-ABF2-3DD1D6F6DDB8}" srcOrd="0" destOrd="0" presId="urn:microsoft.com/office/officeart/2005/8/layout/vList5"/>
    <dgm:cxn modelId="{C10EB717-588A-8B43-8FFC-FF9FD9D489BC}" type="presOf" srcId="{BD9F2CAD-D5C3-534E-A493-DFC1D640DDDD}" destId="{565A0BC2-B705-7845-9587-D8A7832452F9}" srcOrd="0" destOrd="0" presId="urn:microsoft.com/office/officeart/2005/8/layout/vList5"/>
    <dgm:cxn modelId="{17860C51-35D5-4641-9E3F-2B76F3634873}" type="presOf" srcId="{64A9271E-D119-504A-9A66-416F2B2777F0}" destId="{46E720AB-F321-FB41-8240-75830E95D297}" srcOrd="0" destOrd="0" presId="urn:microsoft.com/office/officeart/2005/8/layout/vList5"/>
    <dgm:cxn modelId="{A85CB474-63B4-884B-A304-216FB1CA9443}" type="presOf" srcId="{CF4DB9DA-4932-A14E-B358-BA616C5EE288}" destId="{19357E6A-60B3-FC4E-9FC2-1ECE7041DD85}" srcOrd="0" destOrd="0" presId="urn:microsoft.com/office/officeart/2005/8/layout/vList5"/>
    <dgm:cxn modelId="{F3D3B821-EE2C-204E-8FB8-8259A2D5BE19}" srcId="{64A9271E-D119-504A-9A66-416F2B2777F0}" destId="{3A9B6F0B-4336-2847-B4FC-8D7BC13EC137}" srcOrd="0" destOrd="0" parTransId="{C7191EC7-62E3-B447-8343-A566F846311E}" sibTransId="{415CDB2F-0584-A54A-893D-CD901D13EB86}"/>
    <dgm:cxn modelId="{AA643B78-5BD0-264D-8026-48165CCB596A}" srcId="{FEC7D9F4-1003-C242-8E1F-F3B2885A37A2}" destId="{E09A460A-8805-D14E-8EA8-E2822ED804CF}" srcOrd="1" destOrd="0" parTransId="{F30FE43B-306A-4A4B-A879-3A8A65B14858}" sibTransId="{C88C3FFA-975A-8346-8A70-A311716266F5}"/>
    <dgm:cxn modelId="{0A3E0E6D-B82F-DF47-BEBE-D3309C704926}" type="presOf" srcId="{FEC7D9F4-1003-C242-8E1F-F3B2885A37A2}" destId="{5265BBEC-3F4E-AE43-8701-0B43844BD3E7}" srcOrd="0" destOrd="0" presId="urn:microsoft.com/office/officeart/2005/8/layout/vList5"/>
    <dgm:cxn modelId="{7E1FC89F-4BBF-5644-9396-000A6F0E8CD5}" srcId="{E09A460A-8805-D14E-8EA8-E2822ED804CF}" destId="{C5963756-5DFA-3D4D-B9AA-9FBD529FDB09}" srcOrd="0" destOrd="0" parTransId="{F5652ACE-F35D-994B-B767-9CF194F2A8FB}" sibTransId="{07B83594-679E-2546-BA3A-ED8F11BEC05B}"/>
    <dgm:cxn modelId="{F56C85F0-BA70-884F-85B8-A60286C12DE9}" srcId="{CF4DB9DA-4932-A14E-B358-BA616C5EE288}" destId="{0D3173A9-4F5A-DF40-ABDC-E1266D496CAF}" srcOrd="1" destOrd="0" parTransId="{C0CF5096-1C13-284C-9CBF-AB3204777B61}" sibTransId="{F75E82DB-170F-014F-8D17-333D1F9B7A96}"/>
    <dgm:cxn modelId="{AA61416E-51BB-0F49-8AA2-199DF982550D}" srcId="{FEC7D9F4-1003-C242-8E1F-F3B2885A37A2}" destId="{CF4DB9DA-4932-A14E-B358-BA616C5EE288}" srcOrd="0" destOrd="0" parTransId="{AFDAE78B-1B94-9D40-A0C0-C36162765CB8}" sibTransId="{D4F9D7DF-D6F0-9B42-B5F0-D64C466F2152}"/>
    <dgm:cxn modelId="{703A9AC5-4CAF-764B-8431-52DB159BE4E7}" type="presOf" srcId="{0D3173A9-4F5A-DF40-ABDC-E1266D496CAF}" destId="{565A0BC2-B705-7845-9587-D8A7832452F9}" srcOrd="0" destOrd="1" presId="urn:microsoft.com/office/officeart/2005/8/layout/vList5"/>
    <dgm:cxn modelId="{3EF4F646-545C-F04A-B18A-5DFF0108A38F}" type="presParOf" srcId="{5265BBEC-3F4E-AE43-8701-0B43844BD3E7}" destId="{63DF7425-9165-7B4D-86E0-22F1A98CBDC0}" srcOrd="0" destOrd="0" presId="urn:microsoft.com/office/officeart/2005/8/layout/vList5"/>
    <dgm:cxn modelId="{4FDB5FEC-3255-6147-A0F5-5AFB6D858DF4}" type="presParOf" srcId="{63DF7425-9165-7B4D-86E0-22F1A98CBDC0}" destId="{19357E6A-60B3-FC4E-9FC2-1ECE7041DD85}" srcOrd="0" destOrd="0" presId="urn:microsoft.com/office/officeart/2005/8/layout/vList5"/>
    <dgm:cxn modelId="{DA09734F-DEDA-2148-9615-E7E3DC9D618A}" type="presParOf" srcId="{63DF7425-9165-7B4D-86E0-22F1A98CBDC0}" destId="{565A0BC2-B705-7845-9587-D8A7832452F9}" srcOrd="1" destOrd="0" presId="urn:microsoft.com/office/officeart/2005/8/layout/vList5"/>
    <dgm:cxn modelId="{4F8004EF-C356-7949-A07F-D03E3DDA0943}" type="presParOf" srcId="{5265BBEC-3F4E-AE43-8701-0B43844BD3E7}" destId="{5D8A68C8-859A-6346-A37E-10D253E83A5A}" srcOrd="1" destOrd="0" presId="urn:microsoft.com/office/officeart/2005/8/layout/vList5"/>
    <dgm:cxn modelId="{CEB982FB-CD1F-5D42-824C-186592DB6299}" type="presParOf" srcId="{5265BBEC-3F4E-AE43-8701-0B43844BD3E7}" destId="{80E148F0-D1D2-334F-B963-0B71EF44DE47}" srcOrd="2" destOrd="0" presId="urn:microsoft.com/office/officeart/2005/8/layout/vList5"/>
    <dgm:cxn modelId="{0027659F-8141-AC41-958A-9353D15909D0}" type="presParOf" srcId="{80E148F0-D1D2-334F-B963-0B71EF44DE47}" destId="{5E105DE0-16B0-F645-ABF2-3DD1D6F6DDB8}" srcOrd="0" destOrd="0" presId="urn:microsoft.com/office/officeart/2005/8/layout/vList5"/>
    <dgm:cxn modelId="{A1E03EDC-2284-7D4A-A680-7F46067E93D1}" type="presParOf" srcId="{80E148F0-D1D2-334F-B963-0B71EF44DE47}" destId="{AE11C2D4-26A0-484C-A22E-4A33CEF07817}" srcOrd="1" destOrd="0" presId="urn:microsoft.com/office/officeart/2005/8/layout/vList5"/>
    <dgm:cxn modelId="{F9C9702C-6BB2-FC49-BF3F-A17C5237FEA2}" type="presParOf" srcId="{5265BBEC-3F4E-AE43-8701-0B43844BD3E7}" destId="{659B3031-C86D-7C41-BA8C-22713F6A8A80}" srcOrd="3" destOrd="0" presId="urn:microsoft.com/office/officeart/2005/8/layout/vList5"/>
    <dgm:cxn modelId="{0C9DE94C-2765-9F42-8D30-61D8C5B08414}" type="presParOf" srcId="{5265BBEC-3F4E-AE43-8701-0B43844BD3E7}" destId="{40D99705-D87E-AB47-87FF-D8E13113A14D}" srcOrd="4" destOrd="0" presId="urn:microsoft.com/office/officeart/2005/8/layout/vList5"/>
    <dgm:cxn modelId="{48595BE3-F42C-ED48-831F-AB0CDB62A121}" type="presParOf" srcId="{40D99705-D87E-AB47-87FF-D8E13113A14D}" destId="{46E720AB-F321-FB41-8240-75830E95D297}" srcOrd="0" destOrd="0" presId="urn:microsoft.com/office/officeart/2005/8/layout/vList5"/>
    <dgm:cxn modelId="{37BBC199-6F79-9F49-9940-E7F74AE6FEEC}" type="presParOf" srcId="{40D99705-D87E-AB47-87FF-D8E13113A14D}" destId="{4B1A1837-8231-6840-8D50-F6DB4B3D4684}"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1F60B3-2732-2542-88E4-C21EF9744ED0}"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296EAC36-0957-714C-A19E-840E0385D6ED}">
      <dgm:prSet/>
      <dgm:spPr>
        <a:solidFill>
          <a:srgbClr val="002060"/>
        </a:solidFill>
      </dgm:spPr>
      <dgm:t>
        <a:bodyPr/>
        <a:lstStyle/>
        <a:p>
          <a:pPr rtl="0"/>
          <a:r>
            <a:rPr lang="en-US" b="1" dirty="0" smtClean="0">
              <a:solidFill>
                <a:schemeClr val="bg1"/>
              </a:solidFill>
              <a:latin typeface="+mj-lt"/>
            </a:rPr>
            <a:t>Use of multiple systems to generate attacks</a:t>
          </a:r>
          <a:endParaRPr lang="en-US" b="1" dirty="0">
            <a:solidFill>
              <a:schemeClr val="bg1"/>
            </a:solidFill>
            <a:latin typeface="+mj-lt"/>
          </a:endParaRPr>
        </a:p>
      </dgm:t>
    </dgm:pt>
    <dgm:pt modelId="{5AB3A8A4-33AC-DC43-9B3C-6977D34281D2}" type="parTrans" cxnId="{E250BA7C-1A04-9B4A-8B38-F33B118CA174}">
      <dgm:prSet/>
      <dgm:spPr/>
      <dgm:t>
        <a:bodyPr/>
        <a:lstStyle/>
        <a:p>
          <a:endParaRPr lang="en-US"/>
        </a:p>
      </dgm:t>
    </dgm:pt>
    <dgm:pt modelId="{EA789981-1354-F54D-BA65-B87B1443EE30}" type="sibTrans" cxnId="{E250BA7C-1A04-9B4A-8B38-F33B118CA174}">
      <dgm:prSet/>
      <dgm:spPr/>
      <dgm:t>
        <a:bodyPr/>
        <a:lstStyle/>
        <a:p>
          <a:endParaRPr lang="en-US"/>
        </a:p>
      </dgm:t>
    </dgm:pt>
    <dgm:pt modelId="{56D0B682-081D-7A43-9D12-6717B580C8E2}">
      <dgm:prSet/>
      <dgm:spPr>
        <a:solidFill>
          <a:srgbClr val="002060"/>
        </a:solidFill>
      </dgm:spPr>
      <dgm:t>
        <a:bodyPr/>
        <a:lstStyle/>
        <a:p>
          <a:pPr rtl="0"/>
          <a:r>
            <a:rPr lang="en-US" b="1" dirty="0" smtClean="0">
              <a:solidFill>
                <a:schemeClr val="bg1"/>
              </a:solidFill>
              <a:latin typeface="+mj-lt"/>
            </a:rPr>
            <a:t>Attacker uses a flaw in operating system or in a common application to gain access and installs their program on it (zombie)</a:t>
          </a:r>
          <a:endParaRPr lang="en-US" b="1" dirty="0">
            <a:solidFill>
              <a:schemeClr val="bg1"/>
            </a:solidFill>
            <a:latin typeface="+mj-lt"/>
          </a:endParaRPr>
        </a:p>
      </dgm:t>
    </dgm:pt>
    <dgm:pt modelId="{29DA2611-988D-5C4B-829A-DAC8FFB7366F}" type="parTrans" cxnId="{89C7982F-4F25-4E4B-80AF-EF60FC1EA280}">
      <dgm:prSet/>
      <dgm:spPr/>
      <dgm:t>
        <a:bodyPr/>
        <a:lstStyle/>
        <a:p>
          <a:endParaRPr lang="en-US"/>
        </a:p>
      </dgm:t>
    </dgm:pt>
    <dgm:pt modelId="{BF1902D1-4FFD-0D48-8345-DF8C4130549F}" type="sibTrans" cxnId="{89C7982F-4F25-4E4B-80AF-EF60FC1EA280}">
      <dgm:prSet/>
      <dgm:spPr/>
      <dgm:t>
        <a:bodyPr/>
        <a:lstStyle/>
        <a:p>
          <a:endParaRPr lang="en-US"/>
        </a:p>
      </dgm:t>
    </dgm:pt>
    <dgm:pt modelId="{6D75ACAA-08FB-3848-8596-04FD3613AD0E}">
      <dgm:prSet/>
      <dgm:spPr>
        <a:solidFill>
          <a:srgbClr val="002060"/>
        </a:solidFill>
      </dgm:spPr>
      <dgm:t>
        <a:bodyPr/>
        <a:lstStyle/>
        <a:p>
          <a:pPr rtl="0"/>
          <a:r>
            <a:rPr lang="en-US" b="1" dirty="0" smtClean="0">
              <a:solidFill>
                <a:schemeClr val="bg1"/>
              </a:solidFill>
              <a:latin typeface="+mj-lt"/>
            </a:rPr>
            <a:t>Large collections of such systems under the control of one attacker’s control can be created, forming a botnet</a:t>
          </a:r>
        </a:p>
      </dgm:t>
    </dgm:pt>
    <dgm:pt modelId="{455FCBE0-005F-D74C-9E16-3DBA1F012271}" type="parTrans" cxnId="{7D1B104B-874B-BA4C-A74C-D584C7760168}">
      <dgm:prSet/>
      <dgm:spPr/>
      <dgm:t>
        <a:bodyPr/>
        <a:lstStyle/>
        <a:p>
          <a:endParaRPr lang="en-US"/>
        </a:p>
      </dgm:t>
    </dgm:pt>
    <dgm:pt modelId="{D4F2652A-3928-634C-9165-321852338E8B}" type="sibTrans" cxnId="{7D1B104B-874B-BA4C-A74C-D584C7760168}">
      <dgm:prSet/>
      <dgm:spPr/>
      <dgm:t>
        <a:bodyPr/>
        <a:lstStyle/>
        <a:p>
          <a:endParaRPr lang="en-US"/>
        </a:p>
      </dgm:t>
    </dgm:pt>
    <dgm:pt modelId="{EF8BA002-FFC0-6B4B-A907-FC44E73A4A9C}" type="pres">
      <dgm:prSet presAssocID="{FF1F60B3-2732-2542-88E4-C21EF9744ED0}" presName="Name0" presStyleCnt="0">
        <dgm:presLayoutVars>
          <dgm:dir/>
          <dgm:resizeHandles val="exact"/>
        </dgm:presLayoutVars>
      </dgm:prSet>
      <dgm:spPr/>
      <dgm:t>
        <a:bodyPr/>
        <a:lstStyle/>
        <a:p>
          <a:endParaRPr lang="en-US"/>
        </a:p>
      </dgm:t>
    </dgm:pt>
    <dgm:pt modelId="{40EEDA1D-D411-8645-B08C-F96CBCCA4328}" type="pres">
      <dgm:prSet presAssocID="{296EAC36-0957-714C-A19E-840E0385D6ED}" presName="node" presStyleLbl="node1" presStyleIdx="0" presStyleCnt="3">
        <dgm:presLayoutVars>
          <dgm:bulletEnabled val="1"/>
        </dgm:presLayoutVars>
      </dgm:prSet>
      <dgm:spPr/>
      <dgm:t>
        <a:bodyPr/>
        <a:lstStyle/>
        <a:p>
          <a:endParaRPr lang="en-US"/>
        </a:p>
      </dgm:t>
    </dgm:pt>
    <dgm:pt modelId="{948C6BF0-B764-8C49-8C79-483BF0238C73}" type="pres">
      <dgm:prSet presAssocID="{EA789981-1354-F54D-BA65-B87B1443EE30}" presName="sibTrans" presStyleCnt="0"/>
      <dgm:spPr/>
    </dgm:pt>
    <dgm:pt modelId="{D8B55FDF-77C1-834C-8C65-345A49A2973D}" type="pres">
      <dgm:prSet presAssocID="{56D0B682-081D-7A43-9D12-6717B580C8E2}" presName="node" presStyleLbl="node1" presStyleIdx="1" presStyleCnt="3">
        <dgm:presLayoutVars>
          <dgm:bulletEnabled val="1"/>
        </dgm:presLayoutVars>
      </dgm:prSet>
      <dgm:spPr/>
      <dgm:t>
        <a:bodyPr/>
        <a:lstStyle/>
        <a:p>
          <a:endParaRPr lang="en-US"/>
        </a:p>
      </dgm:t>
    </dgm:pt>
    <dgm:pt modelId="{87AD7F9C-0A26-7E4B-8C47-7D9B6C13C58A}" type="pres">
      <dgm:prSet presAssocID="{BF1902D1-4FFD-0D48-8345-DF8C4130549F}" presName="sibTrans" presStyleCnt="0"/>
      <dgm:spPr/>
    </dgm:pt>
    <dgm:pt modelId="{40A340F6-F630-F841-B2E1-AB613AB02F5A}" type="pres">
      <dgm:prSet presAssocID="{6D75ACAA-08FB-3848-8596-04FD3613AD0E}" presName="node" presStyleLbl="node1" presStyleIdx="2" presStyleCnt="3">
        <dgm:presLayoutVars>
          <dgm:bulletEnabled val="1"/>
        </dgm:presLayoutVars>
      </dgm:prSet>
      <dgm:spPr/>
      <dgm:t>
        <a:bodyPr/>
        <a:lstStyle/>
        <a:p>
          <a:endParaRPr lang="en-US"/>
        </a:p>
      </dgm:t>
    </dgm:pt>
  </dgm:ptLst>
  <dgm:cxnLst>
    <dgm:cxn modelId="{89C7982F-4F25-4E4B-80AF-EF60FC1EA280}" srcId="{FF1F60B3-2732-2542-88E4-C21EF9744ED0}" destId="{56D0B682-081D-7A43-9D12-6717B580C8E2}" srcOrd="1" destOrd="0" parTransId="{29DA2611-988D-5C4B-829A-DAC8FFB7366F}" sibTransId="{BF1902D1-4FFD-0D48-8345-DF8C4130549F}"/>
    <dgm:cxn modelId="{E250BA7C-1A04-9B4A-8B38-F33B118CA174}" srcId="{FF1F60B3-2732-2542-88E4-C21EF9744ED0}" destId="{296EAC36-0957-714C-A19E-840E0385D6ED}" srcOrd="0" destOrd="0" parTransId="{5AB3A8A4-33AC-DC43-9B3C-6977D34281D2}" sibTransId="{EA789981-1354-F54D-BA65-B87B1443EE30}"/>
    <dgm:cxn modelId="{4BEDA239-EBE8-AC4C-B26B-9D19737A711C}" type="presOf" srcId="{6D75ACAA-08FB-3848-8596-04FD3613AD0E}" destId="{40A340F6-F630-F841-B2E1-AB613AB02F5A}" srcOrd="0" destOrd="0" presId="urn:microsoft.com/office/officeart/2005/8/layout/hList6"/>
    <dgm:cxn modelId="{6F9A83F9-F26D-3342-967E-DAADD1661B70}" type="presOf" srcId="{FF1F60B3-2732-2542-88E4-C21EF9744ED0}" destId="{EF8BA002-FFC0-6B4B-A907-FC44E73A4A9C}" srcOrd="0" destOrd="0" presId="urn:microsoft.com/office/officeart/2005/8/layout/hList6"/>
    <dgm:cxn modelId="{7D1B104B-874B-BA4C-A74C-D584C7760168}" srcId="{FF1F60B3-2732-2542-88E4-C21EF9744ED0}" destId="{6D75ACAA-08FB-3848-8596-04FD3613AD0E}" srcOrd="2" destOrd="0" parTransId="{455FCBE0-005F-D74C-9E16-3DBA1F012271}" sibTransId="{D4F2652A-3928-634C-9165-321852338E8B}"/>
    <dgm:cxn modelId="{139E0C53-3D04-C64B-B1F4-7BCC14B02738}" type="presOf" srcId="{56D0B682-081D-7A43-9D12-6717B580C8E2}" destId="{D8B55FDF-77C1-834C-8C65-345A49A2973D}" srcOrd="0" destOrd="0" presId="urn:microsoft.com/office/officeart/2005/8/layout/hList6"/>
    <dgm:cxn modelId="{4C6FA091-00D4-4747-A8F1-205DD985E4EB}" type="presOf" srcId="{296EAC36-0957-714C-A19E-840E0385D6ED}" destId="{40EEDA1D-D411-8645-B08C-F96CBCCA4328}" srcOrd="0" destOrd="0" presId="urn:microsoft.com/office/officeart/2005/8/layout/hList6"/>
    <dgm:cxn modelId="{54FFEDBC-D245-1540-B749-D066F6F08313}" type="presParOf" srcId="{EF8BA002-FFC0-6B4B-A907-FC44E73A4A9C}" destId="{40EEDA1D-D411-8645-B08C-F96CBCCA4328}" srcOrd="0" destOrd="0" presId="urn:microsoft.com/office/officeart/2005/8/layout/hList6"/>
    <dgm:cxn modelId="{0154FA7A-9667-AF4B-880D-CA8DEA4128D0}" type="presParOf" srcId="{EF8BA002-FFC0-6B4B-A907-FC44E73A4A9C}" destId="{948C6BF0-B764-8C49-8C79-483BF0238C73}" srcOrd="1" destOrd="0" presId="urn:microsoft.com/office/officeart/2005/8/layout/hList6"/>
    <dgm:cxn modelId="{CD4040C3-D09F-D643-94E0-4C0156E8F917}" type="presParOf" srcId="{EF8BA002-FFC0-6B4B-A907-FC44E73A4A9C}" destId="{D8B55FDF-77C1-834C-8C65-345A49A2973D}" srcOrd="2" destOrd="0" presId="urn:microsoft.com/office/officeart/2005/8/layout/hList6"/>
    <dgm:cxn modelId="{11216663-34E1-C84F-8FD0-A9519496BC03}" type="presParOf" srcId="{EF8BA002-FFC0-6B4B-A907-FC44E73A4A9C}" destId="{87AD7F9C-0A26-7E4B-8C47-7D9B6C13C58A}" srcOrd="3" destOrd="0" presId="urn:microsoft.com/office/officeart/2005/8/layout/hList6"/>
    <dgm:cxn modelId="{DBEFDE81-C1D4-9643-A151-4A025C92E791}" type="presParOf" srcId="{EF8BA002-FFC0-6B4B-A907-FC44E73A4A9C}" destId="{40A340F6-F630-F841-B2E1-AB613AB02F5A}"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8CF0C0-6D0C-0D4A-A94F-E2244FC22FC4}"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0FC6D219-2291-F24D-81B1-B4364D414593}">
      <dgm:prSet phldrT="[Text]"/>
      <dgm:spPr>
        <a:solidFill>
          <a:srgbClr val="0070C0"/>
        </a:solidFill>
        <a:ln>
          <a:solidFill>
            <a:schemeClr val="bg1"/>
          </a:solidFill>
        </a:ln>
      </dgm:spPr>
      <dgm:t>
        <a:bodyPr/>
        <a:lstStyle/>
        <a:p>
          <a:r>
            <a:rPr lang="en-US" b="1" dirty="0" smtClean="0">
              <a:solidFill>
                <a:schemeClr val="bg1"/>
              </a:solidFill>
              <a:effectLst/>
              <a:latin typeface="+mj-lt"/>
              <a:ea typeface="ＭＳ Ｐゴシック" pitchFamily="-1" charset="-128"/>
            </a:rPr>
            <a:t>Attack prevention and preemption</a:t>
          </a:r>
          <a:endParaRPr lang="en-US" b="1" dirty="0">
            <a:solidFill>
              <a:schemeClr val="bg1"/>
            </a:solidFill>
            <a:effectLst/>
            <a:latin typeface="+mj-lt"/>
            <a:ea typeface="ＭＳ Ｐゴシック" pitchFamily="-1" charset="-128"/>
          </a:endParaRPr>
        </a:p>
      </dgm:t>
    </dgm:pt>
    <dgm:pt modelId="{DD467420-DF0F-A041-8E8A-FA5406CFC47E}" type="parTrans" cxnId="{4F33C981-055E-754C-93A6-98AF167B65BE}">
      <dgm:prSet/>
      <dgm:spPr/>
      <dgm:t>
        <a:bodyPr/>
        <a:lstStyle/>
        <a:p>
          <a:endParaRPr lang="en-US"/>
        </a:p>
      </dgm:t>
    </dgm:pt>
    <dgm:pt modelId="{175008D8-C1CF-6C45-A1B9-D57B3C26A441}" type="sibTrans" cxnId="{4F33C981-055E-754C-93A6-98AF167B65BE}">
      <dgm:prSet/>
      <dgm:spPr>
        <a:solidFill>
          <a:schemeClr val="tx1"/>
        </a:solidFill>
        <a:ln>
          <a:solidFill>
            <a:schemeClr val="bg1"/>
          </a:solidFill>
        </a:ln>
      </dgm:spPr>
      <dgm:t>
        <a:bodyPr/>
        <a:lstStyle/>
        <a:p>
          <a:endParaRPr lang="en-US"/>
        </a:p>
      </dgm:t>
    </dgm:pt>
    <dgm:pt modelId="{E8F180F3-01F1-324F-83D5-4E4EC3A8B106}">
      <dgm:prSet/>
      <dgm:spPr>
        <a:solidFill>
          <a:srgbClr val="0070C0"/>
        </a:solidFill>
        <a:ln>
          <a:solidFill>
            <a:schemeClr val="bg1"/>
          </a:solidFill>
        </a:ln>
      </dgm:spPr>
      <dgm:t>
        <a:bodyPr/>
        <a:lstStyle/>
        <a:p>
          <a:r>
            <a:rPr lang="en-US" b="1" dirty="0" smtClean="0">
              <a:solidFill>
                <a:schemeClr val="bg1"/>
              </a:solidFill>
              <a:effectLst/>
              <a:latin typeface="+mj-lt"/>
              <a:ea typeface="ＭＳ Ｐゴシック" pitchFamily="-1" charset="-128"/>
            </a:rPr>
            <a:t>Before attack</a:t>
          </a:r>
        </a:p>
      </dgm:t>
    </dgm:pt>
    <dgm:pt modelId="{7D535B5A-AAA2-A847-93CB-FD2D8B1B3D78}" type="parTrans" cxnId="{CBA446B9-7BF1-A044-B9C5-9D1BF27FF7D1}">
      <dgm:prSet/>
      <dgm:spPr/>
      <dgm:t>
        <a:bodyPr/>
        <a:lstStyle/>
        <a:p>
          <a:endParaRPr lang="en-US"/>
        </a:p>
      </dgm:t>
    </dgm:pt>
    <dgm:pt modelId="{59D77817-3EA3-B545-B712-33BC7BE33EC2}" type="sibTrans" cxnId="{CBA446B9-7BF1-A044-B9C5-9D1BF27FF7D1}">
      <dgm:prSet/>
      <dgm:spPr/>
      <dgm:t>
        <a:bodyPr/>
        <a:lstStyle/>
        <a:p>
          <a:endParaRPr lang="en-US"/>
        </a:p>
      </dgm:t>
    </dgm:pt>
    <dgm:pt modelId="{1AFB1016-1A11-784A-BE84-2E30965F4D34}">
      <dgm:prSet/>
      <dgm:spPr>
        <a:solidFill>
          <a:srgbClr val="0070C0"/>
        </a:solidFill>
        <a:ln>
          <a:solidFill>
            <a:schemeClr val="bg1"/>
          </a:solidFill>
        </a:ln>
      </dgm:spPr>
      <dgm:t>
        <a:bodyPr/>
        <a:lstStyle/>
        <a:p>
          <a:r>
            <a:rPr lang="en-US" b="1" dirty="0" smtClean="0">
              <a:solidFill>
                <a:schemeClr val="bg1"/>
              </a:solidFill>
              <a:effectLst/>
              <a:latin typeface="+mj-lt"/>
            </a:rPr>
            <a:t>Attack detection and filtering</a:t>
          </a:r>
        </a:p>
      </dgm:t>
    </dgm:pt>
    <dgm:pt modelId="{6D17929D-B1D7-2041-9E7A-ABC976CAFB83}" type="parTrans" cxnId="{88746892-4C40-5F4A-B66E-6DF914E320C2}">
      <dgm:prSet/>
      <dgm:spPr/>
      <dgm:t>
        <a:bodyPr/>
        <a:lstStyle/>
        <a:p>
          <a:endParaRPr lang="en-US"/>
        </a:p>
      </dgm:t>
    </dgm:pt>
    <dgm:pt modelId="{E597FDAD-0227-A44C-AE8F-5819DF093BE1}" type="sibTrans" cxnId="{88746892-4C40-5F4A-B66E-6DF914E320C2}">
      <dgm:prSet/>
      <dgm:spPr>
        <a:solidFill>
          <a:schemeClr val="tx1"/>
        </a:solidFill>
        <a:ln>
          <a:solidFill>
            <a:schemeClr val="bg1"/>
          </a:solidFill>
        </a:ln>
      </dgm:spPr>
      <dgm:t>
        <a:bodyPr/>
        <a:lstStyle/>
        <a:p>
          <a:endParaRPr lang="en-US"/>
        </a:p>
      </dgm:t>
    </dgm:pt>
    <dgm:pt modelId="{85D7BB41-CA25-354A-AA57-15DC33300B91}">
      <dgm:prSet/>
      <dgm:spPr>
        <a:solidFill>
          <a:srgbClr val="0070C0"/>
        </a:solidFill>
        <a:ln>
          <a:solidFill>
            <a:schemeClr val="bg1"/>
          </a:solidFill>
        </a:ln>
      </dgm:spPr>
      <dgm:t>
        <a:bodyPr/>
        <a:lstStyle/>
        <a:p>
          <a:r>
            <a:rPr lang="en-US" b="1" dirty="0" smtClean="0">
              <a:solidFill>
                <a:schemeClr val="bg1"/>
              </a:solidFill>
              <a:effectLst/>
              <a:latin typeface="+mj-lt"/>
              <a:ea typeface="ＭＳ Ｐゴシック" pitchFamily="-1" charset="-128"/>
            </a:rPr>
            <a:t>During the attack</a:t>
          </a:r>
        </a:p>
      </dgm:t>
    </dgm:pt>
    <dgm:pt modelId="{4657EFFF-AEBC-EA45-8999-B05A5906CA32}" type="parTrans" cxnId="{74EC0F85-1351-B946-9E87-50D9876BDBAF}">
      <dgm:prSet/>
      <dgm:spPr/>
      <dgm:t>
        <a:bodyPr/>
        <a:lstStyle/>
        <a:p>
          <a:endParaRPr lang="en-US"/>
        </a:p>
      </dgm:t>
    </dgm:pt>
    <dgm:pt modelId="{0F7066AD-96F1-3541-8A19-B6444CFE4BB5}" type="sibTrans" cxnId="{74EC0F85-1351-B946-9E87-50D9876BDBAF}">
      <dgm:prSet/>
      <dgm:spPr/>
      <dgm:t>
        <a:bodyPr/>
        <a:lstStyle/>
        <a:p>
          <a:endParaRPr lang="en-US"/>
        </a:p>
      </dgm:t>
    </dgm:pt>
    <dgm:pt modelId="{D318AE41-E1C7-0C43-BB77-46288A308DEC}">
      <dgm:prSet/>
      <dgm:spPr>
        <a:solidFill>
          <a:srgbClr val="0070C0"/>
        </a:solidFill>
        <a:ln>
          <a:solidFill>
            <a:schemeClr val="bg1"/>
          </a:solidFill>
        </a:ln>
      </dgm:spPr>
      <dgm:t>
        <a:bodyPr/>
        <a:lstStyle/>
        <a:p>
          <a:r>
            <a:rPr lang="en-US" b="1" dirty="0" smtClean="0">
              <a:solidFill>
                <a:schemeClr val="bg1"/>
              </a:solidFill>
              <a:effectLst/>
              <a:latin typeface="+mj-lt"/>
              <a:ea typeface="ＭＳ Ｐゴシック" pitchFamily="-1" charset="-128"/>
            </a:rPr>
            <a:t>Attack source </a:t>
          </a:r>
          <a:r>
            <a:rPr lang="en-US" b="1" dirty="0" err="1" smtClean="0">
              <a:solidFill>
                <a:schemeClr val="bg1"/>
              </a:solidFill>
              <a:effectLst/>
              <a:latin typeface="+mj-lt"/>
              <a:ea typeface="ＭＳ Ｐゴシック" pitchFamily="-1" charset="-128"/>
            </a:rPr>
            <a:t>traceback</a:t>
          </a:r>
          <a:r>
            <a:rPr lang="en-US" b="1" dirty="0" smtClean="0">
              <a:solidFill>
                <a:schemeClr val="bg1"/>
              </a:solidFill>
              <a:effectLst/>
              <a:latin typeface="+mj-lt"/>
              <a:ea typeface="ＭＳ Ｐゴシック" pitchFamily="-1" charset="-128"/>
            </a:rPr>
            <a:t> and identification</a:t>
          </a:r>
        </a:p>
      </dgm:t>
    </dgm:pt>
    <dgm:pt modelId="{48943386-19AB-DF47-BA43-196C75C8BC5D}" type="parTrans" cxnId="{4300481F-DADB-2547-86CD-117F84EE6529}">
      <dgm:prSet/>
      <dgm:spPr/>
      <dgm:t>
        <a:bodyPr/>
        <a:lstStyle/>
        <a:p>
          <a:endParaRPr lang="en-US"/>
        </a:p>
      </dgm:t>
    </dgm:pt>
    <dgm:pt modelId="{F92D5BEC-AFE6-5045-A714-7E7C6CDA3BE9}" type="sibTrans" cxnId="{4300481F-DADB-2547-86CD-117F84EE6529}">
      <dgm:prSet/>
      <dgm:spPr>
        <a:solidFill>
          <a:schemeClr val="tx1"/>
        </a:solidFill>
        <a:ln>
          <a:solidFill>
            <a:schemeClr val="bg1"/>
          </a:solidFill>
        </a:ln>
      </dgm:spPr>
      <dgm:t>
        <a:bodyPr/>
        <a:lstStyle/>
        <a:p>
          <a:endParaRPr lang="en-US"/>
        </a:p>
      </dgm:t>
    </dgm:pt>
    <dgm:pt modelId="{B9F9089D-15F0-3547-8771-BE5A260DBF79}">
      <dgm:prSet/>
      <dgm:spPr>
        <a:solidFill>
          <a:srgbClr val="0070C0"/>
        </a:solidFill>
        <a:ln>
          <a:solidFill>
            <a:schemeClr val="bg1"/>
          </a:solidFill>
        </a:ln>
      </dgm:spPr>
      <dgm:t>
        <a:bodyPr/>
        <a:lstStyle/>
        <a:p>
          <a:r>
            <a:rPr lang="en-US" b="1" dirty="0" smtClean="0">
              <a:solidFill>
                <a:schemeClr val="bg1"/>
              </a:solidFill>
              <a:effectLst/>
              <a:latin typeface="+mj-lt"/>
              <a:ea typeface="ＭＳ Ｐゴシック" pitchFamily="-1" charset="-128"/>
            </a:rPr>
            <a:t>During and after the attack</a:t>
          </a:r>
        </a:p>
      </dgm:t>
    </dgm:pt>
    <dgm:pt modelId="{EDFFE739-92D5-F041-AF27-730DE6988518}" type="parTrans" cxnId="{88D62B6F-C04F-684F-9152-AF9849FE2167}">
      <dgm:prSet/>
      <dgm:spPr/>
      <dgm:t>
        <a:bodyPr/>
        <a:lstStyle/>
        <a:p>
          <a:endParaRPr lang="en-US"/>
        </a:p>
      </dgm:t>
    </dgm:pt>
    <dgm:pt modelId="{F93705B1-A0BD-774F-BC3D-0571BE64DCA3}" type="sibTrans" cxnId="{88D62B6F-C04F-684F-9152-AF9849FE2167}">
      <dgm:prSet/>
      <dgm:spPr/>
      <dgm:t>
        <a:bodyPr/>
        <a:lstStyle/>
        <a:p>
          <a:endParaRPr lang="en-US"/>
        </a:p>
      </dgm:t>
    </dgm:pt>
    <dgm:pt modelId="{636CC9B2-2CBD-324A-9539-727AFA6279DB}">
      <dgm:prSet/>
      <dgm:spPr>
        <a:solidFill>
          <a:srgbClr val="0070C0"/>
        </a:solidFill>
        <a:ln>
          <a:solidFill>
            <a:schemeClr val="bg1"/>
          </a:solidFill>
        </a:ln>
      </dgm:spPr>
      <dgm:t>
        <a:bodyPr/>
        <a:lstStyle/>
        <a:p>
          <a:r>
            <a:rPr lang="en-US" b="1" dirty="0" smtClean="0">
              <a:solidFill>
                <a:schemeClr val="bg1"/>
              </a:solidFill>
              <a:effectLst/>
              <a:latin typeface="+mj-lt"/>
              <a:ea typeface="ＭＳ Ｐゴシック" pitchFamily="-1" charset="-128"/>
            </a:rPr>
            <a:t>Attack reaction</a:t>
          </a:r>
        </a:p>
      </dgm:t>
    </dgm:pt>
    <dgm:pt modelId="{EC65DA54-39B1-4E46-ADB5-F4F8EA7143AC}" type="parTrans" cxnId="{882F8902-91CA-3346-8438-FBB23EFAD083}">
      <dgm:prSet/>
      <dgm:spPr/>
      <dgm:t>
        <a:bodyPr/>
        <a:lstStyle/>
        <a:p>
          <a:endParaRPr lang="en-US"/>
        </a:p>
      </dgm:t>
    </dgm:pt>
    <dgm:pt modelId="{9C26D142-B7E2-014F-A4D8-6155817307CB}" type="sibTrans" cxnId="{882F8902-91CA-3346-8438-FBB23EFAD083}">
      <dgm:prSet/>
      <dgm:spPr/>
      <dgm:t>
        <a:bodyPr/>
        <a:lstStyle/>
        <a:p>
          <a:endParaRPr lang="en-US"/>
        </a:p>
      </dgm:t>
    </dgm:pt>
    <dgm:pt modelId="{7AF8EC74-76FD-0A46-84E8-A1C40555FBE8}">
      <dgm:prSet/>
      <dgm:spPr>
        <a:solidFill>
          <a:srgbClr val="0070C0"/>
        </a:solidFill>
        <a:ln>
          <a:solidFill>
            <a:schemeClr val="bg1"/>
          </a:solidFill>
        </a:ln>
      </dgm:spPr>
      <dgm:t>
        <a:bodyPr/>
        <a:lstStyle/>
        <a:p>
          <a:r>
            <a:rPr lang="en-US" b="1" dirty="0" smtClean="0">
              <a:solidFill>
                <a:schemeClr val="bg1"/>
              </a:solidFill>
              <a:effectLst/>
              <a:latin typeface="+mj-lt"/>
              <a:ea typeface="ＭＳ Ｐゴシック" pitchFamily="-1" charset="-128"/>
            </a:rPr>
            <a:t>After the attack</a:t>
          </a:r>
        </a:p>
      </dgm:t>
    </dgm:pt>
    <dgm:pt modelId="{1552F0A1-88F2-434B-8F98-015F4F1E19C9}" type="parTrans" cxnId="{57FCB3B3-D123-D14E-89D2-30A8074936C4}">
      <dgm:prSet/>
      <dgm:spPr/>
      <dgm:t>
        <a:bodyPr/>
        <a:lstStyle/>
        <a:p>
          <a:endParaRPr lang="en-US"/>
        </a:p>
      </dgm:t>
    </dgm:pt>
    <dgm:pt modelId="{42317A64-C96A-2E49-B427-63D849C0E6F2}" type="sibTrans" cxnId="{57FCB3B3-D123-D14E-89D2-30A8074936C4}">
      <dgm:prSet/>
      <dgm:spPr/>
      <dgm:t>
        <a:bodyPr/>
        <a:lstStyle/>
        <a:p>
          <a:endParaRPr lang="en-US"/>
        </a:p>
      </dgm:t>
    </dgm:pt>
    <dgm:pt modelId="{AB42051C-6E08-E449-BA62-452694607E7D}" type="pres">
      <dgm:prSet presAssocID="{0D8CF0C0-6D0C-0D4A-A94F-E2244FC22FC4}" presName="outerComposite" presStyleCnt="0">
        <dgm:presLayoutVars>
          <dgm:chMax val="5"/>
          <dgm:dir/>
          <dgm:resizeHandles val="exact"/>
        </dgm:presLayoutVars>
      </dgm:prSet>
      <dgm:spPr/>
      <dgm:t>
        <a:bodyPr/>
        <a:lstStyle/>
        <a:p>
          <a:endParaRPr lang="en-US"/>
        </a:p>
      </dgm:t>
    </dgm:pt>
    <dgm:pt modelId="{35E5A8CE-8205-B845-AE99-59BE955BF992}" type="pres">
      <dgm:prSet presAssocID="{0D8CF0C0-6D0C-0D4A-A94F-E2244FC22FC4}" presName="dummyMaxCanvas" presStyleCnt="0">
        <dgm:presLayoutVars/>
      </dgm:prSet>
      <dgm:spPr/>
    </dgm:pt>
    <dgm:pt modelId="{0D3340E5-AA75-F540-9AC8-A428CCFAF6D3}" type="pres">
      <dgm:prSet presAssocID="{0D8CF0C0-6D0C-0D4A-A94F-E2244FC22FC4}" presName="FourNodes_1" presStyleLbl="node1" presStyleIdx="0" presStyleCnt="4">
        <dgm:presLayoutVars>
          <dgm:bulletEnabled val="1"/>
        </dgm:presLayoutVars>
      </dgm:prSet>
      <dgm:spPr/>
      <dgm:t>
        <a:bodyPr/>
        <a:lstStyle/>
        <a:p>
          <a:endParaRPr lang="en-US"/>
        </a:p>
      </dgm:t>
    </dgm:pt>
    <dgm:pt modelId="{18164F88-DE1C-7E4B-A35B-CA51C5DF794C}" type="pres">
      <dgm:prSet presAssocID="{0D8CF0C0-6D0C-0D4A-A94F-E2244FC22FC4}" presName="FourNodes_2" presStyleLbl="node1" presStyleIdx="1" presStyleCnt="4">
        <dgm:presLayoutVars>
          <dgm:bulletEnabled val="1"/>
        </dgm:presLayoutVars>
      </dgm:prSet>
      <dgm:spPr/>
      <dgm:t>
        <a:bodyPr/>
        <a:lstStyle/>
        <a:p>
          <a:endParaRPr lang="en-US"/>
        </a:p>
      </dgm:t>
    </dgm:pt>
    <dgm:pt modelId="{4FA33190-3A54-BC4A-AAEE-1A90F556FE85}" type="pres">
      <dgm:prSet presAssocID="{0D8CF0C0-6D0C-0D4A-A94F-E2244FC22FC4}" presName="FourNodes_3" presStyleLbl="node1" presStyleIdx="2" presStyleCnt="4">
        <dgm:presLayoutVars>
          <dgm:bulletEnabled val="1"/>
        </dgm:presLayoutVars>
      </dgm:prSet>
      <dgm:spPr/>
      <dgm:t>
        <a:bodyPr/>
        <a:lstStyle/>
        <a:p>
          <a:endParaRPr lang="en-US"/>
        </a:p>
      </dgm:t>
    </dgm:pt>
    <dgm:pt modelId="{CBFDAD9E-3A53-1C4F-BBA6-BA2FFA1D3DB9}" type="pres">
      <dgm:prSet presAssocID="{0D8CF0C0-6D0C-0D4A-A94F-E2244FC22FC4}" presName="FourNodes_4" presStyleLbl="node1" presStyleIdx="3" presStyleCnt="4">
        <dgm:presLayoutVars>
          <dgm:bulletEnabled val="1"/>
        </dgm:presLayoutVars>
      </dgm:prSet>
      <dgm:spPr/>
      <dgm:t>
        <a:bodyPr/>
        <a:lstStyle/>
        <a:p>
          <a:endParaRPr lang="en-US"/>
        </a:p>
      </dgm:t>
    </dgm:pt>
    <dgm:pt modelId="{E94E7B59-EB68-4F49-88EA-2BF2FB91202C}" type="pres">
      <dgm:prSet presAssocID="{0D8CF0C0-6D0C-0D4A-A94F-E2244FC22FC4}" presName="FourConn_1-2" presStyleLbl="fgAccFollowNode1" presStyleIdx="0" presStyleCnt="3">
        <dgm:presLayoutVars>
          <dgm:bulletEnabled val="1"/>
        </dgm:presLayoutVars>
      </dgm:prSet>
      <dgm:spPr/>
      <dgm:t>
        <a:bodyPr/>
        <a:lstStyle/>
        <a:p>
          <a:endParaRPr lang="en-US"/>
        </a:p>
      </dgm:t>
    </dgm:pt>
    <dgm:pt modelId="{AEF2102F-665D-3D42-97DB-A8D8233082D9}" type="pres">
      <dgm:prSet presAssocID="{0D8CF0C0-6D0C-0D4A-A94F-E2244FC22FC4}" presName="FourConn_2-3" presStyleLbl="fgAccFollowNode1" presStyleIdx="1" presStyleCnt="3">
        <dgm:presLayoutVars>
          <dgm:bulletEnabled val="1"/>
        </dgm:presLayoutVars>
      </dgm:prSet>
      <dgm:spPr/>
      <dgm:t>
        <a:bodyPr/>
        <a:lstStyle/>
        <a:p>
          <a:endParaRPr lang="en-US"/>
        </a:p>
      </dgm:t>
    </dgm:pt>
    <dgm:pt modelId="{951E9E9F-F451-FE43-B83A-AD1D756BF21E}" type="pres">
      <dgm:prSet presAssocID="{0D8CF0C0-6D0C-0D4A-A94F-E2244FC22FC4}" presName="FourConn_3-4" presStyleLbl="fgAccFollowNode1" presStyleIdx="2" presStyleCnt="3">
        <dgm:presLayoutVars>
          <dgm:bulletEnabled val="1"/>
        </dgm:presLayoutVars>
      </dgm:prSet>
      <dgm:spPr/>
      <dgm:t>
        <a:bodyPr/>
        <a:lstStyle/>
        <a:p>
          <a:endParaRPr lang="en-US"/>
        </a:p>
      </dgm:t>
    </dgm:pt>
    <dgm:pt modelId="{0E268B1A-7CC7-A34A-AAF0-1AB1C2D93C24}" type="pres">
      <dgm:prSet presAssocID="{0D8CF0C0-6D0C-0D4A-A94F-E2244FC22FC4}" presName="FourNodes_1_text" presStyleLbl="node1" presStyleIdx="3" presStyleCnt="4">
        <dgm:presLayoutVars>
          <dgm:bulletEnabled val="1"/>
        </dgm:presLayoutVars>
      </dgm:prSet>
      <dgm:spPr/>
      <dgm:t>
        <a:bodyPr/>
        <a:lstStyle/>
        <a:p>
          <a:endParaRPr lang="en-US"/>
        </a:p>
      </dgm:t>
    </dgm:pt>
    <dgm:pt modelId="{5B06C111-536D-A147-9064-39AA95D450B4}" type="pres">
      <dgm:prSet presAssocID="{0D8CF0C0-6D0C-0D4A-A94F-E2244FC22FC4}" presName="FourNodes_2_text" presStyleLbl="node1" presStyleIdx="3" presStyleCnt="4">
        <dgm:presLayoutVars>
          <dgm:bulletEnabled val="1"/>
        </dgm:presLayoutVars>
      </dgm:prSet>
      <dgm:spPr/>
      <dgm:t>
        <a:bodyPr/>
        <a:lstStyle/>
        <a:p>
          <a:endParaRPr lang="en-US"/>
        </a:p>
      </dgm:t>
    </dgm:pt>
    <dgm:pt modelId="{CEC74AAD-A43A-2B44-93F4-0F487DD28F05}" type="pres">
      <dgm:prSet presAssocID="{0D8CF0C0-6D0C-0D4A-A94F-E2244FC22FC4}" presName="FourNodes_3_text" presStyleLbl="node1" presStyleIdx="3" presStyleCnt="4">
        <dgm:presLayoutVars>
          <dgm:bulletEnabled val="1"/>
        </dgm:presLayoutVars>
      </dgm:prSet>
      <dgm:spPr/>
      <dgm:t>
        <a:bodyPr/>
        <a:lstStyle/>
        <a:p>
          <a:endParaRPr lang="en-US"/>
        </a:p>
      </dgm:t>
    </dgm:pt>
    <dgm:pt modelId="{FBFB739E-0E25-3947-8AA0-03E07E2D2CD5}" type="pres">
      <dgm:prSet presAssocID="{0D8CF0C0-6D0C-0D4A-A94F-E2244FC22FC4}" presName="FourNodes_4_text" presStyleLbl="node1" presStyleIdx="3" presStyleCnt="4">
        <dgm:presLayoutVars>
          <dgm:bulletEnabled val="1"/>
        </dgm:presLayoutVars>
      </dgm:prSet>
      <dgm:spPr/>
      <dgm:t>
        <a:bodyPr/>
        <a:lstStyle/>
        <a:p>
          <a:endParaRPr lang="en-US"/>
        </a:p>
      </dgm:t>
    </dgm:pt>
  </dgm:ptLst>
  <dgm:cxnLst>
    <dgm:cxn modelId="{D03C5D13-442E-2F48-A5F4-FDEE29A2EEED}" type="presOf" srcId="{175008D8-C1CF-6C45-A1B9-D57B3C26A441}" destId="{E94E7B59-EB68-4F49-88EA-2BF2FB91202C}" srcOrd="0" destOrd="0" presId="urn:microsoft.com/office/officeart/2005/8/layout/vProcess5"/>
    <dgm:cxn modelId="{88746892-4C40-5F4A-B66E-6DF914E320C2}" srcId="{0D8CF0C0-6D0C-0D4A-A94F-E2244FC22FC4}" destId="{1AFB1016-1A11-784A-BE84-2E30965F4D34}" srcOrd="1" destOrd="0" parTransId="{6D17929D-B1D7-2041-9E7A-ABC976CAFB83}" sibTransId="{E597FDAD-0227-A44C-AE8F-5819DF093BE1}"/>
    <dgm:cxn modelId="{108D37C2-F2C7-9347-AA99-1267F5A5046F}" type="presOf" srcId="{1AFB1016-1A11-784A-BE84-2E30965F4D34}" destId="{18164F88-DE1C-7E4B-A35B-CA51C5DF794C}" srcOrd="0" destOrd="0" presId="urn:microsoft.com/office/officeart/2005/8/layout/vProcess5"/>
    <dgm:cxn modelId="{FF96273A-D392-9E40-AD87-355E77573D2D}" type="presOf" srcId="{0FC6D219-2291-F24D-81B1-B4364D414593}" destId="{0E268B1A-7CC7-A34A-AAF0-1AB1C2D93C24}" srcOrd="1" destOrd="0" presId="urn:microsoft.com/office/officeart/2005/8/layout/vProcess5"/>
    <dgm:cxn modelId="{882F8902-91CA-3346-8438-FBB23EFAD083}" srcId="{0D8CF0C0-6D0C-0D4A-A94F-E2244FC22FC4}" destId="{636CC9B2-2CBD-324A-9539-727AFA6279DB}" srcOrd="3" destOrd="0" parTransId="{EC65DA54-39B1-4E46-ADB5-F4F8EA7143AC}" sibTransId="{9C26D142-B7E2-014F-A4D8-6155817307CB}"/>
    <dgm:cxn modelId="{57691DDC-9309-8647-8011-BFF37596BC8A}" type="presOf" srcId="{7AF8EC74-76FD-0A46-84E8-A1C40555FBE8}" destId="{CBFDAD9E-3A53-1C4F-BBA6-BA2FFA1D3DB9}" srcOrd="0" destOrd="1" presId="urn:microsoft.com/office/officeart/2005/8/layout/vProcess5"/>
    <dgm:cxn modelId="{FCDEC383-2EDB-4345-AD3D-55687452F2BE}" type="presOf" srcId="{85D7BB41-CA25-354A-AA57-15DC33300B91}" destId="{18164F88-DE1C-7E4B-A35B-CA51C5DF794C}" srcOrd="0" destOrd="1" presId="urn:microsoft.com/office/officeart/2005/8/layout/vProcess5"/>
    <dgm:cxn modelId="{0FC580DE-AFF3-8448-94A4-DFF248B6E33F}" type="presOf" srcId="{636CC9B2-2CBD-324A-9539-727AFA6279DB}" destId="{CBFDAD9E-3A53-1C4F-BBA6-BA2FFA1D3DB9}" srcOrd="0" destOrd="0" presId="urn:microsoft.com/office/officeart/2005/8/layout/vProcess5"/>
    <dgm:cxn modelId="{4F33C981-055E-754C-93A6-98AF167B65BE}" srcId="{0D8CF0C0-6D0C-0D4A-A94F-E2244FC22FC4}" destId="{0FC6D219-2291-F24D-81B1-B4364D414593}" srcOrd="0" destOrd="0" parTransId="{DD467420-DF0F-A041-8E8A-FA5406CFC47E}" sibTransId="{175008D8-C1CF-6C45-A1B9-D57B3C26A441}"/>
    <dgm:cxn modelId="{999127B3-A299-FF4E-8B68-33AF2DD914CC}" type="presOf" srcId="{0D8CF0C0-6D0C-0D4A-A94F-E2244FC22FC4}" destId="{AB42051C-6E08-E449-BA62-452694607E7D}" srcOrd="0" destOrd="0" presId="urn:microsoft.com/office/officeart/2005/8/layout/vProcess5"/>
    <dgm:cxn modelId="{38C0164D-474F-4640-8E01-552013F91282}" type="presOf" srcId="{E597FDAD-0227-A44C-AE8F-5819DF093BE1}" destId="{AEF2102F-665D-3D42-97DB-A8D8233082D9}" srcOrd="0" destOrd="0" presId="urn:microsoft.com/office/officeart/2005/8/layout/vProcess5"/>
    <dgm:cxn modelId="{D3C8E349-DDE0-7143-8F92-797197733075}" type="presOf" srcId="{85D7BB41-CA25-354A-AA57-15DC33300B91}" destId="{5B06C111-536D-A147-9064-39AA95D450B4}" srcOrd="1" destOrd="1" presId="urn:microsoft.com/office/officeart/2005/8/layout/vProcess5"/>
    <dgm:cxn modelId="{FEF26AAC-00AA-0644-A8BA-49881C7BB039}" type="presOf" srcId="{1AFB1016-1A11-784A-BE84-2E30965F4D34}" destId="{5B06C111-536D-A147-9064-39AA95D450B4}" srcOrd="1" destOrd="0" presId="urn:microsoft.com/office/officeart/2005/8/layout/vProcess5"/>
    <dgm:cxn modelId="{B8576C8F-5B89-3545-B37A-8F24D1F637D4}" type="presOf" srcId="{E8F180F3-01F1-324F-83D5-4E4EC3A8B106}" destId="{0E268B1A-7CC7-A34A-AAF0-1AB1C2D93C24}" srcOrd="1" destOrd="1" presId="urn:microsoft.com/office/officeart/2005/8/layout/vProcess5"/>
    <dgm:cxn modelId="{193EBF35-C40A-C14C-B60E-FA0B8EB83AD4}" type="presOf" srcId="{E8F180F3-01F1-324F-83D5-4E4EC3A8B106}" destId="{0D3340E5-AA75-F540-9AC8-A428CCFAF6D3}" srcOrd="0" destOrd="1" presId="urn:microsoft.com/office/officeart/2005/8/layout/vProcess5"/>
    <dgm:cxn modelId="{CCA3C411-C20F-8143-B39C-165629A84F27}" type="presOf" srcId="{0FC6D219-2291-F24D-81B1-B4364D414593}" destId="{0D3340E5-AA75-F540-9AC8-A428CCFAF6D3}" srcOrd="0" destOrd="0" presId="urn:microsoft.com/office/officeart/2005/8/layout/vProcess5"/>
    <dgm:cxn modelId="{94F82E5D-A965-D446-BC08-5FABC2073C7A}" type="presOf" srcId="{7AF8EC74-76FD-0A46-84E8-A1C40555FBE8}" destId="{FBFB739E-0E25-3947-8AA0-03E07E2D2CD5}" srcOrd="1" destOrd="1" presId="urn:microsoft.com/office/officeart/2005/8/layout/vProcess5"/>
    <dgm:cxn modelId="{F9AD940F-4FCB-2041-97A0-050AACD7E84B}" type="presOf" srcId="{636CC9B2-2CBD-324A-9539-727AFA6279DB}" destId="{FBFB739E-0E25-3947-8AA0-03E07E2D2CD5}" srcOrd="1" destOrd="0" presId="urn:microsoft.com/office/officeart/2005/8/layout/vProcess5"/>
    <dgm:cxn modelId="{88F8A9BE-03B5-114B-9D42-DB21082424A3}" type="presOf" srcId="{B9F9089D-15F0-3547-8771-BE5A260DBF79}" destId="{4FA33190-3A54-BC4A-AAEE-1A90F556FE85}" srcOrd="0" destOrd="1" presId="urn:microsoft.com/office/officeart/2005/8/layout/vProcess5"/>
    <dgm:cxn modelId="{2D72E8FB-5B1C-E345-B55E-18903A517007}" type="presOf" srcId="{D318AE41-E1C7-0C43-BB77-46288A308DEC}" destId="{4FA33190-3A54-BC4A-AAEE-1A90F556FE85}" srcOrd="0" destOrd="0" presId="urn:microsoft.com/office/officeart/2005/8/layout/vProcess5"/>
    <dgm:cxn modelId="{57FCB3B3-D123-D14E-89D2-30A8074936C4}" srcId="{636CC9B2-2CBD-324A-9539-727AFA6279DB}" destId="{7AF8EC74-76FD-0A46-84E8-A1C40555FBE8}" srcOrd="0" destOrd="0" parTransId="{1552F0A1-88F2-434B-8F98-015F4F1E19C9}" sibTransId="{42317A64-C96A-2E49-B427-63D849C0E6F2}"/>
    <dgm:cxn modelId="{73CFF5B7-E83D-D247-AC42-E4F8AB728784}" type="presOf" srcId="{B9F9089D-15F0-3547-8771-BE5A260DBF79}" destId="{CEC74AAD-A43A-2B44-93F4-0F487DD28F05}" srcOrd="1" destOrd="1" presId="urn:microsoft.com/office/officeart/2005/8/layout/vProcess5"/>
    <dgm:cxn modelId="{74EC0F85-1351-B946-9E87-50D9876BDBAF}" srcId="{1AFB1016-1A11-784A-BE84-2E30965F4D34}" destId="{85D7BB41-CA25-354A-AA57-15DC33300B91}" srcOrd="0" destOrd="0" parTransId="{4657EFFF-AEBC-EA45-8999-B05A5906CA32}" sibTransId="{0F7066AD-96F1-3541-8A19-B6444CFE4BB5}"/>
    <dgm:cxn modelId="{88D62B6F-C04F-684F-9152-AF9849FE2167}" srcId="{D318AE41-E1C7-0C43-BB77-46288A308DEC}" destId="{B9F9089D-15F0-3547-8771-BE5A260DBF79}" srcOrd="0" destOrd="0" parTransId="{EDFFE739-92D5-F041-AF27-730DE6988518}" sibTransId="{F93705B1-A0BD-774F-BC3D-0571BE64DCA3}"/>
    <dgm:cxn modelId="{CBA446B9-7BF1-A044-B9C5-9D1BF27FF7D1}" srcId="{0FC6D219-2291-F24D-81B1-B4364D414593}" destId="{E8F180F3-01F1-324F-83D5-4E4EC3A8B106}" srcOrd="0" destOrd="0" parTransId="{7D535B5A-AAA2-A847-93CB-FD2D8B1B3D78}" sibTransId="{59D77817-3EA3-B545-B712-33BC7BE33EC2}"/>
    <dgm:cxn modelId="{4300481F-DADB-2547-86CD-117F84EE6529}" srcId="{0D8CF0C0-6D0C-0D4A-A94F-E2244FC22FC4}" destId="{D318AE41-E1C7-0C43-BB77-46288A308DEC}" srcOrd="2" destOrd="0" parTransId="{48943386-19AB-DF47-BA43-196C75C8BC5D}" sibTransId="{F92D5BEC-AFE6-5045-A714-7E7C6CDA3BE9}"/>
    <dgm:cxn modelId="{9A2A0DAC-BEB2-7345-889F-12A695237314}" type="presOf" srcId="{F92D5BEC-AFE6-5045-A714-7E7C6CDA3BE9}" destId="{951E9E9F-F451-FE43-B83A-AD1D756BF21E}" srcOrd="0" destOrd="0" presId="urn:microsoft.com/office/officeart/2005/8/layout/vProcess5"/>
    <dgm:cxn modelId="{C370A474-30A2-824D-A542-6EAEF4618A40}" type="presOf" srcId="{D318AE41-E1C7-0C43-BB77-46288A308DEC}" destId="{CEC74AAD-A43A-2B44-93F4-0F487DD28F05}" srcOrd="1" destOrd="0" presId="urn:microsoft.com/office/officeart/2005/8/layout/vProcess5"/>
    <dgm:cxn modelId="{63DC4310-AB29-944B-B655-BFACA77C9404}" type="presParOf" srcId="{AB42051C-6E08-E449-BA62-452694607E7D}" destId="{35E5A8CE-8205-B845-AE99-59BE955BF992}" srcOrd="0" destOrd="0" presId="urn:microsoft.com/office/officeart/2005/8/layout/vProcess5"/>
    <dgm:cxn modelId="{6634DB99-8799-0742-A764-DAE75FAFE72D}" type="presParOf" srcId="{AB42051C-6E08-E449-BA62-452694607E7D}" destId="{0D3340E5-AA75-F540-9AC8-A428CCFAF6D3}" srcOrd="1" destOrd="0" presId="urn:microsoft.com/office/officeart/2005/8/layout/vProcess5"/>
    <dgm:cxn modelId="{0E983979-6B20-8540-BCE1-83F8ED4EAEF4}" type="presParOf" srcId="{AB42051C-6E08-E449-BA62-452694607E7D}" destId="{18164F88-DE1C-7E4B-A35B-CA51C5DF794C}" srcOrd="2" destOrd="0" presId="urn:microsoft.com/office/officeart/2005/8/layout/vProcess5"/>
    <dgm:cxn modelId="{B9485869-45EE-594C-A183-C8AEE72DA866}" type="presParOf" srcId="{AB42051C-6E08-E449-BA62-452694607E7D}" destId="{4FA33190-3A54-BC4A-AAEE-1A90F556FE85}" srcOrd="3" destOrd="0" presId="urn:microsoft.com/office/officeart/2005/8/layout/vProcess5"/>
    <dgm:cxn modelId="{CE3DC514-90BC-3E47-B528-086CE874E24A}" type="presParOf" srcId="{AB42051C-6E08-E449-BA62-452694607E7D}" destId="{CBFDAD9E-3A53-1C4F-BBA6-BA2FFA1D3DB9}" srcOrd="4" destOrd="0" presId="urn:microsoft.com/office/officeart/2005/8/layout/vProcess5"/>
    <dgm:cxn modelId="{4A25B205-EF46-7147-B7EC-08A5EF28A593}" type="presParOf" srcId="{AB42051C-6E08-E449-BA62-452694607E7D}" destId="{E94E7B59-EB68-4F49-88EA-2BF2FB91202C}" srcOrd="5" destOrd="0" presId="urn:microsoft.com/office/officeart/2005/8/layout/vProcess5"/>
    <dgm:cxn modelId="{64E3AAC9-8E3B-AF48-9F78-17807747944C}" type="presParOf" srcId="{AB42051C-6E08-E449-BA62-452694607E7D}" destId="{AEF2102F-665D-3D42-97DB-A8D8233082D9}" srcOrd="6" destOrd="0" presId="urn:microsoft.com/office/officeart/2005/8/layout/vProcess5"/>
    <dgm:cxn modelId="{8AA0F715-B120-D345-A983-3B57A92C2649}" type="presParOf" srcId="{AB42051C-6E08-E449-BA62-452694607E7D}" destId="{951E9E9F-F451-FE43-B83A-AD1D756BF21E}" srcOrd="7" destOrd="0" presId="urn:microsoft.com/office/officeart/2005/8/layout/vProcess5"/>
    <dgm:cxn modelId="{B30599CA-C773-6A4F-9BEF-343F90B983BE}" type="presParOf" srcId="{AB42051C-6E08-E449-BA62-452694607E7D}" destId="{0E268B1A-7CC7-A34A-AAF0-1AB1C2D93C24}" srcOrd="8" destOrd="0" presId="urn:microsoft.com/office/officeart/2005/8/layout/vProcess5"/>
    <dgm:cxn modelId="{E7A963AE-A7C1-9041-AC44-2DD1BF6A384F}" type="presParOf" srcId="{AB42051C-6E08-E449-BA62-452694607E7D}" destId="{5B06C111-536D-A147-9064-39AA95D450B4}" srcOrd="9" destOrd="0" presId="urn:microsoft.com/office/officeart/2005/8/layout/vProcess5"/>
    <dgm:cxn modelId="{9134CEE9-7D0C-164A-AB5B-E343A01857FA}" type="presParOf" srcId="{AB42051C-6E08-E449-BA62-452694607E7D}" destId="{CEC74AAD-A43A-2B44-93F4-0F487DD28F05}" srcOrd="10" destOrd="0" presId="urn:microsoft.com/office/officeart/2005/8/layout/vProcess5"/>
    <dgm:cxn modelId="{9A8C0A87-73D0-FA4E-9FF2-22B0CA0B6E9A}" type="presParOf" srcId="{AB42051C-6E08-E449-BA62-452694607E7D}" destId="{FBFB739E-0E25-3947-8AA0-03E07E2D2CD5}"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5A0BC2-B705-7845-9587-D8A7832452F9}">
      <dsp:nvSpPr>
        <dsp:cNvPr id="0" name=""/>
        <dsp:cNvSpPr/>
      </dsp:nvSpPr>
      <dsp:spPr>
        <a:xfrm rot="5400000">
          <a:off x="6497184" y="-2605258"/>
          <a:ext cx="1154853" cy="6658457"/>
        </a:xfrm>
        <a:prstGeom prst="round2SameRect">
          <a:avLst/>
        </a:prstGeom>
        <a:noFill/>
        <a:ln w="9525" cap="flat" cmpd="sng" algn="ctr">
          <a:solidFill>
            <a:schemeClr val="tx1">
              <a:alpha val="9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b="1" i="0" kern="1200" dirty="0" smtClean="0">
              <a:effectLst/>
              <a:latin typeface="+mj-lt"/>
            </a:rPr>
            <a:t>Ping flood using ICMP echo request packets</a:t>
          </a:r>
        </a:p>
        <a:p>
          <a:pPr marL="171450" lvl="1" indent="-171450" algn="l" defTabSz="711200">
            <a:lnSpc>
              <a:spcPct val="90000"/>
            </a:lnSpc>
            <a:spcBef>
              <a:spcPct val="0"/>
            </a:spcBef>
            <a:spcAft>
              <a:spcPct val="15000"/>
            </a:spcAft>
            <a:buChar char="••"/>
          </a:pPr>
          <a:r>
            <a:rPr lang="en-US" sz="1600" b="1" i="0" kern="1200" dirty="0" smtClean="0">
              <a:effectLst/>
              <a:latin typeface="+mj-lt"/>
            </a:rPr>
            <a:t>Traditionally network administrators allow such packets into their networks because ping is a useful network diagnostic tool</a:t>
          </a:r>
        </a:p>
      </dsp:txBody>
      <dsp:txXfrm rot="-5400000">
        <a:off x="3745383" y="202918"/>
        <a:ext cx="6602082" cy="1042103"/>
      </dsp:txXfrm>
    </dsp:sp>
    <dsp:sp modelId="{19357E6A-60B3-FC4E-9FC2-1ECE7041DD85}">
      <dsp:nvSpPr>
        <dsp:cNvPr id="0" name=""/>
        <dsp:cNvSpPr/>
      </dsp:nvSpPr>
      <dsp:spPr>
        <a:xfrm>
          <a:off x="0" y="2187"/>
          <a:ext cx="3745382" cy="1443566"/>
        </a:xfrm>
        <a:prstGeom prst="roundRect">
          <a:avLst/>
        </a:prstGeom>
        <a:solidFill>
          <a:srgbClr val="C0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US" sz="3600" b="0" i="0" kern="1200" dirty="0" smtClean="0">
              <a:solidFill>
                <a:schemeClr val="bg1"/>
              </a:solidFill>
              <a:effectLst/>
              <a:latin typeface="+mj-lt"/>
              <a:ea typeface="ＭＳ Ｐゴシック" pitchFamily="-1" charset="-128"/>
              <a:cs typeface="ＭＳ Ｐゴシック" pitchFamily="-1" charset="-128"/>
            </a:rPr>
            <a:t>ICMP flood</a:t>
          </a:r>
          <a:endParaRPr lang="en-US" sz="3600" b="0" i="0" kern="1200" dirty="0">
            <a:solidFill>
              <a:schemeClr val="bg1"/>
            </a:solidFill>
            <a:effectLst/>
            <a:latin typeface="+mj-lt"/>
          </a:endParaRPr>
        </a:p>
      </dsp:txBody>
      <dsp:txXfrm>
        <a:off x="70469" y="72656"/>
        <a:ext cx="3604444" cy="1302628"/>
      </dsp:txXfrm>
    </dsp:sp>
    <dsp:sp modelId="{AE11C2D4-26A0-484C-A22E-4A33CEF07817}">
      <dsp:nvSpPr>
        <dsp:cNvPr id="0" name=""/>
        <dsp:cNvSpPr/>
      </dsp:nvSpPr>
      <dsp:spPr>
        <a:xfrm rot="5400000">
          <a:off x="6497184" y="-1089512"/>
          <a:ext cx="1154853" cy="6658457"/>
        </a:xfrm>
        <a:prstGeom prst="round2SameRect">
          <a:avLst/>
        </a:prstGeom>
        <a:noFill/>
        <a:ln w="9525" cap="flat" cmpd="sng" algn="ctr">
          <a:solidFill>
            <a:schemeClr val="tx1">
              <a:alpha val="9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b="1" i="0" kern="1200" dirty="0" smtClean="0">
              <a:effectLst/>
              <a:latin typeface="+mj-lt"/>
            </a:rPr>
            <a:t>Uses UDP packets directed to some port number on the target system</a:t>
          </a:r>
        </a:p>
      </dsp:txBody>
      <dsp:txXfrm rot="-5400000">
        <a:off x="3745383" y="1718664"/>
        <a:ext cx="6602082" cy="1042103"/>
      </dsp:txXfrm>
    </dsp:sp>
    <dsp:sp modelId="{5E105DE0-16B0-F645-ABF2-3DD1D6F6DDB8}">
      <dsp:nvSpPr>
        <dsp:cNvPr id="0" name=""/>
        <dsp:cNvSpPr/>
      </dsp:nvSpPr>
      <dsp:spPr>
        <a:xfrm>
          <a:off x="0" y="1517932"/>
          <a:ext cx="3745382" cy="1443566"/>
        </a:xfrm>
        <a:prstGeom prst="roundRect">
          <a:avLst/>
        </a:prstGeom>
        <a:solidFill>
          <a:srgbClr val="C0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US" sz="3600" b="0" i="0" kern="1200" dirty="0" smtClean="0">
              <a:solidFill>
                <a:schemeClr val="bg1"/>
              </a:solidFill>
              <a:effectLst/>
              <a:latin typeface="+mj-lt"/>
              <a:ea typeface="ＭＳ Ｐゴシック" pitchFamily="-1" charset="-128"/>
              <a:cs typeface="ＭＳ Ｐゴシック" pitchFamily="-1" charset="-128"/>
            </a:rPr>
            <a:t>UDP flood</a:t>
          </a:r>
        </a:p>
      </dsp:txBody>
      <dsp:txXfrm>
        <a:off x="70469" y="1588401"/>
        <a:ext cx="3604444" cy="1302628"/>
      </dsp:txXfrm>
    </dsp:sp>
    <dsp:sp modelId="{4B1A1837-8231-6840-8D50-F6DB4B3D4684}">
      <dsp:nvSpPr>
        <dsp:cNvPr id="0" name=""/>
        <dsp:cNvSpPr/>
      </dsp:nvSpPr>
      <dsp:spPr>
        <a:xfrm rot="5400000">
          <a:off x="6497184" y="426232"/>
          <a:ext cx="1154853" cy="6658457"/>
        </a:xfrm>
        <a:prstGeom prst="round2SameRect">
          <a:avLst/>
        </a:prstGeom>
        <a:noFill/>
        <a:ln w="9525" cap="flat" cmpd="sng" algn="ctr">
          <a:solidFill>
            <a:schemeClr val="tx1">
              <a:alpha val="9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b="1" i="0" kern="1200" dirty="0" smtClean="0">
              <a:effectLst/>
              <a:latin typeface="+mj-lt"/>
            </a:rPr>
            <a:t>Sends TCP packets to the target system</a:t>
          </a:r>
        </a:p>
        <a:p>
          <a:pPr marL="171450" lvl="1" indent="-171450" algn="l" defTabSz="711200">
            <a:lnSpc>
              <a:spcPct val="90000"/>
            </a:lnSpc>
            <a:spcBef>
              <a:spcPct val="0"/>
            </a:spcBef>
            <a:spcAft>
              <a:spcPct val="15000"/>
            </a:spcAft>
            <a:buChar char="••"/>
          </a:pPr>
          <a:r>
            <a:rPr lang="en-US" sz="1600" b="1" i="0" kern="1200" dirty="0" smtClean="0">
              <a:effectLst/>
              <a:latin typeface="+mj-lt"/>
            </a:rPr>
            <a:t>Total volume of packets is the aim of the attack rather than the system code</a:t>
          </a:r>
        </a:p>
      </dsp:txBody>
      <dsp:txXfrm rot="-5400000">
        <a:off x="3745383" y="3234409"/>
        <a:ext cx="6602082" cy="1042103"/>
      </dsp:txXfrm>
    </dsp:sp>
    <dsp:sp modelId="{46E720AB-F321-FB41-8240-75830E95D297}">
      <dsp:nvSpPr>
        <dsp:cNvPr id="0" name=""/>
        <dsp:cNvSpPr/>
      </dsp:nvSpPr>
      <dsp:spPr>
        <a:xfrm>
          <a:off x="0" y="3033677"/>
          <a:ext cx="3745382" cy="1443566"/>
        </a:xfrm>
        <a:prstGeom prst="roundRect">
          <a:avLst/>
        </a:prstGeom>
        <a:solidFill>
          <a:srgbClr val="C0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US" sz="3600" b="0" i="0" kern="1200" dirty="0" smtClean="0">
              <a:solidFill>
                <a:schemeClr val="bg1"/>
              </a:solidFill>
              <a:effectLst/>
              <a:latin typeface="+mj-lt"/>
              <a:ea typeface="ＭＳ Ｐゴシック" pitchFamily="-1" charset="-128"/>
              <a:cs typeface="ＭＳ Ｐゴシック" pitchFamily="-1" charset="-128"/>
            </a:rPr>
            <a:t>TCP SYN flood</a:t>
          </a:r>
        </a:p>
      </dsp:txBody>
      <dsp:txXfrm>
        <a:off x="70469" y="3104146"/>
        <a:ext cx="3604444" cy="13026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EEDA1D-D411-8645-B08C-F96CBCCA4328}">
      <dsp:nvSpPr>
        <dsp:cNvPr id="0" name=""/>
        <dsp:cNvSpPr/>
      </dsp:nvSpPr>
      <dsp:spPr>
        <a:xfrm rot="16200000">
          <a:off x="-1160547" y="1162000"/>
          <a:ext cx="6102252" cy="3778250"/>
        </a:xfrm>
        <a:prstGeom prst="flowChartManualOperation">
          <a:avLst/>
        </a:prstGeom>
        <a:solidFill>
          <a:srgbClr val="00206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4150" tIns="0" rIns="183485" bIns="0" numCol="1" spcCol="1270" anchor="ctr" anchorCtr="0">
          <a:noAutofit/>
        </a:bodyPr>
        <a:lstStyle/>
        <a:p>
          <a:pPr lvl="0" algn="ctr" defTabSz="1289050" rtl="0">
            <a:lnSpc>
              <a:spcPct val="90000"/>
            </a:lnSpc>
            <a:spcBef>
              <a:spcPct val="0"/>
            </a:spcBef>
            <a:spcAft>
              <a:spcPct val="35000"/>
            </a:spcAft>
          </a:pPr>
          <a:r>
            <a:rPr lang="en-US" sz="2900" b="1" kern="1200" dirty="0" smtClean="0">
              <a:solidFill>
                <a:schemeClr val="bg1"/>
              </a:solidFill>
              <a:latin typeface="+mj-lt"/>
            </a:rPr>
            <a:t>Use of multiple systems to generate attacks</a:t>
          </a:r>
          <a:endParaRPr lang="en-US" sz="2900" b="1" kern="1200" dirty="0">
            <a:solidFill>
              <a:schemeClr val="bg1"/>
            </a:solidFill>
            <a:latin typeface="+mj-lt"/>
          </a:endParaRPr>
        </a:p>
      </dsp:txBody>
      <dsp:txXfrm rot="5400000">
        <a:off x="1454" y="1220449"/>
        <a:ext cx="3778250" cy="3661352"/>
      </dsp:txXfrm>
    </dsp:sp>
    <dsp:sp modelId="{D8B55FDF-77C1-834C-8C65-345A49A2973D}">
      <dsp:nvSpPr>
        <dsp:cNvPr id="0" name=""/>
        <dsp:cNvSpPr/>
      </dsp:nvSpPr>
      <dsp:spPr>
        <a:xfrm rot="16200000">
          <a:off x="2901070" y="1162000"/>
          <a:ext cx="6102252" cy="3778250"/>
        </a:xfrm>
        <a:prstGeom prst="flowChartManualOperation">
          <a:avLst/>
        </a:prstGeom>
        <a:solidFill>
          <a:srgbClr val="00206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4150" tIns="0" rIns="183485" bIns="0" numCol="1" spcCol="1270" anchor="ctr" anchorCtr="0">
          <a:noAutofit/>
        </a:bodyPr>
        <a:lstStyle/>
        <a:p>
          <a:pPr lvl="0" algn="ctr" defTabSz="1289050" rtl="0">
            <a:lnSpc>
              <a:spcPct val="90000"/>
            </a:lnSpc>
            <a:spcBef>
              <a:spcPct val="0"/>
            </a:spcBef>
            <a:spcAft>
              <a:spcPct val="35000"/>
            </a:spcAft>
          </a:pPr>
          <a:r>
            <a:rPr lang="en-US" sz="2900" b="1" kern="1200" dirty="0" smtClean="0">
              <a:solidFill>
                <a:schemeClr val="bg1"/>
              </a:solidFill>
              <a:latin typeface="+mj-lt"/>
            </a:rPr>
            <a:t>Attacker uses a flaw in operating system or in a common application to gain access and installs their program on it (zombie)</a:t>
          </a:r>
          <a:endParaRPr lang="en-US" sz="2900" b="1" kern="1200" dirty="0">
            <a:solidFill>
              <a:schemeClr val="bg1"/>
            </a:solidFill>
            <a:latin typeface="+mj-lt"/>
          </a:endParaRPr>
        </a:p>
      </dsp:txBody>
      <dsp:txXfrm rot="5400000">
        <a:off x="4063071" y="1220449"/>
        <a:ext cx="3778250" cy="3661352"/>
      </dsp:txXfrm>
    </dsp:sp>
    <dsp:sp modelId="{40A340F6-F630-F841-B2E1-AB613AB02F5A}">
      <dsp:nvSpPr>
        <dsp:cNvPr id="0" name=""/>
        <dsp:cNvSpPr/>
      </dsp:nvSpPr>
      <dsp:spPr>
        <a:xfrm rot="16200000">
          <a:off x="6962689" y="1162000"/>
          <a:ext cx="6102252" cy="3778250"/>
        </a:xfrm>
        <a:prstGeom prst="flowChartManualOperation">
          <a:avLst/>
        </a:prstGeom>
        <a:solidFill>
          <a:srgbClr val="00206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4150" tIns="0" rIns="183485" bIns="0" numCol="1" spcCol="1270" anchor="ctr" anchorCtr="0">
          <a:noAutofit/>
        </a:bodyPr>
        <a:lstStyle/>
        <a:p>
          <a:pPr lvl="0" algn="ctr" defTabSz="1289050" rtl="0">
            <a:lnSpc>
              <a:spcPct val="90000"/>
            </a:lnSpc>
            <a:spcBef>
              <a:spcPct val="0"/>
            </a:spcBef>
            <a:spcAft>
              <a:spcPct val="35000"/>
            </a:spcAft>
          </a:pPr>
          <a:r>
            <a:rPr lang="en-US" sz="2900" b="1" kern="1200" dirty="0" smtClean="0">
              <a:solidFill>
                <a:schemeClr val="bg1"/>
              </a:solidFill>
              <a:latin typeface="+mj-lt"/>
            </a:rPr>
            <a:t>Large collections of such systems under the control of one attacker’s control can be created, forming a botnet</a:t>
          </a:r>
        </a:p>
      </dsp:txBody>
      <dsp:txXfrm rot="5400000">
        <a:off x="8124690" y="1220449"/>
        <a:ext cx="3778250" cy="36613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3340E5-AA75-F540-9AC8-A428CCFAF6D3}">
      <dsp:nvSpPr>
        <dsp:cNvPr id="0" name=""/>
        <dsp:cNvSpPr/>
      </dsp:nvSpPr>
      <dsp:spPr>
        <a:xfrm>
          <a:off x="0" y="0"/>
          <a:ext cx="5922185" cy="1276471"/>
        </a:xfrm>
        <a:prstGeom prst="roundRect">
          <a:avLst>
            <a:gd name="adj" fmla="val 10000"/>
          </a:avLst>
        </a:prstGeom>
        <a:solidFill>
          <a:srgbClr val="0070C0"/>
        </a:solidFill>
        <a:ln>
          <a:solidFill>
            <a:schemeClr val="bg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b="1" kern="1200" dirty="0" smtClean="0">
              <a:solidFill>
                <a:schemeClr val="bg1"/>
              </a:solidFill>
              <a:effectLst/>
              <a:latin typeface="+mj-lt"/>
              <a:ea typeface="ＭＳ Ｐゴシック" pitchFamily="-1" charset="-128"/>
            </a:rPr>
            <a:t>Attack prevention and preemption</a:t>
          </a:r>
          <a:endParaRPr lang="en-US" sz="2300" b="1" kern="1200" dirty="0">
            <a:solidFill>
              <a:schemeClr val="bg1"/>
            </a:solidFill>
            <a:effectLst/>
            <a:latin typeface="+mj-lt"/>
            <a:ea typeface="ＭＳ Ｐゴシック" pitchFamily="-1" charset="-128"/>
          </a:endParaRPr>
        </a:p>
        <a:p>
          <a:pPr marL="171450" lvl="1" indent="-171450" algn="l" defTabSz="800100">
            <a:lnSpc>
              <a:spcPct val="90000"/>
            </a:lnSpc>
            <a:spcBef>
              <a:spcPct val="0"/>
            </a:spcBef>
            <a:spcAft>
              <a:spcPct val="15000"/>
            </a:spcAft>
            <a:buChar char="••"/>
          </a:pPr>
          <a:r>
            <a:rPr lang="en-US" sz="1800" b="1" kern="1200" dirty="0" smtClean="0">
              <a:solidFill>
                <a:schemeClr val="bg1"/>
              </a:solidFill>
              <a:effectLst/>
              <a:latin typeface="+mj-lt"/>
              <a:ea typeface="ＭＳ Ｐゴシック" pitchFamily="-1" charset="-128"/>
            </a:rPr>
            <a:t>Before attack</a:t>
          </a:r>
        </a:p>
      </dsp:txBody>
      <dsp:txXfrm>
        <a:off x="37387" y="37387"/>
        <a:ext cx="4436910" cy="1201697"/>
      </dsp:txXfrm>
    </dsp:sp>
    <dsp:sp modelId="{18164F88-DE1C-7E4B-A35B-CA51C5DF794C}">
      <dsp:nvSpPr>
        <dsp:cNvPr id="0" name=""/>
        <dsp:cNvSpPr/>
      </dsp:nvSpPr>
      <dsp:spPr>
        <a:xfrm>
          <a:off x="495983" y="1508556"/>
          <a:ext cx="5922185" cy="1276471"/>
        </a:xfrm>
        <a:prstGeom prst="roundRect">
          <a:avLst>
            <a:gd name="adj" fmla="val 10000"/>
          </a:avLst>
        </a:prstGeom>
        <a:solidFill>
          <a:srgbClr val="0070C0"/>
        </a:solidFill>
        <a:ln>
          <a:solidFill>
            <a:schemeClr val="bg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b="1" kern="1200" dirty="0" smtClean="0">
              <a:solidFill>
                <a:schemeClr val="bg1"/>
              </a:solidFill>
              <a:effectLst/>
              <a:latin typeface="+mj-lt"/>
            </a:rPr>
            <a:t>Attack detection and filtering</a:t>
          </a:r>
        </a:p>
        <a:p>
          <a:pPr marL="171450" lvl="1" indent="-171450" algn="l" defTabSz="800100">
            <a:lnSpc>
              <a:spcPct val="90000"/>
            </a:lnSpc>
            <a:spcBef>
              <a:spcPct val="0"/>
            </a:spcBef>
            <a:spcAft>
              <a:spcPct val="15000"/>
            </a:spcAft>
            <a:buChar char="••"/>
          </a:pPr>
          <a:r>
            <a:rPr lang="en-US" sz="1800" b="1" kern="1200" dirty="0" smtClean="0">
              <a:solidFill>
                <a:schemeClr val="bg1"/>
              </a:solidFill>
              <a:effectLst/>
              <a:latin typeface="+mj-lt"/>
              <a:ea typeface="ＭＳ Ｐゴシック" pitchFamily="-1" charset="-128"/>
            </a:rPr>
            <a:t>During the attack</a:t>
          </a:r>
        </a:p>
      </dsp:txBody>
      <dsp:txXfrm>
        <a:off x="533370" y="1545943"/>
        <a:ext cx="4521722" cy="1201697"/>
      </dsp:txXfrm>
    </dsp:sp>
    <dsp:sp modelId="{4FA33190-3A54-BC4A-AAEE-1A90F556FE85}">
      <dsp:nvSpPr>
        <dsp:cNvPr id="0" name=""/>
        <dsp:cNvSpPr/>
      </dsp:nvSpPr>
      <dsp:spPr>
        <a:xfrm>
          <a:off x="984563" y="3017113"/>
          <a:ext cx="5922185" cy="1276471"/>
        </a:xfrm>
        <a:prstGeom prst="roundRect">
          <a:avLst>
            <a:gd name="adj" fmla="val 10000"/>
          </a:avLst>
        </a:prstGeom>
        <a:solidFill>
          <a:srgbClr val="0070C0"/>
        </a:solidFill>
        <a:ln>
          <a:solidFill>
            <a:schemeClr val="bg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b="1" kern="1200" dirty="0" smtClean="0">
              <a:solidFill>
                <a:schemeClr val="bg1"/>
              </a:solidFill>
              <a:effectLst/>
              <a:latin typeface="+mj-lt"/>
              <a:ea typeface="ＭＳ Ｐゴシック" pitchFamily="-1" charset="-128"/>
            </a:rPr>
            <a:t>Attack source </a:t>
          </a:r>
          <a:r>
            <a:rPr lang="en-US" sz="2300" b="1" kern="1200" dirty="0" err="1" smtClean="0">
              <a:solidFill>
                <a:schemeClr val="bg1"/>
              </a:solidFill>
              <a:effectLst/>
              <a:latin typeface="+mj-lt"/>
              <a:ea typeface="ＭＳ Ｐゴシック" pitchFamily="-1" charset="-128"/>
            </a:rPr>
            <a:t>traceback</a:t>
          </a:r>
          <a:r>
            <a:rPr lang="en-US" sz="2300" b="1" kern="1200" dirty="0" smtClean="0">
              <a:solidFill>
                <a:schemeClr val="bg1"/>
              </a:solidFill>
              <a:effectLst/>
              <a:latin typeface="+mj-lt"/>
              <a:ea typeface="ＭＳ Ｐゴシック" pitchFamily="-1" charset="-128"/>
            </a:rPr>
            <a:t> and identification</a:t>
          </a:r>
        </a:p>
        <a:p>
          <a:pPr marL="171450" lvl="1" indent="-171450" algn="l" defTabSz="800100">
            <a:lnSpc>
              <a:spcPct val="90000"/>
            </a:lnSpc>
            <a:spcBef>
              <a:spcPct val="0"/>
            </a:spcBef>
            <a:spcAft>
              <a:spcPct val="15000"/>
            </a:spcAft>
            <a:buChar char="••"/>
          </a:pPr>
          <a:r>
            <a:rPr lang="en-US" sz="1800" b="1" kern="1200" dirty="0" smtClean="0">
              <a:solidFill>
                <a:schemeClr val="bg1"/>
              </a:solidFill>
              <a:effectLst/>
              <a:latin typeface="+mj-lt"/>
              <a:ea typeface="ＭＳ Ｐゴシック" pitchFamily="-1" charset="-128"/>
            </a:rPr>
            <a:t>During and after the attack</a:t>
          </a:r>
        </a:p>
      </dsp:txBody>
      <dsp:txXfrm>
        <a:off x="1021950" y="3054500"/>
        <a:ext cx="4529124" cy="1201697"/>
      </dsp:txXfrm>
    </dsp:sp>
    <dsp:sp modelId="{CBFDAD9E-3A53-1C4F-BBA6-BA2FFA1D3DB9}">
      <dsp:nvSpPr>
        <dsp:cNvPr id="0" name=""/>
        <dsp:cNvSpPr/>
      </dsp:nvSpPr>
      <dsp:spPr>
        <a:xfrm>
          <a:off x="1480546" y="4525670"/>
          <a:ext cx="5922185" cy="1276471"/>
        </a:xfrm>
        <a:prstGeom prst="roundRect">
          <a:avLst>
            <a:gd name="adj" fmla="val 10000"/>
          </a:avLst>
        </a:prstGeom>
        <a:solidFill>
          <a:srgbClr val="0070C0"/>
        </a:solidFill>
        <a:ln>
          <a:solidFill>
            <a:schemeClr val="bg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b="1" kern="1200" dirty="0" smtClean="0">
              <a:solidFill>
                <a:schemeClr val="bg1"/>
              </a:solidFill>
              <a:effectLst/>
              <a:latin typeface="+mj-lt"/>
              <a:ea typeface="ＭＳ Ｐゴシック" pitchFamily="-1" charset="-128"/>
            </a:rPr>
            <a:t>Attack reaction</a:t>
          </a:r>
        </a:p>
        <a:p>
          <a:pPr marL="171450" lvl="1" indent="-171450" algn="l" defTabSz="800100">
            <a:lnSpc>
              <a:spcPct val="90000"/>
            </a:lnSpc>
            <a:spcBef>
              <a:spcPct val="0"/>
            </a:spcBef>
            <a:spcAft>
              <a:spcPct val="15000"/>
            </a:spcAft>
            <a:buChar char="••"/>
          </a:pPr>
          <a:r>
            <a:rPr lang="en-US" sz="1800" b="1" kern="1200" dirty="0" smtClean="0">
              <a:solidFill>
                <a:schemeClr val="bg1"/>
              </a:solidFill>
              <a:effectLst/>
              <a:latin typeface="+mj-lt"/>
              <a:ea typeface="ＭＳ Ｐゴシック" pitchFamily="-1" charset="-128"/>
            </a:rPr>
            <a:t>After the attack</a:t>
          </a:r>
        </a:p>
      </dsp:txBody>
      <dsp:txXfrm>
        <a:off x="1517933" y="4563057"/>
        <a:ext cx="4521722" cy="1201697"/>
      </dsp:txXfrm>
    </dsp:sp>
    <dsp:sp modelId="{E94E7B59-EB68-4F49-88EA-2BF2FB91202C}">
      <dsp:nvSpPr>
        <dsp:cNvPr id="0" name=""/>
        <dsp:cNvSpPr/>
      </dsp:nvSpPr>
      <dsp:spPr>
        <a:xfrm>
          <a:off x="5092479" y="977660"/>
          <a:ext cx="829706" cy="829706"/>
        </a:xfrm>
        <a:prstGeom prst="downArrow">
          <a:avLst>
            <a:gd name="adj1" fmla="val 55000"/>
            <a:gd name="adj2" fmla="val 45000"/>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5279163" y="977660"/>
        <a:ext cx="456338" cy="624354"/>
      </dsp:txXfrm>
    </dsp:sp>
    <dsp:sp modelId="{AEF2102F-665D-3D42-97DB-A8D8233082D9}">
      <dsp:nvSpPr>
        <dsp:cNvPr id="0" name=""/>
        <dsp:cNvSpPr/>
      </dsp:nvSpPr>
      <dsp:spPr>
        <a:xfrm>
          <a:off x="5588462" y="2486217"/>
          <a:ext cx="829706" cy="829706"/>
        </a:xfrm>
        <a:prstGeom prst="downArrow">
          <a:avLst>
            <a:gd name="adj1" fmla="val 55000"/>
            <a:gd name="adj2" fmla="val 45000"/>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5775146" y="2486217"/>
        <a:ext cx="456338" cy="624354"/>
      </dsp:txXfrm>
    </dsp:sp>
    <dsp:sp modelId="{951E9E9F-F451-FE43-B83A-AD1D756BF21E}">
      <dsp:nvSpPr>
        <dsp:cNvPr id="0" name=""/>
        <dsp:cNvSpPr/>
      </dsp:nvSpPr>
      <dsp:spPr>
        <a:xfrm>
          <a:off x="6077042" y="3994774"/>
          <a:ext cx="829706" cy="829706"/>
        </a:xfrm>
        <a:prstGeom prst="downArrow">
          <a:avLst>
            <a:gd name="adj1" fmla="val 55000"/>
            <a:gd name="adj2" fmla="val 45000"/>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6263726" y="3994774"/>
        <a:ext cx="456338" cy="62435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1A3662-5352-0F4B-ADD3-64B157A5A5AB}" type="datetimeFigureOut">
              <a:rPr lang="en-US" smtClean="0"/>
              <a:t>11/25/16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AF8BA5-29F8-454F-937A-442773DBB7C9}" type="slidenum">
              <a:rPr lang="en-US" smtClean="0"/>
              <a:t>‹#›</a:t>
            </a:fld>
            <a:endParaRPr lang="en-US"/>
          </a:p>
        </p:txBody>
      </p:sp>
    </p:spTree>
    <p:extLst>
      <p:ext uri="{BB962C8B-B14F-4D97-AF65-F5344CB8AC3E}">
        <p14:creationId xmlns:p14="http://schemas.microsoft.com/office/powerpoint/2010/main" val="251371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Shape 37"/>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8" name="Shape 38"/>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546515555"/>
      </p:ext>
    </p:extLst>
  </p:cSld>
  <p:clrMap bg1="lt1" tx1="dk1" bg2="lt2" tx2="dk2" accent1="accent1" accent2="accent2" accent3="accent3" accent4="accent4" accent5="accent5" accent6="accent6" hlink="hlink" folHlink="folHlink"/>
  <p:notesStyle>
    <a:lvl1pPr defTabSz="584200">
      <a:defRPr sz="2200">
        <a:latin typeface="Lucida Grande"/>
        <a:ea typeface="Lucida Grande"/>
        <a:cs typeface="Lucida Grande"/>
        <a:sym typeface="Lucida Grande"/>
      </a:defRPr>
    </a:lvl1pPr>
    <a:lvl2pPr indent="228600" defTabSz="584200">
      <a:defRPr sz="2200">
        <a:latin typeface="Lucida Grande"/>
        <a:ea typeface="Lucida Grande"/>
        <a:cs typeface="Lucida Grande"/>
        <a:sym typeface="Lucida Grande"/>
      </a:defRPr>
    </a:lvl2pPr>
    <a:lvl3pPr indent="457200" defTabSz="584200">
      <a:defRPr sz="2200">
        <a:latin typeface="Lucida Grande"/>
        <a:ea typeface="Lucida Grande"/>
        <a:cs typeface="Lucida Grande"/>
        <a:sym typeface="Lucida Grande"/>
      </a:defRPr>
    </a:lvl3pPr>
    <a:lvl4pPr indent="685800" defTabSz="584200">
      <a:defRPr sz="2200">
        <a:latin typeface="Lucida Grande"/>
        <a:ea typeface="Lucida Grande"/>
        <a:cs typeface="Lucida Grande"/>
        <a:sym typeface="Lucida Grande"/>
      </a:defRPr>
    </a:lvl4pPr>
    <a:lvl5pPr indent="914400" defTabSz="584200">
      <a:defRPr sz="2200">
        <a:latin typeface="Lucida Grande"/>
        <a:ea typeface="Lucida Grande"/>
        <a:cs typeface="Lucida Grande"/>
        <a:sym typeface="Lucida Grande"/>
      </a:defRPr>
    </a:lvl5pPr>
    <a:lvl6pPr indent="1143000" defTabSz="584200">
      <a:defRPr sz="2200">
        <a:latin typeface="Lucida Grande"/>
        <a:ea typeface="Lucida Grande"/>
        <a:cs typeface="Lucida Grande"/>
        <a:sym typeface="Lucida Grande"/>
      </a:defRPr>
    </a:lvl6pPr>
    <a:lvl7pPr indent="1371600" defTabSz="584200">
      <a:defRPr sz="2200">
        <a:latin typeface="Lucida Grande"/>
        <a:ea typeface="Lucida Grande"/>
        <a:cs typeface="Lucida Grande"/>
        <a:sym typeface="Lucida Grande"/>
      </a:defRPr>
    </a:lvl7pPr>
    <a:lvl8pPr indent="1600200" defTabSz="584200">
      <a:defRPr sz="2200">
        <a:latin typeface="Lucida Grande"/>
        <a:ea typeface="Lucida Grande"/>
        <a:cs typeface="Lucida Grande"/>
        <a:sym typeface="Lucida Grande"/>
      </a:defRPr>
    </a:lvl8pPr>
    <a:lvl9pPr indent="1828800" defTabSz="58420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Database: A collection of data</a:t>
            </a:r>
            <a:r>
              <a:rPr lang="en-US" baseline="0" dirty="0" smtClean="0"/>
              <a:t> and a set of rules that organize the data by specifying certain relationships among the data</a:t>
            </a:r>
          </a:p>
          <a:p>
            <a:r>
              <a:rPr lang="en-US" baseline="0" dirty="0" smtClean="0"/>
              <a:t>Database administrator: Person who defines the rules that organize the data and controls who should have access to what parts of the data</a:t>
            </a:r>
          </a:p>
          <a:p>
            <a:r>
              <a:rPr lang="en-US" baseline="0" dirty="0" smtClean="0"/>
              <a:t>Database management system: The system through which users interact with the database</a:t>
            </a:r>
          </a:p>
          <a:p>
            <a:r>
              <a:rPr lang="en-US" baseline="0" dirty="0" smtClean="0"/>
              <a:t>Record: One related group of data</a:t>
            </a:r>
          </a:p>
          <a:p>
            <a:r>
              <a:rPr lang="en-US" dirty="0" smtClean="0"/>
              <a:t>Field/element: Elementary data items that make up a record (e.g., name, address, city)</a:t>
            </a:r>
          </a:p>
          <a:p>
            <a:r>
              <a:rPr lang="en-US" dirty="0" smtClean="0"/>
              <a:t>Schema:</a:t>
            </a:r>
            <a:r>
              <a:rPr lang="en-US" baseline="0" dirty="0" smtClean="0"/>
              <a:t> Logical structure of a database</a:t>
            </a:r>
          </a:p>
          <a:p>
            <a:r>
              <a:rPr lang="en-US" baseline="0" dirty="0" smtClean="0"/>
              <a:t>Subschema: The portion of a database a given user has access to</a:t>
            </a:r>
          </a:p>
          <a:p>
            <a:r>
              <a:rPr lang="en-US" baseline="0" dirty="0" smtClean="0"/>
              <a:t>Attribute: A column in a database</a:t>
            </a:r>
          </a:p>
          <a:p>
            <a:r>
              <a:rPr lang="en-US" baseline="0" dirty="0" smtClean="0"/>
              <a:t>Relation: A set of database columns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E6EF5E0-C2FA-5142-86EE-14490FC049AF}" type="slidenum">
              <a:rPr lang="en-US" smtClean="0">
                <a:solidFill>
                  <a:prstClr val="black"/>
                </a:solidFill>
                <a:latin typeface="Calibri"/>
              </a:rPr>
              <a:pPr/>
              <a:t>4</a:t>
            </a:fld>
            <a:endParaRPr lang="en-US">
              <a:solidFill>
                <a:prstClr val="black"/>
              </a:solidFill>
              <a:latin typeface="Calibri"/>
            </a:endParaRPr>
          </a:p>
        </p:txBody>
      </p:sp>
    </p:spTree>
    <p:extLst>
      <p:ext uri="{BB962C8B-B14F-4D97-AF65-F5344CB8AC3E}">
        <p14:creationId xmlns:p14="http://schemas.microsoft.com/office/powerpoint/2010/main" val="12266513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Solution to the concern that the database system would fail in the middle of an update, leaving the database in a partially</a:t>
            </a:r>
            <a:r>
              <a:rPr lang="en-US" baseline="0" dirty="0" smtClean="0"/>
              <a:t> updated and inconsistent state.</a:t>
            </a:r>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E6EF5E0-C2FA-5142-86EE-14490FC049AF}" type="slidenum">
              <a:rPr lang="en-US" smtClean="0">
                <a:solidFill>
                  <a:prstClr val="black"/>
                </a:solidFill>
                <a:latin typeface="Calibri"/>
              </a:rPr>
              <a:pPr/>
              <a:t>38</a:t>
            </a:fld>
            <a:endParaRPr lang="en-US">
              <a:solidFill>
                <a:prstClr val="black"/>
              </a:solidFill>
              <a:latin typeface="Calibri"/>
            </a:endParaRPr>
          </a:p>
        </p:txBody>
      </p:sp>
    </p:spTree>
    <p:extLst>
      <p:ext uri="{BB962C8B-B14F-4D97-AF65-F5344CB8AC3E}">
        <p14:creationId xmlns:p14="http://schemas.microsoft.com/office/powerpoint/2010/main" val="2106820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xfrm>
            <a:off x="3884613" y="8685213"/>
            <a:ext cx="2971800" cy="457200"/>
          </a:xfrm>
          <a:prstGeom prst="rect">
            <a:avLst/>
          </a:prstGeom>
          <a:noFill/>
        </p:spPr>
        <p:txBody>
          <a:bodyPr/>
          <a:lstStyle/>
          <a:p>
            <a:fld id="{C37DBF67-5FC4-A744-8EB8-388534BFD42B}" type="slidenum">
              <a:rPr lang="en-AU">
                <a:latin typeface="Arial" pitchFamily="1" charset="0"/>
              </a:rPr>
              <a:pPr/>
              <a:t>43</a:t>
            </a:fld>
            <a:endParaRPr lang="en-AU">
              <a:latin typeface="Arial" pitchFamily="1"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r>
              <a:rPr lang="en-US" dirty="0" smtClean="0">
                <a:latin typeface="Arial" pitchFamily="1" charset="0"/>
                <a:ea typeface="ＭＳ Ｐゴシック" pitchFamily="1" charset="-128"/>
                <a:cs typeface="ＭＳ Ｐゴシック" pitchFamily="1" charset="-128"/>
              </a:rPr>
              <a:t>Flooding attacks take a variety of forms, based on which network protocol is being</a:t>
            </a:r>
          </a:p>
          <a:p>
            <a:r>
              <a:rPr lang="en-US" dirty="0" smtClean="0">
                <a:latin typeface="Arial" pitchFamily="1" charset="0"/>
                <a:ea typeface="ＭＳ Ｐゴシック" pitchFamily="1" charset="-128"/>
                <a:cs typeface="ＭＳ Ｐゴシック" pitchFamily="1" charset="-128"/>
              </a:rPr>
              <a:t>used to implement the attack. In all cases the intent is generally to overload the</a:t>
            </a:r>
          </a:p>
          <a:p>
            <a:r>
              <a:rPr lang="en-US" dirty="0" smtClean="0">
                <a:latin typeface="Arial" pitchFamily="1" charset="0"/>
                <a:ea typeface="ＭＳ Ｐゴシック" pitchFamily="1" charset="-128"/>
                <a:cs typeface="ＭＳ Ｐゴシック" pitchFamily="1" charset="-128"/>
              </a:rPr>
              <a:t>network capacity on some link to a server. The attack may alternatively aim to</a:t>
            </a:r>
          </a:p>
          <a:p>
            <a:r>
              <a:rPr lang="en-US" dirty="0" smtClean="0">
                <a:latin typeface="Arial" pitchFamily="1" charset="0"/>
                <a:ea typeface="ＭＳ Ｐゴシック" pitchFamily="1" charset="-128"/>
                <a:cs typeface="ＭＳ Ｐゴシック" pitchFamily="1" charset="-128"/>
              </a:rPr>
              <a:t>overload the server’s ability to handle and respond to this traffic. These attacks flood</a:t>
            </a:r>
          </a:p>
          <a:p>
            <a:r>
              <a:rPr lang="en-US" dirty="0" smtClean="0">
                <a:latin typeface="Arial" pitchFamily="1" charset="0"/>
                <a:ea typeface="ＭＳ Ｐゴシック" pitchFamily="1" charset="-128"/>
                <a:cs typeface="ＭＳ Ｐゴシック" pitchFamily="1" charset="-128"/>
              </a:rPr>
              <a:t>the network link to the server with a torrent of malicious packets competing with, and</a:t>
            </a:r>
          </a:p>
          <a:p>
            <a:r>
              <a:rPr lang="en-US" dirty="0" smtClean="0">
                <a:latin typeface="Arial" pitchFamily="1" charset="0"/>
                <a:ea typeface="ＭＳ Ｐゴシック" pitchFamily="1" charset="-128"/>
                <a:cs typeface="ＭＳ Ｐゴシック" pitchFamily="1" charset="-128"/>
              </a:rPr>
              <a:t>usually overwhelming, valid traffic flowing to the server. In response to the congestion</a:t>
            </a:r>
          </a:p>
          <a:p>
            <a:r>
              <a:rPr lang="en-US" dirty="0" smtClean="0">
                <a:latin typeface="Arial" pitchFamily="1" charset="0"/>
                <a:ea typeface="ＭＳ Ｐゴシック" pitchFamily="1" charset="-128"/>
                <a:cs typeface="ＭＳ Ｐゴシック" pitchFamily="1" charset="-128"/>
              </a:rPr>
              <a:t>this causes in some routers on the path to the targeted server, many packets will be</a:t>
            </a:r>
          </a:p>
          <a:p>
            <a:r>
              <a:rPr lang="en-US" dirty="0" smtClean="0">
                <a:latin typeface="Arial" pitchFamily="1" charset="0"/>
                <a:ea typeface="ＭＳ Ｐゴシック" pitchFamily="1" charset="-128"/>
                <a:cs typeface="ＭＳ Ｐゴシック" pitchFamily="1" charset="-128"/>
              </a:rPr>
              <a:t>dropped. Valid traffic has a low probability of surviving discard caused by this flood</a:t>
            </a:r>
          </a:p>
          <a:p>
            <a:r>
              <a:rPr lang="en-US" dirty="0" smtClean="0">
                <a:latin typeface="Arial" pitchFamily="1" charset="0"/>
                <a:ea typeface="ＭＳ Ｐゴシック" pitchFamily="1" charset="-128"/>
                <a:cs typeface="ＭＳ Ｐゴシック" pitchFamily="1" charset="-128"/>
              </a:rPr>
              <a:t>and hence of accessing the server. This results in the server’s ability to respond to</a:t>
            </a:r>
          </a:p>
          <a:p>
            <a:r>
              <a:rPr lang="en-US" dirty="0" smtClean="0">
                <a:latin typeface="Arial" pitchFamily="1" charset="0"/>
                <a:ea typeface="ＭＳ Ｐゴシック" pitchFamily="1" charset="-128"/>
                <a:cs typeface="ＭＳ Ｐゴシック" pitchFamily="1" charset="-128"/>
              </a:rPr>
              <a:t>network connection requests being either severely degraded or failing entirely.</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Virtually any type of network packet can be used in a flooding attack. It simply</a:t>
            </a:r>
          </a:p>
          <a:p>
            <a:r>
              <a:rPr lang="en-US" dirty="0" smtClean="0">
                <a:latin typeface="Arial" pitchFamily="1" charset="0"/>
                <a:ea typeface="ＭＳ Ｐゴシック" pitchFamily="1" charset="-128"/>
                <a:cs typeface="ＭＳ Ｐゴシック" pitchFamily="1" charset="-128"/>
              </a:rPr>
              <a:t>needs to be of a type that is permitted to flow over the links toward the targeted system,</a:t>
            </a:r>
          </a:p>
          <a:p>
            <a:r>
              <a:rPr lang="en-US" dirty="0" smtClean="0">
                <a:latin typeface="Arial" pitchFamily="1" charset="0"/>
                <a:ea typeface="ＭＳ Ｐゴシック" pitchFamily="1" charset="-128"/>
                <a:cs typeface="ＭＳ Ｐゴシック" pitchFamily="1" charset="-128"/>
              </a:rPr>
              <a:t>so that it can consume all available capacity on some link to the target server. Indeed,</a:t>
            </a:r>
          </a:p>
          <a:p>
            <a:r>
              <a:rPr lang="en-US" dirty="0" smtClean="0">
                <a:latin typeface="Arial" pitchFamily="1" charset="0"/>
                <a:ea typeface="ＭＳ Ｐゴシック" pitchFamily="1" charset="-128"/>
                <a:cs typeface="ＭＳ Ｐゴシック" pitchFamily="1" charset="-128"/>
              </a:rPr>
              <a:t>the larger the packet, the more effective is the attack. Common flooding attacks use</a:t>
            </a:r>
          </a:p>
          <a:p>
            <a:r>
              <a:rPr lang="en-US" dirty="0" smtClean="0">
                <a:latin typeface="Arial" pitchFamily="1" charset="0"/>
                <a:ea typeface="ＭＳ Ｐゴシック" pitchFamily="1" charset="-128"/>
                <a:cs typeface="ＭＳ Ｐゴシック" pitchFamily="1" charset="-128"/>
              </a:rPr>
              <a:t>any of the ICMP, UDP, or TCP SYN packet types. It is even possible to flood with</a:t>
            </a:r>
          </a:p>
          <a:p>
            <a:r>
              <a:rPr lang="en-US" dirty="0" smtClean="0">
                <a:latin typeface="Arial" pitchFamily="1" charset="0"/>
                <a:ea typeface="ＭＳ Ｐゴシック" pitchFamily="1" charset="-128"/>
                <a:cs typeface="ＭＳ Ｐゴシック" pitchFamily="1" charset="-128"/>
              </a:rPr>
              <a:t>some other IP packet type. However, as these are less common and their usage more</a:t>
            </a:r>
          </a:p>
          <a:p>
            <a:r>
              <a:rPr lang="en-US" dirty="0" smtClean="0">
                <a:latin typeface="Arial" pitchFamily="1" charset="0"/>
                <a:ea typeface="ＭＳ Ｐゴシック" pitchFamily="1" charset="-128"/>
                <a:cs typeface="ＭＳ Ｐゴシック" pitchFamily="1" charset="-128"/>
              </a:rPr>
              <a:t>targeted, it is easier to filter for them and hence hinder or block such attacks.</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The ping flood using ICMP echo request packets we discuss in Section 7.1 is a classic</a:t>
            </a:r>
          </a:p>
          <a:p>
            <a:r>
              <a:rPr lang="en-US" dirty="0" smtClean="0">
                <a:latin typeface="Arial" pitchFamily="1" charset="0"/>
                <a:ea typeface="ＭＳ Ｐゴシック" pitchFamily="1" charset="-128"/>
                <a:cs typeface="ＭＳ Ｐゴシック" pitchFamily="1" charset="-128"/>
              </a:rPr>
              <a:t>example of an ICMP flooding attack. This type of ICMP packet was chosen since</a:t>
            </a:r>
          </a:p>
          <a:p>
            <a:r>
              <a:rPr lang="en-US" dirty="0" smtClean="0">
                <a:latin typeface="Arial" pitchFamily="1" charset="0"/>
                <a:ea typeface="ＭＳ Ｐゴシック" pitchFamily="1" charset="-128"/>
                <a:cs typeface="ＭＳ Ｐゴシック" pitchFamily="1" charset="-128"/>
              </a:rPr>
              <a:t>traditionally network administrators allowed such packets into their networks, as</a:t>
            </a:r>
          </a:p>
          <a:p>
            <a:r>
              <a:rPr lang="en-US" dirty="0" smtClean="0">
                <a:latin typeface="Arial" pitchFamily="1" charset="0"/>
                <a:ea typeface="ＭＳ Ｐゴシック" pitchFamily="1" charset="-128"/>
                <a:cs typeface="ＭＳ Ｐゴシック" pitchFamily="1" charset="-128"/>
              </a:rPr>
              <a:t>ping is a useful network diagnostic tool. More recently, many organizations have</a:t>
            </a:r>
          </a:p>
          <a:p>
            <a:r>
              <a:rPr lang="en-US" dirty="0" smtClean="0">
                <a:latin typeface="Arial" pitchFamily="1" charset="0"/>
                <a:ea typeface="ＭＳ Ｐゴシック" pitchFamily="1" charset="-128"/>
                <a:cs typeface="ＭＳ Ｐゴシック" pitchFamily="1" charset="-128"/>
              </a:rPr>
              <a:t>restricted the ability of these packets to pass through their firewalls. In response,</a:t>
            </a:r>
          </a:p>
          <a:p>
            <a:r>
              <a:rPr lang="en-US" dirty="0" smtClean="0">
                <a:latin typeface="Arial" pitchFamily="1" charset="0"/>
                <a:ea typeface="ＭＳ Ｐゴシック" pitchFamily="1" charset="-128"/>
                <a:cs typeface="ＭＳ Ｐゴシック" pitchFamily="1" charset="-128"/>
              </a:rPr>
              <a:t>attackers have started using other ICMP packet types. Since some of these should</a:t>
            </a:r>
          </a:p>
          <a:p>
            <a:r>
              <a:rPr lang="en-US" dirty="0" smtClean="0">
                <a:latin typeface="Arial" pitchFamily="1" charset="0"/>
                <a:ea typeface="ＭＳ Ｐゴシック" pitchFamily="1" charset="-128"/>
                <a:cs typeface="ＭＳ Ｐゴシック" pitchFamily="1" charset="-128"/>
              </a:rPr>
              <a:t>be handled to allow the correct operation of TCP/IP, they are much more likely to</a:t>
            </a:r>
          </a:p>
          <a:p>
            <a:r>
              <a:rPr lang="en-US" dirty="0" smtClean="0">
                <a:latin typeface="Arial" pitchFamily="1" charset="0"/>
                <a:ea typeface="ＭＳ Ｐゴシック" pitchFamily="1" charset="-128"/>
                <a:cs typeface="ＭＳ Ｐゴシック" pitchFamily="1" charset="-128"/>
              </a:rPr>
              <a:t>be allowed through an organization’s firewall. Filtering some of these critical ICMP</a:t>
            </a:r>
          </a:p>
          <a:p>
            <a:r>
              <a:rPr lang="en-US" dirty="0" smtClean="0">
                <a:latin typeface="Arial" pitchFamily="1" charset="0"/>
                <a:ea typeface="ＭＳ Ｐゴシック" pitchFamily="1" charset="-128"/>
                <a:cs typeface="ＭＳ Ｐゴシック" pitchFamily="1" charset="-128"/>
              </a:rPr>
              <a:t>packet types would degrade or break normal TCP/IP network behavior. ICMP</a:t>
            </a:r>
          </a:p>
          <a:p>
            <a:r>
              <a:rPr lang="en-US" dirty="0" smtClean="0">
                <a:latin typeface="Arial" pitchFamily="1" charset="0"/>
                <a:ea typeface="ＭＳ Ｐゴシック" pitchFamily="1" charset="-128"/>
                <a:cs typeface="ＭＳ Ｐゴシック" pitchFamily="1" charset="-128"/>
              </a:rPr>
              <a:t>destination unreachable and time exceeded packets are examples of such critical</a:t>
            </a:r>
          </a:p>
          <a:p>
            <a:r>
              <a:rPr lang="en-US" dirty="0" smtClean="0">
                <a:latin typeface="Arial" pitchFamily="1" charset="0"/>
                <a:ea typeface="ＭＳ Ｐゴシック" pitchFamily="1" charset="-128"/>
                <a:cs typeface="ＭＳ Ｐゴシック" pitchFamily="1" charset="-128"/>
              </a:rPr>
              <a:t>packet types.</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An attacker can generate large volumes of one of these packet types. Because</a:t>
            </a:r>
          </a:p>
          <a:p>
            <a:r>
              <a:rPr lang="en-US" dirty="0" smtClean="0">
                <a:latin typeface="Arial" pitchFamily="1" charset="0"/>
                <a:ea typeface="ＭＳ Ｐゴシック" pitchFamily="1" charset="-128"/>
                <a:cs typeface="ＭＳ Ｐゴシック" pitchFamily="1" charset="-128"/>
              </a:rPr>
              <a:t>these packets include part of some notional erroneous packet that supposedly</a:t>
            </a:r>
          </a:p>
          <a:p>
            <a:r>
              <a:rPr lang="en-US" dirty="0" smtClean="0">
                <a:latin typeface="Arial" pitchFamily="1" charset="0"/>
                <a:ea typeface="ＭＳ Ｐゴシック" pitchFamily="1" charset="-128"/>
                <a:cs typeface="ＭＳ Ｐゴシック" pitchFamily="1" charset="-128"/>
              </a:rPr>
              <a:t>caused the error being reported, they can be made comparatively large, increasing</a:t>
            </a:r>
          </a:p>
          <a:p>
            <a:r>
              <a:rPr lang="en-US" dirty="0" smtClean="0">
                <a:latin typeface="Arial" pitchFamily="1" charset="0"/>
                <a:ea typeface="ＭＳ Ｐゴシック" pitchFamily="1" charset="-128"/>
                <a:cs typeface="ＭＳ Ｐゴシック" pitchFamily="1" charset="-128"/>
              </a:rPr>
              <a:t>their effectiveness in flooding the link.</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An alternative to using ICMP packets is to use UDP packets directed to some port</a:t>
            </a:r>
          </a:p>
          <a:p>
            <a:r>
              <a:rPr lang="en-US" dirty="0" smtClean="0">
                <a:latin typeface="Arial" pitchFamily="1" charset="0"/>
                <a:ea typeface="ＭＳ Ｐゴシック" pitchFamily="1" charset="-128"/>
                <a:cs typeface="ＭＳ Ｐゴシック" pitchFamily="1" charset="-128"/>
              </a:rPr>
              <a:t>number, and hence potential service, on the target system. A common choice was a</a:t>
            </a:r>
          </a:p>
          <a:p>
            <a:r>
              <a:rPr lang="en-US" dirty="0" smtClean="0">
                <a:latin typeface="Arial" pitchFamily="1" charset="0"/>
                <a:ea typeface="ＭＳ Ｐゴシック" pitchFamily="1" charset="-128"/>
                <a:cs typeface="ＭＳ Ｐゴシック" pitchFamily="1" charset="-128"/>
              </a:rPr>
              <a:t>packet directed at the diagnostic echo service, commonly enabled on many server</a:t>
            </a:r>
          </a:p>
          <a:p>
            <a:r>
              <a:rPr lang="en-US" dirty="0" smtClean="0">
                <a:latin typeface="Arial" pitchFamily="1" charset="0"/>
                <a:ea typeface="ＭＳ Ｐゴシック" pitchFamily="1" charset="-128"/>
                <a:cs typeface="ＭＳ Ｐゴシック" pitchFamily="1" charset="-128"/>
              </a:rPr>
              <a:t>systems by default. If the server had this service running, it would respond with a</a:t>
            </a:r>
          </a:p>
          <a:p>
            <a:r>
              <a:rPr lang="en-US" dirty="0" smtClean="0">
                <a:latin typeface="Arial" pitchFamily="1" charset="0"/>
                <a:ea typeface="ＭＳ Ｐゴシック" pitchFamily="1" charset="-128"/>
                <a:cs typeface="ＭＳ Ｐゴシック" pitchFamily="1" charset="-128"/>
              </a:rPr>
              <a:t>UDP packet back to the claimed source containing the original packet data contents.</a:t>
            </a:r>
          </a:p>
          <a:p>
            <a:r>
              <a:rPr lang="en-US" dirty="0" smtClean="0">
                <a:latin typeface="Arial" pitchFamily="1" charset="0"/>
                <a:ea typeface="ＭＳ Ｐゴシック" pitchFamily="1" charset="-128"/>
                <a:cs typeface="ＭＳ Ｐゴシック" pitchFamily="1" charset="-128"/>
              </a:rPr>
              <a:t>If the service is not running, then the packet is discarded, and possibly an</a:t>
            </a:r>
          </a:p>
          <a:p>
            <a:r>
              <a:rPr lang="en-US" dirty="0" smtClean="0">
                <a:latin typeface="Arial" pitchFamily="1" charset="0"/>
                <a:ea typeface="ＭＳ Ｐゴシック" pitchFamily="1" charset="-128"/>
                <a:cs typeface="ＭＳ Ｐゴシック" pitchFamily="1" charset="-128"/>
              </a:rPr>
              <a:t>ICMP destination unreachable packet is returned to the sender. By then the attack</a:t>
            </a:r>
          </a:p>
          <a:p>
            <a:r>
              <a:rPr lang="en-US" dirty="0" smtClean="0">
                <a:latin typeface="Arial" pitchFamily="1" charset="0"/>
                <a:ea typeface="ＭＳ Ｐゴシック" pitchFamily="1" charset="-128"/>
                <a:cs typeface="ＭＳ Ｐゴシック" pitchFamily="1" charset="-128"/>
              </a:rPr>
              <a:t>has already achieved its goal of occupying capacity on the link to the server. Just</a:t>
            </a:r>
          </a:p>
          <a:p>
            <a:r>
              <a:rPr lang="en-US" dirty="0" smtClean="0">
                <a:latin typeface="Arial" pitchFamily="1" charset="0"/>
                <a:ea typeface="ＭＳ Ｐゴシック" pitchFamily="1" charset="-128"/>
                <a:cs typeface="ＭＳ Ｐゴシック" pitchFamily="1" charset="-128"/>
              </a:rPr>
              <a:t>about any UDP port number can be used for this end. Any packets generated in</a:t>
            </a:r>
          </a:p>
          <a:p>
            <a:r>
              <a:rPr lang="en-US" dirty="0" smtClean="0">
                <a:latin typeface="Arial" pitchFamily="1" charset="0"/>
                <a:ea typeface="ＭＳ Ｐゴシック" pitchFamily="1" charset="-128"/>
                <a:cs typeface="ＭＳ Ｐゴシック" pitchFamily="1" charset="-128"/>
              </a:rPr>
              <a:t>response only serve to increase the load on the server and its network links.</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Spoofed source addresses are normally used if the attack is generated using</a:t>
            </a:r>
          </a:p>
          <a:p>
            <a:r>
              <a:rPr lang="en-US" dirty="0" smtClean="0">
                <a:latin typeface="Arial" pitchFamily="1" charset="0"/>
                <a:ea typeface="ＭＳ Ｐゴシック" pitchFamily="1" charset="-128"/>
                <a:cs typeface="ＭＳ Ｐゴシック" pitchFamily="1" charset="-128"/>
              </a:rPr>
              <a:t>a single source system, for the same reasons as with ICMP attacks. If multiple systems</a:t>
            </a:r>
          </a:p>
          <a:p>
            <a:r>
              <a:rPr lang="en-US" dirty="0" smtClean="0">
                <a:latin typeface="Arial" pitchFamily="1" charset="0"/>
                <a:ea typeface="ＭＳ Ｐゴシック" pitchFamily="1" charset="-128"/>
                <a:cs typeface="ＭＳ Ｐゴシック" pitchFamily="1" charset="-128"/>
              </a:rPr>
              <a:t>are used for the attack, often the real addresses of the compromised, zombie,</a:t>
            </a:r>
          </a:p>
          <a:p>
            <a:r>
              <a:rPr lang="en-US" dirty="0" smtClean="0">
                <a:latin typeface="Arial" pitchFamily="1" charset="0"/>
                <a:ea typeface="ＭＳ Ｐゴシック" pitchFamily="1" charset="-128"/>
                <a:cs typeface="ＭＳ Ｐゴシック" pitchFamily="1" charset="-128"/>
              </a:rPr>
              <a:t>systems are used. When multiple systems are used, the consequences of both the</a:t>
            </a:r>
          </a:p>
          <a:p>
            <a:r>
              <a:rPr lang="en-US" dirty="0" smtClean="0">
                <a:latin typeface="Arial" pitchFamily="1" charset="0"/>
                <a:ea typeface="ＭＳ Ｐゴシック" pitchFamily="1" charset="-128"/>
                <a:cs typeface="ＭＳ Ｐゴシック" pitchFamily="1" charset="-128"/>
              </a:rPr>
              <a:t>reflected flow of packets and the ability to identify the attacker are reduced.</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Another alternative is to send TCP packets to the target system. Most likely these</a:t>
            </a:r>
          </a:p>
          <a:p>
            <a:r>
              <a:rPr lang="en-US" dirty="0" smtClean="0">
                <a:latin typeface="Arial" pitchFamily="1" charset="0"/>
                <a:ea typeface="ＭＳ Ｐゴシック" pitchFamily="1" charset="-128"/>
                <a:cs typeface="ＭＳ Ｐゴシック" pitchFamily="1" charset="-128"/>
              </a:rPr>
              <a:t>would be normal TCP connection requests, with either real or spoofed source</a:t>
            </a:r>
          </a:p>
          <a:p>
            <a:r>
              <a:rPr lang="en-US" dirty="0" smtClean="0">
                <a:latin typeface="Arial" pitchFamily="1" charset="0"/>
                <a:ea typeface="ＭＳ Ｐゴシック" pitchFamily="1" charset="-128"/>
                <a:cs typeface="ＭＳ Ｐゴシック" pitchFamily="1" charset="-128"/>
              </a:rPr>
              <a:t>addresses. They would have an effect similar to the SYN spoofing attack we’ve</a:t>
            </a:r>
          </a:p>
          <a:p>
            <a:r>
              <a:rPr lang="en-US" dirty="0" smtClean="0">
                <a:latin typeface="Arial" pitchFamily="1" charset="0"/>
                <a:ea typeface="ＭＳ Ｐゴシック" pitchFamily="1" charset="-128"/>
                <a:cs typeface="ＭＳ Ｐゴシック" pitchFamily="1" charset="-128"/>
              </a:rPr>
              <a:t>described. In this case, though, it is the total volume of packets that is the aim of the</a:t>
            </a:r>
          </a:p>
          <a:p>
            <a:r>
              <a:rPr lang="en-US" dirty="0" smtClean="0">
                <a:latin typeface="Arial" pitchFamily="1" charset="0"/>
                <a:ea typeface="ＭＳ Ｐゴシック" pitchFamily="1" charset="-128"/>
                <a:cs typeface="ＭＳ Ｐゴシック" pitchFamily="1" charset="-128"/>
              </a:rPr>
              <a:t>attack rather than the system code. This is the difference between a SYN spoofing</a:t>
            </a:r>
          </a:p>
          <a:p>
            <a:r>
              <a:rPr lang="en-US" dirty="0" smtClean="0">
                <a:latin typeface="Arial" pitchFamily="1" charset="0"/>
                <a:ea typeface="ＭＳ Ｐゴシック" pitchFamily="1" charset="-128"/>
                <a:cs typeface="ＭＳ Ｐゴシック" pitchFamily="1" charset="-128"/>
              </a:rPr>
              <a:t>attack and a SYN flooding attack.</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This attack could also use TCP data packets, which would be rejected by the</a:t>
            </a:r>
          </a:p>
          <a:p>
            <a:r>
              <a:rPr lang="en-US" dirty="0" smtClean="0">
                <a:latin typeface="Arial" pitchFamily="1" charset="0"/>
                <a:ea typeface="ＭＳ Ｐゴシック" pitchFamily="1" charset="-128"/>
                <a:cs typeface="ＭＳ Ｐゴシック" pitchFamily="1" charset="-128"/>
              </a:rPr>
              <a:t>server as not belonging to any known connection. But again, by this time the attack</a:t>
            </a:r>
          </a:p>
          <a:p>
            <a:r>
              <a:rPr lang="en-US" dirty="0" smtClean="0">
                <a:latin typeface="Arial" pitchFamily="1" charset="0"/>
                <a:ea typeface="ＭＳ Ｐゴシック" pitchFamily="1" charset="-128"/>
                <a:cs typeface="ＭＳ Ｐゴシック" pitchFamily="1" charset="-128"/>
              </a:rPr>
              <a:t>has already succeeded in flooding the links to the server.</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All of these flooding attack variants are limited in the total volume of traffic</a:t>
            </a:r>
          </a:p>
          <a:p>
            <a:r>
              <a:rPr lang="en-US" dirty="0" smtClean="0">
                <a:latin typeface="Arial" pitchFamily="1" charset="0"/>
                <a:ea typeface="ＭＳ Ｐゴシック" pitchFamily="1" charset="-128"/>
                <a:cs typeface="ＭＳ Ｐゴシック" pitchFamily="1" charset="-128"/>
              </a:rPr>
              <a:t>that can be generated if just a single system is used to launch the attack. The use</a:t>
            </a:r>
          </a:p>
          <a:p>
            <a:r>
              <a:rPr lang="en-US" dirty="0" smtClean="0">
                <a:latin typeface="Arial" pitchFamily="1" charset="0"/>
                <a:ea typeface="ＭＳ Ｐゴシック" pitchFamily="1" charset="-128"/>
                <a:cs typeface="ＭＳ Ｐゴシック" pitchFamily="1" charset="-128"/>
              </a:rPr>
              <a:t>of a single system also means the attacker is easier to trace. For these reasons, a</a:t>
            </a:r>
          </a:p>
          <a:p>
            <a:r>
              <a:rPr lang="en-US" dirty="0" smtClean="0">
                <a:latin typeface="Arial" pitchFamily="1" charset="0"/>
                <a:ea typeface="ＭＳ Ｐゴシック" pitchFamily="1" charset="-128"/>
                <a:cs typeface="ＭＳ Ｐゴシック" pitchFamily="1" charset="-128"/>
              </a:rPr>
              <a:t>variety of more sophisticated attacks, involving multiple attacking systems, have</a:t>
            </a:r>
          </a:p>
          <a:p>
            <a:r>
              <a:rPr lang="en-US" dirty="0" smtClean="0">
                <a:latin typeface="Arial" pitchFamily="1" charset="0"/>
                <a:ea typeface="ＭＳ Ｐゴシック" pitchFamily="1" charset="-128"/>
                <a:cs typeface="ＭＳ Ｐゴシック" pitchFamily="1" charset="-128"/>
              </a:rPr>
              <a:t>been developed. By using multiple systems, the attacker can significantly scale up</a:t>
            </a:r>
          </a:p>
          <a:p>
            <a:r>
              <a:rPr lang="en-US" dirty="0" smtClean="0">
                <a:latin typeface="Arial" pitchFamily="1" charset="0"/>
                <a:ea typeface="ＭＳ Ｐゴシック" pitchFamily="1" charset="-128"/>
                <a:cs typeface="ＭＳ Ｐゴシック" pitchFamily="1" charset="-128"/>
              </a:rPr>
              <a:t>the volume of traffic that can be generated. Each of these systems need not be particularly</a:t>
            </a:r>
          </a:p>
          <a:p>
            <a:r>
              <a:rPr lang="en-US" dirty="0" smtClean="0">
                <a:latin typeface="Arial" pitchFamily="1" charset="0"/>
                <a:ea typeface="ＭＳ Ｐゴシック" pitchFamily="1" charset="-128"/>
                <a:cs typeface="ＭＳ Ｐゴシック" pitchFamily="1" charset="-128"/>
              </a:rPr>
              <a:t>powerful or on a high-capacity link. But what they don’t have individually,</a:t>
            </a:r>
          </a:p>
          <a:p>
            <a:r>
              <a:rPr lang="en-US" dirty="0" smtClean="0">
                <a:latin typeface="Arial" pitchFamily="1" charset="0"/>
                <a:ea typeface="ＭＳ Ｐゴシック" pitchFamily="1" charset="-128"/>
                <a:cs typeface="ＭＳ Ｐゴシック" pitchFamily="1" charset="-128"/>
              </a:rPr>
              <a:t>they more than compensate for in large numbers. Also, by directing the attack</a:t>
            </a:r>
          </a:p>
          <a:p>
            <a:r>
              <a:rPr lang="en-US" dirty="0" smtClean="0">
                <a:latin typeface="Arial" pitchFamily="1" charset="0"/>
                <a:ea typeface="ＭＳ Ｐゴシック" pitchFamily="1" charset="-128"/>
                <a:cs typeface="ＭＳ Ｐゴシック" pitchFamily="1" charset="-128"/>
              </a:rPr>
              <a:t>through intermediaries, the attacker is further distanced from the target and significantly</a:t>
            </a:r>
          </a:p>
          <a:p>
            <a:r>
              <a:rPr lang="en-US" dirty="0" smtClean="0">
                <a:latin typeface="Arial" pitchFamily="1" charset="0"/>
                <a:ea typeface="ＭＳ Ｐゴシック" pitchFamily="1" charset="-128"/>
                <a:cs typeface="ＭＳ Ｐゴシック" pitchFamily="1" charset="-128"/>
              </a:rPr>
              <a:t>harder to locate and identify. Indirect attack types that utilize multiple</a:t>
            </a:r>
          </a:p>
          <a:p>
            <a:r>
              <a:rPr lang="en-US" dirty="0" smtClean="0">
                <a:latin typeface="Arial" pitchFamily="1" charset="0"/>
                <a:ea typeface="ＭＳ Ｐゴシック" pitchFamily="1" charset="-128"/>
                <a:cs typeface="ＭＳ Ｐゴシック" pitchFamily="1" charset="-128"/>
              </a:rPr>
              <a:t>systems include</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 Distributed denial-of-service attacks</a:t>
            </a:r>
          </a:p>
          <a:p>
            <a:r>
              <a:rPr lang="en-US" dirty="0" smtClean="0">
                <a:latin typeface="Arial" pitchFamily="1" charset="0"/>
                <a:ea typeface="ＭＳ Ｐゴシック" pitchFamily="1" charset="-128"/>
                <a:cs typeface="ＭＳ Ｐゴシック" pitchFamily="1" charset="-128"/>
              </a:rPr>
              <a:t>• Reflector attacks</a:t>
            </a:r>
          </a:p>
          <a:p>
            <a:r>
              <a:rPr lang="en-US" dirty="0" smtClean="0">
                <a:latin typeface="Arial" pitchFamily="1" charset="0"/>
                <a:ea typeface="ＭＳ Ｐゴシック" pitchFamily="1" charset="-128"/>
                <a:cs typeface="ＭＳ Ｐゴシック" pitchFamily="1" charset="-128"/>
              </a:rPr>
              <a:t>• Amplifier attacks</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We consider each of these in turn.</a:t>
            </a:r>
            <a:endParaRPr lang="en-US" dirty="0" smtClean="0">
              <a:latin typeface="Times"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570632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xfrm>
            <a:off x="3884613" y="8685213"/>
            <a:ext cx="2971800" cy="457200"/>
          </a:xfrm>
          <a:prstGeom prst="rect">
            <a:avLst/>
          </a:prstGeom>
          <a:noFill/>
        </p:spPr>
        <p:txBody>
          <a:bodyPr/>
          <a:lstStyle/>
          <a:p>
            <a:fld id="{09B586F4-CE90-3A4B-B346-C642CB3D0FE5}" type="slidenum">
              <a:rPr lang="en-AU">
                <a:latin typeface="Arial" pitchFamily="1" charset="0"/>
              </a:rPr>
              <a:pPr/>
              <a:t>52</a:t>
            </a:fld>
            <a:endParaRPr lang="en-AU">
              <a:latin typeface="Arial" pitchFamily="1"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r>
              <a:rPr lang="en-US" dirty="0" smtClean="0">
                <a:latin typeface="Arial" pitchFamily="1" charset="0"/>
                <a:ea typeface="ＭＳ Ｐゴシック" pitchFamily="1" charset="-128"/>
                <a:cs typeface="ＭＳ Ｐゴシック" pitchFamily="1" charset="-128"/>
              </a:rPr>
              <a:t>Recognizing the limitations of flooding attacks generated by a single system, one</a:t>
            </a:r>
          </a:p>
          <a:p>
            <a:r>
              <a:rPr lang="en-US" dirty="0" smtClean="0">
                <a:latin typeface="Arial" pitchFamily="1" charset="0"/>
                <a:ea typeface="ＭＳ Ｐゴシック" pitchFamily="1" charset="-128"/>
                <a:cs typeface="ＭＳ Ｐゴシック" pitchFamily="1" charset="-128"/>
              </a:rPr>
              <a:t>of the earlier significant developments in </a:t>
            </a:r>
            <a:r>
              <a:rPr lang="en-US" dirty="0" err="1" smtClean="0">
                <a:latin typeface="Arial" pitchFamily="1" charset="0"/>
                <a:ea typeface="ＭＳ Ｐゴシック" pitchFamily="1" charset="-128"/>
                <a:cs typeface="ＭＳ Ｐゴシック" pitchFamily="1" charset="-128"/>
              </a:rPr>
              <a:t>DoS</a:t>
            </a:r>
            <a:r>
              <a:rPr lang="en-US" dirty="0" smtClean="0">
                <a:latin typeface="Arial" pitchFamily="1" charset="0"/>
                <a:ea typeface="ＭＳ Ｐゴシック" pitchFamily="1" charset="-128"/>
                <a:cs typeface="ＭＳ Ｐゴシック" pitchFamily="1" charset="-128"/>
              </a:rPr>
              <a:t> attack tools was the use of multiple</a:t>
            </a:r>
          </a:p>
          <a:p>
            <a:r>
              <a:rPr lang="en-US" dirty="0" smtClean="0">
                <a:latin typeface="Arial" pitchFamily="1" charset="0"/>
                <a:ea typeface="ＭＳ Ｐゴシック" pitchFamily="1" charset="-128"/>
                <a:cs typeface="ＭＳ Ｐゴシック" pitchFamily="1" charset="-128"/>
              </a:rPr>
              <a:t>systems to generate attacks. These systems were typically compromised user workstations</a:t>
            </a:r>
          </a:p>
          <a:p>
            <a:r>
              <a:rPr lang="en-US" dirty="0" smtClean="0">
                <a:latin typeface="Arial" pitchFamily="1" charset="0"/>
                <a:ea typeface="ＭＳ Ｐゴシック" pitchFamily="1" charset="-128"/>
                <a:cs typeface="ＭＳ Ｐゴシック" pitchFamily="1" charset="-128"/>
              </a:rPr>
              <a:t>or PCs. The attacker used some well-known flaw in the operating system or</a:t>
            </a:r>
          </a:p>
          <a:p>
            <a:r>
              <a:rPr lang="en-US" dirty="0" smtClean="0">
                <a:latin typeface="Arial" pitchFamily="1" charset="0"/>
                <a:ea typeface="ＭＳ Ｐゴシック" pitchFamily="1" charset="-128"/>
                <a:cs typeface="ＭＳ Ｐゴシック" pitchFamily="1" charset="-128"/>
              </a:rPr>
              <a:t>in some common application to gain access to these systems and to install his or her</a:t>
            </a:r>
          </a:p>
          <a:p>
            <a:r>
              <a:rPr lang="en-US" dirty="0" smtClean="0">
                <a:latin typeface="Arial" pitchFamily="1" charset="0"/>
                <a:ea typeface="ＭＳ Ｐゴシック" pitchFamily="1" charset="-128"/>
                <a:cs typeface="ＭＳ Ｐゴシック" pitchFamily="1" charset="-128"/>
              </a:rPr>
              <a:t>own programs on it. Such systems are known as zombies. Once suitable backdoor</a:t>
            </a:r>
          </a:p>
          <a:p>
            <a:r>
              <a:rPr lang="en-US" dirty="0" smtClean="0">
                <a:latin typeface="Arial" pitchFamily="1" charset="0"/>
                <a:ea typeface="ＭＳ Ｐゴシック" pitchFamily="1" charset="-128"/>
                <a:cs typeface="ＭＳ Ｐゴシック" pitchFamily="1" charset="-128"/>
              </a:rPr>
              <a:t>programs were installed on these systems, they were entirely under the attacker’s</a:t>
            </a:r>
          </a:p>
          <a:p>
            <a:r>
              <a:rPr lang="en-US" dirty="0" smtClean="0">
                <a:latin typeface="Arial" pitchFamily="1" charset="0"/>
                <a:ea typeface="ＭＳ Ｐゴシック" pitchFamily="1" charset="-128"/>
                <a:cs typeface="ＭＳ Ｐゴシック" pitchFamily="1" charset="-128"/>
              </a:rPr>
              <a:t>control. Large collections of such systems under the control of one attacker can be</a:t>
            </a:r>
          </a:p>
          <a:p>
            <a:r>
              <a:rPr lang="en-US" dirty="0" smtClean="0">
                <a:latin typeface="Arial" pitchFamily="1" charset="0"/>
                <a:ea typeface="ＭＳ Ｐゴシック" pitchFamily="1" charset="-128"/>
                <a:cs typeface="ＭＳ Ｐゴシック" pitchFamily="1" charset="-128"/>
              </a:rPr>
              <a:t>created, collectively forming a </a:t>
            </a:r>
            <a:r>
              <a:rPr lang="en-US" dirty="0" err="1" smtClean="0">
                <a:latin typeface="Arial" pitchFamily="1" charset="0"/>
                <a:ea typeface="ＭＳ Ｐゴシック" pitchFamily="1" charset="-128"/>
                <a:cs typeface="ＭＳ Ｐゴシック" pitchFamily="1" charset="-128"/>
              </a:rPr>
              <a:t>botnet</a:t>
            </a:r>
            <a:r>
              <a:rPr lang="en-US" dirty="0" smtClean="0">
                <a:latin typeface="Arial" pitchFamily="1" charset="0"/>
                <a:ea typeface="ＭＳ Ｐゴシック" pitchFamily="1" charset="-128"/>
                <a:cs typeface="ＭＳ Ｐゴシック" pitchFamily="1" charset="-128"/>
              </a:rPr>
              <a:t>, as we discuss in Chapter 6 . Such networks of</a:t>
            </a:r>
          </a:p>
          <a:p>
            <a:r>
              <a:rPr lang="en-US" dirty="0" smtClean="0">
                <a:latin typeface="Arial" pitchFamily="1" charset="0"/>
                <a:ea typeface="ＭＳ Ｐゴシック" pitchFamily="1" charset="-128"/>
                <a:cs typeface="ＭＳ Ｐゴシック" pitchFamily="1" charset="-128"/>
              </a:rPr>
              <a:t>compromised systems are a favorite tool of attacker, and can be used for a variety</a:t>
            </a:r>
          </a:p>
          <a:p>
            <a:r>
              <a:rPr lang="en-US" dirty="0" smtClean="0">
                <a:latin typeface="Arial" pitchFamily="1" charset="0"/>
                <a:ea typeface="ＭＳ Ｐゴシック" pitchFamily="1" charset="-128"/>
                <a:cs typeface="ＭＳ Ｐゴシック" pitchFamily="1" charset="-128"/>
              </a:rPr>
              <a:t>of purposes, including distributed denial-of-service (</a:t>
            </a:r>
            <a:r>
              <a:rPr lang="en-US" dirty="0" err="1" smtClean="0">
                <a:latin typeface="Arial" pitchFamily="1" charset="0"/>
                <a:ea typeface="ＭＳ Ｐゴシック" pitchFamily="1" charset="-128"/>
                <a:cs typeface="ＭＳ Ｐゴシック" pitchFamily="1" charset="-128"/>
              </a:rPr>
              <a:t>DDoS</a:t>
            </a:r>
            <a:r>
              <a:rPr lang="en-US" dirty="0" smtClean="0">
                <a:latin typeface="Arial" pitchFamily="1" charset="0"/>
                <a:ea typeface="ＭＳ Ｐゴシック" pitchFamily="1" charset="-128"/>
                <a:cs typeface="ＭＳ Ｐゴシック" pitchFamily="1" charset="-128"/>
              </a:rPr>
              <a:t>) attacks. In the example</a:t>
            </a:r>
          </a:p>
          <a:p>
            <a:r>
              <a:rPr lang="en-US" dirty="0" smtClean="0">
                <a:latin typeface="Arial" pitchFamily="1" charset="0"/>
                <a:ea typeface="ＭＳ Ｐゴシック" pitchFamily="1" charset="-128"/>
                <a:cs typeface="ＭＳ Ｐゴシック" pitchFamily="1" charset="-128"/>
              </a:rPr>
              <a:t>network shown in Figure 7.1 , some of the broadband user systems may be compromised</a:t>
            </a:r>
          </a:p>
          <a:p>
            <a:r>
              <a:rPr lang="en-US" dirty="0" smtClean="0">
                <a:latin typeface="Arial" pitchFamily="1" charset="0"/>
                <a:ea typeface="ＭＳ Ｐゴシック" pitchFamily="1" charset="-128"/>
                <a:cs typeface="ＭＳ Ｐゴシック" pitchFamily="1" charset="-128"/>
              </a:rPr>
              <a:t>and used as zombies to attack any of the company or other links shown.</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Many other </a:t>
            </a:r>
            <a:r>
              <a:rPr lang="en-US" dirty="0" err="1" smtClean="0">
                <a:latin typeface="Arial" pitchFamily="1" charset="0"/>
                <a:ea typeface="ＭＳ Ｐゴシック" pitchFamily="1" charset="-128"/>
                <a:cs typeface="ＭＳ Ｐゴシック" pitchFamily="1" charset="-128"/>
              </a:rPr>
              <a:t>DDoS</a:t>
            </a:r>
            <a:r>
              <a:rPr lang="en-US" dirty="0" smtClean="0">
                <a:latin typeface="Arial" pitchFamily="1" charset="0"/>
                <a:ea typeface="ＭＳ Ｐゴシック" pitchFamily="1" charset="-128"/>
                <a:cs typeface="ＭＳ Ｐゴシック" pitchFamily="1" charset="-128"/>
              </a:rPr>
              <a:t> tools have been developed since. Instead of using dedicated</a:t>
            </a:r>
          </a:p>
          <a:p>
            <a:r>
              <a:rPr lang="en-US" dirty="0" smtClean="0">
                <a:latin typeface="Arial" pitchFamily="1" charset="0"/>
                <a:ea typeface="ＭＳ Ｐゴシック" pitchFamily="1" charset="-128"/>
                <a:cs typeface="ＭＳ Ｐゴシック" pitchFamily="1" charset="-128"/>
              </a:rPr>
              <a:t>handler programs, many now use an IRC</a:t>
            </a:r>
            <a:r>
              <a:rPr lang="en-US" baseline="0" dirty="0" smtClean="0">
                <a:latin typeface="Arial" pitchFamily="1" charset="0"/>
                <a:ea typeface="ＭＳ Ｐゴシック" pitchFamily="1" charset="-128"/>
                <a:cs typeface="ＭＳ Ｐゴシック" pitchFamily="1" charset="-128"/>
              </a:rPr>
              <a:t> </a:t>
            </a:r>
            <a:r>
              <a:rPr lang="en-US" dirty="0" smtClean="0">
                <a:latin typeface="Arial" pitchFamily="1" charset="0"/>
                <a:ea typeface="ＭＳ Ｐゴシック" pitchFamily="1" charset="-128"/>
                <a:cs typeface="ＭＳ Ｐゴシック" pitchFamily="1" charset="-128"/>
              </a:rPr>
              <a:t>or similar instant messaging server</a:t>
            </a:r>
          </a:p>
          <a:p>
            <a:r>
              <a:rPr lang="en-US" dirty="0" smtClean="0">
                <a:latin typeface="Arial" pitchFamily="1" charset="0"/>
                <a:ea typeface="ＭＳ Ｐゴシック" pitchFamily="1" charset="-128"/>
                <a:cs typeface="ＭＳ Ｐゴシック" pitchFamily="1" charset="-128"/>
              </a:rPr>
              <a:t>program to manage communications with the agents. Many of these more recent</a:t>
            </a:r>
          </a:p>
          <a:p>
            <a:r>
              <a:rPr lang="en-US" dirty="0" smtClean="0">
                <a:latin typeface="Arial" pitchFamily="1" charset="0"/>
                <a:ea typeface="ＭＳ Ｐゴシック" pitchFamily="1" charset="-128"/>
                <a:cs typeface="ＭＳ Ｐゴシック" pitchFamily="1" charset="-128"/>
              </a:rPr>
              <a:t>tools also use cryptographic mechanisms to authenticate the agents to the handlers,</a:t>
            </a:r>
          </a:p>
          <a:p>
            <a:r>
              <a:rPr lang="en-US" dirty="0" smtClean="0">
                <a:latin typeface="Arial" pitchFamily="1" charset="0"/>
                <a:ea typeface="ＭＳ Ｐゴシック" pitchFamily="1" charset="-128"/>
                <a:cs typeface="ＭＳ Ｐゴシック" pitchFamily="1" charset="-128"/>
              </a:rPr>
              <a:t>in order to hinder analysis of command traffic.</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The best defense against being an unwitting participant in a </a:t>
            </a:r>
            <a:r>
              <a:rPr lang="en-US" dirty="0" err="1" smtClean="0">
                <a:latin typeface="Arial" pitchFamily="1" charset="0"/>
                <a:ea typeface="ＭＳ Ｐゴシック" pitchFamily="1" charset="-128"/>
                <a:cs typeface="ＭＳ Ｐゴシック" pitchFamily="1" charset="-128"/>
              </a:rPr>
              <a:t>DDoS</a:t>
            </a:r>
            <a:r>
              <a:rPr lang="en-US" dirty="0" smtClean="0">
                <a:latin typeface="Arial" pitchFamily="1" charset="0"/>
                <a:ea typeface="ＭＳ Ｐゴシック" pitchFamily="1" charset="-128"/>
                <a:cs typeface="ＭＳ Ｐゴシック" pitchFamily="1" charset="-128"/>
              </a:rPr>
              <a:t> attack is to</a:t>
            </a:r>
          </a:p>
          <a:p>
            <a:r>
              <a:rPr lang="en-US" dirty="0" smtClean="0">
                <a:latin typeface="Arial" pitchFamily="1" charset="0"/>
                <a:ea typeface="ＭＳ Ｐゴシック" pitchFamily="1" charset="-128"/>
                <a:cs typeface="ＭＳ Ｐゴシック" pitchFamily="1" charset="-128"/>
              </a:rPr>
              <a:t>prevent your systems from being compromised. This requires good system security</a:t>
            </a:r>
          </a:p>
          <a:p>
            <a:r>
              <a:rPr lang="en-US" dirty="0" smtClean="0">
                <a:latin typeface="Arial" pitchFamily="1" charset="0"/>
                <a:ea typeface="ＭＳ Ｐゴシック" pitchFamily="1" charset="-128"/>
                <a:cs typeface="ＭＳ Ｐゴシック" pitchFamily="1" charset="-128"/>
              </a:rPr>
              <a:t>practices and keeping the operating systems and applications on such systems current</a:t>
            </a:r>
          </a:p>
          <a:p>
            <a:r>
              <a:rPr lang="en-US" dirty="0" smtClean="0">
                <a:latin typeface="Arial" pitchFamily="1" charset="0"/>
                <a:ea typeface="ＭＳ Ｐゴシック" pitchFamily="1" charset="-128"/>
                <a:cs typeface="ＭＳ Ｐゴシック" pitchFamily="1" charset="-128"/>
              </a:rPr>
              <a:t>and patched.</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For the target of a </a:t>
            </a:r>
            <a:r>
              <a:rPr lang="en-US" dirty="0" err="1" smtClean="0">
                <a:latin typeface="Arial" pitchFamily="1" charset="0"/>
                <a:ea typeface="ＭＳ Ｐゴシック" pitchFamily="1" charset="-128"/>
                <a:cs typeface="ＭＳ Ｐゴシック" pitchFamily="1" charset="-128"/>
              </a:rPr>
              <a:t>DDoS</a:t>
            </a:r>
            <a:r>
              <a:rPr lang="en-US" dirty="0" smtClean="0">
                <a:latin typeface="Arial" pitchFamily="1" charset="0"/>
                <a:ea typeface="ＭＳ Ｐゴシック" pitchFamily="1" charset="-128"/>
                <a:cs typeface="ＭＳ Ｐゴシック" pitchFamily="1" charset="-128"/>
              </a:rPr>
              <a:t> attack, the response is the same as for any flooding</a:t>
            </a:r>
          </a:p>
          <a:p>
            <a:r>
              <a:rPr lang="en-US" dirty="0" smtClean="0">
                <a:latin typeface="Arial" pitchFamily="1" charset="0"/>
                <a:ea typeface="ＭＳ Ｐゴシック" pitchFamily="1" charset="-128"/>
                <a:cs typeface="ＭＳ Ｐゴシック" pitchFamily="1" charset="-128"/>
              </a:rPr>
              <a:t>attack, but with greater volume and complexity. We discuss appropriate defenses</a:t>
            </a:r>
          </a:p>
          <a:p>
            <a:r>
              <a:rPr lang="en-US" dirty="0" smtClean="0">
                <a:latin typeface="Arial" pitchFamily="1" charset="0"/>
                <a:ea typeface="ＭＳ Ｐゴシック" pitchFamily="1" charset="-128"/>
                <a:cs typeface="ＭＳ Ｐゴシック" pitchFamily="1" charset="-128"/>
              </a:rPr>
              <a:t>and responses in Sections 7.5 and 7.6 .</a:t>
            </a:r>
            <a:endParaRPr lang="en-US" dirty="0" smtClean="0">
              <a:latin typeface="Times"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862725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baseline="0" dirty="0" smtClean="0"/>
              <a:t>Conscript an army of compromised machines to attack a victim.</a:t>
            </a:r>
          </a:p>
          <a:p>
            <a:pPr marL="228600" indent="-228600">
              <a:buAutoNum type="arabicParenR"/>
            </a:pPr>
            <a:r>
              <a:rPr lang="en-US" baseline="0" dirty="0" smtClean="0"/>
              <a:t>Choose a victim, and have the whole army unleash a </a:t>
            </a:r>
            <a:r>
              <a:rPr lang="en-US" baseline="0" dirty="0" err="1" smtClean="0"/>
              <a:t>DoS</a:t>
            </a:r>
            <a:r>
              <a:rPr lang="en-US" baseline="0" dirty="0" smtClean="0"/>
              <a:t> attack at once.</a:t>
            </a:r>
          </a:p>
          <a:p>
            <a:pPr marL="228600" indent="-228600">
              <a:buAutoNum type="arabicParenR"/>
            </a:pPr>
            <a:endParaRPr lang="en-US" baseline="0" dirty="0" smtClean="0"/>
          </a:p>
          <a:p>
            <a:pPr marL="0" indent="0">
              <a:buNone/>
            </a:pPr>
            <a:r>
              <a:rPr lang="en-US" baseline="0" dirty="0" err="1" smtClean="0"/>
              <a:t>DDoS</a:t>
            </a:r>
            <a:r>
              <a:rPr lang="en-US" baseline="0" dirty="0" smtClean="0"/>
              <a:t> attacks are much more effective than traditional </a:t>
            </a:r>
            <a:r>
              <a:rPr lang="en-US" baseline="0" dirty="0" err="1" smtClean="0"/>
              <a:t>DoS</a:t>
            </a:r>
            <a:r>
              <a:rPr lang="en-US" baseline="0" dirty="0" smtClean="0"/>
              <a:t> attacks, employing a multiplied version of the same methods.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E6EF5E0-C2FA-5142-86EE-14490FC049AF}" type="slidenum">
              <a:rPr lang="en-US" smtClean="0">
                <a:solidFill>
                  <a:prstClr val="black"/>
                </a:solidFill>
                <a:latin typeface="Calibri"/>
              </a:rPr>
              <a:pPr/>
              <a:t>53</a:t>
            </a:fld>
            <a:endParaRPr lang="en-US">
              <a:solidFill>
                <a:prstClr val="black"/>
              </a:solidFill>
              <a:latin typeface="Calibri"/>
            </a:endParaRPr>
          </a:p>
        </p:txBody>
      </p:sp>
    </p:spTree>
    <p:extLst>
      <p:ext uri="{BB962C8B-B14F-4D97-AF65-F5344CB8AC3E}">
        <p14:creationId xmlns:p14="http://schemas.microsoft.com/office/powerpoint/2010/main" val="761826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xfrm>
            <a:off x="3884613" y="8685213"/>
            <a:ext cx="2971800" cy="457200"/>
          </a:xfrm>
          <a:prstGeom prst="rect">
            <a:avLst/>
          </a:prstGeom>
          <a:noFill/>
        </p:spPr>
        <p:txBody>
          <a:bodyPr/>
          <a:lstStyle/>
          <a:p>
            <a:fld id="{D1D6A4A4-889B-2141-87D8-037A9ABFAF66}" type="slidenum">
              <a:rPr lang="en-AU">
                <a:latin typeface="Arial" pitchFamily="1" charset="0"/>
              </a:rPr>
              <a:pPr/>
              <a:t>56</a:t>
            </a:fld>
            <a:endParaRPr lang="en-AU">
              <a:latin typeface="Arial" pitchFamily="1"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n-US" b="0" dirty="0" smtClean="0">
                <a:latin typeface="Arial" pitchFamily="1" charset="0"/>
                <a:ea typeface="ＭＳ Ｐゴシック" pitchFamily="1" charset="-128"/>
                <a:cs typeface="ＭＳ Ｐゴシック" pitchFamily="1" charset="-128"/>
              </a:rPr>
              <a:t>There are a number of steps that can be taken both to limit the consequences of</a:t>
            </a:r>
          </a:p>
          <a:p>
            <a:r>
              <a:rPr lang="en-US" b="0" dirty="0" smtClean="0">
                <a:latin typeface="Arial" pitchFamily="1" charset="0"/>
                <a:ea typeface="ＭＳ Ｐゴシック" pitchFamily="1" charset="-128"/>
                <a:cs typeface="ＭＳ Ｐゴシック" pitchFamily="1" charset="-128"/>
              </a:rPr>
              <a:t>being the target of a </a:t>
            </a:r>
            <a:r>
              <a:rPr lang="en-US" b="0" dirty="0" err="1" smtClean="0">
                <a:latin typeface="Arial" pitchFamily="1" charset="0"/>
                <a:ea typeface="ＭＳ Ｐゴシック" pitchFamily="1" charset="-128"/>
                <a:cs typeface="ＭＳ Ｐゴシック" pitchFamily="1" charset="-128"/>
              </a:rPr>
              <a:t>DoS</a:t>
            </a:r>
            <a:r>
              <a:rPr lang="en-US" b="0" dirty="0" smtClean="0">
                <a:latin typeface="Arial" pitchFamily="1" charset="0"/>
                <a:ea typeface="ＭＳ Ｐゴシック" pitchFamily="1" charset="-128"/>
                <a:cs typeface="ＭＳ Ｐゴシック" pitchFamily="1" charset="-128"/>
              </a:rPr>
              <a:t> attack and to limit the chance of your systems being compromised</a:t>
            </a:r>
          </a:p>
          <a:p>
            <a:r>
              <a:rPr lang="en-US" b="0" dirty="0" smtClean="0">
                <a:latin typeface="Arial" pitchFamily="1" charset="0"/>
                <a:ea typeface="ＭＳ Ｐゴシック" pitchFamily="1" charset="-128"/>
                <a:cs typeface="ＭＳ Ｐゴシック" pitchFamily="1" charset="-128"/>
              </a:rPr>
              <a:t>and then used to launch </a:t>
            </a:r>
            <a:r>
              <a:rPr lang="en-US" b="0" dirty="0" err="1" smtClean="0">
                <a:latin typeface="Arial" pitchFamily="1" charset="0"/>
                <a:ea typeface="ＭＳ Ｐゴシック" pitchFamily="1" charset="-128"/>
                <a:cs typeface="ＭＳ Ｐゴシック" pitchFamily="1" charset="-128"/>
              </a:rPr>
              <a:t>DoS</a:t>
            </a:r>
            <a:r>
              <a:rPr lang="en-US" b="0" dirty="0" smtClean="0">
                <a:latin typeface="Arial" pitchFamily="1" charset="0"/>
                <a:ea typeface="ＭＳ Ｐゴシック" pitchFamily="1" charset="-128"/>
                <a:cs typeface="ＭＳ Ｐゴシック" pitchFamily="1" charset="-128"/>
              </a:rPr>
              <a:t> attacks. It is important to recognize that</a:t>
            </a:r>
          </a:p>
          <a:p>
            <a:r>
              <a:rPr lang="en-US" b="0" dirty="0" smtClean="0">
                <a:latin typeface="Arial" pitchFamily="1" charset="0"/>
                <a:ea typeface="ＭＳ Ｐゴシック" pitchFamily="1" charset="-128"/>
                <a:cs typeface="ＭＳ Ｐゴシック" pitchFamily="1" charset="-128"/>
              </a:rPr>
              <a:t>these attacks cannot be prevented entirely. In particular, if an attacker can direct a</a:t>
            </a:r>
          </a:p>
          <a:p>
            <a:r>
              <a:rPr lang="en-US" b="0" dirty="0" smtClean="0">
                <a:latin typeface="Arial" pitchFamily="1" charset="0"/>
                <a:ea typeface="ＭＳ Ｐゴシック" pitchFamily="1" charset="-128"/>
                <a:cs typeface="ＭＳ Ｐゴシック" pitchFamily="1" charset="-128"/>
              </a:rPr>
              <a:t>large enough volume of legitimate traffic to your system, then there is a high chance</a:t>
            </a:r>
          </a:p>
          <a:p>
            <a:r>
              <a:rPr lang="en-US" b="0" dirty="0" smtClean="0">
                <a:latin typeface="Arial" pitchFamily="1" charset="0"/>
                <a:ea typeface="ＭＳ Ｐゴシック" pitchFamily="1" charset="-128"/>
                <a:cs typeface="ＭＳ Ｐゴシック" pitchFamily="1" charset="-128"/>
              </a:rPr>
              <a:t>this will overwhelm your system’s network connection, and thus limit legitimate</a:t>
            </a:r>
          </a:p>
          <a:p>
            <a:r>
              <a:rPr lang="en-US" b="0" dirty="0" smtClean="0">
                <a:latin typeface="Arial" pitchFamily="1" charset="0"/>
                <a:ea typeface="ＭＳ Ｐゴシック" pitchFamily="1" charset="-128"/>
                <a:cs typeface="ＭＳ Ｐゴシック" pitchFamily="1" charset="-128"/>
              </a:rPr>
              <a:t>traffic requests from other users. Indeed, this sometimes occurs by accident as a</a:t>
            </a:r>
          </a:p>
          <a:p>
            <a:r>
              <a:rPr lang="en-US" b="0" dirty="0" smtClean="0">
                <a:latin typeface="Arial" pitchFamily="1" charset="0"/>
                <a:ea typeface="ＭＳ Ｐゴシック" pitchFamily="1" charset="-128"/>
                <a:cs typeface="ＭＳ Ｐゴシック" pitchFamily="1" charset="-128"/>
              </a:rPr>
              <a:t>result of high publicity about a specific site. Classically, a posting to the well-known</a:t>
            </a:r>
          </a:p>
          <a:p>
            <a:r>
              <a:rPr lang="en-US" b="0" dirty="0" smtClean="0">
                <a:latin typeface="Arial" pitchFamily="1" charset="0"/>
                <a:ea typeface="ＭＳ Ｐゴシック" pitchFamily="1" charset="-128"/>
                <a:cs typeface="ＭＳ Ｐゴシック" pitchFamily="1" charset="-128"/>
              </a:rPr>
              <a:t>Slashdot news aggregation site often results in overload of the referenced server</a:t>
            </a:r>
          </a:p>
          <a:p>
            <a:r>
              <a:rPr lang="en-US" b="0" dirty="0" smtClean="0">
                <a:latin typeface="Arial" pitchFamily="1" charset="0"/>
                <a:ea typeface="ＭＳ Ｐゴシック" pitchFamily="1" charset="-128"/>
                <a:cs typeface="ＭＳ Ｐゴシック" pitchFamily="1" charset="-128"/>
              </a:rPr>
              <a:t>system. Similarly, when popular sporting events like the Olympics or Soccer World</a:t>
            </a:r>
          </a:p>
          <a:p>
            <a:r>
              <a:rPr lang="en-US" b="0" dirty="0" smtClean="0">
                <a:latin typeface="Arial" pitchFamily="1" charset="0"/>
                <a:ea typeface="ＭＳ Ｐゴシック" pitchFamily="1" charset="-128"/>
                <a:cs typeface="ＭＳ Ｐゴシック" pitchFamily="1" charset="-128"/>
              </a:rPr>
              <a:t>Cup matches occur, sites reporting on them experience very high traffic levels. This</a:t>
            </a:r>
          </a:p>
          <a:p>
            <a:r>
              <a:rPr lang="en-US" b="0" dirty="0" smtClean="0">
                <a:latin typeface="Arial" pitchFamily="1" charset="0"/>
                <a:ea typeface="ＭＳ Ｐゴシック" pitchFamily="1" charset="-128"/>
                <a:cs typeface="ＭＳ Ｐゴシック" pitchFamily="1" charset="-128"/>
              </a:rPr>
              <a:t>has led to the terms </a:t>
            </a:r>
            <a:r>
              <a:rPr lang="en-US" b="0" i="1" dirty="0" err="1" smtClean="0">
                <a:latin typeface="Arial" pitchFamily="1" charset="0"/>
                <a:ea typeface="ＭＳ Ｐゴシック" pitchFamily="1" charset="-128"/>
                <a:cs typeface="ＭＳ Ｐゴシック" pitchFamily="1" charset="-128"/>
              </a:rPr>
              <a:t>slashdotted</a:t>
            </a:r>
            <a:r>
              <a:rPr lang="en-US" b="0" i="1" dirty="0" smtClean="0">
                <a:latin typeface="Arial" pitchFamily="1" charset="0"/>
                <a:ea typeface="ＭＳ Ｐゴシック" pitchFamily="1" charset="-128"/>
                <a:cs typeface="ＭＳ Ｐゴシック" pitchFamily="1" charset="-128"/>
              </a:rPr>
              <a:t> , flash crowd , or flash event being used to describe</a:t>
            </a:r>
          </a:p>
          <a:p>
            <a:r>
              <a:rPr lang="en-US" b="0" dirty="0" smtClean="0">
                <a:latin typeface="Arial" pitchFamily="1" charset="0"/>
                <a:ea typeface="ＭＳ Ｐゴシック" pitchFamily="1" charset="-128"/>
                <a:cs typeface="ＭＳ Ｐゴシック" pitchFamily="1" charset="-128"/>
              </a:rPr>
              <a:t>such occurrences. There is very little that can be done to prevent this type of either</a:t>
            </a:r>
          </a:p>
          <a:p>
            <a:r>
              <a:rPr lang="en-US" b="0" dirty="0" smtClean="0">
                <a:latin typeface="Arial" pitchFamily="1" charset="0"/>
                <a:ea typeface="ＭＳ Ｐゴシック" pitchFamily="1" charset="-128"/>
                <a:cs typeface="ＭＳ Ｐゴシック" pitchFamily="1" charset="-128"/>
              </a:rPr>
              <a:t>accidental or deliberate overload without also compromising network performance.</a:t>
            </a:r>
          </a:p>
          <a:p>
            <a:r>
              <a:rPr lang="en-US" b="0" dirty="0" smtClean="0">
                <a:latin typeface="Arial" pitchFamily="1" charset="0"/>
                <a:ea typeface="ＭＳ Ｐゴシック" pitchFamily="1" charset="-128"/>
                <a:cs typeface="ＭＳ Ｐゴシック" pitchFamily="1" charset="-128"/>
              </a:rPr>
              <a:t>The provision of significant excess network bandwidth and replicated distributed</a:t>
            </a:r>
          </a:p>
          <a:p>
            <a:r>
              <a:rPr lang="en-US" b="0" dirty="0" smtClean="0">
                <a:latin typeface="Arial" pitchFamily="1" charset="0"/>
                <a:ea typeface="ＭＳ Ｐゴシック" pitchFamily="1" charset="-128"/>
                <a:cs typeface="ＭＳ Ｐゴシック" pitchFamily="1" charset="-128"/>
              </a:rPr>
              <a:t>servers is the usual response, particularly when the overload is anticipated. This is</a:t>
            </a:r>
          </a:p>
          <a:p>
            <a:r>
              <a:rPr lang="en-US" b="0" dirty="0" smtClean="0">
                <a:latin typeface="Arial" pitchFamily="1" charset="0"/>
                <a:ea typeface="ＭＳ Ｐゴシック" pitchFamily="1" charset="-128"/>
                <a:cs typeface="ＭＳ Ｐゴシック" pitchFamily="1" charset="-128"/>
              </a:rPr>
              <a:t>regularly done for popular sporting sites. However, this response does have a significant</a:t>
            </a:r>
          </a:p>
          <a:p>
            <a:r>
              <a:rPr lang="en-US" b="0" dirty="0" smtClean="0">
                <a:latin typeface="Arial" pitchFamily="1" charset="0"/>
                <a:ea typeface="ＭＳ Ｐゴシック" pitchFamily="1" charset="-128"/>
                <a:cs typeface="ＭＳ Ｐゴシック" pitchFamily="1" charset="-128"/>
              </a:rPr>
              <a:t>implementation cost.</a:t>
            </a:r>
          </a:p>
          <a:p>
            <a:endParaRPr lang="en-US" b="0" dirty="0" smtClean="0">
              <a:latin typeface="Arial" pitchFamily="1" charset="0"/>
              <a:ea typeface="ＭＳ Ｐゴシック" pitchFamily="1" charset="-128"/>
              <a:cs typeface="ＭＳ Ｐゴシック" pitchFamily="1" charset="-128"/>
            </a:endParaRPr>
          </a:p>
          <a:p>
            <a:r>
              <a:rPr lang="en-US" b="0" dirty="0" smtClean="0">
                <a:latin typeface="Arial" pitchFamily="1" charset="0"/>
                <a:ea typeface="ＭＳ Ｐゴシック" pitchFamily="1" charset="-128"/>
                <a:cs typeface="ＭＳ Ｐゴシック" pitchFamily="1" charset="-128"/>
              </a:rPr>
              <a:t>In general, there are four lines of defense against </a:t>
            </a:r>
            <a:r>
              <a:rPr lang="en-US" b="0" dirty="0" err="1" smtClean="0">
                <a:latin typeface="Arial" pitchFamily="1" charset="0"/>
                <a:ea typeface="ＭＳ Ｐゴシック" pitchFamily="1" charset="-128"/>
                <a:cs typeface="ＭＳ Ｐゴシック" pitchFamily="1" charset="-128"/>
              </a:rPr>
              <a:t>DDoS</a:t>
            </a:r>
            <a:r>
              <a:rPr lang="en-US" b="0" dirty="0" smtClean="0">
                <a:latin typeface="Arial" pitchFamily="1" charset="0"/>
                <a:ea typeface="ＭＳ Ｐゴシック" pitchFamily="1" charset="-128"/>
                <a:cs typeface="ＭＳ Ｐゴシック" pitchFamily="1" charset="-128"/>
              </a:rPr>
              <a:t> attacks [PENG07,</a:t>
            </a:r>
          </a:p>
          <a:p>
            <a:r>
              <a:rPr lang="en-US" b="0" dirty="0" smtClean="0">
                <a:latin typeface="Arial" pitchFamily="1" charset="0"/>
                <a:ea typeface="ＭＳ Ｐゴシック" pitchFamily="1" charset="-128"/>
                <a:cs typeface="ＭＳ Ｐゴシック" pitchFamily="1" charset="-128"/>
              </a:rPr>
              <a:t>CHAN02]:</a:t>
            </a:r>
          </a:p>
          <a:p>
            <a:endParaRPr lang="en-US" b="0" dirty="0" smtClean="0">
              <a:latin typeface="Arial" pitchFamily="1" charset="0"/>
              <a:ea typeface="ＭＳ Ｐゴシック" pitchFamily="1" charset="-128"/>
              <a:cs typeface="ＭＳ Ｐゴシック" pitchFamily="1" charset="-128"/>
            </a:endParaRPr>
          </a:p>
          <a:p>
            <a:r>
              <a:rPr lang="en-US" b="0" dirty="0" smtClean="0">
                <a:latin typeface="Arial" pitchFamily="1" charset="0"/>
                <a:ea typeface="ＭＳ Ｐゴシック" pitchFamily="1" charset="-128"/>
                <a:cs typeface="ＭＳ Ｐゴシック" pitchFamily="1" charset="-128"/>
              </a:rPr>
              <a:t>• Attack prevention and preemption (before the attack): These mechanisms</a:t>
            </a:r>
          </a:p>
          <a:p>
            <a:r>
              <a:rPr lang="en-US" b="0" dirty="0" smtClean="0">
                <a:latin typeface="Arial" pitchFamily="1" charset="0"/>
                <a:ea typeface="ＭＳ Ｐゴシック" pitchFamily="1" charset="-128"/>
                <a:cs typeface="ＭＳ Ｐゴシック" pitchFamily="1" charset="-128"/>
              </a:rPr>
              <a:t>enable the victim to endure attack attempts without denying service to legitimate</a:t>
            </a:r>
          </a:p>
          <a:p>
            <a:r>
              <a:rPr lang="en-US" b="0" dirty="0" smtClean="0">
                <a:latin typeface="Arial" pitchFamily="1" charset="0"/>
                <a:ea typeface="ＭＳ Ｐゴシック" pitchFamily="1" charset="-128"/>
                <a:cs typeface="ＭＳ Ｐゴシック" pitchFamily="1" charset="-128"/>
              </a:rPr>
              <a:t>clients. Techniques include enforcing policies for resource consumption</a:t>
            </a:r>
          </a:p>
          <a:p>
            <a:r>
              <a:rPr lang="en-US" b="0" dirty="0" smtClean="0">
                <a:latin typeface="Arial" pitchFamily="1" charset="0"/>
                <a:ea typeface="ＭＳ Ｐゴシック" pitchFamily="1" charset="-128"/>
                <a:cs typeface="ＭＳ Ｐゴシック" pitchFamily="1" charset="-128"/>
              </a:rPr>
              <a:t>and providing backup resources available on demand. In addition, prevention</a:t>
            </a:r>
          </a:p>
          <a:p>
            <a:r>
              <a:rPr lang="en-US" b="0" dirty="0" smtClean="0">
                <a:latin typeface="Arial" pitchFamily="1" charset="0"/>
                <a:ea typeface="ＭＳ Ｐゴシック" pitchFamily="1" charset="-128"/>
                <a:cs typeface="ＭＳ Ｐゴシック" pitchFamily="1" charset="-128"/>
              </a:rPr>
              <a:t>mechanisms modify systems and protocols on the Internet to reduce the</a:t>
            </a:r>
          </a:p>
          <a:p>
            <a:r>
              <a:rPr lang="en-US" b="0" dirty="0" smtClean="0">
                <a:latin typeface="Arial" pitchFamily="1" charset="0"/>
                <a:ea typeface="ＭＳ Ｐゴシック" pitchFamily="1" charset="-128"/>
                <a:cs typeface="ＭＳ Ｐゴシック" pitchFamily="1" charset="-128"/>
              </a:rPr>
              <a:t>possibility of </a:t>
            </a:r>
            <a:r>
              <a:rPr lang="en-US" b="0" dirty="0" err="1" smtClean="0">
                <a:latin typeface="Arial" pitchFamily="1" charset="0"/>
                <a:ea typeface="ＭＳ Ｐゴシック" pitchFamily="1" charset="-128"/>
                <a:cs typeface="ＭＳ Ｐゴシック" pitchFamily="1" charset="-128"/>
              </a:rPr>
              <a:t>DDoS</a:t>
            </a:r>
            <a:r>
              <a:rPr lang="en-US" b="0" dirty="0" smtClean="0">
                <a:latin typeface="Arial" pitchFamily="1" charset="0"/>
                <a:ea typeface="ＭＳ Ｐゴシック" pitchFamily="1" charset="-128"/>
                <a:cs typeface="ＭＳ Ｐゴシック" pitchFamily="1" charset="-128"/>
              </a:rPr>
              <a:t> attacks.</a:t>
            </a:r>
          </a:p>
          <a:p>
            <a:endParaRPr lang="en-US" b="0" dirty="0" smtClean="0">
              <a:latin typeface="Arial" pitchFamily="1" charset="0"/>
              <a:ea typeface="ＭＳ Ｐゴシック" pitchFamily="1" charset="-128"/>
              <a:cs typeface="ＭＳ Ｐゴシック" pitchFamily="1" charset="-128"/>
            </a:endParaRPr>
          </a:p>
          <a:p>
            <a:r>
              <a:rPr lang="en-US" b="0" dirty="0" smtClean="0">
                <a:latin typeface="Arial" pitchFamily="1" charset="0"/>
                <a:ea typeface="ＭＳ Ｐゴシック" pitchFamily="1" charset="-128"/>
                <a:cs typeface="ＭＳ Ｐゴシック" pitchFamily="1" charset="-128"/>
              </a:rPr>
              <a:t>• Attack detection and filtering (during the attack): These mechanisms attempt</a:t>
            </a:r>
          </a:p>
          <a:p>
            <a:r>
              <a:rPr lang="en-US" b="0" dirty="0" smtClean="0">
                <a:latin typeface="Arial" pitchFamily="1" charset="0"/>
                <a:ea typeface="ＭＳ Ｐゴシック" pitchFamily="1" charset="-128"/>
                <a:cs typeface="ＭＳ Ｐゴシック" pitchFamily="1" charset="-128"/>
              </a:rPr>
              <a:t>to detect the attack as it begins and respond immediately. This minimizes the</a:t>
            </a:r>
          </a:p>
          <a:p>
            <a:r>
              <a:rPr lang="en-US" b="0" dirty="0" smtClean="0">
                <a:latin typeface="Arial" pitchFamily="1" charset="0"/>
                <a:ea typeface="ＭＳ Ｐゴシック" pitchFamily="1" charset="-128"/>
                <a:cs typeface="ＭＳ Ｐゴシック" pitchFamily="1" charset="-128"/>
              </a:rPr>
              <a:t>impact of the attack on the target. Detection involves looking for suspicious</a:t>
            </a:r>
          </a:p>
          <a:p>
            <a:r>
              <a:rPr lang="en-US" b="0" dirty="0" smtClean="0">
                <a:latin typeface="Arial" pitchFamily="1" charset="0"/>
                <a:ea typeface="ＭＳ Ｐゴシック" pitchFamily="1" charset="-128"/>
                <a:cs typeface="ＭＳ Ｐゴシック" pitchFamily="1" charset="-128"/>
              </a:rPr>
              <a:t>patterns of behavior. Response involves filtering out packets likely to be part</a:t>
            </a:r>
          </a:p>
          <a:p>
            <a:r>
              <a:rPr lang="en-US" b="0" dirty="0" smtClean="0">
                <a:latin typeface="Arial" pitchFamily="1" charset="0"/>
                <a:ea typeface="ＭＳ Ｐゴシック" pitchFamily="1" charset="-128"/>
                <a:cs typeface="ＭＳ Ｐゴシック" pitchFamily="1" charset="-128"/>
              </a:rPr>
              <a:t>of the attack.</a:t>
            </a:r>
          </a:p>
          <a:p>
            <a:endParaRPr lang="en-US" b="0" dirty="0" smtClean="0">
              <a:latin typeface="Arial" pitchFamily="1" charset="0"/>
              <a:ea typeface="ＭＳ Ｐゴシック" pitchFamily="1" charset="-128"/>
              <a:cs typeface="ＭＳ Ｐゴシック" pitchFamily="1" charset="-128"/>
            </a:endParaRPr>
          </a:p>
          <a:p>
            <a:r>
              <a:rPr lang="en-US" b="0" dirty="0" smtClean="0">
                <a:latin typeface="Arial" pitchFamily="1" charset="0"/>
                <a:ea typeface="ＭＳ Ｐゴシック" pitchFamily="1" charset="-128"/>
                <a:cs typeface="ＭＳ Ｐゴシック" pitchFamily="1" charset="-128"/>
              </a:rPr>
              <a:t>• Attack source </a:t>
            </a:r>
            <a:r>
              <a:rPr lang="en-US" b="0" dirty="0" err="1" smtClean="0">
                <a:latin typeface="Arial" pitchFamily="1" charset="0"/>
                <a:ea typeface="ＭＳ Ｐゴシック" pitchFamily="1" charset="-128"/>
                <a:cs typeface="ＭＳ Ｐゴシック" pitchFamily="1" charset="-128"/>
              </a:rPr>
              <a:t>traceback</a:t>
            </a:r>
            <a:r>
              <a:rPr lang="en-US" b="0" dirty="0" smtClean="0">
                <a:latin typeface="Arial" pitchFamily="1" charset="0"/>
                <a:ea typeface="ＭＳ Ｐゴシック" pitchFamily="1" charset="-128"/>
                <a:cs typeface="ＭＳ Ｐゴシック" pitchFamily="1" charset="-128"/>
              </a:rPr>
              <a:t> and identification (during and after the attack): This</a:t>
            </a:r>
          </a:p>
          <a:p>
            <a:r>
              <a:rPr lang="en-US" b="0" dirty="0" smtClean="0">
                <a:latin typeface="Arial" pitchFamily="1" charset="0"/>
                <a:ea typeface="ＭＳ Ｐゴシック" pitchFamily="1" charset="-128"/>
                <a:cs typeface="ＭＳ Ｐゴシック" pitchFamily="1" charset="-128"/>
              </a:rPr>
              <a:t>is an attempt to identify the source of the attack as a first step in preventing</a:t>
            </a:r>
          </a:p>
          <a:p>
            <a:r>
              <a:rPr lang="en-US" b="0" dirty="0" smtClean="0">
                <a:latin typeface="Arial" pitchFamily="1" charset="0"/>
                <a:ea typeface="ＭＳ Ｐゴシック" pitchFamily="1" charset="-128"/>
                <a:cs typeface="ＭＳ Ｐゴシック" pitchFamily="1" charset="-128"/>
              </a:rPr>
              <a:t>future attacks. However, this method typically does not yield results fast</a:t>
            </a:r>
          </a:p>
          <a:p>
            <a:r>
              <a:rPr lang="en-US" b="0" dirty="0" smtClean="0">
                <a:latin typeface="Arial" pitchFamily="1" charset="0"/>
                <a:ea typeface="ＭＳ Ｐゴシック" pitchFamily="1" charset="-128"/>
                <a:cs typeface="ＭＳ Ｐゴシック" pitchFamily="1" charset="-128"/>
              </a:rPr>
              <a:t>enough, if at all, to mitigate an ongoing attack.</a:t>
            </a:r>
          </a:p>
          <a:p>
            <a:endParaRPr lang="en-US" b="0" dirty="0" smtClean="0">
              <a:latin typeface="Arial" pitchFamily="1" charset="0"/>
              <a:ea typeface="ＭＳ Ｐゴシック" pitchFamily="1" charset="-128"/>
              <a:cs typeface="ＭＳ Ｐゴシック" pitchFamily="1" charset="-128"/>
            </a:endParaRPr>
          </a:p>
          <a:p>
            <a:r>
              <a:rPr lang="en-US" b="0" dirty="0" smtClean="0">
                <a:latin typeface="Arial" pitchFamily="1" charset="0"/>
                <a:ea typeface="ＭＳ Ｐゴシック" pitchFamily="1" charset="-128"/>
                <a:cs typeface="ＭＳ Ｐゴシック" pitchFamily="1" charset="-128"/>
              </a:rPr>
              <a:t>• Attack reaction (after the attack): This is an attempt to eliminate or curtail the</a:t>
            </a:r>
          </a:p>
          <a:p>
            <a:r>
              <a:rPr lang="en-US" b="0" dirty="0" smtClean="0">
                <a:latin typeface="Arial" pitchFamily="1" charset="0"/>
                <a:ea typeface="ＭＳ Ｐゴシック" pitchFamily="1" charset="-128"/>
                <a:cs typeface="ＭＳ Ｐゴシック" pitchFamily="1" charset="-128"/>
              </a:rPr>
              <a:t>effects of an attack.</a:t>
            </a:r>
          </a:p>
          <a:p>
            <a:endParaRPr lang="en-US" b="0" dirty="0" smtClean="0">
              <a:latin typeface="Arial" pitchFamily="1" charset="0"/>
              <a:ea typeface="ＭＳ Ｐゴシック" pitchFamily="1" charset="-128"/>
              <a:cs typeface="ＭＳ Ｐゴシック" pitchFamily="1" charset="-128"/>
            </a:endParaRPr>
          </a:p>
          <a:p>
            <a:r>
              <a:rPr lang="en-US" b="0" dirty="0" smtClean="0">
                <a:latin typeface="Arial" pitchFamily="1" charset="0"/>
                <a:ea typeface="ＭＳ Ｐゴシック" pitchFamily="1" charset="-128"/>
                <a:cs typeface="ＭＳ Ｐゴシック" pitchFamily="1" charset="-128"/>
              </a:rPr>
              <a:t>We discuss the first of these lines of defense in this section and consider the</a:t>
            </a:r>
          </a:p>
          <a:p>
            <a:r>
              <a:rPr lang="en-US" b="0" dirty="0" smtClean="0">
                <a:latin typeface="Arial" pitchFamily="1" charset="0"/>
                <a:ea typeface="ＭＳ Ｐゴシック" pitchFamily="1" charset="-128"/>
                <a:cs typeface="ＭＳ Ｐゴシック" pitchFamily="1" charset="-128"/>
              </a:rPr>
              <a:t>remaining three in Section 7.7 .</a:t>
            </a:r>
            <a:endParaRPr lang="en-US" b="0" dirty="0" smtClean="0">
              <a:latin typeface="Times"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1489772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xfrm>
            <a:off x="3884613" y="8685213"/>
            <a:ext cx="2971800" cy="457200"/>
          </a:xfrm>
          <a:prstGeom prst="rect">
            <a:avLst/>
          </a:prstGeom>
          <a:noFill/>
        </p:spPr>
        <p:txBody>
          <a:bodyPr/>
          <a:lstStyle/>
          <a:p>
            <a:fld id="{3AA5A987-58C5-BC4B-8924-406684A0A6AA}" type="slidenum">
              <a:rPr lang="en-AU">
                <a:latin typeface="Arial" pitchFamily="1" charset="0"/>
              </a:rPr>
              <a:pPr/>
              <a:t>57</a:t>
            </a:fld>
            <a:endParaRPr lang="en-AU">
              <a:latin typeface="Arial" pitchFamily="1"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r>
              <a:rPr lang="en-US" dirty="0" smtClean="0">
                <a:latin typeface="Arial" pitchFamily="1" charset="0"/>
                <a:ea typeface="ＭＳ Ｐゴシック" pitchFamily="1" charset="-128"/>
                <a:cs typeface="ＭＳ Ｐゴシック" pitchFamily="1" charset="-128"/>
              </a:rPr>
              <a:t>A critical component of many </a:t>
            </a:r>
            <a:r>
              <a:rPr lang="en-US" dirty="0" err="1" smtClean="0">
                <a:latin typeface="Arial" pitchFamily="1" charset="0"/>
                <a:ea typeface="ＭＳ Ｐゴシック" pitchFamily="1" charset="-128"/>
                <a:cs typeface="ＭＳ Ｐゴシック" pitchFamily="1" charset="-128"/>
              </a:rPr>
              <a:t>DoS</a:t>
            </a:r>
            <a:r>
              <a:rPr lang="en-US" dirty="0" smtClean="0">
                <a:latin typeface="Arial" pitchFamily="1" charset="0"/>
                <a:ea typeface="ＭＳ Ｐゴシック" pitchFamily="1" charset="-128"/>
                <a:cs typeface="ＭＳ Ｐゴシック" pitchFamily="1" charset="-128"/>
              </a:rPr>
              <a:t> attacks is the use of spoofed source</a:t>
            </a:r>
          </a:p>
          <a:p>
            <a:r>
              <a:rPr lang="en-US" dirty="0" smtClean="0">
                <a:latin typeface="Arial" pitchFamily="1" charset="0"/>
                <a:ea typeface="ＭＳ Ｐゴシック" pitchFamily="1" charset="-128"/>
                <a:cs typeface="ＭＳ Ｐゴシック" pitchFamily="1" charset="-128"/>
              </a:rPr>
              <a:t>addresses. These either obscure the originating system of direct and distributed </a:t>
            </a:r>
            <a:r>
              <a:rPr lang="en-US" dirty="0" err="1" smtClean="0">
                <a:latin typeface="Arial" pitchFamily="1" charset="0"/>
                <a:ea typeface="ＭＳ Ｐゴシック" pitchFamily="1" charset="-128"/>
                <a:cs typeface="ＭＳ Ｐゴシック" pitchFamily="1" charset="-128"/>
              </a:rPr>
              <a:t>DoS</a:t>
            </a:r>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attacks or are used to direct reflected or amplified traffic to the target system. Hence</a:t>
            </a:r>
          </a:p>
          <a:p>
            <a:r>
              <a:rPr lang="en-US" dirty="0" smtClean="0">
                <a:latin typeface="Arial" pitchFamily="1" charset="0"/>
                <a:ea typeface="ＭＳ Ｐゴシック" pitchFamily="1" charset="-128"/>
                <a:cs typeface="ＭＳ Ｐゴシック" pitchFamily="1" charset="-128"/>
              </a:rPr>
              <a:t>one of the fundamental, and longest standing, recommendations for defense against</a:t>
            </a:r>
          </a:p>
          <a:p>
            <a:r>
              <a:rPr lang="en-US" dirty="0" smtClean="0">
                <a:latin typeface="Arial" pitchFamily="1" charset="0"/>
                <a:ea typeface="ＭＳ Ｐゴシック" pitchFamily="1" charset="-128"/>
                <a:cs typeface="ＭＳ Ｐゴシック" pitchFamily="1" charset="-128"/>
              </a:rPr>
              <a:t>these attacks is to limit the ability of systems to send packets with spoofed source</a:t>
            </a:r>
          </a:p>
          <a:p>
            <a:r>
              <a:rPr lang="en-US" dirty="0" smtClean="0">
                <a:latin typeface="Arial" pitchFamily="1" charset="0"/>
                <a:ea typeface="ＭＳ Ｐゴシック" pitchFamily="1" charset="-128"/>
                <a:cs typeface="ＭＳ Ｐゴシック" pitchFamily="1" charset="-128"/>
              </a:rPr>
              <a:t>addresses. RFC 2827, </a:t>
            </a:r>
            <a:r>
              <a:rPr lang="en-US" i="1" dirty="0" smtClean="0">
                <a:latin typeface="Arial" pitchFamily="1" charset="0"/>
                <a:ea typeface="ＭＳ Ｐゴシック" pitchFamily="1" charset="-128"/>
                <a:cs typeface="ＭＳ Ｐゴシック" pitchFamily="1" charset="-128"/>
              </a:rPr>
              <a:t>Network Ingress Filtering: Defeating Denial-of-service attacks</a:t>
            </a:r>
          </a:p>
          <a:p>
            <a:r>
              <a:rPr lang="en-US" i="1" dirty="0" smtClean="0">
                <a:latin typeface="Arial" pitchFamily="1" charset="0"/>
                <a:ea typeface="ＭＳ Ｐゴシック" pitchFamily="1" charset="-128"/>
                <a:cs typeface="ＭＳ Ｐゴシック" pitchFamily="1" charset="-128"/>
              </a:rPr>
              <a:t>which employ IP Source Address Spoofing ,</a:t>
            </a:r>
            <a:r>
              <a:rPr lang="en-US" i="1" baseline="0" dirty="0" smtClean="0">
                <a:latin typeface="Arial" pitchFamily="1" charset="0"/>
                <a:ea typeface="ＭＳ Ｐゴシック" pitchFamily="1" charset="-128"/>
                <a:cs typeface="ＭＳ Ｐゴシック" pitchFamily="1" charset="-128"/>
              </a:rPr>
              <a:t> </a:t>
            </a:r>
            <a:r>
              <a:rPr lang="en-US" i="1" dirty="0" smtClean="0">
                <a:latin typeface="Arial" pitchFamily="1" charset="0"/>
                <a:ea typeface="ＭＳ Ｐゴシック" pitchFamily="1" charset="-128"/>
                <a:cs typeface="ＭＳ Ｐゴシック" pitchFamily="1" charset="-128"/>
              </a:rPr>
              <a:t>directly makes this recommendation, as</a:t>
            </a:r>
          </a:p>
          <a:p>
            <a:r>
              <a:rPr lang="en-US" dirty="0" smtClean="0">
                <a:latin typeface="Arial" pitchFamily="1" charset="0"/>
                <a:ea typeface="ＭＳ Ｐゴシック" pitchFamily="1" charset="-128"/>
                <a:cs typeface="ＭＳ Ｐゴシック" pitchFamily="1" charset="-128"/>
              </a:rPr>
              <a:t>do SANS, CERT, and many other organizations concerned with network security.</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This filtering needs to be done as close to the source as possible, by routers</a:t>
            </a:r>
          </a:p>
          <a:p>
            <a:r>
              <a:rPr lang="en-US" dirty="0" smtClean="0">
                <a:latin typeface="Arial" pitchFamily="1" charset="0"/>
                <a:ea typeface="ＭＳ Ｐゴシック" pitchFamily="1" charset="-128"/>
                <a:cs typeface="ＭＳ Ｐゴシック" pitchFamily="1" charset="-128"/>
              </a:rPr>
              <a:t>or gateways knowing the valid address ranges of incoming packets. Typically this is</a:t>
            </a:r>
          </a:p>
          <a:p>
            <a:r>
              <a:rPr lang="en-US" dirty="0" smtClean="0">
                <a:latin typeface="Arial" pitchFamily="1" charset="0"/>
                <a:ea typeface="ＭＳ Ｐゴシック" pitchFamily="1" charset="-128"/>
                <a:cs typeface="ＭＳ Ｐゴシック" pitchFamily="1" charset="-128"/>
              </a:rPr>
              <a:t>the ISP providing the network connection for an organization or home user. An ISP</a:t>
            </a:r>
          </a:p>
          <a:p>
            <a:r>
              <a:rPr lang="en-US" dirty="0" smtClean="0">
                <a:latin typeface="Arial" pitchFamily="1" charset="0"/>
                <a:ea typeface="ＭＳ Ｐゴシック" pitchFamily="1" charset="-128"/>
                <a:cs typeface="ＭＳ Ｐゴシック" pitchFamily="1" charset="-128"/>
              </a:rPr>
              <a:t>knows which addresses are allocated to all its customers and hence is best placed to</a:t>
            </a:r>
          </a:p>
          <a:p>
            <a:r>
              <a:rPr lang="en-US" dirty="0" smtClean="0">
                <a:latin typeface="Arial" pitchFamily="1" charset="0"/>
                <a:ea typeface="ＭＳ Ｐゴシック" pitchFamily="1" charset="-128"/>
                <a:cs typeface="ＭＳ Ｐゴシック" pitchFamily="1" charset="-128"/>
              </a:rPr>
              <a:t>ensure that valid source addresses are used in all packets from its customers. This</a:t>
            </a:r>
          </a:p>
          <a:p>
            <a:r>
              <a:rPr lang="en-US" dirty="0" smtClean="0">
                <a:latin typeface="Arial" pitchFamily="1" charset="0"/>
                <a:ea typeface="ＭＳ Ｐゴシック" pitchFamily="1" charset="-128"/>
                <a:cs typeface="ＭＳ Ｐゴシック" pitchFamily="1" charset="-128"/>
              </a:rPr>
              <a:t>type of filtering can be implemented using explicit access control rules in a router to</a:t>
            </a:r>
          </a:p>
          <a:p>
            <a:r>
              <a:rPr lang="en-US" dirty="0" smtClean="0">
                <a:latin typeface="Arial" pitchFamily="1" charset="0"/>
                <a:ea typeface="ＭＳ Ｐゴシック" pitchFamily="1" charset="-128"/>
                <a:cs typeface="ＭＳ Ｐゴシック" pitchFamily="1" charset="-128"/>
              </a:rPr>
              <a:t>ensure that the source address on any customer packet is one allocated to the ISP.</a:t>
            </a:r>
          </a:p>
          <a:p>
            <a:r>
              <a:rPr lang="en-US" dirty="0" smtClean="0">
                <a:latin typeface="Arial" pitchFamily="1" charset="0"/>
                <a:ea typeface="ＭＳ Ｐゴシック" pitchFamily="1" charset="-128"/>
                <a:cs typeface="ＭＳ Ｐゴシック" pitchFamily="1" charset="-128"/>
              </a:rPr>
              <a:t>Alternatively, filters may be used to ensure that the path back to the claimed source</a:t>
            </a:r>
          </a:p>
          <a:p>
            <a:r>
              <a:rPr lang="en-US" dirty="0" smtClean="0">
                <a:latin typeface="Arial" pitchFamily="1" charset="0"/>
                <a:ea typeface="ＭＳ Ｐゴシック" pitchFamily="1" charset="-128"/>
                <a:cs typeface="ＭＳ Ｐゴシック" pitchFamily="1" charset="-128"/>
              </a:rPr>
              <a:t>address is the one being used by the current packet. For example, this may be done</a:t>
            </a:r>
          </a:p>
          <a:p>
            <a:r>
              <a:rPr lang="en-US" dirty="0" smtClean="0">
                <a:latin typeface="Arial" pitchFamily="1" charset="0"/>
                <a:ea typeface="ＭＳ Ｐゴシック" pitchFamily="1" charset="-128"/>
                <a:cs typeface="ＭＳ Ｐゴシック" pitchFamily="1" charset="-128"/>
              </a:rPr>
              <a:t>on Cisco routers using the “</a:t>
            </a:r>
            <a:r>
              <a:rPr lang="en-US" dirty="0" err="1" smtClean="0">
                <a:latin typeface="Arial" pitchFamily="1" charset="0"/>
                <a:ea typeface="ＭＳ Ｐゴシック" pitchFamily="1" charset="-128"/>
                <a:cs typeface="ＭＳ Ｐゴシック" pitchFamily="1" charset="-128"/>
              </a:rPr>
              <a:t>ip</a:t>
            </a:r>
            <a:r>
              <a:rPr lang="en-US" dirty="0" smtClean="0">
                <a:latin typeface="Arial" pitchFamily="1" charset="0"/>
                <a:ea typeface="ＭＳ Ｐゴシック" pitchFamily="1" charset="-128"/>
                <a:cs typeface="ＭＳ Ｐゴシック" pitchFamily="1" charset="-128"/>
              </a:rPr>
              <a:t> verify unicast reverse-path” command. This latter</a:t>
            </a:r>
          </a:p>
          <a:p>
            <a:r>
              <a:rPr lang="en-US" dirty="0" smtClean="0">
                <a:latin typeface="Arial" pitchFamily="1" charset="0"/>
                <a:ea typeface="ＭＳ Ｐゴシック" pitchFamily="1" charset="-128"/>
                <a:cs typeface="ＭＳ Ｐゴシック" pitchFamily="1" charset="-128"/>
              </a:rPr>
              <a:t>approach may not be possible for some ISPs that use a complex, redundant routing</a:t>
            </a:r>
          </a:p>
          <a:p>
            <a:r>
              <a:rPr lang="en-US" dirty="0" smtClean="0">
                <a:latin typeface="Arial" pitchFamily="1" charset="0"/>
                <a:ea typeface="ＭＳ Ｐゴシック" pitchFamily="1" charset="-128"/>
                <a:cs typeface="ＭＳ Ｐゴシック" pitchFamily="1" charset="-128"/>
              </a:rPr>
              <a:t>infrastructure. Implementing some form of such a filter ensures that the ISP’s</a:t>
            </a:r>
          </a:p>
          <a:p>
            <a:r>
              <a:rPr lang="en-US" dirty="0" smtClean="0">
                <a:latin typeface="Arial" pitchFamily="1" charset="0"/>
                <a:ea typeface="ＭＳ Ｐゴシック" pitchFamily="1" charset="-128"/>
                <a:cs typeface="ＭＳ Ｐゴシック" pitchFamily="1" charset="-128"/>
              </a:rPr>
              <a:t>customers cannot be the source of spoofed packets. Regrettably, despite this being</a:t>
            </a:r>
          </a:p>
          <a:p>
            <a:r>
              <a:rPr lang="en-US" dirty="0" smtClean="0">
                <a:latin typeface="Arial" pitchFamily="1" charset="0"/>
                <a:ea typeface="ＭＳ Ｐゴシック" pitchFamily="1" charset="-128"/>
                <a:cs typeface="ＭＳ Ｐゴシック" pitchFamily="1" charset="-128"/>
              </a:rPr>
              <a:t>a well-known recommendation, many ISPs still do not perform this type of filtering.</a:t>
            </a:r>
          </a:p>
          <a:p>
            <a:r>
              <a:rPr lang="en-US" dirty="0" smtClean="0">
                <a:latin typeface="Arial" pitchFamily="1" charset="0"/>
                <a:ea typeface="ＭＳ Ｐゴシック" pitchFamily="1" charset="-128"/>
                <a:cs typeface="ＭＳ Ｐゴシック" pitchFamily="1" charset="-128"/>
              </a:rPr>
              <a:t>In particular, those with large numbers of broadband-connected home users are of</a:t>
            </a:r>
          </a:p>
          <a:p>
            <a:r>
              <a:rPr lang="en-US" dirty="0" smtClean="0">
                <a:latin typeface="Arial" pitchFamily="1" charset="0"/>
                <a:ea typeface="ＭＳ Ｐゴシック" pitchFamily="1" charset="-128"/>
                <a:cs typeface="ＭＳ Ｐゴシック" pitchFamily="1" charset="-128"/>
              </a:rPr>
              <a:t>major concern. Such systems are often targeted for attack as they are often less well</a:t>
            </a:r>
          </a:p>
          <a:p>
            <a:r>
              <a:rPr lang="en-US" dirty="0" smtClean="0">
                <a:latin typeface="Arial" pitchFamily="1" charset="0"/>
                <a:ea typeface="ＭＳ Ｐゴシック" pitchFamily="1" charset="-128"/>
                <a:cs typeface="ＭＳ Ｐゴシック" pitchFamily="1" charset="-128"/>
              </a:rPr>
              <a:t>secured than corporate systems. Once compromised, they are then used as intermediaries</a:t>
            </a:r>
          </a:p>
          <a:p>
            <a:r>
              <a:rPr lang="en-US" dirty="0" smtClean="0">
                <a:latin typeface="Arial" pitchFamily="1" charset="0"/>
                <a:ea typeface="ＭＳ Ｐゴシック" pitchFamily="1" charset="-128"/>
                <a:cs typeface="ＭＳ Ｐゴシック" pitchFamily="1" charset="-128"/>
              </a:rPr>
              <a:t>in other attacks, such as </a:t>
            </a:r>
            <a:r>
              <a:rPr lang="en-US" dirty="0" err="1" smtClean="0">
                <a:latin typeface="Arial" pitchFamily="1" charset="0"/>
                <a:ea typeface="ＭＳ Ｐゴシック" pitchFamily="1" charset="-128"/>
                <a:cs typeface="ＭＳ Ｐゴシック" pitchFamily="1" charset="-128"/>
              </a:rPr>
              <a:t>DoS</a:t>
            </a:r>
            <a:r>
              <a:rPr lang="en-US" dirty="0" smtClean="0">
                <a:latin typeface="Arial" pitchFamily="1" charset="0"/>
                <a:ea typeface="ＭＳ Ｐゴシック" pitchFamily="1" charset="-128"/>
                <a:cs typeface="ＭＳ Ｐゴシック" pitchFamily="1" charset="-128"/>
              </a:rPr>
              <a:t> attacks. By not implementing </a:t>
            </a:r>
            <a:r>
              <a:rPr lang="en-US" dirty="0" err="1" smtClean="0">
                <a:latin typeface="Arial" pitchFamily="1" charset="0"/>
                <a:ea typeface="ＭＳ Ｐゴシック" pitchFamily="1" charset="-128"/>
                <a:cs typeface="ＭＳ Ｐゴシック" pitchFamily="1" charset="-128"/>
              </a:rPr>
              <a:t>antispoofing</a:t>
            </a:r>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filters, ISPs are clearly contributing to this problem. One argument often advanced</a:t>
            </a:r>
          </a:p>
          <a:p>
            <a:r>
              <a:rPr lang="en-US" dirty="0" smtClean="0">
                <a:latin typeface="Arial" pitchFamily="1" charset="0"/>
                <a:ea typeface="ＭＳ Ｐゴシック" pitchFamily="1" charset="-128"/>
                <a:cs typeface="ＭＳ Ｐゴシック" pitchFamily="1" charset="-128"/>
              </a:rPr>
              <a:t>for not doing so is the performance impact on their routers. While filtering does</a:t>
            </a:r>
          </a:p>
          <a:p>
            <a:r>
              <a:rPr lang="en-US" dirty="0" smtClean="0">
                <a:latin typeface="Arial" pitchFamily="1" charset="0"/>
                <a:ea typeface="ＭＳ Ｐゴシック" pitchFamily="1" charset="-128"/>
                <a:cs typeface="ＭＳ Ｐゴシック" pitchFamily="1" charset="-128"/>
              </a:rPr>
              <a:t>incur a small penalty, so does having to process volumes of attack traffic. Given</a:t>
            </a:r>
          </a:p>
          <a:p>
            <a:r>
              <a:rPr lang="en-US" dirty="0" smtClean="0">
                <a:latin typeface="Arial" pitchFamily="1" charset="0"/>
                <a:ea typeface="ＭＳ Ｐゴシック" pitchFamily="1" charset="-128"/>
                <a:cs typeface="ＭＳ Ｐゴシック" pitchFamily="1" charset="-128"/>
              </a:rPr>
              <a:t>the high prevalence of </a:t>
            </a:r>
            <a:r>
              <a:rPr lang="en-US" dirty="0" err="1" smtClean="0">
                <a:latin typeface="Arial" pitchFamily="1" charset="0"/>
                <a:ea typeface="ＭＳ Ｐゴシック" pitchFamily="1" charset="-128"/>
                <a:cs typeface="ＭＳ Ｐゴシック" pitchFamily="1" charset="-128"/>
              </a:rPr>
              <a:t>DoS</a:t>
            </a:r>
            <a:r>
              <a:rPr lang="en-US" dirty="0" smtClean="0">
                <a:latin typeface="Arial" pitchFamily="1" charset="0"/>
                <a:ea typeface="ＭＳ Ｐゴシック" pitchFamily="1" charset="-128"/>
                <a:cs typeface="ＭＳ Ｐゴシック" pitchFamily="1" charset="-128"/>
              </a:rPr>
              <a:t> attacks, there is simply no justification for any ISP or</a:t>
            </a:r>
          </a:p>
          <a:p>
            <a:r>
              <a:rPr lang="en-US" dirty="0" smtClean="0">
                <a:latin typeface="Arial" pitchFamily="1" charset="0"/>
                <a:ea typeface="ＭＳ Ｐゴシック" pitchFamily="1" charset="-128"/>
                <a:cs typeface="ＭＳ Ｐゴシック" pitchFamily="1" charset="-128"/>
              </a:rPr>
              <a:t>organization not to implement such a basic security recommendation.</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Any defenses against flooding attacks need to be located back in the Internet</a:t>
            </a:r>
          </a:p>
          <a:p>
            <a:r>
              <a:rPr lang="en-US" dirty="0" smtClean="0">
                <a:latin typeface="Arial" pitchFamily="1" charset="0"/>
                <a:ea typeface="ＭＳ Ｐゴシック" pitchFamily="1" charset="-128"/>
                <a:cs typeface="ＭＳ Ｐゴシック" pitchFamily="1" charset="-128"/>
              </a:rPr>
              <a:t>cloud, not at a target organization’s boundary router, since this is usually located</a:t>
            </a:r>
          </a:p>
          <a:p>
            <a:r>
              <a:rPr lang="en-US" dirty="0" smtClean="0">
                <a:latin typeface="Arial" pitchFamily="1" charset="0"/>
                <a:ea typeface="ＭＳ Ｐゴシック" pitchFamily="1" charset="-128"/>
                <a:cs typeface="ＭＳ Ｐゴシック" pitchFamily="1" charset="-128"/>
              </a:rPr>
              <a:t>after the resource being attacked. The filters must be applied to traffic before it</a:t>
            </a:r>
          </a:p>
          <a:p>
            <a:r>
              <a:rPr lang="en-US" dirty="0" smtClean="0">
                <a:latin typeface="Arial" pitchFamily="1" charset="0"/>
                <a:ea typeface="ＭＳ Ｐゴシック" pitchFamily="1" charset="-128"/>
                <a:cs typeface="ＭＳ Ｐゴシック" pitchFamily="1" charset="-128"/>
              </a:rPr>
              <a:t>leaves the ISP’s network, or even at the point of entry to their network. While it is</a:t>
            </a:r>
          </a:p>
          <a:p>
            <a:r>
              <a:rPr lang="en-US" dirty="0" smtClean="0">
                <a:latin typeface="Arial" pitchFamily="1" charset="0"/>
                <a:ea typeface="ＭＳ Ｐゴシック" pitchFamily="1" charset="-128"/>
                <a:cs typeface="ＭＳ Ｐゴシック" pitchFamily="1" charset="-128"/>
              </a:rPr>
              <a:t>not possible, in general, to identify packets with spoofed source addresses, the use</a:t>
            </a:r>
          </a:p>
          <a:p>
            <a:r>
              <a:rPr lang="en-US" dirty="0" smtClean="0">
                <a:latin typeface="Arial" pitchFamily="1" charset="0"/>
                <a:ea typeface="ＭＳ Ｐゴシック" pitchFamily="1" charset="-128"/>
                <a:cs typeface="ＭＳ Ｐゴシック" pitchFamily="1" charset="-128"/>
              </a:rPr>
              <a:t>of a reverse path filter can help identify some such packets where the path from</a:t>
            </a:r>
          </a:p>
          <a:p>
            <a:r>
              <a:rPr lang="en-US" dirty="0" smtClean="0">
                <a:latin typeface="Arial" pitchFamily="1" charset="0"/>
                <a:ea typeface="ＭＳ Ｐゴシック" pitchFamily="1" charset="-128"/>
                <a:cs typeface="ＭＳ Ｐゴシック" pitchFamily="1" charset="-128"/>
              </a:rPr>
              <a:t>the ISP to the spoofed address differs to that used by the packet to reach the ISP.</a:t>
            </a:r>
          </a:p>
          <a:p>
            <a:r>
              <a:rPr lang="en-US" dirty="0" smtClean="0">
                <a:latin typeface="Arial" pitchFamily="1" charset="0"/>
                <a:ea typeface="ＭＳ Ｐゴシック" pitchFamily="1" charset="-128"/>
                <a:cs typeface="ＭＳ Ｐゴシック" pitchFamily="1" charset="-128"/>
              </a:rPr>
              <a:t>Also, attacks using particular packet types, such as ICMP floods or UDP floods to</a:t>
            </a:r>
          </a:p>
          <a:p>
            <a:r>
              <a:rPr lang="en-US" dirty="0" smtClean="0">
                <a:latin typeface="Arial" pitchFamily="1" charset="0"/>
                <a:ea typeface="ＭＳ Ｐゴシック" pitchFamily="1" charset="-128"/>
                <a:cs typeface="ＭＳ Ｐゴシック" pitchFamily="1" charset="-128"/>
              </a:rPr>
              <a:t>diagnostic services, can be throttled by imposing limits on the rate at which these</a:t>
            </a:r>
          </a:p>
          <a:p>
            <a:r>
              <a:rPr lang="en-US" dirty="0" smtClean="0">
                <a:latin typeface="Arial" pitchFamily="1" charset="0"/>
                <a:ea typeface="ＭＳ Ｐゴシック" pitchFamily="1" charset="-128"/>
                <a:cs typeface="ＭＳ Ｐゴシック" pitchFamily="1" charset="-128"/>
              </a:rPr>
              <a:t>packets will be accepted. In normal network operation, these should comprise a</a:t>
            </a:r>
          </a:p>
          <a:p>
            <a:r>
              <a:rPr lang="en-US" dirty="0" smtClean="0">
                <a:latin typeface="Arial" pitchFamily="1" charset="0"/>
                <a:ea typeface="ＭＳ Ｐゴシック" pitchFamily="1" charset="-128"/>
                <a:cs typeface="ＭＳ Ｐゴシック" pitchFamily="1" charset="-128"/>
              </a:rPr>
              <a:t>relatively small fraction of the overall volume of network traffic. Many routers,</a:t>
            </a:r>
          </a:p>
          <a:p>
            <a:r>
              <a:rPr lang="en-US" dirty="0" smtClean="0">
                <a:latin typeface="Arial" pitchFamily="1" charset="0"/>
                <a:ea typeface="ＭＳ Ｐゴシック" pitchFamily="1" charset="-128"/>
                <a:cs typeface="ＭＳ Ｐゴシック" pitchFamily="1" charset="-128"/>
              </a:rPr>
              <a:t>particularly the high-end routers used by ISPs, have the ability to limit packet rates.</a:t>
            </a:r>
          </a:p>
          <a:p>
            <a:r>
              <a:rPr lang="en-US" dirty="0" smtClean="0">
                <a:latin typeface="Arial" pitchFamily="1" charset="0"/>
                <a:ea typeface="ＭＳ Ｐゴシック" pitchFamily="1" charset="-128"/>
                <a:cs typeface="ＭＳ Ｐゴシック" pitchFamily="1" charset="-128"/>
              </a:rPr>
              <a:t>Setting appropriate rate limits on these types of packets can help mitigate the effect</a:t>
            </a:r>
          </a:p>
          <a:p>
            <a:r>
              <a:rPr lang="en-US" dirty="0" smtClean="0">
                <a:latin typeface="Arial" pitchFamily="1" charset="0"/>
                <a:ea typeface="ＭＳ Ｐゴシック" pitchFamily="1" charset="-128"/>
                <a:cs typeface="ＭＳ Ｐゴシック" pitchFamily="1" charset="-128"/>
              </a:rPr>
              <a:t>of packet floods using them, allowing other types of traffic to flow to the targeted</a:t>
            </a:r>
          </a:p>
          <a:p>
            <a:r>
              <a:rPr lang="en-US" dirty="0" smtClean="0">
                <a:latin typeface="Arial" pitchFamily="1" charset="0"/>
                <a:ea typeface="ＭＳ Ｐゴシック" pitchFamily="1" charset="-128"/>
                <a:cs typeface="ＭＳ Ｐゴシック" pitchFamily="1" charset="-128"/>
              </a:rPr>
              <a:t>organization even should an attack occur.</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It is possible to specifically defend against the SYN spoofing attack by using a</a:t>
            </a:r>
          </a:p>
          <a:p>
            <a:r>
              <a:rPr lang="en-US" dirty="0" smtClean="0">
                <a:latin typeface="Arial" pitchFamily="1" charset="0"/>
                <a:ea typeface="ＭＳ Ｐゴシック" pitchFamily="1" charset="-128"/>
                <a:cs typeface="ＭＳ Ｐゴシック" pitchFamily="1" charset="-128"/>
              </a:rPr>
              <a:t>modified version of the TCP connection handling code. Instead of saving the connection</a:t>
            </a:r>
          </a:p>
          <a:p>
            <a:r>
              <a:rPr lang="en-US" dirty="0" smtClean="0">
                <a:latin typeface="Arial" pitchFamily="1" charset="0"/>
                <a:ea typeface="ＭＳ Ｐゴシック" pitchFamily="1" charset="-128"/>
                <a:cs typeface="ＭＳ Ｐゴシック" pitchFamily="1" charset="-128"/>
              </a:rPr>
              <a:t>details on the server, critical information about the requested connection</a:t>
            </a:r>
          </a:p>
          <a:p>
            <a:r>
              <a:rPr lang="en-US" dirty="0" smtClean="0">
                <a:latin typeface="Arial" pitchFamily="1" charset="0"/>
                <a:ea typeface="ＭＳ Ｐゴシック" pitchFamily="1" charset="-128"/>
                <a:cs typeface="ＭＳ Ｐゴシック" pitchFamily="1" charset="-128"/>
              </a:rPr>
              <a:t>is cryptographically encoded in a cookie that is sent as the server’s initial sequence</a:t>
            </a:r>
          </a:p>
          <a:p>
            <a:r>
              <a:rPr lang="en-US" dirty="0" smtClean="0">
                <a:latin typeface="Arial" pitchFamily="1" charset="0"/>
                <a:ea typeface="ＭＳ Ｐゴシック" pitchFamily="1" charset="-128"/>
                <a:cs typeface="ＭＳ Ｐゴシック" pitchFamily="1" charset="-128"/>
              </a:rPr>
              <a:t>number. This is sent in the SYN-ACK packet from the server back to the client.</a:t>
            </a:r>
          </a:p>
          <a:p>
            <a:r>
              <a:rPr lang="en-US" dirty="0" smtClean="0">
                <a:latin typeface="Arial" pitchFamily="1" charset="0"/>
                <a:ea typeface="ＭＳ Ｐゴシック" pitchFamily="1" charset="-128"/>
                <a:cs typeface="ＭＳ Ｐゴシック" pitchFamily="1" charset="-128"/>
              </a:rPr>
              <a:t>When a legitimate client responds with an ACK packet containing the incremented</a:t>
            </a:r>
          </a:p>
          <a:p>
            <a:r>
              <a:rPr lang="en-US" dirty="0" smtClean="0">
                <a:latin typeface="Arial" pitchFamily="1" charset="0"/>
                <a:ea typeface="ＭＳ Ｐゴシック" pitchFamily="1" charset="-128"/>
                <a:cs typeface="ＭＳ Ｐゴシック" pitchFamily="1" charset="-128"/>
              </a:rPr>
              <a:t>sequence number cookie, the server is then able to reconstruct the information</a:t>
            </a:r>
          </a:p>
          <a:p>
            <a:r>
              <a:rPr lang="en-US" dirty="0" smtClean="0">
                <a:latin typeface="Arial" pitchFamily="1" charset="0"/>
                <a:ea typeface="ＭＳ Ｐゴシック" pitchFamily="1" charset="-128"/>
                <a:cs typeface="ＭＳ Ｐゴシック" pitchFamily="1" charset="-128"/>
              </a:rPr>
              <a:t>about the connection that it normally would have saved in the known TCP connections</a:t>
            </a:r>
          </a:p>
          <a:p>
            <a:r>
              <a:rPr lang="en-US" dirty="0" smtClean="0">
                <a:latin typeface="Arial" pitchFamily="1" charset="0"/>
                <a:ea typeface="ＭＳ Ｐゴシック" pitchFamily="1" charset="-128"/>
                <a:cs typeface="ＭＳ Ｐゴシック" pitchFamily="1" charset="-128"/>
              </a:rPr>
              <a:t>table. Typically this technique is only used when the table overflows. It</a:t>
            </a:r>
          </a:p>
          <a:p>
            <a:r>
              <a:rPr lang="en-US" dirty="0" smtClean="0">
                <a:latin typeface="Arial" pitchFamily="1" charset="0"/>
                <a:ea typeface="ＭＳ Ｐゴシック" pitchFamily="1" charset="-128"/>
                <a:cs typeface="ＭＳ Ｐゴシック" pitchFamily="1" charset="-128"/>
              </a:rPr>
              <a:t>has the advantage of not consuming any memory resources on the server until the</a:t>
            </a:r>
          </a:p>
          <a:p>
            <a:r>
              <a:rPr lang="en-US" dirty="0" smtClean="0">
                <a:latin typeface="Arial" pitchFamily="1" charset="0"/>
                <a:ea typeface="ＭＳ Ｐゴシック" pitchFamily="1" charset="-128"/>
                <a:cs typeface="ＭＳ Ｐゴシック" pitchFamily="1" charset="-128"/>
              </a:rPr>
              <a:t>three-way TCP connection handshake is completed. The server then has greater</a:t>
            </a:r>
          </a:p>
          <a:p>
            <a:r>
              <a:rPr lang="en-US" dirty="0" smtClean="0">
                <a:latin typeface="Arial" pitchFamily="1" charset="0"/>
                <a:ea typeface="ＭＳ Ｐゴシック" pitchFamily="1" charset="-128"/>
                <a:cs typeface="ＭＳ Ｐゴシック" pitchFamily="1" charset="-128"/>
              </a:rPr>
              <a:t>confidence that the source address does indeed correspond with a real client that is</a:t>
            </a:r>
          </a:p>
          <a:p>
            <a:r>
              <a:rPr lang="en-US" dirty="0" smtClean="0">
                <a:latin typeface="Arial" pitchFamily="1" charset="0"/>
                <a:ea typeface="ＭＳ Ｐゴシック" pitchFamily="1" charset="-128"/>
                <a:cs typeface="ＭＳ Ｐゴシック" pitchFamily="1" charset="-128"/>
              </a:rPr>
              <a:t>interacting with the server.</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There are some disadvantages of this technique. It does take computation</a:t>
            </a:r>
          </a:p>
          <a:p>
            <a:r>
              <a:rPr lang="en-US" dirty="0" smtClean="0">
                <a:latin typeface="Arial" pitchFamily="1" charset="0"/>
                <a:ea typeface="ＭＳ Ｐゴシック" pitchFamily="1" charset="-128"/>
                <a:cs typeface="ＭＳ Ｐゴシック" pitchFamily="1" charset="-128"/>
              </a:rPr>
              <a:t>resources on the server to calculate the cookie. It also blocks the use of certain TCP</a:t>
            </a:r>
          </a:p>
          <a:p>
            <a:r>
              <a:rPr lang="en-US" dirty="0" smtClean="0">
                <a:latin typeface="Arial" pitchFamily="1" charset="0"/>
                <a:ea typeface="ＭＳ Ｐゴシック" pitchFamily="1" charset="-128"/>
                <a:cs typeface="ＭＳ Ｐゴシック" pitchFamily="1" charset="-128"/>
              </a:rPr>
              <a:t>extensions, such as large windows. The request for such an extension is normally</a:t>
            </a:r>
          </a:p>
          <a:p>
            <a:r>
              <a:rPr lang="en-US" dirty="0" smtClean="0">
                <a:latin typeface="Arial" pitchFamily="1" charset="0"/>
                <a:ea typeface="ＭＳ Ｐゴシック" pitchFamily="1" charset="-128"/>
                <a:cs typeface="ＭＳ Ｐゴシック" pitchFamily="1" charset="-128"/>
              </a:rPr>
              <a:t>saved by the server, along with other details of the requested connection. However,</a:t>
            </a:r>
          </a:p>
          <a:p>
            <a:r>
              <a:rPr lang="en-US" dirty="0" smtClean="0">
                <a:latin typeface="Arial" pitchFamily="1" charset="0"/>
                <a:ea typeface="ＭＳ Ｐゴシック" pitchFamily="1" charset="-128"/>
                <a:cs typeface="ＭＳ Ｐゴシック" pitchFamily="1" charset="-128"/>
              </a:rPr>
              <a:t>this connection information cannot be encoded in the cookie as there is not enough</a:t>
            </a:r>
          </a:p>
          <a:p>
            <a:r>
              <a:rPr lang="en-US" dirty="0" smtClean="0">
                <a:latin typeface="Arial" pitchFamily="1" charset="0"/>
                <a:ea typeface="ＭＳ Ｐゴシック" pitchFamily="1" charset="-128"/>
                <a:cs typeface="ＭＳ Ｐゴシック" pitchFamily="1" charset="-128"/>
              </a:rPr>
              <a:t>room to do so. Since the alternative is for the server to reject the connection entirely</a:t>
            </a:r>
          </a:p>
          <a:p>
            <a:r>
              <a:rPr lang="en-US" dirty="0" smtClean="0">
                <a:latin typeface="Arial" pitchFamily="1" charset="0"/>
                <a:ea typeface="ＭＳ Ｐゴシック" pitchFamily="1" charset="-128"/>
                <a:cs typeface="ＭＳ Ｐゴシック" pitchFamily="1" charset="-128"/>
              </a:rPr>
              <a:t>as it has no resources left to manage the request, this is still an improvement in</a:t>
            </a:r>
          </a:p>
          <a:p>
            <a:r>
              <a:rPr lang="en-US" dirty="0" smtClean="0">
                <a:latin typeface="Arial" pitchFamily="1" charset="0"/>
                <a:ea typeface="ＭＳ Ｐゴシック" pitchFamily="1" charset="-128"/>
                <a:cs typeface="ＭＳ Ｐゴシック" pitchFamily="1" charset="-128"/>
              </a:rPr>
              <a:t>the system’s ability to handle high connection-request loads. This approach was</a:t>
            </a:r>
          </a:p>
          <a:p>
            <a:r>
              <a:rPr lang="en-US" dirty="0" smtClean="0">
                <a:latin typeface="Arial" pitchFamily="1" charset="0"/>
                <a:ea typeface="ＭＳ Ｐゴシック" pitchFamily="1" charset="-128"/>
                <a:cs typeface="ＭＳ Ｐゴシック" pitchFamily="1" charset="-128"/>
              </a:rPr>
              <a:t>independently invented by a number of people. The best-known variant is SYN</a:t>
            </a:r>
          </a:p>
          <a:p>
            <a:r>
              <a:rPr lang="en-US" dirty="0" smtClean="0">
                <a:latin typeface="Arial" pitchFamily="1" charset="0"/>
                <a:ea typeface="ＭＳ Ｐゴシック" pitchFamily="1" charset="-128"/>
                <a:cs typeface="ＭＳ Ｐゴシック" pitchFamily="1" charset="-128"/>
              </a:rPr>
              <a:t>Cookies, whose principal originator is Daniel Bernstein. It is available in recent</a:t>
            </a:r>
          </a:p>
          <a:p>
            <a:r>
              <a:rPr lang="en-US" dirty="0" smtClean="0">
                <a:latin typeface="Arial" pitchFamily="1" charset="0"/>
                <a:ea typeface="ＭＳ Ｐゴシック" pitchFamily="1" charset="-128"/>
                <a:cs typeface="ＭＳ Ｐゴシック" pitchFamily="1" charset="-128"/>
              </a:rPr>
              <a:t>FreeBSD and Linux systems, though it is not enabled by default. A variant of this</a:t>
            </a:r>
          </a:p>
          <a:p>
            <a:r>
              <a:rPr lang="en-US" dirty="0" smtClean="0">
                <a:latin typeface="Arial" pitchFamily="1" charset="0"/>
                <a:ea typeface="ＭＳ Ｐゴシック" pitchFamily="1" charset="-128"/>
                <a:cs typeface="ＭＳ Ｐゴシック" pitchFamily="1" charset="-128"/>
              </a:rPr>
              <a:t>technique is also included in Windows 2000, XP, and later. This is used whenever</a:t>
            </a:r>
          </a:p>
          <a:p>
            <a:r>
              <a:rPr lang="en-US" dirty="0" smtClean="0">
                <a:latin typeface="Arial" pitchFamily="1" charset="0"/>
                <a:ea typeface="ＭＳ Ｐゴシック" pitchFamily="1" charset="-128"/>
                <a:cs typeface="ＭＳ Ｐゴシック" pitchFamily="1" charset="-128"/>
              </a:rPr>
              <a:t>their TCP connections table overflows.</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Alternatively, the system’s TCP/IP network code can be modified to selectively</a:t>
            </a:r>
          </a:p>
          <a:p>
            <a:r>
              <a:rPr lang="en-US" dirty="0" smtClean="0">
                <a:latin typeface="Arial" pitchFamily="1" charset="0"/>
                <a:ea typeface="ＭＳ Ｐゴシック" pitchFamily="1" charset="-128"/>
                <a:cs typeface="ＭＳ Ｐゴシック" pitchFamily="1" charset="-128"/>
              </a:rPr>
              <a:t>drop an entry for an incomplete connection from the TCP connections table</a:t>
            </a:r>
          </a:p>
          <a:p>
            <a:r>
              <a:rPr lang="en-US" dirty="0" smtClean="0">
                <a:latin typeface="Arial" pitchFamily="1" charset="0"/>
                <a:ea typeface="ＭＳ Ｐゴシック" pitchFamily="1" charset="-128"/>
                <a:cs typeface="ＭＳ Ｐゴシック" pitchFamily="1" charset="-128"/>
              </a:rPr>
              <a:t>when it overflows, allowing a new connection attempt to proceed. This is known as</a:t>
            </a:r>
          </a:p>
          <a:p>
            <a:r>
              <a:rPr lang="en-US" i="1" dirty="0" smtClean="0">
                <a:latin typeface="Arial" pitchFamily="1" charset="0"/>
                <a:ea typeface="ＭＳ Ｐゴシック" pitchFamily="1" charset="-128"/>
                <a:cs typeface="ＭＳ Ｐゴシック" pitchFamily="1" charset="-128"/>
              </a:rPr>
              <a:t>selective drop or random drop . On the assumption that the majority of the entries in</a:t>
            </a:r>
          </a:p>
          <a:p>
            <a:r>
              <a:rPr lang="en-US" dirty="0" smtClean="0">
                <a:latin typeface="Arial" pitchFamily="1" charset="0"/>
                <a:ea typeface="ＭＳ Ｐゴシック" pitchFamily="1" charset="-128"/>
                <a:cs typeface="ＭＳ Ｐゴシック" pitchFamily="1" charset="-128"/>
              </a:rPr>
              <a:t>an overflowing table result from the attack, it is more likely that the dropped entry</a:t>
            </a:r>
          </a:p>
          <a:p>
            <a:r>
              <a:rPr lang="en-US" dirty="0" smtClean="0">
                <a:latin typeface="Arial" pitchFamily="1" charset="0"/>
                <a:ea typeface="ＭＳ Ｐゴシック" pitchFamily="1" charset="-128"/>
                <a:cs typeface="ＭＳ Ｐゴシック" pitchFamily="1" charset="-128"/>
              </a:rPr>
              <a:t>will correspond to an attack packet. Hence its removal will have no consequence. If</a:t>
            </a:r>
          </a:p>
          <a:p>
            <a:r>
              <a:rPr lang="en-US" dirty="0" smtClean="0">
                <a:latin typeface="Arial" pitchFamily="1" charset="0"/>
                <a:ea typeface="ＭＳ Ｐゴシック" pitchFamily="1" charset="-128"/>
                <a:cs typeface="ＭＳ Ｐゴシック" pitchFamily="1" charset="-128"/>
              </a:rPr>
              <a:t>not, then a legitimate connection attempt will fail, and will have to retry. However,</a:t>
            </a:r>
          </a:p>
          <a:p>
            <a:r>
              <a:rPr lang="en-US" dirty="0" smtClean="0">
                <a:latin typeface="Arial" pitchFamily="1" charset="0"/>
                <a:ea typeface="ＭＳ Ｐゴシック" pitchFamily="1" charset="-128"/>
                <a:cs typeface="ＭＳ Ｐゴシック" pitchFamily="1" charset="-128"/>
              </a:rPr>
              <a:t>this approach does give new connection attempts a chance of succeeding rather than</a:t>
            </a:r>
          </a:p>
          <a:p>
            <a:r>
              <a:rPr lang="en-US" dirty="0" smtClean="0">
                <a:latin typeface="Arial" pitchFamily="1" charset="0"/>
                <a:ea typeface="ＭＳ Ｐゴシック" pitchFamily="1" charset="-128"/>
                <a:cs typeface="ＭＳ Ｐゴシック" pitchFamily="1" charset="-128"/>
              </a:rPr>
              <a:t>being dropped immediately when the table overflows.</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Another defense against SYN spoofing attacks includes modifying parameters</a:t>
            </a:r>
          </a:p>
          <a:p>
            <a:r>
              <a:rPr lang="en-US" dirty="0" smtClean="0">
                <a:latin typeface="Arial" pitchFamily="1" charset="0"/>
                <a:ea typeface="ＭＳ Ｐゴシック" pitchFamily="1" charset="-128"/>
                <a:cs typeface="ＭＳ Ｐゴシック" pitchFamily="1" charset="-128"/>
              </a:rPr>
              <a:t>used in a system’s TCP/IP network code. These include the size of the TCP connections</a:t>
            </a:r>
          </a:p>
          <a:p>
            <a:r>
              <a:rPr lang="en-US" dirty="0" smtClean="0">
                <a:latin typeface="Arial" pitchFamily="1" charset="0"/>
                <a:ea typeface="ＭＳ Ｐゴシック" pitchFamily="1" charset="-128"/>
                <a:cs typeface="ＭＳ Ｐゴシック" pitchFamily="1" charset="-128"/>
              </a:rPr>
              <a:t>table and the timeout period used to remove entries from this table when</a:t>
            </a:r>
          </a:p>
          <a:p>
            <a:r>
              <a:rPr lang="en-US" dirty="0" smtClean="0">
                <a:latin typeface="Arial" pitchFamily="1" charset="0"/>
                <a:ea typeface="ＭＳ Ｐゴシック" pitchFamily="1" charset="-128"/>
                <a:cs typeface="ＭＳ Ｐゴシック" pitchFamily="1" charset="-128"/>
              </a:rPr>
              <a:t>no response is received. These can be combined with suitable rate limits on the</a:t>
            </a:r>
          </a:p>
          <a:p>
            <a:r>
              <a:rPr lang="en-US" dirty="0" smtClean="0">
                <a:latin typeface="Arial" pitchFamily="1" charset="0"/>
                <a:ea typeface="ＭＳ Ｐゴシック" pitchFamily="1" charset="-128"/>
                <a:cs typeface="ＭＳ Ｐゴシック" pitchFamily="1" charset="-128"/>
              </a:rPr>
              <a:t>organization’s network link to manage the maximum allowable rate of connection</a:t>
            </a:r>
          </a:p>
          <a:p>
            <a:r>
              <a:rPr lang="en-US" dirty="0" smtClean="0">
                <a:latin typeface="Arial" pitchFamily="1" charset="0"/>
                <a:ea typeface="ＭＳ Ｐゴシック" pitchFamily="1" charset="-128"/>
                <a:cs typeface="ＭＳ Ｐゴシック" pitchFamily="1" charset="-128"/>
              </a:rPr>
              <a:t>requests. None of these changes can prevent these attacks, though they do make the</a:t>
            </a:r>
          </a:p>
          <a:p>
            <a:r>
              <a:rPr lang="en-US" dirty="0" smtClean="0">
                <a:latin typeface="Arial" pitchFamily="1" charset="0"/>
                <a:ea typeface="ＭＳ Ｐゴシック" pitchFamily="1" charset="-128"/>
                <a:cs typeface="ＭＳ Ｐゴシック" pitchFamily="1" charset="-128"/>
              </a:rPr>
              <a:t>attacker’s task harder.</a:t>
            </a:r>
          </a:p>
          <a:p>
            <a:endParaRPr lang="en-US" dirty="0" smtClean="0">
              <a:latin typeface="Times"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288783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xfrm>
            <a:off x="3884613" y="8685213"/>
            <a:ext cx="2971800" cy="457200"/>
          </a:xfrm>
          <a:prstGeom prst="rect">
            <a:avLst/>
          </a:prstGeom>
          <a:noFill/>
        </p:spPr>
        <p:txBody>
          <a:bodyPr/>
          <a:lstStyle/>
          <a:p>
            <a:fld id="{50A34941-44E8-994C-AAD9-0059B1B1AFDE}" type="slidenum">
              <a:rPr lang="en-AU">
                <a:latin typeface="Arial" pitchFamily="1" charset="0"/>
              </a:rPr>
              <a:pPr/>
              <a:t>58</a:t>
            </a:fld>
            <a:endParaRPr lang="en-AU">
              <a:latin typeface="Arial" pitchFamily="1"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dirty="0" smtClean="0">
                <a:latin typeface="Arial" pitchFamily="1" charset="0"/>
                <a:ea typeface="ＭＳ Ｐゴシック" pitchFamily="1" charset="-128"/>
                <a:cs typeface="ＭＳ Ｐゴシック" pitchFamily="1" charset="-128"/>
              </a:rPr>
              <a:t>The best defense against broadcast amplification attacks is to block the use of</a:t>
            </a:r>
          </a:p>
          <a:p>
            <a:r>
              <a:rPr lang="en-US" dirty="0" smtClean="0">
                <a:latin typeface="Arial" pitchFamily="1" charset="0"/>
                <a:ea typeface="ＭＳ Ｐゴシック" pitchFamily="1" charset="-128"/>
                <a:cs typeface="ＭＳ Ｐゴシック" pitchFamily="1" charset="-128"/>
              </a:rPr>
              <a:t>IP-directed broadcasts. This can be done either by the ISP or by any organization</a:t>
            </a:r>
          </a:p>
          <a:p>
            <a:r>
              <a:rPr lang="en-US" dirty="0" smtClean="0">
                <a:latin typeface="Arial" pitchFamily="1" charset="0"/>
                <a:ea typeface="ＭＳ Ｐゴシック" pitchFamily="1" charset="-128"/>
                <a:cs typeface="ＭＳ Ｐゴシック" pitchFamily="1" charset="-128"/>
              </a:rPr>
              <a:t>whose systems could be used as an intermediary. As we noted earlier in this chapter,</a:t>
            </a:r>
          </a:p>
          <a:p>
            <a:r>
              <a:rPr lang="en-US" dirty="0" smtClean="0">
                <a:latin typeface="Arial" pitchFamily="1" charset="0"/>
                <a:ea typeface="ＭＳ Ｐゴシック" pitchFamily="1" charset="-128"/>
                <a:cs typeface="ＭＳ Ｐゴシック" pitchFamily="1" charset="-128"/>
              </a:rPr>
              <a:t>this and </a:t>
            </a:r>
            <a:r>
              <a:rPr lang="en-US" dirty="0" err="1" smtClean="0">
                <a:latin typeface="Arial" pitchFamily="1" charset="0"/>
                <a:ea typeface="ＭＳ Ｐゴシック" pitchFamily="1" charset="-128"/>
                <a:cs typeface="ＭＳ Ｐゴシック" pitchFamily="1" charset="-128"/>
              </a:rPr>
              <a:t>antispoofing</a:t>
            </a:r>
            <a:r>
              <a:rPr lang="en-US" dirty="0" smtClean="0">
                <a:latin typeface="Arial" pitchFamily="1" charset="0"/>
                <a:ea typeface="ＭＳ Ｐゴシック" pitchFamily="1" charset="-128"/>
                <a:cs typeface="ＭＳ Ｐゴシック" pitchFamily="1" charset="-128"/>
              </a:rPr>
              <a:t> filters are long-standing security recommendations that</a:t>
            </a:r>
          </a:p>
          <a:p>
            <a:r>
              <a:rPr lang="en-US" dirty="0" smtClean="0">
                <a:latin typeface="Arial" pitchFamily="1" charset="0"/>
                <a:ea typeface="ＭＳ Ｐゴシック" pitchFamily="1" charset="-128"/>
                <a:cs typeface="ＭＳ Ｐゴシック" pitchFamily="1" charset="-128"/>
              </a:rPr>
              <a:t>all organizations should implement. More generally, limiting or blocking traffic to</a:t>
            </a:r>
          </a:p>
          <a:p>
            <a:r>
              <a:rPr lang="en-US" dirty="0" smtClean="0">
                <a:latin typeface="Arial" pitchFamily="1" charset="0"/>
                <a:ea typeface="ＭＳ Ｐゴシック" pitchFamily="1" charset="-128"/>
                <a:cs typeface="ＭＳ Ｐゴシック" pitchFamily="1" charset="-128"/>
              </a:rPr>
              <a:t>suspicious services, or combinations of source and destination ports, can restrict the</a:t>
            </a:r>
          </a:p>
          <a:p>
            <a:r>
              <a:rPr lang="en-US" dirty="0" smtClean="0">
                <a:latin typeface="Arial" pitchFamily="1" charset="0"/>
                <a:ea typeface="ＭＳ Ｐゴシック" pitchFamily="1" charset="-128"/>
                <a:cs typeface="ＭＳ Ｐゴシック" pitchFamily="1" charset="-128"/>
              </a:rPr>
              <a:t>types of reflection attacks that can be used against an organization.</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Defending against attacks on application resources generally requires</a:t>
            </a:r>
          </a:p>
          <a:p>
            <a:r>
              <a:rPr lang="en-US" dirty="0" smtClean="0">
                <a:latin typeface="Arial" pitchFamily="1" charset="0"/>
                <a:ea typeface="ＭＳ Ｐゴシック" pitchFamily="1" charset="-128"/>
                <a:cs typeface="ＭＳ Ｐゴシック" pitchFamily="1" charset="-128"/>
              </a:rPr>
              <a:t>modification to the applications targeted, such as Web servers. Defenses may</a:t>
            </a:r>
          </a:p>
          <a:p>
            <a:r>
              <a:rPr lang="en-US" dirty="0" smtClean="0">
                <a:latin typeface="Arial" pitchFamily="1" charset="0"/>
                <a:ea typeface="ＭＳ Ｐゴシック" pitchFamily="1" charset="-128"/>
                <a:cs typeface="ＭＳ Ｐゴシック" pitchFamily="1" charset="-128"/>
              </a:rPr>
              <a:t>involve attempts to identify legitimate, generally human initiated, interactions from</a:t>
            </a:r>
          </a:p>
          <a:p>
            <a:r>
              <a:rPr lang="en-US" dirty="0" smtClean="0">
                <a:latin typeface="Arial" pitchFamily="1" charset="0"/>
                <a:ea typeface="ＭＳ Ｐゴシック" pitchFamily="1" charset="-128"/>
                <a:cs typeface="ＭＳ Ｐゴシック" pitchFamily="1" charset="-128"/>
              </a:rPr>
              <a:t>automated </a:t>
            </a:r>
            <a:r>
              <a:rPr lang="en-US" dirty="0" err="1" smtClean="0">
                <a:latin typeface="Arial" pitchFamily="1" charset="0"/>
                <a:ea typeface="ＭＳ Ｐゴシック" pitchFamily="1" charset="-128"/>
                <a:cs typeface="ＭＳ Ｐゴシック" pitchFamily="1" charset="-128"/>
              </a:rPr>
              <a:t>DoS</a:t>
            </a:r>
            <a:r>
              <a:rPr lang="en-US" dirty="0" smtClean="0">
                <a:latin typeface="Arial" pitchFamily="1" charset="0"/>
                <a:ea typeface="ＭＳ Ｐゴシック" pitchFamily="1" charset="-128"/>
                <a:cs typeface="ＭＳ Ｐゴシック" pitchFamily="1" charset="-128"/>
              </a:rPr>
              <a:t> attacks. These often take the form of a graphical puzzle, a </a:t>
            </a:r>
            <a:r>
              <a:rPr lang="en-US" dirty="0" err="1" smtClean="0">
                <a:latin typeface="Arial" pitchFamily="1" charset="0"/>
                <a:ea typeface="ＭＳ Ｐゴシック" pitchFamily="1" charset="-128"/>
                <a:cs typeface="ＭＳ Ｐゴシック" pitchFamily="1" charset="-128"/>
              </a:rPr>
              <a:t>captcha</a:t>
            </a:r>
            <a:r>
              <a:rPr lang="en-US" dirty="0" smtClean="0">
                <a:latin typeface="Arial" pitchFamily="1" charset="0"/>
                <a:ea typeface="ＭＳ Ｐゴシック" pitchFamily="1" charset="-128"/>
                <a:cs typeface="ＭＳ Ｐゴシック" pitchFamily="1" charset="-128"/>
              </a:rPr>
              <a:t>,</a:t>
            </a:r>
          </a:p>
          <a:p>
            <a:r>
              <a:rPr lang="en-US" dirty="0" smtClean="0">
                <a:latin typeface="Arial" pitchFamily="1" charset="0"/>
                <a:ea typeface="ＭＳ Ｐゴシック" pitchFamily="1" charset="-128"/>
                <a:cs typeface="ＭＳ Ｐゴシック" pitchFamily="1" charset="-128"/>
              </a:rPr>
              <a:t>which is easy for most humans to solve but difficult to automate. This approach</a:t>
            </a:r>
          </a:p>
          <a:p>
            <a:r>
              <a:rPr lang="en-US" dirty="0" smtClean="0">
                <a:latin typeface="Arial" pitchFamily="1" charset="0"/>
                <a:ea typeface="ＭＳ Ｐゴシック" pitchFamily="1" charset="-128"/>
                <a:cs typeface="ＭＳ Ｐゴシック" pitchFamily="1" charset="-128"/>
              </a:rPr>
              <a:t>is used by many of the large portal sites like Hotmail and Yahoo. Alternatively,</a:t>
            </a:r>
          </a:p>
          <a:p>
            <a:r>
              <a:rPr lang="en-US" dirty="0" smtClean="0">
                <a:latin typeface="Arial" pitchFamily="1" charset="0"/>
                <a:ea typeface="ＭＳ Ｐゴシック" pitchFamily="1" charset="-128"/>
                <a:cs typeface="ＭＳ Ｐゴシック" pitchFamily="1" charset="-128"/>
              </a:rPr>
              <a:t>applications may limit the rate of some types of interactions in order to continue to</a:t>
            </a:r>
          </a:p>
          <a:p>
            <a:r>
              <a:rPr lang="en-US" dirty="0" smtClean="0">
                <a:latin typeface="Arial" pitchFamily="1" charset="0"/>
                <a:ea typeface="ＭＳ Ｐゴシック" pitchFamily="1" charset="-128"/>
                <a:cs typeface="ＭＳ Ｐゴシック" pitchFamily="1" charset="-128"/>
              </a:rPr>
              <a:t>provide some form of service. Some of these alternatives are explored in [KAND05].</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Beyond these direct defenses against </a:t>
            </a:r>
            <a:r>
              <a:rPr lang="en-US" dirty="0" err="1" smtClean="0">
                <a:latin typeface="Arial" pitchFamily="1" charset="0"/>
                <a:ea typeface="ＭＳ Ｐゴシック" pitchFamily="1" charset="-128"/>
                <a:cs typeface="ＭＳ Ｐゴシック" pitchFamily="1" charset="-128"/>
              </a:rPr>
              <a:t>DoS</a:t>
            </a:r>
            <a:r>
              <a:rPr lang="en-US" dirty="0" smtClean="0">
                <a:latin typeface="Arial" pitchFamily="1" charset="0"/>
                <a:ea typeface="ＭＳ Ｐゴシック" pitchFamily="1" charset="-128"/>
                <a:cs typeface="ＭＳ Ｐゴシック" pitchFamily="1" charset="-128"/>
              </a:rPr>
              <a:t> attack mechanisms, overall good</a:t>
            </a:r>
          </a:p>
          <a:p>
            <a:r>
              <a:rPr lang="en-US" dirty="0" smtClean="0">
                <a:latin typeface="Arial" pitchFamily="1" charset="0"/>
                <a:ea typeface="ＭＳ Ｐゴシック" pitchFamily="1" charset="-128"/>
                <a:cs typeface="ＭＳ Ｐゴシック" pitchFamily="1" charset="-128"/>
              </a:rPr>
              <a:t>system security practices should be maintained. The aim is to ensure that your</a:t>
            </a:r>
          </a:p>
          <a:p>
            <a:r>
              <a:rPr lang="en-US" dirty="0" smtClean="0">
                <a:latin typeface="Arial" pitchFamily="1" charset="0"/>
                <a:ea typeface="ＭＳ Ｐゴシック" pitchFamily="1" charset="-128"/>
                <a:cs typeface="ＭＳ Ｐゴシック" pitchFamily="1" charset="-128"/>
              </a:rPr>
              <a:t>systems are not compromised and used as zombie systems. Suitable configuration</a:t>
            </a:r>
          </a:p>
          <a:p>
            <a:r>
              <a:rPr lang="en-US" dirty="0" smtClean="0">
                <a:latin typeface="Arial" pitchFamily="1" charset="0"/>
                <a:ea typeface="ＭＳ Ｐゴシック" pitchFamily="1" charset="-128"/>
                <a:cs typeface="ＭＳ Ｐゴシック" pitchFamily="1" charset="-128"/>
              </a:rPr>
              <a:t>and monitoring of high performance, well-connected servers is also needed</a:t>
            </a:r>
          </a:p>
          <a:p>
            <a:r>
              <a:rPr lang="en-US" dirty="0" smtClean="0">
                <a:latin typeface="Arial" pitchFamily="1" charset="0"/>
                <a:ea typeface="ＭＳ Ｐゴシック" pitchFamily="1" charset="-128"/>
                <a:cs typeface="ＭＳ Ｐゴシック" pitchFamily="1" charset="-128"/>
              </a:rPr>
              <a:t>to help ensure that they don’t contribute to the problem as potential intermediary</a:t>
            </a:r>
          </a:p>
          <a:p>
            <a:r>
              <a:rPr lang="en-US" dirty="0" smtClean="0">
                <a:latin typeface="Arial" pitchFamily="1" charset="0"/>
                <a:ea typeface="ＭＳ Ｐゴシック" pitchFamily="1" charset="-128"/>
                <a:cs typeface="ＭＳ Ｐゴシック" pitchFamily="1" charset="-128"/>
              </a:rPr>
              <a:t>servers.</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Lastly, if an organization is dependent on network services, it should consider</a:t>
            </a:r>
          </a:p>
          <a:p>
            <a:r>
              <a:rPr lang="en-US" dirty="0" smtClean="0">
                <a:latin typeface="Arial" pitchFamily="1" charset="0"/>
                <a:ea typeface="ＭＳ Ｐゴシック" pitchFamily="1" charset="-128"/>
                <a:cs typeface="ＭＳ Ｐゴシック" pitchFamily="1" charset="-128"/>
              </a:rPr>
              <a:t>mirroring and replicating these servers over multiple sites with multiple network</a:t>
            </a:r>
          </a:p>
          <a:p>
            <a:r>
              <a:rPr lang="en-US" dirty="0" smtClean="0">
                <a:latin typeface="Arial" pitchFamily="1" charset="0"/>
                <a:ea typeface="ＭＳ Ｐゴシック" pitchFamily="1" charset="-128"/>
                <a:cs typeface="ＭＳ Ｐゴシック" pitchFamily="1" charset="-128"/>
              </a:rPr>
              <a:t>connections. This is good general practice for high-performance servers, and</a:t>
            </a:r>
          </a:p>
          <a:p>
            <a:r>
              <a:rPr lang="en-US" dirty="0" smtClean="0">
                <a:latin typeface="Arial" pitchFamily="1" charset="0"/>
                <a:ea typeface="ＭＳ Ｐゴシック" pitchFamily="1" charset="-128"/>
                <a:cs typeface="ＭＳ Ｐゴシック" pitchFamily="1" charset="-128"/>
              </a:rPr>
              <a:t>provides greater levels of reliability and fault tolerance in general and not just a</a:t>
            </a:r>
          </a:p>
          <a:p>
            <a:r>
              <a:rPr lang="en-US" dirty="0" smtClean="0">
                <a:latin typeface="Arial" pitchFamily="1" charset="0"/>
                <a:ea typeface="ＭＳ Ｐゴシック" pitchFamily="1" charset="-128"/>
                <a:cs typeface="ＭＳ Ｐゴシック" pitchFamily="1" charset="-128"/>
              </a:rPr>
              <a:t>response to these types of attack.</a:t>
            </a:r>
            <a:endParaRPr lang="en-US" dirty="0" smtClean="0">
              <a:latin typeface="Times"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253777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xfrm>
            <a:off x="3884613" y="8685213"/>
            <a:ext cx="2971800" cy="457200"/>
          </a:xfrm>
          <a:prstGeom prst="rect">
            <a:avLst/>
          </a:prstGeom>
          <a:noFill/>
        </p:spPr>
        <p:txBody>
          <a:bodyPr/>
          <a:lstStyle/>
          <a:p>
            <a:fld id="{349E7852-0CE3-1F42-AE1F-2C6BEDCEB64F}" type="slidenum">
              <a:rPr lang="en-AU">
                <a:latin typeface="Arial" pitchFamily="-109" charset="0"/>
              </a:rPr>
              <a:pPr/>
              <a:t>6</a:t>
            </a:fld>
            <a:endParaRPr lang="en-AU">
              <a:latin typeface="Arial" pitchFamily="-109"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dirty="0" smtClean="0">
                <a:latin typeface="Arial" pitchFamily="-109" charset="0"/>
                <a:ea typeface="ＭＳ Ｐゴシック" pitchFamily="-109" charset="-128"/>
                <a:cs typeface="ＭＳ Ｐゴシック" pitchFamily="-109" charset="-128"/>
              </a:rPr>
              <a:t>The basic building block of a relational database is a table of data, consisting of rows</a:t>
            </a:r>
          </a:p>
          <a:p>
            <a:pPr eaLnBrk="1" hangingPunct="1"/>
            <a:r>
              <a:rPr lang="en-US" dirty="0" smtClean="0">
                <a:latin typeface="Arial" pitchFamily="-109" charset="0"/>
                <a:ea typeface="ＭＳ Ｐゴシック" pitchFamily="-109" charset="-128"/>
                <a:cs typeface="ＭＳ Ｐゴシック" pitchFamily="-109" charset="-128"/>
              </a:rPr>
              <a:t>and columns, similar to a spreadsheet. Each column holds a particular type of data,</a:t>
            </a:r>
          </a:p>
          <a:p>
            <a:pPr eaLnBrk="1" hangingPunct="1"/>
            <a:r>
              <a:rPr lang="en-US" dirty="0" smtClean="0">
                <a:latin typeface="Arial" pitchFamily="-109" charset="0"/>
                <a:ea typeface="ＭＳ Ｐゴシック" pitchFamily="-109" charset="-128"/>
                <a:cs typeface="ＭＳ Ｐゴシック" pitchFamily="-109" charset="-128"/>
              </a:rPr>
              <a:t>while each row contains a specific value for each column. Ideally, the table has at</a:t>
            </a:r>
          </a:p>
          <a:p>
            <a:pPr eaLnBrk="1" hangingPunct="1"/>
            <a:r>
              <a:rPr lang="en-US" dirty="0" smtClean="0">
                <a:latin typeface="Arial" pitchFamily="-109" charset="0"/>
                <a:ea typeface="ＭＳ Ｐゴシック" pitchFamily="-109" charset="-128"/>
                <a:cs typeface="ＭＳ Ｐゴシック" pitchFamily="-109" charset="-128"/>
              </a:rPr>
              <a:t>least one column in which each value is unique, thus serving as an identifier for a</a:t>
            </a:r>
          </a:p>
          <a:p>
            <a:pPr eaLnBrk="1" hangingPunct="1"/>
            <a:r>
              <a:rPr lang="en-US" dirty="0" smtClean="0">
                <a:latin typeface="Arial" pitchFamily="-109" charset="0"/>
                <a:ea typeface="ＭＳ Ｐゴシック" pitchFamily="-109" charset="-128"/>
                <a:cs typeface="ＭＳ Ｐゴシック" pitchFamily="-109" charset="-128"/>
              </a:rPr>
              <a:t>given entry. For example, a typical telephone directory contains one entry for each</a:t>
            </a:r>
          </a:p>
          <a:p>
            <a:pPr eaLnBrk="1" hangingPunct="1"/>
            <a:r>
              <a:rPr lang="en-US" dirty="0" smtClean="0">
                <a:latin typeface="Arial" pitchFamily="-109" charset="0"/>
                <a:ea typeface="ＭＳ Ｐゴシック" pitchFamily="-109" charset="-128"/>
                <a:cs typeface="ＭＳ Ｐゴシック" pitchFamily="-109" charset="-128"/>
              </a:rPr>
              <a:t>subscriber, with columns for name, telephone number, and address. Such a table is</a:t>
            </a:r>
          </a:p>
          <a:p>
            <a:pPr eaLnBrk="1" hangingPunct="1"/>
            <a:r>
              <a:rPr lang="en-US" dirty="0" smtClean="0">
                <a:latin typeface="Arial" pitchFamily="-109" charset="0"/>
                <a:ea typeface="ＭＳ Ｐゴシック" pitchFamily="-109" charset="-128"/>
                <a:cs typeface="ＭＳ Ｐゴシック" pitchFamily="-109" charset="-128"/>
              </a:rPr>
              <a:t>called a flat file because it is a single two-dimensional (rows and columns) file. In a</a:t>
            </a:r>
          </a:p>
          <a:p>
            <a:pPr eaLnBrk="1" hangingPunct="1"/>
            <a:r>
              <a:rPr lang="en-US" dirty="0" smtClean="0">
                <a:latin typeface="Arial" pitchFamily="-109" charset="0"/>
                <a:ea typeface="ＭＳ Ｐゴシック" pitchFamily="-109" charset="-128"/>
                <a:cs typeface="ＭＳ Ｐゴシック" pitchFamily="-109" charset="-128"/>
              </a:rPr>
              <a:t>flat file, all of the data are stored in a single table. For the telephone directory, there</a:t>
            </a:r>
          </a:p>
          <a:p>
            <a:pPr eaLnBrk="1" hangingPunct="1"/>
            <a:r>
              <a:rPr lang="en-US" dirty="0" smtClean="0">
                <a:latin typeface="Arial" pitchFamily="-109" charset="0"/>
                <a:ea typeface="ＭＳ Ｐゴシック" pitchFamily="-109" charset="-128"/>
                <a:cs typeface="ＭＳ Ｐゴシック" pitchFamily="-109" charset="-128"/>
              </a:rPr>
              <a:t>might be a number of subscribers with the same name, but the telephone numbers</a:t>
            </a:r>
          </a:p>
          <a:p>
            <a:pPr eaLnBrk="1" hangingPunct="1"/>
            <a:r>
              <a:rPr lang="en-US" dirty="0" smtClean="0">
                <a:latin typeface="Arial" pitchFamily="-109" charset="0"/>
                <a:ea typeface="ＭＳ Ｐゴシック" pitchFamily="-109" charset="-128"/>
                <a:cs typeface="ＭＳ Ｐゴシック" pitchFamily="-109" charset="-128"/>
              </a:rPr>
              <a:t>should be unique, so that the telephone number serves as a unique identifier for a</a:t>
            </a:r>
          </a:p>
          <a:p>
            <a:pPr eaLnBrk="1" hangingPunct="1"/>
            <a:r>
              <a:rPr lang="en-US" dirty="0" smtClean="0">
                <a:latin typeface="Arial" pitchFamily="-109" charset="0"/>
                <a:ea typeface="ＭＳ Ｐゴシック" pitchFamily="-109" charset="-128"/>
                <a:cs typeface="ＭＳ Ｐゴシック" pitchFamily="-109" charset="-128"/>
              </a:rPr>
              <a:t>row. However, two or more people sharing the same phone number might each be</a:t>
            </a:r>
          </a:p>
          <a:p>
            <a:pPr eaLnBrk="1" hangingPunct="1"/>
            <a:r>
              <a:rPr lang="en-US" dirty="0" smtClean="0">
                <a:latin typeface="Arial" pitchFamily="-109" charset="0"/>
                <a:ea typeface="ＭＳ Ｐゴシック" pitchFamily="-109" charset="-128"/>
                <a:cs typeface="ＭＳ Ｐゴシック" pitchFamily="-109" charset="-128"/>
              </a:rPr>
              <a:t>listed in the directory. To continue to hold all of the data for the telephone directory</a:t>
            </a:r>
          </a:p>
          <a:p>
            <a:pPr eaLnBrk="1" hangingPunct="1"/>
            <a:r>
              <a:rPr lang="en-US" dirty="0" smtClean="0">
                <a:latin typeface="Arial" pitchFamily="-109" charset="0"/>
                <a:ea typeface="ＭＳ Ｐゴシック" pitchFamily="-109" charset="-128"/>
                <a:cs typeface="ＭＳ Ｐゴシック" pitchFamily="-109" charset="-128"/>
              </a:rPr>
              <a:t>in a single table and to provide for a unique identifier for each row, we could require</a:t>
            </a:r>
          </a:p>
          <a:p>
            <a:pPr eaLnBrk="1" hangingPunct="1"/>
            <a:r>
              <a:rPr lang="en-US" dirty="0" smtClean="0">
                <a:latin typeface="Arial" pitchFamily="-109" charset="0"/>
                <a:ea typeface="ＭＳ Ｐゴシック" pitchFamily="-109" charset="-128"/>
                <a:cs typeface="ＭＳ Ｐゴシック" pitchFamily="-109" charset="-128"/>
              </a:rPr>
              <a:t>a separate column for secondary subscriber, tertiary subscriber, and so on. The result</a:t>
            </a:r>
          </a:p>
          <a:p>
            <a:pPr eaLnBrk="1" hangingPunct="1"/>
            <a:r>
              <a:rPr lang="en-US" dirty="0" smtClean="0">
                <a:latin typeface="Arial" pitchFamily="-109" charset="0"/>
                <a:ea typeface="ＭＳ Ｐゴシック" pitchFamily="-109" charset="-128"/>
                <a:cs typeface="ＭＳ Ｐゴシック" pitchFamily="-109" charset="-128"/>
              </a:rPr>
              <a:t>would be that for each telephone number in use, there is a single entry in the table.</a:t>
            </a:r>
          </a:p>
          <a:p>
            <a:pPr eaLnBrk="1" hangingPunct="1"/>
            <a:endParaRPr lang="en-US" dirty="0" smtClean="0">
              <a:latin typeface="Arial" pitchFamily="-109" charset="0"/>
              <a:ea typeface="ＭＳ Ｐゴシック" pitchFamily="-109" charset="-128"/>
              <a:cs typeface="ＭＳ Ｐゴシック" pitchFamily="-109" charset="-128"/>
            </a:endParaRPr>
          </a:p>
          <a:p>
            <a:pPr eaLnBrk="1" hangingPunct="1"/>
            <a:r>
              <a:rPr lang="en-US" dirty="0" smtClean="0">
                <a:latin typeface="Arial" pitchFamily="-109" charset="0"/>
                <a:ea typeface="ＭＳ Ｐゴシック" pitchFamily="-109" charset="-128"/>
                <a:cs typeface="ＭＳ Ｐゴシック" pitchFamily="-109" charset="-128"/>
              </a:rPr>
              <a:t>The drawback of using a single table is that some of the column positions for</a:t>
            </a:r>
          </a:p>
          <a:p>
            <a:pPr eaLnBrk="1" hangingPunct="1"/>
            <a:r>
              <a:rPr lang="en-US" dirty="0" smtClean="0">
                <a:latin typeface="Arial" pitchFamily="-109" charset="0"/>
                <a:ea typeface="ＭＳ Ｐゴシック" pitchFamily="-109" charset="-128"/>
                <a:cs typeface="ＭＳ Ｐゴシック" pitchFamily="-109" charset="-128"/>
              </a:rPr>
              <a:t>a given row may be blank (not used). Also, any time a new service or new type of</a:t>
            </a:r>
          </a:p>
          <a:p>
            <a:pPr eaLnBrk="1" hangingPunct="1"/>
            <a:r>
              <a:rPr lang="en-US" dirty="0" smtClean="0">
                <a:latin typeface="Arial" pitchFamily="-109" charset="0"/>
                <a:ea typeface="ＭＳ Ｐゴシック" pitchFamily="-109" charset="-128"/>
                <a:cs typeface="ＭＳ Ｐゴシック" pitchFamily="-109" charset="-128"/>
              </a:rPr>
              <a:t>information is incorporated in the database, more columns must be added and the</a:t>
            </a:r>
          </a:p>
          <a:p>
            <a:pPr eaLnBrk="1" hangingPunct="1"/>
            <a:r>
              <a:rPr lang="en-US" dirty="0" smtClean="0">
                <a:latin typeface="Arial" pitchFamily="-109" charset="0"/>
                <a:ea typeface="ＭＳ Ｐゴシック" pitchFamily="-109" charset="-128"/>
                <a:cs typeface="ＭＳ Ｐゴシック" pitchFamily="-109" charset="-128"/>
              </a:rPr>
              <a:t>database and accompanying software must be redesigned and rebuilt.</a:t>
            </a:r>
          </a:p>
          <a:p>
            <a:pPr eaLnBrk="1" hangingPunct="1"/>
            <a:endParaRPr lang="en-US" dirty="0" smtClean="0">
              <a:latin typeface="Arial" pitchFamily="-109" charset="0"/>
              <a:ea typeface="ＭＳ Ｐゴシック" pitchFamily="-109" charset="-128"/>
              <a:cs typeface="ＭＳ Ｐゴシック" pitchFamily="-109" charset="-128"/>
            </a:endParaRPr>
          </a:p>
          <a:p>
            <a:pPr eaLnBrk="1" hangingPunct="1"/>
            <a:r>
              <a:rPr lang="en-US" dirty="0" smtClean="0">
                <a:latin typeface="Arial" pitchFamily="-109" charset="0"/>
                <a:ea typeface="ＭＳ Ｐゴシック" pitchFamily="-109" charset="-128"/>
                <a:cs typeface="ＭＳ Ｐゴシック" pitchFamily="-109" charset="-128"/>
              </a:rPr>
              <a:t>The relational database structure enables the creation of multiple tables</a:t>
            </a:r>
          </a:p>
          <a:p>
            <a:pPr eaLnBrk="1" hangingPunct="1"/>
            <a:r>
              <a:rPr lang="en-US" dirty="0" smtClean="0">
                <a:latin typeface="Arial" pitchFamily="-109" charset="0"/>
                <a:ea typeface="ＭＳ Ｐゴシック" pitchFamily="-109" charset="-128"/>
                <a:cs typeface="ＭＳ Ｐゴシック" pitchFamily="-109" charset="-128"/>
              </a:rPr>
              <a:t>tied together by a unique identifier that is present in all tables.</a:t>
            </a:r>
          </a:p>
          <a:p>
            <a:pPr eaLnBrk="1" hangingPunct="1"/>
            <a:endParaRPr lang="en-US" dirty="0" smtClean="0">
              <a:latin typeface="Arial" pitchFamily="-109" charset="0"/>
              <a:ea typeface="ＭＳ Ｐゴシック" pitchFamily="-109" charset="-128"/>
              <a:cs typeface="ＭＳ Ｐゴシック" pitchFamily="-109" charset="-128"/>
            </a:endParaRPr>
          </a:p>
          <a:p>
            <a:pPr eaLnBrk="1" hangingPunct="1"/>
            <a:r>
              <a:rPr lang="en-US" dirty="0" smtClean="0">
                <a:latin typeface="Arial" pitchFamily="-109" charset="0"/>
                <a:ea typeface="ＭＳ Ｐゴシック" pitchFamily="-109" charset="-128"/>
                <a:cs typeface="ＭＳ Ｐゴシック" pitchFamily="-109" charset="-128"/>
              </a:rPr>
              <a:t>Users and applications use a relational query language to access the database.</a:t>
            </a:r>
          </a:p>
          <a:p>
            <a:pPr eaLnBrk="1" hangingPunct="1"/>
            <a:r>
              <a:rPr lang="en-US" dirty="0" smtClean="0">
                <a:latin typeface="Arial" pitchFamily="-109" charset="0"/>
                <a:ea typeface="ＭＳ Ｐゴシック" pitchFamily="-109" charset="-128"/>
                <a:cs typeface="ＭＳ Ｐゴシック" pitchFamily="-109" charset="-128"/>
              </a:rPr>
              <a:t>The query language uses declarative statements rather than the procedural</a:t>
            </a:r>
          </a:p>
          <a:p>
            <a:pPr eaLnBrk="1" hangingPunct="1"/>
            <a:r>
              <a:rPr lang="en-US" dirty="0" smtClean="0">
                <a:latin typeface="Arial" pitchFamily="-109" charset="0"/>
                <a:ea typeface="ＭＳ Ｐゴシック" pitchFamily="-109" charset="-128"/>
                <a:cs typeface="ＭＳ Ｐゴシック" pitchFamily="-109" charset="-128"/>
              </a:rPr>
              <a:t>instructions of a programming language. In essence, the query language allows</a:t>
            </a:r>
          </a:p>
          <a:p>
            <a:pPr eaLnBrk="1" hangingPunct="1"/>
            <a:r>
              <a:rPr lang="en-US" dirty="0" smtClean="0">
                <a:latin typeface="Arial" pitchFamily="-109" charset="0"/>
                <a:ea typeface="ＭＳ Ｐゴシック" pitchFamily="-109" charset="-128"/>
                <a:cs typeface="ＭＳ Ｐゴシック" pitchFamily="-109" charset="-128"/>
              </a:rPr>
              <a:t>the user to request selected items of data from all records that fit a given set of</a:t>
            </a:r>
          </a:p>
          <a:p>
            <a:pPr eaLnBrk="1" hangingPunct="1"/>
            <a:r>
              <a:rPr lang="en-US" dirty="0" smtClean="0">
                <a:latin typeface="Arial" pitchFamily="-109" charset="0"/>
                <a:ea typeface="ＭＳ Ｐゴシック" pitchFamily="-109" charset="-128"/>
                <a:cs typeface="ＭＳ Ｐゴシック" pitchFamily="-109" charset="-128"/>
              </a:rPr>
              <a:t>criteria. The software then figures out how to extract the requested data from one</a:t>
            </a:r>
          </a:p>
          <a:p>
            <a:pPr eaLnBrk="1" hangingPunct="1"/>
            <a:r>
              <a:rPr lang="en-US" dirty="0" smtClean="0">
                <a:latin typeface="Arial" pitchFamily="-109" charset="0"/>
                <a:ea typeface="ＭＳ Ｐゴシック" pitchFamily="-109" charset="-128"/>
                <a:cs typeface="ＭＳ Ｐゴシック" pitchFamily="-109" charset="-128"/>
              </a:rPr>
              <a:t>or more tables. For example, a telephone company representative could retrieve a</a:t>
            </a:r>
          </a:p>
          <a:p>
            <a:pPr eaLnBrk="1" hangingPunct="1"/>
            <a:r>
              <a:rPr lang="en-US" dirty="0" smtClean="0">
                <a:latin typeface="Arial" pitchFamily="-109" charset="0"/>
                <a:ea typeface="ＭＳ Ｐゴシック" pitchFamily="-109" charset="-128"/>
                <a:cs typeface="ＭＳ Ｐゴシック" pitchFamily="-109" charset="-128"/>
              </a:rPr>
              <a:t>subscriber’s billing information as well as the status of special services or the latest</a:t>
            </a:r>
          </a:p>
          <a:p>
            <a:pPr eaLnBrk="1" hangingPunct="1"/>
            <a:r>
              <a:rPr lang="en-US" dirty="0" smtClean="0">
                <a:latin typeface="Arial" pitchFamily="-109" charset="0"/>
                <a:ea typeface="ＭＳ Ｐゴシック" pitchFamily="-109" charset="-128"/>
                <a:cs typeface="ＭＳ Ｐゴシック" pitchFamily="-109" charset="-128"/>
              </a:rPr>
              <a:t>payment received, all displayed on one screen.</a:t>
            </a:r>
            <a:endParaRPr lang="en-US" dirty="0" smtClean="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820512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xfrm>
            <a:off x="3884613" y="8685213"/>
            <a:ext cx="2971800" cy="457200"/>
          </a:xfrm>
          <a:prstGeom prst="rect">
            <a:avLst/>
          </a:prstGeom>
          <a:noFill/>
        </p:spPr>
        <p:txBody>
          <a:bodyPr/>
          <a:lstStyle/>
          <a:p>
            <a:fld id="{59E3DD2A-7E87-A440-850D-3601378074C8}" type="slidenum">
              <a:rPr lang="en-AU">
                <a:latin typeface="Arial" pitchFamily="-109" charset="0"/>
              </a:rPr>
              <a:pPr/>
              <a:t>8</a:t>
            </a:fld>
            <a:endParaRPr lang="en-AU">
              <a:latin typeface="Arial" pitchFamily="-109"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Structured Query Language (SQL) is a standardized language that can be used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define schema, manipulate, and query data in a relational database. There are several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versions of the ANSI/ISO standard and a variety of different implementations,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but all follow the same basic syntax and semantics.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SQL statements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can be used to create tables, insert and delete data in tables, create views,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retrieve data with query statements.</a:t>
            </a:r>
            <a:endParaRPr lang="en-US" dirty="0" smtClean="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381364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good time to encourage</a:t>
            </a:r>
            <a:r>
              <a:rPr lang="en-US" baseline="0" dirty="0" smtClean="0"/>
              <a:t> students to think about places databases are commonly used and all the purposes they may be used for. Examples such as banks, large retailers, and law enforcement quickly make clear why all of these requirements are critically important. We</a:t>
            </a:r>
            <a:r>
              <a:rPr lang="fr-FR" baseline="0" dirty="0" smtClean="0"/>
              <a:t>’</a:t>
            </a:r>
            <a:r>
              <a:rPr lang="en-US" baseline="0" dirty="0" err="1" smtClean="0"/>
              <a:t>ve</a:t>
            </a:r>
            <a:r>
              <a:rPr lang="en-US" baseline="0" dirty="0" smtClean="0"/>
              <a:t> already discussed many of the ways these requirements are achieved in previous chapters, but the remainder of this chapter covers special considerations for databases.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E6EF5E0-C2FA-5142-86EE-14490FC049AF}" type="slidenum">
              <a:rPr lang="en-US" smtClean="0">
                <a:solidFill>
                  <a:prstClr val="black"/>
                </a:solidFill>
                <a:latin typeface="Calibri"/>
              </a:rPr>
              <a:pPr/>
              <a:t>15</a:t>
            </a:fld>
            <a:endParaRPr lang="en-US">
              <a:solidFill>
                <a:prstClr val="black"/>
              </a:solidFill>
              <a:latin typeface="Calibri"/>
            </a:endParaRPr>
          </a:p>
        </p:txBody>
      </p:sp>
    </p:spTree>
    <p:extLst>
      <p:ext uri="{BB962C8B-B14F-4D97-AF65-F5344CB8AC3E}">
        <p14:creationId xmlns:p14="http://schemas.microsoft.com/office/powerpoint/2010/main" val="579022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xfrm>
            <a:off x="3884613" y="8685213"/>
            <a:ext cx="2971800" cy="457200"/>
          </a:xfrm>
          <a:prstGeom prst="rect">
            <a:avLst/>
          </a:prstGeom>
          <a:noFill/>
        </p:spPr>
        <p:txBody>
          <a:bodyPr/>
          <a:lstStyle/>
          <a:p>
            <a:fld id="{F6667838-03C6-3441-90D2-D6BAE392940E}" type="slidenum">
              <a:rPr lang="en-AU">
                <a:latin typeface="Arial" pitchFamily="-109" charset="0"/>
              </a:rPr>
              <a:pPr/>
              <a:t>17</a:t>
            </a:fld>
            <a:endParaRPr lang="en-AU">
              <a:latin typeface="Arial" pitchFamily="-109"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b="0" dirty="0" smtClean="0">
                <a:latin typeface="Arial" pitchFamily="-109" charset="0"/>
                <a:ea typeface="ＭＳ Ｐゴシック" pitchFamily="-109" charset="-128"/>
                <a:cs typeface="ＭＳ Ｐゴシック" pitchFamily="-109" charset="-128"/>
              </a:rPr>
              <a:t>Commercial and open-source DBMSs typically provide an access control capability</a:t>
            </a:r>
          </a:p>
          <a:p>
            <a:pPr eaLnBrk="1" hangingPunct="1"/>
            <a:r>
              <a:rPr lang="en-US" b="0" dirty="0" smtClean="0">
                <a:latin typeface="Arial" pitchFamily="-109" charset="0"/>
                <a:ea typeface="ＭＳ Ｐゴシック" pitchFamily="-109" charset="-128"/>
                <a:cs typeface="ＭＳ Ｐゴシック" pitchFamily="-109" charset="-128"/>
              </a:rPr>
              <a:t>for the database. The DBMS operates on the assumption that the computer system</a:t>
            </a:r>
          </a:p>
          <a:p>
            <a:pPr eaLnBrk="1" hangingPunct="1"/>
            <a:r>
              <a:rPr lang="en-US" b="0" dirty="0" smtClean="0">
                <a:latin typeface="Arial" pitchFamily="-109" charset="0"/>
                <a:ea typeface="ＭＳ Ｐゴシック" pitchFamily="-109" charset="-128"/>
                <a:cs typeface="ＭＳ Ｐゴシック" pitchFamily="-109" charset="-128"/>
              </a:rPr>
              <a:t>has authenticated each user. As an additional line of defense, the computer system</a:t>
            </a:r>
          </a:p>
          <a:p>
            <a:pPr eaLnBrk="1" hangingPunct="1"/>
            <a:r>
              <a:rPr lang="en-US" b="0" dirty="0" smtClean="0">
                <a:latin typeface="Arial" pitchFamily="-109" charset="0"/>
                <a:ea typeface="ＭＳ Ｐゴシック" pitchFamily="-109" charset="-128"/>
                <a:cs typeface="ＭＳ Ｐゴシック" pitchFamily="-109" charset="-128"/>
              </a:rPr>
              <a:t>may use the overall access control system described in Chapter 4 to determine</a:t>
            </a:r>
          </a:p>
          <a:p>
            <a:pPr eaLnBrk="1" hangingPunct="1"/>
            <a:r>
              <a:rPr lang="en-US" b="0" dirty="0" smtClean="0">
                <a:latin typeface="Arial" pitchFamily="-109" charset="0"/>
                <a:ea typeface="ＭＳ Ｐゴシック" pitchFamily="-109" charset="-128"/>
                <a:cs typeface="ＭＳ Ｐゴシック" pitchFamily="-109" charset="-128"/>
              </a:rPr>
              <a:t>whether a user may have access to the database as a whole. For users who are</a:t>
            </a:r>
          </a:p>
          <a:p>
            <a:pPr eaLnBrk="1" hangingPunct="1"/>
            <a:r>
              <a:rPr lang="en-US" b="0" dirty="0" smtClean="0">
                <a:latin typeface="Arial" pitchFamily="-109" charset="0"/>
                <a:ea typeface="ＭＳ Ｐゴシック" pitchFamily="-109" charset="-128"/>
                <a:cs typeface="ＭＳ Ｐゴシック" pitchFamily="-109" charset="-128"/>
              </a:rPr>
              <a:t>authenticated and granted access to the database, a database access control system</a:t>
            </a:r>
          </a:p>
          <a:p>
            <a:pPr eaLnBrk="1" hangingPunct="1"/>
            <a:r>
              <a:rPr lang="en-US" b="0" dirty="0" smtClean="0">
                <a:latin typeface="Arial" pitchFamily="-109" charset="0"/>
                <a:ea typeface="ＭＳ Ｐゴシック" pitchFamily="-109" charset="-128"/>
                <a:cs typeface="ＭＳ Ｐゴシック" pitchFamily="-109" charset="-128"/>
              </a:rPr>
              <a:t>provides a specific capability that controls access to portions of the database.</a:t>
            </a:r>
          </a:p>
          <a:p>
            <a:pPr eaLnBrk="1" hangingPunct="1"/>
            <a:endParaRPr lang="en-US" b="0" dirty="0" smtClean="0">
              <a:latin typeface="Arial" pitchFamily="-109" charset="0"/>
              <a:ea typeface="ＭＳ Ｐゴシック" pitchFamily="-109" charset="-128"/>
              <a:cs typeface="ＭＳ Ｐゴシック" pitchFamily="-109" charset="-128"/>
            </a:endParaRPr>
          </a:p>
          <a:p>
            <a:pPr eaLnBrk="1" hangingPunct="1"/>
            <a:r>
              <a:rPr lang="en-US" b="0" dirty="0" smtClean="0">
                <a:latin typeface="Arial" pitchFamily="-109" charset="0"/>
                <a:ea typeface="ＭＳ Ｐゴシック" pitchFamily="-109" charset="-128"/>
                <a:cs typeface="ＭＳ Ｐゴシック" pitchFamily="-109" charset="-128"/>
              </a:rPr>
              <a:t>Commercial and open-source DBMSs provide discretionary or role-based</a:t>
            </a:r>
          </a:p>
          <a:p>
            <a:pPr eaLnBrk="1" hangingPunct="1"/>
            <a:r>
              <a:rPr lang="en-US" b="0" dirty="0" smtClean="0">
                <a:latin typeface="Arial" pitchFamily="-109" charset="0"/>
                <a:ea typeface="ＭＳ Ｐゴシック" pitchFamily="-109" charset="-128"/>
                <a:cs typeface="ＭＳ Ｐゴシック" pitchFamily="-109" charset="-128"/>
              </a:rPr>
              <a:t>access control. We defer a discussion of mandatory access control considerations</a:t>
            </a:r>
          </a:p>
          <a:p>
            <a:r>
              <a:rPr lang="en-US" b="0" dirty="0" smtClean="0">
                <a:latin typeface="Arial" pitchFamily="-109" charset="0"/>
                <a:ea typeface="ＭＳ Ｐゴシック" pitchFamily="-109" charset="-128"/>
                <a:cs typeface="ＭＳ Ｐゴシック" pitchFamily="-109" charset="-128"/>
              </a:rPr>
              <a:t>to Chapter 13 . Typically, a DBMS can support a range of administrative policies,</a:t>
            </a:r>
          </a:p>
          <a:p>
            <a:r>
              <a:rPr lang="en-US" b="0" dirty="0" smtClean="0">
                <a:latin typeface="Arial" pitchFamily="-109" charset="0"/>
                <a:ea typeface="ＭＳ Ｐゴシック" pitchFamily="-109" charset="-128"/>
                <a:cs typeface="ＭＳ Ｐゴシック" pitchFamily="-109" charset="-128"/>
              </a:rPr>
              <a:t>including the following:</a:t>
            </a:r>
          </a:p>
          <a:p>
            <a:endParaRPr lang="en-US" b="0" dirty="0" smtClean="0">
              <a:latin typeface="Arial" pitchFamily="-109" charset="0"/>
              <a:ea typeface="ＭＳ Ｐゴシック" pitchFamily="-109" charset="-128"/>
              <a:cs typeface="ＭＳ Ｐゴシック" pitchFamily="-109" charset="-128"/>
            </a:endParaRPr>
          </a:p>
          <a:p>
            <a:r>
              <a:rPr lang="en-US" b="0" dirty="0" smtClean="0">
                <a:latin typeface="Arial" pitchFamily="-109" charset="0"/>
                <a:ea typeface="ＭＳ Ｐゴシック" pitchFamily="-109" charset="-128"/>
                <a:cs typeface="ＭＳ Ｐゴシック" pitchFamily="-109" charset="-128"/>
              </a:rPr>
              <a:t>• Centralized administration: A small number of privileged users may grant and</a:t>
            </a:r>
          </a:p>
          <a:p>
            <a:r>
              <a:rPr lang="en-US" b="0" dirty="0" smtClean="0">
                <a:latin typeface="Arial" pitchFamily="-109" charset="0"/>
                <a:ea typeface="ＭＳ Ｐゴシック" pitchFamily="-109" charset="-128"/>
                <a:cs typeface="ＭＳ Ｐゴシック" pitchFamily="-109" charset="-128"/>
              </a:rPr>
              <a:t>revoke access rights.</a:t>
            </a:r>
          </a:p>
          <a:p>
            <a:endParaRPr lang="en-US" b="0" dirty="0" smtClean="0">
              <a:latin typeface="Arial" pitchFamily="-109" charset="0"/>
              <a:ea typeface="ＭＳ Ｐゴシック" pitchFamily="-109" charset="-128"/>
              <a:cs typeface="ＭＳ Ｐゴシック" pitchFamily="-109" charset="-128"/>
            </a:endParaRPr>
          </a:p>
          <a:p>
            <a:r>
              <a:rPr lang="en-US" b="0" dirty="0" smtClean="0">
                <a:latin typeface="Arial" pitchFamily="-109" charset="0"/>
                <a:ea typeface="ＭＳ Ｐゴシック" pitchFamily="-109" charset="-128"/>
                <a:cs typeface="ＭＳ Ｐゴシック" pitchFamily="-109" charset="-128"/>
              </a:rPr>
              <a:t>• Ownership-based administration: The owner (creator) of a table may grant</a:t>
            </a:r>
          </a:p>
          <a:p>
            <a:r>
              <a:rPr lang="en-US" b="0" dirty="0" smtClean="0">
                <a:latin typeface="Arial" pitchFamily="-109" charset="0"/>
                <a:ea typeface="ＭＳ Ｐゴシック" pitchFamily="-109" charset="-128"/>
                <a:cs typeface="ＭＳ Ｐゴシック" pitchFamily="-109" charset="-128"/>
              </a:rPr>
              <a:t>and revoke access rights to the table.</a:t>
            </a:r>
          </a:p>
          <a:p>
            <a:endParaRPr lang="en-US" b="0" dirty="0" smtClean="0">
              <a:latin typeface="Arial" pitchFamily="-109" charset="0"/>
              <a:ea typeface="ＭＳ Ｐゴシック" pitchFamily="-109" charset="-128"/>
              <a:cs typeface="ＭＳ Ｐゴシック" pitchFamily="-109" charset="-128"/>
            </a:endParaRPr>
          </a:p>
          <a:p>
            <a:r>
              <a:rPr lang="en-US" b="0" dirty="0" smtClean="0">
                <a:latin typeface="Arial" pitchFamily="-109" charset="0"/>
                <a:ea typeface="ＭＳ Ｐゴシック" pitchFamily="-109" charset="-128"/>
                <a:cs typeface="ＭＳ Ｐゴシック" pitchFamily="-109" charset="-128"/>
              </a:rPr>
              <a:t>• Decentralized administration: In addition to granting and revoking access rights</a:t>
            </a:r>
          </a:p>
          <a:p>
            <a:r>
              <a:rPr lang="en-US" b="0" dirty="0" smtClean="0">
                <a:latin typeface="Arial" pitchFamily="-109" charset="0"/>
                <a:ea typeface="ＭＳ Ｐゴシック" pitchFamily="-109" charset="-128"/>
                <a:cs typeface="ＭＳ Ｐゴシック" pitchFamily="-109" charset="-128"/>
              </a:rPr>
              <a:t>to a table, the owner of the table may grant and revoke authorization rights to</a:t>
            </a:r>
          </a:p>
          <a:p>
            <a:r>
              <a:rPr lang="en-US" b="0" dirty="0" smtClean="0">
                <a:latin typeface="Arial" pitchFamily="-109" charset="0"/>
                <a:ea typeface="ＭＳ Ｐゴシック" pitchFamily="-109" charset="-128"/>
                <a:cs typeface="ＭＳ Ｐゴシック" pitchFamily="-109" charset="-128"/>
              </a:rPr>
              <a:t>other users, allowing them to grant and revoke access rights to the table.</a:t>
            </a:r>
          </a:p>
          <a:p>
            <a:endParaRPr lang="en-US" b="0" dirty="0" smtClean="0">
              <a:latin typeface="Arial" pitchFamily="-109" charset="0"/>
              <a:ea typeface="ＭＳ Ｐゴシック" pitchFamily="-109" charset="-128"/>
              <a:cs typeface="ＭＳ Ｐゴシック" pitchFamily="-109" charset="-128"/>
            </a:endParaRPr>
          </a:p>
          <a:p>
            <a:r>
              <a:rPr lang="en-US" b="0" dirty="0" smtClean="0">
                <a:latin typeface="Arial" pitchFamily="-109" charset="0"/>
                <a:ea typeface="ＭＳ Ｐゴシック" pitchFamily="-109" charset="-128"/>
                <a:cs typeface="ＭＳ Ｐゴシック" pitchFamily="-109" charset="-128"/>
              </a:rPr>
              <a:t>As with any access control system, a database access control system distinguishes</a:t>
            </a:r>
          </a:p>
          <a:p>
            <a:r>
              <a:rPr lang="en-US" b="0" dirty="0" smtClean="0">
                <a:latin typeface="Arial" pitchFamily="-109" charset="0"/>
                <a:ea typeface="ＭＳ Ｐゴシック" pitchFamily="-109" charset="-128"/>
                <a:cs typeface="ＭＳ Ｐゴシック" pitchFamily="-109" charset="-128"/>
              </a:rPr>
              <a:t>different access rights, including create, insert, delete, update, read, and write. Some</a:t>
            </a:r>
          </a:p>
          <a:p>
            <a:r>
              <a:rPr lang="en-US" b="0" dirty="0" smtClean="0">
                <a:latin typeface="Arial" pitchFamily="-109" charset="0"/>
                <a:ea typeface="ＭＳ Ｐゴシック" pitchFamily="-109" charset="-128"/>
                <a:cs typeface="ＭＳ Ｐゴシック" pitchFamily="-109" charset="-128"/>
              </a:rPr>
              <a:t>DBMSs provide considerable control over the granularity of access rights. Access</a:t>
            </a:r>
          </a:p>
          <a:p>
            <a:r>
              <a:rPr lang="en-US" b="0" dirty="0" smtClean="0">
                <a:latin typeface="Arial" pitchFamily="-109" charset="0"/>
                <a:ea typeface="ＭＳ Ｐゴシック" pitchFamily="-109" charset="-128"/>
                <a:cs typeface="ＭＳ Ｐゴシック" pitchFamily="-109" charset="-128"/>
              </a:rPr>
              <a:t>rights can be to the entire database, to individual tables, or to selected rows or columns</a:t>
            </a:r>
          </a:p>
          <a:p>
            <a:r>
              <a:rPr lang="en-US" b="0" dirty="0" smtClean="0">
                <a:latin typeface="Arial" pitchFamily="-109" charset="0"/>
                <a:ea typeface="ＭＳ Ｐゴシック" pitchFamily="-109" charset="-128"/>
                <a:cs typeface="ＭＳ Ｐゴシック" pitchFamily="-109" charset="-128"/>
              </a:rPr>
              <a:t>within a table. Access rights can be determined based on the contents of a table entry.</a:t>
            </a:r>
          </a:p>
          <a:p>
            <a:r>
              <a:rPr lang="en-US" b="0" dirty="0" smtClean="0">
                <a:latin typeface="Arial" pitchFamily="-109" charset="0"/>
                <a:ea typeface="ＭＳ Ｐゴシック" pitchFamily="-109" charset="-128"/>
                <a:cs typeface="ＭＳ Ｐゴシック" pitchFamily="-109" charset="-128"/>
              </a:rPr>
              <a:t>For example, in a personnel database, some users may be limited to seeing salary</a:t>
            </a:r>
          </a:p>
          <a:p>
            <a:r>
              <a:rPr lang="en-US" b="0" dirty="0" smtClean="0">
                <a:latin typeface="Arial" pitchFamily="-109" charset="0"/>
                <a:ea typeface="ＭＳ Ｐゴシック" pitchFamily="-109" charset="-128"/>
                <a:cs typeface="ＭＳ Ｐゴシック" pitchFamily="-109" charset="-128"/>
              </a:rPr>
              <a:t>information only up to a certain maximum value. And a department manager may</a:t>
            </a:r>
          </a:p>
          <a:p>
            <a:r>
              <a:rPr lang="en-US" b="0" dirty="0" smtClean="0">
                <a:latin typeface="Arial" pitchFamily="-109" charset="0"/>
                <a:ea typeface="ＭＳ Ｐゴシック" pitchFamily="-109" charset="-128"/>
                <a:cs typeface="ＭＳ Ｐゴシック" pitchFamily="-109" charset="-128"/>
              </a:rPr>
              <a:t>only be allowed to view salary information for employees in his or her department.</a:t>
            </a:r>
          </a:p>
          <a:p>
            <a:pPr eaLnBrk="1" hangingPunct="1"/>
            <a:endParaRPr lang="en-US" b="0" dirty="0" smtClean="0">
              <a:latin typeface="Arial"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320273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xfrm>
            <a:off x="3884613" y="8685213"/>
            <a:ext cx="2971800" cy="457200"/>
          </a:xfrm>
          <a:prstGeom prst="rect">
            <a:avLst/>
          </a:prstGeom>
          <a:noFill/>
        </p:spPr>
        <p:txBody>
          <a:bodyPr/>
          <a:lstStyle/>
          <a:p>
            <a:fld id="{747C0D2D-7D33-9045-89D9-D9FBD7DBBB98}" type="slidenum">
              <a:rPr lang="en-AU">
                <a:latin typeface="Arial" pitchFamily="-109" charset="0"/>
              </a:rPr>
              <a:pPr/>
              <a:t>18</a:t>
            </a:fld>
            <a:endParaRPr lang="en-AU">
              <a:latin typeface="Arial" pitchFamily="-109"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r>
              <a:rPr lang="en-US" dirty="0" smtClean="0">
                <a:latin typeface="Arial" pitchFamily="-109" charset="0"/>
                <a:ea typeface="ＭＳ Ｐゴシック" pitchFamily="-109" charset="-128"/>
                <a:cs typeface="ＭＳ Ｐゴシック" pitchFamily="-109" charset="-128"/>
              </a:rPr>
              <a:t>SQL provides two commands for managing access rights, GRANT and REVOKE.</a:t>
            </a:r>
          </a:p>
          <a:p>
            <a:r>
              <a:rPr lang="en-US" dirty="0" smtClean="0">
                <a:latin typeface="Arial" pitchFamily="-109" charset="0"/>
                <a:ea typeface="ＭＳ Ｐゴシック" pitchFamily="-109" charset="-128"/>
                <a:cs typeface="ＭＳ Ｐゴシック" pitchFamily="-109" charset="-128"/>
              </a:rPr>
              <a:t>For different versions of SQL, the syntax is slightly different. In general terms, the</a:t>
            </a:r>
          </a:p>
          <a:p>
            <a:r>
              <a:rPr lang="en-US" dirty="0" smtClean="0">
                <a:latin typeface="Arial" pitchFamily="-109" charset="0"/>
                <a:ea typeface="ＭＳ Ｐゴシック" pitchFamily="-109" charset="-128"/>
                <a:cs typeface="ＭＳ Ｐゴシック" pitchFamily="-109" charset="-128"/>
              </a:rPr>
              <a:t>GRANT command has the following syntax: </a:t>
            </a:r>
          </a:p>
          <a:p>
            <a:endParaRPr lang="en-US" dirty="0" smtClean="0">
              <a:latin typeface="Arial" pitchFamily="-109" charset="0"/>
              <a:ea typeface="ＭＳ Ｐゴシック" pitchFamily="-109" charset="-128"/>
              <a:cs typeface="ＭＳ Ｐゴシック" pitchFamily="-109" charset="-128"/>
            </a:endParaRPr>
          </a:p>
          <a:p>
            <a:r>
              <a:rPr lang="en-US" dirty="0" smtClean="0">
                <a:latin typeface="Arial" pitchFamily="-109" charset="0"/>
                <a:ea typeface="ＭＳ Ｐゴシック" pitchFamily="-109" charset="-128"/>
                <a:cs typeface="ＭＳ Ｐゴシック" pitchFamily="-109" charset="-128"/>
              </a:rPr>
              <a:t>GRANT { privileges | role }</a:t>
            </a:r>
          </a:p>
          <a:p>
            <a:r>
              <a:rPr lang="en-US" dirty="0" smtClean="0">
                <a:latin typeface="Arial" pitchFamily="-109" charset="0"/>
                <a:ea typeface="ＭＳ Ｐゴシック" pitchFamily="-109" charset="-128"/>
                <a:cs typeface="ＭＳ Ｐゴシック" pitchFamily="-109" charset="-128"/>
              </a:rPr>
              <a:t>[ON table]</a:t>
            </a:r>
          </a:p>
          <a:p>
            <a:r>
              <a:rPr lang="en-US" dirty="0" smtClean="0">
                <a:latin typeface="Arial" pitchFamily="-109" charset="0"/>
                <a:ea typeface="ＭＳ Ｐゴシック" pitchFamily="-109" charset="-128"/>
                <a:cs typeface="ＭＳ Ｐゴシック" pitchFamily="-109" charset="-128"/>
              </a:rPr>
              <a:t>TO { user | role | PUBLIC }</a:t>
            </a:r>
          </a:p>
          <a:p>
            <a:r>
              <a:rPr lang="en-US" dirty="0" smtClean="0">
                <a:latin typeface="Arial" pitchFamily="-109" charset="0"/>
                <a:ea typeface="ＭＳ Ｐゴシック" pitchFamily="-109" charset="-128"/>
                <a:cs typeface="ＭＳ Ｐゴシック" pitchFamily="-109" charset="-128"/>
              </a:rPr>
              <a:t>[IDENTIFIED BY password]</a:t>
            </a:r>
          </a:p>
          <a:p>
            <a:r>
              <a:rPr lang="en-US" dirty="0" smtClean="0">
                <a:latin typeface="Arial" pitchFamily="-109" charset="0"/>
                <a:ea typeface="ＭＳ Ｐゴシック" pitchFamily="-109" charset="-128"/>
                <a:cs typeface="ＭＳ Ｐゴシック" pitchFamily="-109" charset="-128"/>
              </a:rPr>
              <a:t>[WITH GRANT OPTION]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This command can be used to grant one or more access rights or can be used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to assign a user to a role. For access rights, the command can optionally specify that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it applies only to a specified table. The TO clause specifies the user or role to which</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rights are granted. A PUBLIC value indicates that any user has the specified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access rights. The optional IDENTIFIED BY clause specifies a password that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must be used to revoke the access rights of this GRANT command. The GRANT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OPTION indicates that the grantee can grant this access right to other users, with or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without the grant option.</a:t>
            </a:r>
            <a:endParaRPr lang="en-US" dirty="0" smtClean="0">
              <a:latin typeface="Arial" pitchFamily="-109" charset="0"/>
              <a:ea typeface="ＭＳ Ｐゴシック" pitchFamily="-109" charset="-128"/>
              <a:cs typeface="ＭＳ Ｐゴシック" pitchFamily="-109" charset="-128"/>
            </a:endParaRPr>
          </a:p>
          <a:p>
            <a:endParaRPr lang="en-US" dirty="0" smtClean="0">
              <a:latin typeface="Arial" pitchFamily="-109" charset="0"/>
              <a:ea typeface="ＭＳ Ｐゴシック" pitchFamily="-109" charset="-128"/>
              <a:cs typeface="ＭＳ Ｐゴシック" pitchFamily="-109" charset="-128"/>
            </a:endParaRPr>
          </a:p>
          <a:p>
            <a:r>
              <a:rPr lang="en-US" dirty="0" smtClean="0">
                <a:latin typeface="Arial" pitchFamily="-109" charset="0"/>
                <a:ea typeface="ＭＳ Ｐゴシック" pitchFamily="-109" charset="-128"/>
                <a:cs typeface="ＭＳ Ｐゴシック" pitchFamily="-109" charset="-128"/>
              </a:rPr>
              <a:t>As a simple example, consider the following statement.</a:t>
            </a:r>
          </a:p>
          <a:p>
            <a:endParaRPr lang="en-US" dirty="0" smtClean="0">
              <a:latin typeface="Arial" pitchFamily="-109" charset="0"/>
              <a:ea typeface="ＭＳ Ｐゴシック" pitchFamily="-109" charset="-128"/>
              <a:cs typeface="ＭＳ Ｐゴシック" pitchFamily="-109" charset="-128"/>
            </a:endParaRPr>
          </a:p>
          <a:p>
            <a:r>
              <a:rPr lang="en-US" dirty="0" smtClean="0">
                <a:latin typeface="Arial" pitchFamily="-109" charset="0"/>
                <a:ea typeface="ＭＳ Ｐゴシック" pitchFamily="-109" charset="-128"/>
                <a:cs typeface="ＭＳ Ｐゴシック" pitchFamily="-109" charset="-128"/>
              </a:rPr>
              <a:t>GRANT SELECT ON ANY TABLE TO </a:t>
            </a:r>
            <a:r>
              <a:rPr lang="en-US" dirty="0" err="1" smtClean="0">
                <a:latin typeface="Arial" pitchFamily="-109" charset="0"/>
                <a:ea typeface="ＭＳ Ｐゴシック" pitchFamily="-109" charset="-128"/>
                <a:cs typeface="ＭＳ Ｐゴシック" pitchFamily="-109" charset="-128"/>
              </a:rPr>
              <a:t>ricflair</a:t>
            </a:r>
            <a:endParaRPr lang="en-US" dirty="0" smtClean="0">
              <a:latin typeface="Arial" pitchFamily="-109" charset="0"/>
              <a:ea typeface="ＭＳ Ｐゴシック" pitchFamily="-109" charset="-128"/>
              <a:cs typeface="ＭＳ Ｐゴシック" pitchFamily="-109" charset="-128"/>
            </a:endParaRPr>
          </a:p>
          <a:p>
            <a:r>
              <a:rPr lang="en-US" dirty="0" smtClean="0">
                <a:latin typeface="Arial" pitchFamily="-109" charset="0"/>
                <a:ea typeface="ＭＳ Ｐゴシック" pitchFamily="-109" charset="-128"/>
                <a:cs typeface="ＭＳ Ｐゴシック" pitchFamily="-109" charset="-128"/>
              </a:rPr>
              <a:t>This statement enables user </a:t>
            </a:r>
            <a:r>
              <a:rPr lang="en-US" dirty="0" err="1" smtClean="0">
                <a:latin typeface="Arial" pitchFamily="-109" charset="0"/>
                <a:ea typeface="ＭＳ Ｐゴシック" pitchFamily="-109" charset="-128"/>
                <a:cs typeface="ＭＳ Ｐゴシック" pitchFamily="-109" charset="-128"/>
              </a:rPr>
              <a:t>ricflair</a:t>
            </a:r>
            <a:r>
              <a:rPr lang="en-US" dirty="0" smtClean="0">
                <a:latin typeface="Arial" pitchFamily="-109" charset="0"/>
                <a:ea typeface="ＭＳ Ｐゴシック" pitchFamily="-109" charset="-128"/>
                <a:cs typeface="ＭＳ Ｐゴシック" pitchFamily="-109" charset="-128"/>
              </a:rPr>
              <a:t> to query any table in the database.</a:t>
            </a:r>
          </a:p>
          <a:p>
            <a:r>
              <a:rPr lang="en-US" dirty="0" smtClean="0">
                <a:latin typeface="Arial" pitchFamily="-109" charset="0"/>
                <a:ea typeface="ＭＳ Ｐゴシック" pitchFamily="-109" charset="-128"/>
                <a:cs typeface="ＭＳ Ｐゴシック" pitchFamily="-109" charset="-128"/>
              </a:rPr>
              <a:t>Different implementations of SQL provide different ranges of access rights.</a:t>
            </a:r>
          </a:p>
          <a:p>
            <a:endParaRPr lang="en-US" dirty="0" smtClean="0">
              <a:latin typeface="Arial" pitchFamily="-109" charset="0"/>
              <a:ea typeface="ＭＳ Ｐゴシック" pitchFamily="-109" charset="-128"/>
              <a:cs typeface="ＭＳ Ｐゴシック" pitchFamily="-109" charset="-128"/>
            </a:endParaRPr>
          </a:p>
          <a:p>
            <a:r>
              <a:rPr lang="en-US" dirty="0" smtClean="0">
                <a:latin typeface="Arial" pitchFamily="-109" charset="0"/>
                <a:ea typeface="ＭＳ Ｐゴシック" pitchFamily="-109" charset="-128"/>
                <a:cs typeface="ＭＳ Ｐゴシック" pitchFamily="-109" charset="-128"/>
              </a:rPr>
              <a:t>The following is a typical list:</a:t>
            </a:r>
          </a:p>
          <a:p>
            <a:endParaRPr lang="en-US" dirty="0" smtClean="0">
              <a:latin typeface="Arial" pitchFamily="-109" charset="0"/>
              <a:ea typeface="ＭＳ Ｐゴシック" pitchFamily="-109" charset="-128"/>
              <a:cs typeface="ＭＳ Ｐゴシック" pitchFamily="-109" charset="-128"/>
            </a:endParaRPr>
          </a:p>
          <a:p>
            <a:r>
              <a:rPr lang="en-US" dirty="0" smtClean="0">
                <a:latin typeface="Arial" pitchFamily="-109" charset="0"/>
                <a:ea typeface="ＭＳ Ｐゴシック" pitchFamily="-109" charset="-128"/>
                <a:cs typeface="ＭＳ Ｐゴシック" pitchFamily="-109" charset="-128"/>
              </a:rPr>
              <a:t>• Select: Grantee may read entire database; individual tables; or specific</a:t>
            </a:r>
          </a:p>
          <a:p>
            <a:r>
              <a:rPr lang="en-US" dirty="0" smtClean="0">
                <a:latin typeface="Arial" pitchFamily="-109" charset="0"/>
                <a:ea typeface="ＭＳ Ｐゴシック" pitchFamily="-109" charset="-128"/>
                <a:cs typeface="ＭＳ Ｐゴシック" pitchFamily="-109" charset="-128"/>
              </a:rPr>
              <a:t>columns in a table.</a:t>
            </a:r>
          </a:p>
          <a:p>
            <a:endParaRPr lang="en-US" dirty="0" smtClean="0">
              <a:latin typeface="Arial" pitchFamily="-109" charset="0"/>
              <a:ea typeface="ＭＳ Ｐゴシック" pitchFamily="-109" charset="-128"/>
              <a:cs typeface="ＭＳ Ｐゴシック" pitchFamily="-109" charset="-128"/>
            </a:endParaRPr>
          </a:p>
          <a:p>
            <a:r>
              <a:rPr lang="en-US" dirty="0" smtClean="0">
                <a:latin typeface="Arial" pitchFamily="-109" charset="0"/>
                <a:ea typeface="ＭＳ Ｐゴシック" pitchFamily="-109" charset="-128"/>
                <a:cs typeface="ＭＳ Ｐゴシック" pitchFamily="-109" charset="-128"/>
              </a:rPr>
              <a:t>• Insert: Grantee may insert rows in a table; or insert rows with values for specific</a:t>
            </a:r>
          </a:p>
          <a:p>
            <a:r>
              <a:rPr lang="en-US" dirty="0" smtClean="0">
                <a:latin typeface="Arial" pitchFamily="-109" charset="0"/>
                <a:ea typeface="ＭＳ Ｐゴシック" pitchFamily="-109" charset="-128"/>
                <a:cs typeface="ＭＳ Ｐゴシック" pitchFamily="-109" charset="-128"/>
              </a:rPr>
              <a:t>columns in a table.</a:t>
            </a:r>
          </a:p>
          <a:p>
            <a:endParaRPr lang="en-US" dirty="0" smtClean="0">
              <a:latin typeface="Arial" pitchFamily="-109" charset="0"/>
              <a:ea typeface="ＭＳ Ｐゴシック" pitchFamily="-109" charset="-128"/>
              <a:cs typeface="ＭＳ Ｐゴシック" pitchFamily="-109" charset="-128"/>
            </a:endParaRPr>
          </a:p>
          <a:p>
            <a:r>
              <a:rPr lang="en-US" dirty="0" smtClean="0">
                <a:latin typeface="Arial" pitchFamily="-109" charset="0"/>
                <a:ea typeface="ＭＳ Ｐゴシック" pitchFamily="-109" charset="-128"/>
                <a:cs typeface="ＭＳ Ｐゴシック" pitchFamily="-109" charset="-128"/>
              </a:rPr>
              <a:t>• Update: Semantics is similar to INSERT.</a:t>
            </a:r>
          </a:p>
          <a:p>
            <a:endParaRPr lang="en-US" dirty="0" smtClean="0">
              <a:latin typeface="Arial" pitchFamily="-109" charset="0"/>
              <a:ea typeface="ＭＳ Ｐゴシック" pitchFamily="-109" charset="-128"/>
              <a:cs typeface="ＭＳ Ｐゴシック" pitchFamily="-109" charset="-128"/>
            </a:endParaRPr>
          </a:p>
          <a:p>
            <a:r>
              <a:rPr lang="en-US" dirty="0" smtClean="0">
                <a:latin typeface="Arial" pitchFamily="-109" charset="0"/>
                <a:ea typeface="ＭＳ Ｐゴシック" pitchFamily="-109" charset="-128"/>
                <a:cs typeface="ＭＳ Ｐゴシック" pitchFamily="-109" charset="-128"/>
              </a:rPr>
              <a:t>• Delete: Grantee may delete rows from a table.</a:t>
            </a:r>
          </a:p>
          <a:p>
            <a:endParaRPr lang="en-US" dirty="0" smtClean="0">
              <a:latin typeface="Arial" pitchFamily="-109" charset="0"/>
              <a:ea typeface="ＭＳ Ｐゴシック" pitchFamily="-109" charset="-128"/>
              <a:cs typeface="ＭＳ Ｐゴシック" pitchFamily="-109" charset="-128"/>
            </a:endParaRPr>
          </a:p>
          <a:p>
            <a:r>
              <a:rPr lang="en-US" dirty="0" smtClean="0">
                <a:latin typeface="Arial" pitchFamily="-109" charset="0"/>
                <a:ea typeface="ＭＳ Ｐゴシック" pitchFamily="-109" charset="-128"/>
                <a:cs typeface="ＭＳ Ｐゴシック" pitchFamily="-109" charset="-128"/>
              </a:rPr>
              <a:t>• References: Grantee is allowed to define foreign keys in another table that</a:t>
            </a:r>
          </a:p>
          <a:p>
            <a:r>
              <a:rPr lang="en-US" dirty="0" smtClean="0">
                <a:latin typeface="Arial" pitchFamily="-109" charset="0"/>
                <a:ea typeface="ＭＳ Ｐゴシック" pitchFamily="-109" charset="-128"/>
                <a:cs typeface="ＭＳ Ｐゴシック" pitchFamily="-109" charset="-128"/>
              </a:rPr>
              <a:t>refer to the specified columns.</a:t>
            </a:r>
          </a:p>
          <a:p>
            <a:endParaRPr lang="en-US" dirty="0" smtClean="0">
              <a:latin typeface="Arial" pitchFamily="-109" charset="0"/>
              <a:ea typeface="ＭＳ Ｐゴシック" pitchFamily="-109" charset="-128"/>
              <a:cs typeface="ＭＳ Ｐゴシック" pitchFamily="-109" charset="-128"/>
            </a:endParaRPr>
          </a:p>
          <a:p>
            <a:r>
              <a:rPr lang="en-US" dirty="0" smtClean="0">
                <a:latin typeface="Arial" pitchFamily="-109" charset="0"/>
                <a:ea typeface="ＭＳ Ｐゴシック" pitchFamily="-109" charset="-128"/>
                <a:cs typeface="ＭＳ Ｐゴシック" pitchFamily="-109" charset="-128"/>
              </a:rPr>
              <a:t>The REVOKE command has the following syntax:</a:t>
            </a:r>
          </a:p>
          <a:p>
            <a:endParaRPr lang="en-US" dirty="0" smtClean="0">
              <a:latin typeface="Arial" pitchFamily="-109" charset="0"/>
              <a:ea typeface="ＭＳ Ｐゴシック" pitchFamily="-109" charset="-128"/>
              <a:cs typeface="ＭＳ Ｐゴシック" pitchFamily="-109" charset="-128"/>
            </a:endParaRPr>
          </a:p>
          <a:p>
            <a:r>
              <a:rPr lang="en-US" dirty="0" smtClean="0">
                <a:latin typeface="Arial" pitchFamily="-109" charset="0"/>
                <a:ea typeface="ＭＳ Ｐゴシック" pitchFamily="-109" charset="-128"/>
                <a:cs typeface="ＭＳ Ｐゴシック" pitchFamily="-109" charset="-128"/>
              </a:rPr>
              <a:t>REVOKE { privileges | role }</a:t>
            </a:r>
          </a:p>
          <a:p>
            <a:r>
              <a:rPr lang="en-US" dirty="0" smtClean="0">
                <a:latin typeface="Arial" pitchFamily="-109" charset="0"/>
                <a:ea typeface="ＭＳ Ｐゴシック" pitchFamily="-109" charset="-128"/>
                <a:cs typeface="ＭＳ Ｐゴシック" pitchFamily="-109" charset="-128"/>
              </a:rPr>
              <a:t>[ON table]</a:t>
            </a:r>
          </a:p>
          <a:p>
            <a:r>
              <a:rPr lang="en-US" dirty="0" smtClean="0">
                <a:latin typeface="Arial" pitchFamily="-109" charset="0"/>
                <a:ea typeface="ＭＳ Ｐゴシック" pitchFamily="-109" charset="-128"/>
                <a:cs typeface="ＭＳ Ｐゴシック" pitchFamily="-109" charset="-128"/>
              </a:rPr>
              <a:t>FROM { user | role | PUBLIC }</a:t>
            </a:r>
          </a:p>
          <a:p>
            <a:r>
              <a:rPr lang="en-US" dirty="0" smtClean="0">
                <a:latin typeface="Arial" pitchFamily="-109" charset="0"/>
                <a:ea typeface="ＭＳ Ｐゴシック" pitchFamily="-109" charset="-128"/>
                <a:cs typeface="ＭＳ Ｐゴシック" pitchFamily="-109" charset="-128"/>
              </a:rPr>
              <a:t>Thus, the following statement revokes the access rights of the preceding example:</a:t>
            </a:r>
          </a:p>
          <a:p>
            <a:r>
              <a:rPr lang="en-US" dirty="0" smtClean="0">
                <a:latin typeface="Arial" pitchFamily="-109" charset="0"/>
                <a:ea typeface="ＭＳ Ｐゴシック" pitchFamily="-109" charset="-128"/>
                <a:cs typeface="ＭＳ Ｐゴシック" pitchFamily="-109" charset="-128"/>
              </a:rPr>
              <a:t>REVOKE SELECT ON ANY TABLE FROM </a:t>
            </a:r>
            <a:r>
              <a:rPr lang="en-US" dirty="0" err="1" smtClean="0">
                <a:latin typeface="Arial" pitchFamily="-109" charset="0"/>
                <a:ea typeface="ＭＳ Ｐゴシック" pitchFamily="-109" charset="-128"/>
                <a:cs typeface="ＭＳ Ｐゴシック" pitchFamily="-109" charset="-128"/>
              </a:rPr>
              <a:t>ricflair</a:t>
            </a:r>
            <a:endParaRPr lang="en-US" dirty="0" smtClean="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96802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23623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NAT, the source firewall converts the source address in the packet into the firewall’s own address. The firewall also makes an entry in a translation table showing the destination address, the source port, and the original source address to be able to forward any replies to the original source address. The firewall then converts the address back on any return packets. This has the effect of concealing the true address of the internal host and prevents the internal host from being reached directly.</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E6EF5E0-C2FA-5142-86EE-14490FC049AF}" type="slidenum">
              <a:rPr lang="en-US" smtClean="0">
                <a:solidFill>
                  <a:prstClr val="black"/>
                </a:solidFill>
                <a:latin typeface="Calibri"/>
              </a:rPr>
              <a:pPr/>
              <a:t>36</a:t>
            </a:fld>
            <a:endParaRPr lang="en-US">
              <a:solidFill>
                <a:prstClr val="black"/>
              </a:solidFill>
              <a:latin typeface="Calibri"/>
            </a:endParaRPr>
          </a:p>
        </p:txBody>
      </p:sp>
    </p:spTree>
    <p:extLst>
      <p:ext uri="{BB962C8B-B14F-4D97-AF65-F5344CB8AC3E}">
        <p14:creationId xmlns:p14="http://schemas.microsoft.com/office/powerpoint/2010/main" val="1972857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79166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8" name="Shape 8"/>
          <p:cNvSpPr/>
          <p:nvPr/>
        </p:nvSpPr>
        <p:spPr>
          <a:xfrm>
            <a:off x="647700" y="4495800"/>
            <a:ext cx="11709421" cy="127"/>
          </a:xfrm>
          <a:prstGeom prst="line">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sp>
        <p:nvSpPr>
          <p:cNvPr id="9" name="Shape 9"/>
          <p:cNvSpPr/>
          <p:nvPr/>
        </p:nvSpPr>
        <p:spPr>
          <a:xfrm>
            <a:off x="0" y="9359900"/>
            <a:ext cx="13004800" cy="393700"/>
          </a:xfrm>
          <a:prstGeom prst="rect">
            <a:avLst/>
          </a:prstGeom>
          <a:gradFill>
            <a:gsLst>
              <a:gs pos="0">
                <a:srgbClr val="008751"/>
              </a:gs>
              <a:gs pos="100000">
                <a:srgbClr val="1F4800"/>
              </a:gs>
            </a:gsLst>
            <a:lin ang="5400000"/>
          </a:gradFill>
          <a:ln w="12700">
            <a:miter lim="400000"/>
          </a:ln>
          <a:effectLst>
            <a:outerShdw blurRad="127000" dist="25400" dir="18900000" rotWithShape="0">
              <a:srgbClr val="000000">
                <a:alpha val="75000"/>
              </a:srgbClr>
            </a:outerShdw>
          </a:effectLst>
          <a:extLst>
            <a:ext uri="{C572A759-6A51-4108-AA02-DFA0A04FC94B}">
              <ma14:wrappingTextBoxFlag xmlns:ma14="http://schemas.microsoft.com/office/mac/drawingml/2011/main" val="1"/>
            </a:ext>
          </a:extLst>
        </p:spPr>
        <p:txBody>
          <a:bodyPr lIns="0" tIns="0" rIns="0" bIns="0" anchor="ctr"/>
          <a:lstStyle/>
          <a:p>
            <a:pPr lvl="1" algn="l">
              <a:defRPr sz="1800"/>
            </a:pPr>
            <a:r>
              <a:rPr b="1" i="1" dirty="0">
                <a:solidFill>
                  <a:srgbClr val="FFFFFF"/>
                </a:solidFill>
              </a:rPr>
              <a:t>CS </a:t>
            </a:r>
            <a:r>
              <a:rPr lang="en-US" b="1" i="1" dirty="0" smtClean="0">
                <a:solidFill>
                  <a:srgbClr val="FFFFFF"/>
                </a:solidFill>
              </a:rPr>
              <a:t>497</a:t>
            </a:r>
            <a:r>
              <a:rPr b="1" i="1" dirty="0" smtClean="0">
                <a:solidFill>
                  <a:srgbClr val="FFFFFF"/>
                </a:solidFill>
              </a:rPr>
              <a:t>: </a:t>
            </a:r>
            <a:r>
              <a:rPr lang="en-US" b="1" i="1" dirty="0" smtClean="0">
                <a:solidFill>
                  <a:srgbClr val="FFFFFF"/>
                </a:solidFill>
              </a:rPr>
              <a:t>Special Topic -Cybersecurity</a:t>
            </a:r>
            <a:endParaRPr sz="1200" b="1" i="1" dirty="0">
              <a:solidFill>
                <a:srgbClr val="FFFFFF"/>
              </a:solidFill>
            </a:endParaRPr>
          </a:p>
        </p:txBody>
      </p:sp>
      <p:pic>
        <p:nvPicPr>
          <p:cNvPr id="10" name="YorkCollege_Logo_Horizontal.pdf"/>
          <p:cNvPicPr/>
          <p:nvPr/>
        </p:nvPicPr>
        <p:blipFill>
          <a:blip r:embed="rId2">
            <a:extLst/>
          </a:blip>
          <a:stretch>
            <a:fillRect/>
          </a:stretch>
        </p:blipFill>
        <p:spPr>
          <a:xfrm>
            <a:off x="2743200" y="7299866"/>
            <a:ext cx="7531100" cy="1450434"/>
          </a:xfrm>
          <a:prstGeom prst="rect">
            <a:avLst/>
          </a:prstGeom>
          <a:ln w="12700">
            <a:miter lim="400000"/>
          </a:ln>
        </p:spPr>
      </p:pic>
      <p:sp>
        <p:nvSpPr>
          <p:cNvPr id="11" name="Shape 11"/>
          <p:cNvSpPr/>
          <p:nvPr/>
        </p:nvSpPr>
        <p:spPr>
          <a:xfrm>
            <a:off x="1727200" y="4762500"/>
            <a:ext cx="10706100" cy="3175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algn="l">
              <a:defRPr sz="1800"/>
            </a:pPr>
            <a:r>
              <a:rPr lang="en-US" sz="3200" dirty="0" smtClean="0">
                <a:solidFill>
                  <a:srgbClr val="232323"/>
                </a:solidFill>
                <a:latin typeface="+mn-lt"/>
                <a:ea typeface="+mn-ea"/>
                <a:cs typeface="+mn-cs"/>
                <a:sym typeface="Helvetica Neue"/>
              </a:rPr>
              <a:t>Lynn Ray</a:t>
            </a:r>
            <a:endParaRPr sz="3200" dirty="0">
              <a:solidFill>
                <a:srgbClr val="232323"/>
              </a:solidFill>
              <a:latin typeface="+mn-lt"/>
              <a:ea typeface="+mn-ea"/>
              <a:cs typeface="+mn-cs"/>
              <a:sym typeface="Helvetica Neue"/>
            </a:endParaRPr>
          </a:p>
          <a:p>
            <a:pPr lvl="0" algn="l">
              <a:defRPr sz="1800"/>
            </a:pPr>
            <a:r>
              <a:rPr sz="3200" dirty="0">
                <a:solidFill>
                  <a:srgbClr val="232323"/>
                </a:solidFill>
                <a:latin typeface="+mn-lt"/>
                <a:ea typeface="+mn-ea"/>
                <a:cs typeface="+mn-cs"/>
                <a:sym typeface="Helvetica Neue"/>
              </a:rPr>
              <a:t>Department of </a:t>
            </a:r>
            <a:r>
              <a:rPr lang="en-US" sz="3200" dirty="0" smtClean="0">
                <a:solidFill>
                  <a:srgbClr val="232323"/>
                </a:solidFill>
                <a:latin typeface="+mn-lt"/>
                <a:ea typeface="+mn-ea"/>
                <a:cs typeface="+mn-cs"/>
                <a:sym typeface="Helvetica Neue"/>
              </a:rPr>
              <a:t>Engineering and Computer Science</a:t>
            </a:r>
            <a:endParaRPr sz="3200" dirty="0">
              <a:solidFill>
                <a:srgbClr val="232323"/>
              </a:solidFill>
              <a:latin typeface="+mn-lt"/>
              <a:ea typeface="+mn-ea"/>
              <a:cs typeface="+mn-cs"/>
              <a:sym typeface="Helvetica Neue"/>
            </a:endParaRPr>
          </a:p>
          <a:p>
            <a:pPr lvl="0" algn="l">
              <a:defRPr sz="1800"/>
            </a:pPr>
            <a:r>
              <a:rPr sz="3200" dirty="0">
                <a:solidFill>
                  <a:srgbClr val="232323"/>
                </a:solidFill>
                <a:latin typeface="+mn-lt"/>
                <a:ea typeface="+mn-ea"/>
                <a:cs typeface="+mn-cs"/>
                <a:sym typeface="Helvetica Neue"/>
              </a:rPr>
              <a:t>York College of Pennsylvania</a:t>
            </a:r>
          </a:p>
        </p:txBody>
      </p:sp>
      <p:sp>
        <p:nvSpPr>
          <p:cNvPr id="12" name="Shape 12"/>
          <p:cNvSpPr/>
          <p:nvPr/>
        </p:nvSpPr>
        <p:spPr>
          <a:xfrm>
            <a:off x="1727200" y="221672"/>
            <a:ext cx="9118600" cy="178723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sz="6400">
                <a:solidFill>
                  <a:srgbClr val="008751"/>
                </a:solidFill>
              </a:defRPr>
            </a:lvl1pPr>
          </a:lstStyle>
          <a:p>
            <a:pPr lvl="0">
              <a:defRPr sz="1800">
                <a:solidFill>
                  <a:srgbClr val="000000"/>
                </a:solidFill>
              </a:defRPr>
            </a:pPr>
            <a:r>
              <a:rPr sz="6400" dirty="0">
                <a:solidFill>
                  <a:srgbClr val="008751"/>
                </a:solidFill>
              </a:rPr>
              <a:t>CS </a:t>
            </a:r>
            <a:r>
              <a:rPr lang="en-US" sz="6400" dirty="0" smtClean="0">
                <a:solidFill>
                  <a:srgbClr val="008751"/>
                </a:solidFill>
              </a:rPr>
              <a:t>497</a:t>
            </a:r>
            <a:r>
              <a:rPr sz="6400" dirty="0" smtClean="0">
                <a:solidFill>
                  <a:srgbClr val="008751"/>
                </a:solidFill>
              </a:rPr>
              <a:t>: </a:t>
            </a:r>
            <a:r>
              <a:rPr lang="en-US" sz="6400" dirty="0" smtClean="0">
                <a:solidFill>
                  <a:srgbClr val="008751"/>
                </a:solidFill>
              </a:rPr>
              <a:t>Special Topic</a:t>
            </a:r>
            <a:r>
              <a:rPr lang="en-US" sz="6400" baseline="0" dirty="0" smtClean="0">
                <a:solidFill>
                  <a:srgbClr val="008751"/>
                </a:solidFill>
              </a:rPr>
              <a:t> -</a:t>
            </a:r>
            <a:r>
              <a:rPr lang="en-US" sz="6400" dirty="0" smtClean="0">
                <a:solidFill>
                  <a:srgbClr val="008751"/>
                </a:solidFill>
              </a:rPr>
              <a:t>Cybersecurity</a:t>
            </a:r>
            <a:endParaRPr sz="6400" dirty="0">
              <a:solidFill>
                <a:srgbClr val="008751"/>
              </a:solidFill>
            </a:endParaRPr>
          </a:p>
        </p:txBody>
      </p:sp>
    </p:spTree>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24" name="Shape 24"/>
          <p:cNvSpPr/>
          <p:nvPr/>
        </p:nvSpPr>
        <p:spPr>
          <a:xfrm>
            <a:off x="647700" y="1968500"/>
            <a:ext cx="4876867" cy="127"/>
          </a:xfrm>
          <a:prstGeom prst="line">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sp>
        <p:nvSpPr>
          <p:cNvPr id="25" name="Shape 25"/>
          <p:cNvSpPr/>
          <p:nvPr/>
        </p:nvSpPr>
        <p:spPr>
          <a:xfrm>
            <a:off x="0" y="9359900"/>
            <a:ext cx="13004800" cy="393700"/>
          </a:xfrm>
          <a:prstGeom prst="rect">
            <a:avLst/>
          </a:prstGeom>
          <a:gradFill>
            <a:gsLst>
              <a:gs pos="0">
                <a:srgbClr val="008751"/>
              </a:gs>
              <a:gs pos="100000">
                <a:srgbClr val="1F4800"/>
              </a:gs>
            </a:gsLst>
            <a:lin ang="5400000"/>
          </a:gradFill>
          <a:ln w="12700">
            <a:miter lim="400000"/>
          </a:ln>
          <a:effectLst>
            <a:outerShdw blurRad="127000" dist="25400" dir="18900000" rotWithShape="0">
              <a:srgbClr val="000000">
                <a:alpha val="75000"/>
              </a:srgbClr>
            </a:outerShdw>
          </a:effectLst>
          <a:extLst>
            <a:ext uri="{C572A759-6A51-4108-AA02-DFA0A04FC94B}">
              <ma14:wrappingTextBoxFlag xmlns:ma14="http://schemas.microsoft.com/office/mac/drawingml/2011/main" val="1"/>
            </a:ext>
          </a:extLst>
        </p:spPr>
        <p:txBody>
          <a:bodyPr lIns="0" tIns="0" rIns="0" bIns="0" anchor="ctr"/>
          <a:lstStyle/>
          <a:p>
            <a:pPr lvl="1" algn="l">
              <a:defRPr sz="1800"/>
            </a:pPr>
            <a:r>
              <a:rPr b="1" i="1" dirty="0">
                <a:solidFill>
                  <a:srgbClr val="FFFFFF"/>
                </a:solidFill>
              </a:rPr>
              <a:t>CS </a:t>
            </a:r>
            <a:r>
              <a:rPr lang="en-US" b="1" i="1" dirty="0" smtClean="0">
                <a:solidFill>
                  <a:srgbClr val="FFFFFF"/>
                </a:solidFill>
              </a:rPr>
              <a:t>497: Special Topic - Cybersecurity</a:t>
            </a:r>
            <a:endParaRPr b="1" i="1" dirty="0">
              <a:solidFill>
                <a:srgbClr val="FFFFFF"/>
              </a:solidFill>
            </a:endParaRPr>
          </a:p>
        </p:txBody>
      </p:sp>
      <p:sp>
        <p:nvSpPr>
          <p:cNvPr id="26" name="Shape 26"/>
          <p:cNvSpPr>
            <a:spLocks noGrp="1"/>
          </p:cNvSpPr>
          <p:nvPr>
            <p:ph type="title"/>
          </p:nvPr>
        </p:nvSpPr>
        <p:spPr>
          <a:xfrm>
            <a:off x="571500" y="330200"/>
            <a:ext cx="5080000" cy="1397000"/>
          </a:xfrm>
          <a:prstGeom prst="rect">
            <a:avLst/>
          </a:prstGeom>
        </p:spPr>
        <p:txBody>
          <a:bodyPr/>
          <a:lstStyle/>
          <a:p>
            <a:pPr lvl="0">
              <a:defRPr sz="1800">
                <a:solidFill>
                  <a:srgbClr val="000000"/>
                </a:solidFill>
              </a:defRPr>
            </a:pPr>
            <a:r>
              <a:rPr sz="4200">
                <a:solidFill>
                  <a:srgbClr val="008751"/>
                </a:solidFill>
              </a:rPr>
              <a:t>Title Text</a:t>
            </a:r>
          </a:p>
        </p:txBody>
      </p:sp>
      <p:sp>
        <p:nvSpPr>
          <p:cNvPr id="27" name="Shape 27"/>
          <p:cNvSpPr>
            <a:spLocks noGrp="1"/>
          </p:cNvSpPr>
          <p:nvPr>
            <p:ph type="body" idx="1"/>
          </p:nvPr>
        </p:nvSpPr>
        <p:spPr>
          <a:xfrm>
            <a:off x="571500" y="2324100"/>
            <a:ext cx="5080000" cy="6565900"/>
          </a:xfrm>
          <a:prstGeom prst="rect">
            <a:avLst/>
          </a:prstGeom>
        </p:spPr>
        <p:txBody>
          <a:bodyPr/>
          <a:lstStyle>
            <a:lvl2pPr>
              <a:spcBef>
                <a:spcPts val="1500"/>
              </a:spcBef>
              <a:buChar char="-"/>
              <a:defRPr b="0">
                <a:solidFill>
                  <a:srgbClr val="232323"/>
                </a:solidFill>
              </a:defRPr>
            </a:lvl2pPr>
            <a:lvl3pPr>
              <a:spcBef>
                <a:spcPts val="1500"/>
              </a:spcBef>
              <a:defRPr b="0">
                <a:solidFill>
                  <a:srgbClr val="AB1500"/>
                </a:solidFill>
              </a:defRPr>
            </a:lvl3pPr>
            <a:lvl4pPr>
              <a:spcBef>
                <a:spcPts val="1500"/>
              </a:spcBef>
              <a:buChar char="-"/>
              <a:defRPr b="0">
                <a:solidFill>
                  <a:srgbClr val="232323"/>
                </a:solidFill>
              </a:defRPr>
            </a:lvl4pPr>
            <a:lvl5pPr>
              <a:spcBef>
                <a:spcPts val="1500"/>
              </a:spcBef>
              <a:defRPr b="0"/>
            </a:lvl5pPr>
          </a:lstStyle>
          <a:p>
            <a:pPr lvl="0">
              <a:defRPr sz="1800" b="0">
                <a:solidFill>
                  <a:srgbClr val="000000"/>
                </a:solidFill>
              </a:defRPr>
            </a:pPr>
            <a:r>
              <a:rPr sz="2800" b="1">
                <a:solidFill>
                  <a:srgbClr val="008751"/>
                </a:solidFill>
              </a:rPr>
              <a:t>Body Level One</a:t>
            </a:r>
          </a:p>
          <a:p>
            <a:pPr lvl="1">
              <a:defRPr sz="1800">
                <a:solidFill>
                  <a:srgbClr val="000000"/>
                </a:solidFill>
              </a:defRPr>
            </a:pPr>
            <a:r>
              <a:rPr sz="2800">
                <a:solidFill>
                  <a:srgbClr val="232323"/>
                </a:solidFill>
              </a:rPr>
              <a:t>Body Level Two</a:t>
            </a:r>
          </a:p>
          <a:p>
            <a:pPr lvl="2">
              <a:defRPr sz="1800">
                <a:solidFill>
                  <a:srgbClr val="000000"/>
                </a:solidFill>
              </a:defRPr>
            </a:pPr>
            <a:r>
              <a:rPr sz="2800">
                <a:solidFill>
                  <a:srgbClr val="AB1500"/>
                </a:solidFill>
              </a:rPr>
              <a:t>Body Level Three</a:t>
            </a:r>
          </a:p>
          <a:p>
            <a:pPr lvl="3">
              <a:defRPr sz="1800">
                <a:solidFill>
                  <a:srgbClr val="000000"/>
                </a:solidFill>
              </a:defRPr>
            </a:pPr>
            <a:r>
              <a:rPr sz="2800">
                <a:solidFill>
                  <a:srgbClr val="232323"/>
                </a:solidFill>
              </a:rPr>
              <a:t>Body Level Four</a:t>
            </a:r>
          </a:p>
          <a:p>
            <a:pPr lvl="4">
              <a:defRPr sz="1800">
                <a:solidFill>
                  <a:srgbClr val="000000"/>
                </a:solidFill>
              </a:defRPr>
            </a:pPr>
            <a:r>
              <a:rPr sz="2800">
                <a:solidFill>
                  <a:srgbClr val="008751"/>
                </a:solidFill>
              </a:rPr>
              <a:t>Body Level Five</a:t>
            </a:r>
          </a:p>
        </p:txBody>
      </p:sp>
      <p:sp>
        <p:nvSpPr>
          <p:cNvPr id="28" name="Shape 2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 Left">
    <p:spTree>
      <p:nvGrpSpPr>
        <p:cNvPr id="1" name=""/>
        <p:cNvGrpSpPr/>
        <p:nvPr/>
      </p:nvGrpSpPr>
      <p:grpSpPr>
        <a:xfrm>
          <a:off x="0" y="0"/>
          <a:ext cx="0" cy="0"/>
          <a:chOff x="0" y="0"/>
          <a:chExt cx="0" cy="0"/>
        </a:xfrm>
      </p:grpSpPr>
      <p:sp>
        <p:nvSpPr>
          <p:cNvPr id="30" name="Shape 30"/>
          <p:cNvSpPr>
            <a:spLocks noGrp="1"/>
          </p:cNvSpPr>
          <p:nvPr>
            <p:ph type="title"/>
          </p:nvPr>
        </p:nvSpPr>
        <p:spPr>
          <a:prstGeom prst="rect">
            <a:avLst/>
          </a:prstGeom>
        </p:spPr>
        <p:txBody>
          <a:bodyPr/>
          <a:lstStyle/>
          <a:p>
            <a:pPr lvl="0">
              <a:defRPr sz="1800">
                <a:solidFill>
                  <a:srgbClr val="000000"/>
                </a:solidFill>
              </a:defRPr>
            </a:pPr>
            <a:r>
              <a:rPr sz="4200">
                <a:solidFill>
                  <a:srgbClr val="008751"/>
                </a:solidFill>
              </a:rPr>
              <a:t>Title Text</a:t>
            </a:r>
          </a:p>
        </p:txBody>
      </p:sp>
      <p:sp>
        <p:nvSpPr>
          <p:cNvPr id="31" name="Shape 31"/>
          <p:cNvSpPr>
            <a:spLocks noGrp="1"/>
          </p:cNvSpPr>
          <p:nvPr>
            <p:ph type="body" idx="1"/>
          </p:nvPr>
        </p:nvSpPr>
        <p:spPr>
          <a:xfrm>
            <a:off x="571500" y="2324100"/>
            <a:ext cx="5080000" cy="6565900"/>
          </a:xfrm>
          <a:prstGeom prst="rect">
            <a:avLst/>
          </a:prstGeom>
        </p:spPr>
        <p:txBody>
          <a:bodyPr/>
          <a:lstStyle>
            <a:lvl2pPr>
              <a:spcBef>
                <a:spcPts val="1500"/>
              </a:spcBef>
              <a:buChar char="-"/>
              <a:defRPr b="0">
                <a:solidFill>
                  <a:srgbClr val="232323"/>
                </a:solidFill>
              </a:defRPr>
            </a:lvl2pPr>
            <a:lvl3pPr>
              <a:spcBef>
                <a:spcPts val="1500"/>
              </a:spcBef>
              <a:defRPr b="0">
                <a:solidFill>
                  <a:srgbClr val="AB1500"/>
                </a:solidFill>
              </a:defRPr>
            </a:lvl3pPr>
            <a:lvl4pPr>
              <a:spcBef>
                <a:spcPts val="1500"/>
              </a:spcBef>
              <a:buChar char="-"/>
              <a:defRPr b="0">
                <a:solidFill>
                  <a:srgbClr val="232323"/>
                </a:solidFill>
              </a:defRPr>
            </a:lvl4pPr>
            <a:lvl5pPr>
              <a:spcBef>
                <a:spcPts val="1500"/>
              </a:spcBef>
              <a:defRPr b="0"/>
            </a:lvl5pPr>
          </a:lstStyle>
          <a:p>
            <a:pPr lvl="0">
              <a:defRPr sz="1800" b="0">
                <a:solidFill>
                  <a:srgbClr val="000000"/>
                </a:solidFill>
              </a:defRPr>
            </a:pPr>
            <a:r>
              <a:rPr sz="2800" b="1">
                <a:solidFill>
                  <a:srgbClr val="008751"/>
                </a:solidFill>
              </a:rPr>
              <a:t>Body Level One</a:t>
            </a:r>
          </a:p>
          <a:p>
            <a:pPr lvl="1">
              <a:defRPr sz="1800">
                <a:solidFill>
                  <a:srgbClr val="000000"/>
                </a:solidFill>
              </a:defRPr>
            </a:pPr>
            <a:r>
              <a:rPr sz="2800">
                <a:solidFill>
                  <a:srgbClr val="232323"/>
                </a:solidFill>
              </a:rPr>
              <a:t>Body Level Two</a:t>
            </a:r>
          </a:p>
          <a:p>
            <a:pPr lvl="2">
              <a:defRPr sz="1800">
                <a:solidFill>
                  <a:srgbClr val="000000"/>
                </a:solidFill>
              </a:defRPr>
            </a:pPr>
            <a:r>
              <a:rPr sz="2800">
                <a:solidFill>
                  <a:srgbClr val="AB1500"/>
                </a:solidFill>
              </a:rPr>
              <a:t>Body Level Three</a:t>
            </a:r>
          </a:p>
          <a:p>
            <a:pPr lvl="3">
              <a:defRPr sz="1800">
                <a:solidFill>
                  <a:srgbClr val="000000"/>
                </a:solidFill>
              </a:defRPr>
            </a:pPr>
            <a:r>
              <a:rPr sz="2800">
                <a:solidFill>
                  <a:srgbClr val="232323"/>
                </a:solidFill>
              </a:rPr>
              <a:t>Body Level Four</a:t>
            </a:r>
          </a:p>
          <a:p>
            <a:pPr lvl="4">
              <a:defRPr sz="1800">
                <a:solidFill>
                  <a:srgbClr val="000000"/>
                </a:solidFill>
              </a:defRPr>
            </a:pPr>
            <a:r>
              <a:rPr sz="2800">
                <a:solidFill>
                  <a:srgbClr val="008751"/>
                </a:solidFill>
              </a:rPr>
              <a:t>Body Level Five</a:t>
            </a:r>
          </a:p>
        </p:txBody>
      </p:sp>
      <p:sp>
        <p:nvSpPr>
          <p:cNvPr id="32" name="Shape 32"/>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 Right">
    <p:spTree>
      <p:nvGrpSpPr>
        <p:cNvPr id="1" name=""/>
        <p:cNvGrpSpPr/>
        <p:nvPr/>
      </p:nvGrpSpPr>
      <p:grpSpPr>
        <a:xfrm>
          <a:off x="0" y="0"/>
          <a:ext cx="0" cy="0"/>
          <a:chOff x="0" y="0"/>
          <a:chExt cx="0" cy="0"/>
        </a:xfrm>
      </p:grpSpPr>
      <p:sp>
        <p:nvSpPr>
          <p:cNvPr id="34" name="Shape 34"/>
          <p:cNvSpPr>
            <a:spLocks noGrp="1"/>
          </p:cNvSpPr>
          <p:nvPr>
            <p:ph type="title"/>
          </p:nvPr>
        </p:nvSpPr>
        <p:spPr>
          <a:prstGeom prst="rect">
            <a:avLst/>
          </a:prstGeom>
        </p:spPr>
        <p:txBody>
          <a:bodyPr/>
          <a:lstStyle/>
          <a:p>
            <a:pPr lvl="0">
              <a:defRPr sz="1800">
                <a:solidFill>
                  <a:srgbClr val="000000"/>
                </a:solidFill>
              </a:defRPr>
            </a:pPr>
            <a:r>
              <a:rPr sz="4200">
                <a:solidFill>
                  <a:srgbClr val="008751"/>
                </a:solidFill>
              </a:rPr>
              <a:t>Title Text</a:t>
            </a:r>
          </a:p>
        </p:txBody>
      </p:sp>
      <p:sp>
        <p:nvSpPr>
          <p:cNvPr id="35" name="Shape 35"/>
          <p:cNvSpPr>
            <a:spLocks noGrp="1"/>
          </p:cNvSpPr>
          <p:nvPr>
            <p:ph type="body" idx="1"/>
          </p:nvPr>
        </p:nvSpPr>
        <p:spPr>
          <a:xfrm>
            <a:off x="8369300" y="2324100"/>
            <a:ext cx="4064000" cy="6565900"/>
          </a:xfrm>
          <a:prstGeom prst="rect">
            <a:avLst/>
          </a:prstGeom>
        </p:spPr>
        <p:txBody>
          <a:bodyPr/>
          <a:lstStyle>
            <a:lvl2pPr>
              <a:spcBef>
                <a:spcPts val="1500"/>
              </a:spcBef>
              <a:buChar char="-"/>
              <a:defRPr b="0">
                <a:solidFill>
                  <a:srgbClr val="232323"/>
                </a:solidFill>
              </a:defRPr>
            </a:lvl2pPr>
            <a:lvl3pPr>
              <a:spcBef>
                <a:spcPts val="1500"/>
              </a:spcBef>
              <a:defRPr b="0">
                <a:solidFill>
                  <a:srgbClr val="AB1500"/>
                </a:solidFill>
              </a:defRPr>
            </a:lvl3pPr>
            <a:lvl4pPr>
              <a:spcBef>
                <a:spcPts val="1500"/>
              </a:spcBef>
              <a:buChar char="-"/>
              <a:defRPr b="0">
                <a:solidFill>
                  <a:srgbClr val="232323"/>
                </a:solidFill>
              </a:defRPr>
            </a:lvl4pPr>
            <a:lvl5pPr>
              <a:spcBef>
                <a:spcPts val="1500"/>
              </a:spcBef>
              <a:defRPr b="0"/>
            </a:lvl5pPr>
          </a:lstStyle>
          <a:p>
            <a:pPr lvl="0">
              <a:defRPr sz="1800" b="0">
                <a:solidFill>
                  <a:srgbClr val="000000"/>
                </a:solidFill>
              </a:defRPr>
            </a:pPr>
            <a:r>
              <a:rPr sz="2800" b="1">
                <a:solidFill>
                  <a:srgbClr val="008751"/>
                </a:solidFill>
              </a:rPr>
              <a:t>Body Level One</a:t>
            </a:r>
          </a:p>
          <a:p>
            <a:pPr lvl="1">
              <a:defRPr sz="1800">
                <a:solidFill>
                  <a:srgbClr val="000000"/>
                </a:solidFill>
              </a:defRPr>
            </a:pPr>
            <a:r>
              <a:rPr sz="2800">
                <a:solidFill>
                  <a:srgbClr val="232323"/>
                </a:solidFill>
              </a:rPr>
              <a:t>Body Level Two</a:t>
            </a:r>
          </a:p>
          <a:p>
            <a:pPr lvl="2">
              <a:defRPr sz="1800">
                <a:solidFill>
                  <a:srgbClr val="000000"/>
                </a:solidFill>
              </a:defRPr>
            </a:pPr>
            <a:r>
              <a:rPr sz="2800">
                <a:solidFill>
                  <a:srgbClr val="AB1500"/>
                </a:solidFill>
              </a:rPr>
              <a:t>Body Level Three</a:t>
            </a:r>
          </a:p>
          <a:p>
            <a:pPr lvl="3">
              <a:defRPr sz="1800">
                <a:solidFill>
                  <a:srgbClr val="000000"/>
                </a:solidFill>
              </a:defRPr>
            </a:pPr>
            <a:r>
              <a:rPr sz="2800">
                <a:solidFill>
                  <a:srgbClr val="232323"/>
                </a:solidFill>
              </a:rPr>
              <a:t>Body Level Four</a:t>
            </a:r>
          </a:p>
          <a:p>
            <a:pPr lvl="4">
              <a:defRPr sz="1800">
                <a:solidFill>
                  <a:srgbClr val="000000"/>
                </a:solidFill>
              </a:defRPr>
            </a:pPr>
            <a:r>
              <a:rPr sz="2800">
                <a:solidFill>
                  <a:srgbClr val="008751"/>
                </a:solidFill>
              </a:rPr>
              <a:t>Body Level Five</a:t>
            </a:r>
          </a:p>
        </p:txBody>
      </p:sp>
      <p:sp>
        <p:nvSpPr>
          <p:cNvPr id="36" name="Shape 3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12244701" y="9359900"/>
            <a:ext cx="239603" cy="276999"/>
          </a:xfrm>
        </p:spPr>
        <p:txBody>
          <a:bodyPr/>
          <a:lstStyle>
            <a:lvl1pPr>
              <a:defRPr>
                <a:solidFill>
                  <a:schemeClr val="bg1"/>
                </a:solidFill>
              </a:defRPr>
            </a:lvl1pPr>
          </a:lstStyle>
          <a:p>
            <a:pPr>
              <a:defRPr/>
            </a:pPr>
            <a:fld id="{90696C2E-113D-8F4F-97AA-4895F71B68EA}" type="slidenum">
              <a:rPr lang="en-US" smtClean="0"/>
              <a:pPr>
                <a:defRPr/>
              </a:pPr>
              <a:t>‹#›</a:t>
            </a:fld>
            <a:endParaRPr lang="en-US" dirty="0"/>
          </a:p>
        </p:txBody>
      </p:sp>
    </p:spTree>
    <p:extLst>
      <p:ext uri="{BB962C8B-B14F-4D97-AF65-F5344CB8AC3E}">
        <p14:creationId xmlns:p14="http://schemas.microsoft.com/office/powerpoint/2010/main" val="42892912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94080" y="2596444"/>
            <a:ext cx="5527040" cy="618857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83680" y="2596444"/>
            <a:ext cx="5527040" cy="618857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94080" y="9040143"/>
            <a:ext cx="2926080" cy="519289"/>
          </a:xfrm>
          <a:prstGeom prst="rect">
            <a:avLst/>
          </a:prstGeom>
        </p:spPr>
        <p:txBody>
          <a:bodyPr/>
          <a:lstStyle/>
          <a:p>
            <a:endParaRPr lang="en-US"/>
          </a:p>
        </p:txBody>
      </p:sp>
      <p:sp>
        <p:nvSpPr>
          <p:cNvPr id="6" name="Footer Placeholder 5"/>
          <p:cNvSpPr>
            <a:spLocks noGrp="1"/>
          </p:cNvSpPr>
          <p:nvPr>
            <p:ph type="ftr" sz="quarter" idx="11"/>
          </p:nvPr>
        </p:nvSpPr>
        <p:spPr>
          <a:xfrm>
            <a:off x="4307840" y="9040143"/>
            <a:ext cx="4389120" cy="519289"/>
          </a:xfrm>
          <a:prstGeom prst="rect">
            <a:avLst/>
          </a:prstGeom>
        </p:spPr>
        <p:txBody>
          <a:bodyPr/>
          <a:lstStyle/>
          <a:p>
            <a:endParaRPr lang="en-US"/>
          </a:p>
        </p:txBody>
      </p:sp>
      <p:sp>
        <p:nvSpPr>
          <p:cNvPr id="7" name="Slide Number Placeholder 6"/>
          <p:cNvSpPr>
            <a:spLocks noGrp="1"/>
          </p:cNvSpPr>
          <p:nvPr>
            <p:ph type="sldNum" sz="quarter" idx="12"/>
          </p:nvPr>
        </p:nvSpPr>
        <p:spPr>
          <a:xfrm>
            <a:off x="12243854" y="9359900"/>
            <a:ext cx="240450" cy="276999"/>
          </a:xfrm>
        </p:spPr>
        <p:txBody>
          <a:bodyPr/>
          <a:lstStyle/>
          <a:p>
            <a:fld id="{55B28040-0FD8-C544-8357-9EE6C5A36700}" type="slidenum">
              <a:rPr lang="en-US" smtClean="0"/>
              <a:t>‹#›</a:t>
            </a:fld>
            <a:endParaRPr lang="en-US"/>
          </a:p>
        </p:txBody>
      </p:sp>
    </p:spTree>
    <p:extLst>
      <p:ext uri="{BB962C8B-B14F-4D97-AF65-F5344CB8AC3E}">
        <p14:creationId xmlns:p14="http://schemas.microsoft.com/office/powerpoint/2010/main" val="2020828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050094" y="9040143"/>
            <a:ext cx="2966720" cy="519289"/>
          </a:xfrm>
          <a:prstGeom prst="rect">
            <a:avLst/>
          </a:prstGeom>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a:xfrm>
            <a:off x="937480" y="9040143"/>
            <a:ext cx="4050453" cy="519289"/>
          </a:xfrm>
          <a:prstGeom prst="rect">
            <a:avLst/>
          </a:prstGeom>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a:xfrm>
            <a:off x="12243854" y="9359900"/>
            <a:ext cx="240450" cy="276999"/>
          </a:xfrm>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645498135"/>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9050094" y="9040143"/>
            <a:ext cx="2966720" cy="519289"/>
          </a:xfrm>
          <a:prstGeom prst="rect">
            <a:avLst/>
          </a:prstGeom>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a:xfrm>
            <a:off x="937480" y="9040143"/>
            <a:ext cx="4050453" cy="519289"/>
          </a:xfrm>
          <a:prstGeom prst="rect">
            <a:avLst/>
          </a:prstGeom>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a:xfrm>
            <a:off x="12243854" y="9359900"/>
            <a:ext cx="240450" cy="276999"/>
          </a:xfrm>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07292975"/>
      </p:ext>
    </p:extLst>
  </p:cSld>
  <p:clrMapOvr>
    <a:masterClrMapping/>
  </p:clrMapOvr>
  <p:transition spd="slow"/>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647700" y="1968500"/>
            <a:ext cx="11709400" cy="127"/>
          </a:xfrm>
          <a:prstGeom prst="line">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sp>
        <p:nvSpPr>
          <p:cNvPr id="3" name="Shape 3"/>
          <p:cNvSpPr/>
          <p:nvPr/>
        </p:nvSpPr>
        <p:spPr>
          <a:xfrm>
            <a:off x="0" y="9359900"/>
            <a:ext cx="13004800" cy="393700"/>
          </a:xfrm>
          <a:prstGeom prst="rect">
            <a:avLst/>
          </a:prstGeom>
          <a:gradFill>
            <a:gsLst>
              <a:gs pos="0">
                <a:srgbClr val="008751"/>
              </a:gs>
              <a:gs pos="100000">
                <a:srgbClr val="1F4800"/>
              </a:gs>
            </a:gsLst>
            <a:lin ang="5400000"/>
          </a:gradFill>
          <a:ln w="12700">
            <a:miter lim="400000"/>
          </a:ln>
          <a:effectLst>
            <a:outerShdw blurRad="127000" dist="25400" dir="18900000" rotWithShape="0">
              <a:srgbClr val="000000">
                <a:alpha val="75000"/>
              </a:srgbClr>
            </a:outerShdw>
          </a:effectLst>
          <a:extLst>
            <a:ext uri="{C572A759-6A51-4108-AA02-DFA0A04FC94B}">
              <ma14:wrappingTextBoxFlag xmlns:ma14="http://schemas.microsoft.com/office/mac/drawingml/2011/main" val="1"/>
            </a:ext>
          </a:extLst>
        </p:spPr>
        <p:txBody>
          <a:bodyPr lIns="0" tIns="0" rIns="0" bIns="0" anchor="ctr"/>
          <a:lstStyle/>
          <a:p>
            <a:pPr lvl="1" algn="l">
              <a:defRPr sz="1800"/>
            </a:pPr>
            <a:r>
              <a:rPr b="1" i="1" dirty="0">
                <a:solidFill>
                  <a:srgbClr val="FFFFFF"/>
                </a:solidFill>
              </a:rPr>
              <a:t>CS </a:t>
            </a:r>
            <a:r>
              <a:rPr lang="en-US" b="1" i="1" dirty="0" smtClean="0">
                <a:solidFill>
                  <a:srgbClr val="FFFFFF"/>
                </a:solidFill>
              </a:rPr>
              <a:t>497: Special Topic -Cybersecurity</a:t>
            </a:r>
            <a:endParaRPr b="1" i="1" dirty="0">
              <a:solidFill>
                <a:srgbClr val="FFFFFF"/>
              </a:solidFill>
            </a:endParaRPr>
          </a:p>
        </p:txBody>
      </p:sp>
      <p:sp>
        <p:nvSpPr>
          <p:cNvPr id="4" name="Shape 4"/>
          <p:cNvSpPr>
            <a:spLocks noGrp="1"/>
          </p:cNvSpPr>
          <p:nvPr>
            <p:ph type="title"/>
          </p:nvPr>
        </p:nvSpPr>
        <p:spPr>
          <a:xfrm>
            <a:off x="571500" y="330200"/>
            <a:ext cx="11861800" cy="1397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lstStyle/>
          <a:p>
            <a:pPr lvl="0">
              <a:defRPr sz="1800">
                <a:solidFill>
                  <a:srgbClr val="000000"/>
                </a:solidFill>
              </a:defRPr>
            </a:pPr>
            <a:r>
              <a:rPr sz="4200">
                <a:solidFill>
                  <a:srgbClr val="008751"/>
                </a:solidFill>
              </a:rPr>
              <a:t>Title Text</a:t>
            </a:r>
          </a:p>
        </p:txBody>
      </p:sp>
      <p:sp>
        <p:nvSpPr>
          <p:cNvPr id="5" name="Shape 5"/>
          <p:cNvSpPr>
            <a:spLocks noGrp="1"/>
          </p:cNvSpPr>
          <p:nvPr>
            <p:ph type="body" idx="1"/>
          </p:nvPr>
        </p:nvSpPr>
        <p:spPr>
          <a:xfrm>
            <a:off x="571500" y="2324100"/>
            <a:ext cx="11861800" cy="65659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2pPr>
              <a:spcBef>
                <a:spcPts val="1500"/>
              </a:spcBef>
              <a:buChar char="-"/>
              <a:defRPr b="0">
                <a:solidFill>
                  <a:srgbClr val="232323"/>
                </a:solidFill>
              </a:defRPr>
            </a:lvl2pPr>
            <a:lvl3pPr>
              <a:spcBef>
                <a:spcPts val="1500"/>
              </a:spcBef>
              <a:defRPr b="0">
                <a:solidFill>
                  <a:srgbClr val="AB1500"/>
                </a:solidFill>
              </a:defRPr>
            </a:lvl3pPr>
            <a:lvl4pPr>
              <a:spcBef>
                <a:spcPts val="1500"/>
              </a:spcBef>
              <a:buChar char="-"/>
              <a:defRPr b="0">
                <a:solidFill>
                  <a:srgbClr val="232323"/>
                </a:solidFill>
              </a:defRPr>
            </a:lvl4pPr>
            <a:lvl5pPr>
              <a:spcBef>
                <a:spcPts val="1500"/>
              </a:spcBef>
              <a:defRPr b="0"/>
            </a:lvl5pPr>
          </a:lstStyle>
          <a:p>
            <a:pPr lvl="0">
              <a:defRPr sz="1800" b="0">
                <a:solidFill>
                  <a:srgbClr val="000000"/>
                </a:solidFill>
              </a:defRPr>
            </a:pPr>
            <a:r>
              <a:rPr sz="2800" b="1">
                <a:solidFill>
                  <a:srgbClr val="008751"/>
                </a:solidFill>
              </a:rPr>
              <a:t>Body Level One</a:t>
            </a:r>
          </a:p>
          <a:p>
            <a:pPr lvl="1">
              <a:defRPr sz="1800">
                <a:solidFill>
                  <a:srgbClr val="000000"/>
                </a:solidFill>
              </a:defRPr>
            </a:pPr>
            <a:r>
              <a:rPr sz="2800">
                <a:solidFill>
                  <a:srgbClr val="232323"/>
                </a:solidFill>
              </a:rPr>
              <a:t>Body Level Two</a:t>
            </a:r>
          </a:p>
          <a:p>
            <a:pPr lvl="2">
              <a:defRPr sz="1800">
                <a:solidFill>
                  <a:srgbClr val="000000"/>
                </a:solidFill>
              </a:defRPr>
            </a:pPr>
            <a:r>
              <a:rPr sz="2800">
                <a:solidFill>
                  <a:srgbClr val="AB1500"/>
                </a:solidFill>
              </a:rPr>
              <a:t>Body Level Three</a:t>
            </a:r>
          </a:p>
          <a:p>
            <a:pPr lvl="3">
              <a:defRPr sz="1800">
                <a:solidFill>
                  <a:srgbClr val="000000"/>
                </a:solidFill>
              </a:defRPr>
            </a:pPr>
            <a:r>
              <a:rPr sz="2800">
                <a:solidFill>
                  <a:srgbClr val="232323"/>
                </a:solidFill>
              </a:rPr>
              <a:t>Body Level Four</a:t>
            </a:r>
          </a:p>
          <a:p>
            <a:pPr lvl="4">
              <a:defRPr sz="1800">
                <a:solidFill>
                  <a:srgbClr val="000000"/>
                </a:solidFill>
              </a:defRPr>
            </a:pPr>
            <a:r>
              <a:rPr sz="2800">
                <a:solidFill>
                  <a:srgbClr val="008751"/>
                </a:solidFill>
              </a:rPr>
              <a:t>Body Level Five</a:t>
            </a:r>
          </a:p>
        </p:txBody>
      </p:sp>
      <p:sp>
        <p:nvSpPr>
          <p:cNvPr id="6" name="Shape 6"/>
          <p:cNvSpPr>
            <a:spLocks noGrp="1"/>
          </p:cNvSpPr>
          <p:nvPr>
            <p:ph type="sldNum" sz="quarter" idx="2"/>
          </p:nvPr>
        </p:nvSpPr>
        <p:spPr>
          <a:xfrm>
            <a:off x="12115799" y="9359900"/>
            <a:ext cx="368505" cy="387070"/>
          </a:xfrm>
          <a:prstGeom prst="rect">
            <a:avLst/>
          </a:prstGeom>
          <a:ln w="12700">
            <a:miter lim="400000"/>
          </a:ln>
        </p:spPr>
        <p:txBody>
          <a:bodyPr wrap="none" lIns="0" tIns="0" rIns="0" bIns="0">
            <a:spAutoFit/>
          </a:bodyPr>
          <a:lstStyle>
            <a:lvl1pPr algn="r">
              <a:defRPr sz="1800" b="1">
                <a:solidFill>
                  <a:srgbClr val="FFFFFF"/>
                </a:solidFill>
                <a:latin typeface="+mn-lt"/>
                <a:ea typeface="+mn-ea"/>
                <a:cs typeface="+mn-cs"/>
                <a:sym typeface="Helvetica Neue"/>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9" r:id="rId6"/>
    <p:sldLayoutId id="2147483660" r:id="rId7"/>
    <p:sldLayoutId id="2147483661" r:id="rId8"/>
  </p:sldLayoutIdLst>
  <p:transition spd="med"/>
  <p:timing>
    <p:tnLst>
      <p:par>
        <p:cTn id="1" dur="indefinite" restart="never" nodeType="tmRoot"/>
      </p:par>
    </p:tnLst>
  </p:timing>
  <p:hf hdr="0" ftr="0" dt="0"/>
  <p:txStyles>
    <p:titleStyle>
      <a:lvl1pPr defTabSz="584200">
        <a:defRPr sz="4200">
          <a:solidFill>
            <a:srgbClr val="008751"/>
          </a:solidFill>
          <a:latin typeface="+mj-lt"/>
          <a:ea typeface="+mj-ea"/>
          <a:cs typeface="+mj-cs"/>
          <a:sym typeface="Helvetica Neue Light"/>
        </a:defRPr>
      </a:lvl1pPr>
      <a:lvl2pPr indent="228600" defTabSz="584200">
        <a:defRPr sz="4200">
          <a:solidFill>
            <a:srgbClr val="008751"/>
          </a:solidFill>
          <a:latin typeface="+mj-lt"/>
          <a:ea typeface="+mj-ea"/>
          <a:cs typeface="+mj-cs"/>
          <a:sym typeface="Helvetica Neue Light"/>
        </a:defRPr>
      </a:lvl2pPr>
      <a:lvl3pPr indent="457200" defTabSz="584200">
        <a:defRPr sz="4200">
          <a:solidFill>
            <a:srgbClr val="008751"/>
          </a:solidFill>
          <a:latin typeface="+mj-lt"/>
          <a:ea typeface="+mj-ea"/>
          <a:cs typeface="+mj-cs"/>
          <a:sym typeface="Helvetica Neue Light"/>
        </a:defRPr>
      </a:lvl3pPr>
      <a:lvl4pPr indent="685800" defTabSz="584200">
        <a:defRPr sz="4200">
          <a:solidFill>
            <a:srgbClr val="008751"/>
          </a:solidFill>
          <a:latin typeface="+mj-lt"/>
          <a:ea typeface="+mj-ea"/>
          <a:cs typeface="+mj-cs"/>
          <a:sym typeface="Helvetica Neue Light"/>
        </a:defRPr>
      </a:lvl4pPr>
      <a:lvl5pPr indent="914400" defTabSz="584200">
        <a:defRPr sz="4200">
          <a:solidFill>
            <a:srgbClr val="008751"/>
          </a:solidFill>
          <a:latin typeface="+mj-lt"/>
          <a:ea typeface="+mj-ea"/>
          <a:cs typeface="+mj-cs"/>
          <a:sym typeface="Helvetica Neue Light"/>
        </a:defRPr>
      </a:lvl5pPr>
      <a:lvl6pPr indent="1143000" defTabSz="584200">
        <a:defRPr sz="4200">
          <a:solidFill>
            <a:srgbClr val="008751"/>
          </a:solidFill>
          <a:latin typeface="+mj-lt"/>
          <a:ea typeface="+mj-ea"/>
          <a:cs typeface="+mj-cs"/>
          <a:sym typeface="Helvetica Neue Light"/>
        </a:defRPr>
      </a:lvl6pPr>
      <a:lvl7pPr indent="1371600" defTabSz="584200">
        <a:defRPr sz="4200">
          <a:solidFill>
            <a:srgbClr val="008751"/>
          </a:solidFill>
          <a:latin typeface="+mj-lt"/>
          <a:ea typeface="+mj-ea"/>
          <a:cs typeface="+mj-cs"/>
          <a:sym typeface="Helvetica Neue Light"/>
        </a:defRPr>
      </a:lvl7pPr>
      <a:lvl8pPr indent="1600200" defTabSz="584200">
        <a:defRPr sz="4200">
          <a:solidFill>
            <a:srgbClr val="008751"/>
          </a:solidFill>
          <a:latin typeface="+mj-lt"/>
          <a:ea typeface="+mj-ea"/>
          <a:cs typeface="+mj-cs"/>
          <a:sym typeface="Helvetica Neue Light"/>
        </a:defRPr>
      </a:lvl8pPr>
      <a:lvl9pPr indent="1828800" defTabSz="584200">
        <a:defRPr sz="4200">
          <a:solidFill>
            <a:srgbClr val="008751"/>
          </a:solidFill>
          <a:latin typeface="+mj-lt"/>
          <a:ea typeface="+mj-ea"/>
          <a:cs typeface="+mj-cs"/>
          <a:sym typeface="Helvetica Neue Light"/>
        </a:defRPr>
      </a:lvl9pPr>
    </p:titleStyle>
    <p:bodyStyle>
      <a:lvl1pPr marL="266700" indent="-266700" defTabSz="584200">
        <a:spcBef>
          <a:spcPts val="3000"/>
        </a:spcBef>
        <a:buSzPct val="100000"/>
        <a:buChar char="•"/>
        <a:defRPr sz="2800" b="1">
          <a:solidFill>
            <a:srgbClr val="008751"/>
          </a:solidFill>
          <a:latin typeface="+mn-lt"/>
          <a:ea typeface="+mn-ea"/>
          <a:cs typeface="+mn-cs"/>
          <a:sym typeface="Helvetica Neue"/>
        </a:defRPr>
      </a:lvl1pPr>
      <a:lvl2pPr marL="711200" indent="-266700" defTabSz="584200">
        <a:spcBef>
          <a:spcPts val="3000"/>
        </a:spcBef>
        <a:buSzPct val="100000"/>
        <a:buChar char="•"/>
        <a:defRPr sz="2800" b="1">
          <a:solidFill>
            <a:srgbClr val="008751"/>
          </a:solidFill>
          <a:latin typeface="+mn-lt"/>
          <a:ea typeface="+mn-ea"/>
          <a:cs typeface="+mn-cs"/>
          <a:sym typeface="Helvetica Neue"/>
        </a:defRPr>
      </a:lvl2pPr>
      <a:lvl3pPr marL="1155700" indent="-266700" defTabSz="584200">
        <a:spcBef>
          <a:spcPts val="3000"/>
        </a:spcBef>
        <a:buSzPct val="75000"/>
        <a:buChar char="•"/>
        <a:defRPr sz="2800" b="1">
          <a:solidFill>
            <a:srgbClr val="008751"/>
          </a:solidFill>
          <a:latin typeface="+mn-lt"/>
          <a:ea typeface="+mn-ea"/>
          <a:cs typeface="+mn-cs"/>
          <a:sym typeface="Helvetica Neue"/>
        </a:defRPr>
      </a:lvl3pPr>
      <a:lvl4pPr marL="1600200" indent="-266700" defTabSz="584200">
        <a:spcBef>
          <a:spcPts val="3000"/>
        </a:spcBef>
        <a:buSzPct val="100000"/>
        <a:buChar char="•"/>
        <a:defRPr sz="2800" b="1">
          <a:solidFill>
            <a:srgbClr val="008751"/>
          </a:solidFill>
          <a:latin typeface="+mn-lt"/>
          <a:ea typeface="+mn-ea"/>
          <a:cs typeface="+mn-cs"/>
          <a:sym typeface="Helvetica Neue"/>
        </a:defRPr>
      </a:lvl4pPr>
      <a:lvl5pPr marL="2044700" indent="-266700" defTabSz="584200">
        <a:spcBef>
          <a:spcPts val="3000"/>
        </a:spcBef>
        <a:buSzPct val="75000"/>
        <a:buChar char="•"/>
        <a:defRPr sz="2800" b="1">
          <a:solidFill>
            <a:srgbClr val="008751"/>
          </a:solidFill>
          <a:latin typeface="+mn-lt"/>
          <a:ea typeface="+mn-ea"/>
          <a:cs typeface="+mn-cs"/>
          <a:sym typeface="Helvetica Neue"/>
        </a:defRPr>
      </a:lvl5pPr>
      <a:lvl6pPr marL="2489200" indent="-266700" defTabSz="584200">
        <a:spcBef>
          <a:spcPts val="3000"/>
        </a:spcBef>
        <a:buSzPct val="75000"/>
        <a:buChar char="•"/>
        <a:defRPr sz="2800" b="1">
          <a:solidFill>
            <a:srgbClr val="008751"/>
          </a:solidFill>
          <a:latin typeface="+mn-lt"/>
          <a:ea typeface="+mn-ea"/>
          <a:cs typeface="+mn-cs"/>
          <a:sym typeface="Helvetica Neue"/>
        </a:defRPr>
      </a:lvl6pPr>
      <a:lvl7pPr marL="2933700" indent="-266700" defTabSz="584200">
        <a:spcBef>
          <a:spcPts val="3000"/>
        </a:spcBef>
        <a:buSzPct val="75000"/>
        <a:buChar char="•"/>
        <a:defRPr sz="2800" b="1">
          <a:solidFill>
            <a:srgbClr val="008751"/>
          </a:solidFill>
          <a:latin typeface="+mn-lt"/>
          <a:ea typeface="+mn-ea"/>
          <a:cs typeface="+mn-cs"/>
          <a:sym typeface="Helvetica Neue"/>
        </a:defRPr>
      </a:lvl7pPr>
      <a:lvl8pPr marL="3378200" indent="-266700" defTabSz="584200">
        <a:spcBef>
          <a:spcPts val="3000"/>
        </a:spcBef>
        <a:buSzPct val="75000"/>
        <a:buChar char="•"/>
        <a:defRPr sz="2800" b="1">
          <a:solidFill>
            <a:srgbClr val="008751"/>
          </a:solidFill>
          <a:latin typeface="+mn-lt"/>
          <a:ea typeface="+mn-ea"/>
          <a:cs typeface="+mn-cs"/>
          <a:sym typeface="Helvetica Neue"/>
        </a:defRPr>
      </a:lvl8pPr>
      <a:lvl9pPr marL="3822700" indent="-266700" defTabSz="584200">
        <a:spcBef>
          <a:spcPts val="3000"/>
        </a:spcBef>
        <a:buSzPct val="75000"/>
        <a:buChar char="•"/>
        <a:defRPr sz="2800" b="1">
          <a:solidFill>
            <a:srgbClr val="008751"/>
          </a:solidFill>
          <a:latin typeface="+mn-lt"/>
          <a:ea typeface="+mn-ea"/>
          <a:cs typeface="+mn-cs"/>
          <a:sym typeface="Helvetica Neue"/>
        </a:defRPr>
      </a:lvl9pPr>
    </p:bodyStyle>
    <p:otherStyle>
      <a:lvl1pPr algn="r" defTabSz="584200">
        <a:defRPr b="1">
          <a:solidFill>
            <a:schemeClr val="tx1"/>
          </a:solidFill>
          <a:latin typeface="+mn-lt"/>
          <a:ea typeface="+mn-ea"/>
          <a:cs typeface="+mn-cs"/>
          <a:sym typeface="Helvetica Neue"/>
        </a:defRPr>
      </a:lvl1pPr>
      <a:lvl2pPr indent="228600" algn="r" defTabSz="584200">
        <a:defRPr b="1">
          <a:solidFill>
            <a:schemeClr val="tx1"/>
          </a:solidFill>
          <a:latin typeface="+mn-lt"/>
          <a:ea typeface="+mn-ea"/>
          <a:cs typeface="+mn-cs"/>
          <a:sym typeface="Helvetica Neue"/>
        </a:defRPr>
      </a:lvl2pPr>
      <a:lvl3pPr indent="457200" algn="r" defTabSz="584200">
        <a:defRPr b="1">
          <a:solidFill>
            <a:schemeClr val="tx1"/>
          </a:solidFill>
          <a:latin typeface="+mn-lt"/>
          <a:ea typeface="+mn-ea"/>
          <a:cs typeface="+mn-cs"/>
          <a:sym typeface="Helvetica Neue"/>
        </a:defRPr>
      </a:lvl3pPr>
      <a:lvl4pPr indent="685800" algn="r" defTabSz="584200">
        <a:defRPr b="1">
          <a:solidFill>
            <a:schemeClr val="tx1"/>
          </a:solidFill>
          <a:latin typeface="+mn-lt"/>
          <a:ea typeface="+mn-ea"/>
          <a:cs typeface="+mn-cs"/>
          <a:sym typeface="Helvetica Neue"/>
        </a:defRPr>
      </a:lvl4pPr>
      <a:lvl5pPr indent="914400" algn="r" defTabSz="584200">
        <a:defRPr b="1">
          <a:solidFill>
            <a:schemeClr val="tx1"/>
          </a:solidFill>
          <a:latin typeface="+mn-lt"/>
          <a:ea typeface="+mn-ea"/>
          <a:cs typeface="+mn-cs"/>
          <a:sym typeface="Helvetica Neue"/>
        </a:defRPr>
      </a:lvl5pPr>
      <a:lvl6pPr indent="1143000" algn="r" defTabSz="584200">
        <a:defRPr b="1">
          <a:solidFill>
            <a:schemeClr val="tx1"/>
          </a:solidFill>
          <a:latin typeface="+mn-lt"/>
          <a:ea typeface="+mn-ea"/>
          <a:cs typeface="+mn-cs"/>
          <a:sym typeface="Helvetica Neue"/>
        </a:defRPr>
      </a:lvl6pPr>
      <a:lvl7pPr indent="1371600" algn="r" defTabSz="584200">
        <a:defRPr b="1">
          <a:solidFill>
            <a:schemeClr val="tx1"/>
          </a:solidFill>
          <a:latin typeface="+mn-lt"/>
          <a:ea typeface="+mn-ea"/>
          <a:cs typeface="+mn-cs"/>
          <a:sym typeface="Helvetica Neue"/>
        </a:defRPr>
      </a:lvl7pPr>
      <a:lvl8pPr indent="1600200" algn="r" defTabSz="584200">
        <a:defRPr b="1">
          <a:solidFill>
            <a:schemeClr val="tx1"/>
          </a:solidFill>
          <a:latin typeface="+mn-lt"/>
          <a:ea typeface="+mn-ea"/>
          <a:cs typeface="+mn-cs"/>
          <a:sym typeface="Helvetica Neue"/>
        </a:defRPr>
      </a:lvl8pPr>
      <a:lvl9pPr indent="1828800" algn="r" defTabSz="584200">
        <a:defRPr b="1">
          <a:solidFill>
            <a:schemeClr val="tx1"/>
          </a:solidFill>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3.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8.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9.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hape 40"/>
          <p:cNvSpPr/>
          <p:nvPr/>
        </p:nvSpPr>
        <p:spPr>
          <a:xfrm>
            <a:off x="1727200" y="2844800"/>
            <a:ext cx="9817100" cy="1752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lvl="0" algn="l">
              <a:defRPr sz="1800"/>
            </a:pPr>
            <a:r>
              <a:rPr lang="en-US" sz="4400" dirty="0" smtClean="0">
                <a:solidFill>
                  <a:srgbClr val="008751"/>
                </a:solidFill>
              </a:rPr>
              <a:t>Network Security I</a:t>
            </a:r>
            <a:endParaRPr sz="4400" dirty="0">
              <a:solidFill>
                <a:srgbClr val="008751"/>
              </a:solidFill>
            </a:endParaRPr>
          </a:p>
        </p:txBody>
      </p:sp>
      <p:sp>
        <p:nvSpPr>
          <p:cNvPr id="41" name="Shape 41"/>
          <p:cNvSpPr/>
          <p:nvPr/>
        </p:nvSpPr>
        <p:spPr>
          <a:xfrm>
            <a:off x="1727200" y="4762500"/>
            <a:ext cx="10706100" cy="3175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algn="l">
              <a:defRPr sz="1800"/>
            </a:pPr>
            <a:endParaRPr lang="en-US" sz="3200" dirty="0" smtClean="0">
              <a:solidFill>
                <a:srgbClr val="232323"/>
              </a:solidFill>
              <a:latin typeface="+mn-lt"/>
              <a:ea typeface="+mn-ea"/>
              <a:cs typeface="+mn-cs"/>
              <a:sym typeface="Helvetica Neue"/>
            </a:endParaRPr>
          </a:p>
          <a:p>
            <a:pPr lvl="0" algn="l">
              <a:defRPr sz="1800"/>
            </a:pPr>
            <a:r>
              <a:rPr sz="3200" dirty="0" smtClean="0">
                <a:solidFill>
                  <a:srgbClr val="232323"/>
                </a:solidFill>
                <a:latin typeface="+mn-lt"/>
                <a:ea typeface="+mn-ea"/>
                <a:cs typeface="+mn-cs"/>
                <a:sym typeface="Helvetica Neue"/>
              </a:rPr>
              <a:t>Department of</a:t>
            </a:r>
            <a:endParaRPr sz="3200" dirty="0">
              <a:solidFill>
                <a:srgbClr val="232323"/>
              </a:solidFill>
              <a:latin typeface="+mn-lt"/>
              <a:ea typeface="+mn-ea"/>
              <a:cs typeface="+mn-cs"/>
              <a:sym typeface="Helvetica Neue"/>
            </a:endParaRPr>
          </a:p>
          <a:p>
            <a:pPr lvl="0" algn="l">
              <a:defRPr sz="1800"/>
            </a:pPr>
            <a:r>
              <a:rPr sz="3200" dirty="0">
                <a:solidFill>
                  <a:srgbClr val="232323"/>
                </a:solidFill>
                <a:latin typeface="+mn-lt"/>
                <a:ea typeface="+mn-ea"/>
                <a:cs typeface="+mn-cs"/>
                <a:sym typeface="Helvetica Neue"/>
              </a:rPr>
              <a:t>York College of Pennsylvania</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Packet Encapsulation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8544" y="2372494"/>
            <a:ext cx="8364512" cy="6637645"/>
          </a:xfrm>
        </p:spPr>
      </p:pic>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10</a:t>
            </a:fld>
            <a:endParaRPr lang="en-US" dirty="0"/>
          </a:p>
        </p:txBody>
      </p:sp>
    </p:spTree>
    <p:extLst>
      <p:ext uri="{BB962C8B-B14F-4D97-AF65-F5344CB8AC3E}">
        <p14:creationId xmlns:p14="http://schemas.microsoft.com/office/powerpoint/2010/main" val="550272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Interfaces </a:t>
            </a:r>
            <a:endParaRPr lang="en-US" dirty="0">
              <a:effectLst/>
            </a:endParaRPr>
          </a:p>
        </p:txBody>
      </p:sp>
      <p:sp>
        <p:nvSpPr>
          <p:cNvPr id="3" name="Content Placeholder 2"/>
          <p:cNvSpPr>
            <a:spLocks noGrp="1"/>
          </p:cNvSpPr>
          <p:nvPr>
            <p:ph idx="1"/>
          </p:nvPr>
        </p:nvSpPr>
        <p:spPr>
          <a:xfrm>
            <a:off x="571500" y="2260600"/>
            <a:ext cx="11861800" cy="6565900"/>
          </a:xfrm>
        </p:spPr>
        <p:txBody>
          <a:bodyPr/>
          <a:lstStyle/>
          <a:p>
            <a:pPr>
              <a:spcBef>
                <a:spcPts val="1000"/>
              </a:spcBef>
            </a:pPr>
            <a:r>
              <a:rPr lang="en-US" sz="2400" dirty="0"/>
              <a:t>Network interface: device connecting a computer to a network </a:t>
            </a:r>
            <a:endParaRPr lang="en-US" sz="2400" dirty="0" smtClean="0"/>
          </a:p>
          <a:p>
            <a:pPr marL="444500" lvl="1" indent="0">
              <a:spcBef>
                <a:spcPts val="1000"/>
              </a:spcBef>
              <a:buNone/>
            </a:pPr>
            <a:r>
              <a:rPr lang="en-US" sz="2400" dirty="0" smtClean="0"/>
              <a:t>– </a:t>
            </a:r>
            <a:r>
              <a:rPr lang="en-US" sz="2400" dirty="0"/>
              <a:t>Ethernet card </a:t>
            </a:r>
          </a:p>
          <a:p>
            <a:pPr marL="444500" lvl="1" indent="0">
              <a:spcBef>
                <a:spcPts val="1000"/>
              </a:spcBef>
              <a:buNone/>
            </a:pPr>
            <a:r>
              <a:rPr lang="en-US" sz="2400" dirty="0"/>
              <a:t>– </a:t>
            </a:r>
            <a:r>
              <a:rPr lang="en-US" sz="2400" dirty="0" err="1"/>
              <a:t>WiFi</a:t>
            </a:r>
            <a:r>
              <a:rPr lang="en-US" sz="2400" dirty="0"/>
              <a:t> adapter </a:t>
            </a:r>
          </a:p>
          <a:p>
            <a:pPr>
              <a:spcBef>
                <a:spcPts val="1000"/>
              </a:spcBef>
            </a:pPr>
            <a:r>
              <a:rPr lang="en-US" sz="2400" dirty="0"/>
              <a:t>A computer may have multiple network interfaces </a:t>
            </a:r>
          </a:p>
          <a:p>
            <a:pPr>
              <a:spcBef>
                <a:spcPts val="1000"/>
              </a:spcBef>
            </a:pPr>
            <a:r>
              <a:rPr lang="en-US" sz="2400" dirty="0"/>
              <a:t>Packets transmitted between network interfaces </a:t>
            </a:r>
          </a:p>
          <a:p>
            <a:pPr>
              <a:spcBef>
                <a:spcPts val="1000"/>
              </a:spcBef>
            </a:pPr>
            <a:r>
              <a:rPr lang="en-US" sz="2400" dirty="0"/>
              <a:t>Most local area networks, (including Ethernet and </a:t>
            </a:r>
            <a:r>
              <a:rPr lang="en-US" sz="2400" dirty="0" err="1"/>
              <a:t>WiFi</a:t>
            </a:r>
            <a:r>
              <a:rPr lang="en-US" sz="2400" dirty="0"/>
              <a:t>) </a:t>
            </a:r>
          </a:p>
          <a:p>
            <a:pPr>
              <a:spcBef>
                <a:spcPts val="1000"/>
              </a:spcBef>
            </a:pPr>
            <a:r>
              <a:rPr lang="en-US" sz="2400" dirty="0"/>
              <a:t>broadcast frames </a:t>
            </a:r>
          </a:p>
          <a:p>
            <a:pPr>
              <a:spcBef>
                <a:spcPts val="1000"/>
              </a:spcBef>
            </a:pPr>
            <a:r>
              <a:rPr lang="en-US" sz="2400" dirty="0"/>
              <a:t>In regular mode, each network interface gets the frames </a:t>
            </a:r>
          </a:p>
          <a:p>
            <a:pPr>
              <a:spcBef>
                <a:spcPts val="1000"/>
              </a:spcBef>
            </a:pPr>
            <a:r>
              <a:rPr lang="en-US" sz="2400" dirty="0"/>
              <a:t>intended for it </a:t>
            </a:r>
          </a:p>
          <a:p>
            <a:pPr>
              <a:spcBef>
                <a:spcPts val="1000"/>
              </a:spcBef>
            </a:pPr>
            <a:r>
              <a:rPr lang="en-US" sz="2400" dirty="0"/>
              <a:t>Traffic sniffing can be accomplished by configuring the </a:t>
            </a:r>
          </a:p>
          <a:p>
            <a:pPr>
              <a:spcBef>
                <a:spcPts val="1000"/>
              </a:spcBef>
            </a:pPr>
            <a:r>
              <a:rPr lang="en-US" sz="2400" dirty="0"/>
              <a:t>network interface to read all frames (promiscuous mode) </a:t>
            </a:r>
          </a:p>
        </p:txBody>
      </p:sp>
      <p:sp>
        <p:nvSpPr>
          <p:cNvPr id="4" name="Slide Number Placeholder 3"/>
          <p:cNvSpPr>
            <a:spLocks noGrp="1"/>
          </p:cNvSpPr>
          <p:nvPr>
            <p:ph type="sldNum" sz="quarter" idx="12"/>
          </p:nvPr>
        </p:nvSpPr>
        <p:spPr>
          <a:xfrm>
            <a:off x="12202175" y="9359900"/>
            <a:ext cx="282129" cy="276999"/>
          </a:xfrm>
        </p:spPr>
        <p:txBody>
          <a:bodyPr/>
          <a:lstStyle/>
          <a:p>
            <a:fld id="{5BFA158B-7C94-F543-87DB-41F59EA4FAFA}" type="slidenum">
              <a:rPr lang="en-US" smtClean="0">
                <a:latin typeface="Arial"/>
              </a:rPr>
              <a:pPr/>
              <a:t>11</a:t>
            </a:fld>
            <a:endParaRPr lang="en-US">
              <a:latin typeface="Arial"/>
            </a:endParaRPr>
          </a:p>
        </p:txBody>
      </p:sp>
    </p:spTree>
    <p:extLst>
      <p:ext uri="{BB962C8B-B14F-4D97-AF65-F5344CB8AC3E}">
        <p14:creationId xmlns:p14="http://schemas.microsoft.com/office/powerpoint/2010/main" val="2125431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5: Roadmap</a:t>
            </a:r>
            <a:endParaRPr lang="en-US" dirty="0"/>
          </a:p>
        </p:txBody>
      </p:sp>
      <p:sp>
        <p:nvSpPr>
          <p:cNvPr id="3" name="Content Placeholder 2"/>
          <p:cNvSpPr>
            <a:spLocks noGrp="1"/>
          </p:cNvSpPr>
          <p:nvPr>
            <p:ph idx="1"/>
          </p:nvPr>
        </p:nvSpPr>
        <p:spPr/>
        <p:txBody>
          <a:bodyPr/>
          <a:lstStyle/>
          <a:p>
            <a:pPr marL="0" indent="0">
              <a:spcBef>
                <a:spcPts val="1000"/>
              </a:spcBef>
              <a:buNone/>
            </a:pPr>
            <a:r>
              <a:rPr lang="en-US" sz="3600" b="0" dirty="0" smtClean="0"/>
              <a:t>5.1 Network Security Concepts</a:t>
            </a:r>
          </a:p>
          <a:p>
            <a:pPr marL="0" indent="0">
              <a:spcBef>
                <a:spcPts val="1000"/>
              </a:spcBef>
              <a:buNone/>
            </a:pPr>
            <a:r>
              <a:rPr lang="en-US" sz="3600" b="0" dirty="0" smtClean="0">
                <a:solidFill>
                  <a:srgbClr val="C00000"/>
                </a:solidFill>
              </a:rPr>
              <a:t>5.2 The Link Layer</a:t>
            </a:r>
          </a:p>
          <a:p>
            <a:pPr marL="0" indent="0">
              <a:spcBef>
                <a:spcPts val="1000"/>
              </a:spcBef>
              <a:buNone/>
            </a:pPr>
            <a:r>
              <a:rPr lang="en-US" sz="3600" b="0" dirty="0" smtClean="0"/>
              <a:t>5.3 The Network Layer</a:t>
            </a:r>
          </a:p>
          <a:p>
            <a:pPr marL="0" indent="0">
              <a:spcBef>
                <a:spcPts val="1000"/>
              </a:spcBef>
              <a:buNone/>
            </a:pPr>
            <a:r>
              <a:rPr lang="en-US" sz="3600" b="0" dirty="0" smtClean="0"/>
              <a:t>5.4 The Transport layer</a:t>
            </a:r>
          </a:p>
          <a:p>
            <a:pPr marL="0" indent="0">
              <a:spcBef>
                <a:spcPts val="1000"/>
              </a:spcBef>
              <a:buNone/>
            </a:pPr>
            <a:r>
              <a:rPr lang="en-US" sz="3600" b="0" dirty="0" smtClean="0"/>
              <a:t>5.5 Denial of Service Attacks</a:t>
            </a:r>
            <a:endParaRPr lang="en-US" sz="3600" b="0"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12</a:t>
            </a:fld>
            <a:endParaRPr lang="en-US" dirty="0"/>
          </a:p>
        </p:txBody>
      </p:sp>
    </p:spTree>
    <p:extLst>
      <p:ext uri="{BB962C8B-B14F-4D97-AF65-F5344CB8AC3E}">
        <p14:creationId xmlns:p14="http://schemas.microsoft.com/office/powerpoint/2010/main" val="1793094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 Addresses </a:t>
            </a:r>
            <a:endParaRPr lang="en-US" dirty="0">
              <a:effectLst/>
            </a:endParaRPr>
          </a:p>
        </p:txBody>
      </p:sp>
      <p:sp>
        <p:nvSpPr>
          <p:cNvPr id="3" name="Content Placeholder 2"/>
          <p:cNvSpPr>
            <a:spLocks noGrp="1"/>
          </p:cNvSpPr>
          <p:nvPr>
            <p:ph idx="1"/>
          </p:nvPr>
        </p:nvSpPr>
        <p:spPr/>
        <p:txBody>
          <a:bodyPr/>
          <a:lstStyle/>
          <a:p>
            <a:pPr>
              <a:spcBef>
                <a:spcPts val="1000"/>
              </a:spcBef>
            </a:pPr>
            <a:r>
              <a:rPr lang="en-US" dirty="0"/>
              <a:t>Most network interfaces come with a predefined MAC address </a:t>
            </a:r>
          </a:p>
          <a:p>
            <a:pPr>
              <a:spcBef>
                <a:spcPts val="1000"/>
              </a:spcBef>
            </a:pPr>
            <a:r>
              <a:rPr lang="en-US" dirty="0"/>
              <a:t>A MAC address is a 48-bit number usually represented in hex </a:t>
            </a:r>
            <a:endParaRPr lang="en-US" dirty="0" smtClean="0"/>
          </a:p>
          <a:p>
            <a:pPr marL="444500" lvl="1" indent="0">
              <a:spcBef>
                <a:spcPts val="1000"/>
              </a:spcBef>
              <a:buNone/>
            </a:pPr>
            <a:r>
              <a:rPr lang="en-US" dirty="0" smtClean="0"/>
              <a:t>– </a:t>
            </a:r>
            <a:r>
              <a:rPr lang="en-US" dirty="0"/>
              <a:t>E.g., 00-1A-92-D4-BF-86 </a:t>
            </a:r>
          </a:p>
          <a:p>
            <a:pPr>
              <a:spcBef>
                <a:spcPts val="1000"/>
              </a:spcBef>
            </a:pPr>
            <a:r>
              <a:rPr lang="en-US" dirty="0" smtClean="0"/>
              <a:t>The </a:t>
            </a:r>
            <a:r>
              <a:rPr lang="en-US" dirty="0"/>
              <a:t>first three octets of any MAC address are IEEE-assigned Organizationally Unique Identifiers </a:t>
            </a:r>
            <a:endParaRPr lang="en-US" dirty="0" smtClean="0"/>
          </a:p>
          <a:p>
            <a:pPr marL="444500" lvl="1" indent="0">
              <a:spcBef>
                <a:spcPts val="1000"/>
              </a:spcBef>
              <a:buNone/>
            </a:pPr>
            <a:r>
              <a:rPr lang="en-US" dirty="0" smtClean="0"/>
              <a:t>– </a:t>
            </a:r>
            <a:r>
              <a:rPr lang="en-US" dirty="0"/>
              <a:t>E.g., Cisco 00-1A-A1, D-Link 00-1B-11, </a:t>
            </a:r>
            <a:r>
              <a:rPr lang="en-US" dirty="0" err="1"/>
              <a:t>ASUSTek</a:t>
            </a:r>
            <a:r>
              <a:rPr lang="en-US" dirty="0"/>
              <a:t> 00-1A-92 </a:t>
            </a:r>
          </a:p>
          <a:p>
            <a:pPr>
              <a:spcBef>
                <a:spcPts val="1000"/>
              </a:spcBef>
            </a:pPr>
            <a:r>
              <a:rPr lang="en-US" dirty="0"/>
              <a:t>The next three can be assigned by organizations as they please, </a:t>
            </a:r>
            <a:r>
              <a:rPr lang="en-US" dirty="0" smtClean="0"/>
              <a:t>with </a:t>
            </a:r>
            <a:r>
              <a:rPr lang="en-US" dirty="0"/>
              <a:t>uniqueness being the only constraint </a:t>
            </a:r>
          </a:p>
          <a:p>
            <a:pPr>
              <a:spcBef>
                <a:spcPts val="1000"/>
              </a:spcBef>
            </a:pPr>
            <a:r>
              <a:rPr lang="en-US" dirty="0"/>
              <a:t>Organizations can utilize MAC addresses to identify computers on their network </a:t>
            </a:r>
          </a:p>
          <a:p>
            <a:pPr>
              <a:spcBef>
                <a:spcPts val="1000"/>
              </a:spcBef>
            </a:pPr>
            <a:r>
              <a:rPr lang="en-US" dirty="0"/>
              <a:t>MAC address can be reconfigured by network interface driver software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13</a:t>
            </a:fld>
            <a:endParaRPr lang="en-US" dirty="0"/>
          </a:p>
        </p:txBody>
      </p:sp>
    </p:spTree>
    <p:extLst>
      <p:ext uri="{BB962C8B-B14F-4D97-AF65-F5344CB8AC3E}">
        <p14:creationId xmlns:p14="http://schemas.microsoft.com/office/powerpoint/2010/main" val="1172458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a:t>
            </a:r>
          </a:p>
        </p:txBody>
      </p:sp>
      <p:sp>
        <p:nvSpPr>
          <p:cNvPr id="3" name="Content Placeholder 2"/>
          <p:cNvSpPr>
            <a:spLocks noGrp="1"/>
          </p:cNvSpPr>
          <p:nvPr>
            <p:ph idx="1"/>
          </p:nvPr>
        </p:nvSpPr>
        <p:spPr>
          <a:xfrm>
            <a:off x="571500" y="2324100"/>
            <a:ext cx="6308985" cy="6565900"/>
          </a:xfrm>
        </p:spPr>
        <p:txBody>
          <a:bodyPr/>
          <a:lstStyle/>
          <a:p>
            <a:pPr>
              <a:spcBef>
                <a:spcPts val="1000"/>
              </a:spcBef>
            </a:pPr>
            <a:r>
              <a:rPr lang="en-US" dirty="0" smtClean="0"/>
              <a:t>Switch </a:t>
            </a:r>
          </a:p>
          <a:p>
            <a:pPr marL="444500" lvl="1" indent="0">
              <a:spcBef>
                <a:spcPts val="1000"/>
              </a:spcBef>
              <a:buNone/>
            </a:pPr>
            <a:r>
              <a:rPr lang="en-US" dirty="0" smtClean="0"/>
              <a:t>– </a:t>
            </a:r>
            <a:r>
              <a:rPr lang="en-US" dirty="0"/>
              <a:t>Operates at the link layer </a:t>
            </a:r>
            <a:endParaRPr lang="en-US" dirty="0" smtClean="0"/>
          </a:p>
          <a:p>
            <a:pPr marL="444500" lvl="1" indent="0">
              <a:spcBef>
                <a:spcPts val="1000"/>
              </a:spcBef>
              <a:buNone/>
            </a:pPr>
            <a:r>
              <a:rPr lang="en-US" dirty="0" smtClean="0"/>
              <a:t>– </a:t>
            </a:r>
            <a:r>
              <a:rPr lang="en-US" dirty="0"/>
              <a:t>Has multiple ports, each </a:t>
            </a:r>
            <a:r>
              <a:rPr lang="en-US" dirty="0" smtClean="0"/>
              <a:t>connected </a:t>
            </a:r>
            <a:r>
              <a:rPr lang="en-US" dirty="0"/>
              <a:t>to a computer </a:t>
            </a:r>
            <a:endParaRPr lang="en-US" dirty="0" smtClean="0"/>
          </a:p>
          <a:p>
            <a:pPr marL="0" indent="0">
              <a:spcBef>
                <a:spcPts val="1000"/>
              </a:spcBef>
              <a:buNone/>
            </a:pPr>
            <a:r>
              <a:rPr lang="en-US" dirty="0" smtClean="0"/>
              <a:t>• </a:t>
            </a:r>
            <a:r>
              <a:rPr lang="en-US" dirty="0"/>
              <a:t>Operation of a switch </a:t>
            </a:r>
          </a:p>
          <a:p>
            <a:pPr marL="444500" lvl="1" indent="0">
              <a:spcBef>
                <a:spcPts val="1000"/>
              </a:spcBef>
              <a:buNone/>
            </a:pPr>
            <a:r>
              <a:rPr lang="en-US" dirty="0"/>
              <a:t>– Learn the MAC address of each computer connected to it </a:t>
            </a:r>
          </a:p>
          <a:p>
            <a:pPr marL="444500" lvl="1" indent="0">
              <a:spcBef>
                <a:spcPts val="1000"/>
              </a:spcBef>
              <a:buNone/>
            </a:pPr>
            <a:r>
              <a:rPr lang="en-US" dirty="0"/>
              <a:t>– Forward frames only to the destination computer </a:t>
            </a:r>
          </a:p>
          <a:p>
            <a:endParaRPr lang="bg-BG"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14</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1128" y="3102964"/>
            <a:ext cx="5096150" cy="5201587"/>
          </a:xfrm>
          <a:prstGeom prst="rect">
            <a:avLst/>
          </a:prstGeom>
        </p:spPr>
      </p:pic>
    </p:spTree>
    <p:extLst>
      <p:ext uri="{BB962C8B-B14F-4D97-AF65-F5344CB8AC3E}">
        <p14:creationId xmlns:p14="http://schemas.microsoft.com/office/powerpoint/2010/main" val="584241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959370"/>
            <a:ext cx="11861800" cy="767830"/>
          </a:xfrm>
        </p:spPr>
        <p:txBody>
          <a:bodyPr/>
          <a:lstStyle/>
          <a:p>
            <a:r>
              <a:rPr lang="en-US"/>
              <a:t>Combining Switches </a:t>
            </a:r>
          </a:p>
        </p:txBody>
      </p:sp>
      <p:sp>
        <p:nvSpPr>
          <p:cNvPr id="3" name="Content Placeholder 2"/>
          <p:cNvSpPr>
            <a:spLocks noGrp="1"/>
          </p:cNvSpPr>
          <p:nvPr>
            <p:ph idx="1"/>
          </p:nvPr>
        </p:nvSpPr>
        <p:spPr>
          <a:xfrm>
            <a:off x="571500" y="2324100"/>
            <a:ext cx="5364605" cy="6565900"/>
          </a:xfrm>
        </p:spPr>
        <p:txBody>
          <a:bodyPr/>
          <a:lstStyle/>
          <a:p>
            <a:r>
              <a:rPr lang="en-US" dirty="0"/>
              <a:t>Switches can be arranged into a tree </a:t>
            </a:r>
          </a:p>
          <a:p>
            <a:r>
              <a:rPr lang="en-US" dirty="0"/>
              <a:t>Each port learns the MAC addresses of the machines in the segment (subtree) connected to it </a:t>
            </a:r>
          </a:p>
          <a:p>
            <a:r>
              <a:rPr lang="en-US" dirty="0"/>
              <a:t>Fragments to unknown MAC addresses are broadcast </a:t>
            </a:r>
          </a:p>
          <a:p>
            <a:r>
              <a:rPr lang="en-US" dirty="0"/>
              <a:t>Frames to MAC addresses in the same segment as the sender are ignored </a:t>
            </a:r>
          </a:p>
        </p:txBody>
      </p:sp>
      <p:sp>
        <p:nvSpPr>
          <p:cNvPr id="4" name="Slide Number Placeholder 3"/>
          <p:cNvSpPr>
            <a:spLocks noGrp="1"/>
          </p:cNvSpPr>
          <p:nvPr>
            <p:ph type="sldNum" sz="quarter" idx="12"/>
          </p:nvPr>
        </p:nvSpPr>
        <p:spPr>
          <a:xfrm>
            <a:off x="12202175" y="9359900"/>
            <a:ext cx="282129" cy="276999"/>
          </a:xfrm>
        </p:spPr>
        <p:txBody>
          <a:bodyPr/>
          <a:lstStyle/>
          <a:p>
            <a:fld id="{5BFA158B-7C94-F543-87DB-41F59EA4FAFA}" type="slidenum">
              <a:rPr lang="en-US" smtClean="0">
                <a:latin typeface="Arial"/>
              </a:rPr>
              <a:pPr/>
              <a:t>15</a:t>
            </a:fld>
            <a:endParaRPr lang="en-US">
              <a:latin typeface="Aria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4403" y="2745926"/>
            <a:ext cx="5657772" cy="5722248"/>
          </a:xfrm>
          <a:prstGeom prst="rect">
            <a:avLst/>
          </a:prstGeom>
        </p:spPr>
      </p:pic>
    </p:spTree>
    <p:extLst>
      <p:ext uri="{BB962C8B-B14F-4D97-AF65-F5344CB8AC3E}">
        <p14:creationId xmlns:p14="http://schemas.microsoft.com/office/powerpoint/2010/main" val="888824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1064302"/>
            <a:ext cx="11861800" cy="662898"/>
          </a:xfrm>
        </p:spPr>
        <p:txBody>
          <a:bodyPr/>
          <a:lstStyle/>
          <a:p>
            <a:r>
              <a:rPr lang="en-US"/>
              <a:t>MAC Address Filtering </a:t>
            </a:r>
          </a:p>
        </p:txBody>
      </p:sp>
      <p:sp>
        <p:nvSpPr>
          <p:cNvPr id="3" name="Content Placeholder 2"/>
          <p:cNvSpPr>
            <a:spLocks noGrp="1"/>
          </p:cNvSpPr>
          <p:nvPr>
            <p:ph idx="1"/>
          </p:nvPr>
        </p:nvSpPr>
        <p:spPr/>
        <p:txBody>
          <a:bodyPr/>
          <a:lstStyle/>
          <a:p>
            <a:pPr>
              <a:spcBef>
                <a:spcPts val="1000"/>
              </a:spcBef>
            </a:pPr>
            <a:r>
              <a:rPr lang="en-US" dirty="0"/>
              <a:t>A switch can be configured to provide service only to machines with specific MAC addresses </a:t>
            </a:r>
          </a:p>
          <a:p>
            <a:pPr>
              <a:spcBef>
                <a:spcPts val="1000"/>
              </a:spcBef>
            </a:pPr>
            <a:r>
              <a:rPr lang="en-US" dirty="0"/>
              <a:t>Allowed MAC addresses need to be registered with a network administrator </a:t>
            </a:r>
          </a:p>
          <a:p>
            <a:pPr>
              <a:spcBef>
                <a:spcPts val="1000"/>
              </a:spcBef>
            </a:pPr>
            <a:r>
              <a:rPr lang="en-US" dirty="0"/>
              <a:t>A MAC spoofing attack impersonates another machine </a:t>
            </a:r>
            <a:endParaRPr lang="en-US" dirty="0" smtClean="0"/>
          </a:p>
          <a:p>
            <a:pPr marL="444500" lvl="1" indent="0">
              <a:spcBef>
                <a:spcPts val="1000"/>
              </a:spcBef>
              <a:buNone/>
            </a:pPr>
            <a:r>
              <a:rPr lang="en-US" dirty="0" smtClean="0"/>
              <a:t>– </a:t>
            </a:r>
            <a:r>
              <a:rPr lang="en-US" dirty="0"/>
              <a:t>Find out MAC address of target machine</a:t>
            </a:r>
            <a:br>
              <a:rPr lang="en-US" dirty="0"/>
            </a:br>
            <a:r>
              <a:rPr lang="en-US" dirty="0"/>
              <a:t>– Reconfigure MAC address of rogue machine</a:t>
            </a:r>
            <a:br>
              <a:rPr lang="en-US" dirty="0"/>
            </a:br>
            <a:r>
              <a:rPr lang="en-US" dirty="0"/>
              <a:t>– Turn off or unplug target machine </a:t>
            </a:r>
          </a:p>
          <a:p>
            <a:pPr>
              <a:spcBef>
                <a:spcPts val="1000"/>
              </a:spcBef>
            </a:pPr>
            <a:r>
              <a:rPr lang="en-US" dirty="0" smtClean="0"/>
              <a:t>Countermeasures</a:t>
            </a:r>
          </a:p>
          <a:p>
            <a:pPr marL="444500" lvl="1" indent="0">
              <a:spcBef>
                <a:spcPts val="1000"/>
              </a:spcBef>
              <a:buNone/>
            </a:pPr>
            <a:r>
              <a:rPr lang="en-US" dirty="0" smtClean="0"/>
              <a:t>– </a:t>
            </a:r>
            <a:r>
              <a:rPr lang="en-US" dirty="0"/>
              <a:t>Block port of switch when machine is turned off or </a:t>
            </a:r>
            <a:r>
              <a:rPr lang="en-US" dirty="0" smtClean="0"/>
              <a:t>unplugged</a:t>
            </a:r>
            <a:r>
              <a:rPr lang="en-US" dirty="0"/>
              <a:t/>
            </a:r>
            <a:br>
              <a:rPr lang="en-US" dirty="0"/>
            </a:br>
            <a:r>
              <a:rPr lang="en-US" dirty="0"/>
              <a:t>– Disable duplicate MAC addresses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16</a:t>
            </a:fld>
            <a:endParaRPr lang="en-US" dirty="0"/>
          </a:p>
        </p:txBody>
      </p:sp>
    </p:spTree>
    <p:extLst>
      <p:ext uri="{BB962C8B-B14F-4D97-AF65-F5344CB8AC3E}">
        <p14:creationId xmlns:p14="http://schemas.microsoft.com/office/powerpoint/2010/main" val="1246163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dirty="0" smtClean="0"/>
              <a:t>Viewing and Changing MAC Addresses </a:t>
            </a:r>
            <a:endParaRPr lang="en-US" dirty="0">
              <a:effectLst/>
            </a:endParaRPr>
          </a:p>
        </p:txBody>
      </p:sp>
      <p:sp>
        <p:nvSpPr>
          <p:cNvPr id="2" name="Content Placeholder 1"/>
          <p:cNvSpPr>
            <a:spLocks noGrp="1"/>
          </p:cNvSpPr>
          <p:nvPr>
            <p:ph idx="1"/>
          </p:nvPr>
        </p:nvSpPr>
        <p:spPr/>
        <p:txBody>
          <a:bodyPr/>
          <a:lstStyle/>
          <a:p>
            <a:pPr>
              <a:spcBef>
                <a:spcPts val="1000"/>
              </a:spcBef>
            </a:pPr>
            <a:r>
              <a:rPr lang="en-US" dirty="0"/>
              <a:t>Viewing the MAC addresses of the interfaces of a machine </a:t>
            </a:r>
            <a:endParaRPr lang="en-US" dirty="0" smtClean="0"/>
          </a:p>
          <a:p>
            <a:pPr marL="444500" lvl="1" indent="0">
              <a:spcBef>
                <a:spcPts val="1000"/>
              </a:spcBef>
              <a:buNone/>
            </a:pPr>
            <a:r>
              <a:rPr lang="en-US" dirty="0" smtClean="0"/>
              <a:t>– </a:t>
            </a:r>
            <a:r>
              <a:rPr lang="en-US" dirty="0"/>
              <a:t>Linux: </a:t>
            </a:r>
            <a:r>
              <a:rPr lang="en-US" dirty="0" err="1"/>
              <a:t>ifconfig</a:t>
            </a:r>
            <a:r>
              <a:rPr lang="en-US" dirty="0"/>
              <a:t> </a:t>
            </a:r>
          </a:p>
          <a:p>
            <a:pPr marL="444500" lvl="1" indent="0">
              <a:spcBef>
                <a:spcPts val="1000"/>
              </a:spcBef>
              <a:buNone/>
            </a:pPr>
            <a:r>
              <a:rPr lang="en-US" dirty="0"/>
              <a:t>– Windows</a:t>
            </a:r>
            <a:r>
              <a:rPr lang="en-US" dirty="0" smtClean="0"/>
              <a:t>: ipconfig/all </a:t>
            </a:r>
            <a:endParaRPr lang="en-US" dirty="0"/>
          </a:p>
          <a:p>
            <a:pPr>
              <a:spcBef>
                <a:spcPts val="1000"/>
              </a:spcBef>
            </a:pPr>
            <a:r>
              <a:rPr lang="en-US" dirty="0"/>
              <a:t>Changing a MAC address in Linux </a:t>
            </a:r>
          </a:p>
          <a:p>
            <a:pPr marL="444500" lvl="1" indent="0">
              <a:spcBef>
                <a:spcPts val="1000"/>
              </a:spcBef>
              <a:buNone/>
            </a:pPr>
            <a:r>
              <a:rPr lang="en-US" dirty="0"/>
              <a:t>– </a:t>
            </a:r>
            <a:r>
              <a:rPr lang="en-US" dirty="0" smtClean="0"/>
              <a:t>Stop the networking service</a:t>
            </a:r>
            <a:r>
              <a:rPr lang="en-US" dirty="0"/>
              <a:t>:/</a:t>
            </a:r>
            <a:r>
              <a:rPr lang="en-US" dirty="0" err="1" smtClean="0"/>
              <a:t>etc</a:t>
            </a:r>
            <a:r>
              <a:rPr lang="en-US" dirty="0" smtClean="0"/>
              <a:t>/</a:t>
            </a:r>
            <a:r>
              <a:rPr lang="en-US" dirty="0" err="1" smtClean="0"/>
              <a:t>init.d</a:t>
            </a:r>
            <a:r>
              <a:rPr lang="en-US" dirty="0" smtClean="0"/>
              <a:t>/network stop</a:t>
            </a:r>
            <a:r>
              <a:rPr lang="en-US" dirty="0"/>
              <a:t/>
            </a:r>
            <a:br>
              <a:rPr lang="en-US" dirty="0"/>
            </a:br>
            <a:r>
              <a:rPr lang="en-US" dirty="0"/>
              <a:t>– </a:t>
            </a:r>
            <a:r>
              <a:rPr lang="en-US" dirty="0" smtClean="0"/>
              <a:t>Change the MAC address: </a:t>
            </a:r>
            <a:r>
              <a:rPr lang="en-US" dirty="0" err="1" smtClean="0"/>
              <a:t>ifconfig</a:t>
            </a:r>
            <a:r>
              <a:rPr lang="en-US" dirty="0" smtClean="0"/>
              <a:t> eth0 </a:t>
            </a:r>
            <a:r>
              <a:rPr lang="en-US" dirty="0" err="1" smtClean="0"/>
              <a:t>hw</a:t>
            </a:r>
            <a:r>
              <a:rPr lang="en-US" dirty="0" smtClean="0"/>
              <a:t> ether &lt;MAC-address</a:t>
            </a:r>
            <a:r>
              <a:rPr lang="en-US" dirty="0"/>
              <a:t>&gt; – </a:t>
            </a:r>
            <a:r>
              <a:rPr lang="en-US" dirty="0" smtClean="0"/>
              <a:t>Start the networking service: /</a:t>
            </a:r>
            <a:r>
              <a:rPr lang="en-US" dirty="0" err="1" smtClean="0"/>
              <a:t>etc</a:t>
            </a:r>
            <a:r>
              <a:rPr lang="en-US" dirty="0" smtClean="0"/>
              <a:t>/</a:t>
            </a:r>
            <a:r>
              <a:rPr lang="en-US" dirty="0" err="1" smtClean="0"/>
              <a:t>init.d</a:t>
            </a:r>
            <a:r>
              <a:rPr lang="en-US" dirty="0" smtClean="0"/>
              <a:t>/network start </a:t>
            </a:r>
            <a:endParaRPr lang="en-US" dirty="0"/>
          </a:p>
          <a:p>
            <a:pPr>
              <a:spcBef>
                <a:spcPts val="1000"/>
              </a:spcBef>
            </a:pPr>
            <a:r>
              <a:rPr lang="en-US" dirty="0"/>
              <a:t>Changing a MAC address in </a:t>
            </a:r>
            <a:r>
              <a:rPr lang="en-US" dirty="0" smtClean="0"/>
              <a:t>Windows</a:t>
            </a:r>
          </a:p>
          <a:p>
            <a:pPr marL="444500" lvl="1" indent="0">
              <a:spcBef>
                <a:spcPts val="1000"/>
              </a:spcBef>
              <a:buNone/>
            </a:pPr>
            <a:r>
              <a:rPr lang="en-US" dirty="0" smtClean="0"/>
              <a:t>– Open the Network Connections applet</a:t>
            </a:r>
            <a:r>
              <a:rPr lang="en-US" dirty="0"/>
              <a:t/>
            </a:r>
            <a:br>
              <a:rPr lang="en-US" dirty="0"/>
            </a:br>
            <a:r>
              <a:rPr lang="en-US" dirty="0"/>
              <a:t>– </a:t>
            </a:r>
            <a:r>
              <a:rPr lang="en-US" dirty="0" smtClean="0"/>
              <a:t>Access the properties for the network interface</a:t>
            </a:r>
            <a:r>
              <a:rPr lang="en-US" dirty="0"/>
              <a:t/>
            </a:r>
            <a:br>
              <a:rPr lang="en-US" dirty="0"/>
            </a:br>
            <a:r>
              <a:rPr lang="en-US" dirty="0"/>
              <a:t>– </a:t>
            </a:r>
            <a:r>
              <a:rPr lang="en-US" dirty="0" smtClean="0"/>
              <a:t>Click “</a:t>
            </a:r>
            <a:r>
              <a:rPr lang="en-US" dirty="0"/>
              <a:t>Configure...”</a:t>
            </a:r>
            <a:br>
              <a:rPr lang="en-US" dirty="0"/>
            </a:br>
            <a:r>
              <a:rPr lang="en-US" dirty="0"/>
              <a:t>– In the advanced tab, change the network address to the desired value </a:t>
            </a:r>
          </a:p>
          <a:p>
            <a:pPr>
              <a:spcBef>
                <a:spcPts val="1000"/>
              </a:spcBef>
            </a:pPr>
            <a:r>
              <a:rPr lang="en-US" dirty="0"/>
              <a:t>Changing a MAC address requires administrator privileges </a:t>
            </a:r>
          </a:p>
          <a:p>
            <a:endParaRPr lang="en-US" dirty="0"/>
          </a:p>
        </p:txBody>
      </p:sp>
      <p:sp>
        <p:nvSpPr>
          <p:cNvPr id="3" name="Slide Number Placeholder 2"/>
          <p:cNvSpPr>
            <a:spLocks noGrp="1"/>
          </p:cNvSpPr>
          <p:nvPr>
            <p:ph type="sldNum" sz="quarter" idx="12"/>
          </p:nvPr>
        </p:nvSpPr>
        <p:spPr/>
        <p:txBody>
          <a:bodyPr/>
          <a:lstStyle/>
          <a:p>
            <a:pPr>
              <a:defRPr/>
            </a:pPr>
            <a:fld id="{90696C2E-113D-8F4F-97AA-4895F71B68EA}" type="slidenum">
              <a:rPr lang="en-US" smtClean="0"/>
              <a:pPr>
                <a:defRPr/>
              </a:pPr>
              <a:t>17</a:t>
            </a:fld>
            <a:endParaRPr lang="en-US" dirty="0"/>
          </a:p>
        </p:txBody>
      </p:sp>
    </p:spTree>
    <p:extLst>
      <p:ext uri="{BB962C8B-B14F-4D97-AF65-F5344CB8AC3E}">
        <p14:creationId xmlns:p14="http://schemas.microsoft.com/office/powerpoint/2010/main" val="1534250992"/>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defRPr/>
            </a:pPr>
            <a:r>
              <a:rPr lang="en-US" dirty="0" smtClean="0"/>
              <a:t>ARP</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a typeface="+mj-ea"/>
              <a:cs typeface="+mj-cs"/>
            </a:endParaRPr>
          </a:p>
        </p:txBody>
      </p:sp>
      <p:sp>
        <p:nvSpPr>
          <p:cNvPr id="221187" name="Rectangle 3"/>
          <p:cNvSpPr>
            <a:spLocks noGrp="1" noChangeArrowheads="1"/>
          </p:cNvSpPr>
          <p:nvPr>
            <p:ph idx="1"/>
          </p:nvPr>
        </p:nvSpPr>
        <p:spPr>
          <a:xfrm>
            <a:off x="650240" y="2207889"/>
            <a:ext cx="11704320" cy="6436925"/>
          </a:xfrm>
        </p:spPr>
        <p:txBody>
          <a:bodyPr wrap="square" numCol="1" anchor="t" anchorCtr="0" compatLnSpc="1">
            <a:prstTxWarp prst="textNoShape">
              <a:avLst/>
            </a:prstTxWarp>
            <a:normAutofit/>
          </a:bodyPr>
          <a:lstStyle/>
          <a:p>
            <a:pPr>
              <a:spcBef>
                <a:spcPts val="1000"/>
              </a:spcBef>
            </a:pPr>
            <a:r>
              <a:rPr lang="en-US" sz="2400" dirty="0" smtClean="0"/>
              <a:t>The </a:t>
            </a:r>
            <a:r>
              <a:rPr lang="en-US" sz="2400" dirty="0"/>
              <a:t>address resolution protocol (ARP) connects the network layer to the data layer by converting IP addresses to MAC addresses </a:t>
            </a:r>
          </a:p>
          <a:p>
            <a:pPr>
              <a:spcBef>
                <a:spcPts val="1000"/>
              </a:spcBef>
            </a:pPr>
            <a:r>
              <a:rPr lang="en-US" sz="2400" dirty="0"/>
              <a:t>ARP works by broadcasting requests and caching responses for future use </a:t>
            </a:r>
          </a:p>
          <a:p>
            <a:pPr>
              <a:spcBef>
                <a:spcPts val="1000"/>
              </a:spcBef>
            </a:pPr>
            <a:r>
              <a:rPr lang="en-US" sz="2400" dirty="0"/>
              <a:t>The protocol begins with a computer broadcasting a message of the form </a:t>
            </a:r>
          </a:p>
          <a:p>
            <a:pPr marL="444500" lvl="1" indent="0">
              <a:spcBef>
                <a:spcPts val="1000"/>
              </a:spcBef>
              <a:buNone/>
            </a:pPr>
            <a:r>
              <a:rPr lang="en-US" sz="2400" dirty="0"/>
              <a:t>who has &lt;IP address1&gt; tell &lt;IP address2&gt; </a:t>
            </a:r>
          </a:p>
          <a:p>
            <a:pPr>
              <a:spcBef>
                <a:spcPts val="1000"/>
              </a:spcBef>
            </a:pPr>
            <a:r>
              <a:rPr lang="en-US" sz="2400" dirty="0"/>
              <a:t>When the machine with &lt;IP address1&gt; or an ARP server receives this </a:t>
            </a:r>
          </a:p>
          <a:p>
            <a:pPr>
              <a:spcBef>
                <a:spcPts val="1000"/>
              </a:spcBef>
            </a:pPr>
            <a:r>
              <a:rPr lang="en-US" sz="2400" dirty="0"/>
              <a:t>message, its broadcasts the response </a:t>
            </a:r>
          </a:p>
          <a:p>
            <a:pPr marL="444500" lvl="1" indent="0">
              <a:spcBef>
                <a:spcPts val="1000"/>
              </a:spcBef>
              <a:buNone/>
            </a:pPr>
            <a:r>
              <a:rPr lang="en-US" sz="2400" dirty="0"/>
              <a:t>&lt;IP address1&gt; is &lt;MAC address&gt; </a:t>
            </a:r>
          </a:p>
          <a:p>
            <a:pPr>
              <a:spcBef>
                <a:spcPts val="1000"/>
              </a:spcBef>
            </a:pPr>
            <a:r>
              <a:rPr lang="en-US" sz="2400" dirty="0"/>
              <a:t>The requestor’s IP address &lt;IP address2&gt; is contained in the link header </a:t>
            </a:r>
          </a:p>
          <a:p>
            <a:pPr>
              <a:spcBef>
                <a:spcPts val="1000"/>
              </a:spcBef>
            </a:pPr>
            <a:r>
              <a:rPr lang="en-US" sz="2400" dirty="0"/>
              <a:t>The Linux and Windows command </a:t>
            </a:r>
            <a:r>
              <a:rPr lang="en-US" sz="2400" dirty="0" err="1"/>
              <a:t>arp</a:t>
            </a:r>
            <a:r>
              <a:rPr lang="en-US" sz="2400" dirty="0"/>
              <a:t> - a displays the ARP table </a:t>
            </a:r>
          </a:p>
        </p:txBody>
      </p:sp>
      <p:sp>
        <p:nvSpPr>
          <p:cNvPr id="2" name="Slide Number Placeholder 1"/>
          <p:cNvSpPr>
            <a:spLocks noGrp="1"/>
          </p:cNvSpPr>
          <p:nvPr>
            <p:ph type="sldNum" sz="quarter" idx="12"/>
          </p:nvPr>
        </p:nvSpPr>
        <p:spPr/>
        <p:txBody>
          <a:bodyPr/>
          <a:lstStyle/>
          <a:p>
            <a:pPr>
              <a:defRPr/>
            </a:pPr>
            <a:fld id="{90696C2E-113D-8F4F-97AA-4895F71B68EA}" type="slidenum">
              <a:rPr lang="en-US" smtClean="0"/>
              <a:pPr>
                <a:defRPr/>
              </a:pPr>
              <a:t>18</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8671" y="7094139"/>
            <a:ext cx="6692479" cy="2031364"/>
          </a:xfrm>
          <a:prstGeom prst="rect">
            <a:avLst/>
          </a:prstGeom>
        </p:spPr>
      </p:pic>
    </p:spTree>
    <p:extLst>
      <p:ext uri="{BB962C8B-B14F-4D97-AF65-F5344CB8AC3E}">
        <p14:creationId xmlns:p14="http://schemas.microsoft.com/office/powerpoint/2010/main" val="2027522301"/>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ARP Spoofing </a:t>
            </a:r>
          </a:p>
        </p:txBody>
      </p:sp>
      <p:sp>
        <p:nvSpPr>
          <p:cNvPr id="3" name="Content Placeholder 2"/>
          <p:cNvSpPr>
            <a:spLocks noGrp="1"/>
          </p:cNvSpPr>
          <p:nvPr>
            <p:ph idx="1"/>
          </p:nvPr>
        </p:nvSpPr>
        <p:spPr/>
        <p:txBody>
          <a:bodyPr/>
          <a:lstStyle/>
          <a:p>
            <a:r>
              <a:rPr lang="en-US" dirty="0"/>
              <a:t>The ARP table is updated whenever an ARP response is received </a:t>
            </a:r>
          </a:p>
          <a:p>
            <a:r>
              <a:rPr lang="en-US" dirty="0"/>
              <a:t>Requests are not tracked </a:t>
            </a:r>
          </a:p>
          <a:p>
            <a:r>
              <a:rPr lang="en-US" dirty="0"/>
              <a:t>ARP announcements are not authenticated </a:t>
            </a:r>
          </a:p>
          <a:p>
            <a:r>
              <a:rPr lang="en-US" dirty="0"/>
              <a:t>Machines trust each other </a:t>
            </a:r>
          </a:p>
          <a:p>
            <a:r>
              <a:rPr lang="en-US" dirty="0"/>
              <a:t>A rogue machine can spoof other machines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19</a:t>
            </a:fld>
            <a:endParaRPr lang="en-US" dirty="0"/>
          </a:p>
        </p:txBody>
      </p:sp>
    </p:spTree>
    <p:extLst>
      <p:ext uri="{BB962C8B-B14F-4D97-AF65-F5344CB8AC3E}">
        <p14:creationId xmlns:p14="http://schemas.microsoft.com/office/powerpoint/2010/main" val="1386591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5: </a:t>
            </a:r>
            <a:endParaRPr lang="en-US" dirty="0"/>
          </a:p>
        </p:txBody>
      </p:sp>
      <p:sp>
        <p:nvSpPr>
          <p:cNvPr id="3" name="Content Placeholder 2"/>
          <p:cNvSpPr>
            <a:spLocks noGrp="1"/>
          </p:cNvSpPr>
          <p:nvPr>
            <p:ph idx="1"/>
          </p:nvPr>
        </p:nvSpPr>
        <p:spPr/>
        <p:txBody>
          <a:bodyPr/>
          <a:lstStyle/>
          <a:p>
            <a:pPr marL="0" indent="0">
              <a:spcBef>
                <a:spcPts val="1000"/>
              </a:spcBef>
              <a:buNone/>
            </a:pPr>
            <a:r>
              <a:rPr lang="en-US" sz="3600" b="0" dirty="0" smtClean="0">
                <a:solidFill>
                  <a:srgbClr val="C00000"/>
                </a:solidFill>
              </a:rPr>
              <a:t>5.1 Network Security Concepts</a:t>
            </a:r>
          </a:p>
          <a:p>
            <a:pPr marL="0" indent="0">
              <a:spcBef>
                <a:spcPts val="1000"/>
              </a:spcBef>
              <a:buNone/>
            </a:pPr>
            <a:r>
              <a:rPr lang="en-US" sz="3600" b="0" dirty="0" smtClean="0"/>
              <a:t>5.2 The Link Layer</a:t>
            </a:r>
          </a:p>
          <a:p>
            <a:pPr marL="0" indent="0">
              <a:spcBef>
                <a:spcPts val="1000"/>
              </a:spcBef>
              <a:buNone/>
            </a:pPr>
            <a:r>
              <a:rPr lang="en-US" sz="3600" b="0" dirty="0" smtClean="0"/>
              <a:t>5.3 The Network Layer</a:t>
            </a:r>
          </a:p>
          <a:p>
            <a:pPr marL="0" indent="0">
              <a:spcBef>
                <a:spcPts val="1000"/>
              </a:spcBef>
              <a:buNone/>
            </a:pPr>
            <a:r>
              <a:rPr lang="en-US" sz="3600" b="0" dirty="0" smtClean="0"/>
              <a:t>5.4 The Transport layer</a:t>
            </a:r>
          </a:p>
          <a:p>
            <a:pPr marL="0" indent="0">
              <a:spcBef>
                <a:spcPts val="1000"/>
              </a:spcBef>
              <a:buNone/>
            </a:pPr>
            <a:r>
              <a:rPr lang="en-US" sz="3600" b="0" dirty="0" smtClean="0"/>
              <a:t>5.5 Denial of Service Attacks</a:t>
            </a:r>
            <a:endParaRPr lang="en-US" sz="3600" b="0"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2</a:t>
            </a:fld>
            <a:endParaRPr lang="en-US" dirty="0"/>
          </a:p>
        </p:txBody>
      </p:sp>
    </p:spTree>
    <p:extLst>
      <p:ext uri="{BB962C8B-B14F-4D97-AF65-F5344CB8AC3E}">
        <p14:creationId xmlns:p14="http://schemas.microsoft.com/office/powerpoint/2010/main" val="1417187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ARP </a:t>
            </a:r>
            <a:r>
              <a:rPr lang="en-US" dirty="0"/>
              <a:t>Poisoning (ARP Spoofing) </a:t>
            </a:r>
          </a:p>
        </p:txBody>
      </p:sp>
      <p:sp>
        <p:nvSpPr>
          <p:cNvPr id="3" name="Content Placeholder 2"/>
          <p:cNvSpPr>
            <a:spLocks noGrp="1"/>
          </p:cNvSpPr>
          <p:nvPr>
            <p:ph idx="1"/>
          </p:nvPr>
        </p:nvSpPr>
        <p:spPr/>
        <p:txBody>
          <a:bodyPr/>
          <a:lstStyle/>
          <a:p>
            <a:r>
              <a:rPr lang="en-US" dirty="0" smtClean="0"/>
              <a:t>According to the standard, almost all ARP </a:t>
            </a:r>
            <a:r>
              <a:rPr lang="en-US" dirty="0"/>
              <a:t>implementations are stateless </a:t>
            </a:r>
          </a:p>
          <a:p>
            <a:r>
              <a:rPr lang="en-US" dirty="0" smtClean="0"/>
              <a:t>An </a:t>
            </a:r>
            <a:r>
              <a:rPr lang="en-US" dirty="0" err="1" smtClean="0"/>
              <a:t>arp</a:t>
            </a:r>
            <a:r>
              <a:rPr lang="en-US" dirty="0" smtClean="0"/>
              <a:t> cache updates every time that it receives an </a:t>
            </a:r>
            <a:r>
              <a:rPr lang="en-US" dirty="0" err="1"/>
              <a:t>arp</a:t>
            </a:r>
            <a:r>
              <a:rPr lang="en-US" dirty="0"/>
              <a:t> reply... even if it did not send any </a:t>
            </a:r>
            <a:r>
              <a:rPr lang="en-US" dirty="0" err="1"/>
              <a:t>arp</a:t>
            </a:r>
            <a:r>
              <a:rPr lang="en-US" dirty="0"/>
              <a:t> request! </a:t>
            </a:r>
          </a:p>
          <a:p>
            <a:r>
              <a:rPr lang="en-US" dirty="0" smtClean="0"/>
              <a:t>It is possible to “poison” an </a:t>
            </a:r>
            <a:r>
              <a:rPr lang="en-US" dirty="0" err="1" smtClean="0"/>
              <a:t>arp</a:t>
            </a:r>
            <a:r>
              <a:rPr lang="en-US" dirty="0" smtClean="0"/>
              <a:t> cache by sending </a:t>
            </a:r>
            <a:r>
              <a:rPr lang="en-US" dirty="0"/>
              <a:t>gratuitous </a:t>
            </a:r>
            <a:r>
              <a:rPr lang="en-US" dirty="0" err="1"/>
              <a:t>arp</a:t>
            </a:r>
            <a:r>
              <a:rPr lang="en-US" dirty="0"/>
              <a:t> replies </a:t>
            </a:r>
          </a:p>
          <a:p>
            <a:pPr marL="0" indent="0">
              <a:buNone/>
            </a:pPr>
            <a:r>
              <a:rPr lang="en-US" dirty="0"/>
              <a:t>• </a:t>
            </a:r>
            <a:r>
              <a:rPr lang="en-US" dirty="0" smtClean="0"/>
              <a:t>Using static entries solves the problem but it is </a:t>
            </a:r>
            <a:r>
              <a:rPr lang="en-US" dirty="0"/>
              <a:t>almost impossible to manage!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20</a:t>
            </a:fld>
            <a:endParaRPr lang="en-US" dirty="0"/>
          </a:p>
        </p:txBody>
      </p:sp>
    </p:spTree>
    <p:extLst>
      <p:ext uri="{BB962C8B-B14F-4D97-AF65-F5344CB8AC3E}">
        <p14:creationId xmlns:p14="http://schemas.microsoft.com/office/powerpoint/2010/main" val="1080921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ARP Caches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9173" y="3097162"/>
            <a:ext cx="10911266" cy="3261237"/>
          </a:xfrm>
        </p:spPr>
      </p:pic>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21</a:t>
            </a:fld>
            <a:endParaRPr lang="en-US" dirty="0"/>
          </a:p>
        </p:txBody>
      </p:sp>
    </p:spTree>
    <p:extLst>
      <p:ext uri="{BB962C8B-B14F-4D97-AF65-F5344CB8AC3E}">
        <p14:creationId xmlns:p14="http://schemas.microsoft.com/office/powerpoint/2010/main" val="1679505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504" y="374446"/>
            <a:ext cx="11861800" cy="1397000"/>
          </a:xfrm>
        </p:spPr>
        <p:txBody>
          <a:bodyPr/>
          <a:lstStyle/>
          <a:p>
            <a:r>
              <a:rPr lang="en-US" dirty="0"/>
              <a:t>Poisoned ARP Caches </a:t>
            </a:r>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22</a:t>
            </a:fld>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9141" y="2477729"/>
            <a:ext cx="11294629" cy="6341806"/>
          </a:xfrm>
        </p:spPr>
      </p:pic>
    </p:spTree>
    <p:extLst>
      <p:ext uri="{BB962C8B-B14F-4D97-AF65-F5344CB8AC3E}">
        <p14:creationId xmlns:p14="http://schemas.microsoft.com/office/powerpoint/2010/main" val="224195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5: Roadmap</a:t>
            </a:r>
            <a:endParaRPr lang="en-US" dirty="0"/>
          </a:p>
        </p:txBody>
      </p:sp>
      <p:sp>
        <p:nvSpPr>
          <p:cNvPr id="3" name="Content Placeholder 2"/>
          <p:cNvSpPr>
            <a:spLocks noGrp="1"/>
          </p:cNvSpPr>
          <p:nvPr>
            <p:ph idx="1"/>
          </p:nvPr>
        </p:nvSpPr>
        <p:spPr/>
        <p:txBody>
          <a:bodyPr/>
          <a:lstStyle/>
          <a:p>
            <a:pPr marL="0" indent="0">
              <a:spcBef>
                <a:spcPts val="1000"/>
              </a:spcBef>
              <a:buNone/>
            </a:pPr>
            <a:r>
              <a:rPr lang="en-US" sz="3600" b="0" dirty="0" smtClean="0"/>
              <a:t>5.1 Network Security Concepts</a:t>
            </a:r>
          </a:p>
          <a:p>
            <a:pPr marL="0" indent="0">
              <a:spcBef>
                <a:spcPts val="1000"/>
              </a:spcBef>
              <a:buNone/>
            </a:pPr>
            <a:r>
              <a:rPr lang="en-US" sz="3600" b="0" dirty="0" smtClean="0"/>
              <a:t>5.2 The Link Layer</a:t>
            </a:r>
          </a:p>
          <a:p>
            <a:pPr marL="0" indent="0">
              <a:spcBef>
                <a:spcPts val="1000"/>
              </a:spcBef>
              <a:buNone/>
            </a:pPr>
            <a:r>
              <a:rPr lang="en-US" sz="3600" b="0" dirty="0" smtClean="0">
                <a:solidFill>
                  <a:srgbClr val="C00000"/>
                </a:solidFill>
              </a:rPr>
              <a:t>5.3 The Network Layer</a:t>
            </a:r>
          </a:p>
          <a:p>
            <a:pPr marL="0" indent="0">
              <a:spcBef>
                <a:spcPts val="1000"/>
              </a:spcBef>
              <a:buNone/>
            </a:pPr>
            <a:r>
              <a:rPr lang="en-US" sz="3600" b="0" dirty="0" smtClean="0"/>
              <a:t>5.4 The Transport layer</a:t>
            </a:r>
          </a:p>
          <a:p>
            <a:pPr marL="0" indent="0">
              <a:spcBef>
                <a:spcPts val="1000"/>
              </a:spcBef>
              <a:buNone/>
            </a:pPr>
            <a:r>
              <a:rPr lang="en-US" sz="3600" b="0" dirty="0" smtClean="0"/>
              <a:t>5.5 Denial of Service Attacks</a:t>
            </a:r>
            <a:endParaRPr lang="en-US" sz="3600" b="0"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23</a:t>
            </a:fld>
            <a:endParaRPr lang="en-US" dirty="0"/>
          </a:p>
        </p:txBody>
      </p:sp>
    </p:spTree>
    <p:extLst>
      <p:ext uri="{BB962C8B-B14F-4D97-AF65-F5344CB8AC3E}">
        <p14:creationId xmlns:p14="http://schemas.microsoft.com/office/powerpoint/2010/main" val="183151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a:t>
            </a:r>
            <a:r>
              <a:rPr lang="en-US" dirty="0" smtClean="0"/>
              <a:t>Protocol</a:t>
            </a:r>
            <a:endParaRPr lang="en-US" dirty="0"/>
          </a:p>
        </p:txBody>
      </p:sp>
      <p:sp>
        <p:nvSpPr>
          <p:cNvPr id="5" name="Content Placeholder 4"/>
          <p:cNvSpPr>
            <a:spLocks noGrp="1"/>
          </p:cNvSpPr>
          <p:nvPr>
            <p:ph sz="half" idx="1"/>
          </p:nvPr>
        </p:nvSpPr>
        <p:spPr>
          <a:xfrm>
            <a:off x="717099" y="2257231"/>
            <a:ext cx="5527040" cy="6188570"/>
          </a:xfrm>
        </p:spPr>
        <p:txBody>
          <a:bodyPr/>
          <a:lstStyle/>
          <a:p>
            <a:pPr>
              <a:spcBef>
                <a:spcPts val="1000"/>
              </a:spcBef>
            </a:pPr>
            <a:r>
              <a:rPr lang="en-US" dirty="0" smtClean="0"/>
              <a:t>Connectionless</a:t>
            </a:r>
          </a:p>
          <a:p>
            <a:pPr marL="444500" lvl="1" indent="0">
              <a:spcBef>
                <a:spcPts val="1000"/>
              </a:spcBef>
              <a:buNone/>
            </a:pPr>
            <a:r>
              <a:rPr lang="en-US" dirty="0" smtClean="0"/>
              <a:t>– Each packet is transported </a:t>
            </a:r>
            <a:endParaRPr lang="en-US" dirty="0"/>
          </a:p>
          <a:p>
            <a:pPr>
              <a:spcBef>
                <a:spcPts val="1000"/>
              </a:spcBef>
            </a:pPr>
            <a:r>
              <a:rPr lang="en-US" dirty="0"/>
              <a:t>independently from other packets </a:t>
            </a:r>
          </a:p>
          <a:p>
            <a:pPr>
              <a:spcBef>
                <a:spcPts val="1000"/>
              </a:spcBef>
            </a:pPr>
            <a:r>
              <a:rPr lang="en-US" dirty="0" smtClean="0"/>
              <a:t>Unreliable</a:t>
            </a:r>
            <a:endParaRPr lang="en-US" dirty="0"/>
          </a:p>
          <a:p>
            <a:pPr marL="444500" lvl="1" indent="0">
              <a:spcBef>
                <a:spcPts val="1000"/>
              </a:spcBef>
              <a:buNone/>
            </a:pPr>
            <a:r>
              <a:rPr lang="en-US" dirty="0" smtClean="0"/>
              <a:t>– Delivery on a best effort basis </a:t>
            </a:r>
          </a:p>
          <a:p>
            <a:pPr marL="444500" lvl="1" indent="0">
              <a:spcBef>
                <a:spcPts val="1000"/>
              </a:spcBef>
              <a:buNone/>
            </a:pPr>
            <a:r>
              <a:rPr lang="en-US" dirty="0" smtClean="0"/>
              <a:t>– No acknowledgments </a:t>
            </a:r>
            <a:endParaRPr lang="en-US" dirty="0"/>
          </a:p>
          <a:p>
            <a:endParaRPr lang="en-US" dirty="0"/>
          </a:p>
        </p:txBody>
      </p:sp>
      <p:sp>
        <p:nvSpPr>
          <p:cNvPr id="6" name="Content Placeholder 5"/>
          <p:cNvSpPr>
            <a:spLocks noGrp="1"/>
          </p:cNvSpPr>
          <p:nvPr>
            <p:ph sz="half" idx="2"/>
          </p:nvPr>
        </p:nvSpPr>
        <p:spPr>
          <a:xfrm>
            <a:off x="6683633" y="2257231"/>
            <a:ext cx="5527040" cy="6188570"/>
          </a:xfrm>
        </p:spPr>
        <p:txBody>
          <a:bodyPr/>
          <a:lstStyle/>
          <a:p>
            <a:pPr marL="444500" lvl="1" indent="0">
              <a:spcBef>
                <a:spcPts val="1000"/>
              </a:spcBef>
              <a:buNone/>
            </a:pPr>
            <a:r>
              <a:rPr lang="en-US" dirty="0" smtClean="0"/>
              <a:t>- Packets may be corrupted</a:t>
            </a:r>
            <a:r>
              <a:rPr lang="en-US" dirty="0"/>
              <a:t>, or duplicated IP packets </a:t>
            </a:r>
          </a:p>
          <a:p>
            <a:pPr marL="444500" lvl="1" indent="0">
              <a:spcBef>
                <a:spcPts val="1000"/>
              </a:spcBef>
              <a:buNone/>
            </a:pPr>
            <a:r>
              <a:rPr lang="en-US" dirty="0"/>
              <a:t>– </a:t>
            </a:r>
            <a:r>
              <a:rPr lang="en-US" dirty="0" smtClean="0"/>
              <a:t>Encapsulate TCP and UDP </a:t>
            </a:r>
            <a:r>
              <a:rPr lang="en-US" dirty="0"/>
              <a:t>packets </a:t>
            </a:r>
          </a:p>
          <a:p>
            <a:pPr marL="444500" lvl="1" indent="0">
              <a:spcBef>
                <a:spcPts val="1000"/>
              </a:spcBef>
              <a:buNone/>
            </a:pPr>
            <a:r>
              <a:rPr lang="en-US" dirty="0"/>
              <a:t>– </a:t>
            </a:r>
            <a:r>
              <a:rPr lang="en-US" dirty="0" smtClean="0"/>
              <a:t>Encapsulated into link-layer </a:t>
            </a:r>
            <a:r>
              <a:rPr lang="en-US" dirty="0"/>
              <a:t>frames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24</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0837" y="6563032"/>
            <a:ext cx="9305593" cy="2221982"/>
          </a:xfrm>
          <a:prstGeom prst="rect">
            <a:avLst/>
          </a:prstGeom>
        </p:spPr>
      </p:pic>
    </p:spTree>
    <p:extLst>
      <p:ext uri="{BB962C8B-B14F-4D97-AF65-F5344CB8AC3E}">
        <p14:creationId xmlns:p14="http://schemas.microsoft.com/office/powerpoint/2010/main" val="1262459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IP Routing </a:t>
            </a:r>
          </a:p>
        </p:txBody>
      </p:sp>
      <p:sp>
        <p:nvSpPr>
          <p:cNvPr id="7" name="Content Placeholder 6"/>
          <p:cNvSpPr>
            <a:spLocks noGrp="1"/>
          </p:cNvSpPr>
          <p:nvPr>
            <p:ph idx="1"/>
          </p:nvPr>
        </p:nvSpPr>
        <p:spPr/>
        <p:txBody>
          <a:bodyPr/>
          <a:lstStyle/>
          <a:p>
            <a:r>
              <a:rPr lang="en-US" dirty="0"/>
              <a:t>A router bridges two or more networks </a:t>
            </a:r>
            <a:endParaRPr lang="en-US" dirty="0" smtClean="0"/>
          </a:p>
          <a:p>
            <a:pPr marL="444500" lvl="1" indent="0">
              <a:buNone/>
            </a:pPr>
            <a:r>
              <a:rPr lang="en-US" dirty="0" smtClean="0"/>
              <a:t>– </a:t>
            </a:r>
            <a:r>
              <a:rPr lang="en-US" dirty="0"/>
              <a:t> Operates at the network layer </a:t>
            </a:r>
          </a:p>
          <a:p>
            <a:pPr marL="444500" lvl="1" indent="0">
              <a:buNone/>
            </a:pPr>
            <a:r>
              <a:rPr lang="en-US" dirty="0"/>
              <a:t>–  Maintains tables to forward packets to the appropriate network </a:t>
            </a:r>
          </a:p>
          <a:p>
            <a:pPr marL="444500" lvl="1" indent="0">
              <a:buNone/>
            </a:pPr>
            <a:r>
              <a:rPr lang="en-US" dirty="0"/>
              <a:t>–  Forwarding decisions based solely on the destination address </a:t>
            </a:r>
          </a:p>
          <a:p>
            <a:r>
              <a:rPr lang="en-US" dirty="0" smtClean="0"/>
              <a:t>Routing </a:t>
            </a:r>
            <a:r>
              <a:rPr lang="en-US" dirty="0"/>
              <a:t>table </a:t>
            </a:r>
            <a:endParaRPr lang="en-US" dirty="0" smtClean="0"/>
          </a:p>
          <a:p>
            <a:pPr marL="444500" lvl="1" indent="0">
              <a:buNone/>
            </a:pPr>
            <a:r>
              <a:rPr lang="en-US" dirty="0" smtClean="0"/>
              <a:t>– </a:t>
            </a:r>
            <a:r>
              <a:rPr lang="en-US" dirty="0"/>
              <a:t>Maps ranges of addresses to LANs or other gateway routers </a:t>
            </a:r>
            <a:endParaRPr lang="en-US" dirty="0">
              <a:effectLst/>
            </a:endParaRPr>
          </a:p>
        </p:txBody>
      </p:sp>
      <p:sp>
        <p:nvSpPr>
          <p:cNvPr id="5" name="Slide Number Placeholder 4"/>
          <p:cNvSpPr>
            <a:spLocks noGrp="1"/>
          </p:cNvSpPr>
          <p:nvPr>
            <p:ph type="sldNum" sz="quarter" idx="12"/>
          </p:nvPr>
        </p:nvSpPr>
        <p:spPr/>
        <p:txBody>
          <a:bodyPr/>
          <a:lstStyle/>
          <a:p>
            <a:fld id="{55B28040-0FD8-C544-8357-9EE6C5A36700}" type="slidenum">
              <a:rPr lang="en-US" smtClean="0"/>
              <a:t>25</a:t>
            </a:fld>
            <a:endParaRPr lang="en-US"/>
          </a:p>
        </p:txBody>
      </p:sp>
    </p:spTree>
    <p:extLst>
      <p:ext uri="{BB962C8B-B14F-4D97-AF65-F5344CB8AC3E}">
        <p14:creationId xmlns:p14="http://schemas.microsoft.com/office/powerpoint/2010/main" val="578763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Routes </a:t>
            </a:r>
          </a:p>
        </p:txBody>
      </p:sp>
      <p:sp>
        <p:nvSpPr>
          <p:cNvPr id="3" name="Content Placeholder 2"/>
          <p:cNvSpPr>
            <a:spLocks noGrp="1"/>
          </p:cNvSpPr>
          <p:nvPr>
            <p:ph idx="1"/>
          </p:nvPr>
        </p:nvSpPr>
        <p:spPr/>
        <p:txBody>
          <a:bodyPr/>
          <a:lstStyle/>
          <a:p>
            <a:pPr>
              <a:spcBef>
                <a:spcPts val="1000"/>
              </a:spcBef>
            </a:pPr>
            <a:r>
              <a:rPr lang="en-US" dirty="0" smtClean="0"/>
              <a:t>Internet Control Message Protocol (ICMP)</a:t>
            </a:r>
          </a:p>
          <a:p>
            <a:pPr marL="444500" lvl="1" indent="0">
              <a:spcBef>
                <a:spcPts val="1000"/>
              </a:spcBef>
              <a:buNone/>
            </a:pPr>
            <a:r>
              <a:rPr lang="en-US" dirty="0" smtClean="0"/>
              <a:t>– </a:t>
            </a:r>
            <a:r>
              <a:rPr lang="en-US" dirty="0"/>
              <a:t>Used for network testing and debugging</a:t>
            </a:r>
            <a:br>
              <a:rPr lang="en-US" dirty="0"/>
            </a:br>
            <a:r>
              <a:rPr lang="en-US" dirty="0"/>
              <a:t>– Simple messages encapsulated in single IP packets </a:t>
            </a:r>
          </a:p>
          <a:p>
            <a:pPr marL="444500" lvl="1" indent="0">
              <a:spcBef>
                <a:spcPts val="1000"/>
              </a:spcBef>
              <a:buNone/>
            </a:pPr>
            <a:r>
              <a:rPr lang="en-US" dirty="0" smtClean="0"/>
              <a:t>– </a:t>
            </a:r>
            <a:r>
              <a:rPr lang="en-US" dirty="0"/>
              <a:t>Considered a network layer protocol </a:t>
            </a:r>
          </a:p>
          <a:p>
            <a:pPr>
              <a:spcBef>
                <a:spcPts val="1000"/>
              </a:spcBef>
            </a:pPr>
            <a:r>
              <a:rPr lang="en-US" dirty="0" smtClean="0"/>
              <a:t>Tools </a:t>
            </a:r>
            <a:r>
              <a:rPr lang="en-US" dirty="0"/>
              <a:t>based on </a:t>
            </a:r>
            <a:r>
              <a:rPr lang="en-US" dirty="0" smtClean="0"/>
              <a:t>ICMP</a:t>
            </a:r>
          </a:p>
          <a:p>
            <a:pPr marL="444500" lvl="1" indent="0">
              <a:spcBef>
                <a:spcPts val="1000"/>
              </a:spcBef>
              <a:buNone/>
            </a:pPr>
            <a:r>
              <a:rPr lang="en-US" dirty="0" smtClean="0"/>
              <a:t>– </a:t>
            </a:r>
            <a:r>
              <a:rPr lang="en-US" dirty="0"/>
              <a:t>Ping: sends series of echo request messages and </a:t>
            </a:r>
            <a:r>
              <a:rPr lang="en-US" dirty="0" smtClean="0"/>
              <a:t>provides </a:t>
            </a:r>
            <a:r>
              <a:rPr lang="en-US" dirty="0"/>
              <a:t>statistics on roundtrip times and packet loss </a:t>
            </a:r>
            <a:endParaRPr lang="en-US" dirty="0" smtClean="0"/>
          </a:p>
          <a:p>
            <a:pPr marL="444500" lvl="1" indent="0">
              <a:spcBef>
                <a:spcPts val="1000"/>
              </a:spcBef>
              <a:buNone/>
            </a:pPr>
            <a:r>
              <a:rPr lang="en-US" dirty="0" smtClean="0"/>
              <a:t>– </a:t>
            </a:r>
            <a:r>
              <a:rPr lang="en-US" dirty="0"/>
              <a:t>Traceroute: sends series ICMP packets with increasing TTL value to discover routes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26</a:t>
            </a:fld>
            <a:endParaRPr lang="en-US" dirty="0"/>
          </a:p>
        </p:txBody>
      </p:sp>
    </p:spTree>
    <p:extLst>
      <p:ext uri="{BB962C8B-B14F-4D97-AF65-F5344CB8AC3E}">
        <p14:creationId xmlns:p14="http://schemas.microsoft.com/office/powerpoint/2010/main" val="1141150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504" y="344949"/>
            <a:ext cx="11861800" cy="1397000"/>
          </a:xfrm>
        </p:spPr>
        <p:txBody>
          <a:bodyPr/>
          <a:lstStyle/>
          <a:p>
            <a:r>
              <a:rPr lang="en-US" dirty="0"/>
              <a:t>IP Spoofing </a:t>
            </a:r>
            <a:endParaRPr lang="en-US" dirty="0">
              <a:effectLst/>
            </a:endParaRPr>
          </a:p>
        </p:txBody>
      </p:sp>
      <p:sp>
        <p:nvSpPr>
          <p:cNvPr id="3" name="Content Placeholder 2"/>
          <p:cNvSpPr>
            <a:spLocks noGrp="1"/>
          </p:cNvSpPr>
          <p:nvPr>
            <p:ph idx="1"/>
          </p:nvPr>
        </p:nvSpPr>
        <p:spPr/>
        <p:txBody>
          <a:bodyPr/>
          <a:lstStyle/>
          <a:p>
            <a:r>
              <a:rPr lang="en-US" dirty="0"/>
              <a:t>IP Spoofing is an attempt by an intruder to send packets from one IP address that appear to originate at another </a:t>
            </a:r>
          </a:p>
          <a:p>
            <a:r>
              <a:rPr lang="en-US" dirty="0"/>
              <a:t>If the server thinks it is receiving messages from the real source after authenticating a session, it could inadvertently behave maliciously </a:t>
            </a:r>
          </a:p>
          <a:p>
            <a:r>
              <a:rPr lang="en-US" dirty="0"/>
              <a:t>There are two basic forms of IP </a:t>
            </a:r>
            <a:r>
              <a:rPr lang="en-US" dirty="0" smtClean="0"/>
              <a:t>Spoofing</a:t>
            </a:r>
          </a:p>
          <a:p>
            <a:pPr lvl="1"/>
            <a:r>
              <a:rPr lang="en-US" dirty="0" smtClean="0"/>
              <a:t>Blind </a:t>
            </a:r>
            <a:r>
              <a:rPr lang="en-US" dirty="0"/>
              <a:t>Spoofing </a:t>
            </a:r>
          </a:p>
          <a:p>
            <a:pPr marL="889000" lvl="2" indent="0">
              <a:buNone/>
            </a:pPr>
            <a:r>
              <a:rPr lang="en-US" dirty="0"/>
              <a:t>– Attack from any </a:t>
            </a:r>
            <a:r>
              <a:rPr lang="en-US" dirty="0" smtClean="0"/>
              <a:t>source</a:t>
            </a:r>
          </a:p>
          <a:p>
            <a:pPr lvl="1"/>
            <a:r>
              <a:rPr lang="en-US" dirty="0" smtClean="0"/>
              <a:t>Non-Blind </a:t>
            </a:r>
            <a:r>
              <a:rPr lang="en-US" dirty="0"/>
              <a:t>Spoofing </a:t>
            </a:r>
          </a:p>
          <a:p>
            <a:pPr marL="889000" lvl="2" indent="0">
              <a:buNone/>
            </a:pPr>
            <a:r>
              <a:rPr lang="en-US" dirty="0"/>
              <a:t>– Attack from the same subnet</a:t>
            </a:r>
            <a:br>
              <a:rPr lang="en-US" dirty="0"/>
            </a:br>
            <a:endParaRPr lang="en-US" dirty="0"/>
          </a:p>
        </p:txBody>
      </p:sp>
      <p:sp>
        <p:nvSpPr>
          <p:cNvPr id="4" name="Slide Number Placeholder 3"/>
          <p:cNvSpPr>
            <a:spLocks noGrp="1"/>
          </p:cNvSpPr>
          <p:nvPr>
            <p:ph type="sldNum" sz="quarter" idx="12"/>
          </p:nvPr>
        </p:nvSpPr>
        <p:spPr>
          <a:xfrm>
            <a:off x="12202175" y="9359900"/>
            <a:ext cx="282129" cy="276999"/>
          </a:xfrm>
        </p:spPr>
        <p:txBody>
          <a:bodyPr/>
          <a:lstStyle/>
          <a:p>
            <a:fld id="{5BFA158B-7C94-F543-87DB-41F59EA4FAFA}" type="slidenum">
              <a:rPr lang="en-US" smtClean="0">
                <a:latin typeface="Arial"/>
              </a:rPr>
              <a:pPr/>
              <a:t>27</a:t>
            </a:fld>
            <a:endParaRPr lang="en-US">
              <a:latin typeface="Arial"/>
            </a:endParaRPr>
          </a:p>
        </p:txBody>
      </p:sp>
    </p:spTree>
    <p:extLst>
      <p:ext uri="{BB962C8B-B14F-4D97-AF65-F5344CB8AC3E}">
        <p14:creationId xmlns:p14="http://schemas.microsoft.com/office/powerpoint/2010/main" val="3343751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Blind IP Spoofing </a:t>
            </a:r>
            <a:endParaRPr lang="en-US" dirty="0">
              <a:effectLst/>
            </a:endParaRPr>
          </a:p>
        </p:txBody>
      </p:sp>
      <p:sp>
        <p:nvSpPr>
          <p:cNvPr id="3" name="Content Placeholder 2"/>
          <p:cNvSpPr>
            <a:spLocks noGrp="1"/>
          </p:cNvSpPr>
          <p:nvPr>
            <p:ph idx="1"/>
          </p:nvPr>
        </p:nvSpPr>
        <p:spPr>
          <a:xfrm>
            <a:off x="792726" y="2132371"/>
            <a:ext cx="11861800" cy="6565900"/>
          </a:xfrm>
        </p:spPr>
        <p:txBody>
          <a:bodyPr/>
          <a:lstStyle/>
          <a:p>
            <a:r>
              <a:rPr lang="en-US" dirty="0"/>
              <a:t>The TCP/IP protocol requires that “acknowledgement” numbers be sent across sessions </a:t>
            </a:r>
          </a:p>
          <a:p>
            <a:r>
              <a:rPr lang="en-US" dirty="0"/>
              <a:t>Makes sure that the client is getting the server’s packets and vice versa </a:t>
            </a:r>
          </a:p>
          <a:p>
            <a:r>
              <a:rPr lang="en-US" dirty="0"/>
              <a:t>Need to have the right sequence of acknowledgment numbers to spoof </a:t>
            </a:r>
            <a:r>
              <a:rPr lang="en-US" dirty="0" smtClean="0"/>
              <a:t>an </a:t>
            </a:r>
            <a:r>
              <a:rPr lang="en-US" dirty="0"/>
              <a:t>IP identity </a:t>
            </a:r>
          </a:p>
        </p:txBody>
      </p:sp>
      <p:sp>
        <p:nvSpPr>
          <p:cNvPr id="4" name="Slide Number Placeholder 3"/>
          <p:cNvSpPr>
            <a:spLocks noGrp="1"/>
          </p:cNvSpPr>
          <p:nvPr>
            <p:ph type="sldNum" sz="quarter" idx="12"/>
          </p:nvPr>
        </p:nvSpPr>
        <p:spPr>
          <a:xfrm>
            <a:off x="12202175" y="9359900"/>
            <a:ext cx="282129" cy="276999"/>
          </a:xfrm>
        </p:spPr>
        <p:txBody>
          <a:bodyPr/>
          <a:lstStyle/>
          <a:p>
            <a:fld id="{5BFA158B-7C94-F543-87DB-41F59EA4FAFA}" type="slidenum">
              <a:rPr lang="en-US" smtClean="0">
                <a:latin typeface="Arial"/>
              </a:rPr>
              <a:pPr/>
              <a:t>28</a:t>
            </a:fld>
            <a:endParaRPr lang="en-US">
              <a:latin typeface="Arial"/>
            </a:endParaRPr>
          </a:p>
        </p:txBody>
      </p:sp>
    </p:spTree>
    <p:extLst>
      <p:ext uri="{BB962C8B-B14F-4D97-AF65-F5344CB8AC3E}">
        <p14:creationId xmlns:p14="http://schemas.microsoft.com/office/powerpoint/2010/main" val="2025387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Non-Blind IP Spoofing </a:t>
            </a:r>
            <a:endParaRPr lang="en-US" dirty="0">
              <a:effectLst/>
            </a:endParaRPr>
          </a:p>
        </p:txBody>
      </p:sp>
      <p:sp>
        <p:nvSpPr>
          <p:cNvPr id="3" name="Content Placeholder 2"/>
          <p:cNvSpPr>
            <a:spLocks noGrp="1"/>
          </p:cNvSpPr>
          <p:nvPr>
            <p:ph idx="1"/>
          </p:nvPr>
        </p:nvSpPr>
        <p:spPr/>
        <p:txBody>
          <a:bodyPr/>
          <a:lstStyle/>
          <a:p>
            <a:r>
              <a:rPr lang="en-US" dirty="0"/>
              <a:t>IP Spoofing without inherently knowing the acknowledgment sequence pattern </a:t>
            </a:r>
            <a:endParaRPr lang="en-US" dirty="0" smtClean="0"/>
          </a:p>
          <a:p>
            <a:pPr marL="444500" lvl="1" indent="0">
              <a:buNone/>
            </a:pPr>
            <a:r>
              <a:rPr lang="en-US" dirty="0" smtClean="0"/>
              <a:t>– </a:t>
            </a:r>
            <a:r>
              <a:rPr lang="en-US" dirty="0"/>
              <a:t>Done on the same subnet</a:t>
            </a:r>
            <a:br>
              <a:rPr lang="en-US" dirty="0"/>
            </a:br>
            <a:r>
              <a:rPr lang="en-US" dirty="0"/>
              <a:t>– Use a packet sniffer to analyze the sequence pattern </a:t>
            </a:r>
          </a:p>
          <a:p>
            <a:pPr lvl="2"/>
            <a:r>
              <a:rPr lang="en-US" dirty="0"/>
              <a:t>Packet sniffers intercept network packets </a:t>
            </a:r>
          </a:p>
          <a:p>
            <a:pPr lvl="2"/>
            <a:r>
              <a:rPr lang="en-US" dirty="0"/>
              <a:t>Eventually decodes and analyzes the packets sent across the </a:t>
            </a:r>
            <a:r>
              <a:rPr lang="en-US" dirty="0" smtClean="0"/>
              <a:t>network </a:t>
            </a:r>
            <a:endParaRPr lang="en-US" dirty="0"/>
          </a:p>
          <a:p>
            <a:pPr lvl="2"/>
            <a:r>
              <a:rPr lang="en-US" dirty="0"/>
              <a:t>Determine the acknowledgment sequence pattern from the packets </a:t>
            </a:r>
          </a:p>
          <a:p>
            <a:pPr lvl="2"/>
            <a:r>
              <a:rPr lang="en-US" dirty="0"/>
              <a:t>Send messages to server with actual client's IP address and with validly sequenced acknowledgment number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29</a:t>
            </a:fld>
            <a:endParaRPr lang="en-US" dirty="0"/>
          </a:p>
        </p:txBody>
      </p:sp>
    </p:spTree>
    <p:extLst>
      <p:ext uri="{BB962C8B-B14F-4D97-AF65-F5344CB8AC3E}">
        <p14:creationId xmlns:p14="http://schemas.microsoft.com/office/powerpoint/2010/main" val="927348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and Packet Switching </a:t>
            </a:r>
          </a:p>
        </p:txBody>
      </p:sp>
      <p:sp>
        <p:nvSpPr>
          <p:cNvPr id="5" name="Content Placeholder 4"/>
          <p:cNvSpPr>
            <a:spLocks noGrp="1"/>
          </p:cNvSpPr>
          <p:nvPr>
            <p:ph sz="half" idx="1"/>
          </p:nvPr>
        </p:nvSpPr>
        <p:spPr/>
        <p:txBody>
          <a:bodyPr/>
          <a:lstStyle/>
          <a:p>
            <a:pPr marL="0" indent="0">
              <a:buNone/>
            </a:pPr>
            <a:r>
              <a:rPr lang="en-US" dirty="0"/>
              <a:t>• </a:t>
            </a:r>
            <a:r>
              <a:rPr lang="en-US" dirty="0" smtClean="0"/>
              <a:t>Circuit switching </a:t>
            </a:r>
          </a:p>
          <a:p>
            <a:pPr marL="444500" lvl="1" indent="0">
              <a:spcBef>
                <a:spcPts val="1000"/>
              </a:spcBef>
              <a:buNone/>
            </a:pPr>
            <a:r>
              <a:rPr lang="en-US" dirty="0" smtClean="0"/>
              <a:t>– </a:t>
            </a:r>
            <a:r>
              <a:rPr lang="en-US" dirty="0"/>
              <a:t> Legacy phone network </a:t>
            </a:r>
          </a:p>
          <a:p>
            <a:pPr marL="444500" lvl="1" indent="0">
              <a:spcBef>
                <a:spcPts val="1000"/>
              </a:spcBef>
              <a:buNone/>
            </a:pPr>
            <a:r>
              <a:rPr lang="en-US" dirty="0"/>
              <a:t>–  Single route through sequence of hardware devices established when two nodes start communication </a:t>
            </a:r>
          </a:p>
          <a:p>
            <a:pPr marL="444500" lvl="1" indent="0">
              <a:spcBef>
                <a:spcPts val="1000"/>
              </a:spcBef>
              <a:buNone/>
            </a:pPr>
            <a:r>
              <a:rPr lang="en-US" dirty="0"/>
              <a:t>–  Data sent along route </a:t>
            </a:r>
          </a:p>
          <a:p>
            <a:pPr marL="444500" lvl="1" indent="0">
              <a:spcBef>
                <a:spcPts val="1000"/>
              </a:spcBef>
              <a:buNone/>
            </a:pPr>
            <a:r>
              <a:rPr lang="en-US" dirty="0"/>
              <a:t>–  Route maintained until communication ends </a:t>
            </a:r>
          </a:p>
          <a:p>
            <a:endParaRPr lang="en-US" dirty="0"/>
          </a:p>
        </p:txBody>
      </p:sp>
      <p:sp>
        <p:nvSpPr>
          <p:cNvPr id="6" name="Content Placeholder 5"/>
          <p:cNvSpPr>
            <a:spLocks noGrp="1"/>
          </p:cNvSpPr>
          <p:nvPr>
            <p:ph sz="half" idx="2"/>
          </p:nvPr>
        </p:nvSpPr>
        <p:spPr/>
        <p:txBody>
          <a:bodyPr/>
          <a:lstStyle/>
          <a:p>
            <a:r>
              <a:rPr lang="en-US" dirty="0" smtClean="0"/>
              <a:t>Packet switching </a:t>
            </a:r>
          </a:p>
          <a:p>
            <a:pPr lvl="1">
              <a:spcBef>
                <a:spcPts val="1000"/>
              </a:spcBef>
            </a:pPr>
            <a:r>
              <a:rPr lang="en-US" dirty="0" smtClean="0"/>
              <a:t>Internet</a:t>
            </a:r>
            <a:r>
              <a:rPr lang="en-US" dirty="0"/>
              <a:t/>
            </a:r>
            <a:br>
              <a:rPr lang="en-US" dirty="0"/>
            </a:br>
            <a:r>
              <a:rPr lang="en-US" dirty="0"/>
              <a:t>Data split into packets </a:t>
            </a:r>
          </a:p>
          <a:p>
            <a:pPr lvl="1">
              <a:spcBef>
                <a:spcPts val="1000"/>
              </a:spcBef>
            </a:pPr>
            <a:r>
              <a:rPr lang="en-US" dirty="0"/>
              <a:t>Packets transported independently through network </a:t>
            </a:r>
          </a:p>
          <a:p>
            <a:pPr lvl="1">
              <a:spcBef>
                <a:spcPts val="1000"/>
              </a:spcBef>
            </a:pPr>
            <a:r>
              <a:rPr lang="en-US" dirty="0"/>
              <a:t>Each packet handled on a best efforts basis </a:t>
            </a:r>
          </a:p>
          <a:p>
            <a:pPr lvl="1">
              <a:spcBef>
                <a:spcPts val="1000"/>
              </a:spcBef>
            </a:pPr>
            <a:r>
              <a:rPr lang="en-US" dirty="0"/>
              <a:t>Packets may follow different routes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3</a:t>
            </a:fld>
            <a:endParaRPr lang="en-US" dirty="0"/>
          </a:p>
        </p:txBody>
      </p:sp>
    </p:spTree>
    <p:extLst>
      <p:ext uri="{BB962C8B-B14F-4D97-AF65-F5344CB8AC3E}">
        <p14:creationId xmlns:p14="http://schemas.microsoft.com/office/powerpoint/2010/main" val="2117188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Packet Modifications </a:t>
            </a:r>
            <a:endParaRPr lang="en-US" dirty="0">
              <a:effectLst/>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420" y="2816942"/>
            <a:ext cx="11281270" cy="5419434"/>
          </a:xfrm>
        </p:spPr>
      </p:pic>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30</a:t>
            </a:fld>
            <a:endParaRPr lang="en-US" dirty="0"/>
          </a:p>
        </p:txBody>
      </p:sp>
    </p:spTree>
    <p:extLst>
      <p:ext uri="{BB962C8B-B14F-4D97-AF65-F5344CB8AC3E}">
        <p14:creationId xmlns:p14="http://schemas.microsoft.com/office/powerpoint/2010/main" val="9353159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Packet Sniffers </a:t>
            </a:r>
            <a:endParaRPr lang="en-US" dirty="0">
              <a:effectLst/>
            </a:endParaRPr>
          </a:p>
        </p:txBody>
      </p:sp>
      <p:sp>
        <p:nvSpPr>
          <p:cNvPr id="3" name="Content Placeholder 2"/>
          <p:cNvSpPr>
            <a:spLocks noGrp="1"/>
          </p:cNvSpPr>
          <p:nvPr>
            <p:ph idx="1"/>
          </p:nvPr>
        </p:nvSpPr>
        <p:spPr/>
        <p:txBody>
          <a:bodyPr/>
          <a:lstStyle/>
          <a:p>
            <a:pPr>
              <a:spcBef>
                <a:spcPts val="1000"/>
              </a:spcBef>
            </a:pPr>
            <a:r>
              <a:rPr lang="en-US" dirty="0"/>
              <a:t>Packet sniffers “read” information traversing a network </a:t>
            </a:r>
            <a:endParaRPr lang="en-US" dirty="0" smtClean="0"/>
          </a:p>
          <a:p>
            <a:pPr marL="444500" lvl="1" indent="0">
              <a:spcBef>
                <a:spcPts val="1000"/>
              </a:spcBef>
              <a:buNone/>
            </a:pPr>
            <a:r>
              <a:rPr lang="en-US" dirty="0" smtClean="0"/>
              <a:t>– </a:t>
            </a:r>
            <a:r>
              <a:rPr lang="en-US" dirty="0"/>
              <a:t>Packet sniffers intercept network packets, possibly using ARP cache poisoning </a:t>
            </a:r>
          </a:p>
          <a:p>
            <a:pPr marL="444500" lvl="1" indent="0">
              <a:spcBef>
                <a:spcPts val="1000"/>
              </a:spcBef>
              <a:buNone/>
            </a:pPr>
            <a:r>
              <a:rPr lang="en-US" dirty="0"/>
              <a:t>– Can be used as legitimate tools to analyze a network </a:t>
            </a:r>
          </a:p>
          <a:p>
            <a:pPr lvl="2">
              <a:spcBef>
                <a:spcPts val="1000"/>
              </a:spcBef>
            </a:pPr>
            <a:r>
              <a:rPr lang="en-US" dirty="0" smtClean="0"/>
              <a:t>Monitor </a:t>
            </a:r>
            <a:r>
              <a:rPr lang="en-US" dirty="0"/>
              <a:t>network </a:t>
            </a:r>
            <a:r>
              <a:rPr lang="en-US" dirty="0" smtClean="0"/>
              <a:t>usage</a:t>
            </a:r>
            <a:endParaRPr lang="en-US" dirty="0"/>
          </a:p>
          <a:p>
            <a:pPr lvl="2">
              <a:spcBef>
                <a:spcPts val="1000"/>
              </a:spcBef>
            </a:pPr>
            <a:r>
              <a:rPr lang="en-US" dirty="0" smtClean="0"/>
              <a:t>Filter </a:t>
            </a:r>
            <a:r>
              <a:rPr lang="en-US" dirty="0"/>
              <a:t>network </a:t>
            </a:r>
            <a:r>
              <a:rPr lang="en-US" dirty="0" smtClean="0"/>
              <a:t>traffic</a:t>
            </a:r>
            <a:endParaRPr lang="en-US" dirty="0"/>
          </a:p>
          <a:p>
            <a:pPr lvl="2">
              <a:spcBef>
                <a:spcPts val="1000"/>
              </a:spcBef>
            </a:pPr>
            <a:r>
              <a:rPr lang="en-US" dirty="0" smtClean="0"/>
              <a:t>Analyze </a:t>
            </a:r>
            <a:r>
              <a:rPr lang="en-US" dirty="0"/>
              <a:t>network problems </a:t>
            </a:r>
          </a:p>
          <a:p>
            <a:pPr marL="444500" lvl="1" indent="0">
              <a:spcBef>
                <a:spcPts val="1000"/>
              </a:spcBef>
              <a:buNone/>
            </a:pPr>
            <a:r>
              <a:rPr lang="en-US" dirty="0"/>
              <a:t>– Can also be used </a:t>
            </a:r>
            <a:r>
              <a:rPr lang="en-US" dirty="0" smtClean="0"/>
              <a:t>maliciously</a:t>
            </a:r>
            <a:endParaRPr lang="en-US" dirty="0"/>
          </a:p>
          <a:p>
            <a:pPr lvl="2">
              <a:spcBef>
                <a:spcPts val="1000"/>
              </a:spcBef>
            </a:pPr>
            <a:r>
              <a:rPr lang="en-US" dirty="0" smtClean="0"/>
              <a:t>Steal </a:t>
            </a:r>
            <a:r>
              <a:rPr lang="en-US" dirty="0"/>
              <a:t>information (i.e. passwords, conversations, etc.) </a:t>
            </a:r>
            <a:endParaRPr lang="en-US" dirty="0" smtClean="0"/>
          </a:p>
          <a:p>
            <a:pPr lvl="2">
              <a:spcBef>
                <a:spcPts val="1000"/>
              </a:spcBef>
            </a:pPr>
            <a:r>
              <a:rPr lang="en-US" dirty="0" smtClean="0"/>
              <a:t>Analyze </a:t>
            </a:r>
            <a:r>
              <a:rPr lang="en-US" dirty="0"/>
              <a:t>network information to prepare an attack </a:t>
            </a:r>
          </a:p>
          <a:p>
            <a:pPr>
              <a:spcBef>
                <a:spcPts val="1000"/>
              </a:spcBef>
            </a:pPr>
            <a:r>
              <a:rPr lang="en-US" dirty="0"/>
              <a:t>Packet sniffers can be either software or hardware based </a:t>
            </a:r>
            <a:endParaRPr lang="en-US" dirty="0" smtClean="0"/>
          </a:p>
          <a:p>
            <a:pPr marL="444500" lvl="1" indent="0">
              <a:spcBef>
                <a:spcPts val="1000"/>
              </a:spcBef>
              <a:buNone/>
            </a:pPr>
            <a:r>
              <a:rPr lang="en-US" dirty="0" smtClean="0"/>
              <a:t>– </a:t>
            </a:r>
            <a:r>
              <a:rPr lang="en-US" dirty="0"/>
              <a:t>Sniffers are dependent on network setup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31</a:t>
            </a:fld>
            <a:endParaRPr lang="en-US" dirty="0"/>
          </a:p>
        </p:txBody>
      </p:sp>
    </p:spTree>
    <p:extLst>
      <p:ext uri="{BB962C8B-B14F-4D97-AF65-F5344CB8AC3E}">
        <p14:creationId xmlns:p14="http://schemas.microsoft.com/office/powerpoint/2010/main" val="10661048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Sniffers </a:t>
            </a:r>
          </a:p>
        </p:txBody>
      </p:sp>
      <p:sp>
        <p:nvSpPr>
          <p:cNvPr id="3" name="Content Placeholder 2"/>
          <p:cNvSpPr>
            <a:spLocks noGrp="1"/>
          </p:cNvSpPr>
          <p:nvPr>
            <p:ph idx="1"/>
          </p:nvPr>
        </p:nvSpPr>
        <p:spPr>
          <a:xfrm>
            <a:off x="571500" y="2029133"/>
            <a:ext cx="11861800" cy="6565900"/>
          </a:xfrm>
        </p:spPr>
        <p:txBody>
          <a:bodyPr/>
          <a:lstStyle/>
          <a:p>
            <a:pPr>
              <a:spcBef>
                <a:spcPts val="1000"/>
              </a:spcBef>
            </a:pPr>
            <a:r>
              <a:rPr lang="en-US" dirty="0"/>
              <a:t>Sniffers are almost always </a:t>
            </a:r>
            <a:r>
              <a:rPr lang="en-US" dirty="0" smtClean="0"/>
              <a:t>passive</a:t>
            </a:r>
          </a:p>
          <a:p>
            <a:pPr marL="444500" lvl="1" indent="0">
              <a:spcBef>
                <a:spcPts val="1000"/>
              </a:spcBef>
              <a:buNone/>
            </a:pPr>
            <a:r>
              <a:rPr lang="en-US" dirty="0" smtClean="0"/>
              <a:t>– They simply collect data</a:t>
            </a:r>
            <a:r>
              <a:rPr lang="en-US" dirty="0"/>
              <a:t/>
            </a:r>
            <a:br>
              <a:rPr lang="en-US" dirty="0"/>
            </a:br>
            <a:r>
              <a:rPr lang="en-US" dirty="0"/>
              <a:t>– </a:t>
            </a:r>
            <a:r>
              <a:rPr lang="en-US" dirty="0" smtClean="0"/>
              <a:t>They do not attempt “entry” to “steal” data </a:t>
            </a:r>
            <a:endParaRPr lang="en-US" dirty="0"/>
          </a:p>
          <a:p>
            <a:pPr>
              <a:spcBef>
                <a:spcPts val="1000"/>
              </a:spcBef>
            </a:pPr>
            <a:r>
              <a:rPr lang="en-US" dirty="0"/>
              <a:t>This can make them extremely hard to detect </a:t>
            </a:r>
          </a:p>
          <a:p>
            <a:pPr>
              <a:spcBef>
                <a:spcPts val="1000"/>
              </a:spcBef>
            </a:pPr>
            <a:r>
              <a:rPr lang="en-US" dirty="0"/>
              <a:t>Most detection methods require suspicion that sniffing is occurring </a:t>
            </a:r>
            <a:endParaRPr lang="en-US" dirty="0" smtClean="0"/>
          </a:p>
          <a:p>
            <a:pPr marL="444500" lvl="1" indent="0">
              <a:spcBef>
                <a:spcPts val="1000"/>
              </a:spcBef>
              <a:buNone/>
            </a:pPr>
            <a:r>
              <a:rPr lang="en-US" dirty="0" smtClean="0"/>
              <a:t>– Then some sort of “ping” of the sniffer is necessary </a:t>
            </a:r>
            <a:endParaRPr lang="en-US" dirty="0"/>
          </a:p>
          <a:p>
            <a:pPr marL="444500" lvl="1" indent="0">
              <a:spcBef>
                <a:spcPts val="1000"/>
              </a:spcBef>
              <a:buNone/>
            </a:pPr>
            <a:r>
              <a:rPr lang="en-US" dirty="0"/>
              <a:t>– </a:t>
            </a:r>
            <a:r>
              <a:rPr lang="en-US" dirty="0" smtClean="0"/>
              <a:t>It should be a broadcast that will cause a response only from a sniffer </a:t>
            </a:r>
            <a:endParaRPr lang="en-US" dirty="0"/>
          </a:p>
          <a:p>
            <a:pPr>
              <a:spcBef>
                <a:spcPts val="1000"/>
              </a:spcBef>
            </a:pPr>
            <a:r>
              <a:rPr lang="en-US" dirty="0"/>
              <a:t>Another solution on switched hubs is ARP watch </a:t>
            </a:r>
          </a:p>
          <a:p>
            <a:pPr marL="444500" lvl="1" indent="0">
              <a:spcBef>
                <a:spcPts val="1000"/>
              </a:spcBef>
              <a:buNone/>
            </a:pPr>
            <a:r>
              <a:rPr lang="en-US" dirty="0"/>
              <a:t>–  </a:t>
            </a:r>
            <a:r>
              <a:rPr lang="en-US" dirty="0" smtClean="0"/>
              <a:t>An ARP watch monitors the ARP cache for duplicate entries of a machine </a:t>
            </a:r>
            <a:endParaRPr lang="en-US" dirty="0"/>
          </a:p>
          <a:p>
            <a:pPr marL="444500" lvl="1" indent="0">
              <a:spcBef>
                <a:spcPts val="1000"/>
              </a:spcBef>
              <a:buNone/>
            </a:pPr>
            <a:r>
              <a:rPr lang="en-US" dirty="0"/>
              <a:t>–  If such duplicates appear, raise an alarm </a:t>
            </a:r>
          </a:p>
          <a:p>
            <a:pPr marL="444500" lvl="1" indent="0">
              <a:spcBef>
                <a:spcPts val="1000"/>
              </a:spcBef>
              <a:buNone/>
            </a:pPr>
            <a:r>
              <a:rPr lang="en-US" dirty="0"/>
              <a:t>–  Problem</a:t>
            </a:r>
            <a:r>
              <a:rPr lang="en-US" dirty="0" smtClean="0"/>
              <a:t>: false alarms </a:t>
            </a:r>
            <a:endParaRPr lang="en-US" dirty="0"/>
          </a:p>
          <a:p>
            <a:pPr marL="889000" lvl="2" indent="0">
              <a:spcBef>
                <a:spcPts val="1000"/>
              </a:spcBef>
              <a:buNone/>
            </a:pPr>
            <a:r>
              <a:rPr lang="en-US" dirty="0"/>
              <a:t>• Specifically, DHCP networks can have multiple </a:t>
            </a:r>
            <a:r>
              <a:rPr lang="en-US" dirty="0" err="1"/>
              <a:t>entires</a:t>
            </a:r>
            <a:r>
              <a:rPr lang="en-US" dirty="0"/>
              <a:t> for a single machine </a:t>
            </a:r>
          </a:p>
          <a:p>
            <a:r>
              <a:rPr lang="en-US" dirty="0" smtClean="0"/>
              <a:t> </a:t>
            </a:r>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32</a:t>
            </a:fld>
            <a:endParaRPr lang="en-US" dirty="0"/>
          </a:p>
        </p:txBody>
      </p:sp>
    </p:spTree>
    <p:extLst>
      <p:ext uri="{BB962C8B-B14F-4D97-AF65-F5344CB8AC3E}">
        <p14:creationId xmlns:p14="http://schemas.microsoft.com/office/powerpoint/2010/main" val="15684327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Stopping Packet Sniffing </a:t>
            </a:r>
          </a:p>
        </p:txBody>
      </p:sp>
      <p:sp>
        <p:nvSpPr>
          <p:cNvPr id="3" name="Content Placeholder 2"/>
          <p:cNvSpPr>
            <a:spLocks noGrp="1"/>
          </p:cNvSpPr>
          <p:nvPr>
            <p:ph idx="1"/>
          </p:nvPr>
        </p:nvSpPr>
        <p:spPr/>
        <p:txBody>
          <a:bodyPr/>
          <a:lstStyle/>
          <a:p>
            <a:pPr>
              <a:spcBef>
                <a:spcPts val="1000"/>
              </a:spcBef>
            </a:pPr>
            <a:r>
              <a:rPr lang="en-US" dirty="0"/>
              <a:t>The best way is to encrypt packets securely </a:t>
            </a:r>
            <a:endParaRPr lang="en-US" dirty="0" smtClean="0"/>
          </a:p>
          <a:p>
            <a:pPr marL="444500" lvl="1" indent="0">
              <a:spcBef>
                <a:spcPts val="1000"/>
              </a:spcBef>
              <a:buNone/>
            </a:pPr>
            <a:r>
              <a:rPr lang="en-US" dirty="0" smtClean="0"/>
              <a:t>– </a:t>
            </a:r>
            <a:r>
              <a:rPr lang="en-US" dirty="0"/>
              <a:t> </a:t>
            </a:r>
            <a:r>
              <a:rPr lang="en-US" dirty="0" smtClean="0"/>
              <a:t>Sniffers can capture the packets, but they are meaningless </a:t>
            </a:r>
            <a:endParaRPr lang="en-US" dirty="0"/>
          </a:p>
          <a:p>
            <a:pPr lvl="2">
              <a:spcBef>
                <a:spcPts val="1000"/>
              </a:spcBef>
            </a:pPr>
            <a:r>
              <a:rPr lang="en-US" dirty="0" smtClean="0"/>
              <a:t>Capturing </a:t>
            </a:r>
            <a:r>
              <a:rPr lang="en-US" dirty="0"/>
              <a:t>a packet is useless if it just reads as garbage </a:t>
            </a:r>
          </a:p>
          <a:p>
            <a:pPr marL="444500" lvl="1" indent="0">
              <a:spcBef>
                <a:spcPts val="1000"/>
              </a:spcBef>
              <a:buNone/>
            </a:pPr>
            <a:r>
              <a:rPr lang="en-US" dirty="0"/>
              <a:t>–  SSH is also a much more secure method of connection </a:t>
            </a:r>
          </a:p>
          <a:p>
            <a:pPr lvl="2">
              <a:spcBef>
                <a:spcPts val="1000"/>
              </a:spcBef>
            </a:pPr>
            <a:r>
              <a:rPr lang="en-US" dirty="0" smtClean="0"/>
              <a:t>Private/Public </a:t>
            </a:r>
            <a:r>
              <a:rPr lang="en-US" dirty="0"/>
              <a:t>key pairs makes sniffing virtually useless </a:t>
            </a:r>
          </a:p>
          <a:p>
            <a:pPr marL="444500" lvl="1" indent="0">
              <a:spcBef>
                <a:spcPts val="1000"/>
              </a:spcBef>
              <a:buNone/>
            </a:pPr>
            <a:r>
              <a:rPr lang="en-US" dirty="0"/>
              <a:t>–  </a:t>
            </a:r>
            <a:r>
              <a:rPr lang="en-US" dirty="0" smtClean="0"/>
              <a:t>On switched networks, almost all attacks will be via ARP spoofing </a:t>
            </a:r>
            <a:endParaRPr lang="en-US" dirty="0"/>
          </a:p>
          <a:p>
            <a:pPr marL="889000" lvl="2" indent="0">
              <a:spcBef>
                <a:spcPts val="1000"/>
              </a:spcBef>
              <a:buNone/>
            </a:pPr>
            <a:r>
              <a:rPr lang="en-US" dirty="0"/>
              <a:t>• Add machines to a permanent store in the cache</a:t>
            </a:r>
            <a:br>
              <a:rPr lang="en-US" dirty="0"/>
            </a:br>
            <a:r>
              <a:rPr lang="en-US" dirty="0"/>
              <a:t>• This store cannot be modified via a broadcast reply </a:t>
            </a:r>
            <a:endParaRPr lang="en-US" dirty="0" smtClean="0"/>
          </a:p>
          <a:p>
            <a:pPr marL="889000" lvl="2" indent="0">
              <a:spcBef>
                <a:spcPts val="1000"/>
              </a:spcBef>
              <a:buNone/>
            </a:pPr>
            <a:r>
              <a:rPr lang="en-US" dirty="0" smtClean="0"/>
              <a:t>• </a:t>
            </a:r>
            <a:r>
              <a:rPr lang="en-US" dirty="0"/>
              <a:t>Thus, a sniffer cannot redirect an address to itself </a:t>
            </a:r>
          </a:p>
          <a:p>
            <a:pPr>
              <a:spcBef>
                <a:spcPts val="1000"/>
              </a:spcBef>
            </a:pPr>
            <a:r>
              <a:rPr lang="en-US" dirty="0"/>
              <a:t>The best security is to not let them in in the first place </a:t>
            </a:r>
          </a:p>
          <a:p>
            <a:pPr marL="444500" lvl="1" indent="0">
              <a:spcBef>
                <a:spcPts val="1000"/>
              </a:spcBef>
              <a:buNone/>
            </a:pPr>
            <a:r>
              <a:rPr lang="en-US" dirty="0"/>
              <a:t>–  </a:t>
            </a:r>
            <a:r>
              <a:rPr lang="en-US" dirty="0" smtClean="0"/>
              <a:t>Sniffers need to be on your subnet in a switched hub in the first place </a:t>
            </a:r>
            <a:endParaRPr lang="en-US" dirty="0"/>
          </a:p>
          <a:p>
            <a:pPr marL="444500" lvl="1" indent="0">
              <a:spcBef>
                <a:spcPts val="1000"/>
              </a:spcBef>
              <a:buNone/>
            </a:pPr>
            <a:r>
              <a:rPr lang="en-US" dirty="0"/>
              <a:t>–  </a:t>
            </a:r>
            <a:r>
              <a:rPr lang="en-US" dirty="0" smtClean="0"/>
              <a:t>All sniffers need to somehow access root at some point to start </a:t>
            </a:r>
            <a:r>
              <a:rPr lang="en-US" dirty="0"/>
              <a:t>themselves up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33</a:t>
            </a:fld>
            <a:endParaRPr lang="en-US" dirty="0"/>
          </a:p>
        </p:txBody>
      </p:sp>
    </p:spTree>
    <p:extLst>
      <p:ext uri="{BB962C8B-B14F-4D97-AF65-F5344CB8AC3E}">
        <p14:creationId xmlns:p14="http://schemas.microsoft.com/office/powerpoint/2010/main" val="2874287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5: Roadmap</a:t>
            </a:r>
            <a:endParaRPr lang="en-US" dirty="0"/>
          </a:p>
        </p:txBody>
      </p:sp>
      <p:sp>
        <p:nvSpPr>
          <p:cNvPr id="3" name="Content Placeholder 2"/>
          <p:cNvSpPr>
            <a:spLocks noGrp="1"/>
          </p:cNvSpPr>
          <p:nvPr>
            <p:ph idx="1"/>
          </p:nvPr>
        </p:nvSpPr>
        <p:spPr/>
        <p:txBody>
          <a:bodyPr/>
          <a:lstStyle/>
          <a:p>
            <a:pPr marL="0" indent="0">
              <a:spcBef>
                <a:spcPts val="1000"/>
              </a:spcBef>
              <a:buNone/>
            </a:pPr>
            <a:r>
              <a:rPr lang="en-US" sz="3600" b="0" dirty="0" smtClean="0"/>
              <a:t>5.1 Network Security Concepts</a:t>
            </a:r>
          </a:p>
          <a:p>
            <a:pPr marL="0" indent="0">
              <a:spcBef>
                <a:spcPts val="1000"/>
              </a:spcBef>
              <a:buNone/>
            </a:pPr>
            <a:r>
              <a:rPr lang="en-US" sz="3600" b="0" dirty="0" smtClean="0"/>
              <a:t>5.2 The Link Layer</a:t>
            </a:r>
          </a:p>
          <a:p>
            <a:pPr marL="0" indent="0">
              <a:spcBef>
                <a:spcPts val="1000"/>
              </a:spcBef>
              <a:buNone/>
            </a:pPr>
            <a:r>
              <a:rPr lang="en-US" sz="3600" b="0" dirty="0" smtClean="0"/>
              <a:t>5.3 The Network Layer</a:t>
            </a:r>
          </a:p>
          <a:p>
            <a:pPr marL="0" indent="0">
              <a:spcBef>
                <a:spcPts val="1000"/>
              </a:spcBef>
              <a:buNone/>
            </a:pPr>
            <a:r>
              <a:rPr lang="en-US" sz="3600" b="0" dirty="0" smtClean="0">
                <a:solidFill>
                  <a:srgbClr val="C00000"/>
                </a:solidFill>
              </a:rPr>
              <a:t>5.4 The Transport layer</a:t>
            </a:r>
          </a:p>
          <a:p>
            <a:pPr marL="0" indent="0">
              <a:spcBef>
                <a:spcPts val="1000"/>
              </a:spcBef>
              <a:buNone/>
            </a:pPr>
            <a:r>
              <a:rPr lang="en-US" sz="3600" b="0" dirty="0" smtClean="0"/>
              <a:t>5.5 Denial of Service Attacks</a:t>
            </a:r>
            <a:endParaRPr lang="en-US" sz="3600" b="0"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34</a:t>
            </a:fld>
            <a:endParaRPr lang="en-US" dirty="0"/>
          </a:p>
        </p:txBody>
      </p:sp>
    </p:spTree>
    <p:extLst>
      <p:ext uri="{BB962C8B-B14F-4D97-AF65-F5344CB8AC3E}">
        <p14:creationId xmlns:p14="http://schemas.microsoft.com/office/powerpoint/2010/main" val="18189957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Address Translation </a:t>
            </a:r>
            <a:endParaRPr lang="en-US" dirty="0">
              <a:effectLst/>
            </a:endParaRPr>
          </a:p>
        </p:txBody>
      </p:sp>
      <p:sp>
        <p:nvSpPr>
          <p:cNvPr id="3" name="Content Placeholder 2"/>
          <p:cNvSpPr>
            <a:spLocks noGrp="1"/>
          </p:cNvSpPr>
          <p:nvPr>
            <p:ph idx="1"/>
          </p:nvPr>
        </p:nvSpPr>
        <p:spPr/>
        <p:txBody>
          <a:bodyPr/>
          <a:lstStyle/>
          <a:p>
            <a:r>
              <a:rPr lang="en-US" dirty="0"/>
              <a:t>Introduced in the early 90s to alleviate IPv4 address space congestion </a:t>
            </a:r>
          </a:p>
          <a:p>
            <a:r>
              <a:rPr lang="en-US" dirty="0"/>
              <a:t>Relies on translating addresses in an internal network, to an external address that is used for communication to and from the outside world </a:t>
            </a:r>
          </a:p>
          <a:p>
            <a:r>
              <a:rPr lang="en-US" dirty="0"/>
              <a:t>NAT is usually implemented by placing a router in between the internal private network and the public network. </a:t>
            </a:r>
          </a:p>
          <a:p>
            <a:r>
              <a:rPr lang="en-US" dirty="0"/>
              <a:t>Saves IP address space since not every terminal needs a globally unique IP address, only an organizationally unique one </a:t>
            </a:r>
          </a:p>
          <a:p>
            <a:r>
              <a:rPr lang="en-US" dirty="0"/>
              <a:t>While NAT should really be transparent to all high level services, this is sadly not true because a lot of high level communication uses things on IP </a:t>
            </a:r>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35</a:t>
            </a:fld>
            <a:endParaRPr lang="en-US" dirty="0"/>
          </a:p>
        </p:txBody>
      </p:sp>
    </p:spTree>
    <p:extLst>
      <p:ext uri="{BB962C8B-B14F-4D97-AF65-F5344CB8AC3E}">
        <p14:creationId xmlns:p14="http://schemas.microsoft.com/office/powerpoint/2010/main" val="17007877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Address Translation (NAT)</a:t>
            </a:r>
            <a:endParaRPr lang="en-US" dirty="0"/>
          </a:p>
        </p:txBody>
      </p:sp>
      <p:pic>
        <p:nvPicPr>
          <p:cNvPr id="5" name="Content Placeholder 4" descr="fig06-63.eps"/>
          <p:cNvPicPr>
            <a:picLocks noGrp="1" noChangeAspect="1"/>
          </p:cNvPicPr>
          <p:nvPr>
            <p:ph idx="1"/>
          </p:nvPr>
        </p:nvPicPr>
        <p:blipFill rotWithShape="1">
          <a:blip r:embed="rId3">
            <a:extLst>
              <a:ext uri="{28A0092B-C50C-407E-A947-70E740481C1C}">
                <a14:useLocalDpi xmlns:a14="http://schemas.microsoft.com/office/drawing/2010/main" val="0"/>
              </a:ext>
            </a:extLst>
          </a:blip>
          <a:srcRect l="-2700" t="-2752" r="-2827" b="-4024"/>
          <a:stretch/>
        </p:blipFill>
        <p:spPr>
          <a:xfrm>
            <a:off x="1741368" y="1942443"/>
            <a:ext cx="9506409" cy="7412736"/>
          </a:xfrm>
        </p:spPr>
      </p:pic>
      <p:sp>
        <p:nvSpPr>
          <p:cNvPr id="4" name="Slide Number Placeholder 3"/>
          <p:cNvSpPr>
            <a:spLocks noGrp="1"/>
          </p:cNvSpPr>
          <p:nvPr>
            <p:ph type="sldNum" sz="quarter" idx="12"/>
          </p:nvPr>
        </p:nvSpPr>
        <p:spPr>
          <a:xfrm>
            <a:off x="12202175" y="9359900"/>
            <a:ext cx="282129" cy="276999"/>
          </a:xfrm>
        </p:spPr>
        <p:txBody>
          <a:bodyPr/>
          <a:lstStyle/>
          <a:p>
            <a:fld id="{5BFA158B-7C94-F543-87DB-41F59EA4FAFA}" type="slidenum">
              <a:rPr lang="en-US" smtClean="0">
                <a:latin typeface="Arial"/>
              </a:rPr>
              <a:pPr/>
              <a:t>36</a:t>
            </a:fld>
            <a:endParaRPr lang="en-US">
              <a:latin typeface="Arial"/>
            </a:endParaRPr>
          </a:p>
        </p:txBody>
      </p:sp>
    </p:spTree>
    <p:extLst>
      <p:ext uri="{BB962C8B-B14F-4D97-AF65-F5344CB8AC3E}">
        <p14:creationId xmlns:p14="http://schemas.microsoft.com/office/powerpoint/2010/main" val="12275064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Loss Prevention (DLP)</a:t>
            </a:r>
            <a:endParaRPr lang="en-US" dirty="0"/>
          </a:p>
        </p:txBody>
      </p:sp>
      <p:sp>
        <p:nvSpPr>
          <p:cNvPr id="3" name="Content Placeholder 2"/>
          <p:cNvSpPr>
            <a:spLocks noGrp="1"/>
          </p:cNvSpPr>
          <p:nvPr>
            <p:ph idx="1"/>
          </p:nvPr>
        </p:nvSpPr>
        <p:spPr/>
        <p:txBody>
          <a:bodyPr/>
          <a:lstStyle/>
          <a:p>
            <a:r>
              <a:rPr lang="en-US" dirty="0" smtClean="0"/>
              <a:t>DLP is a set of technologies that can detect and possibly prevent attempts to send sensitive data where it is not allowed to go</a:t>
            </a:r>
          </a:p>
          <a:p>
            <a:r>
              <a:rPr lang="en-US" dirty="0" smtClean="0"/>
              <a:t>Can be implemented as</a:t>
            </a:r>
          </a:p>
          <a:p>
            <a:pPr lvl="1"/>
            <a:r>
              <a:rPr lang="en-US" dirty="0" smtClean="0"/>
              <a:t>Agent installed as an OS rootkit</a:t>
            </a:r>
          </a:p>
          <a:p>
            <a:pPr lvl="1"/>
            <a:r>
              <a:rPr lang="en-US" dirty="0" smtClean="0"/>
              <a:t>Guard</a:t>
            </a:r>
          </a:p>
          <a:p>
            <a:r>
              <a:rPr lang="en-US" dirty="0" smtClean="0"/>
              <a:t>Indicators DLP looks for:</a:t>
            </a:r>
          </a:p>
          <a:p>
            <a:pPr lvl="1"/>
            <a:r>
              <a:rPr lang="en-US" dirty="0" smtClean="0"/>
              <a:t>Keywords</a:t>
            </a:r>
          </a:p>
          <a:p>
            <a:pPr lvl="1"/>
            <a:r>
              <a:rPr lang="en-US" dirty="0" smtClean="0"/>
              <a:t>Traffic patterns</a:t>
            </a:r>
          </a:p>
          <a:p>
            <a:pPr lvl="1"/>
            <a:r>
              <a:rPr lang="en-US" dirty="0" smtClean="0"/>
              <a:t>Encoding/encryption</a:t>
            </a:r>
          </a:p>
          <a:p>
            <a:r>
              <a:rPr lang="en-US" dirty="0" smtClean="0"/>
              <a:t>DLP is best for preventing accidental incidents, as malicious users will often find ways to circumvent it</a:t>
            </a:r>
            <a:endParaRPr lang="en-US" dirty="0"/>
          </a:p>
        </p:txBody>
      </p:sp>
      <p:sp>
        <p:nvSpPr>
          <p:cNvPr id="4" name="Slide Number Placeholder 3"/>
          <p:cNvSpPr>
            <a:spLocks noGrp="1"/>
          </p:cNvSpPr>
          <p:nvPr>
            <p:ph type="sldNum" sz="quarter" idx="12"/>
          </p:nvPr>
        </p:nvSpPr>
        <p:spPr>
          <a:xfrm>
            <a:off x="12202175" y="9359900"/>
            <a:ext cx="282129" cy="276999"/>
          </a:xfrm>
        </p:spPr>
        <p:txBody>
          <a:bodyPr/>
          <a:lstStyle/>
          <a:p>
            <a:fld id="{5BFA158B-7C94-F543-87DB-41F59EA4FAFA}" type="slidenum">
              <a:rPr lang="en-US" smtClean="0">
                <a:latin typeface="Arial"/>
              </a:rPr>
              <a:pPr/>
              <a:t>37</a:t>
            </a:fld>
            <a:endParaRPr lang="en-US">
              <a:latin typeface="Arial"/>
            </a:endParaRPr>
          </a:p>
        </p:txBody>
      </p:sp>
    </p:spTree>
    <p:extLst>
      <p:ext uri="{BB962C8B-B14F-4D97-AF65-F5344CB8AC3E}">
        <p14:creationId xmlns:p14="http://schemas.microsoft.com/office/powerpoint/2010/main" val="7093405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Hijacking </a:t>
            </a:r>
            <a:endParaRPr lang="en-US" dirty="0">
              <a:effectLst/>
            </a:endParaRPr>
          </a:p>
        </p:txBody>
      </p:sp>
      <p:sp>
        <p:nvSpPr>
          <p:cNvPr id="3" name="Content Placeholder 2"/>
          <p:cNvSpPr>
            <a:spLocks noGrp="1"/>
          </p:cNvSpPr>
          <p:nvPr>
            <p:ph idx="1"/>
          </p:nvPr>
        </p:nvSpPr>
        <p:spPr/>
        <p:txBody>
          <a:bodyPr/>
          <a:lstStyle/>
          <a:p>
            <a:r>
              <a:rPr lang="en-US" dirty="0"/>
              <a:t>Also commonly known as TCP Session Hijacking </a:t>
            </a:r>
          </a:p>
          <a:p>
            <a:r>
              <a:rPr lang="en-US" dirty="0"/>
              <a:t>A security attack over a protected network </a:t>
            </a:r>
          </a:p>
          <a:p>
            <a:r>
              <a:rPr lang="en-US" dirty="0"/>
              <a:t>Attempt to take control of a network session </a:t>
            </a:r>
          </a:p>
          <a:p>
            <a:r>
              <a:rPr lang="en-US" dirty="0"/>
              <a:t>Sessions are server keeping state of a client’s connection </a:t>
            </a:r>
          </a:p>
          <a:p>
            <a:r>
              <a:rPr lang="en-US" dirty="0"/>
              <a:t>Servers need to keep track of messages sent between client and the server and their respective actions </a:t>
            </a:r>
          </a:p>
          <a:p>
            <a:r>
              <a:rPr lang="en-US" dirty="0"/>
              <a:t>Most networks follow the TCP/IP protocol </a:t>
            </a:r>
          </a:p>
          <a:p>
            <a:r>
              <a:rPr lang="en-US" dirty="0"/>
              <a:t>IP Spoofing is one type of hijacking on large network </a:t>
            </a:r>
          </a:p>
        </p:txBody>
      </p:sp>
      <p:sp>
        <p:nvSpPr>
          <p:cNvPr id="4" name="Slide Number Placeholder 3"/>
          <p:cNvSpPr>
            <a:spLocks noGrp="1"/>
          </p:cNvSpPr>
          <p:nvPr>
            <p:ph type="sldNum" sz="quarter" idx="12"/>
          </p:nvPr>
        </p:nvSpPr>
        <p:spPr>
          <a:xfrm>
            <a:off x="12202175" y="9359900"/>
            <a:ext cx="282129" cy="276999"/>
          </a:xfrm>
        </p:spPr>
        <p:txBody>
          <a:bodyPr/>
          <a:lstStyle/>
          <a:p>
            <a:fld id="{5BFA158B-7C94-F543-87DB-41F59EA4FAFA}" type="slidenum">
              <a:rPr lang="en-US" smtClean="0">
                <a:latin typeface="Arial"/>
              </a:rPr>
              <a:pPr/>
              <a:t>38</a:t>
            </a:fld>
            <a:endParaRPr lang="en-US">
              <a:latin typeface="Arial"/>
            </a:endParaRPr>
          </a:p>
        </p:txBody>
      </p:sp>
    </p:spTree>
    <p:extLst>
      <p:ext uri="{BB962C8B-B14F-4D97-AF65-F5344CB8AC3E}">
        <p14:creationId xmlns:p14="http://schemas.microsoft.com/office/powerpoint/2010/main" val="8999040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 Knocking </a:t>
            </a:r>
          </a:p>
        </p:txBody>
      </p:sp>
      <p:sp>
        <p:nvSpPr>
          <p:cNvPr id="3" name="Content Placeholder 2"/>
          <p:cNvSpPr>
            <a:spLocks noGrp="1"/>
          </p:cNvSpPr>
          <p:nvPr>
            <p:ph idx="1"/>
          </p:nvPr>
        </p:nvSpPr>
        <p:spPr/>
        <p:txBody>
          <a:bodyPr/>
          <a:lstStyle/>
          <a:p>
            <a:r>
              <a:rPr lang="en-US" dirty="0"/>
              <a:t>Broadly port knocking is the act of attempting to make connections to blocked ports in a certain order in an attempt to open a port </a:t>
            </a:r>
          </a:p>
          <a:p>
            <a:r>
              <a:rPr lang="en-US" dirty="0"/>
              <a:t>Port knocking is fairly secure against brute force attacks since there are 65536k combinations, where k is the number of ports knocked </a:t>
            </a:r>
          </a:p>
          <a:p>
            <a:r>
              <a:rPr lang="en-US" dirty="0"/>
              <a:t>Port knocking however if very susceptible to replay attacks. Someone can theoretically record port knocking attempts and repeat those to get the same open port again </a:t>
            </a:r>
          </a:p>
          <a:p>
            <a:r>
              <a:rPr lang="en-US" dirty="0"/>
              <a:t>One good way of protecting against replay attacks would be a time dependent knock sequence. </a:t>
            </a:r>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39</a:t>
            </a:fld>
            <a:endParaRPr lang="en-US" dirty="0"/>
          </a:p>
        </p:txBody>
      </p:sp>
    </p:spTree>
    <p:extLst>
      <p:ext uri="{BB962C8B-B14F-4D97-AF65-F5344CB8AC3E}">
        <p14:creationId xmlns:p14="http://schemas.microsoft.com/office/powerpoint/2010/main" val="1618107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Protocols</a:t>
            </a:r>
            <a:endParaRPr lang="en-US" dirty="0"/>
          </a:p>
        </p:txBody>
      </p:sp>
      <p:sp>
        <p:nvSpPr>
          <p:cNvPr id="3" name="Content Placeholder 2"/>
          <p:cNvSpPr>
            <a:spLocks noGrp="1"/>
          </p:cNvSpPr>
          <p:nvPr>
            <p:ph idx="1"/>
          </p:nvPr>
        </p:nvSpPr>
        <p:spPr/>
        <p:txBody>
          <a:bodyPr/>
          <a:lstStyle/>
          <a:p>
            <a:r>
              <a:rPr lang="en-US" dirty="0"/>
              <a:t>A protocol defines the rules for communication between computers </a:t>
            </a:r>
          </a:p>
          <a:p>
            <a:r>
              <a:rPr lang="en-US" dirty="0"/>
              <a:t>Protocols are broadly classified as connectionless and connection oriented </a:t>
            </a:r>
          </a:p>
          <a:p>
            <a:r>
              <a:rPr lang="en-US" sz="3200" dirty="0"/>
              <a:t>Connectionless protocol</a:t>
            </a:r>
            <a:br>
              <a:rPr lang="en-US" sz="3200" dirty="0"/>
            </a:br>
            <a:r>
              <a:rPr lang="en-US" dirty="0"/>
              <a:t>– </a:t>
            </a:r>
            <a:r>
              <a:rPr lang="en-US" dirty="0" smtClean="0"/>
              <a:t>Sends data out as soon as there is enough data to be transmitted </a:t>
            </a:r>
            <a:r>
              <a:rPr lang="en-US" dirty="0"/>
              <a:t>– E.g</a:t>
            </a:r>
            <a:r>
              <a:rPr lang="en-US" dirty="0" smtClean="0"/>
              <a:t>., user datagram protocol (UDP</a:t>
            </a:r>
            <a:r>
              <a:rPr lang="en-US" dirty="0"/>
              <a:t>) </a:t>
            </a:r>
            <a:endParaRPr lang="en-US" sz="3200" dirty="0"/>
          </a:p>
          <a:p>
            <a:r>
              <a:rPr lang="en-US" dirty="0"/>
              <a:t>Connection-oriented protocol </a:t>
            </a:r>
          </a:p>
          <a:p>
            <a:pPr lvl="1"/>
            <a:r>
              <a:rPr lang="en-US" dirty="0"/>
              <a:t>–  Provides a reliable connection stream between two nodes </a:t>
            </a:r>
            <a:endParaRPr lang="en-US" sz="3200" dirty="0"/>
          </a:p>
          <a:p>
            <a:pPr lvl="1"/>
            <a:r>
              <a:rPr lang="en-US" dirty="0"/>
              <a:t>–  Consists of set up, transmission, and tear down phases </a:t>
            </a:r>
            <a:endParaRPr lang="en-US" sz="3200" dirty="0"/>
          </a:p>
          <a:p>
            <a:pPr lvl="1"/>
            <a:r>
              <a:rPr lang="en-US" dirty="0"/>
              <a:t>–  Creates virtual circuit-switched network </a:t>
            </a:r>
            <a:endParaRPr lang="en-US" sz="3200" dirty="0"/>
          </a:p>
          <a:p>
            <a:pPr lvl="1"/>
            <a:r>
              <a:rPr lang="en-US" dirty="0"/>
              <a:t>–  E.g</a:t>
            </a:r>
            <a:r>
              <a:rPr lang="en-US" dirty="0" smtClean="0"/>
              <a:t>., transmission control protocol (TCP</a:t>
            </a:r>
            <a:r>
              <a:rPr lang="en-US" dirty="0"/>
              <a:t>) </a:t>
            </a:r>
            <a:endParaRPr lang="en-US" sz="3200" dirty="0"/>
          </a:p>
        </p:txBody>
      </p:sp>
      <p:sp>
        <p:nvSpPr>
          <p:cNvPr id="4" name="Slide Number Placeholder 3"/>
          <p:cNvSpPr>
            <a:spLocks noGrp="1"/>
          </p:cNvSpPr>
          <p:nvPr>
            <p:ph type="sldNum" sz="quarter" idx="12"/>
          </p:nvPr>
        </p:nvSpPr>
        <p:spPr>
          <a:xfrm>
            <a:off x="12202175" y="9359900"/>
            <a:ext cx="282129" cy="276999"/>
          </a:xfrm>
        </p:spPr>
        <p:txBody>
          <a:bodyPr/>
          <a:lstStyle/>
          <a:p>
            <a:fld id="{5BFA158B-7C94-F543-87DB-41F59EA4FAFA}" type="slidenum">
              <a:rPr lang="en-US" smtClean="0">
                <a:latin typeface="Arial"/>
              </a:rPr>
              <a:pPr/>
              <a:t>4</a:t>
            </a:fld>
            <a:endParaRPr lang="en-US">
              <a:latin typeface="Arial"/>
            </a:endParaRPr>
          </a:p>
        </p:txBody>
      </p:sp>
    </p:spTree>
    <p:extLst>
      <p:ext uri="{BB962C8B-B14F-4D97-AF65-F5344CB8AC3E}">
        <p14:creationId xmlns:p14="http://schemas.microsoft.com/office/powerpoint/2010/main" val="5312260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Vulnerabilities </a:t>
            </a:r>
          </a:p>
        </p:txBody>
      </p:sp>
      <p:sp>
        <p:nvSpPr>
          <p:cNvPr id="3" name="Content Placeholder 2"/>
          <p:cNvSpPr>
            <a:spLocks noGrp="1"/>
          </p:cNvSpPr>
          <p:nvPr>
            <p:ph idx="1"/>
          </p:nvPr>
        </p:nvSpPr>
        <p:spPr/>
        <p:txBody>
          <a:bodyPr/>
          <a:lstStyle/>
          <a:p>
            <a:pPr marL="0" indent="0">
              <a:spcBef>
                <a:spcPts val="1000"/>
              </a:spcBef>
              <a:buNone/>
            </a:pPr>
            <a:r>
              <a:rPr lang="en-US" dirty="0"/>
              <a:t>• Unencrypted </a:t>
            </a:r>
            <a:r>
              <a:rPr lang="en-US" dirty="0" smtClean="0"/>
              <a:t>transmission</a:t>
            </a:r>
          </a:p>
          <a:p>
            <a:pPr marL="444500" lvl="1" indent="0">
              <a:spcBef>
                <a:spcPts val="1000"/>
              </a:spcBef>
              <a:buNone/>
            </a:pPr>
            <a:r>
              <a:rPr lang="en-US" dirty="0" smtClean="0"/>
              <a:t>– </a:t>
            </a:r>
            <a:r>
              <a:rPr lang="en-US" dirty="0"/>
              <a:t>Eavesdropping possible at any intermediate host during routing </a:t>
            </a:r>
          </a:p>
          <a:p>
            <a:pPr marL="0" indent="0">
              <a:spcBef>
                <a:spcPts val="1000"/>
              </a:spcBef>
              <a:buNone/>
            </a:pPr>
            <a:r>
              <a:rPr lang="en-US" dirty="0"/>
              <a:t>• No source </a:t>
            </a:r>
            <a:r>
              <a:rPr lang="en-US" dirty="0" smtClean="0"/>
              <a:t>authentication</a:t>
            </a:r>
          </a:p>
          <a:p>
            <a:pPr marL="444500" lvl="1" indent="0">
              <a:spcBef>
                <a:spcPts val="1000"/>
              </a:spcBef>
              <a:buNone/>
            </a:pPr>
            <a:r>
              <a:rPr lang="en-US" dirty="0" smtClean="0"/>
              <a:t>– </a:t>
            </a:r>
            <a:r>
              <a:rPr lang="en-US" dirty="0"/>
              <a:t>Sender can spoof source address, making it difficult to trace packet back to </a:t>
            </a:r>
            <a:r>
              <a:rPr lang="en-US" dirty="0" smtClean="0"/>
              <a:t>attacker</a:t>
            </a:r>
          </a:p>
          <a:p>
            <a:pPr>
              <a:spcBef>
                <a:spcPts val="1000"/>
              </a:spcBef>
            </a:pPr>
            <a:r>
              <a:rPr lang="en-US" dirty="0" smtClean="0"/>
              <a:t>No integrity checking </a:t>
            </a:r>
          </a:p>
          <a:p>
            <a:pPr marL="444500" lvl="1" indent="0">
              <a:spcBef>
                <a:spcPts val="1000"/>
              </a:spcBef>
              <a:buNone/>
            </a:pPr>
            <a:r>
              <a:rPr lang="en-US" dirty="0" smtClean="0"/>
              <a:t>– </a:t>
            </a:r>
            <a:r>
              <a:rPr lang="en-US" dirty="0"/>
              <a:t>Entire packet, header and payload, can be modified while </a:t>
            </a:r>
            <a:r>
              <a:rPr lang="en-US" dirty="0" err="1"/>
              <a:t>en</a:t>
            </a:r>
            <a:r>
              <a:rPr lang="en-US" dirty="0"/>
              <a:t> route to destination, enabling content forgeries, redirections, and man-in-the-middle attacks </a:t>
            </a:r>
          </a:p>
          <a:p>
            <a:pPr marL="0" indent="0">
              <a:spcBef>
                <a:spcPts val="1000"/>
              </a:spcBef>
              <a:buNone/>
            </a:pPr>
            <a:r>
              <a:rPr lang="en-US" dirty="0"/>
              <a:t>• No bandwidth constraints </a:t>
            </a:r>
            <a:endParaRPr lang="en-US" dirty="0" smtClean="0"/>
          </a:p>
          <a:p>
            <a:pPr marL="444500" lvl="1" indent="0">
              <a:spcBef>
                <a:spcPts val="1000"/>
              </a:spcBef>
              <a:buNone/>
            </a:pPr>
            <a:r>
              <a:rPr lang="en-US" dirty="0" smtClean="0"/>
              <a:t>- Large </a:t>
            </a:r>
            <a:r>
              <a:rPr lang="en-US" dirty="0"/>
              <a:t>number of packets can be injected into network to launch a denial-of- service attack </a:t>
            </a:r>
          </a:p>
          <a:p>
            <a:pPr marL="444500" lvl="1" indent="0">
              <a:spcBef>
                <a:spcPts val="1000"/>
              </a:spcBef>
              <a:buNone/>
            </a:pPr>
            <a:r>
              <a:rPr lang="en-US" dirty="0" smtClean="0"/>
              <a:t>- Broadcast </a:t>
            </a:r>
            <a:r>
              <a:rPr lang="en-US" dirty="0"/>
              <a:t>addresses provide additional leverage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40</a:t>
            </a:fld>
            <a:endParaRPr lang="en-US" dirty="0"/>
          </a:p>
        </p:txBody>
      </p:sp>
    </p:spTree>
    <p:extLst>
      <p:ext uri="{BB962C8B-B14F-4D97-AF65-F5344CB8AC3E}">
        <p14:creationId xmlns:p14="http://schemas.microsoft.com/office/powerpoint/2010/main" val="15609493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5: Roadmap</a:t>
            </a:r>
            <a:endParaRPr lang="en-US" dirty="0"/>
          </a:p>
        </p:txBody>
      </p:sp>
      <p:sp>
        <p:nvSpPr>
          <p:cNvPr id="3" name="Content Placeholder 2"/>
          <p:cNvSpPr>
            <a:spLocks noGrp="1"/>
          </p:cNvSpPr>
          <p:nvPr>
            <p:ph idx="1"/>
          </p:nvPr>
        </p:nvSpPr>
        <p:spPr/>
        <p:txBody>
          <a:bodyPr/>
          <a:lstStyle/>
          <a:p>
            <a:pPr marL="0" indent="0">
              <a:spcBef>
                <a:spcPts val="1000"/>
              </a:spcBef>
              <a:buNone/>
            </a:pPr>
            <a:r>
              <a:rPr lang="en-US" sz="3600" b="0" dirty="0" smtClean="0"/>
              <a:t>5.1 Network Security Concepts</a:t>
            </a:r>
          </a:p>
          <a:p>
            <a:pPr marL="0" indent="0">
              <a:spcBef>
                <a:spcPts val="1000"/>
              </a:spcBef>
              <a:buNone/>
            </a:pPr>
            <a:r>
              <a:rPr lang="en-US" sz="3600" b="0" dirty="0" smtClean="0"/>
              <a:t>5.2 The Link Layer</a:t>
            </a:r>
          </a:p>
          <a:p>
            <a:pPr marL="0" indent="0">
              <a:spcBef>
                <a:spcPts val="1000"/>
              </a:spcBef>
              <a:buNone/>
            </a:pPr>
            <a:r>
              <a:rPr lang="en-US" sz="3600" b="0" dirty="0" smtClean="0"/>
              <a:t>5.3 The Network Layer</a:t>
            </a:r>
          </a:p>
          <a:p>
            <a:pPr marL="0" indent="0">
              <a:spcBef>
                <a:spcPts val="1000"/>
              </a:spcBef>
              <a:buNone/>
            </a:pPr>
            <a:r>
              <a:rPr lang="en-US" sz="3600" b="0" dirty="0" smtClean="0"/>
              <a:t>5.4 The Transport layer</a:t>
            </a:r>
          </a:p>
          <a:p>
            <a:pPr marL="0" indent="0">
              <a:spcBef>
                <a:spcPts val="1000"/>
              </a:spcBef>
              <a:buNone/>
            </a:pPr>
            <a:r>
              <a:rPr lang="en-US" sz="3600" b="0" dirty="0" smtClean="0">
                <a:solidFill>
                  <a:srgbClr val="C00000"/>
                </a:solidFill>
              </a:rPr>
              <a:t>5.5 Denial of Service Attacks</a:t>
            </a:r>
            <a:endParaRPr lang="en-US" sz="3600" b="0" dirty="0">
              <a:solidFill>
                <a:srgbClr val="C00000"/>
              </a:solidFill>
            </a:endParaRPr>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41</a:t>
            </a:fld>
            <a:endParaRPr lang="en-US" dirty="0"/>
          </a:p>
        </p:txBody>
      </p:sp>
    </p:spTree>
    <p:extLst>
      <p:ext uri="{BB962C8B-B14F-4D97-AF65-F5344CB8AC3E}">
        <p14:creationId xmlns:p14="http://schemas.microsoft.com/office/powerpoint/2010/main" val="582670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Denial of Service Attack </a:t>
            </a:r>
            <a:endParaRPr lang="en-US" dirty="0">
              <a:effectLst/>
            </a:endParaRPr>
          </a:p>
        </p:txBody>
      </p:sp>
      <p:sp>
        <p:nvSpPr>
          <p:cNvPr id="6" name="Content Placeholder 5"/>
          <p:cNvSpPr>
            <a:spLocks noGrp="1"/>
          </p:cNvSpPr>
          <p:nvPr>
            <p:ph sz="half" idx="1"/>
          </p:nvPr>
        </p:nvSpPr>
        <p:spPr>
          <a:xfrm>
            <a:off x="820338" y="2050754"/>
            <a:ext cx="5527040" cy="6188570"/>
          </a:xfrm>
        </p:spPr>
        <p:txBody>
          <a:bodyPr/>
          <a:lstStyle/>
          <a:p>
            <a:pPr>
              <a:spcBef>
                <a:spcPts val="1000"/>
              </a:spcBef>
            </a:pPr>
            <a:r>
              <a:rPr lang="en-US" dirty="0"/>
              <a:t>Send large number of packets to host providing service </a:t>
            </a:r>
          </a:p>
          <a:p>
            <a:pPr marL="444500" lvl="1" indent="0">
              <a:spcBef>
                <a:spcPts val="1000"/>
              </a:spcBef>
              <a:buNone/>
            </a:pPr>
            <a:r>
              <a:rPr lang="en-US" dirty="0"/>
              <a:t>–  Slows down or crashes host </a:t>
            </a:r>
            <a:endParaRPr lang="en-US" sz="3600" dirty="0"/>
          </a:p>
          <a:p>
            <a:pPr marL="444500" lvl="1" indent="0">
              <a:spcBef>
                <a:spcPts val="1000"/>
              </a:spcBef>
              <a:buNone/>
            </a:pPr>
            <a:r>
              <a:rPr lang="en-US" dirty="0"/>
              <a:t>–  Often executed by botnet </a:t>
            </a:r>
            <a:endParaRPr lang="en-US" sz="3600" dirty="0"/>
          </a:p>
          <a:p>
            <a:pPr>
              <a:spcBef>
                <a:spcPts val="1000"/>
              </a:spcBef>
            </a:pPr>
            <a:r>
              <a:rPr lang="en-US" dirty="0"/>
              <a:t>Attack propagation </a:t>
            </a:r>
          </a:p>
          <a:p>
            <a:pPr marL="444500" lvl="1" indent="0">
              <a:spcBef>
                <a:spcPts val="1000"/>
              </a:spcBef>
              <a:buNone/>
            </a:pPr>
            <a:r>
              <a:rPr lang="en-US" dirty="0"/>
              <a:t>–  Starts at zombies </a:t>
            </a:r>
            <a:endParaRPr lang="en-US" sz="3600" dirty="0"/>
          </a:p>
          <a:p>
            <a:pPr marL="444500" lvl="1" indent="0">
              <a:spcBef>
                <a:spcPts val="1000"/>
              </a:spcBef>
              <a:buNone/>
            </a:pPr>
            <a:r>
              <a:rPr lang="en-US" dirty="0"/>
              <a:t>–  Travels through tree of internet </a:t>
            </a:r>
            <a:endParaRPr lang="en-US" sz="3600" dirty="0"/>
          </a:p>
          <a:p>
            <a:pPr marL="444500" lvl="1" indent="0">
              <a:spcBef>
                <a:spcPts val="1000"/>
              </a:spcBef>
              <a:buNone/>
            </a:pPr>
            <a:r>
              <a:rPr lang="en-US" dirty="0"/>
              <a:t>routers rooted </a:t>
            </a:r>
            <a:endParaRPr lang="en-US" sz="3600" dirty="0"/>
          </a:p>
          <a:p>
            <a:pPr marL="444500" lvl="1" indent="0">
              <a:spcBef>
                <a:spcPts val="1000"/>
              </a:spcBef>
              <a:buNone/>
            </a:pPr>
            <a:r>
              <a:rPr lang="en-US" dirty="0"/>
              <a:t>–  Ends at victim </a:t>
            </a:r>
            <a:endParaRPr lang="en-US" sz="3600" dirty="0"/>
          </a:p>
          <a:p>
            <a:pPr>
              <a:spcBef>
                <a:spcPts val="1000"/>
              </a:spcBef>
            </a:pPr>
            <a:r>
              <a:rPr lang="en-US" dirty="0"/>
              <a:t>IP source spoofing </a:t>
            </a:r>
          </a:p>
          <a:p>
            <a:pPr lvl="1">
              <a:spcBef>
                <a:spcPts val="1000"/>
              </a:spcBef>
            </a:pPr>
            <a:r>
              <a:rPr lang="en-US" dirty="0" smtClean="0"/>
              <a:t>Hides </a:t>
            </a:r>
            <a:r>
              <a:rPr lang="en-US" dirty="0"/>
              <a:t>attacker </a:t>
            </a:r>
            <a:endParaRPr lang="en-US" dirty="0" smtClean="0"/>
          </a:p>
          <a:p>
            <a:pPr lvl="1">
              <a:spcBef>
                <a:spcPts val="1000"/>
              </a:spcBef>
            </a:pPr>
            <a:r>
              <a:rPr lang="en-US" dirty="0" smtClean="0"/>
              <a:t>Scatters </a:t>
            </a:r>
            <a:r>
              <a:rPr lang="en-US" dirty="0"/>
              <a:t>return traffic from victim </a:t>
            </a:r>
          </a:p>
          <a:p>
            <a:endParaRPr lang="en-US"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31693" y="3952568"/>
            <a:ext cx="6215587" cy="3259393"/>
          </a:xfrm>
        </p:spPr>
      </p:pic>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42</a:t>
            </a:fld>
            <a:endParaRPr lang="en-US" dirty="0"/>
          </a:p>
        </p:txBody>
      </p:sp>
    </p:spTree>
    <p:extLst>
      <p:ext uri="{BB962C8B-B14F-4D97-AF65-F5344CB8AC3E}">
        <p14:creationId xmlns:p14="http://schemas.microsoft.com/office/powerpoint/2010/main" val="13565830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641318" y="528256"/>
            <a:ext cx="11704320" cy="1382053"/>
          </a:xfrm>
        </p:spPr>
        <p:txBody>
          <a:bodyPr wrap="square" numCol="1" anchorCtr="0" compatLnSpc="1">
            <a:prstTxWarp prst="textNoShape">
              <a:avLst/>
            </a:prstTxWarp>
          </a:bodyPr>
          <a:lstStyle/>
          <a:p>
            <a:pPr eaLnBrk="1" hangingPunct="1">
              <a:defRPr/>
            </a:pPr>
            <a:r>
              <a:rPr lang="en-US" dirty="0" smtClean="0">
                <a:ln w="0"/>
                <a:effectLst>
                  <a:outerShdw blurRad="38100" dist="19050" dir="2700000" algn="tl" rotWithShape="0">
                    <a:schemeClr val="dk1">
                      <a:alpha val="40000"/>
                    </a:schemeClr>
                  </a:outerShdw>
                </a:effectLst>
                <a:ea typeface="ＭＳ Ｐゴシック" pitchFamily="-1" charset="-128"/>
                <a:cs typeface="ＭＳ Ｐゴシック" pitchFamily="-1" charset="-128"/>
              </a:rPr>
              <a:t>Flooding Attacks</a:t>
            </a:r>
          </a:p>
        </p:txBody>
      </p:sp>
      <p:sp>
        <p:nvSpPr>
          <p:cNvPr id="223235" name="Rectangle 3"/>
          <p:cNvSpPr>
            <a:spLocks noGrp="1" noChangeArrowheads="1"/>
          </p:cNvSpPr>
          <p:nvPr>
            <p:ph idx="1"/>
          </p:nvPr>
        </p:nvSpPr>
        <p:spPr>
          <a:xfrm>
            <a:off x="546784" y="2418927"/>
            <a:ext cx="12204505" cy="6402363"/>
          </a:xfrm>
        </p:spPr>
        <p:txBody>
          <a:bodyPr wrap="square" numCol="1" anchor="t" anchorCtr="0" compatLnSpc="1">
            <a:prstTxWarp prst="textNoShape">
              <a:avLst/>
            </a:prstTxWarp>
          </a:bodyPr>
          <a:lstStyle/>
          <a:p>
            <a:pPr>
              <a:lnSpc>
                <a:spcPct val="90000"/>
              </a:lnSpc>
              <a:spcBef>
                <a:spcPts val="525"/>
              </a:spcBef>
              <a:buSzPct val="70000"/>
              <a:defRPr/>
            </a:pPr>
            <a:r>
              <a:rPr lang="en-US" sz="2888" b="0" dirty="0">
                <a:effectLst>
                  <a:outerShdw blurRad="38100" dist="38100" dir="2700000" algn="tl">
                    <a:srgbClr val="0064E2"/>
                  </a:outerShdw>
                </a:effectLst>
                <a:ea typeface="ＭＳ Ｐゴシック" pitchFamily="-1" charset="-128"/>
                <a:cs typeface="ＭＳ Ｐゴシック" pitchFamily="-1" charset="-128"/>
              </a:rPr>
              <a:t>Classified based on network protocol used</a:t>
            </a:r>
          </a:p>
          <a:p>
            <a:pPr>
              <a:lnSpc>
                <a:spcPct val="90000"/>
              </a:lnSpc>
              <a:spcBef>
                <a:spcPts val="525"/>
              </a:spcBef>
              <a:buSzPct val="70000"/>
              <a:defRPr/>
            </a:pPr>
            <a:r>
              <a:rPr lang="en-US" sz="2888" b="0" dirty="0">
                <a:effectLst>
                  <a:outerShdw blurRad="38100" dist="38100" dir="2700000" algn="tl">
                    <a:srgbClr val="0064E2"/>
                  </a:outerShdw>
                </a:effectLst>
                <a:ea typeface="ＭＳ Ｐゴシック" pitchFamily="-1" charset="-128"/>
                <a:cs typeface="ＭＳ Ｐゴシック" pitchFamily="-1" charset="-128"/>
              </a:rPr>
              <a:t>Intent is to overload the network capacity on some link to a server</a:t>
            </a:r>
          </a:p>
          <a:p>
            <a:pPr>
              <a:lnSpc>
                <a:spcPct val="90000"/>
              </a:lnSpc>
              <a:spcBef>
                <a:spcPts val="525"/>
              </a:spcBef>
              <a:buSzPct val="70000"/>
              <a:defRPr/>
            </a:pPr>
            <a:r>
              <a:rPr lang="en-US" sz="2888" b="0" dirty="0">
                <a:effectLst>
                  <a:outerShdw blurRad="38100" dist="38100" dir="2700000" algn="tl">
                    <a:srgbClr val="0064E2"/>
                  </a:outerShdw>
                </a:effectLst>
                <a:ea typeface="ＭＳ Ｐゴシック" pitchFamily="-1" charset="-128"/>
                <a:cs typeface="ＭＳ Ｐゴシック" pitchFamily="-1" charset="-128"/>
              </a:rPr>
              <a:t>Virtually any type of network packet can be used</a:t>
            </a:r>
          </a:p>
        </p:txBody>
      </p:sp>
      <p:graphicFrame>
        <p:nvGraphicFramePr>
          <p:cNvPr id="4" name="Diagram 3"/>
          <p:cNvGraphicFramePr/>
          <p:nvPr>
            <p:extLst>
              <p:ext uri="{D42A27DB-BD31-4B8C-83A1-F6EECF244321}">
                <p14:modId xmlns:p14="http://schemas.microsoft.com/office/powerpoint/2010/main" val="725105375"/>
              </p:ext>
            </p:extLst>
          </p:nvPr>
        </p:nvGraphicFramePr>
        <p:xfrm>
          <a:off x="1100406" y="4476653"/>
          <a:ext cx="10403840" cy="4479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2"/>
          </p:nvPr>
        </p:nvSpPr>
        <p:spPr/>
        <p:txBody>
          <a:bodyPr/>
          <a:lstStyle/>
          <a:p>
            <a:pPr>
              <a:defRPr/>
            </a:pPr>
            <a:fld id="{90696C2E-113D-8F4F-97AA-4895F71B68EA}" type="slidenum">
              <a:rPr lang="en-US" smtClean="0"/>
              <a:pPr>
                <a:defRPr/>
              </a:pPr>
              <a:t>43</a:t>
            </a:fld>
            <a:endParaRPr lang="en-US" dirty="0"/>
          </a:p>
        </p:txBody>
      </p:sp>
    </p:spTree>
    <p:extLst>
      <p:ext uri="{BB962C8B-B14F-4D97-AF65-F5344CB8AC3E}">
        <p14:creationId xmlns:p14="http://schemas.microsoft.com/office/powerpoint/2010/main" val="223381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ICMP Attacks </a:t>
            </a:r>
          </a:p>
        </p:txBody>
      </p:sp>
      <p:sp>
        <p:nvSpPr>
          <p:cNvPr id="3" name="Content Placeholder 2"/>
          <p:cNvSpPr>
            <a:spLocks noGrp="1"/>
          </p:cNvSpPr>
          <p:nvPr>
            <p:ph idx="1"/>
          </p:nvPr>
        </p:nvSpPr>
        <p:spPr/>
        <p:txBody>
          <a:bodyPr/>
          <a:lstStyle/>
          <a:p>
            <a:pPr marL="0" indent="0">
              <a:buNone/>
            </a:pPr>
            <a:r>
              <a:rPr lang="en-US" dirty="0"/>
              <a:t>• Ping of death </a:t>
            </a:r>
            <a:endParaRPr lang="en-US" dirty="0" smtClean="0"/>
          </a:p>
          <a:p>
            <a:pPr marL="444500" lvl="1" indent="0">
              <a:buNone/>
            </a:pPr>
            <a:r>
              <a:rPr lang="en-US" dirty="0" smtClean="0"/>
              <a:t>– </a:t>
            </a:r>
            <a:r>
              <a:rPr lang="en-US" dirty="0"/>
              <a:t> ICMP specifies messages must fit a single IP </a:t>
            </a:r>
            <a:r>
              <a:rPr lang="en-US" dirty="0" smtClean="0"/>
              <a:t>packet </a:t>
            </a:r>
            <a:r>
              <a:rPr lang="en-US" dirty="0"/>
              <a:t>(64KB) </a:t>
            </a:r>
          </a:p>
          <a:p>
            <a:pPr marL="444500" lvl="1" indent="0">
              <a:buNone/>
            </a:pPr>
            <a:r>
              <a:rPr lang="en-US" dirty="0"/>
              <a:t>–  Send a ping packet that exceeds maximum size using </a:t>
            </a:r>
            <a:r>
              <a:rPr lang="en-US" dirty="0" smtClean="0"/>
              <a:t>IP fragmentation </a:t>
            </a:r>
            <a:endParaRPr lang="en-US" dirty="0"/>
          </a:p>
          <a:p>
            <a:pPr marL="444500" lvl="1" indent="0">
              <a:buNone/>
            </a:pPr>
            <a:r>
              <a:rPr lang="en-US" dirty="0"/>
              <a:t>–  Reassembled packet caused several operating systems to crash due to a buffer overflow </a:t>
            </a:r>
          </a:p>
          <a:p>
            <a:pPr marL="0" indent="0">
              <a:buNone/>
            </a:pPr>
            <a:r>
              <a:rPr lang="en-US" dirty="0"/>
              <a:t>• Smurf </a:t>
            </a:r>
          </a:p>
          <a:p>
            <a:pPr marL="444500" lvl="1" indent="0">
              <a:buNone/>
            </a:pPr>
            <a:r>
              <a:rPr lang="en-US" dirty="0"/>
              <a:t>– Ping a broadcast address using a spoofed source address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44</a:t>
            </a:fld>
            <a:endParaRPr lang="en-US" dirty="0"/>
          </a:p>
        </p:txBody>
      </p:sp>
    </p:spTree>
    <p:extLst>
      <p:ext uri="{BB962C8B-B14F-4D97-AF65-F5344CB8AC3E}">
        <p14:creationId xmlns:p14="http://schemas.microsoft.com/office/powerpoint/2010/main" val="16949725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855" y="883429"/>
            <a:ext cx="11704320" cy="923713"/>
          </a:xfrm>
        </p:spPr>
        <p:txBody>
          <a:bodyPr/>
          <a:lstStyle/>
          <a:p>
            <a:r>
              <a:rPr lang="en-US" dirty="0" err="1" smtClean="0"/>
              <a:t>DoS</a:t>
            </a:r>
            <a:r>
              <a:rPr lang="en-US" dirty="0" smtClean="0"/>
              <a:t> Attack: Smurf Attack</a:t>
            </a:r>
            <a:endParaRPr lang="en-US" dirty="0"/>
          </a:p>
        </p:txBody>
      </p:sp>
      <p:pic>
        <p:nvPicPr>
          <p:cNvPr id="5" name="Content Placeholder 4" descr="fig06-19.eps"/>
          <p:cNvPicPr>
            <a:picLocks noGrp="1" noChangeAspect="1"/>
          </p:cNvPicPr>
          <p:nvPr>
            <p:ph idx="1"/>
          </p:nvPr>
        </p:nvPicPr>
        <p:blipFill rotWithShape="1">
          <a:blip r:embed="rId2">
            <a:extLst>
              <a:ext uri="{28A0092B-C50C-407E-A947-70E740481C1C}">
                <a14:useLocalDpi xmlns:a14="http://schemas.microsoft.com/office/drawing/2010/main" val="0"/>
              </a:ext>
            </a:extLst>
          </a:blip>
          <a:srcRect l="-776" t="-2984" r="-870" b="-4679"/>
          <a:stretch/>
        </p:blipFill>
        <p:spPr>
          <a:xfrm>
            <a:off x="55427" y="2634964"/>
            <a:ext cx="12906874" cy="5397419"/>
          </a:xfrm>
        </p:spPr>
      </p:pic>
      <p:sp>
        <p:nvSpPr>
          <p:cNvPr id="4" name="Slide Number Placeholder 3"/>
          <p:cNvSpPr>
            <a:spLocks noGrp="1"/>
          </p:cNvSpPr>
          <p:nvPr>
            <p:ph type="sldNum" sz="quarter" idx="12"/>
          </p:nvPr>
        </p:nvSpPr>
        <p:spPr>
          <a:xfrm>
            <a:off x="12202175" y="9359900"/>
            <a:ext cx="282129" cy="276999"/>
          </a:xfrm>
        </p:spPr>
        <p:txBody>
          <a:bodyPr/>
          <a:lstStyle/>
          <a:p>
            <a:fld id="{5BFA158B-7C94-F543-87DB-41F59EA4FAFA}" type="slidenum">
              <a:rPr lang="en-US" smtClean="0">
                <a:latin typeface="Arial"/>
              </a:rPr>
              <a:pPr/>
              <a:t>45</a:t>
            </a:fld>
            <a:endParaRPr lang="en-US">
              <a:latin typeface="Arial"/>
            </a:endParaRPr>
          </a:p>
        </p:txBody>
      </p:sp>
    </p:spTree>
    <p:extLst>
      <p:ext uri="{BB962C8B-B14F-4D97-AF65-F5344CB8AC3E}">
        <p14:creationId xmlns:p14="http://schemas.microsoft.com/office/powerpoint/2010/main" val="9750904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TCP Connections </a:t>
            </a:r>
          </a:p>
        </p:txBody>
      </p:sp>
      <p:sp>
        <p:nvSpPr>
          <p:cNvPr id="3" name="Content Placeholder 2"/>
          <p:cNvSpPr>
            <a:spLocks noGrp="1"/>
          </p:cNvSpPr>
          <p:nvPr>
            <p:ph idx="1"/>
          </p:nvPr>
        </p:nvSpPr>
        <p:spPr/>
        <p:txBody>
          <a:bodyPr/>
          <a:lstStyle/>
          <a:p>
            <a:pPr>
              <a:spcBef>
                <a:spcPts val="1000"/>
              </a:spcBef>
            </a:pPr>
            <a:r>
              <a:rPr lang="en-US" dirty="0"/>
              <a:t>TCP connections are established through a three way handshake. </a:t>
            </a:r>
          </a:p>
          <a:p>
            <a:pPr>
              <a:spcBef>
                <a:spcPts val="1000"/>
              </a:spcBef>
            </a:pPr>
            <a:r>
              <a:rPr lang="en-US" dirty="0"/>
              <a:t>The server generally has a passive listener, waiting for a connection request </a:t>
            </a:r>
          </a:p>
          <a:p>
            <a:pPr>
              <a:spcBef>
                <a:spcPts val="1000"/>
              </a:spcBef>
            </a:pPr>
            <a:r>
              <a:rPr lang="en-US" dirty="0"/>
              <a:t>The client requests a connection by sending out a SYN packet </a:t>
            </a:r>
          </a:p>
          <a:p>
            <a:pPr>
              <a:spcBef>
                <a:spcPts val="1000"/>
              </a:spcBef>
            </a:pPr>
            <a:r>
              <a:rPr lang="en-US" dirty="0"/>
              <a:t>The server responds by sending a SYN/ACK packet, indicating an </a:t>
            </a:r>
          </a:p>
          <a:p>
            <a:pPr>
              <a:spcBef>
                <a:spcPts val="1000"/>
              </a:spcBef>
            </a:pPr>
            <a:r>
              <a:rPr lang="en-US" dirty="0"/>
              <a:t>acknowledgment for the connection </a:t>
            </a:r>
          </a:p>
          <a:p>
            <a:pPr>
              <a:spcBef>
                <a:spcPts val="1000"/>
              </a:spcBef>
            </a:pPr>
            <a:r>
              <a:rPr lang="en-US" dirty="0"/>
              <a:t>The client responds by sending an ACK to the server thus establishing connection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46</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2342" y="6085351"/>
            <a:ext cx="5575710" cy="2804649"/>
          </a:xfrm>
          <a:prstGeom prst="rect">
            <a:avLst/>
          </a:prstGeom>
        </p:spPr>
      </p:pic>
    </p:spTree>
    <p:extLst>
      <p:ext uri="{BB962C8B-B14F-4D97-AF65-F5344CB8AC3E}">
        <p14:creationId xmlns:p14="http://schemas.microsoft.com/office/powerpoint/2010/main" val="316793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 Data Transfer </a:t>
            </a:r>
          </a:p>
        </p:txBody>
      </p:sp>
      <p:sp>
        <p:nvSpPr>
          <p:cNvPr id="3" name="Content Placeholder 2"/>
          <p:cNvSpPr>
            <a:spLocks noGrp="1"/>
          </p:cNvSpPr>
          <p:nvPr>
            <p:ph idx="1"/>
          </p:nvPr>
        </p:nvSpPr>
        <p:spPr/>
        <p:txBody>
          <a:bodyPr/>
          <a:lstStyle/>
          <a:p>
            <a:pPr>
              <a:spcBef>
                <a:spcPts val="1000"/>
              </a:spcBef>
            </a:pPr>
            <a:r>
              <a:rPr lang="en-US" dirty="0"/>
              <a:t>During connection initialization using the three way handshake, initial sequence numbers are exchanged </a:t>
            </a:r>
          </a:p>
          <a:p>
            <a:pPr>
              <a:spcBef>
                <a:spcPts val="1000"/>
              </a:spcBef>
            </a:pPr>
            <a:r>
              <a:rPr lang="en-US" dirty="0"/>
              <a:t>The TCP header includes a 16 bit checksum of the data and parts of the header, including the source and destination </a:t>
            </a:r>
          </a:p>
          <a:p>
            <a:pPr>
              <a:spcBef>
                <a:spcPts val="1000"/>
              </a:spcBef>
            </a:pPr>
            <a:r>
              <a:rPr lang="en-US" dirty="0"/>
              <a:t>Acknowledgment or lack thereof is used by TCP to keep track of network congestion and control flow and such </a:t>
            </a:r>
          </a:p>
          <a:p>
            <a:pPr>
              <a:spcBef>
                <a:spcPts val="1000"/>
              </a:spcBef>
            </a:pPr>
            <a:r>
              <a:rPr lang="en-US" dirty="0"/>
              <a:t>TCP connections are cleanly terminated with a 4-way handshake </a:t>
            </a:r>
          </a:p>
          <a:p>
            <a:pPr marL="444500" lvl="1" indent="0">
              <a:spcBef>
                <a:spcPts val="1000"/>
              </a:spcBef>
              <a:buNone/>
            </a:pPr>
            <a:r>
              <a:rPr lang="en-US" dirty="0"/>
              <a:t>–  The client which wishes to terminate the connection sends a FIN </a:t>
            </a:r>
          </a:p>
          <a:p>
            <a:pPr marL="444500" lvl="1" indent="0">
              <a:spcBef>
                <a:spcPts val="1000"/>
              </a:spcBef>
              <a:buNone/>
            </a:pPr>
            <a:r>
              <a:rPr lang="en-US" dirty="0"/>
              <a:t>message to the other client </a:t>
            </a:r>
          </a:p>
          <a:p>
            <a:pPr marL="444500" lvl="1" indent="0">
              <a:spcBef>
                <a:spcPts val="1000"/>
              </a:spcBef>
              <a:buNone/>
            </a:pPr>
            <a:r>
              <a:rPr lang="en-US" dirty="0"/>
              <a:t>–  The other client responds by sending an ACK </a:t>
            </a:r>
          </a:p>
          <a:p>
            <a:pPr marL="444500" lvl="1" indent="0">
              <a:spcBef>
                <a:spcPts val="1000"/>
              </a:spcBef>
              <a:buNone/>
            </a:pPr>
            <a:r>
              <a:rPr lang="en-US" dirty="0"/>
              <a:t>–  The other client sends a FIN </a:t>
            </a:r>
          </a:p>
          <a:p>
            <a:pPr marL="444500" lvl="1" indent="0">
              <a:spcBef>
                <a:spcPts val="1000"/>
              </a:spcBef>
              <a:buNone/>
            </a:pPr>
            <a:r>
              <a:rPr lang="en-US" dirty="0"/>
              <a:t>–  The original client now sends an ACK, and the connection is terminated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47</a:t>
            </a:fld>
            <a:endParaRPr lang="en-US" dirty="0"/>
          </a:p>
        </p:txBody>
      </p:sp>
    </p:spTree>
    <p:extLst>
      <p:ext uri="{BB962C8B-B14F-4D97-AF65-F5344CB8AC3E}">
        <p14:creationId xmlns:p14="http://schemas.microsoft.com/office/powerpoint/2010/main" val="20065595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 Flood </a:t>
            </a:r>
          </a:p>
        </p:txBody>
      </p:sp>
      <p:sp>
        <p:nvSpPr>
          <p:cNvPr id="3" name="Content Placeholder 2"/>
          <p:cNvSpPr>
            <a:spLocks noGrp="1"/>
          </p:cNvSpPr>
          <p:nvPr>
            <p:ph idx="1"/>
          </p:nvPr>
        </p:nvSpPr>
        <p:spPr/>
        <p:txBody>
          <a:bodyPr/>
          <a:lstStyle/>
          <a:p>
            <a:pPr>
              <a:spcBef>
                <a:spcPts val="1000"/>
              </a:spcBef>
            </a:pPr>
            <a:r>
              <a:rPr lang="en-US" dirty="0"/>
              <a:t>Typically DOS attack, though can be combined with other attack such as TCP hijacking </a:t>
            </a:r>
          </a:p>
          <a:p>
            <a:pPr>
              <a:spcBef>
                <a:spcPts val="1000"/>
              </a:spcBef>
            </a:pPr>
            <a:r>
              <a:rPr lang="en-US" dirty="0"/>
              <a:t>Rely on sending TCP connection requests faster than the server can process them </a:t>
            </a:r>
          </a:p>
          <a:p>
            <a:pPr>
              <a:spcBef>
                <a:spcPts val="1000"/>
              </a:spcBef>
            </a:pPr>
            <a:r>
              <a:rPr lang="en-US" dirty="0"/>
              <a:t>Attacker creates a large number of packets with spoofed source addresses and setting the SYN flag on these </a:t>
            </a:r>
          </a:p>
          <a:p>
            <a:pPr>
              <a:spcBef>
                <a:spcPts val="1000"/>
              </a:spcBef>
            </a:pPr>
            <a:r>
              <a:rPr lang="en-US" dirty="0"/>
              <a:t>The server responds with a SYN/ACK for which it never gets a response (waits for about 3 minutes each) </a:t>
            </a:r>
          </a:p>
          <a:p>
            <a:pPr>
              <a:spcBef>
                <a:spcPts val="1000"/>
              </a:spcBef>
            </a:pPr>
            <a:r>
              <a:rPr lang="en-US" dirty="0"/>
              <a:t>Eventually the server stops accepting connection requests, thus triggering a denial of service. </a:t>
            </a:r>
          </a:p>
          <a:p>
            <a:pPr>
              <a:spcBef>
                <a:spcPts val="1000"/>
              </a:spcBef>
            </a:pPr>
            <a:r>
              <a:rPr lang="en-US" dirty="0"/>
              <a:t>Can be solved in multiple ways </a:t>
            </a:r>
          </a:p>
          <a:p>
            <a:pPr>
              <a:spcBef>
                <a:spcPts val="1000"/>
              </a:spcBef>
            </a:pPr>
            <a:r>
              <a:rPr lang="en-US" dirty="0"/>
              <a:t>One of the common way to do this is to use SYN cookies </a:t>
            </a:r>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48</a:t>
            </a:fld>
            <a:endParaRPr lang="en-US" dirty="0"/>
          </a:p>
        </p:txBody>
      </p:sp>
    </p:spTree>
    <p:extLst>
      <p:ext uri="{BB962C8B-B14F-4D97-AF65-F5344CB8AC3E}">
        <p14:creationId xmlns:p14="http://schemas.microsoft.com/office/powerpoint/2010/main" val="1716703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 Data Transfer and Teardown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1316" y="2289010"/>
            <a:ext cx="9674942" cy="6658636"/>
          </a:xfrm>
        </p:spPr>
      </p:pic>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49</a:t>
            </a:fld>
            <a:endParaRPr lang="en-US" dirty="0"/>
          </a:p>
        </p:txBody>
      </p:sp>
    </p:spTree>
    <p:extLst>
      <p:ext uri="{BB962C8B-B14F-4D97-AF65-F5344CB8AC3E}">
        <p14:creationId xmlns:p14="http://schemas.microsoft.com/office/powerpoint/2010/main" val="162626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973394"/>
            <a:ext cx="11861800" cy="812800"/>
          </a:xfrm>
        </p:spPr>
        <p:txBody>
          <a:bodyPr/>
          <a:lstStyle/>
          <a:p>
            <a:r>
              <a:rPr lang="en-US" dirty="0"/>
              <a:t>Encapsulation </a:t>
            </a:r>
          </a:p>
        </p:txBody>
      </p:sp>
      <p:sp>
        <p:nvSpPr>
          <p:cNvPr id="3" name="Content Placeholder 2"/>
          <p:cNvSpPr>
            <a:spLocks noGrp="1"/>
          </p:cNvSpPr>
          <p:nvPr>
            <p:ph idx="1"/>
          </p:nvPr>
        </p:nvSpPr>
        <p:spPr>
          <a:xfrm>
            <a:off x="571500" y="2147119"/>
            <a:ext cx="11861800" cy="3943965"/>
          </a:xfrm>
        </p:spPr>
        <p:txBody>
          <a:bodyPr/>
          <a:lstStyle/>
          <a:p>
            <a:pPr>
              <a:spcBef>
                <a:spcPts val="1000"/>
              </a:spcBef>
            </a:pPr>
            <a:r>
              <a:rPr lang="en-US" dirty="0"/>
              <a:t>A packet typically consists </a:t>
            </a:r>
            <a:r>
              <a:rPr lang="en-US" dirty="0" smtClean="0"/>
              <a:t>of</a:t>
            </a:r>
          </a:p>
          <a:p>
            <a:pPr marL="444500" lvl="1" indent="0">
              <a:spcBef>
                <a:spcPts val="1000"/>
              </a:spcBef>
              <a:buNone/>
            </a:pPr>
            <a:r>
              <a:rPr lang="en-US" dirty="0" smtClean="0"/>
              <a:t>– </a:t>
            </a:r>
            <a:r>
              <a:rPr lang="en-US" dirty="0"/>
              <a:t>Control information for addressing the packet: header and footer – Data</a:t>
            </a:r>
            <a:r>
              <a:rPr lang="en-US" dirty="0" smtClean="0"/>
              <a:t>: payload </a:t>
            </a:r>
            <a:endParaRPr lang="en-US" dirty="0"/>
          </a:p>
          <a:p>
            <a:pPr marL="0" indent="0">
              <a:spcBef>
                <a:spcPts val="1000"/>
              </a:spcBef>
              <a:buNone/>
            </a:pPr>
            <a:r>
              <a:rPr lang="en-US" dirty="0"/>
              <a:t>• A network protocol N1 can use the services of another network protocol N2 </a:t>
            </a:r>
            <a:endParaRPr lang="en-US" dirty="0" smtClean="0"/>
          </a:p>
          <a:p>
            <a:pPr marL="444500" lvl="1" indent="0">
              <a:spcBef>
                <a:spcPts val="1000"/>
              </a:spcBef>
              <a:buNone/>
            </a:pPr>
            <a:r>
              <a:rPr lang="en-US" dirty="0" smtClean="0"/>
              <a:t>– A packet p1 of N1 is encapsulated into a packet p2 of N2 </a:t>
            </a:r>
            <a:r>
              <a:rPr lang="en-US" dirty="0"/>
              <a:t>– </a:t>
            </a:r>
            <a:r>
              <a:rPr lang="en-US" dirty="0" smtClean="0"/>
              <a:t>The payload of p2 is p1</a:t>
            </a:r>
            <a:r>
              <a:rPr lang="en-US" dirty="0"/>
              <a:t/>
            </a:r>
            <a:br>
              <a:rPr lang="en-US" dirty="0"/>
            </a:br>
            <a:r>
              <a:rPr lang="en-US" dirty="0"/>
              <a:t>– </a:t>
            </a:r>
            <a:r>
              <a:rPr lang="en-US" dirty="0" smtClean="0"/>
              <a:t>The control information of p2 is derived from that of p1 </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5</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5944" y="6348770"/>
            <a:ext cx="10180992" cy="2411772"/>
          </a:xfrm>
          <a:prstGeom prst="rect">
            <a:avLst/>
          </a:prstGeom>
        </p:spPr>
      </p:pic>
    </p:spTree>
    <p:extLst>
      <p:ext uri="{BB962C8B-B14F-4D97-AF65-F5344CB8AC3E}">
        <p14:creationId xmlns:p14="http://schemas.microsoft.com/office/powerpoint/2010/main" val="2887671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 Congestion Control </a:t>
            </a:r>
            <a:endParaRPr lang="en-US" dirty="0">
              <a:effectLst/>
            </a:endParaRPr>
          </a:p>
        </p:txBody>
      </p:sp>
      <p:sp>
        <p:nvSpPr>
          <p:cNvPr id="3" name="Content Placeholder 2"/>
          <p:cNvSpPr>
            <a:spLocks noGrp="1"/>
          </p:cNvSpPr>
          <p:nvPr>
            <p:ph idx="1"/>
          </p:nvPr>
        </p:nvSpPr>
        <p:spPr/>
        <p:txBody>
          <a:bodyPr/>
          <a:lstStyle/>
          <a:p>
            <a:pPr>
              <a:spcBef>
                <a:spcPts val="1000"/>
              </a:spcBef>
            </a:pPr>
            <a:r>
              <a:rPr lang="en-US" sz="2400" dirty="0"/>
              <a:t>During the mid-80s it was discovered that uncontrolled TCP messages were causing large scale network congestion </a:t>
            </a:r>
          </a:p>
          <a:p>
            <a:pPr>
              <a:spcBef>
                <a:spcPts val="1000"/>
              </a:spcBef>
            </a:pPr>
            <a:r>
              <a:rPr lang="en-US" sz="2400" dirty="0"/>
              <a:t>TCP responded to congestion by retransmitting lost packets, thus making the problem was worse </a:t>
            </a:r>
          </a:p>
          <a:p>
            <a:pPr>
              <a:spcBef>
                <a:spcPts val="1000"/>
              </a:spcBef>
            </a:pPr>
            <a:r>
              <a:rPr lang="en-US" sz="2400" dirty="0"/>
              <a:t>What is predominantly used today is a system where ACKs are used to determine the maximum number of packets which should be sent out </a:t>
            </a:r>
          </a:p>
          <a:p>
            <a:pPr>
              <a:spcBef>
                <a:spcPts val="1000"/>
              </a:spcBef>
            </a:pPr>
            <a:r>
              <a:rPr lang="en-US" sz="2400" dirty="0"/>
              <a:t>Most TCP congestion avoidance algorithms, avoid congestion by modifying a congestion window (</a:t>
            </a:r>
            <a:r>
              <a:rPr lang="en-US" sz="2400" dirty="0" err="1"/>
              <a:t>cwnd</a:t>
            </a:r>
            <a:r>
              <a:rPr lang="en-US" sz="2400" dirty="0"/>
              <a:t>) as more cumulative ACKs are received </a:t>
            </a:r>
          </a:p>
          <a:p>
            <a:pPr>
              <a:spcBef>
                <a:spcPts val="1000"/>
              </a:spcBef>
            </a:pPr>
            <a:r>
              <a:rPr lang="en-US" sz="2400" dirty="0"/>
              <a:t>Lost packets are taken to be a sign of network congestion </a:t>
            </a:r>
          </a:p>
          <a:p>
            <a:pPr>
              <a:spcBef>
                <a:spcPts val="1000"/>
              </a:spcBef>
            </a:pPr>
            <a:r>
              <a:rPr lang="en-US" sz="2400" dirty="0"/>
              <a:t>TCP begins with an extremely low </a:t>
            </a:r>
            <a:r>
              <a:rPr lang="en-US" sz="2400" dirty="0" err="1"/>
              <a:t>cwnd</a:t>
            </a:r>
            <a:r>
              <a:rPr lang="en-US" sz="2400" dirty="0"/>
              <a:t> and rapidly increases the </a:t>
            </a:r>
          </a:p>
          <a:p>
            <a:pPr>
              <a:spcBef>
                <a:spcPts val="1000"/>
              </a:spcBef>
            </a:pPr>
            <a:r>
              <a:rPr lang="en-US" sz="2400" dirty="0"/>
              <a:t>value of this variable to reach bottleneck capacity </a:t>
            </a:r>
          </a:p>
          <a:p>
            <a:pPr>
              <a:spcBef>
                <a:spcPts val="1000"/>
              </a:spcBef>
            </a:pPr>
            <a:r>
              <a:rPr lang="en-US" sz="2400" dirty="0"/>
              <a:t>At this point it shifts to a collision detection algorithm which slowly probes the network for additional bandwidth </a:t>
            </a:r>
          </a:p>
          <a:p>
            <a:pPr>
              <a:spcBef>
                <a:spcPts val="1000"/>
              </a:spcBef>
            </a:pPr>
            <a:r>
              <a:rPr lang="en-US" sz="2400" dirty="0"/>
              <a:t>TCP congestion control is a good idea in general but allows for certain attacks.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50</a:t>
            </a:fld>
            <a:endParaRPr lang="en-US" dirty="0"/>
          </a:p>
        </p:txBody>
      </p:sp>
    </p:spTree>
    <p:extLst>
      <p:ext uri="{BB962C8B-B14F-4D97-AF65-F5344CB8AC3E}">
        <p14:creationId xmlns:p14="http://schemas.microsoft.com/office/powerpoint/2010/main" val="16650251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Optimistic ACK Attack </a:t>
            </a:r>
            <a:endParaRPr lang="en-US" dirty="0">
              <a:effectLst/>
            </a:endParaRPr>
          </a:p>
        </p:txBody>
      </p:sp>
      <p:sp>
        <p:nvSpPr>
          <p:cNvPr id="3" name="Content Placeholder 2"/>
          <p:cNvSpPr>
            <a:spLocks noGrp="1"/>
          </p:cNvSpPr>
          <p:nvPr>
            <p:ph idx="1"/>
          </p:nvPr>
        </p:nvSpPr>
        <p:spPr/>
        <p:txBody>
          <a:bodyPr/>
          <a:lstStyle/>
          <a:p>
            <a:pPr>
              <a:spcBef>
                <a:spcPts val="1000"/>
              </a:spcBef>
            </a:pPr>
            <a:r>
              <a:rPr lang="en-US" dirty="0"/>
              <a:t>An optimistic ACK attack takes advantage of the TCP congestion control </a:t>
            </a:r>
          </a:p>
          <a:p>
            <a:pPr>
              <a:spcBef>
                <a:spcPts val="1000"/>
              </a:spcBef>
            </a:pPr>
            <a:r>
              <a:rPr lang="en-US" dirty="0"/>
              <a:t>It begins with a client sending out ACKs for data segments it hasn’t yet received </a:t>
            </a:r>
          </a:p>
          <a:p>
            <a:pPr>
              <a:spcBef>
                <a:spcPts val="1000"/>
              </a:spcBef>
            </a:pPr>
            <a:r>
              <a:rPr lang="en-US" dirty="0"/>
              <a:t>This flood of optimistic ACKs makes the servers TCP stack believe that there is a large amount of bandwidth available and thus increase </a:t>
            </a:r>
            <a:r>
              <a:rPr lang="en-US" dirty="0" err="1"/>
              <a:t>cwnd</a:t>
            </a:r>
            <a:r>
              <a:rPr lang="en-US" dirty="0"/>
              <a:t> </a:t>
            </a:r>
          </a:p>
          <a:p>
            <a:pPr>
              <a:spcBef>
                <a:spcPts val="1000"/>
              </a:spcBef>
            </a:pPr>
            <a:r>
              <a:rPr lang="en-US" dirty="0"/>
              <a:t>This leads to the attacker providing more optimistic ACKs, and eventually bandwidth use beyond what the server has available </a:t>
            </a:r>
          </a:p>
          <a:p>
            <a:pPr>
              <a:spcBef>
                <a:spcPts val="1000"/>
              </a:spcBef>
            </a:pPr>
            <a:r>
              <a:rPr lang="en-US" dirty="0"/>
              <a:t>This can also be played out across multiple servers, with enough congestion that a certain section of the network is no longer reachable </a:t>
            </a:r>
          </a:p>
          <a:p>
            <a:pPr>
              <a:spcBef>
                <a:spcPts val="1000"/>
              </a:spcBef>
            </a:pPr>
            <a:r>
              <a:rPr lang="en-US" dirty="0"/>
              <a:t>There are no practical solutions to this problem</a:t>
            </a:r>
            <a:br>
              <a:rPr lang="en-US" dirty="0"/>
            </a:br>
            <a:endParaRPr lang="en-US" dirty="0"/>
          </a:p>
        </p:txBody>
      </p:sp>
      <p:sp>
        <p:nvSpPr>
          <p:cNvPr id="4" name="Slide Number Placeholder 3"/>
          <p:cNvSpPr>
            <a:spLocks noGrp="1"/>
          </p:cNvSpPr>
          <p:nvPr>
            <p:ph type="sldNum" sz="quarter" idx="12"/>
          </p:nvPr>
        </p:nvSpPr>
        <p:spPr>
          <a:xfrm>
            <a:off x="12202175" y="9359900"/>
            <a:ext cx="282129" cy="276999"/>
          </a:xfrm>
        </p:spPr>
        <p:txBody>
          <a:bodyPr/>
          <a:lstStyle/>
          <a:p>
            <a:fld id="{5BFA158B-7C94-F543-87DB-41F59EA4FAFA}" type="slidenum">
              <a:rPr lang="en-US" smtClean="0">
                <a:latin typeface="Arial"/>
              </a:rPr>
              <a:pPr/>
              <a:t>51</a:t>
            </a:fld>
            <a:endParaRPr lang="en-US">
              <a:latin typeface="Arial"/>
            </a:endParaRPr>
          </a:p>
        </p:txBody>
      </p:sp>
    </p:spTree>
    <p:extLst>
      <p:ext uri="{BB962C8B-B14F-4D97-AF65-F5344CB8AC3E}">
        <p14:creationId xmlns:p14="http://schemas.microsoft.com/office/powerpoint/2010/main" val="6091746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bwMode="auto">
          <a:xfrm>
            <a:off x="700258" y="663677"/>
            <a:ext cx="11437665" cy="1044665"/>
          </a:xfrm>
        </p:spPr>
        <p:txBody>
          <a:bodyPr wrap="square" numCol="1" anchorCtr="0" compatLnSpc="1">
            <a:prstTxWarp prst="textNoShape">
              <a:avLst/>
            </a:prstTxWarp>
            <a:normAutofit/>
          </a:bodyPr>
          <a:lstStyle/>
          <a:p>
            <a:pPr eaLnBrk="1" hangingPunct="1"/>
            <a:r>
              <a:rPr lang="en-US" sz="4400" dirty="0">
                <a:ea typeface="ＭＳ Ｐゴシック" pitchFamily="1" charset="-128"/>
                <a:cs typeface="ＭＳ Ｐゴシック" pitchFamily="1" charset="-128"/>
              </a:rPr>
              <a:t>Distributed </a:t>
            </a:r>
            <a:r>
              <a:rPr kumimoji="1" lang="en-GB" sz="4400" dirty="0">
                <a:ea typeface="ＭＳ Ｐゴシック" pitchFamily="1" charset="-128"/>
                <a:cs typeface="ＭＳ Ｐゴシック" pitchFamily="1" charset="-128"/>
              </a:rPr>
              <a:t>Denial of Service </a:t>
            </a:r>
            <a:r>
              <a:rPr kumimoji="1" lang="en-GB" sz="4400" dirty="0" err="1">
                <a:ea typeface="ＭＳ Ｐゴシック" pitchFamily="1" charset="-128"/>
                <a:cs typeface="ＭＳ Ｐゴシック" pitchFamily="1" charset="-128"/>
              </a:rPr>
              <a:t>DDoS</a:t>
            </a:r>
            <a:r>
              <a:rPr kumimoji="1" lang="en-GB" sz="4400" dirty="0">
                <a:ea typeface="ＭＳ Ｐゴシック" pitchFamily="1" charset="-128"/>
                <a:cs typeface="ＭＳ Ｐゴシック" pitchFamily="1" charset="-128"/>
              </a:rPr>
              <a:t> Attacks</a:t>
            </a:r>
            <a:endParaRPr kumimoji="1" lang="en-US" sz="4400" dirty="0">
              <a:ea typeface="ＭＳ Ｐゴシック" pitchFamily="1" charset="-128"/>
              <a:cs typeface="ＭＳ Ｐゴシック" pitchFamily="1" charset="-128"/>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18974525"/>
              </p:ext>
            </p:extLst>
          </p:nvPr>
        </p:nvGraphicFramePr>
        <p:xfrm>
          <a:off x="700258" y="2876062"/>
          <a:ext cx="11904394" cy="61022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2"/>
          </p:nvPr>
        </p:nvSpPr>
        <p:spPr/>
        <p:txBody>
          <a:bodyPr/>
          <a:lstStyle/>
          <a:p>
            <a:pPr>
              <a:defRPr/>
            </a:pPr>
            <a:fld id="{90696C2E-113D-8F4F-97AA-4895F71B68EA}" type="slidenum">
              <a:rPr lang="en-US" smtClean="0"/>
              <a:pPr>
                <a:defRPr/>
              </a:pPr>
              <a:t>52</a:t>
            </a:fld>
            <a:endParaRPr lang="en-US" dirty="0"/>
          </a:p>
        </p:txBody>
      </p:sp>
    </p:spTree>
    <p:extLst>
      <p:ext uri="{BB962C8B-B14F-4D97-AF65-F5344CB8AC3E}">
        <p14:creationId xmlns:p14="http://schemas.microsoft.com/office/powerpoint/2010/main" val="12700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Denial of Service (</a:t>
            </a:r>
            <a:r>
              <a:rPr lang="en-US" dirty="0" err="1" smtClean="0"/>
              <a:t>DDoS</a:t>
            </a:r>
            <a:r>
              <a:rPr lang="en-US" dirty="0" smtClean="0"/>
              <a:t>)</a:t>
            </a:r>
            <a:endParaRPr lang="en-US" dirty="0"/>
          </a:p>
        </p:txBody>
      </p:sp>
      <p:pic>
        <p:nvPicPr>
          <p:cNvPr id="5" name="Content Placeholder 4" descr="fig06-34.eps"/>
          <p:cNvPicPr>
            <a:picLocks noGrp="1" noChangeAspect="1"/>
          </p:cNvPicPr>
          <p:nvPr>
            <p:ph idx="1"/>
          </p:nvPr>
        </p:nvPicPr>
        <p:blipFill>
          <a:blip r:embed="rId3">
            <a:extLst>
              <a:ext uri="{28A0092B-C50C-407E-A947-70E740481C1C}">
                <a14:useLocalDpi xmlns:a14="http://schemas.microsoft.com/office/drawing/2010/main" val="0"/>
              </a:ext>
            </a:extLst>
          </a:blip>
          <a:srcRect t="3506" b="3506"/>
          <a:stretch>
            <a:fillRect/>
          </a:stretch>
        </p:blipFill>
        <p:spPr>
          <a:xfrm>
            <a:off x="633351" y="2242062"/>
            <a:ext cx="11704320" cy="6935893"/>
          </a:xfrm>
        </p:spPr>
      </p:pic>
      <p:sp>
        <p:nvSpPr>
          <p:cNvPr id="4" name="Slide Number Placeholder 3"/>
          <p:cNvSpPr>
            <a:spLocks noGrp="1"/>
          </p:cNvSpPr>
          <p:nvPr>
            <p:ph type="sldNum" sz="quarter" idx="12"/>
          </p:nvPr>
        </p:nvSpPr>
        <p:spPr>
          <a:xfrm>
            <a:off x="12202175" y="9359900"/>
            <a:ext cx="282129" cy="276999"/>
          </a:xfrm>
        </p:spPr>
        <p:txBody>
          <a:bodyPr/>
          <a:lstStyle/>
          <a:p>
            <a:fld id="{5BFA158B-7C94-F543-87DB-41F59EA4FAFA}" type="slidenum">
              <a:rPr lang="en-US" smtClean="0">
                <a:latin typeface="Arial"/>
              </a:rPr>
              <a:pPr/>
              <a:t>53</a:t>
            </a:fld>
            <a:endParaRPr lang="en-US">
              <a:latin typeface="Arial"/>
            </a:endParaRPr>
          </a:p>
        </p:txBody>
      </p:sp>
    </p:spTree>
    <p:extLst>
      <p:ext uri="{BB962C8B-B14F-4D97-AF65-F5344CB8AC3E}">
        <p14:creationId xmlns:p14="http://schemas.microsoft.com/office/powerpoint/2010/main" val="1803332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a:t>
            </a:r>
            <a:r>
              <a:rPr lang="en-US" dirty="0" err="1" smtClean="0"/>
              <a:t>Traceback</a:t>
            </a:r>
            <a:endParaRPr lang="en-US" dirty="0"/>
          </a:p>
        </p:txBody>
      </p:sp>
      <p:sp>
        <p:nvSpPr>
          <p:cNvPr id="3" name="Content Placeholder 2"/>
          <p:cNvSpPr>
            <a:spLocks noGrp="1"/>
          </p:cNvSpPr>
          <p:nvPr>
            <p:ph idx="1"/>
          </p:nvPr>
        </p:nvSpPr>
        <p:spPr>
          <a:xfrm>
            <a:off x="571500" y="2260600"/>
            <a:ext cx="11861800" cy="6565900"/>
          </a:xfrm>
        </p:spPr>
        <p:txBody>
          <a:bodyPr/>
          <a:lstStyle/>
          <a:p>
            <a:pPr>
              <a:spcBef>
                <a:spcPts val="1000"/>
              </a:spcBef>
            </a:pPr>
            <a:r>
              <a:rPr lang="en-US" dirty="0" smtClean="0"/>
              <a:t>Problem</a:t>
            </a:r>
          </a:p>
          <a:p>
            <a:pPr marL="444500" lvl="1" indent="0">
              <a:spcBef>
                <a:spcPts val="1000"/>
              </a:spcBef>
              <a:buNone/>
            </a:pPr>
            <a:r>
              <a:rPr lang="en-US" dirty="0" smtClean="0"/>
              <a:t>– </a:t>
            </a:r>
            <a:r>
              <a:rPr lang="en-US" dirty="0"/>
              <a:t>How to identify leaves </a:t>
            </a:r>
            <a:r>
              <a:rPr lang="en-US" dirty="0" smtClean="0"/>
              <a:t>of </a:t>
            </a:r>
            <a:r>
              <a:rPr lang="en-US" dirty="0" err="1" smtClean="0"/>
              <a:t>DoS</a:t>
            </a:r>
            <a:r>
              <a:rPr lang="en-US" dirty="0" smtClean="0"/>
              <a:t> propagation tree</a:t>
            </a:r>
          </a:p>
          <a:p>
            <a:pPr marL="444500" lvl="1" indent="0">
              <a:spcBef>
                <a:spcPts val="1000"/>
              </a:spcBef>
              <a:buNone/>
            </a:pPr>
            <a:r>
              <a:rPr lang="en-US" dirty="0" smtClean="0"/>
              <a:t>– </a:t>
            </a:r>
            <a:r>
              <a:rPr lang="en-US" dirty="0"/>
              <a:t>Routers next to </a:t>
            </a:r>
            <a:r>
              <a:rPr lang="en-US" dirty="0" smtClean="0"/>
              <a:t>attacker</a:t>
            </a:r>
          </a:p>
          <a:p>
            <a:pPr>
              <a:spcBef>
                <a:spcPts val="1000"/>
              </a:spcBef>
            </a:pPr>
            <a:r>
              <a:rPr lang="en-US" dirty="0" smtClean="0"/>
              <a:t>Issues </a:t>
            </a:r>
            <a:endParaRPr lang="en-US" dirty="0"/>
          </a:p>
          <a:p>
            <a:pPr marL="444500" lvl="1" indent="0">
              <a:spcBef>
                <a:spcPts val="1000"/>
              </a:spcBef>
              <a:buNone/>
            </a:pPr>
            <a:r>
              <a:rPr lang="en-US" dirty="0"/>
              <a:t>–  There are more than 2M internet routers </a:t>
            </a:r>
          </a:p>
          <a:p>
            <a:pPr marL="444500" lvl="1" indent="0">
              <a:spcBef>
                <a:spcPts val="1000"/>
              </a:spcBef>
              <a:buNone/>
            </a:pPr>
            <a:r>
              <a:rPr lang="en-US" dirty="0"/>
              <a:t>–  Attacker can spoof source address </a:t>
            </a:r>
            <a:endParaRPr lang="en-US" dirty="0" smtClean="0"/>
          </a:p>
          <a:p>
            <a:pPr marL="444500" lvl="1" indent="0">
              <a:spcBef>
                <a:spcPts val="1000"/>
              </a:spcBef>
              <a:buNone/>
            </a:pPr>
            <a:r>
              <a:rPr lang="en-US" dirty="0" smtClean="0"/>
              <a:t>- Attacker </a:t>
            </a:r>
            <a:r>
              <a:rPr lang="en-US" dirty="0"/>
              <a:t>knows that </a:t>
            </a:r>
            <a:r>
              <a:rPr lang="en-US" dirty="0" err="1" smtClean="0"/>
              <a:t>traceback</a:t>
            </a:r>
            <a:r>
              <a:rPr lang="en-US" dirty="0" smtClean="0"/>
              <a:t> is being performed</a:t>
            </a:r>
          </a:p>
          <a:p>
            <a:pPr>
              <a:spcBef>
                <a:spcPts val="1000"/>
              </a:spcBef>
            </a:pPr>
            <a:r>
              <a:rPr lang="en-US" dirty="0" smtClean="0"/>
              <a:t>Approaches</a:t>
            </a:r>
            <a:endParaRPr lang="en-US" dirty="0"/>
          </a:p>
          <a:p>
            <a:pPr marL="444500" lvl="1" indent="0">
              <a:spcBef>
                <a:spcPts val="1000"/>
              </a:spcBef>
              <a:buNone/>
            </a:pPr>
            <a:r>
              <a:rPr lang="en-US" dirty="0"/>
              <a:t>– Filtering and tracing (immediate reaction) </a:t>
            </a:r>
          </a:p>
          <a:p>
            <a:pPr marL="444500" lvl="1" indent="0">
              <a:spcBef>
                <a:spcPts val="1000"/>
              </a:spcBef>
              <a:buNone/>
            </a:pPr>
            <a:r>
              <a:rPr lang="en-US" dirty="0"/>
              <a:t>– Messaging (additional traffic) </a:t>
            </a:r>
            <a:endParaRPr lang="en-US" dirty="0" smtClean="0"/>
          </a:p>
          <a:p>
            <a:pPr marL="444500" lvl="1" indent="0">
              <a:spcBef>
                <a:spcPts val="1000"/>
              </a:spcBef>
              <a:buNone/>
            </a:pPr>
            <a:r>
              <a:rPr lang="en-US" dirty="0" smtClean="0"/>
              <a:t>- logging (additional storage)</a:t>
            </a:r>
          </a:p>
          <a:p>
            <a:pPr marL="444500" lvl="1" indent="0">
              <a:spcBef>
                <a:spcPts val="1000"/>
              </a:spcBef>
              <a:buNone/>
            </a:pPr>
            <a:r>
              <a:rPr lang="en-US" dirty="0" smtClean="0"/>
              <a:t>- Probabilistic marking</a:t>
            </a:r>
            <a:endParaRPr lang="en-US" dirty="0"/>
          </a:p>
          <a:p>
            <a:endParaRPr lang="en-US" dirty="0">
              <a:effectLst/>
            </a:endParaRPr>
          </a:p>
        </p:txBody>
      </p:sp>
      <p:sp>
        <p:nvSpPr>
          <p:cNvPr id="5" name="Slide Number Placeholder 4"/>
          <p:cNvSpPr>
            <a:spLocks noGrp="1"/>
          </p:cNvSpPr>
          <p:nvPr>
            <p:ph type="sldNum" sz="quarter" idx="12"/>
          </p:nvPr>
        </p:nvSpPr>
        <p:spPr/>
        <p:txBody>
          <a:bodyPr/>
          <a:lstStyle/>
          <a:p>
            <a:fld id="{55B28040-0FD8-C544-8357-9EE6C5A36700}" type="slidenum">
              <a:rPr lang="en-US" smtClean="0"/>
              <a:t>54</a:t>
            </a:fld>
            <a:endParaRPr lang="en-US"/>
          </a:p>
        </p:txBody>
      </p:sp>
    </p:spTree>
    <p:extLst>
      <p:ext uri="{BB962C8B-B14F-4D97-AF65-F5344CB8AC3E}">
        <p14:creationId xmlns:p14="http://schemas.microsoft.com/office/powerpoint/2010/main" val="19946630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Packet Marking </a:t>
            </a:r>
          </a:p>
        </p:txBody>
      </p:sp>
      <p:sp>
        <p:nvSpPr>
          <p:cNvPr id="3" name="Content Placeholder 2"/>
          <p:cNvSpPr>
            <a:spLocks noGrp="1"/>
          </p:cNvSpPr>
          <p:nvPr>
            <p:ph idx="1"/>
          </p:nvPr>
        </p:nvSpPr>
        <p:spPr/>
        <p:txBody>
          <a:bodyPr/>
          <a:lstStyle/>
          <a:p>
            <a:pPr marL="0" indent="0">
              <a:spcBef>
                <a:spcPts val="1000"/>
              </a:spcBef>
              <a:buNone/>
            </a:pPr>
            <a:r>
              <a:rPr lang="en-US" dirty="0" smtClean="0"/>
              <a:t>Method</a:t>
            </a:r>
          </a:p>
          <a:p>
            <a:pPr marL="444500" lvl="1" indent="0">
              <a:spcBef>
                <a:spcPts val="1000"/>
              </a:spcBef>
              <a:buNone/>
            </a:pPr>
            <a:r>
              <a:rPr lang="en-US" dirty="0" smtClean="0"/>
              <a:t>– </a:t>
            </a:r>
            <a:r>
              <a:rPr lang="en-US" dirty="0"/>
              <a:t>Random injection of information into packet header </a:t>
            </a:r>
          </a:p>
          <a:p>
            <a:pPr marL="444500" lvl="1" indent="0">
              <a:spcBef>
                <a:spcPts val="1000"/>
              </a:spcBef>
              <a:buNone/>
            </a:pPr>
            <a:r>
              <a:rPr lang="en-US" dirty="0" smtClean="0"/>
              <a:t>– </a:t>
            </a:r>
            <a:r>
              <a:rPr lang="en-US" dirty="0"/>
              <a:t>Changes seldom used bits</a:t>
            </a:r>
            <a:br>
              <a:rPr lang="en-US" dirty="0"/>
            </a:br>
            <a:r>
              <a:rPr lang="en-US" dirty="0"/>
              <a:t>– Forward routing information to victim</a:t>
            </a:r>
            <a:br>
              <a:rPr lang="en-US" dirty="0"/>
            </a:br>
            <a:r>
              <a:rPr lang="en-US" dirty="0"/>
              <a:t>– Redundancy to survive packet losses </a:t>
            </a:r>
          </a:p>
          <a:p>
            <a:pPr>
              <a:spcBef>
                <a:spcPts val="1000"/>
              </a:spcBef>
            </a:pPr>
            <a:r>
              <a:rPr lang="en-US" dirty="0" smtClean="0"/>
              <a:t>Benefits</a:t>
            </a:r>
            <a:endParaRPr lang="en-US" dirty="0"/>
          </a:p>
          <a:p>
            <a:pPr marL="444500" lvl="1" indent="0">
              <a:spcBef>
                <a:spcPts val="1000"/>
              </a:spcBef>
              <a:buNone/>
            </a:pPr>
            <a:r>
              <a:rPr lang="en-US" dirty="0" smtClean="0"/>
              <a:t>– </a:t>
            </a:r>
            <a:r>
              <a:rPr lang="en-US" dirty="0"/>
              <a:t>No additional traffic</a:t>
            </a:r>
            <a:br>
              <a:rPr lang="en-US" dirty="0"/>
            </a:br>
            <a:r>
              <a:rPr lang="en-US" dirty="0"/>
              <a:t>– No router storage</a:t>
            </a:r>
            <a:br>
              <a:rPr lang="en-US" dirty="0"/>
            </a:br>
            <a:r>
              <a:rPr lang="en-US" dirty="0"/>
              <a:t>– No packet size increase</a:t>
            </a:r>
            <a:br>
              <a:rPr lang="en-US" dirty="0"/>
            </a:br>
            <a:r>
              <a:rPr lang="en-US" dirty="0"/>
              <a:t>– Can be performed online or offline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55</a:t>
            </a:fld>
            <a:endParaRPr lang="en-US" dirty="0"/>
          </a:p>
        </p:txBody>
      </p:sp>
    </p:spTree>
    <p:extLst>
      <p:ext uri="{BB962C8B-B14F-4D97-AF65-F5344CB8AC3E}">
        <p14:creationId xmlns:p14="http://schemas.microsoft.com/office/powerpoint/2010/main" val="7734937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611822" y="1061884"/>
            <a:ext cx="11704320" cy="787180"/>
          </a:xfrm>
        </p:spPr>
        <p:txBody>
          <a:bodyPr/>
          <a:lstStyle/>
          <a:p>
            <a:pPr>
              <a:defRPr/>
            </a:pPr>
            <a:r>
              <a:rPr lang="en-US" dirty="0" err="1">
                <a:ea typeface="+mj-ea"/>
                <a:cs typeface="+mj-cs"/>
              </a:rPr>
              <a:t>DoS</a:t>
            </a:r>
            <a:r>
              <a:rPr lang="en-US" dirty="0">
                <a:ea typeface="+mj-ea"/>
                <a:cs typeface="+mj-cs"/>
              </a:rPr>
              <a:t> Attack Defenses</a:t>
            </a:r>
          </a:p>
        </p:txBody>
      </p:sp>
      <p:sp>
        <p:nvSpPr>
          <p:cNvPr id="237571" name="Rectangle 3"/>
          <p:cNvSpPr>
            <a:spLocks noGrp="1" noChangeArrowheads="1"/>
          </p:cNvSpPr>
          <p:nvPr>
            <p:ph sz="half" idx="2"/>
          </p:nvPr>
        </p:nvSpPr>
        <p:spPr>
          <a:xfrm>
            <a:off x="280220" y="2309219"/>
            <a:ext cx="5591648" cy="5224844"/>
          </a:xfrm>
        </p:spPr>
        <p:txBody>
          <a:bodyPr wrap="square" numCol="1" anchor="t" anchorCtr="0" compatLnSpc="1">
            <a:prstTxWarp prst="textNoShape">
              <a:avLst/>
            </a:prstTxWarp>
            <a:normAutofit fontScale="92500" lnSpcReduction="20000"/>
          </a:bodyPr>
          <a:lstStyle/>
          <a:p>
            <a:pPr eaLnBrk="1" hangingPunct="1">
              <a:lnSpc>
                <a:spcPct val="130000"/>
              </a:lnSpc>
              <a:buSzPct val="80000"/>
              <a:buFont typeface="Wingdings" pitchFamily="-1" charset="2"/>
              <a:buChar char=""/>
              <a:defRPr/>
            </a:pPr>
            <a:r>
              <a:rPr lang="en-US" sz="2888" dirty="0">
                <a:ea typeface="ＭＳ Ｐゴシック" pitchFamily="-1" charset="-128"/>
                <a:cs typeface="ＭＳ Ｐゴシック" pitchFamily="-1" charset="-128"/>
              </a:rPr>
              <a:t>These attacks cannot be prevented entirely</a:t>
            </a:r>
          </a:p>
          <a:p>
            <a:pPr eaLnBrk="1" hangingPunct="1">
              <a:lnSpc>
                <a:spcPct val="130000"/>
              </a:lnSpc>
              <a:buSzPct val="80000"/>
              <a:buFont typeface="Wingdings" pitchFamily="-1" charset="2"/>
              <a:buChar char=""/>
              <a:defRPr/>
            </a:pPr>
            <a:r>
              <a:rPr lang="en-US" sz="2888" dirty="0">
                <a:ea typeface="ＭＳ Ｐゴシック" pitchFamily="-1" charset="-128"/>
                <a:cs typeface="ＭＳ Ｐゴシック" pitchFamily="-1" charset="-128"/>
              </a:rPr>
              <a:t>High traffic volumes may be legitimate</a:t>
            </a:r>
          </a:p>
          <a:p>
            <a:pPr lvl="1" eaLnBrk="1" hangingPunct="1">
              <a:lnSpc>
                <a:spcPct val="130000"/>
              </a:lnSpc>
              <a:buClr>
                <a:schemeClr val="accent2">
                  <a:lumMod val="60000"/>
                  <a:lumOff val="40000"/>
                </a:schemeClr>
              </a:buClr>
              <a:buSzPct val="80000"/>
              <a:buFont typeface="Wingdings" pitchFamily="-1" charset="2"/>
              <a:buChar char=""/>
              <a:defRPr/>
            </a:pPr>
            <a:r>
              <a:rPr lang="en-US" dirty="0"/>
              <a:t>H</a:t>
            </a:r>
            <a:r>
              <a:rPr lang="en-US" dirty="0" smtClean="0"/>
              <a:t>igh publicity about a specific site</a:t>
            </a:r>
          </a:p>
          <a:p>
            <a:pPr lvl="1" eaLnBrk="1" hangingPunct="1">
              <a:lnSpc>
                <a:spcPct val="130000"/>
              </a:lnSpc>
              <a:buClr>
                <a:schemeClr val="accent2">
                  <a:lumMod val="60000"/>
                  <a:lumOff val="40000"/>
                </a:schemeClr>
              </a:buClr>
              <a:buSzPct val="80000"/>
              <a:buFont typeface="Wingdings" pitchFamily="-1" charset="2"/>
              <a:buChar char=""/>
              <a:defRPr/>
            </a:pPr>
            <a:r>
              <a:rPr lang="en-US" dirty="0"/>
              <a:t>A</a:t>
            </a:r>
            <a:r>
              <a:rPr lang="en-US" dirty="0" smtClean="0"/>
              <a:t>ctivity on a very popular site</a:t>
            </a:r>
          </a:p>
          <a:p>
            <a:pPr lvl="1" eaLnBrk="1" hangingPunct="1">
              <a:lnSpc>
                <a:spcPct val="130000"/>
              </a:lnSpc>
              <a:buClr>
                <a:schemeClr val="accent2">
                  <a:lumMod val="60000"/>
                  <a:lumOff val="40000"/>
                </a:schemeClr>
              </a:buClr>
              <a:buSzPct val="80000"/>
              <a:buFont typeface="Wingdings" pitchFamily="-1" charset="2"/>
              <a:buChar char=""/>
              <a:defRPr/>
            </a:pPr>
            <a:r>
              <a:rPr lang="en-US" dirty="0"/>
              <a:t>D</a:t>
            </a:r>
            <a:r>
              <a:rPr lang="en-US" dirty="0" smtClean="0"/>
              <a:t>escribed as </a:t>
            </a:r>
            <a:r>
              <a:rPr lang="en-US" i="1" dirty="0" err="1" smtClean="0"/>
              <a:t>slashdotted</a:t>
            </a:r>
            <a:r>
              <a:rPr lang="en-US" i="1" dirty="0" smtClean="0"/>
              <a:t>, flash crowd, or flash event</a:t>
            </a:r>
            <a:r>
              <a:rPr lang="en-US" sz="2626" dirty="0">
                <a:effectLst>
                  <a:outerShdw blurRad="38100" dist="38100" dir="2700000" algn="tl">
                    <a:srgbClr val="0064E2"/>
                  </a:outerShdw>
                </a:effectLst>
              </a:rPr>
              <a:t>	</a:t>
            </a:r>
          </a:p>
          <a:p>
            <a:pPr lvl="1" eaLnBrk="1" hangingPunct="1">
              <a:lnSpc>
                <a:spcPct val="80000"/>
              </a:lnSpc>
              <a:buFont typeface="Wingdings" pitchFamily="-1" charset="2"/>
              <a:buChar char=""/>
              <a:defRPr/>
            </a:pPr>
            <a:endParaRPr lang="en-US" sz="2626" dirty="0">
              <a:effectLst>
                <a:outerShdw blurRad="38100" dist="38100" dir="2700000" algn="tl">
                  <a:srgbClr val="0064E2"/>
                </a:outerShdw>
              </a:effectLst>
            </a:endParaRPr>
          </a:p>
        </p:txBody>
      </p:sp>
      <p:graphicFrame>
        <p:nvGraphicFramePr>
          <p:cNvPr id="4" name="Diagram 3"/>
          <p:cNvGraphicFramePr/>
          <p:nvPr>
            <p:extLst>
              <p:ext uri="{D42A27DB-BD31-4B8C-83A1-F6EECF244321}">
                <p14:modId xmlns:p14="http://schemas.microsoft.com/office/powerpoint/2010/main" val="285537575"/>
              </p:ext>
            </p:extLst>
          </p:nvPr>
        </p:nvGraphicFramePr>
        <p:xfrm>
          <a:off x="5401994" y="3376246"/>
          <a:ext cx="7402732" cy="58021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4901809" y="2575951"/>
            <a:ext cx="8102991" cy="1425775"/>
          </a:xfrm>
          <a:prstGeom prst="rect">
            <a:avLst/>
          </a:prstGeom>
          <a:noFill/>
        </p:spPr>
        <p:txBody>
          <a:bodyPr>
            <a:prstTxWarp prst="textNoShape">
              <a:avLst/>
            </a:prstTxWarp>
            <a:spAutoFit/>
          </a:bodyPr>
          <a:lstStyle/>
          <a:p>
            <a:r>
              <a:rPr lang="en-US" sz="3151" dirty="0">
                <a:effectLst>
                  <a:outerShdw blurRad="38100" dist="38100" dir="2700000" algn="tl">
                    <a:srgbClr val="0064E2"/>
                  </a:outerShdw>
                </a:effectLst>
                <a:latin typeface="+mn-lt"/>
                <a:ea typeface="ＭＳ Ｐゴシック" pitchFamily="1" charset="-128"/>
                <a:cs typeface="ＭＳ Ｐゴシック" pitchFamily="1" charset="-128"/>
              </a:rPr>
              <a:t>Four lines of defense against </a:t>
            </a:r>
            <a:r>
              <a:rPr lang="en-US" sz="3151" dirty="0" err="1">
                <a:effectLst>
                  <a:outerShdw blurRad="38100" dist="38100" dir="2700000" algn="tl">
                    <a:srgbClr val="0064E2"/>
                  </a:outerShdw>
                </a:effectLst>
                <a:latin typeface="+mn-lt"/>
                <a:ea typeface="ＭＳ Ｐゴシック" pitchFamily="1" charset="-128"/>
                <a:cs typeface="ＭＳ Ｐゴシック" pitchFamily="1" charset="-128"/>
              </a:rPr>
              <a:t>DDoS</a:t>
            </a:r>
            <a:r>
              <a:rPr lang="en-US" sz="3151" dirty="0">
                <a:effectLst>
                  <a:outerShdw blurRad="38100" dist="38100" dir="2700000" algn="tl">
                    <a:srgbClr val="0064E2"/>
                  </a:outerShdw>
                </a:effectLst>
                <a:latin typeface="+mn-lt"/>
                <a:ea typeface="ＭＳ Ｐゴシック" pitchFamily="1" charset="-128"/>
                <a:cs typeface="ＭＳ Ｐゴシック" pitchFamily="1" charset="-128"/>
              </a:rPr>
              <a:t> attacks</a:t>
            </a:r>
          </a:p>
          <a:p>
            <a:endParaRPr lang="en-US" sz="5514" dirty="0"/>
          </a:p>
        </p:txBody>
      </p:sp>
      <p:sp>
        <p:nvSpPr>
          <p:cNvPr id="2" name="Slide Number Placeholder 1"/>
          <p:cNvSpPr>
            <a:spLocks noGrp="1"/>
          </p:cNvSpPr>
          <p:nvPr>
            <p:ph type="sldNum" sz="quarter" idx="12"/>
          </p:nvPr>
        </p:nvSpPr>
        <p:spPr/>
        <p:txBody>
          <a:bodyPr/>
          <a:lstStyle/>
          <a:p>
            <a:fld id="{55B28040-0FD8-C544-8357-9EE6C5A36700}" type="slidenum">
              <a:rPr lang="en-US" smtClean="0"/>
              <a:t>56</a:t>
            </a:fld>
            <a:endParaRPr lang="en-US"/>
          </a:p>
        </p:txBody>
      </p:sp>
    </p:spTree>
    <p:extLst>
      <p:ext uri="{BB962C8B-B14F-4D97-AF65-F5344CB8AC3E}">
        <p14:creationId xmlns:p14="http://schemas.microsoft.com/office/powerpoint/2010/main" val="474127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735852" y="-228013"/>
            <a:ext cx="11704320" cy="2100775"/>
          </a:xfrm>
        </p:spPr>
        <p:txBody>
          <a:bodyPr wrap="square" numCol="1" anchorCtr="0" compatLnSpc="1">
            <a:prstTxWarp prst="textNoShape">
              <a:avLst/>
            </a:prstTxWarp>
          </a:bodyPr>
          <a:lstStyle/>
          <a:p>
            <a:pPr eaLnBrk="1" hangingPunct="1">
              <a:defRPr/>
            </a:pPr>
            <a:r>
              <a:rPr lang="en-US" dirty="0" err="1" smtClean="0">
                <a:ln w="0"/>
                <a:effectLst>
                  <a:outerShdw blurRad="38100" dist="19050" dir="2700000" algn="tl" rotWithShape="0">
                    <a:schemeClr val="dk1">
                      <a:alpha val="40000"/>
                    </a:schemeClr>
                  </a:outerShdw>
                </a:effectLst>
                <a:ea typeface="ＭＳ Ｐゴシック" pitchFamily="-1" charset="-128"/>
                <a:cs typeface="ＭＳ Ｐゴシック" pitchFamily="-1" charset="-128"/>
              </a:rPr>
              <a:t>DoS</a:t>
            </a:r>
            <a:r>
              <a:rPr lang="en-US" dirty="0" smtClean="0">
                <a:ln w="0"/>
                <a:effectLst>
                  <a:outerShdw blurRad="38100" dist="19050" dir="2700000" algn="tl" rotWithShape="0">
                    <a:schemeClr val="dk1">
                      <a:alpha val="40000"/>
                    </a:schemeClr>
                  </a:outerShdw>
                </a:effectLst>
                <a:ea typeface="ＭＳ Ｐゴシック" pitchFamily="-1" charset="-128"/>
                <a:cs typeface="ＭＳ Ｐゴシック" pitchFamily="-1" charset="-128"/>
              </a:rPr>
              <a:t> Attack Prevention</a:t>
            </a:r>
          </a:p>
        </p:txBody>
      </p:sp>
      <p:sp>
        <p:nvSpPr>
          <p:cNvPr id="239619" name="Rectangle 3"/>
          <p:cNvSpPr>
            <a:spLocks noGrp="1" noChangeArrowheads="1"/>
          </p:cNvSpPr>
          <p:nvPr>
            <p:ph idx="1"/>
          </p:nvPr>
        </p:nvSpPr>
        <p:spPr>
          <a:xfrm>
            <a:off x="600222" y="2418927"/>
            <a:ext cx="11704320" cy="6959535"/>
          </a:xfrm>
        </p:spPr>
        <p:txBody>
          <a:bodyPr wrap="square" numCol="1" anchor="t" anchorCtr="0" compatLnSpc="1">
            <a:prstTxWarp prst="textNoShape">
              <a:avLst/>
            </a:prstTxWarp>
          </a:bodyPr>
          <a:lstStyle/>
          <a:p>
            <a:pPr eaLnBrk="1" hangingPunct="1">
              <a:lnSpc>
                <a:spcPct val="90000"/>
              </a:lnSpc>
              <a:buSzPct val="80000"/>
              <a:buFont typeface="Wingdings" pitchFamily="-1" charset="2"/>
              <a:buChar char=""/>
              <a:defRPr/>
            </a:pPr>
            <a:r>
              <a:rPr lang="en-US" b="0" dirty="0">
                <a:effectLst>
                  <a:outerShdw blurRad="38100" dist="38100" dir="2700000" algn="tl">
                    <a:srgbClr val="0064E2"/>
                  </a:outerShdw>
                </a:effectLst>
                <a:ea typeface="ＭＳ Ｐゴシック" pitchFamily="-1" charset="-128"/>
                <a:cs typeface="ＭＳ Ｐゴシック" pitchFamily="-1" charset="-128"/>
              </a:rPr>
              <a:t>B</a:t>
            </a:r>
            <a:r>
              <a:rPr lang="en-US" b="0" dirty="0" smtClean="0">
                <a:effectLst>
                  <a:outerShdw blurRad="38100" dist="38100" dir="2700000" algn="tl">
                    <a:srgbClr val="0064E2"/>
                  </a:outerShdw>
                </a:effectLst>
                <a:ea typeface="ＭＳ Ｐゴシック" pitchFamily="-1" charset="-128"/>
                <a:cs typeface="ＭＳ Ｐゴシック" pitchFamily="-1" charset="-128"/>
              </a:rPr>
              <a:t>lock </a:t>
            </a:r>
            <a:r>
              <a:rPr lang="en-US" b="0" dirty="0">
                <a:effectLst>
                  <a:outerShdw blurRad="38100" dist="38100" dir="2700000" algn="tl">
                    <a:srgbClr val="0064E2"/>
                  </a:outerShdw>
                </a:effectLst>
                <a:ea typeface="ＭＳ Ｐゴシック" pitchFamily="-1" charset="-128"/>
                <a:cs typeface="ＭＳ Ｐゴシック" pitchFamily="-1" charset="-128"/>
              </a:rPr>
              <a:t>spoofed source addresses</a:t>
            </a:r>
          </a:p>
          <a:p>
            <a:pPr lvl="2">
              <a:lnSpc>
                <a:spcPct val="90000"/>
              </a:lnSpc>
              <a:buClr>
                <a:schemeClr val="accent6"/>
              </a:buClr>
              <a:buSzPct val="80000"/>
              <a:defRPr/>
            </a:pPr>
            <a:r>
              <a:rPr lang="en-US" sz="2626" dirty="0">
                <a:solidFill>
                  <a:schemeClr val="tx1"/>
                </a:solidFill>
                <a:effectLst>
                  <a:outerShdw blurRad="38100" dist="38100" dir="2700000" algn="tl">
                    <a:srgbClr val="0064E2"/>
                  </a:outerShdw>
                </a:effectLst>
                <a:ea typeface="ＭＳ Ｐゴシック" pitchFamily="-1" charset="-128"/>
              </a:rPr>
              <a:t>On routers as close to source as possible</a:t>
            </a:r>
          </a:p>
          <a:p>
            <a:pPr marL="450159" lvl="1" indent="-450159">
              <a:lnSpc>
                <a:spcPct val="90000"/>
              </a:lnSpc>
              <a:spcBef>
                <a:spcPts val="2626"/>
              </a:spcBef>
              <a:buSzPct val="80000"/>
              <a:buFont typeface="Wingdings" pitchFamily="-1" charset="2"/>
              <a:buChar char=""/>
              <a:defRPr/>
            </a:pPr>
            <a:r>
              <a:rPr lang="en-US" sz="3151" dirty="0">
                <a:solidFill>
                  <a:srgbClr val="008751"/>
                </a:solidFill>
                <a:effectLst>
                  <a:outerShdw blurRad="38100" dist="38100" dir="2700000" algn="tl">
                    <a:srgbClr val="0064E2"/>
                  </a:outerShdw>
                </a:effectLst>
              </a:rPr>
              <a:t>Filters may be used to ensure path back to the claimed source address is the one being used by the current packet</a:t>
            </a:r>
          </a:p>
          <a:p>
            <a:pPr lvl="2">
              <a:lnSpc>
                <a:spcPct val="90000"/>
              </a:lnSpc>
              <a:buClr>
                <a:schemeClr val="accent6"/>
              </a:buClr>
              <a:buSzPct val="80000"/>
              <a:defRPr/>
            </a:pPr>
            <a:r>
              <a:rPr lang="en-US" sz="2626" dirty="0">
                <a:solidFill>
                  <a:schemeClr val="tx1"/>
                </a:solidFill>
                <a:effectLst>
                  <a:outerShdw blurRad="38100" dist="38100" dir="2700000" algn="tl">
                    <a:srgbClr val="0064E2"/>
                  </a:outerShdw>
                </a:effectLst>
                <a:ea typeface="ＭＳ Ｐゴシック" pitchFamily="-1" charset="-128"/>
              </a:rPr>
              <a:t>Filters must be applied to traffic before it leaves the ISP’s network or at the point of entry to their network</a:t>
            </a:r>
          </a:p>
          <a:p>
            <a:pPr eaLnBrk="1" hangingPunct="1">
              <a:lnSpc>
                <a:spcPct val="90000"/>
              </a:lnSpc>
              <a:buSzPct val="80000"/>
              <a:buFont typeface="Wingdings" pitchFamily="-1" charset="2"/>
              <a:buChar char=""/>
              <a:defRPr/>
            </a:pPr>
            <a:r>
              <a:rPr lang="en-US" b="0" dirty="0">
                <a:effectLst>
                  <a:outerShdw blurRad="38100" dist="38100" dir="2700000" algn="tl">
                    <a:srgbClr val="0064E2"/>
                  </a:outerShdw>
                </a:effectLst>
                <a:ea typeface="ＭＳ Ｐゴシック" pitchFamily="-1" charset="-128"/>
                <a:cs typeface="ＭＳ Ｐゴシック" pitchFamily="-1" charset="-128"/>
              </a:rPr>
              <a:t>U</a:t>
            </a:r>
            <a:r>
              <a:rPr lang="en-US" b="0" dirty="0" smtClean="0">
                <a:effectLst>
                  <a:outerShdw blurRad="38100" dist="38100" dir="2700000" algn="tl">
                    <a:srgbClr val="0064E2"/>
                  </a:outerShdw>
                </a:effectLst>
                <a:ea typeface="ＭＳ Ｐゴシック" pitchFamily="-1" charset="-128"/>
                <a:cs typeface="ＭＳ Ｐゴシック" pitchFamily="-1" charset="-128"/>
              </a:rPr>
              <a:t>se </a:t>
            </a:r>
            <a:r>
              <a:rPr lang="en-US" b="0" dirty="0">
                <a:effectLst>
                  <a:outerShdw blurRad="38100" dist="38100" dir="2700000" algn="tl">
                    <a:srgbClr val="0064E2"/>
                  </a:outerShdw>
                </a:effectLst>
                <a:ea typeface="ＭＳ Ｐゴシック" pitchFamily="-1" charset="-128"/>
                <a:cs typeface="ＭＳ Ｐゴシック" pitchFamily="-1" charset="-128"/>
              </a:rPr>
              <a:t>modified TCP connection handling code</a:t>
            </a:r>
          </a:p>
          <a:p>
            <a:pPr lvl="2">
              <a:lnSpc>
                <a:spcPct val="90000"/>
              </a:lnSpc>
              <a:buClr>
                <a:schemeClr val="accent6"/>
              </a:buClr>
              <a:buSzPct val="80000"/>
              <a:defRPr/>
            </a:pPr>
            <a:r>
              <a:rPr lang="en-US" sz="2626" dirty="0">
                <a:solidFill>
                  <a:schemeClr val="tx1"/>
                </a:solidFill>
                <a:effectLst>
                  <a:outerShdw blurRad="38100" dist="38100" dir="2700000" algn="tl">
                    <a:srgbClr val="0064E2"/>
                  </a:outerShdw>
                </a:effectLst>
                <a:ea typeface="ＭＳ Ｐゴシック" pitchFamily="-1" charset="-128"/>
              </a:rPr>
              <a:t>Cryptographically encode critical information in a cookie that is sent as the server’s initial sequence number</a:t>
            </a:r>
          </a:p>
          <a:p>
            <a:pPr lvl="3">
              <a:lnSpc>
                <a:spcPct val="90000"/>
              </a:lnSpc>
              <a:buSzPct val="80000"/>
              <a:defRPr/>
            </a:pPr>
            <a:r>
              <a:rPr lang="en-US" dirty="0">
                <a:solidFill>
                  <a:srgbClr val="C00000"/>
                </a:solidFill>
                <a:effectLst>
                  <a:outerShdw blurRad="38100" dist="38100" dir="2700000" algn="tl">
                    <a:srgbClr val="0064E2"/>
                  </a:outerShdw>
                </a:effectLst>
                <a:ea typeface="ＭＳ Ｐゴシック" pitchFamily="-1" charset="-128"/>
              </a:rPr>
              <a:t>L</a:t>
            </a:r>
            <a:r>
              <a:rPr lang="en-US" dirty="0" smtClean="0">
                <a:solidFill>
                  <a:srgbClr val="C00000"/>
                </a:solidFill>
                <a:effectLst>
                  <a:outerShdw blurRad="38100" dist="38100" dir="2700000" algn="tl">
                    <a:srgbClr val="0064E2"/>
                  </a:outerShdw>
                </a:effectLst>
                <a:ea typeface="ＭＳ Ｐゴシック" pitchFamily="-1" charset="-128"/>
              </a:rPr>
              <a:t>egitimate </a:t>
            </a:r>
            <a:r>
              <a:rPr lang="en-US" dirty="0">
                <a:solidFill>
                  <a:srgbClr val="C00000"/>
                </a:solidFill>
                <a:effectLst>
                  <a:outerShdw blurRad="38100" dist="38100" dir="2700000" algn="tl">
                    <a:srgbClr val="0064E2"/>
                  </a:outerShdw>
                </a:effectLst>
                <a:ea typeface="ＭＳ Ｐゴシック" pitchFamily="-1" charset="-128"/>
              </a:rPr>
              <a:t>client responds with an ACK packet containing the incremented sequence number cookie</a:t>
            </a:r>
          </a:p>
          <a:p>
            <a:pPr lvl="2">
              <a:lnSpc>
                <a:spcPct val="90000"/>
              </a:lnSpc>
              <a:buClr>
                <a:schemeClr val="accent6"/>
              </a:buClr>
              <a:buSzPct val="80000"/>
              <a:defRPr/>
            </a:pPr>
            <a:r>
              <a:rPr lang="en-US" sz="2626" dirty="0">
                <a:solidFill>
                  <a:schemeClr val="tx1"/>
                </a:solidFill>
                <a:effectLst>
                  <a:outerShdw blurRad="38100" dist="38100" dir="2700000" algn="tl">
                    <a:srgbClr val="0064E2"/>
                  </a:outerShdw>
                </a:effectLst>
                <a:ea typeface="ＭＳ Ｐゴシック" pitchFamily="-1" charset="-128"/>
              </a:rPr>
              <a:t>Drop an entry for an incomplete connection from the TCP connections table when it overflows</a:t>
            </a:r>
          </a:p>
        </p:txBody>
      </p:sp>
      <p:sp>
        <p:nvSpPr>
          <p:cNvPr id="2" name="Slide Number Placeholder 1"/>
          <p:cNvSpPr>
            <a:spLocks noGrp="1"/>
          </p:cNvSpPr>
          <p:nvPr>
            <p:ph type="sldNum" sz="quarter" idx="12"/>
          </p:nvPr>
        </p:nvSpPr>
        <p:spPr/>
        <p:txBody>
          <a:bodyPr/>
          <a:lstStyle/>
          <a:p>
            <a:pPr>
              <a:defRPr/>
            </a:pPr>
            <a:fld id="{90696C2E-113D-8F4F-97AA-4895F71B68EA}" type="slidenum">
              <a:rPr lang="en-US" smtClean="0"/>
              <a:pPr>
                <a:defRPr/>
              </a:pPr>
              <a:t>57</a:t>
            </a:fld>
            <a:endParaRPr lang="en-US" dirty="0"/>
          </a:p>
        </p:txBody>
      </p:sp>
    </p:spTree>
    <p:extLst>
      <p:ext uri="{BB962C8B-B14F-4D97-AF65-F5344CB8AC3E}">
        <p14:creationId xmlns:p14="http://schemas.microsoft.com/office/powerpoint/2010/main" val="1087877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650240" y="958645"/>
            <a:ext cx="11704320" cy="835051"/>
          </a:xfrm>
        </p:spPr>
        <p:txBody>
          <a:bodyPr wrap="square" numCol="1" anchorCtr="0" compatLnSpc="1">
            <a:prstTxWarp prst="textNoShape">
              <a:avLst/>
            </a:prstTxWarp>
          </a:bodyPr>
          <a:lstStyle/>
          <a:p>
            <a:pPr eaLnBrk="1" hangingPunct="1">
              <a:defRPr/>
            </a:pPr>
            <a:r>
              <a:rPr lang="en-US" dirty="0" err="1" smtClean="0">
                <a:ln w="0"/>
                <a:effectLst>
                  <a:outerShdw blurRad="38100" dist="19050" dir="2700000" algn="tl" rotWithShape="0">
                    <a:schemeClr val="dk1">
                      <a:alpha val="40000"/>
                    </a:schemeClr>
                  </a:outerShdw>
                </a:effectLst>
                <a:ea typeface="ＭＳ Ｐゴシック" pitchFamily="-1" charset="-128"/>
                <a:cs typeface="ＭＳ Ｐゴシック" pitchFamily="-1" charset="-128"/>
              </a:rPr>
              <a:t>DoS</a:t>
            </a:r>
            <a:r>
              <a:rPr lang="en-US" dirty="0" smtClean="0">
                <a:ln w="0"/>
                <a:effectLst>
                  <a:outerShdw blurRad="38100" dist="19050" dir="2700000" algn="tl" rotWithShape="0">
                    <a:schemeClr val="dk1">
                      <a:alpha val="40000"/>
                    </a:schemeClr>
                  </a:outerShdw>
                </a:effectLst>
                <a:ea typeface="ＭＳ Ｐゴシック" pitchFamily="-1" charset="-128"/>
                <a:cs typeface="ＭＳ Ｐゴシック" pitchFamily="-1" charset="-128"/>
              </a:rPr>
              <a:t> Attack Prevention</a:t>
            </a:r>
          </a:p>
        </p:txBody>
      </p:sp>
      <p:sp>
        <p:nvSpPr>
          <p:cNvPr id="241667" name="Rectangle 3"/>
          <p:cNvSpPr>
            <a:spLocks noGrp="1" noChangeArrowheads="1"/>
          </p:cNvSpPr>
          <p:nvPr>
            <p:ph idx="1"/>
          </p:nvPr>
        </p:nvSpPr>
        <p:spPr>
          <a:xfrm>
            <a:off x="650240" y="2702528"/>
            <a:ext cx="11704320" cy="6675934"/>
          </a:xfrm>
        </p:spPr>
        <p:txBody>
          <a:bodyPr wrap="square" numCol="1" anchor="t" anchorCtr="0" compatLnSpc="1">
            <a:prstTxWarp prst="textNoShape">
              <a:avLst/>
            </a:prstTxWarp>
            <a:normAutofit/>
          </a:bodyPr>
          <a:lstStyle/>
          <a:p>
            <a:pPr>
              <a:lnSpc>
                <a:spcPct val="120000"/>
              </a:lnSpc>
              <a:spcBef>
                <a:spcPts val="0"/>
              </a:spcBef>
              <a:spcAft>
                <a:spcPts val="1575"/>
              </a:spcAft>
              <a:buSzPct val="70000"/>
              <a:defRPr/>
            </a:pPr>
            <a:r>
              <a:rPr lang="en-US" sz="3676" b="0" dirty="0">
                <a:effectLst>
                  <a:outerShdw blurRad="38100" dist="38100" dir="2700000" algn="tl">
                    <a:srgbClr val="0064E2"/>
                  </a:outerShdw>
                </a:effectLst>
                <a:ea typeface="ＭＳ Ｐゴシック" pitchFamily="-1" charset="-128"/>
                <a:cs typeface="ＭＳ Ｐゴシック" pitchFamily="-1" charset="-128"/>
              </a:rPr>
              <a:t>Block IP directed broadcasts</a:t>
            </a:r>
          </a:p>
          <a:p>
            <a:pPr>
              <a:lnSpc>
                <a:spcPct val="120000"/>
              </a:lnSpc>
              <a:spcBef>
                <a:spcPts val="0"/>
              </a:spcBef>
              <a:spcAft>
                <a:spcPts val="1575"/>
              </a:spcAft>
              <a:buSzPct val="70000"/>
              <a:defRPr/>
            </a:pPr>
            <a:r>
              <a:rPr lang="en-US" sz="3676" b="0" dirty="0">
                <a:effectLst>
                  <a:outerShdw blurRad="38100" dist="38100" dir="2700000" algn="tl">
                    <a:srgbClr val="0064E2"/>
                  </a:outerShdw>
                </a:effectLst>
                <a:ea typeface="ＭＳ Ｐゴシック" pitchFamily="-1" charset="-128"/>
                <a:cs typeface="ＭＳ Ｐゴシック" pitchFamily="-1" charset="-128"/>
              </a:rPr>
              <a:t>Block suspicious services and combinations</a:t>
            </a:r>
          </a:p>
          <a:p>
            <a:pPr>
              <a:lnSpc>
                <a:spcPct val="120000"/>
              </a:lnSpc>
              <a:spcBef>
                <a:spcPts val="0"/>
              </a:spcBef>
              <a:spcAft>
                <a:spcPts val="1575"/>
              </a:spcAft>
              <a:buSzPct val="70000"/>
              <a:defRPr/>
            </a:pPr>
            <a:r>
              <a:rPr lang="en-US" sz="3676" b="0" dirty="0">
                <a:effectLst>
                  <a:outerShdw blurRad="38100" dist="38100" dir="2700000" algn="tl">
                    <a:srgbClr val="0064E2"/>
                  </a:outerShdw>
                </a:effectLst>
                <a:ea typeface="ＭＳ Ｐゴシック" pitchFamily="-1" charset="-128"/>
                <a:cs typeface="ＭＳ Ｐゴシック" pitchFamily="-1" charset="-128"/>
              </a:rPr>
              <a:t>Manage application attacks with a form of graphical puzzle (</a:t>
            </a:r>
            <a:r>
              <a:rPr lang="en-US" sz="3676" b="0" dirty="0" err="1">
                <a:effectLst>
                  <a:outerShdw blurRad="38100" dist="38100" dir="2700000" algn="tl">
                    <a:srgbClr val="0064E2"/>
                  </a:outerShdw>
                </a:effectLst>
                <a:ea typeface="ＭＳ Ｐゴシック" pitchFamily="-1" charset="-128"/>
                <a:cs typeface="ＭＳ Ｐゴシック" pitchFamily="-1" charset="-128"/>
              </a:rPr>
              <a:t>captcha</a:t>
            </a:r>
            <a:r>
              <a:rPr lang="en-US" sz="3676" b="0" dirty="0">
                <a:effectLst>
                  <a:outerShdw blurRad="38100" dist="38100" dir="2700000" algn="tl">
                    <a:srgbClr val="0064E2"/>
                  </a:outerShdw>
                </a:effectLst>
                <a:ea typeface="ＭＳ Ｐゴシック" pitchFamily="-1" charset="-128"/>
                <a:cs typeface="ＭＳ Ｐゴシック" pitchFamily="-1" charset="-128"/>
              </a:rPr>
              <a:t>) to distinguish legitimate human requests</a:t>
            </a:r>
          </a:p>
          <a:p>
            <a:pPr>
              <a:lnSpc>
                <a:spcPct val="120000"/>
              </a:lnSpc>
              <a:spcBef>
                <a:spcPts val="0"/>
              </a:spcBef>
              <a:spcAft>
                <a:spcPts val="1575"/>
              </a:spcAft>
              <a:buSzPct val="70000"/>
              <a:defRPr/>
            </a:pPr>
            <a:r>
              <a:rPr lang="en-US" sz="3676" b="0" dirty="0">
                <a:effectLst>
                  <a:outerShdw blurRad="38100" dist="38100" dir="2700000" algn="tl">
                    <a:srgbClr val="0064E2"/>
                  </a:outerShdw>
                </a:effectLst>
                <a:ea typeface="ＭＳ Ｐゴシック" pitchFamily="-1" charset="-128"/>
                <a:cs typeface="ＭＳ Ｐゴシック" pitchFamily="-1" charset="-128"/>
              </a:rPr>
              <a:t>Good general system security practices</a:t>
            </a:r>
          </a:p>
          <a:p>
            <a:pPr>
              <a:lnSpc>
                <a:spcPct val="120000"/>
              </a:lnSpc>
              <a:spcBef>
                <a:spcPts val="0"/>
              </a:spcBef>
              <a:spcAft>
                <a:spcPts val="1575"/>
              </a:spcAft>
              <a:buSzPct val="70000"/>
              <a:defRPr/>
            </a:pPr>
            <a:r>
              <a:rPr lang="en-US" sz="3676" b="0" dirty="0">
                <a:effectLst>
                  <a:outerShdw blurRad="38100" dist="38100" dir="2700000" algn="tl">
                    <a:srgbClr val="0064E2"/>
                  </a:outerShdw>
                </a:effectLst>
                <a:ea typeface="ＭＳ Ｐゴシック" pitchFamily="-1" charset="-128"/>
                <a:cs typeface="ＭＳ Ｐゴシック" pitchFamily="-1" charset="-128"/>
              </a:rPr>
              <a:t>Use mirrored and replicated servers when high-performance and reliability is required</a:t>
            </a:r>
          </a:p>
        </p:txBody>
      </p:sp>
      <p:sp>
        <p:nvSpPr>
          <p:cNvPr id="2" name="Slide Number Placeholder 1"/>
          <p:cNvSpPr>
            <a:spLocks noGrp="1"/>
          </p:cNvSpPr>
          <p:nvPr>
            <p:ph type="sldNum" sz="quarter" idx="12"/>
          </p:nvPr>
        </p:nvSpPr>
        <p:spPr/>
        <p:txBody>
          <a:bodyPr/>
          <a:lstStyle/>
          <a:p>
            <a:pPr>
              <a:defRPr/>
            </a:pPr>
            <a:fld id="{90696C2E-113D-8F4F-97AA-4895F71B68EA}" type="slidenum">
              <a:rPr lang="en-US" smtClean="0"/>
              <a:pPr>
                <a:defRPr/>
              </a:pPr>
              <a:t>58</a:t>
            </a:fld>
            <a:endParaRPr lang="en-US" dirty="0"/>
          </a:p>
        </p:txBody>
      </p:sp>
    </p:spTree>
    <p:extLst>
      <p:ext uri="{BB962C8B-B14F-4D97-AF65-F5344CB8AC3E}">
        <p14:creationId xmlns:p14="http://schemas.microsoft.com/office/powerpoint/2010/main" val="276771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algn="ctr"/>
            <a:r>
              <a:rPr lang="en-US">
                <a:latin typeface="Franklin Gothic Book" charset="0"/>
              </a:rPr>
              <a:t>Questions</a:t>
            </a:r>
          </a:p>
        </p:txBody>
      </p:sp>
      <p:pic>
        <p:nvPicPr>
          <p:cNvPr id="28675" name="Picture 2" descr="C:\Users\Sara\AppData\Local\Microsoft\Windows\Temporary Internet Files\Content.IE5\KTTTH4EB\MCj04344110000[1].wmf"/>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3576320" y="2817707"/>
            <a:ext cx="5165796" cy="5811520"/>
          </a:xfrm>
          <a:noFill/>
        </p:spPr>
      </p:pic>
      <p:sp>
        <p:nvSpPr>
          <p:cNvPr id="2" name="Slide Number Placeholder 1"/>
          <p:cNvSpPr>
            <a:spLocks noGrp="1"/>
          </p:cNvSpPr>
          <p:nvPr>
            <p:ph type="sldNum" sz="quarter" idx="12"/>
          </p:nvPr>
        </p:nvSpPr>
        <p:spPr/>
        <p:txBody>
          <a:bodyPr/>
          <a:lstStyle/>
          <a:p>
            <a:fld id="{6C187FE2-AF85-6B41-8A64-081BE098647B}" type="slidenum">
              <a:rPr lang="en-US" smtClean="0"/>
              <a:pPr/>
              <a:t>59</a:t>
            </a:fld>
            <a:endParaRPr lang="en-US"/>
          </a:p>
        </p:txBody>
      </p:sp>
    </p:spTree>
    <p:extLst>
      <p:ext uri="{BB962C8B-B14F-4D97-AF65-F5344CB8AC3E}">
        <p14:creationId xmlns:p14="http://schemas.microsoft.com/office/powerpoint/2010/main" val="6971575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650240" y="1061884"/>
            <a:ext cx="11704320" cy="805480"/>
          </a:xfrm>
        </p:spPr>
        <p:txBody>
          <a:bodyPr/>
          <a:lstStyle/>
          <a:p>
            <a:r>
              <a:rPr lang="en-US" dirty="0"/>
              <a:t>Network </a:t>
            </a:r>
            <a:r>
              <a:rPr lang="en-US" dirty="0" smtClean="0"/>
              <a:t>Layers</a:t>
            </a:r>
            <a:endParaRPr lang="en-US" dirty="0">
              <a:effectLst/>
            </a:endParaRPr>
          </a:p>
        </p:txBody>
      </p:sp>
      <p:sp>
        <p:nvSpPr>
          <p:cNvPr id="208899" name="Rectangle 3"/>
          <p:cNvSpPr>
            <a:spLocks noGrp="1" noChangeArrowheads="1"/>
          </p:cNvSpPr>
          <p:nvPr>
            <p:ph idx="1"/>
          </p:nvPr>
        </p:nvSpPr>
        <p:spPr>
          <a:xfrm>
            <a:off x="650240" y="2492587"/>
            <a:ext cx="11704320" cy="6436925"/>
          </a:xfrm>
        </p:spPr>
        <p:txBody>
          <a:bodyPr wrap="square" numCol="1" anchor="t" anchorCtr="0" compatLnSpc="1">
            <a:prstTxWarp prst="textNoShape">
              <a:avLst/>
            </a:prstTxWarp>
          </a:bodyPr>
          <a:lstStyle/>
          <a:p>
            <a:pPr>
              <a:spcBef>
                <a:spcPts val="1000"/>
              </a:spcBef>
            </a:pPr>
            <a:r>
              <a:rPr lang="en-US" dirty="0"/>
              <a:t>Network models typically use a stack of layers </a:t>
            </a:r>
            <a:endParaRPr lang="en-US" dirty="0" smtClean="0"/>
          </a:p>
          <a:p>
            <a:pPr marL="444500" lvl="1" indent="0">
              <a:spcBef>
                <a:spcPts val="1000"/>
              </a:spcBef>
              <a:buNone/>
            </a:pPr>
            <a:r>
              <a:rPr lang="en-US" dirty="0" smtClean="0"/>
              <a:t>– </a:t>
            </a:r>
            <a:r>
              <a:rPr lang="en-US" dirty="0"/>
              <a:t> Higher layers use the services of lower layers via encapsulation </a:t>
            </a:r>
          </a:p>
          <a:p>
            <a:pPr marL="444500" lvl="1" indent="0">
              <a:spcBef>
                <a:spcPts val="1000"/>
              </a:spcBef>
              <a:buNone/>
            </a:pPr>
            <a:r>
              <a:rPr lang="en-US" dirty="0"/>
              <a:t>–  A layer can be implemented in hardware or software </a:t>
            </a:r>
          </a:p>
          <a:p>
            <a:pPr marL="444500" lvl="1" indent="0">
              <a:spcBef>
                <a:spcPts val="1000"/>
              </a:spcBef>
              <a:buNone/>
            </a:pPr>
            <a:r>
              <a:rPr lang="en-US" dirty="0"/>
              <a:t>–  The bottommost layer must be in hardware </a:t>
            </a:r>
          </a:p>
          <a:p>
            <a:pPr>
              <a:spcBef>
                <a:spcPts val="1000"/>
              </a:spcBef>
            </a:pPr>
            <a:r>
              <a:rPr lang="en-US" dirty="0" smtClean="0"/>
              <a:t>A network device may implement several layers </a:t>
            </a:r>
            <a:endParaRPr lang="en-US" dirty="0"/>
          </a:p>
          <a:p>
            <a:pPr>
              <a:spcBef>
                <a:spcPts val="1000"/>
              </a:spcBef>
            </a:pPr>
            <a:r>
              <a:rPr lang="en-US" dirty="0" smtClean="0"/>
              <a:t>A communication channel between two nodes is </a:t>
            </a:r>
            <a:r>
              <a:rPr lang="en-US" dirty="0"/>
              <a:t>established for each layer </a:t>
            </a:r>
            <a:endParaRPr lang="en-US" dirty="0" smtClean="0"/>
          </a:p>
          <a:p>
            <a:pPr marL="444500" lvl="1" indent="0">
              <a:spcBef>
                <a:spcPts val="1000"/>
              </a:spcBef>
              <a:buNone/>
            </a:pPr>
            <a:r>
              <a:rPr lang="en-US" dirty="0" smtClean="0"/>
              <a:t>– </a:t>
            </a:r>
            <a:r>
              <a:rPr lang="en-US" dirty="0"/>
              <a:t>Actual channel at the bottom layer – Virtual channel at higher layers </a:t>
            </a:r>
            <a:endParaRPr lang="en-US" dirty="0">
              <a:effectLst/>
            </a:endParaRPr>
          </a:p>
        </p:txBody>
      </p:sp>
      <p:sp>
        <p:nvSpPr>
          <p:cNvPr id="2" name="Slide Number Placeholder 1"/>
          <p:cNvSpPr>
            <a:spLocks noGrp="1"/>
          </p:cNvSpPr>
          <p:nvPr>
            <p:ph type="sldNum" sz="quarter" idx="12"/>
          </p:nvPr>
        </p:nvSpPr>
        <p:spPr/>
        <p:txBody>
          <a:bodyPr/>
          <a:lstStyle/>
          <a:p>
            <a:pPr>
              <a:defRPr/>
            </a:pPr>
            <a:fld id="{90696C2E-113D-8F4F-97AA-4895F71B68EA}" type="slidenum">
              <a:rPr lang="en-US" smtClean="0"/>
              <a:pPr>
                <a:defRPr/>
              </a:pPr>
              <a:t>6</a:t>
            </a:fld>
            <a:endParaRPr lang="en-US" dirty="0"/>
          </a:p>
        </p:txBody>
      </p:sp>
    </p:spTree>
    <p:extLst>
      <p:ext uri="{BB962C8B-B14F-4D97-AF65-F5344CB8AC3E}">
        <p14:creationId xmlns:p14="http://schemas.microsoft.com/office/powerpoint/2010/main" val="367524453"/>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Layers </a:t>
            </a:r>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7</a:t>
            </a:fld>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330" y="2300747"/>
            <a:ext cx="11498212" cy="6504039"/>
          </a:xfrm>
        </p:spPr>
      </p:pic>
    </p:spTree>
    <p:extLst>
      <p:ext uri="{BB962C8B-B14F-4D97-AF65-F5344CB8AC3E}">
        <p14:creationId xmlns:p14="http://schemas.microsoft.com/office/powerpoint/2010/main" val="939132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541867" y="1047135"/>
            <a:ext cx="11522314" cy="785167"/>
          </a:xfrm>
        </p:spPr>
        <p:txBody>
          <a:bodyPr wrap="square" numCol="1" anchorCtr="0" compatLnSpc="1">
            <a:prstTxWarp prst="textNoShape">
              <a:avLst/>
            </a:prstTxWarp>
            <a:normAutofit/>
          </a:bodyPr>
          <a:lstStyle/>
          <a:p>
            <a:r>
              <a:rPr lang="en-US" sz="4400" dirty="0"/>
              <a:t>Intermediate Layers </a:t>
            </a:r>
            <a:endParaRPr lang="en-US" sz="4400" dirty="0">
              <a:effectLst/>
            </a:endParaRPr>
          </a:p>
        </p:txBody>
      </p:sp>
      <p:sp>
        <p:nvSpPr>
          <p:cNvPr id="2" name="Slide Number Placeholder 1"/>
          <p:cNvSpPr>
            <a:spLocks noGrp="1"/>
          </p:cNvSpPr>
          <p:nvPr>
            <p:ph type="sldNum" sz="quarter" idx="12"/>
          </p:nvPr>
        </p:nvSpPr>
        <p:spPr/>
        <p:txBody>
          <a:bodyPr/>
          <a:lstStyle/>
          <a:p>
            <a:pPr>
              <a:defRPr/>
            </a:pPr>
            <a:fld id="{90696C2E-113D-8F4F-97AA-4895F71B68EA}" type="slidenum">
              <a:rPr lang="en-US" smtClean="0"/>
              <a:pPr>
                <a:defRPr/>
              </a:pPr>
              <a:t>8</a:t>
            </a:fld>
            <a:endParaRPr lang="en-US" dirty="0"/>
          </a:p>
        </p:txBody>
      </p:sp>
      <p:sp>
        <p:nvSpPr>
          <p:cNvPr id="3" name="Content Placeholder 2"/>
          <p:cNvSpPr>
            <a:spLocks noGrp="1"/>
          </p:cNvSpPr>
          <p:nvPr>
            <p:ph idx="1"/>
          </p:nvPr>
        </p:nvSpPr>
        <p:spPr>
          <a:xfrm>
            <a:off x="559687" y="2058629"/>
            <a:ext cx="11861800" cy="6565900"/>
          </a:xfrm>
        </p:spPr>
        <p:txBody>
          <a:bodyPr/>
          <a:lstStyle/>
          <a:p>
            <a:pPr>
              <a:spcBef>
                <a:spcPts val="1000"/>
              </a:spcBef>
            </a:pPr>
            <a:r>
              <a:rPr lang="en-US" dirty="0"/>
              <a:t>Link </a:t>
            </a:r>
            <a:r>
              <a:rPr lang="en-US" dirty="0" smtClean="0"/>
              <a:t>layer</a:t>
            </a:r>
          </a:p>
          <a:p>
            <a:pPr marL="444500" lvl="1" indent="0">
              <a:spcBef>
                <a:spcPts val="1000"/>
              </a:spcBef>
              <a:buNone/>
            </a:pPr>
            <a:r>
              <a:rPr lang="en-US" dirty="0" smtClean="0"/>
              <a:t>– Local area network: Ethernet, </a:t>
            </a:r>
            <a:r>
              <a:rPr lang="en-US" dirty="0" err="1" smtClean="0"/>
              <a:t>WiFi</a:t>
            </a:r>
            <a:r>
              <a:rPr lang="en-US" dirty="0" smtClean="0"/>
              <a:t>, optical fiber </a:t>
            </a:r>
          </a:p>
          <a:p>
            <a:pPr marL="444500" lvl="1" indent="0">
              <a:spcBef>
                <a:spcPts val="1000"/>
              </a:spcBef>
              <a:buNone/>
            </a:pPr>
            <a:r>
              <a:rPr lang="en-US" dirty="0" smtClean="0"/>
              <a:t>– 48-bit media access control (MAC) addresses</a:t>
            </a:r>
            <a:r>
              <a:rPr lang="en-US" dirty="0"/>
              <a:t/>
            </a:r>
            <a:br>
              <a:rPr lang="en-US" dirty="0"/>
            </a:br>
            <a:r>
              <a:rPr lang="en-US" dirty="0"/>
              <a:t>– </a:t>
            </a:r>
            <a:r>
              <a:rPr lang="en-US" dirty="0" smtClean="0"/>
              <a:t>Packets called frames </a:t>
            </a:r>
            <a:endParaRPr lang="en-US" dirty="0"/>
          </a:p>
          <a:p>
            <a:pPr>
              <a:spcBef>
                <a:spcPts val="1000"/>
              </a:spcBef>
            </a:pPr>
            <a:r>
              <a:rPr lang="en-US" dirty="0"/>
              <a:t>Network </a:t>
            </a:r>
            <a:r>
              <a:rPr lang="en-US" dirty="0" smtClean="0"/>
              <a:t>layer</a:t>
            </a:r>
          </a:p>
          <a:p>
            <a:pPr marL="444500" lvl="1" indent="0">
              <a:spcBef>
                <a:spcPts val="1000"/>
              </a:spcBef>
              <a:buNone/>
            </a:pPr>
            <a:r>
              <a:rPr lang="en-US" dirty="0" smtClean="0"/>
              <a:t>– </a:t>
            </a:r>
            <a:r>
              <a:rPr lang="en-US" dirty="0"/>
              <a:t>Internet-wide communication</a:t>
            </a:r>
            <a:br>
              <a:rPr lang="en-US" dirty="0"/>
            </a:br>
            <a:r>
              <a:rPr lang="en-US" dirty="0"/>
              <a:t>– Best efforts</a:t>
            </a:r>
            <a:br>
              <a:rPr lang="en-US" dirty="0"/>
            </a:br>
            <a:r>
              <a:rPr lang="en-US" dirty="0"/>
              <a:t>– 32-bit internet protocol (IP) addresses in IPv4 </a:t>
            </a:r>
          </a:p>
          <a:p>
            <a:pPr marL="444500" lvl="1" indent="0">
              <a:spcBef>
                <a:spcPts val="1000"/>
              </a:spcBef>
              <a:buNone/>
            </a:pPr>
            <a:r>
              <a:rPr lang="en-US" dirty="0"/>
              <a:t>– 128-bit </a:t>
            </a:r>
            <a:r>
              <a:rPr lang="en-US" dirty="0" smtClean="0"/>
              <a:t>addresses in IPv6 </a:t>
            </a:r>
            <a:endParaRPr lang="en-US" dirty="0"/>
          </a:p>
          <a:p>
            <a:pPr>
              <a:spcBef>
                <a:spcPts val="1000"/>
              </a:spcBef>
            </a:pPr>
            <a:r>
              <a:rPr lang="en-US" dirty="0"/>
              <a:t>Transport </a:t>
            </a:r>
            <a:r>
              <a:rPr lang="en-US" dirty="0" smtClean="0"/>
              <a:t>layer</a:t>
            </a:r>
          </a:p>
          <a:p>
            <a:pPr marL="444500" lvl="1" indent="0">
              <a:spcBef>
                <a:spcPts val="1000"/>
              </a:spcBef>
              <a:buNone/>
            </a:pPr>
            <a:r>
              <a:rPr lang="en-US" dirty="0" smtClean="0"/>
              <a:t>– 16-bit addresses (ports) for classes of applications</a:t>
            </a:r>
            <a:r>
              <a:rPr lang="en-US" dirty="0"/>
              <a:t/>
            </a:r>
            <a:br>
              <a:rPr lang="en-US" dirty="0"/>
            </a:br>
            <a:r>
              <a:rPr lang="en-US" dirty="0"/>
              <a:t>– </a:t>
            </a:r>
            <a:r>
              <a:rPr lang="en-US" dirty="0" smtClean="0"/>
              <a:t>Connection-oriented transmission layer protocol (TCP</a:t>
            </a:r>
            <a:r>
              <a:rPr lang="en-US" dirty="0"/>
              <a:t>) </a:t>
            </a:r>
            <a:endParaRPr lang="en-US" dirty="0" smtClean="0"/>
          </a:p>
          <a:p>
            <a:pPr marL="444500" lvl="1" indent="0">
              <a:spcBef>
                <a:spcPts val="1000"/>
              </a:spcBef>
              <a:buNone/>
            </a:pPr>
            <a:r>
              <a:rPr lang="en-US" dirty="0" smtClean="0"/>
              <a:t>– Connectionless user datagram protocol (UDP</a:t>
            </a:r>
            <a:r>
              <a:rPr lang="en-US" dirty="0"/>
              <a:t>) </a:t>
            </a:r>
          </a:p>
          <a:p>
            <a:endParaRPr lang="en-US" dirty="0"/>
          </a:p>
        </p:txBody>
      </p:sp>
    </p:spTree>
    <p:extLst>
      <p:ext uri="{BB962C8B-B14F-4D97-AF65-F5344CB8AC3E}">
        <p14:creationId xmlns:p14="http://schemas.microsoft.com/office/powerpoint/2010/main" val="1345729704"/>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Packet Encapsulation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4301" y="2324351"/>
            <a:ext cx="10875231" cy="6564816"/>
          </a:xfrm>
        </p:spPr>
      </p:pic>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9</a:t>
            </a:fld>
            <a:endParaRPr lang="en-US" dirty="0"/>
          </a:p>
        </p:txBody>
      </p:sp>
    </p:spTree>
    <p:extLst>
      <p:ext uri="{BB962C8B-B14F-4D97-AF65-F5344CB8AC3E}">
        <p14:creationId xmlns:p14="http://schemas.microsoft.com/office/powerpoint/2010/main" val="1546876120"/>
      </p:ext>
    </p:extLst>
  </p:cSld>
  <p:clrMapOvr>
    <a:masterClrMapping/>
  </p:clrMapOvr>
</p:sld>
</file>

<file path=ppt/theme/theme1.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a:ea typeface="Helvetica Neue"/>
        <a:cs typeface="Helvetica Neue"/>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5D6B"/>
        </a:solid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mj-lt"/>
            <a:ea typeface="+mj-ea"/>
            <a:cs typeface="+mj-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a:ea typeface="Helvetica Neue"/>
        <a:cs typeface="Helvetica Neue"/>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5D6B"/>
        </a:solid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mj-lt"/>
            <a:ea typeface="+mj-ea"/>
            <a:cs typeface="+mj-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645</TotalTime>
  <Words>7505</Words>
  <Application>Microsoft Macintosh PowerPoint</Application>
  <PresentationFormat>Custom</PresentationFormat>
  <Paragraphs>885</Paragraphs>
  <Slides>59</Slides>
  <Notes>16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59</vt:i4>
      </vt:variant>
    </vt:vector>
  </HeadingPairs>
  <TitlesOfParts>
    <vt:vector size="71" baseType="lpstr">
      <vt:lpstr>Calibri</vt:lpstr>
      <vt:lpstr>Franklin Gothic Book</vt:lpstr>
      <vt:lpstr>Helvetica</vt:lpstr>
      <vt:lpstr>Helvetica Neue</vt:lpstr>
      <vt:lpstr>Helvetica Neue Light</vt:lpstr>
      <vt:lpstr>Lucida Grande</vt:lpstr>
      <vt:lpstr>ＭＳ Ｐゴシック</vt:lpstr>
      <vt:lpstr>Times</vt:lpstr>
      <vt:lpstr>Times New Roman</vt:lpstr>
      <vt:lpstr>Wingdings</vt:lpstr>
      <vt:lpstr>Arial</vt:lpstr>
      <vt:lpstr>ModernPortfolio</vt:lpstr>
      <vt:lpstr>PowerPoint Presentation</vt:lpstr>
      <vt:lpstr>Chapter 5: </vt:lpstr>
      <vt:lpstr>Circuit and Packet Switching </vt:lpstr>
      <vt:lpstr>Protocols</vt:lpstr>
      <vt:lpstr>Encapsulation </vt:lpstr>
      <vt:lpstr>Network Layers</vt:lpstr>
      <vt:lpstr>Internet Layers </vt:lpstr>
      <vt:lpstr>Intermediate Layers </vt:lpstr>
      <vt:lpstr>Internet Packet Encapsulation </vt:lpstr>
      <vt:lpstr>Internet Packet Encapsulation </vt:lpstr>
      <vt:lpstr>Network Interfaces </vt:lpstr>
      <vt:lpstr>Chapter 5: Roadmap</vt:lpstr>
      <vt:lpstr>MAC Addresses </vt:lpstr>
      <vt:lpstr>Switch </vt:lpstr>
      <vt:lpstr>Combining Switches </vt:lpstr>
      <vt:lpstr>MAC Address Filtering </vt:lpstr>
      <vt:lpstr>Viewing and Changing MAC Addresses </vt:lpstr>
      <vt:lpstr>ARP</vt:lpstr>
      <vt:lpstr>ARP Spoofing </vt:lpstr>
      <vt:lpstr>ARP Poisoning (ARP Spoofing) </vt:lpstr>
      <vt:lpstr>ARP Caches </vt:lpstr>
      <vt:lpstr>Poisoned ARP Caches </vt:lpstr>
      <vt:lpstr>Chapter 5: Roadmap</vt:lpstr>
      <vt:lpstr>Internet Protocol</vt:lpstr>
      <vt:lpstr>IP Routing </vt:lpstr>
      <vt:lpstr>Internet Routes </vt:lpstr>
      <vt:lpstr>IP Spoofing </vt:lpstr>
      <vt:lpstr>Blind IP Spoofing </vt:lpstr>
      <vt:lpstr>Non-Blind IP Spoofing </vt:lpstr>
      <vt:lpstr>IP Packet Modifications </vt:lpstr>
      <vt:lpstr>Packet Sniffers </vt:lpstr>
      <vt:lpstr>Detecting Sniffers </vt:lpstr>
      <vt:lpstr>Stopping Packet Sniffing </vt:lpstr>
      <vt:lpstr>Chapter 5: Roadmap</vt:lpstr>
      <vt:lpstr>Network Address Translation </vt:lpstr>
      <vt:lpstr>Network Address Translation (NAT)</vt:lpstr>
      <vt:lpstr>Data Loss Prevention (DLP)</vt:lpstr>
      <vt:lpstr>Session Hijacking </vt:lpstr>
      <vt:lpstr>Port Knocking </vt:lpstr>
      <vt:lpstr>IP Vulnerabilities </vt:lpstr>
      <vt:lpstr>Chapter 5: Roadmap</vt:lpstr>
      <vt:lpstr>Denial of Service Attack </vt:lpstr>
      <vt:lpstr>Flooding Attacks</vt:lpstr>
      <vt:lpstr>ICMP Attacks </vt:lpstr>
      <vt:lpstr>DoS Attack: Smurf Attack</vt:lpstr>
      <vt:lpstr>Establishing TCP Connections </vt:lpstr>
      <vt:lpstr>TCP Data Transfer </vt:lpstr>
      <vt:lpstr>SYN Flood </vt:lpstr>
      <vt:lpstr>TCP Data Transfer and Teardown </vt:lpstr>
      <vt:lpstr>TCP Congestion Control </vt:lpstr>
      <vt:lpstr>Optimistic ACK Attack </vt:lpstr>
      <vt:lpstr>Distributed Denial of Service DDoS Attacks</vt:lpstr>
      <vt:lpstr>Distributed Denial of Service (DDoS)</vt:lpstr>
      <vt:lpstr>IP Traceback</vt:lpstr>
      <vt:lpstr>Probabilistic Packet Marking </vt:lpstr>
      <vt:lpstr>DoS Attack Defenses</vt:lpstr>
      <vt:lpstr>DoS Attack Prevention</vt:lpstr>
      <vt:lpstr>DoS Attack Prevention</vt:lpstr>
      <vt:lpstr>Questions</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53</cp:revision>
  <cp:lastPrinted>2016-09-18T19:31:24Z</cp:lastPrinted>
  <dcterms:modified xsi:type="dcterms:W3CDTF">2016-11-26T04:18:16Z</dcterms:modified>
</cp:coreProperties>
</file>