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6"/>
  </p:notesMasterIdLst>
  <p:handoutMasterIdLst>
    <p:handoutMasterId r:id="rId67"/>
  </p:handoutMasterIdLst>
  <p:sldIdLst>
    <p:sldId id="256" r:id="rId2"/>
    <p:sldId id="469" r:id="rId3"/>
    <p:sldId id="527" r:id="rId4"/>
    <p:sldId id="528" r:id="rId5"/>
    <p:sldId id="529" r:id="rId6"/>
    <p:sldId id="530" r:id="rId7"/>
    <p:sldId id="531" r:id="rId8"/>
    <p:sldId id="532" r:id="rId9"/>
    <p:sldId id="533" r:id="rId10"/>
    <p:sldId id="534" r:id="rId11"/>
    <p:sldId id="535" r:id="rId12"/>
    <p:sldId id="536" r:id="rId13"/>
    <p:sldId id="537" r:id="rId14"/>
    <p:sldId id="538" r:id="rId15"/>
    <p:sldId id="539" r:id="rId16"/>
    <p:sldId id="540" r:id="rId17"/>
    <p:sldId id="541" r:id="rId18"/>
    <p:sldId id="542" r:id="rId19"/>
    <p:sldId id="543" r:id="rId20"/>
    <p:sldId id="544" r:id="rId21"/>
    <p:sldId id="545" r:id="rId22"/>
    <p:sldId id="549" r:id="rId23"/>
    <p:sldId id="550" r:id="rId24"/>
    <p:sldId id="579" r:id="rId25"/>
    <p:sldId id="551" r:id="rId26"/>
    <p:sldId id="552" r:id="rId27"/>
    <p:sldId id="553" r:id="rId28"/>
    <p:sldId id="554" r:id="rId29"/>
    <p:sldId id="555" r:id="rId30"/>
    <p:sldId id="556" r:id="rId31"/>
    <p:sldId id="557" r:id="rId32"/>
    <p:sldId id="546" r:id="rId33"/>
    <p:sldId id="558" r:id="rId34"/>
    <p:sldId id="559" r:id="rId35"/>
    <p:sldId id="577" r:id="rId36"/>
    <p:sldId id="561" r:id="rId37"/>
    <p:sldId id="562" r:id="rId38"/>
    <p:sldId id="578" r:id="rId39"/>
    <p:sldId id="563" r:id="rId40"/>
    <p:sldId id="547" r:id="rId41"/>
    <p:sldId id="568" r:id="rId42"/>
    <p:sldId id="580" r:id="rId43"/>
    <p:sldId id="565" r:id="rId44"/>
    <p:sldId id="566" r:id="rId45"/>
    <p:sldId id="587" r:id="rId46"/>
    <p:sldId id="585" r:id="rId47"/>
    <p:sldId id="586" r:id="rId48"/>
    <p:sldId id="582" r:id="rId49"/>
    <p:sldId id="583" r:id="rId50"/>
    <p:sldId id="588" r:id="rId51"/>
    <p:sldId id="589" r:id="rId52"/>
    <p:sldId id="581" r:id="rId53"/>
    <p:sldId id="548" r:id="rId54"/>
    <p:sldId id="468" r:id="rId55"/>
    <p:sldId id="570" r:id="rId56"/>
    <p:sldId id="416" r:id="rId57"/>
    <p:sldId id="571" r:id="rId58"/>
    <p:sldId id="572" r:id="rId59"/>
    <p:sldId id="573" r:id="rId60"/>
    <p:sldId id="574" r:id="rId61"/>
    <p:sldId id="575" r:id="rId62"/>
    <p:sldId id="436" r:id="rId63"/>
    <p:sldId id="440" r:id="rId64"/>
    <p:sldId id="576" r:id="rId65"/>
  </p:sldIdLst>
  <p:sldSz cx="13004800" cy="9753600"/>
  <p:notesSz cx="6858000" cy="9144000"/>
  <p:defaultTextStyle>
    <a:lvl1pPr algn="ctr" defTabSz="584200">
      <a:defRPr sz="4200">
        <a:latin typeface="+mj-lt"/>
        <a:ea typeface="+mj-ea"/>
        <a:cs typeface="+mj-cs"/>
        <a:sym typeface="Helvetica Neue Light"/>
      </a:defRPr>
    </a:lvl1pPr>
    <a:lvl2pPr indent="342900" algn="ctr" defTabSz="584200">
      <a:defRPr sz="4200">
        <a:latin typeface="+mj-lt"/>
        <a:ea typeface="+mj-ea"/>
        <a:cs typeface="+mj-cs"/>
        <a:sym typeface="Helvetica Neue Light"/>
      </a:defRPr>
    </a:lvl2pPr>
    <a:lvl3pPr indent="685800" algn="ctr" defTabSz="584200">
      <a:defRPr sz="4200">
        <a:latin typeface="+mj-lt"/>
        <a:ea typeface="+mj-ea"/>
        <a:cs typeface="+mj-cs"/>
        <a:sym typeface="Helvetica Neue Light"/>
      </a:defRPr>
    </a:lvl3pPr>
    <a:lvl4pPr indent="1028700" algn="ctr" defTabSz="584200">
      <a:defRPr sz="4200">
        <a:latin typeface="+mj-lt"/>
        <a:ea typeface="+mj-ea"/>
        <a:cs typeface="+mj-cs"/>
        <a:sym typeface="Helvetica Neue Light"/>
      </a:defRPr>
    </a:lvl4pPr>
    <a:lvl5pPr indent="1371600" algn="ctr" defTabSz="584200">
      <a:defRPr sz="4200">
        <a:latin typeface="+mj-lt"/>
        <a:ea typeface="+mj-ea"/>
        <a:cs typeface="+mj-cs"/>
        <a:sym typeface="Helvetica Neue Light"/>
      </a:defRPr>
    </a:lvl5pPr>
    <a:lvl6pPr indent="1714500" algn="ctr" defTabSz="584200">
      <a:defRPr sz="4200">
        <a:latin typeface="+mj-lt"/>
        <a:ea typeface="+mj-ea"/>
        <a:cs typeface="+mj-cs"/>
        <a:sym typeface="Helvetica Neue Light"/>
      </a:defRPr>
    </a:lvl6pPr>
    <a:lvl7pPr indent="2057400" algn="ctr" defTabSz="584200">
      <a:defRPr sz="4200">
        <a:latin typeface="+mj-lt"/>
        <a:ea typeface="+mj-ea"/>
        <a:cs typeface="+mj-cs"/>
        <a:sym typeface="Helvetica Neue Light"/>
      </a:defRPr>
    </a:lvl7pPr>
    <a:lvl8pPr indent="2400300" algn="ctr" defTabSz="584200">
      <a:defRPr sz="4200">
        <a:latin typeface="+mj-lt"/>
        <a:ea typeface="+mj-ea"/>
        <a:cs typeface="+mj-cs"/>
        <a:sym typeface="Helvetica Neue Light"/>
      </a:defRPr>
    </a:lvl8pPr>
    <a:lvl9pPr indent="2743200" algn="ctr" defTabSz="584200">
      <a:defRPr sz="4200">
        <a:latin typeface="+mj-lt"/>
        <a:ea typeface="+mj-ea"/>
        <a:cs typeface="+mj-cs"/>
        <a:sym typeface="Helvetica Neue Ligh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7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Ref idx="min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a:tcStyle>
        <a:tcBdr/>
        <a:fill>
          <a:solidFill>
            <a:srgbClr val="F2F2F2"/>
          </a:solidFill>
        </a:fill>
      </a:tcStyle>
    </a:band2H>
    <a:firstCol>
      <a:tcTxStyle>
        <a:fontRef idx="minor">
          <a:srgbClr val="444444"/>
        </a:fontRef>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a:fontRef idx="minor">
          <a:srgbClr val="444444"/>
        </a:fontRef>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a:fontRef idx="min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325D6B"/>
          </a:solidFill>
        </a:fill>
      </a:tcStyle>
    </a:firstRow>
  </a:tblStyle>
  <a:tblStyle styleId="{C7B018BB-80A7-4F77-B60F-C8B233D01FF8}" styleName="">
    <a:tblBg/>
    <a:wholeTbl>
      <a:tcTxStyle>
        <a:fontRef idx="minor">
          <a:srgbClr val="444444"/>
        </a:fontRef>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EFF8FA"/>
          </a:solidFill>
        </a:fill>
      </a:tcStyle>
    </a:band2H>
    <a:firstCol>
      <a:tcTxStyle>
        <a:fontRef idx="minor">
          <a:srgbClr val="444444"/>
        </a:fontRef>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a:fontRef idx="minor">
          <a:srgbClr val="FFFFFF"/>
        </a:fontRef>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a:fontRef idx="minor">
          <a:srgbClr val="444444"/>
        </a:fontRef>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F2F2F2"/>
          </a:solidFill>
        </a:fill>
      </a:tcStyle>
    </a:band2H>
    <a:firstCol>
      <a:tcTxStyle>
        <a:fontRef idx="minor">
          <a:srgbClr val="444444"/>
        </a:fontRef>
        <a:srgbClr val="444444"/>
      </a:tcTxStyle>
      <a:tcStyle>
        <a:tcBdr>
          <a:left>
            <a:ln w="12700" cap="flat">
              <a:solidFill>
                <a:srgbClr val="3C3C1D"/>
              </a:solidFill>
              <a:prstDash val="solid"/>
              <a:miter lim="400000"/>
            </a:ln>
          </a:left>
          <a:right>
            <a:ln w="12700" cap="flat">
              <a:solidFill>
                <a:srgbClr val="A9A584"/>
              </a:solidFill>
              <a:prstDash val="solid"/>
              <a:miter lim="400000"/>
            </a:ln>
          </a:right>
          <a:top>
            <a:ln w="12700" cap="flat">
              <a:solidFill>
                <a:srgbClr val="A9A584"/>
              </a:solidFill>
              <a:prstDash val="solid"/>
              <a:miter lim="400000"/>
            </a:ln>
          </a:top>
          <a:bottom>
            <a:ln w="12700" cap="flat">
              <a:solidFill>
                <a:srgbClr val="A9A584"/>
              </a:solidFill>
              <a:prstDash val="solid"/>
              <a:miter lim="400000"/>
            </a:ln>
          </a:bottom>
          <a:insideH>
            <a:ln w="12700" cap="flat">
              <a:solidFill>
                <a:srgbClr val="A9A584"/>
              </a:solidFill>
              <a:prstDash val="solid"/>
              <a:miter lim="400000"/>
            </a:ln>
          </a:insideH>
          <a:insideV>
            <a:ln w="12700" cap="flat">
              <a:solidFill>
                <a:srgbClr val="A9A584"/>
              </a:solidFill>
              <a:prstDash val="solid"/>
              <a:miter lim="400000"/>
            </a:ln>
          </a:insideV>
        </a:tcBdr>
        <a:fill>
          <a:solidFill>
            <a:srgbClr val="CFCDBB"/>
          </a:solidFill>
        </a:fill>
      </a:tcStyle>
    </a:firstCol>
    <a:lastRow>
      <a:tcTxStyle>
        <a:fontRef idx="minor">
          <a:srgbClr val="444444"/>
        </a:fontRef>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a:fontRef idx="minor">
          <a:srgbClr val="FFFFFF"/>
        </a:fontRef>
        <a:srgbClr val="FFFFFF"/>
      </a:tcTxStyle>
      <a:tcStyle>
        <a:tcBdr>
          <a:left>
            <a:ln w="12700" cap="flat">
              <a:solidFill>
                <a:srgbClr val="A9A584"/>
              </a:solidFill>
              <a:prstDash val="solid"/>
              <a:miter lim="400000"/>
            </a:ln>
          </a:left>
          <a:right>
            <a:ln w="12700" cap="flat">
              <a:solidFill>
                <a:srgbClr val="A9A584"/>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rgbClr val="A9A584"/>
              </a:solidFill>
              <a:prstDash val="solid"/>
              <a:miter lim="400000"/>
            </a:ln>
          </a:insideV>
        </a:tcBdr>
        <a:fill>
          <a:solidFill>
            <a:srgbClr val="656839"/>
          </a:solidFill>
        </a:fill>
      </a:tcStyle>
    </a:firstRow>
  </a:tblStyle>
  <a:tblStyle styleId="{CF821DB8-F4EB-4A41-A1BA-3FCAFE7338EE}" styleName="">
    <a:tblBg/>
    <a:wholeTbl>
      <a:tcTxStyle>
        <a:fontRef idx="min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a:tcStyle>
        <a:tcBdr/>
        <a:fill>
          <a:solidFill>
            <a:srgbClr val="E4E4E0"/>
          </a:solidFill>
        </a:fill>
      </a:tcStyle>
    </a:band2H>
    <a:firstCol>
      <a:tcTxStyle>
        <a:fontRef idx="minor">
          <a:srgbClr val="FFFFFF"/>
        </a:fontRef>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a:fontRef idx="minor">
          <a:srgbClr val="444444"/>
        </a:fontRef>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a:fontRef idx="minor">
          <a:srgbClr val="FFFFFF"/>
        </a:fontRef>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rgbClr val="A9A584"/>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a:fontRef idx="min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a:tcStyle>
        <a:tcBdr/>
        <a:fill>
          <a:solidFill>
            <a:srgbClr val="F2F2F2"/>
          </a:solidFill>
        </a:fill>
      </a:tcStyle>
    </a:band2H>
    <a:firstCol>
      <a:tcTxStyle>
        <a:fontRef idx="min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a:fontRef idx="minor">
          <a:srgbClr val="444444"/>
        </a:fontRef>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a:fontRef idx="minor">
          <a:srgbClr val="444444"/>
        </a:fontRef>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a:fontRef idx="minor">
          <a:srgbClr val="777777"/>
        </a:fontRef>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a:tcStyle>
        <a:tcBdr/>
        <a:fill>
          <a:solidFill>
            <a:srgbClr val="D2D2D2">
              <a:alpha val="30000"/>
            </a:srgbClr>
          </a:solidFill>
        </a:fill>
      </a:tcStyle>
    </a:band2H>
    <a:firstCol>
      <a:tcTxStyle>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 styleId="{8F44A2F1-9E1F-4B54-A3A2-5F16C0AD49E2}" styleName="">
    <a:tblBg/>
    <a:wholeTbl>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D2D2D2">
              <a:alpha val="30000"/>
            </a:srgbClr>
          </a:solidFill>
        </a:fill>
      </a:tcStyle>
    </a:band2H>
    <a:firstCol>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Col>
    <a:lastRow>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lastRow>
    <a:firstRow>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21"/>
    <p:restoredTop sz="94674"/>
  </p:normalViewPr>
  <p:slideViewPr>
    <p:cSldViewPr snapToGrid="0" snapToObjects="1">
      <p:cViewPr varScale="1">
        <p:scale>
          <a:sx n="87" d="100"/>
          <a:sy n="87" d="100"/>
        </p:scale>
        <p:origin x="1392" y="200"/>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handoutMaster" Target="handoutMasters/handoutMaster1.xml"/><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C54FC2-4C85-CB44-A4F4-ABAB06F3C868}"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B9742CE6-D30B-064E-B9EF-0A464A5B94FA}">
      <dgm:prSet phldrT="[Text]"/>
      <dgm:spPr>
        <a:solidFill>
          <a:srgbClr val="0070C0"/>
        </a:solidFill>
      </dgm:spPr>
      <dgm:t>
        <a:bodyPr/>
        <a:lstStyle/>
        <a:p>
          <a:r>
            <a:rPr lang="en-US" dirty="0" smtClean="0"/>
            <a:t>Statistical</a:t>
          </a:r>
          <a:endParaRPr lang="en-US" dirty="0"/>
        </a:p>
      </dgm:t>
    </dgm:pt>
    <dgm:pt modelId="{D8D27A1B-6171-554F-9B9C-AB5B813776DD}" type="parTrans" cxnId="{8F094D95-4199-DA43-90BB-6ACCBF9B255C}">
      <dgm:prSet/>
      <dgm:spPr/>
      <dgm:t>
        <a:bodyPr/>
        <a:lstStyle/>
        <a:p>
          <a:endParaRPr lang="en-US"/>
        </a:p>
      </dgm:t>
    </dgm:pt>
    <dgm:pt modelId="{8E306268-8958-2F45-9CA8-AF1610342D4E}" type="sibTrans" cxnId="{8F094D95-4199-DA43-90BB-6ACCBF9B255C}">
      <dgm:prSet/>
      <dgm:spPr/>
      <dgm:t>
        <a:bodyPr/>
        <a:lstStyle/>
        <a:p>
          <a:endParaRPr lang="en-US"/>
        </a:p>
      </dgm:t>
    </dgm:pt>
    <dgm:pt modelId="{7C51F1C4-BFDA-4C40-9913-F2E564136400}">
      <dgm:prSet/>
      <dgm:spPr/>
      <dgm:t>
        <a:bodyPr/>
        <a:lstStyle/>
        <a:p>
          <a:r>
            <a:rPr lang="en-US" smtClean="0"/>
            <a:t>Analysis of the observed behavior using univariate, multivariate, or time-series models of observed metrics</a:t>
          </a:r>
          <a:endParaRPr lang="en-US" dirty="0" smtClean="0"/>
        </a:p>
      </dgm:t>
    </dgm:pt>
    <dgm:pt modelId="{A14ED91B-4C4D-1149-828F-D7F407C5FB39}" type="parTrans" cxnId="{E84B274E-67F6-134D-AAED-E98D0520FE13}">
      <dgm:prSet/>
      <dgm:spPr/>
      <dgm:t>
        <a:bodyPr/>
        <a:lstStyle/>
        <a:p>
          <a:endParaRPr lang="en-US"/>
        </a:p>
      </dgm:t>
    </dgm:pt>
    <dgm:pt modelId="{186F9B06-802A-6D47-884A-BC3B51571991}" type="sibTrans" cxnId="{E84B274E-67F6-134D-AAED-E98D0520FE13}">
      <dgm:prSet/>
      <dgm:spPr/>
      <dgm:t>
        <a:bodyPr/>
        <a:lstStyle/>
        <a:p>
          <a:endParaRPr lang="en-US"/>
        </a:p>
      </dgm:t>
    </dgm:pt>
    <dgm:pt modelId="{F0210C36-8B73-F849-AA78-C422EF0B6AC3}">
      <dgm:prSet/>
      <dgm:spPr>
        <a:solidFill>
          <a:srgbClr val="0070C0"/>
        </a:solidFill>
      </dgm:spPr>
      <dgm:t>
        <a:bodyPr/>
        <a:lstStyle/>
        <a:p>
          <a:r>
            <a:rPr lang="en-US" smtClean="0"/>
            <a:t>Knowledge based</a:t>
          </a:r>
          <a:endParaRPr lang="en-US" dirty="0"/>
        </a:p>
      </dgm:t>
    </dgm:pt>
    <dgm:pt modelId="{5C1D6CFD-3F35-C74A-B806-664DF9A68045}" type="parTrans" cxnId="{F4DB16BB-B289-0141-92EF-A4F0E9C56FDC}">
      <dgm:prSet/>
      <dgm:spPr/>
      <dgm:t>
        <a:bodyPr/>
        <a:lstStyle/>
        <a:p>
          <a:endParaRPr lang="en-US"/>
        </a:p>
      </dgm:t>
    </dgm:pt>
    <dgm:pt modelId="{722C20C0-7951-ED4A-890A-D5CF1293B5AC}" type="sibTrans" cxnId="{F4DB16BB-B289-0141-92EF-A4F0E9C56FDC}">
      <dgm:prSet/>
      <dgm:spPr/>
      <dgm:t>
        <a:bodyPr/>
        <a:lstStyle/>
        <a:p>
          <a:endParaRPr lang="en-US"/>
        </a:p>
      </dgm:t>
    </dgm:pt>
    <dgm:pt modelId="{DCF74B8E-A671-8E4A-BFBD-2CC2FFDA8297}">
      <dgm:prSet/>
      <dgm:spPr/>
      <dgm:t>
        <a:bodyPr/>
        <a:lstStyle/>
        <a:p>
          <a:r>
            <a:rPr lang="en-US" dirty="0" smtClean="0"/>
            <a:t>Approaches use an expert system that classifies observed behavior according to a set of rules that model legitimate behavior</a:t>
          </a:r>
        </a:p>
      </dgm:t>
    </dgm:pt>
    <dgm:pt modelId="{76EC7298-07F5-D445-8E97-75905916F027}" type="parTrans" cxnId="{08AD0AAA-892F-8C41-A0FA-65D5ED03C6C6}">
      <dgm:prSet/>
      <dgm:spPr/>
      <dgm:t>
        <a:bodyPr/>
        <a:lstStyle/>
        <a:p>
          <a:endParaRPr lang="en-US"/>
        </a:p>
      </dgm:t>
    </dgm:pt>
    <dgm:pt modelId="{A0C61965-9A6C-364A-8FEB-0999E4179577}" type="sibTrans" cxnId="{08AD0AAA-892F-8C41-A0FA-65D5ED03C6C6}">
      <dgm:prSet/>
      <dgm:spPr/>
      <dgm:t>
        <a:bodyPr/>
        <a:lstStyle/>
        <a:p>
          <a:endParaRPr lang="en-US"/>
        </a:p>
      </dgm:t>
    </dgm:pt>
    <dgm:pt modelId="{3AC66A0A-0CC5-CD41-9185-E7ED24830A0D}">
      <dgm:prSet/>
      <dgm:spPr>
        <a:solidFill>
          <a:srgbClr val="0070C0"/>
        </a:solidFill>
      </dgm:spPr>
      <dgm:t>
        <a:bodyPr/>
        <a:lstStyle/>
        <a:p>
          <a:r>
            <a:rPr lang="en-US" smtClean="0"/>
            <a:t>Machine-learning</a:t>
          </a:r>
          <a:endParaRPr lang="en-US" dirty="0"/>
        </a:p>
      </dgm:t>
    </dgm:pt>
    <dgm:pt modelId="{F5708234-65E1-A247-866B-2B1A3A19CA31}" type="parTrans" cxnId="{DA42B004-451B-C048-AEF0-CE4814CF05C6}">
      <dgm:prSet/>
      <dgm:spPr/>
      <dgm:t>
        <a:bodyPr/>
        <a:lstStyle/>
        <a:p>
          <a:endParaRPr lang="en-US"/>
        </a:p>
      </dgm:t>
    </dgm:pt>
    <dgm:pt modelId="{1EFBD5D0-2076-2C4C-A5BB-04901C284780}" type="sibTrans" cxnId="{DA42B004-451B-C048-AEF0-CE4814CF05C6}">
      <dgm:prSet/>
      <dgm:spPr/>
      <dgm:t>
        <a:bodyPr/>
        <a:lstStyle/>
        <a:p>
          <a:endParaRPr lang="en-US"/>
        </a:p>
      </dgm:t>
    </dgm:pt>
    <dgm:pt modelId="{C96C59EA-46A9-054D-A394-3AFA374FC8A4}">
      <dgm:prSet/>
      <dgm:spPr/>
      <dgm:t>
        <a:bodyPr/>
        <a:lstStyle/>
        <a:p>
          <a:r>
            <a:rPr lang="en-US" smtClean="0"/>
            <a:t>Approaches automatically determine a suitable classification model from the training data using data mining techniques</a:t>
          </a:r>
          <a:endParaRPr lang="en-US" dirty="0"/>
        </a:p>
      </dgm:t>
    </dgm:pt>
    <dgm:pt modelId="{4CD6D663-9D9C-6E40-B2B1-01B5A748C3B5}" type="parTrans" cxnId="{382E3AB5-22E3-9F46-9477-E27710FE652F}">
      <dgm:prSet/>
      <dgm:spPr/>
      <dgm:t>
        <a:bodyPr/>
        <a:lstStyle/>
        <a:p>
          <a:endParaRPr lang="en-US"/>
        </a:p>
      </dgm:t>
    </dgm:pt>
    <dgm:pt modelId="{CA690B4D-B136-5F4D-ABD3-85B92DD20B38}" type="sibTrans" cxnId="{382E3AB5-22E3-9F46-9477-E27710FE652F}">
      <dgm:prSet/>
      <dgm:spPr/>
      <dgm:t>
        <a:bodyPr/>
        <a:lstStyle/>
        <a:p>
          <a:endParaRPr lang="en-US"/>
        </a:p>
      </dgm:t>
    </dgm:pt>
    <dgm:pt modelId="{CCF78B0F-D6D7-EC44-BF6C-DE1726354E74}" type="pres">
      <dgm:prSet presAssocID="{86C54FC2-4C85-CB44-A4F4-ABAB06F3C868}" presName="Name0" presStyleCnt="0">
        <dgm:presLayoutVars>
          <dgm:dir/>
          <dgm:animLvl val="lvl"/>
          <dgm:resizeHandles val="exact"/>
        </dgm:presLayoutVars>
      </dgm:prSet>
      <dgm:spPr/>
      <dgm:t>
        <a:bodyPr/>
        <a:lstStyle/>
        <a:p>
          <a:endParaRPr lang="en-US"/>
        </a:p>
      </dgm:t>
    </dgm:pt>
    <dgm:pt modelId="{C48FF894-851E-3944-8461-25192C2A06CB}" type="pres">
      <dgm:prSet presAssocID="{B9742CE6-D30B-064E-B9EF-0A464A5B94FA}" presName="composite" presStyleCnt="0"/>
      <dgm:spPr/>
    </dgm:pt>
    <dgm:pt modelId="{C11B8927-92E9-E448-AC55-A1999D35A709}" type="pres">
      <dgm:prSet presAssocID="{B9742CE6-D30B-064E-B9EF-0A464A5B94FA}" presName="parTx" presStyleLbl="alignNode1" presStyleIdx="0" presStyleCnt="3">
        <dgm:presLayoutVars>
          <dgm:chMax val="0"/>
          <dgm:chPref val="0"/>
          <dgm:bulletEnabled val="1"/>
        </dgm:presLayoutVars>
      </dgm:prSet>
      <dgm:spPr/>
      <dgm:t>
        <a:bodyPr/>
        <a:lstStyle/>
        <a:p>
          <a:endParaRPr lang="en-US"/>
        </a:p>
      </dgm:t>
    </dgm:pt>
    <dgm:pt modelId="{8F1AEFA8-7AB2-234A-AAE8-EE53294DDF6C}" type="pres">
      <dgm:prSet presAssocID="{B9742CE6-D30B-064E-B9EF-0A464A5B94FA}" presName="desTx" presStyleLbl="alignAccFollowNode1" presStyleIdx="0" presStyleCnt="3">
        <dgm:presLayoutVars>
          <dgm:bulletEnabled val="1"/>
        </dgm:presLayoutVars>
      </dgm:prSet>
      <dgm:spPr/>
      <dgm:t>
        <a:bodyPr/>
        <a:lstStyle/>
        <a:p>
          <a:endParaRPr lang="en-US"/>
        </a:p>
      </dgm:t>
    </dgm:pt>
    <dgm:pt modelId="{D641147A-24EB-DB47-92C1-D30ABCA5F985}" type="pres">
      <dgm:prSet presAssocID="{8E306268-8958-2F45-9CA8-AF1610342D4E}" presName="space" presStyleCnt="0"/>
      <dgm:spPr/>
    </dgm:pt>
    <dgm:pt modelId="{857CEAD5-E3F4-004A-8CCB-701C2B735E32}" type="pres">
      <dgm:prSet presAssocID="{F0210C36-8B73-F849-AA78-C422EF0B6AC3}" presName="composite" presStyleCnt="0"/>
      <dgm:spPr/>
    </dgm:pt>
    <dgm:pt modelId="{600A406A-E6CB-594A-B400-09FC87DD37D7}" type="pres">
      <dgm:prSet presAssocID="{F0210C36-8B73-F849-AA78-C422EF0B6AC3}" presName="parTx" presStyleLbl="alignNode1" presStyleIdx="1" presStyleCnt="3">
        <dgm:presLayoutVars>
          <dgm:chMax val="0"/>
          <dgm:chPref val="0"/>
          <dgm:bulletEnabled val="1"/>
        </dgm:presLayoutVars>
      </dgm:prSet>
      <dgm:spPr/>
      <dgm:t>
        <a:bodyPr/>
        <a:lstStyle/>
        <a:p>
          <a:endParaRPr lang="en-US"/>
        </a:p>
      </dgm:t>
    </dgm:pt>
    <dgm:pt modelId="{781D5E4B-F86D-924A-BC41-C7667655BD82}" type="pres">
      <dgm:prSet presAssocID="{F0210C36-8B73-F849-AA78-C422EF0B6AC3}" presName="desTx" presStyleLbl="alignAccFollowNode1" presStyleIdx="1" presStyleCnt="3">
        <dgm:presLayoutVars>
          <dgm:bulletEnabled val="1"/>
        </dgm:presLayoutVars>
      </dgm:prSet>
      <dgm:spPr/>
      <dgm:t>
        <a:bodyPr/>
        <a:lstStyle/>
        <a:p>
          <a:endParaRPr lang="en-US"/>
        </a:p>
      </dgm:t>
    </dgm:pt>
    <dgm:pt modelId="{CF5C868E-4188-E842-825E-E64AC3825641}" type="pres">
      <dgm:prSet presAssocID="{722C20C0-7951-ED4A-890A-D5CF1293B5AC}" presName="space" presStyleCnt="0"/>
      <dgm:spPr/>
    </dgm:pt>
    <dgm:pt modelId="{346E93D3-76A5-AF46-90C6-993BC88247B5}" type="pres">
      <dgm:prSet presAssocID="{3AC66A0A-0CC5-CD41-9185-E7ED24830A0D}" presName="composite" presStyleCnt="0"/>
      <dgm:spPr/>
    </dgm:pt>
    <dgm:pt modelId="{6AB72217-9CC8-814A-89F2-9C29E0F7760E}" type="pres">
      <dgm:prSet presAssocID="{3AC66A0A-0CC5-CD41-9185-E7ED24830A0D}" presName="parTx" presStyleLbl="alignNode1" presStyleIdx="2" presStyleCnt="3">
        <dgm:presLayoutVars>
          <dgm:chMax val="0"/>
          <dgm:chPref val="0"/>
          <dgm:bulletEnabled val="1"/>
        </dgm:presLayoutVars>
      </dgm:prSet>
      <dgm:spPr/>
      <dgm:t>
        <a:bodyPr/>
        <a:lstStyle/>
        <a:p>
          <a:endParaRPr lang="en-US"/>
        </a:p>
      </dgm:t>
    </dgm:pt>
    <dgm:pt modelId="{7AD21AE2-02DA-6B47-91BB-A7BFD64D0D3D}" type="pres">
      <dgm:prSet presAssocID="{3AC66A0A-0CC5-CD41-9185-E7ED24830A0D}" presName="desTx" presStyleLbl="alignAccFollowNode1" presStyleIdx="2" presStyleCnt="3">
        <dgm:presLayoutVars>
          <dgm:bulletEnabled val="1"/>
        </dgm:presLayoutVars>
      </dgm:prSet>
      <dgm:spPr/>
      <dgm:t>
        <a:bodyPr/>
        <a:lstStyle/>
        <a:p>
          <a:endParaRPr lang="en-US"/>
        </a:p>
      </dgm:t>
    </dgm:pt>
  </dgm:ptLst>
  <dgm:cxnLst>
    <dgm:cxn modelId="{08AD0AAA-892F-8C41-A0FA-65D5ED03C6C6}" srcId="{F0210C36-8B73-F849-AA78-C422EF0B6AC3}" destId="{DCF74B8E-A671-8E4A-BFBD-2CC2FFDA8297}" srcOrd="0" destOrd="0" parTransId="{76EC7298-07F5-D445-8E97-75905916F027}" sibTransId="{A0C61965-9A6C-364A-8FEB-0999E4179577}"/>
    <dgm:cxn modelId="{8F094D95-4199-DA43-90BB-6ACCBF9B255C}" srcId="{86C54FC2-4C85-CB44-A4F4-ABAB06F3C868}" destId="{B9742CE6-D30B-064E-B9EF-0A464A5B94FA}" srcOrd="0" destOrd="0" parTransId="{D8D27A1B-6171-554F-9B9C-AB5B813776DD}" sibTransId="{8E306268-8958-2F45-9CA8-AF1610342D4E}"/>
    <dgm:cxn modelId="{AA70E95E-5A62-E044-897F-65F51039B8ED}" type="presOf" srcId="{DCF74B8E-A671-8E4A-BFBD-2CC2FFDA8297}" destId="{781D5E4B-F86D-924A-BC41-C7667655BD82}" srcOrd="0" destOrd="0" presId="urn:microsoft.com/office/officeart/2005/8/layout/hList1"/>
    <dgm:cxn modelId="{F4DB16BB-B289-0141-92EF-A4F0E9C56FDC}" srcId="{86C54FC2-4C85-CB44-A4F4-ABAB06F3C868}" destId="{F0210C36-8B73-F849-AA78-C422EF0B6AC3}" srcOrd="1" destOrd="0" parTransId="{5C1D6CFD-3F35-C74A-B806-664DF9A68045}" sibTransId="{722C20C0-7951-ED4A-890A-D5CF1293B5AC}"/>
    <dgm:cxn modelId="{382E3AB5-22E3-9F46-9477-E27710FE652F}" srcId="{3AC66A0A-0CC5-CD41-9185-E7ED24830A0D}" destId="{C96C59EA-46A9-054D-A394-3AFA374FC8A4}" srcOrd="0" destOrd="0" parTransId="{4CD6D663-9D9C-6E40-B2B1-01B5A748C3B5}" sibTransId="{CA690B4D-B136-5F4D-ABD3-85B92DD20B38}"/>
    <dgm:cxn modelId="{E2C8DF61-85EC-4D46-B6C3-B21220136D51}" type="presOf" srcId="{7C51F1C4-BFDA-4C40-9913-F2E564136400}" destId="{8F1AEFA8-7AB2-234A-AAE8-EE53294DDF6C}" srcOrd="0" destOrd="0" presId="urn:microsoft.com/office/officeart/2005/8/layout/hList1"/>
    <dgm:cxn modelId="{EB2830CA-B0B2-D749-A65B-DB4D7E52C8C1}" type="presOf" srcId="{3AC66A0A-0CC5-CD41-9185-E7ED24830A0D}" destId="{6AB72217-9CC8-814A-89F2-9C29E0F7760E}" srcOrd="0" destOrd="0" presId="urn:microsoft.com/office/officeart/2005/8/layout/hList1"/>
    <dgm:cxn modelId="{DA42B004-451B-C048-AEF0-CE4814CF05C6}" srcId="{86C54FC2-4C85-CB44-A4F4-ABAB06F3C868}" destId="{3AC66A0A-0CC5-CD41-9185-E7ED24830A0D}" srcOrd="2" destOrd="0" parTransId="{F5708234-65E1-A247-866B-2B1A3A19CA31}" sibTransId="{1EFBD5D0-2076-2C4C-A5BB-04901C284780}"/>
    <dgm:cxn modelId="{A9E4EBFA-971E-3F41-876F-D6F49D46A522}" type="presOf" srcId="{F0210C36-8B73-F849-AA78-C422EF0B6AC3}" destId="{600A406A-E6CB-594A-B400-09FC87DD37D7}" srcOrd="0" destOrd="0" presId="urn:microsoft.com/office/officeart/2005/8/layout/hList1"/>
    <dgm:cxn modelId="{3D10CE87-D460-9F48-94A9-1A3616D1F0A8}" type="presOf" srcId="{C96C59EA-46A9-054D-A394-3AFA374FC8A4}" destId="{7AD21AE2-02DA-6B47-91BB-A7BFD64D0D3D}" srcOrd="0" destOrd="0" presId="urn:microsoft.com/office/officeart/2005/8/layout/hList1"/>
    <dgm:cxn modelId="{A8181C2E-6740-8946-ACAF-D86BC719B05C}" type="presOf" srcId="{B9742CE6-D30B-064E-B9EF-0A464A5B94FA}" destId="{C11B8927-92E9-E448-AC55-A1999D35A709}" srcOrd="0" destOrd="0" presId="urn:microsoft.com/office/officeart/2005/8/layout/hList1"/>
    <dgm:cxn modelId="{E84B274E-67F6-134D-AAED-E98D0520FE13}" srcId="{B9742CE6-D30B-064E-B9EF-0A464A5B94FA}" destId="{7C51F1C4-BFDA-4C40-9913-F2E564136400}" srcOrd="0" destOrd="0" parTransId="{A14ED91B-4C4D-1149-828F-D7F407C5FB39}" sibTransId="{186F9B06-802A-6D47-884A-BC3B51571991}"/>
    <dgm:cxn modelId="{8C094693-E65A-4542-9B6A-47FAD33CCE00}" type="presOf" srcId="{86C54FC2-4C85-CB44-A4F4-ABAB06F3C868}" destId="{CCF78B0F-D6D7-EC44-BF6C-DE1726354E74}" srcOrd="0" destOrd="0" presId="urn:microsoft.com/office/officeart/2005/8/layout/hList1"/>
    <dgm:cxn modelId="{2A8FEA4B-6666-BE4C-A72C-2CB6102130A4}" type="presParOf" srcId="{CCF78B0F-D6D7-EC44-BF6C-DE1726354E74}" destId="{C48FF894-851E-3944-8461-25192C2A06CB}" srcOrd="0" destOrd="0" presId="urn:microsoft.com/office/officeart/2005/8/layout/hList1"/>
    <dgm:cxn modelId="{09F6CB0E-D6D5-0149-94E2-C4FB77F2FD5F}" type="presParOf" srcId="{C48FF894-851E-3944-8461-25192C2A06CB}" destId="{C11B8927-92E9-E448-AC55-A1999D35A709}" srcOrd="0" destOrd="0" presId="urn:microsoft.com/office/officeart/2005/8/layout/hList1"/>
    <dgm:cxn modelId="{3F8919C7-370D-C441-A018-D76E884A53B5}" type="presParOf" srcId="{C48FF894-851E-3944-8461-25192C2A06CB}" destId="{8F1AEFA8-7AB2-234A-AAE8-EE53294DDF6C}" srcOrd="1" destOrd="0" presId="urn:microsoft.com/office/officeart/2005/8/layout/hList1"/>
    <dgm:cxn modelId="{CF72752A-F848-594E-B670-B3D159808E49}" type="presParOf" srcId="{CCF78B0F-D6D7-EC44-BF6C-DE1726354E74}" destId="{D641147A-24EB-DB47-92C1-D30ABCA5F985}" srcOrd="1" destOrd="0" presId="urn:microsoft.com/office/officeart/2005/8/layout/hList1"/>
    <dgm:cxn modelId="{E6DB9348-CBDA-4143-8186-975430C6DF6D}" type="presParOf" srcId="{CCF78B0F-D6D7-EC44-BF6C-DE1726354E74}" destId="{857CEAD5-E3F4-004A-8CCB-701C2B735E32}" srcOrd="2" destOrd="0" presId="urn:microsoft.com/office/officeart/2005/8/layout/hList1"/>
    <dgm:cxn modelId="{48C5899C-E30E-0F45-AF87-C0AB40108EFB}" type="presParOf" srcId="{857CEAD5-E3F4-004A-8CCB-701C2B735E32}" destId="{600A406A-E6CB-594A-B400-09FC87DD37D7}" srcOrd="0" destOrd="0" presId="urn:microsoft.com/office/officeart/2005/8/layout/hList1"/>
    <dgm:cxn modelId="{E5C1F16F-5C17-9549-B7D5-0167F66D045D}" type="presParOf" srcId="{857CEAD5-E3F4-004A-8CCB-701C2B735E32}" destId="{781D5E4B-F86D-924A-BC41-C7667655BD82}" srcOrd="1" destOrd="0" presId="urn:microsoft.com/office/officeart/2005/8/layout/hList1"/>
    <dgm:cxn modelId="{A2729A77-CDF5-AF4E-9FEF-295BC5259251}" type="presParOf" srcId="{CCF78B0F-D6D7-EC44-BF6C-DE1726354E74}" destId="{CF5C868E-4188-E842-825E-E64AC3825641}" srcOrd="3" destOrd="0" presId="urn:microsoft.com/office/officeart/2005/8/layout/hList1"/>
    <dgm:cxn modelId="{D07239B3-4F08-B34E-90BB-118451C2FB87}" type="presParOf" srcId="{CCF78B0F-D6D7-EC44-BF6C-DE1726354E74}" destId="{346E93D3-76A5-AF46-90C6-993BC88247B5}" srcOrd="4" destOrd="0" presId="urn:microsoft.com/office/officeart/2005/8/layout/hList1"/>
    <dgm:cxn modelId="{28406BB0-4DBC-3F4C-A22B-DE5A9A61ADB1}" type="presParOf" srcId="{346E93D3-76A5-AF46-90C6-993BC88247B5}" destId="{6AB72217-9CC8-814A-89F2-9C29E0F7760E}" srcOrd="0" destOrd="0" presId="urn:microsoft.com/office/officeart/2005/8/layout/hList1"/>
    <dgm:cxn modelId="{1870EAB4-AA57-EE47-AAEE-022EAD06726C}" type="presParOf" srcId="{346E93D3-76A5-AF46-90C6-993BC88247B5}" destId="{7AD21AE2-02DA-6B47-91BB-A7BFD64D0D3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9D78D9-EE64-7945-B0E9-A5843C1E4A7E}" type="doc">
      <dgm:prSet loTypeId="urn:microsoft.com/office/officeart/2005/8/layout/lProcess1" loCatId="" qsTypeId="urn:microsoft.com/office/officeart/2005/8/quickstyle/simple4" qsCatId="simple" csTypeId="urn:microsoft.com/office/officeart/2005/8/colors/accent1_2" csCatId="accent1" phldr="1"/>
      <dgm:spPr/>
      <dgm:t>
        <a:bodyPr/>
        <a:lstStyle/>
        <a:p>
          <a:endParaRPr lang="en-US"/>
        </a:p>
      </dgm:t>
    </dgm:pt>
    <dgm:pt modelId="{972E5748-98F6-9546-A223-675E3E60B3DA}">
      <dgm:prSet custT="1"/>
      <dgm:spPr>
        <a:solidFill>
          <a:srgbClr val="0070C0"/>
        </a:solidFill>
      </dgm:spPr>
      <dgm:t>
        <a:bodyPr/>
        <a:lstStyle/>
        <a:p>
          <a:pPr rtl="0"/>
          <a:r>
            <a:rPr lang="en-US" sz="2800" b="0" dirty="0" smtClean="0"/>
            <a:t>Signature approaches</a:t>
          </a:r>
          <a:endParaRPr lang="en-US" sz="2800" b="0" dirty="0"/>
        </a:p>
      </dgm:t>
    </dgm:pt>
    <dgm:pt modelId="{C8B46E39-8D40-474B-88DD-8A3E65022580}" type="parTrans" cxnId="{C0007A4C-DEF7-1C44-BECD-42A751BC9C94}">
      <dgm:prSet/>
      <dgm:spPr/>
      <dgm:t>
        <a:bodyPr/>
        <a:lstStyle/>
        <a:p>
          <a:endParaRPr lang="en-US"/>
        </a:p>
      </dgm:t>
    </dgm:pt>
    <dgm:pt modelId="{A0111275-E442-C74D-A9BA-C8D18CAA9429}" type="sibTrans" cxnId="{C0007A4C-DEF7-1C44-BECD-42A751BC9C94}">
      <dgm:prSet/>
      <dgm:spPr/>
      <dgm:t>
        <a:bodyPr/>
        <a:lstStyle/>
        <a:p>
          <a:endParaRPr lang="en-US"/>
        </a:p>
      </dgm:t>
    </dgm:pt>
    <dgm:pt modelId="{FD262163-D4EE-2D4D-9F83-1096FACFA993}">
      <dgm:prSet/>
      <dgm:spPr/>
      <dgm:t>
        <a:bodyPr/>
        <a:lstStyle/>
        <a:p>
          <a:pPr rtl="0"/>
          <a:r>
            <a:rPr lang="en-US" dirty="0" smtClean="0"/>
            <a:t>Match a large collection of known patterns of malicious data against data stored on a system or in transit over a network</a:t>
          </a:r>
          <a:endParaRPr lang="en-US" dirty="0"/>
        </a:p>
      </dgm:t>
    </dgm:pt>
    <dgm:pt modelId="{399651AD-F445-AC44-9E4C-96EA41021DDD}" type="parTrans" cxnId="{F564FB4C-5E32-DC46-B983-AFDDA5BE9EA6}">
      <dgm:prSet/>
      <dgm:spPr/>
      <dgm:t>
        <a:bodyPr/>
        <a:lstStyle/>
        <a:p>
          <a:endParaRPr lang="en-US"/>
        </a:p>
      </dgm:t>
    </dgm:pt>
    <dgm:pt modelId="{0B0AE762-940E-FE42-94FD-4999E253DD8A}" type="sibTrans" cxnId="{F564FB4C-5E32-DC46-B983-AFDDA5BE9EA6}">
      <dgm:prSet/>
      <dgm:spPr/>
      <dgm:t>
        <a:bodyPr/>
        <a:lstStyle/>
        <a:p>
          <a:endParaRPr lang="en-US"/>
        </a:p>
      </dgm:t>
    </dgm:pt>
    <dgm:pt modelId="{EE89773C-AB55-4C44-8E97-BF67948F25D2}">
      <dgm:prSet/>
      <dgm:spPr/>
      <dgm:t>
        <a:bodyPr/>
        <a:lstStyle/>
        <a:p>
          <a:pPr rtl="0"/>
          <a:r>
            <a:rPr lang="en-US" dirty="0" smtClean="0"/>
            <a:t>The signatures need to be large enough to minimize the false alarm rate, while still detecting a sufficiently large fraction of malicious data</a:t>
          </a:r>
          <a:endParaRPr lang="en-US" dirty="0"/>
        </a:p>
      </dgm:t>
    </dgm:pt>
    <dgm:pt modelId="{868824A0-52E7-1248-AA0D-5F99C95E5791}" type="parTrans" cxnId="{0C369E87-D922-524D-952C-F349D4DCCEB4}">
      <dgm:prSet/>
      <dgm:spPr/>
      <dgm:t>
        <a:bodyPr/>
        <a:lstStyle/>
        <a:p>
          <a:endParaRPr lang="en-US"/>
        </a:p>
      </dgm:t>
    </dgm:pt>
    <dgm:pt modelId="{E6CE358F-E8F4-274C-AAF9-76A73A6C5CD3}" type="sibTrans" cxnId="{0C369E87-D922-524D-952C-F349D4DCCEB4}">
      <dgm:prSet/>
      <dgm:spPr/>
      <dgm:t>
        <a:bodyPr/>
        <a:lstStyle/>
        <a:p>
          <a:endParaRPr lang="en-US"/>
        </a:p>
      </dgm:t>
    </dgm:pt>
    <dgm:pt modelId="{C6BAD16A-8F28-3744-94B7-6C15B19BE5FB}">
      <dgm:prSet/>
      <dgm:spPr/>
      <dgm:t>
        <a:bodyPr/>
        <a:lstStyle/>
        <a:p>
          <a:pPr rtl="0"/>
          <a:r>
            <a:rPr lang="en-US" dirty="0" smtClean="0"/>
            <a:t>Widely used in anti-virus products, network traffic scanning proxies, and in NIDS</a:t>
          </a:r>
          <a:endParaRPr lang="en-US" dirty="0"/>
        </a:p>
      </dgm:t>
    </dgm:pt>
    <dgm:pt modelId="{FD4369F3-3D23-3A4C-B0A1-5A14DD29C014}" type="parTrans" cxnId="{901556E5-39DE-1244-82AD-56CBA2139866}">
      <dgm:prSet/>
      <dgm:spPr/>
      <dgm:t>
        <a:bodyPr/>
        <a:lstStyle/>
        <a:p>
          <a:endParaRPr lang="en-US"/>
        </a:p>
      </dgm:t>
    </dgm:pt>
    <dgm:pt modelId="{F5125E03-2C98-2F4D-9A9E-BA49F152302B}" type="sibTrans" cxnId="{901556E5-39DE-1244-82AD-56CBA2139866}">
      <dgm:prSet/>
      <dgm:spPr/>
      <dgm:t>
        <a:bodyPr/>
        <a:lstStyle/>
        <a:p>
          <a:endParaRPr lang="en-US"/>
        </a:p>
      </dgm:t>
    </dgm:pt>
    <dgm:pt modelId="{D76728A6-C264-6F4A-A429-6D79C0F130EC}">
      <dgm:prSet custT="1"/>
      <dgm:spPr>
        <a:solidFill>
          <a:srgbClr val="0070C0"/>
        </a:solidFill>
      </dgm:spPr>
      <dgm:t>
        <a:bodyPr/>
        <a:lstStyle/>
        <a:p>
          <a:pPr rtl="0"/>
          <a:r>
            <a:rPr lang="en-US" sz="2800" dirty="0" smtClean="0"/>
            <a:t>Rule-based heuristic identification</a:t>
          </a:r>
          <a:endParaRPr lang="en-US" sz="2800" dirty="0"/>
        </a:p>
      </dgm:t>
    </dgm:pt>
    <dgm:pt modelId="{0A8C4BA4-D3C8-E64C-8DE6-8321D961F56E}" type="parTrans" cxnId="{BB754595-B195-3F43-B567-9CBAB2C1B051}">
      <dgm:prSet/>
      <dgm:spPr/>
      <dgm:t>
        <a:bodyPr/>
        <a:lstStyle/>
        <a:p>
          <a:endParaRPr lang="en-US"/>
        </a:p>
      </dgm:t>
    </dgm:pt>
    <dgm:pt modelId="{314ECB32-B498-7A46-8EA2-DD219750A41C}" type="sibTrans" cxnId="{BB754595-B195-3F43-B567-9CBAB2C1B051}">
      <dgm:prSet/>
      <dgm:spPr/>
      <dgm:t>
        <a:bodyPr/>
        <a:lstStyle/>
        <a:p>
          <a:endParaRPr lang="en-US"/>
        </a:p>
      </dgm:t>
    </dgm:pt>
    <dgm:pt modelId="{175E784C-6F99-F847-8CBC-19F602B2CB2D}">
      <dgm:prSet/>
      <dgm:spPr/>
      <dgm:t>
        <a:bodyPr/>
        <a:lstStyle/>
        <a:p>
          <a:pPr rtl="0"/>
          <a:r>
            <a:rPr lang="en-US" dirty="0" smtClean="0"/>
            <a:t>Involves the use of rules for identifying known penetrations or penetrations that would exploit known weaknesses</a:t>
          </a:r>
          <a:endParaRPr lang="en-US" dirty="0"/>
        </a:p>
      </dgm:t>
    </dgm:pt>
    <dgm:pt modelId="{56E3A7A0-7458-3F46-AFB0-5C77D0441412}" type="parTrans" cxnId="{598EE342-96D7-A543-BD0A-006BF094186D}">
      <dgm:prSet/>
      <dgm:spPr/>
      <dgm:t>
        <a:bodyPr/>
        <a:lstStyle/>
        <a:p>
          <a:endParaRPr lang="en-US"/>
        </a:p>
      </dgm:t>
    </dgm:pt>
    <dgm:pt modelId="{93BDE22D-A0A7-964B-A3CC-1B248EEA904B}" type="sibTrans" cxnId="{598EE342-96D7-A543-BD0A-006BF094186D}">
      <dgm:prSet/>
      <dgm:spPr/>
      <dgm:t>
        <a:bodyPr/>
        <a:lstStyle/>
        <a:p>
          <a:endParaRPr lang="en-US"/>
        </a:p>
      </dgm:t>
    </dgm:pt>
    <dgm:pt modelId="{B1FF6CCE-70CA-8545-BB15-C2F8BD852207}">
      <dgm:prSet/>
      <dgm:spPr/>
      <dgm:t>
        <a:bodyPr/>
        <a:lstStyle/>
        <a:p>
          <a:pPr rtl="0"/>
          <a:r>
            <a:rPr lang="en-US" dirty="0" smtClean="0"/>
            <a:t>Rules can also be defined that identify suspicious behavior, even when the behavior is within the bounds of established patterns of usage</a:t>
          </a:r>
          <a:endParaRPr lang="en-US" dirty="0"/>
        </a:p>
      </dgm:t>
    </dgm:pt>
    <dgm:pt modelId="{35D2A531-868B-174C-94CA-9E9A787DA034}" type="parTrans" cxnId="{81BDB34A-B0AA-554F-B1FB-E30FA31EF22A}">
      <dgm:prSet/>
      <dgm:spPr/>
      <dgm:t>
        <a:bodyPr/>
        <a:lstStyle/>
        <a:p>
          <a:endParaRPr lang="en-US"/>
        </a:p>
      </dgm:t>
    </dgm:pt>
    <dgm:pt modelId="{FE2F587B-E282-1F42-BBAB-DFF64682F5C8}" type="sibTrans" cxnId="{81BDB34A-B0AA-554F-B1FB-E30FA31EF22A}">
      <dgm:prSet/>
      <dgm:spPr/>
      <dgm:t>
        <a:bodyPr/>
        <a:lstStyle/>
        <a:p>
          <a:endParaRPr lang="en-US"/>
        </a:p>
      </dgm:t>
    </dgm:pt>
    <dgm:pt modelId="{0B825565-4289-F14C-85E0-7976305D6A14}">
      <dgm:prSet/>
      <dgm:spPr/>
      <dgm:t>
        <a:bodyPr/>
        <a:lstStyle/>
        <a:p>
          <a:pPr rtl="0"/>
          <a:r>
            <a:rPr lang="en-US" smtClean="0"/>
            <a:t>Typically rules used are specific</a:t>
          </a:r>
          <a:endParaRPr lang="en-US"/>
        </a:p>
      </dgm:t>
    </dgm:pt>
    <dgm:pt modelId="{BB0EDA98-2CF6-9542-8C36-01FA2DD4BAC6}" type="parTrans" cxnId="{5F08F6D2-D14A-3B4C-B12F-9346A72C04FA}">
      <dgm:prSet/>
      <dgm:spPr/>
      <dgm:t>
        <a:bodyPr/>
        <a:lstStyle/>
        <a:p>
          <a:endParaRPr lang="en-US"/>
        </a:p>
      </dgm:t>
    </dgm:pt>
    <dgm:pt modelId="{E623418E-0CBB-F94A-B983-50D81522DEE7}" type="sibTrans" cxnId="{5F08F6D2-D14A-3B4C-B12F-9346A72C04FA}">
      <dgm:prSet/>
      <dgm:spPr/>
      <dgm:t>
        <a:bodyPr/>
        <a:lstStyle/>
        <a:p>
          <a:endParaRPr lang="en-US"/>
        </a:p>
      </dgm:t>
    </dgm:pt>
    <dgm:pt modelId="{F003F8DA-05D3-BF48-A85B-578813A8EE85}">
      <dgm:prSet/>
      <dgm:spPr/>
      <dgm:t>
        <a:bodyPr/>
        <a:lstStyle/>
        <a:p>
          <a:pPr rtl="0"/>
          <a:r>
            <a:rPr lang="en-US" dirty="0" smtClean="0"/>
            <a:t>SNORT is an example of a rule-based NIDS</a:t>
          </a:r>
          <a:endParaRPr lang="en-US" dirty="0"/>
        </a:p>
      </dgm:t>
    </dgm:pt>
    <dgm:pt modelId="{8D0ECBDA-6245-424C-B0F2-E277B36836AA}" type="parTrans" cxnId="{F0020447-67F9-3C45-846D-E9B3D96DD5A2}">
      <dgm:prSet/>
      <dgm:spPr/>
      <dgm:t>
        <a:bodyPr/>
        <a:lstStyle/>
        <a:p>
          <a:endParaRPr lang="en-US"/>
        </a:p>
      </dgm:t>
    </dgm:pt>
    <dgm:pt modelId="{094F453E-4C2A-F244-BFE2-12F7054B44E6}" type="sibTrans" cxnId="{F0020447-67F9-3C45-846D-E9B3D96DD5A2}">
      <dgm:prSet/>
      <dgm:spPr/>
      <dgm:t>
        <a:bodyPr/>
        <a:lstStyle/>
        <a:p>
          <a:endParaRPr lang="en-US"/>
        </a:p>
      </dgm:t>
    </dgm:pt>
    <dgm:pt modelId="{E577D94E-64E8-F44A-AC14-E36F0E3AC234}" type="pres">
      <dgm:prSet presAssocID="{599D78D9-EE64-7945-B0E9-A5843C1E4A7E}" presName="Name0" presStyleCnt="0">
        <dgm:presLayoutVars>
          <dgm:dir/>
          <dgm:animLvl val="lvl"/>
          <dgm:resizeHandles val="exact"/>
        </dgm:presLayoutVars>
      </dgm:prSet>
      <dgm:spPr/>
      <dgm:t>
        <a:bodyPr/>
        <a:lstStyle/>
        <a:p>
          <a:endParaRPr lang="en-US"/>
        </a:p>
      </dgm:t>
    </dgm:pt>
    <dgm:pt modelId="{1BB5F646-7CEE-1642-BE01-7442081657DE}" type="pres">
      <dgm:prSet presAssocID="{972E5748-98F6-9546-A223-675E3E60B3DA}" presName="vertFlow" presStyleCnt="0"/>
      <dgm:spPr/>
    </dgm:pt>
    <dgm:pt modelId="{F1E87702-BA70-1746-A710-216DD158CEEA}" type="pres">
      <dgm:prSet presAssocID="{972E5748-98F6-9546-A223-675E3E60B3DA}" presName="header" presStyleLbl="node1" presStyleIdx="0" presStyleCnt="2"/>
      <dgm:spPr/>
      <dgm:t>
        <a:bodyPr/>
        <a:lstStyle/>
        <a:p>
          <a:endParaRPr lang="en-US"/>
        </a:p>
      </dgm:t>
    </dgm:pt>
    <dgm:pt modelId="{3D92E084-E3C1-AC4C-8845-9645C33C6766}" type="pres">
      <dgm:prSet presAssocID="{399651AD-F445-AC44-9E4C-96EA41021DDD}" presName="parTrans" presStyleLbl="sibTrans2D1" presStyleIdx="0" presStyleCnt="7"/>
      <dgm:spPr/>
      <dgm:t>
        <a:bodyPr/>
        <a:lstStyle/>
        <a:p>
          <a:endParaRPr lang="en-US"/>
        </a:p>
      </dgm:t>
    </dgm:pt>
    <dgm:pt modelId="{C284C222-A87B-1C4B-9F8F-42645872FE95}" type="pres">
      <dgm:prSet presAssocID="{FD262163-D4EE-2D4D-9F83-1096FACFA993}" presName="child" presStyleLbl="alignAccFollowNode1" presStyleIdx="0" presStyleCnt="7">
        <dgm:presLayoutVars>
          <dgm:chMax val="0"/>
          <dgm:bulletEnabled val="1"/>
        </dgm:presLayoutVars>
      </dgm:prSet>
      <dgm:spPr/>
      <dgm:t>
        <a:bodyPr/>
        <a:lstStyle/>
        <a:p>
          <a:endParaRPr lang="en-US"/>
        </a:p>
      </dgm:t>
    </dgm:pt>
    <dgm:pt modelId="{AE2682B1-4508-844D-999F-2F6CEC873EB7}" type="pres">
      <dgm:prSet presAssocID="{0B0AE762-940E-FE42-94FD-4999E253DD8A}" presName="sibTrans" presStyleLbl="sibTrans2D1" presStyleIdx="1" presStyleCnt="7"/>
      <dgm:spPr/>
      <dgm:t>
        <a:bodyPr/>
        <a:lstStyle/>
        <a:p>
          <a:endParaRPr lang="en-US"/>
        </a:p>
      </dgm:t>
    </dgm:pt>
    <dgm:pt modelId="{D9B71745-BF62-F64E-BBE9-AD1D457E71F1}" type="pres">
      <dgm:prSet presAssocID="{EE89773C-AB55-4C44-8E97-BF67948F25D2}" presName="child" presStyleLbl="alignAccFollowNode1" presStyleIdx="1" presStyleCnt="7">
        <dgm:presLayoutVars>
          <dgm:chMax val="0"/>
          <dgm:bulletEnabled val="1"/>
        </dgm:presLayoutVars>
      </dgm:prSet>
      <dgm:spPr/>
      <dgm:t>
        <a:bodyPr/>
        <a:lstStyle/>
        <a:p>
          <a:endParaRPr lang="en-US"/>
        </a:p>
      </dgm:t>
    </dgm:pt>
    <dgm:pt modelId="{9A997A0F-521D-CB4C-8234-AC2FBFCC3E94}" type="pres">
      <dgm:prSet presAssocID="{E6CE358F-E8F4-274C-AAF9-76A73A6C5CD3}" presName="sibTrans" presStyleLbl="sibTrans2D1" presStyleIdx="2" presStyleCnt="7"/>
      <dgm:spPr/>
      <dgm:t>
        <a:bodyPr/>
        <a:lstStyle/>
        <a:p>
          <a:endParaRPr lang="en-US"/>
        </a:p>
      </dgm:t>
    </dgm:pt>
    <dgm:pt modelId="{42D15982-6E08-8042-8424-FFD4873779CE}" type="pres">
      <dgm:prSet presAssocID="{C6BAD16A-8F28-3744-94B7-6C15B19BE5FB}" presName="child" presStyleLbl="alignAccFollowNode1" presStyleIdx="2" presStyleCnt="7">
        <dgm:presLayoutVars>
          <dgm:chMax val="0"/>
          <dgm:bulletEnabled val="1"/>
        </dgm:presLayoutVars>
      </dgm:prSet>
      <dgm:spPr/>
      <dgm:t>
        <a:bodyPr/>
        <a:lstStyle/>
        <a:p>
          <a:endParaRPr lang="en-US"/>
        </a:p>
      </dgm:t>
    </dgm:pt>
    <dgm:pt modelId="{C07C70A5-4C3B-BC4D-95C4-221A37729390}" type="pres">
      <dgm:prSet presAssocID="{972E5748-98F6-9546-A223-675E3E60B3DA}" presName="hSp" presStyleCnt="0"/>
      <dgm:spPr/>
    </dgm:pt>
    <dgm:pt modelId="{91457B87-2F63-F546-81FA-4323DD361FFD}" type="pres">
      <dgm:prSet presAssocID="{D76728A6-C264-6F4A-A429-6D79C0F130EC}" presName="vertFlow" presStyleCnt="0"/>
      <dgm:spPr/>
    </dgm:pt>
    <dgm:pt modelId="{3688F1B9-6CC4-6E45-AECC-F18826D4828A}" type="pres">
      <dgm:prSet presAssocID="{D76728A6-C264-6F4A-A429-6D79C0F130EC}" presName="header" presStyleLbl="node1" presStyleIdx="1" presStyleCnt="2"/>
      <dgm:spPr/>
      <dgm:t>
        <a:bodyPr/>
        <a:lstStyle/>
        <a:p>
          <a:endParaRPr lang="en-US"/>
        </a:p>
      </dgm:t>
    </dgm:pt>
    <dgm:pt modelId="{A7D272DE-B94B-0447-9D66-951363F8F959}" type="pres">
      <dgm:prSet presAssocID="{56E3A7A0-7458-3F46-AFB0-5C77D0441412}" presName="parTrans" presStyleLbl="sibTrans2D1" presStyleIdx="3" presStyleCnt="7"/>
      <dgm:spPr/>
      <dgm:t>
        <a:bodyPr/>
        <a:lstStyle/>
        <a:p>
          <a:endParaRPr lang="en-US"/>
        </a:p>
      </dgm:t>
    </dgm:pt>
    <dgm:pt modelId="{4E6780C5-1F9C-1148-B97B-4DDB3FFF4D06}" type="pres">
      <dgm:prSet presAssocID="{175E784C-6F99-F847-8CBC-19F602B2CB2D}" presName="child" presStyleLbl="alignAccFollowNode1" presStyleIdx="3" presStyleCnt="7">
        <dgm:presLayoutVars>
          <dgm:chMax val="0"/>
          <dgm:bulletEnabled val="1"/>
        </dgm:presLayoutVars>
      </dgm:prSet>
      <dgm:spPr/>
      <dgm:t>
        <a:bodyPr/>
        <a:lstStyle/>
        <a:p>
          <a:endParaRPr lang="en-US"/>
        </a:p>
      </dgm:t>
    </dgm:pt>
    <dgm:pt modelId="{836423A2-7472-4246-B096-CB68023FBD86}" type="pres">
      <dgm:prSet presAssocID="{93BDE22D-A0A7-964B-A3CC-1B248EEA904B}" presName="sibTrans" presStyleLbl="sibTrans2D1" presStyleIdx="4" presStyleCnt="7"/>
      <dgm:spPr/>
      <dgm:t>
        <a:bodyPr/>
        <a:lstStyle/>
        <a:p>
          <a:endParaRPr lang="en-US"/>
        </a:p>
      </dgm:t>
    </dgm:pt>
    <dgm:pt modelId="{72F78D0B-12CE-7540-AB22-E7B05DAD3CE0}" type="pres">
      <dgm:prSet presAssocID="{B1FF6CCE-70CA-8545-BB15-C2F8BD852207}" presName="child" presStyleLbl="alignAccFollowNode1" presStyleIdx="4" presStyleCnt="7">
        <dgm:presLayoutVars>
          <dgm:chMax val="0"/>
          <dgm:bulletEnabled val="1"/>
        </dgm:presLayoutVars>
      </dgm:prSet>
      <dgm:spPr/>
      <dgm:t>
        <a:bodyPr/>
        <a:lstStyle/>
        <a:p>
          <a:endParaRPr lang="en-US"/>
        </a:p>
      </dgm:t>
    </dgm:pt>
    <dgm:pt modelId="{850ADF5A-BE9E-3F4E-85F9-B8EF3527493E}" type="pres">
      <dgm:prSet presAssocID="{FE2F587B-E282-1F42-BBAB-DFF64682F5C8}" presName="sibTrans" presStyleLbl="sibTrans2D1" presStyleIdx="5" presStyleCnt="7"/>
      <dgm:spPr/>
      <dgm:t>
        <a:bodyPr/>
        <a:lstStyle/>
        <a:p>
          <a:endParaRPr lang="en-US"/>
        </a:p>
      </dgm:t>
    </dgm:pt>
    <dgm:pt modelId="{8ADDBDBA-46EA-0342-B56F-7CCFC015A720}" type="pres">
      <dgm:prSet presAssocID="{0B825565-4289-F14C-85E0-7976305D6A14}" presName="child" presStyleLbl="alignAccFollowNode1" presStyleIdx="5" presStyleCnt="7">
        <dgm:presLayoutVars>
          <dgm:chMax val="0"/>
          <dgm:bulletEnabled val="1"/>
        </dgm:presLayoutVars>
      </dgm:prSet>
      <dgm:spPr/>
      <dgm:t>
        <a:bodyPr/>
        <a:lstStyle/>
        <a:p>
          <a:endParaRPr lang="en-US"/>
        </a:p>
      </dgm:t>
    </dgm:pt>
    <dgm:pt modelId="{A71C2E85-0FBD-8A4E-BB31-135BFD28F68C}" type="pres">
      <dgm:prSet presAssocID="{E623418E-0CBB-F94A-B983-50D81522DEE7}" presName="sibTrans" presStyleLbl="sibTrans2D1" presStyleIdx="6" presStyleCnt="7"/>
      <dgm:spPr/>
      <dgm:t>
        <a:bodyPr/>
        <a:lstStyle/>
        <a:p>
          <a:endParaRPr lang="en-US"/>
        </a:p>
      </dgm:t>
    </dgm:pt>
    <dgm:pt modelId="{34EC1BF1-2224-2C48-B93A-071E23744497}" type="pres">
      <dgm:prSet presAssocID="{F003F8DA-05D3-BF48-A85B-578813A8EE85}" presName="child" presStyleLbl="alignAccFollowNode1" presStyleIdx="6" presStyleCnt="7">
        <dgm:presLayoutVars>
          <dgm:chMax val="0"/>
          <dgm:bulletEnabled val="1"/>
        </dgm:presLayoutVars>
      </dgm:prSet>
      <dgm:spPr/>
      <dgm:t>
        <a:bodyPr/>
        <a:lstStyle/>
        <a:p>
          <a:endParaRPr lang="en-US"/>
        </a:p>
      </dgm:t>
    </dgm:pt>
  </dgm:ptLst>
  <dgm:cxnLst>
    <dgm:cxn modelId="{7D729307-D8D0-3E43-8ABD-115D6165522F}" type="presOf" srcId="{E623418E-0CBB-F94A-B983-50D81522DEE7}" destId="{A71C2E85-0FBD-8A4E-BB31-135BFD28F68C}" srcOrd="0" destOrd="0" presId="urn:microsoft.com/office/officeart/2005/8/layout/lProcess1"/>
    <dgm:cxn modelId="{598EE342-96D7-A543-BD0A-006BF094186D}" srcId="{D76728A6-C264-6F4A-A429-6D79C0F130EC}" destId="{175E784C-6F99-F847-8CBC-19F602B2CB2D}" srcOrd="0" destOrd="0" parTransId="{56E3A7A0-7458-3F46-AFB0-5C77D0441412}" sibTransId="{93BDE22D-A0A7-964B-A3CC-1B248EEA904B}"/>
    <dgm:cxn modelId="{C0EF74D8-51CB-8E4D-ABCD-DACF7116F2D9}" type="presOf" srcId="{B1FF6CCE-70CA-8545-BB15-C2F8BD852207}" destId="{72F78D0B-12CE-7540-AB22-E7B05DAD3CE0}" srcOrd="0" destOrd="0" presId="urn:microsoft.com/office/officeart/2005/8/layout/lProcess1"/>
    <dgm:cxn modelId="{83D4D297-4C14-1C4D-BBB5-FD094B22202C}" type="presOf" srcId="{E6CE358F-E8F4-274C-AAF9-76A73A6C5CD3}" destId="{9A997A0F-521D-CB4C-8234-AC2FBFCC3E94}" srcOrd="0" destOrd="0" presId="urn:microsoft.com/office/officeart/2005/8/layout/lProcess1"/>
    <dgm:cxn modelId="{49844C0C-C3FA-704B-9A35-B1CD0B2292AD}" type="presOf" srcId="{F003F8DA-05D3-BF48-A85B-578813A8EE85}" destId="{34EC1BF1-2224-2C48-B93A-071E23744497}" srcOrd="0" destOrd="0" presId="urn:microsoft.com/office/officeart/2005/8/layout/lProcess1"/>
    <dgm:cxn modelId="{F564FB4C-5E32-DC46-B983-AFDDA5BE9EA6}" srcId="{972E5748-98F6-9546-A223-675E3E60B3DA}" destId="{FD262163-D4EE-2D4D-9F83-1096FACFA993}" srcOrd="0" destOrd="0" parTransId="{399651AD-F445-AC44-9E4C-96EA41021DDD}" sibTransId="{0B0AE762-940E-FE42-94FD-4999E253DD8A}"/>
    <dgm:cxn modelId="{CA33CA46-8398-FD46-82C2-47544A66BF3D}" type="presOf" srcId="{972E5748-98F6-9546-A223-675E3E60B3DA}" destId="{F1E87702-BA70-1746-A710-216DD158CEEA}" srcOrd="0" destOrd="0" presId="urn:microsoft.com/office/officeart/2005/8/layout/lProcess1"/>
    <dgm:cxn modelId="{3BD7F69F-F138-5C40-A70E-4062A2A2BADD}" type="presOf" srcId="{0B825565-4289-F14C-85E0-7976305D6A14}" destId="{8ADDBDBA-46EA-0342-B56F-7CCFC015A720}" srcOrd="0" destOrd="0" presId="urn:microsoft.com/office/officeart/2005/8/layout/lProcess1"/>
    <dgm:cxn modelId="{DD33D7B9-7A33-414B-A9EF-DCCE2D467C62}" type="presOf" srcId="{D76728A6-C264-6F4A-A429-6D79C0F130EC}" destId="{3688F1B9-6CC4-6E45-AECC-F18826D4828A}" srcOrd="0" destOrd="0" presId="urn:microsoft.com/office/officeart/2005/8/layout/lProcess1"/>
    <dgm:cxn modelId="{F0020447-67F9-3C45-846D-E9B3D96DD5A2}" srcId="{D76728A6-C264-6F4A-A429-6D79C0F130EC}" destId="{F003F8DA-05D3-BF48-A85B-578813A8EE85}" srcOrd="3" destOrd="0" parTransId="{8D0ECBDA-6245-424C-B0F2-E277B36836AA}" sibTransId="{094F453E-4C2A-F244-BFE2-12F7054B44E6}"/>
    <dgm:cxn modelId="{154204E4-1F67-3F41-8643-4EDC63FC64AA}" type="presOf" srcId="{FD262163-D4EE-2D4D-9F83-1096FACFA993}" destId="{C284C222-A87B-1C4B-9F8F-42645872FE95}" srcOrd="0" destOrd="0" presId="urn:microsoft.com/office/officeart/2005/8/layout/lProcess1"/>
    <dgm:cxn modelId="{BB754595-B195-3F43-B567-9CBAB2C1B051}" srcId="{599D78D9-EE64-7945-B0E9-A5843C1E4A7E}" destId="{D76728A6-C264-6F4A-A429-6D79C0F130EC}" srcOrd="1" destOrd="0" parTransId="{0A8C4BA4-D3C8-E64C-8DE6-8321D961F56E}" sibTransId="{314ECB32-B498-7A46-8EA2-DD219750A41C}"/>
    <dgm:cxn modelId="{4C2D7FC1-B30C-7E44-B097-295B8F62911B}" type="presOf" srcId="{0B0AE762-940E-FE42-94FD-4999E253DD8A}" destId="{AE2682B1-4508-844D-999F-2F6CEC873EB7}" srcOrd="0" destOrd="0" presId="urn:microsoft.com/office/officeart/2005/8/layout/lProcess1"/>
    <dgm:cxn modelId="{CBAC3BC7-056B-444F-BB0B-F21AEB94D7BA}" type="presOf" srcId="{599D78D9-EE64-7945-B0E9-A5843C1E4A7E}" destId="{E577D94E-64E8-F44A-AC14-E36F0E3AC234}" srcOrd="0" destOrd="0" presId="urn:microsoft.com/office/officeart/2005/8/layout/lProcess1"/>
    <dgm:cxn modelId="{E1851B3D-36C5-3F4F-8A16-6EC2210CF316}" type="presOf" srcId="{C6BAD16A-8F28-3744-94B7-6C15B19BE5FB}" destId="{42D15982-6E08-8042-8424-FFD4873779CE}" srcOrd="0" destOrd="0" presId="urn:microsoft.com/office/officeart/2005/8/layout/lProcess1"/>
    <dgm:cxn modelId="{0C369E87-D922-524D-952C-F349D4DCCEB4}" srcId="{972E5748-98F6-9546-A223-675E3E60B3DA}" destId="{EE89773C-AB55-4C44-8E97-BF67948F25D2}" srcOrd="1" destOrd="0" parTransId="{868824A0-52E7-1248-AA0D-5F99C95E5791}" sibTransId="{E6CE358F-E8F4-274C-AAF9-76A73A6C5CD3}"/>
    <dgm:cxn modelId="{DE47AF19-F6BF-2F42-BD75-EB0E2B830B9A}" type="presOf" srcId="{FE2F587B-E282-1F42-BBAB-DFF64682F5C8}" destId="{850ADF5A-BE9E-3F4E-85F9-B8EF3527493E}" srcOrd="0" destOrd="0" presId="urn:microsoft.com/office/officeart/2005/8/layout/lProcess1"/>
    <dgm:cxn modelId="{611155E8-32A2-EE48-B98C-F68D06640725}" type="presOf" srcId="{399651AD-F445-AC44-9E4C-96EA41021DDD}" destId="{3D92E084-E3C1-AC4C-8845-9645C33C6766}" srcOrd="0" destOrd="0" presId="urn:microsoft.com/office/officeart/2005/8/layout/lProcess1"/>
    <dgm:cxn modelId="{A61CCEE2-566B-B54C-8651-E654FC5C0F38}" type="presOf" srcId="{56E3A7A0-7458-3F46-AFB0-5C77D0441412}" destId="{A7D272DE-B94B-0447-9D66-951363F8F959}" srcOrd="0" destOrd="0" presId="urn:microsoft.com/office/officeart/2005/8/layout/lProcess1"/>
    <dgm:cxn modelId="{344F47D0-5DC0-C440-BE19-5422FE9CF252}" type="presOf" srcId="{EE89773C-AB55-4C44-8E97-BF67948F25D2}" destId="{D9B71745-BF62-F64E-BBE9-AD1D457E71F1}" srcOrd="0" destOrd="0" presId="urn:microsoft.com/office/officeart/2005/8/layout/lProcess1"/>
    <dgm:cxn modelId="{C0007A4C-DEF7-1C44-BECD-42A751BC9C94}" srcId="{599D78D9-EE64-7945-B0E9-A5843C1E4A7E}" destId="{972E5748-98F6-9546-A223-675E3E60B3DA}" srcOrd="0" destOrd="0" parTransId="{C8B46E39-8D40-474B-88DD-8A3E65022580}" sibTransId="{A0111275-E442-C74D-A9BA-C8D18CAA9429}"/>
    <dgm:cxn modelId="{81BDB34A-B0AA-554F-B1FB-E30FA31EF22A}" srcId="{D76728A6-C264-6F4A-A429-6D79C0F130EC}" destId="{B1FF6CCE-70CA-8545-BB15-C2F8BD852207}" srcOrd="1" destOrd="0" parTransId="{35D2A531-868B-174C-94CA-9E9A787DA034}" sibTransId="{FE2F587B-E282-1F42-BBAB-DFF64682F5C8}"/>
    <dgm:cxn modelId="{901556E5-39DE-1244-82AD-56CBA2139866}" srcId="{972E5748-98F6-9546-A223-675E3E60B3DA}" destId="{C6BAD16A-8F28-3744-94B7-6C15B19BE5FB}" srcOrd="2" destOrd="0" parTransId="{FD4369F3-3D23-3A4C-B0A1-5A14DD29C014}" sibTransId="{F5125E03-2C98-2F4D-9A9E-BA49F152302B}"/>
    <dgm:cxn modelId="{E76AECC5-7BF2-5C48-B13A-C4C662AFF0AF}" type="presOf" srcId="{175E784C-6F99-F847-8CBC-19F602B2CB2D}" destId="{4E6780C5-1F9C-1148-B97B-4DDB3FFF4D06}" srcOrd="0" destOrd="0" presId="urn:microsoft.com/office/officeart/2005/8/layout/lProcess1"/>
    <dgm:cxn modelId="{5F08F6D2-D14A-3B4C-B12F-9346A72C04FA}" srcId="{D76728A6-C264-6F4A-A429-6D79C0F130EC}" destId="{0B825565-4289-F14C-85E0-7976305D6A14}" srcOrd="2" destOrd="0" parTransId="{BB0EDA98-2CF6-9542-8C36-01FA2DD4BAC6}" sibTransId="{E623418E-0CBB-F94A-B983-50D81522DEE7}"/>
    <dgm:cxn modelId="{8D4C1CFC-65A5-C740-9563-2018110A3655}" type="presOf" srcId="{93BDE22D-A0A7-964B-A3CC-1B248EEA904B}" destId="{836423A2-7472-4246-B096-CB68023FBD86}" srcOrd="0" destOrd="0" presId="urn:microsoft.com/office/officeart/2005/8/layout/lProcess1"/>
    <dgm:cxn modelId="{1919EBA1-EC70-FA46-9774-7198565C255A}" type="presParOf" srcId="{E577D94E-64E8-F44A-AC14-E36F0E3AC234}" destId="{1BB5F646-7CEE-1642-BE01-7442081657DE}" srcOrd="0" destOrd="0" presId="urn:microsoft.com/office/officeart/2005/8/layout/lProcess1"/>
    <dgm:cxn modelId="{502C69C4-832D-694F-8D75-D1CAA5A64A96}" type="presParOf" srcId="{1BB5F646-7CEE-1642-BE01-7442081657DE}" destId="{F1E87702-BA70-1746-A710-216DD158CEEA}" srcOrd="0" destOrd="0" presId="urn:microsoft.com/office/officeart/2005/8/layout/lProcess1"/>
    <dgm:cxn modelId="{A0429107-FBDD-1A4B-B4FE-160B3AEEB1D0}" type="presParOf" srcId="{1BB5F646-7CEE-1642-BE01-7442081657DE}" destId="{3D92E084-E3C1-AC4C-8845-9645C33C6766}" srcOrd="1" destOrd="0" presId="urn:microsoft.com/office/officeart/2005/8/layout/lProcess1"/>
    <dgm:cxn modelId="{EA7D79C5-FD1E-DA48-B780-A6C8555AB006}" type="presParOf" srcId="{1BB5F646-7CEE-1642-BE01-7442081657DE}" destId="{C284C222-A87B-1C4B-9F8F-42645872FE95}" srcOrd="2" destOrd="0" presId="urn:microsoft.com/office/officeart/2005/8/layout/lProcess1"/>
    <dgm:cxn modelId="{E7AC7522-7908-6345-BAFE-9DC151339B58}" type="presParOf" srcId="{1BB5F646-7CEE-1642-BE01-7442081657DE}" destId="{AE2682B1-4508-844D-999F-2F6CEC873EB7}" srcOrd="3" destOrd="0" presId="urn:microsoft.com/office/officeart/2005/8/layout/lProcess1"/>
    <dgm:cxn modelId="{38EDA88B-6F98-6849-87DE-4910133196DF}" type="presParOf" srcId="{1BB5F646-7CEE-1642-BE01-7442081657DE}" destId="{D9B71745-BF62-F64E-BBE9-AD1D457E71F1}" srcOrd="4" destOrd="0" presId="urn:microsoft.com/office/officeart/2005/8/layout/lProcess1"/>
    <dgm:cxn modelId="{AB48B536-C0D1-5144-AF96-30B1BF5D2698}" type="presParOf" srcId="{1BB5F646-7CEE-1642-BE01-7442081657DE}" destId="{9A997A0F-521D-CB4C-8234-AC2FBFCC3E94}" srcOrd="5" destOrd="0" presId="urn:microsoft.com/office/officeart/2005/8/layout/lProcess1"/>
    <dgm:cxn modelId="{9D5318AC-D73A-8C4D-8236-C2DD19067657}" type="presParOf" srcId="{1BB5F646-7CEE-1642-BE01-7442081657DE}" destId="{42D15982-6E08-8042-8424-FFD4873779CE}" srcOrd="6" destOrd="0" presId="urn:microsoft.com/office/officeart/2005/8/layout/lProcess1"/>
    <dgm:cxn modelId="{FCDEC7F0-CB68-5242-9349-BC5B2812697A}" type="presParOf" srcId="{E577D94E-64E8-F44A-AC14-E36F0E3AC234}" destId="{C07C70A5-4C3B-BC4D-95C4-221A37729390}" srcOrd="1" destOrd="0" presId="urn:microsoft.com/office/officeart/2005/8/layout/lProcess1"/>
    <dgm:cxn modelId="{EFFB7876-702E-6F46-8FA4-7221ED9FEBCF}" type="presParOf" srcId="{E577D94E-64E8-F44A-AC14-E36F0E3AC234}" destId="{91457B87-2F63-F546-81FA-4323DD361FFD}" srcOrd="2" destOrd="0" presId="urn:microsoft.com/office/officeart/2005/8/layout/lProcess1"/>
    <dgm:cxn modelId="{D230FD6F-84FA-DE4B-AC0E-026F5D7EF1C6}" type="presParOf" srcId="{91457B87-2F63-F546-81FA-4323DD361FFD}" destId="{3688F1B9-6CC4-6E45-AECC-F18826D4828A}" srcOrd="0" destOrd="0" presId="urn:microsoft.com/office/officeart/2005/8/layout/lProcess1"/>
    <dgm:cxn modelId="{452D9C4F-021C-6748-AB86-7061E4E954B9}" type="presParOf" srcId="{91457B87-2F63-F546-81FA-4323DD361FFD}" destId="{A7D272DE-B94B-0447-9D66-951363F8F959}" srcOrd="1" destOrd="0" presId="urn:microsoft.com/office/officeart/2005/8/layout/lProcess1"/>
    <dgm:cxn modelId="{EF070845-15A6-6242-B302-FFDE6A8CA53E}" type="presParOf" srcId="{91457B87-2F63-F546-81FA-4323DD361FFD}" destId="{4E6780C5-1F9C-1148-B97B-4DDB3FFF4D06}" srcOrd="2" destOrd="0" presId="urn:microsoft.com/office/officeart/2005/8/layout/lProcess1"/>
    <dgm:cxn modelId="{384FEE61-A7F3-904F-8C08-00E3AFCF071C}" type="presParOf" srcId="{91457B87-2F63-F546-81FA-4323DD361FFD}" destId="{836423A2-7472-4246-B096-CB68023FBD86}" srcOrd="3" destOrd="0" presId="urn:microsoft.com/office/officeart/2005/8/layout/lProcess1"/>
    <dgm:cxn modelId="{9AF7ACFA-5051-EB4A-B2BE-911D4C5307FF}" type="presParOf" srcId="{91457B87-2F63-F546-81FA-4323DD361FFD}" destId="{72F78D0B-12CE-7540-AB22-E7B05DAD3CE0}" srcOrd="4" destOrd="0" presId="urn:microsoft.com/office/officeart/2005/8/layout/lProcess1"/>
    <dgm:cxn modelId="{BEA7729A-3356-8241-9413-D16387F52D28}" type="presParOf" srcId="{91457B87-2F63-F546-81FA-4323DD361FFD}" destId="{850ADF5A-BE9E-3F4E-85F9-B8EF3527493E}" srcOrd="5" destOrd="0" presId="urn:microsoft.com/office/officeart/2005/8/layout/lProcess1"/>
    <dgm:cxn modelId="{E2149CC9-2E96-AB46-9B91-C20C87B53F49}" type="presParOf" srcId="{91457B87-2F63-F546-81FA-4323DD361FFD}" destId="{8ADDBDBA-46EA-0342-B56F-7CCFC015A720}" srcOrd="6" destOrd="0" presId="urn:microsoft.com/office/officeart/2005/8/layout/lProcess1"/>
    <dgm:cxn modelId="{0FAE2A04-B31A-B843-8360-043945ACA4D6}" type="presParOf" srcId="{91457B87-2F63-F546-81FA-4323DD361FFD}" destId="{A71C2E85-0FBD-8A4E-BB31-135BFD28F68C}" srcOrd="7" destOrd="0" presId="urn:microsoft.com/office/officeart/2005/8/layout/lProcess1"/>
    <dgm:cxn modelId="{6F96ED6F-9A32-8548-80AE-AAEC4F3597F8}" type="presParOf" srcId="{91457B87-2F63-F546-81FA-4323DD361FFD}" destId="{34EC1BF1-2224-2C48-B93A-071E23744497}" srcOrd="8"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21BC0E-6413-ED43-95B8-7EC7FE54C930}" type="doc">
      <dgm:prSet loTypeId="urn:microsoft.com/office/officeart/2005/8/layout/venn3" loCatId="relationship" qsTypeId="urn:microsoft.com/office/officeart/2005/8/quickstyle/simple4" qsCatId="simple" csTypeId="urn:microsoft.com/office/officeart/2005/8/colors/accent1_2" csCatId="accent1" phldr="1"/>
      <dgm:spPr/>
      <dgm:t>
        <a:bodyPr/>
        <a:lstStyle/>
        <a:p>
          <a:endParaRPr lang="en-US"/>
        </a:p>
      </dgm:t>
    </dgm:pt>
    <dgm:pt modelId="{00F0E840-7DE4-5B47-BB60-7E11921F698E}">
      <dgm:prSet phldrT="[Text]"/>
      <dgm:spPr>
        <a:solidFill>
          <a:srgbClr val="C00000"/>
        </a:solidFill>
        <a:ln>
          <a:solidFill>
            <a:schemeClr val="bg1"/>
          </a:solidFill>
        </a:ln>
      </dgm:spPr>
      <dgm:t>
        <a:bodyPr/>
        <a:lstStyle/>
        <a:p>
          <a:r>
            <a:rPr lang="en-US" b="0" baseline="0" dirty="0" smtClean="0">
              <a:solidFill>
                <a:schemeClr val="bg1"/>
              </a:solidFill>
              <a:effectLst/>
              <a:latin typeface="+mj-lt"/>
            </a:rPr>
            <a:t>Pattern matching</a:t>
          </a:r>
          <a:endParaRPr lang="en-US" b="0" baseline="0" dirty="0">
            <a:solidFill>
              <a:schemeClr val="bg1"/>
            </a:solidFill>
            <a:effectLst/>
            <a:latin typeface="+mj-lt"/>
          </a:endParaRPr>
        </a:p>
      </dgm:t>
    </dgm:pt>
    <dgm:pt modelId="{4C3152AC-82FB-424D-81A0-AA54C5E3528D}" type="parTrans" cxnId="{9415FE31-182D-4647-85B9-93BEA7BD488B}">
      <dgm:prSet/>
      <dgm:spPr/>
      <dgm:t>
        <a:bodyPr/>
        <a:lstStyle/>
        <a:p>
          <a:endParaRPr lang="en-US"/>
        </a:p>
      </dgm:t>
    </dgm:pt>
    <dgm:pt modelId="{3FB2ED0B-AE86-8D40-8D20-1F7B5BC3688E}" type="sibTrans" cxnId="{9415FE31-182D-4647-85B9-93BEA7BD488B}">
      <dgm:prSet/>
      <dgm:spPr/>
      <dgm:t>
        <a:bodyPr/>
        <a:lstStyle/>
        <a:p>
          <a:endParaRPr lang="en-US"/>
        </a:p>
      </dgm:t>
    </dgm:pt>
    <dgm:pt modelId="{4C4D0F70-2A3D-2645-997E-5C83FEF7EA03}">
      <dgm:prSet/>
      <dgm:spPr>
        <a:solidFill>
          <a:schemeClr val="accent1"/>
        </a:solidFill>
        <a:ln>
          <a:solidFill>
            <a:schemeClr val="bg1"/>
          </a:solidFill>
        </a:ln>
      </dgm:spPr>
      <dgm:t>
        <a:bodyPr/>
        <a:lstStyle/>
        <a:p>
          <a:r>
            <a:rPr lang="en-US" b="0" baseline="0" dirty="0" err="1" smtClean="0">
              <a:solidFill>
                <a:schemeClr val="bg1"/>
              </a:solidFill>
              <a:effectLst/>
              <a:latin typeface="+mj-lt"/>
            </a:rPr>
            <a:t>Stateful</a:t>
          </a:r>
          <a:r>
            <a:rPr lang="en-US" b="0" baseline="0" dirty="0" smtClean="0">
              <a:solidFill>
                <a:schemeClr val="bg1"/>
              </a:solidFill>
              <a:effectLst/>
              <a:latin typeface="+mj-lt"/>
            </a:rPr>
            <a:t> matching</a:t>
          </a:r>
          <a:endParaRPr lang="en-US" b="0" baseline="0" dirty="0">
            <a:solidFill>
              <a:schemeClr val="bg1"/>
            </a:solidFill>
            <a:effectLst/>
            <a:latin typeface="+mj-lt"/>
          </a:endParaRPr>
        </a:p>
      </dgm:t>
    </dgm:pt>
    <dgm:pt modelId="{D3066B2B-C113-794D-8551-658FF1DB5F01}" type="parTrans" cxnId="{50A95CD5-06C7-544B-B205-C0A3598201C3}">
      <dgm:prSet/>
      <dgm:spPr/>
      <dgm:t>
        <a:bodyPr/>
        <a:lstStyle/>
        <a:p>
          <a:endParaRPr lang="en-US"/>
        </a:p>
      </dgm:t>
    </dgm:pt>
    <dgm:pt modelId="{6B4B0D90-C170-7B43-A917-48BFBA0E7BD9}" type="sibTrans" cxnId="{50A95CD5-06C7-544B-B205-C0A3598201C3}">
      <dgm:prSet/>
      <dgm:spPr/>
      <dgm:t>
        <a:bodyPr/>
        <a:lstStyle/>
        <a:p>
          <a:endParaRPr lang="en-US"/>
        </a:p>
      </dgm:t>
    </dgm:pt>
    <dgm:pt modelId="{44BFFB0B-CC39-9749-A4B7-3FFC2A43A822}">
      <dgm:prSet/>
      <dgm:spPr>
        <a:solidFill>
          <a:srgbClr val="C00000"/>
        </a:solidFill>
        <a:ln>
          <a:solidFill>
            <a:schemeClr val="bg1"/>
          </a:solidFill>
        </a:ln>
      </dgm:spPr>
      <dgm:t>
        <a:bodyPr/>
        <a:lstStyle/>
        <a:p>
          <a:r>
            <a:rPr lang="en-US" b="0" baseline="0" dirty="0" smtClean="0">
              <a:solidFill>
                <a:schemeClr val="bg1"/>
              </a:solidFill>
              <a:effectLst/>
              <a:latin typeface="+mj-lt"/>
            </a:rPr>
            <a:t>Protocol anomaly</a:t>
          </a:r>
          <a:endParaRPr lang="en-US" b="0" baseline="0" dirty="0">
            <a:solidFill>
              <a:schemeClr val="bg1"/>
            </a:solidFill>
            <a:effectLst/>
            <a:latin typeface="+mj-lt"/>
          </a:endParaRPr>
        </a:p>
      </dgm:t>
    </dgm:pt>
    <dgm:pt modelId="{653282BA-6EDC-D249-9858-386E079E3959}" type="parTrans" cxnId="{69AF907F-8A43-5046-A1AB-EB97F0164D7D}">
      <dgm:prSet/>
      <dgm:spPr/>
      <dgm:t>
        <a:bodyPr/>
        <a:lstStyle/>
        <a:p>
          <a:endParaRPr lang="en-US"/>
        </a:p>
      </dgm:t>
    </dgm:pt>
    <dgm:pt modelId="{23EF5BE4-BC06-4F4A-87FB-015C5A90A56C}" type="sibTrans" cxnId="{69AF907F-8A43-5046-A1AB-EB97F0164D7D}">
      <dgm:prSet/>
      <dgm:spPr/>
      <dgm:t>
        <a:bodyPr/>
        <a:lstStyle/>
        <a:p>
          <a:endParaRPr lang="en-US"/>
        </a:p>
      </dgm:t>
    </dgm:pt>
    <dgm:pt modelId="{4B5C8D81-F9FE-B24D-A9DB-8871C78D80EC}">
      <dgm:prSet/>
      <dgm:spPr>
        <a:solidFill>
          <a:schemeClr val="accent1"/>
        </a:solidFill>
        <a:ln>
          <a:solidFill>
            <a:schemeClr val="bg1"/>
          </a:solidFill>
        </a:ln>
      </dgm:spPr>
      <dgm:t>
        <a:bodyPr/>
        <a:lstStyle/>
        <a:p>
          <a:r>
            <a:rPr lang="en-US" b="0" baseline="0" dirty="0" smtClean="0">
              <a:solidFill>
                <a:schemeClr val="bg1"/>
              </a:solidFill>
              <a:effectLst/>
              <a:latin typeface="+mj-lt"/>
            </a:rPr>
            <a:t>Traffic anomaly</a:t>
          </a:r>
          <a:endParaRPr lang="en-US" b="0" baseline="0" dirty="0">
            <a:solidFill>
              <a:schemeClr val="bg1"/>
            </a:solidFill>
            <a:effectLst/>
            <a:latin typeface="+mj-lt"/>
          </a:endParaRPr>
        </a:p>
      </dgm:t>
    </dgm:pt>
    <dgm:pt modelId="{066A6769-ECD1-C54D-86FC-49B59C149FEE}" type="parTrans" cxnId="{FD0CBCB2-B611-434B-9E44-C1E5E831EE29}">
      <dgm:prSet/>
      <dgm:spPr/>
      <dgm:t>
        <a:bodyPr/>
        <a:lstStyle/>
        <a:p>
          <a:endParaRPr lang="en-US"/>
        </a:p>
      </dgm:t>
    </dgm:pt>
    <dgm:pt modelId="{3009E277-96B2-AF43-93FE-565E2A5B5777}" type="sibTrans" cxnId="{FD0CBCB2-B611-434B-9E44-C1E5E831EE29}">
      <dgm:prSet/>
      <dgm:spPr/>
      <dgm:t>
        <a:bodyPr/>
        <a:lstStyle/>
        <a:p>
          <a:endParaRPr lang="en-US"/>
        </a:p>
      </dgm:t>
    </dgm:pt>
    <dgm:pt modelId="{E6AFB670-A1F0-1B4B-9B47-20A3E3BF52CE}">
      <dgm:prSet/>
      <dgm:spPr>
        <a:solidFill>
          <a:srgbClr val="C00000"/>
        </a:solidFill>
        <a:ln>
          <a:solidFill>
            <a:schemeClr val="bg1"/>
          </a:solidFill>
        </a:ln>
      </dgm:spPr>
      <dgm:t>
        <a:bodyPr/>
        <a:lstStyle/>
        <a:p>
          <a:r>
            <a:rPr lang="en-US" b="0" baseline="0" dirty="0" smtClean="0">
              <a:solidFill>
                <a:schemeClr val="bg1"/>
              </a:solidFill>
              <a:effectLst/>
              <a:latin typeface="+mj-lt"/>
            </a:rPr>
            <a:t>Statistical anomaly</a:t>
          </a:r>
          <a:endParaRPr lang="en-US" b="0" baseline="0" dirty="0">
            <a:solidFill>
              <a:schemeClr val="bg1"/>
            </a:solidFill>
            <a:effectLst/>
            <a:latin typeface="+mj-lt"/>
          </a:endParaRPr>
        </a:p>
      </dgm:t>
    </dgm:pt>
    <dgm:pt modelId="{D6E3E0F3-35BD-194C-8BE5-FDDFBE90372E}" type="parTrans" cxnId="{3D464980-4973-3049-A7FB-ADBF253BC1C2}">
      <dgm:prSet/>
      <dgm:spPr/>
      <dgm:t>
        <a:bodyPr/>
        <a:lstStyle/>
        <a:p>
          <a:endParaRPr lang="en-US"/>
        </a:p>
      </dgm:t>
    </dgm:pt>
    <dgm:pt modelId="{3CC9F7BD-5E45-0D47-A0E5-823F9C48A096}" type="sibTrans" cxnId="{3D464980-4973-3049-A7FB-ADBF253BC1C2}">
      <dgm:prSet/>
      <dgm:spPr/>
      <dgm:t>
        <a:bodyPr/>
        <a:lstStyle/>
        <a:p>
          <a:endParaRPr lang="en-US"/>
        </a:p>
      </dgm:t>
    </dgm:pt>
    <dgm:pt modelId="{6136DCE2-5AD5-D141-9080-BA87CD541460}" type="pres">
      <dgm:prSet presAssocID="{2D21BC0E-6413-ED43-95B8-7EC7FE54C930}" presName="Name0" presStyleCnt="0">
        <dgm:presLayoutVars>
          <dgm:dir/>
          <dgm:resizeHandles val="exact"/>
        </dgm:presLayoutVars>
      </dgm:prSet>
      <dgm:spPr/>
      <dgm:t>
        <a:bodyPr/>
        <a:lstStyle/>
        <a:p>
          <a:endParaRPr lang="en-US"/>
        </a:p>
      </dgm:t>
    </dgm:pt>
    <dgm:pt modelId="{FD61621C-40F9-2242-9E07-47B868528A4B}" type="pres">
      <dgm:prSet presAssocID="{00F0E840-7DE4-5B47-BB60-7E11921F698E}" presName="Name5" presStyleLbl="vennNode1" presStyleIdx="0" presStyleCnt="5">
        <dgm:presLayoutVars>
          <dgm:bulletEnabled val="1"/>
        </dgm:presLayoutVars>
      </dgm:prSet>
      <dgm:spPr/>
      <dgm:t>
        <a:bodyPr/>
        <a:lstStyle/>
        <a:p>
          <a:endParaRPr lang="en-US"/>
        </a:p>
      </dgm:t>
    </dgm:pt>
    <dgm:pt modelId="{DE7F06B3-21C0-F844-BF98-FB1B87FF8284}" type="pres">
      <dgm:prSet presAssocID="{3FB2ED0B-AE86-8D40-8D20-1F7B5BC3688E}" presName="space" presStyleCnt="0"/>
      <dgm:spPr/>
    </dgm:pt>
    <dgm:pt modelId="{2AFA1C34-9C9C-5F4E-BD76-AA2A429D8A35}" type="pres">
      <dgm:prSet presAssocID="{4C4D0F70-2A3D-2645-997E-5C83FEF7EA03}" presName="Name5" presStyleLbl="vennNode1" presStyleIdx="1" presStyleCnt="5">
        <dgm:presLayoutVars>
          <dgm:bulletEnabled val="1"/>
        </dgm:presLayoutVars>
      </dgm:prSet>
      <dgm:spPr/>
      <dgm:t>
        <a:bodyPr/>
        <a:lstStyle/>
        <a:p>
          <a:endParaRPr lang="en-US"/>
        </a:p>
      </dgm:t>
    </dgm:pt>
    <dgm:pt modelId="{D439179B-D88C-CF41-B7EF-3C2476E2F8E3}" type="pres">
      <dgm:prSet presAssocID="{6B4B0D90-C170-7B43-A917-48BFBA0E7BD9}" presName="space" presStyleCnt="0"/>
      <dgm:spPr/>
    </dgm:pt>
    <dgm:pt modelId="{D9B31B60-4DAE-404A-AD0A-90713C885688}" type="pres">
      <dgm:prSet presAssocID="{44BFFB0B-CC39-9749-A4B7-3FFC2A43A822}" presName="Name5" presStyleLbl="vennNode1" presStyleIdx="2" presStyleCnt="5">
        <dgm:presLayoutVars>
          <dgm:bulletEnabled val="1"/>
        </dgm:presLayoutVars>
      </dgm:prSet>
      <dgm:spPr/>
      <dgm:t>
        <a:bodyPr/>
        <a:lstStyle/>
        <a:p>
          <a:endParaRPr lang="en-US"/>
        </a:p>
      </dgm:t>
    </dgm:pt>
    <dgm:pt modelId="{F6E48EFF-D0E4-3C46-AF31-820A387CD1C4}" type="pres">
      <dgm:prSet presAssocID="{23EF5BE4-BC06-4F4A-87FB-015C5A90A56C}" presName="space" presStyleCnt="0"/>
      <dgm:spPr/>
    </dgm:pt>
    <dgm:pt modelId="{D4660AD0-B920-D44D-9B51-7EBD4D38D3FC}" type="pres">
      <dgm:prSet presAssocID="{4B5C8D81-F9FE-B24D-A9DB-8871C78D80EC}" presName="Name5" presStyleLbl="vennNode1" presStyleIdx="3" presStyleCnt="5">
        <dgm:presLayoutVars>
          <dgm:bulletEnabled val="1"/>
        </dgm:presLayoutVars>
      </dgm:prSet>
      <dgm:spPr/>
      <dgm:t>
        <a:bodyPr/>
        <a:lstStyle/>
        <a:p>
          <a:endParaRPr lang="en-US"/>
        </a:p>
      </dgm:t>
    </dgm:pt>
    <dgm:pt modelId="{06719C2F-7F15-9B4C-ADBC-7F3A5C5764D9}" type="pres">
      <dgm:prSet presAssocID="{3009E277-96B2-AF43-93FE-565E2A5B5777}" presName="space" presStyleCnt="0"/>
      <dgm:spPr/>
    </dgm:pt>
    <dgm:pt modelId="{5F4430A6-EDA8-5C45-B705-F8A7084E98D5}" type="pres">
      <dgm:prSet presAssocID="{E6AFB670-A1F0-1B4B-9B47-20A3E3BF52CE}" presName="Name5" presStyleLbl="vennNode1" presStyleIdx="4" presStyleCnt="5">
        <dgm:presLayoutVars>
          <dgm:bulletEnabled val="1"/>
        </dgm:presLayoutVars>
      </dgm:prSet>
      <dgm:spPr/>
      <dgm:t>
        <a:bodyPr/>
        <a:lstStyle/>
        <a:p>
          <a:endParaRPr lang="en-US"/>
        </a:p>
      </dgm:t>
    </dgm:pt>
  </dgm:ptLst>
  <dgm:cxnLst>
    <dgm:cxn modelId="{743E459E-5284-C94E-8D0D-7EED1704036C}" type="presOf" srcId="{E6AFB670-A1F0-1B4B-9B47-20A3E3BF52CE}" destId="{5F4430A6-EDA8-5C45-B705-F8A7084E98D5}" srcOrd="0" destOrd="0" presId="urn:microsoft.com/office/officeart/2005/8/layout/venn3"/>
    <dgm:cxn modelId="{9415FE31-182D-4647-85B9-93BEA7BD488B}" srcId="{2D21BC0E-6413-ED43-95B8-7EC7FE54C930}" destId="{00F0E840-7DE4-5B47-BB60-7E11921F698E}" srcOrd="0" destOrd="0" parTransId="{4C3152AC-82FB-424D-81A0-AA54C5E3528D}" sibTransId="{3FB2ED0B-AE86-8D40-8D20-1F7B5BC3688E}"/>
    <dgm:cxn modelId="{3D464980-4973-3049-A7FB-ADBF253BC1C2}" srcId="{2D21BC0E-6413-ED43-95B8-7EC7FE54C930}" destId="{E6AFB670-A1F0-1B4B-9B47-20A3E3BF52CE}" srcOrd="4" destOrd="0" parTransId="{D6E3E0F3-35BD-194C-8BE5-FDDFBE90372E}" sibTransId="{3CC9F7BD-5E45-0D47-A0E5-823F9C48A096}"/>
    <dgm:cxn modelId="{50A95CD5-06C7-544B-B205-C0A3598201C3}" srcId="{2D21BC0E-6413-ED43-95B8-7EC7FE54C930}" destId="{4C4D0F70-2A3D-2645-997E-5C83FEF7EA03}" srcOrd="1" destOrd="0" parTransId="{D3066B2B-C113-794D-8551-658FF1DB5F01}" sibTransId="{6B4B0D90-C170-7B43-A917-48BFBA0E7BD9}"/>
    <dgm:cxn modelId="{00F124E6-3846-9A41-A891-876791BFCF27}" type="presOf" srcId="{4B5C8D81-F9FE-B24D-A9DB-8871C78D80EC}" destId="{D4660AD0-B920-D44D-9B51-7EBD4D38D3FC}" srcOrd="0" destOrd="0" presId="urn:microsoft.com/office/officeart/2005/8/layout/venn3"/>
    <dgm:cxn modelId="{4A06A825-AEE1-B24D-A7AA-3F4873ADF196}" type="presOf" srcId="{2D21BC0E-6413-ED43-95B8-7EC7FE54C930}" destId="{6136DCE2-5AD5-D141-9080-BA87CD541460}" srcOrd="0" destOrd="0" presId="urn:microsoft.com/office/officeart/2005/8/layout/venn3"/>
    <dgm:cxn modelId="{FD0CBCB2-B611-434B-9E44-C1E5E831EE29}" srcId="{2D21BC0E-6413-ED43-95B8-7EC7FE54C930}" destId="{4B5C8D81-F9FE-B24D-A9DB-8871C78D80EC}" srcOrd="3" destOrd="0" parTransId="{066A6769-ECD1-C54D-86FC-49B59C149FEE}" sibTransId="{3009E277-96B2-AF43-93FE-565E2A5B5777}"/>
    <dgm:cxn modelId="{739BAA57-D95B-004E-AA8A-61D8F44743D3}" type="presOf" srcId="{00F0E840-7DE4-5B47-BB60-7E11921F698E}" destId="{FD61621C-40F9-2242-9E07-47B868528A4B}" srcOrd="0" destOrd="0" presId="urn:microsoft.com/office/officeart/2005/8/layout/venn3"/>
    <dgm:cxn modelId="{EF1640C8-E123-1F42-A79D-185B5E3CDA13}" type="presOf" srcId="{44BFFB0B-CC39-9749-A4B7-3FFC2A43A822}" destId="{D9B31B60-4DAE-404A-AD0A-90713C885688}" srcOrd="0" destOrd="0" presId="urn:microsoft.com/office/officeart/2005/8/layout/venn3"/>
    <dgm:cxn modelId="{69AF907F-8A43-5046-A1AB-EB97F0164D7D}" srcId="{2D21BC0E-6413-ED43-95B8-7EC7FE54C930}" destId="{44BFFB0B-CC39-9749-A4B7-3FFC2A43A822}" srcOrd="2" destOrd="0" parTransId="{653282BA-6EDC-D249-9858-386E079E3959}" sibTransId="{23EF5BE4-BC06-4F4A-87FB-015C5A90A56C}"/>
    <dgm:cxn modelId="{6A829C13-577A-FC40-8AFD-446B1DACFD7F}" type="presOf" srcId="{4C4D0F70-2A3D-2645-997E-5C83FEF7EA03}" destId="{2AFA1C34-9C9C-5F4E-BD76-AA2A429D8A35}" srcOrd="0" destOrd="0" presId="urn:microsoft.com/office/officeart/2005/8/layout/venn3"/>
    <dgm:cxn modelId="{99B1D2EF-5EFB-AE4A-AA88-CDDA2221C7B4}" type="presParOf" srcId="{6136DCE2-5AD5-D141-9080-BA87CD541460}" destId="{FD61621C-40F9-2242-9E07-47B868528A4B}" srcOrd="0" destOrd="0" presId="urn:microsoft.com/office/officeart/2005/8/layout/venn3"/>
    <dgm:cxn modelId="{137CFA05-01AA-4A4E-A49A-44AE18341BE1}" type="presParOf" srcId="{6136DCE2-5AD5-D141-9080-BA87CD541460}" destId="{DE7F06B3-21C0-F844-BF98-FB1B87FF8284}" srcOrd="1" destOrd="0" presId="urn:microsoft.com/office/officeart/2005/8/layout/venn3"/>
    <dgm:cxn modelId="{59EFF813-3C99-054B-81B1-AF422BB2C09C}" type="presParOf" srcId="{6136DCE2-5AD5-D141-9080-BA87CD541460}" destId="{2AFA1C34-9C9C-5F4E-BD76-AA2A429D8A35}" srcOrd="2" destOrd="0" presId="urn:microsoft.com/office/officeart/2005/8/layout/venn3"/>
    <dgm:cxn modelId="{0822BFB9-FFE5-CB45-A45F-AB7F612552C7}" type="presParOf" srcId="{6136DCE2-5AD5-D141-9080-BA87CD541460}" destId="{D439179B-D88C-CF41-B7EF-3C2476E2F8E3}" srcOrd="3" destOrd="0" presId="urn:microsoft.com/office/officeart/2005/8/layout/venn3"/>
    <dgm:cxn modelId="{A97B12C4-217F-9945-AF9F-72DF86BD345B}" type="presParOf" srcId="{6136DCE2-5AD5-D141-9080-BA87CD541460}" destId="{D9B31B60-4DAE-404A-AD0A-90713C885688}" srcOrd="4" destOrd="0" presId="urn:microsoft.com/office/officeart/2005/8/layout/venn3"/>
    <dgm:cxn modelId="{06503086-BF6B-AD4B-962F-1FF673252320}" type="presParOf" srcId="{6136DCE2-5AD5-D141-9080-BA87CD541460}" destId="{F6E48EFF-D0E4-3C46-AF31-820A387CD1C4}" srcOrd="5" destOrd="0" presId="urn:microsoft.com/office/officeart/2005/8/layout/venn3"/>
    <dgm:cxn modelId="{D6B07894-6D3E-F840-8B4B-220B37B87643}" type="presParOf" srcId="{6136DCE2-5AD5-D141-9080-BA87CD541460}" destId="{D4660AD0-B920-D44D-9B51-7EBD4D38D3FC}" srcOrd="6" destOrd="0" presId="urn:microsoft.com/office/officeart/2005/8/layout/venn3"/>
    <dgm:cxn modelId="{54FF0D7B-2A4D-2E4E-8AB5-13C41B71E793}" type="presParOf" srcId="{6136DCE2-5AD5-D141-9080-BA87CD541460}" destId="{06719C2F-7F15-9B4C-ADBC-7F3A5C5764D9}" srcOrd="7" destOrd="0" presId="urn:microsoft.com/office/officeart/2005/8/layout/venn3"/>
    <dgm:cxn modelId="{40E6A3F7-D0CD-F548-9194-9B854C9514C7}" type="presParOf" srcId="{6136DCE2-5AD5-D141-9080-BA87CD541460}" destId="{5F4430A6-EDA8-5C45-B705-F8A7084E98D5}" srcOrd="8"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B8927-92E9-E448-AC55-A1999D35A709}">
      <dsp:nvSpPr>
        <dsp:cNvPr id="0" name=""/>
        <dsp:cNvSpPr/>
      </dsp:nvSpPr>
      <dsp:spPr>
        <a:xfrm>
          <a:off x="3285" y="257826"/>
          <a:ext cx="3202939" cy="777600"/>
        </a:xfrm>
        <a:prstGeom prst="rect">
          <a:avLst/>
        </a:prstGeom>
        <a:solidFill>
          <a:srgbClr val="0070C0"/>
        </a:soli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dirty="0" smtClean="0"/>
            <a:t>Statistical</a:t>
          </a:r>
          <a:endParaRPr lang="en-US" sz="2700" kern="1200" dirty="0"/>
        </a:p>
      </dsp:txBody>
      <dsp:txXfrm>
        <a:off x="3285" y="257826"/>
        <a:ext cx="3202939" cy="777600"/>
      </dsp:txXfrm>
    </dsp:sp>
    <dsp:sp modelId="{8F1AEFA8-7AB2-234A-AAE8-EE53294DDF6C}">
      <dsp:nvSpPr>
        <dsp:cNvPr id="0" name=""/>
        <dsp:cNvSpPr/>
      </dsp:nvSpPr>
      <dsp:spPr>
        <a:xfrm>
          <a:off x="3285" y="1035426"/>
          <a:ext cx="3202939" cy="4053164"/>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smtClean="0"/>
            <a:t>Analysis of the observed behavior using univariate, multivariate, or time-series models of observed metrics</a:t>
          </a:r>
          <a:endParaRPr lang="en-US" sz="2700" kern="1200" dirty="0" smtClean="0"/>
        </a:p>
      </dsp:txBody>
      <dsp:txXfrm>
        <a:off x="3285" y="1035426"/>
        <a:ext cx="3202939" cy="4053164"/>
      </dsp:txXfrm>
    </dsp:sp>
    <dsp:sp modelId="{600A406A-E6CB-594A-B400-09FC87DD37D7}">
      <dsp:nvSpPr>
        <dsp:cNvPr id="0" name=""/>
        <dsp:cNvSpPr/>
      </dsp:nvSpPr>
      <dsp:spPr>
        <a:xfrm>
          <a:off x="3654636" y="257826"/>
          <a:ext cx="3202939" cy="777600"/>
        </a:xfrm>
        <a:prstGeom prst="rect">
          <a:avLst/>
        </a:prstGeom>
        <a:solidFill>
          <a:srgbClr val="0070C0"/>
        </a:soli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smtClean="0"/>
            <a:t>Knowledge based</a:t>
          </a:r>
          <a:endParaRPr lang="en-US" sz="2700" kern="1200" dirty="0"/>
        </a:p>
      </dsp:txBody>
      <dsp:txXfrm>
        <a:off x="3654636" y="257826"/>
        <a:ext cx="3202939" cy="777600"/>
      </dsp:txXfrm>
    </dsp:sp>
    <dsp:sp modelId="{781D5E4B-F86D-924A-BC41-C7667655BD82}">
      <dsp:nvSpPr>
        <dsp:cNvPr id="0" name=""/>
        <dsp:cNvSpPr/>
      </dsp:nvSpPr>
      <dsp:spPr>
        <a:xfrm>
          <a:off x="3654636" y="1035426"/>
          <a:ext cx="3202939" cy="4053164"/>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smtClean="0"/>
            <a:t>Approaches use an expert system that classifies observed behavior according to a set of rules that model legitimate behavior</a:t>
          </a:r>
        </a:p>
      </dsp:txBody>
      <dsp:txXfrm>
        <a:off x="3654636" y="1035426"/>
        <a:ext cx="3202939" cy="4053164"/>
      </dsp:txXfrm>
    </dsp:sp>
    <dsp:sp modelId="{6AB72217-9CC8-814A-89F2-9C29E0F7760E}">
      <dsp:nvSpPr>
        <dsp:cNvPr id="0" name=""/>
        <dsp:cNvSpPr/>
      </dsp:nvSpPr>
      <dsp:spPr>
        <a:xfrm>
          <a:off x="7305988" y="257826"/>
          <a:ext cx="3202939" cy="777600"/>
        </a:xfrm>
        <a:prstGeom prst="rect">
          <a:avLst/>
        </a:prstGeom>
        <a:solidFill>
          <a:srgbClr val="0070C0"/>
        </a:soli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smtClean="0"/>
            <a:t>Machine-learning</a:t>
          </a:r>
          <a:endParaRPr lang="en-US" sz="2700" kern="1200" dirty="0"/>
        </a:p>
      </dsp:txBody>
      <dsp:txXfrm>
        <a:off x="7305988" y="257826"/>
        <a:ext cx="3202939" cy="777600"/>
      </dsp:txXfrm>
    </dsp:sp>
    <dsp:sp modelId="{7AD21AE2-02DA-6B47-91BB-A7BFD64D0D3D}">
      <dsp:nvSpPr>
        <dsp:cNvPr id="0" name=""/>
        <dsp:cNvSpPr/>
      </dsp:nvSpPr>
      <dsp:spPr>
        <a:xfrm>
          <a:off x="7305988" y="1035426"/>
          <a:ext cx="3202939" cy="4053164"/>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smtClean="0"/>
            <a:t>Approaches automatically determine a suitable classification model from the training data using data mining techniques</a:t>
          </a:r>
          <a:endParaRPr lang="en-US" sz="2700" kern="1200" dirty="0"/>
        </a:p>
      </dsp:txBody>
      <dsp:txXfrm>
        <a:off x="7305988" y="1035426"/>
        <a:ext cx="3202939" cy="40531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E87702-BA70-1746-A710-216DD158CEEA}">
      <dsp:nvSpPr>
        <dsp:cNvPr id="0" name=""/>
        <dsp:cNvSpPr/>
      </dsp:nvSpPr>
      <dsp:spPr>
        <a:xfrm>
          <a:off x="1611900" y="0"/>
          <a:ext cx="4092677" cy="1023169"/>
        </a:xfrm>
        <a:prstGeom prst="roundRect">
          <a:avLst>
            <a:gd name="adj" fmla="val 10000"/>
          </a:avLst>
        </a:prstGeom>
        <a:solidFill>
          <a:srgbClr val="0070C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en-US" sz="2800" b="0" kern="1200" dirty="0" smtClean="0"/>
            <a:t>Signature approaches</a:t>
          </a:r>
          <a:endParaRPr lang="en-US" sz="2800" b="0" kern="1200" dirty="0"/>
        </a:p>
      </dsp:txBody>
      <dsp:txXfrm>
        <a:off x="1641868" y="29968"/>
        <a:ext cx="4032741" cy="963233"/>
      </dsp:txXfrm>
    </dsp:sp>
    <dsp:sp modelId="{3D92E084-E3C1-AC4C-8845-9645C33C6766}">
      <dsp:nvSpPr>
        <dsp:cNvPr id="0" name=""/>
        <dsp:cNvSpPr/>
      </dsp:nvSpPr>
      <dsp:spPr>
        <a:xfrm rot="5400000">
          <a:off x="3568712" y="1112696"/>
          <a:ext cx="179054" cy="179054"/>
        </a:xfrm>
        <a:prstGeom prst="rightArrow">
          <a:avLst>
            <a:gd name="adj1" fmla="val 66700"/>
            <a:gd name="adj2" fmla="val 50000"/>
          </a:avLst>
        </a:prstGeom>
        <a:gradFill rotWithShape="0">
          <a:gsLst>
            <a:gs pos="0">
              <a:schemeClr val="accent1">
                <a:tint val="60000"/>
                <a:hueOff val="0"/>
                <a:satOff val="0"/>
                <a:lumOff val="0"/>
                <a:alphaOff val="0"/>
                <a:tint val="100000"/>
                <a:shade val="100000"/>
                <a:satMod val="129999"/>
              </a:schemeClr>
            </a:gs>
            <a:gs pos="100000">
              <a:schemeClr val="accent1">
                <a:tint val="6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sp>
    <dsp:sp modelId="{C284C222-A87B-1C4B-9F8F-42645872FE95}">
      <dsp:nvSpPr>
        <dsp:cNvPr id="0" name=""/>
        <dsp:cNvSpPr/>
      </dsp:nvSpPr>
      <dsp:spPr>
        <a:xfrm>
          <a:off x="1611900" y="1381278"/>
          <a:ext cx="4092677" cy="1023169"/>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Match a large collection of known patterns of malicious data against data stored on a system or in transit over a network</a:t>
          </a:r>
          <a:endParaRPr lang="en-US" sz="1600" kern="1200" dirty="0"/>
        </a:p>
      </dsp:txBody>
      <dsp:txXfrm>
        <a:off x="1641868" y="1411246"/>
        <a:ext cx="4032741" cy="963233"/>
      </dsp:txXfrm>
    </dsp:sp>
    <dsp:sp modelId="{AE2682B1-4508-844D-999F-2F6CEC873EB7}">
      <dsp:nvSpPr>
        <dsp:cNvPr id="0" name=""/>
        <dsp:cNvSpPr/>
      </dsp:nvSpPr>
      <dsp:spPr>
        <a:xfrm rot="5400000">
          <a:off x="3568712" y="2493975"/>
          <a:ext cx="179054" cy="179054"/>
        </a:xfrm>
        <a:prstGeom prst="rightArrow">
          <a:avLst>
            <a:gd name="adj1" fmla="val 66700"/>
            <a:gd name="adj2" fmla="val 50000"/>
          </a:avLst>
        </a:prstGeom>
        <a:gradFill rotWithShape="0">
          <a:gsLst>
            <a:gs pos="0">
              <a:schemeClr val="accent1">
                <a:tint val="60000"/>
                <a:hueOff val="0"/>
                <a:satOff val="0"/>
                <a:lumOff val="0"/>
                <a:alphaOff val="0"/>
                <a:tint val="100000"/>
                <a:shade val="100000"/>
                <a:satMod val="129999"/>
              </a:schemeClr>
            </a:gs>
            <a:gs pos="100000">
              <a:schemeClr val="accent1">
                <a:tint val="6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sp>
    <dsp:sp modelId="{D9B71745-BF62-F64E-BBE9-AD1D457E71F1}">
      <dsp:nvSpPr>
        <dsp:cNvPr id="0" name=""/>
        <dsp:cNvSpPr/>
      </dsp:nvSpPr>
      <dsp:spPr>
        <a:xfrm>
          <a:off x="1611900" y="2762557"/>
          <a:ext cx="4092677" cy="1023169"/>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The signatures need to be large enough to minimize the false alarm rate, while still detecting a sufficiently large fraction of malicious data</a:t>
          </a:r>
          <a:endParaRPr lang="en-US" sz="1600" kern="1200" dirty="0"/>
        </a:p>
      </dsp:txBody>
      <dsp:txXfrm>
        <a:off x="1641868" y="2792525"/>
        <a:ext cx="4032741" cy="963233"/>
      </dsp:txXfrm>
    </dsp:sp>
    <dsp:sp modelId="{9A997A0F-521D-CB4C-8234-AC2FBFCC3E94}">
      <dsp:nvSpPr>
        <dsp:cNvPr id="0" name=""/>
        <dsp:cNvSpPr/>
      </dsp:nvSpPr>
      <dsp:spPr>
        <a:xfrm rot="5400000">
          <a:off x="3568712" y="3875254"/>
          <a:ext cx="179054" cy="179054"/>
        </a:xfrm>
        <a:prstGeom prst="rightArrow">
          <a:avLst>
            <a:gd name="adj1" fmla="val 66700"/>
            <a:gd name="adj2" fmla="val 50000"/>
          </a:avLst>
        </a:prstGeom>
        <a:gradFill rotWithShape="0">
          <a:gsLst>
            <a:gs pos="0">
              <a:schemeClr val="accent1">
                <a:tint val="60000"/>
                <a:hueOff val="0"/>
                <a:satOff val="0"/>
                <a:lumOff val="0"/>
                <a:alphaOff val="0"/>
                <a:tint val="100000"/>
                <a:shade val="100000"/>
                <a:satMod val="129999"/>
              </a:schemeClr>
            </a:gs>
            <a:gs pos="100000">
              <a:schemeClr val="accent1">
                <a:tint val="6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sp>
    <dsp:sp modelId="{42D15982-6E08-8042-8424-FFD4873779CE}">
      <dsp:nvSpPr>
        <dsp:cNvPr id="0" name=""/>
        <dsp:cNvSpPr/>
      </dsp:nvSpPr>
      <dsp:spPr>
        <a:xfrm>
          <a:off x="1611900" y="4143835"/>
          <a:ext cx="4092677" cy="1023169"/>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Widely used in anti-virus products, network traffic scanning proxies, and in NIDS</a:t>
          </a:r>
          <a:endParaRPr lang="en-US" sz="1600" kern="1200" dirty="0"/>
        </a:p>
      </dsp:txBody>
      <dsp:txXfrm>
        <a:off x="1641868" y="4173803"/>
        <a:ext cx="4032741" cy="963233"/>
      </dsp:txXfrm>
    </dsp:sp>
    <dsp:sp modelId="{3688F1B9-6CC4-6E45-AECC-F18826D4828A}">
      <dsp:nvSpPr>
        <dsp:cNvPr id="0" name=""/>
        <dsp:cNvSpPr/>
      </dsp:nvSpPr>
      <dsp:spPr>
        <a:xfrm>
          <a:off x="6277552" y="0"/>
          <a:ext cx="4092677" cy="1023169"/>
        </a:xfrm>
        <a:prstGeom prst="roundRect">
          <a:avLst>
            <a:gd name="adj" fmla="val 10000"/>
          </a:avLst>
        </a:prstGeom>
        <a:solidFill>
          <a:srgbClr val="0070C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en-US" sz="2800" kern="1200" dirty="0" smtClean="0"/>
            <a:t>Rule-based heuristic identification</a:t>
          </a:r>
          <a:endParaRPr lang="en-US" sz="2800" kern="1200" dirty="0"/>
        </a:p>
      </dsp:txBody>
      <dsp:txXfrm>
        <a:off x="6307520" y="29968"/>
        <a:ext cx="4032741" cy="963233"/>
      </dsp:txXfrm>
    </dsp:sp>
    <dsp:sp modelId="{A7D272DE-B94B-0447-9D66-951363F8F959}">
      <dsp:nvSpPr>
        <dsp:cNvPr id="0" name=""/>
        <dsp:cNvSpPr/>
      </dsp:nvSpPr>
      <dsp:spPr>
        <a:xfrm rot="5400000">
          <a:off x="8234364" y="1112696"/>
          <a:ext cx="179054" cy="179054"/>
        </a:xfrm>
        <a:prstGeom prst="rightArrow">
          <a:avLst>
            <a:gd name="adj1" fmla="val 66700"/>
            <a:gd name="adj2" fmla="val 50000"/>
          </a:avLst>
        </a:prstGeom>
        <a:gradFill rotWithShape="0">
          <a:gsLst>
            <a:gs pos="0">
              <a:schemeClr val="accent1">
                <a:tint val="60000"/>
                <a:hueOff val="0"/>
                <a:satOff val="0"/>
                <a:lumOff val="0"/>
                <a:alphaOff val="0"/>
                <a:tint val="100000"/>
                <a:shade val="100000"/>
                <a:satMod val="129999"/>
              </a:schemeClr>
            </a:gs>
            <a:gs pos="100000">
              <a:schemeClr val="accent1">
                <a:tint val="6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sp>
    <dsp:sp modelId="{4E6780C5-1F9C-1148-B97B-4DDB3FFF4D06}">
      <dsp:nvSpPr>
        <dsp:cNvPr id="0" name=""/>
        <dsp:cNvSpPr/>
      </dsp:nvSpPr>
      <dsp:spPr>
        <a:xfrm>
          <a:off x="6277552" y="1381278"/>
          <a:ext cx="4092677" cy="1023169"/>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Involves the use of rules for identifying known penetrations or penetrations that would exploit known weaknesses</a:t>
          </a:r>
          <a:endParaRPr lang="en-US" sz="1600" kern="1200" dirty="0"/>
        </a:p>
      </dsp:txBody>
      <dsp:txXfrm>
        <a:off x="6307520" y="1411246"/>
        <a:ext cx="4032741" cy="963233"/>
      </dsp:txXfrm>
    </dsp:sp>
    <dsp:sp modelId="{836423A2-7472-4246-B096-CB68023FBD86}">
      <dsp:nvSpPr>
        <dsp:cNvPr id="0" name=""/>
        <dsp:cNvSpPr/>
      </dsp:nvSpPr>
      <dsp:spPr>
        <a:xfrm rot="5400000">
          <a:off x="8234364" y="2493975"/>
          <a:ext cx="179054" cy="179054"/>
        </a:xfrm>
        <a:prstGeom prst="rightArrow">
          <a:avLst>
            <a:gd name="adj1" fmla="val 66700"/>
            <a:gd name="adj2" fmla="val 50000"/>
          </a:avLst>
        </a:prstGeom>
        <a:gradFill rotWithShape="0">
          <a:gsLst>
            <a:gs pos="0">
              <a:schemeClr val="accent1">
                <a:tint val="60000"/>
                <a:hueOff val="0"/>
                <a:satOff val="0"/>
                <a:lumOff val="0"/>
                <a:alphaOff val="0"/>
                <a:tint val="100000"/>
                <a:shade val="100000"/>
                <a:satMod val="129999"/>
              </a:schemeClr>
            </a:gs>
            <a:gs pos="100000">
              <a:schemeClr val="accent1">
                <a:tint val="6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sp>
    <dsp:sp modelId="{72F78D0B-12CE-7540-AB22-E7B05DAD3CE0}">
      <dsp:nvSpPr>
        <dsp:cNvPr id="0" name=""/>
        <dsp:cNvSpPr/>
      </dsp:nvSpPr>
      <dsp:spPr>
        <a:xfrm>
          <a:off x="6277552" y="2762557"/>
          <a:ext cx="4092677" cy="1023169"/>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Rules can also be defined that identify suspicious behavior, even when the behavior is within the bounds of established patterns of usage</a:t>
          </a:r>
          <a:endParaRPr lang="en-US" sz="1600" kern="1200" dirty="0"/>
        </a:p>
      </dsp:txBody>
      <dsp:txXfrm>
        <a:off x="6307520" y="2792525"/>
        <a:ext cx="4032741" cy="963233"/>
      </dsp:txXfrm>
    </dsp:sp>
    <dsp:sp modelId="{850ADF5A-BE9E-3F4E-85F9-B8EF3527493E}">
      <dsp:nvSpPr>
        <dsp:cNvPr id="0" name=""/>
        <dsp:cNvSpPr/>
      </dsp:nvSpPr>
      <dsp:spPr>
        <a:xfrm rot="5400000">
          <a:off x="8234364" y="3875254"/>
          <a:ext cx="179054" cy="179054"/>
        </a:xfrm>
        <a:prstGeom prst="rightArrow">
          <a:avLst>
            <a:gd name="adj1" fmla="val 66700"/>
            <a:gd name="adj2" fmla="val 50000"/>
          </a:avLst>
        </a:prstGeom>
        <a:gradFill rotWithShape="0">
          <a:gsLst>
            <a:gs pos="0">
              <a:schemeClr val="accent1">
                <a:tint val="60000"/>
                <a:hueOff val="0"/>
                <a:satOff val="0"/>
                <a:lumOff val="0"/>
                <a:alphaOff val="0"/>
                <a:tint val="100000"/>
                <a:shade val="100000"/>
                <a:satMod val="129999"/>
              </a:schemeClr>
            </a:gs>
            <a:gs pos="100000">
              <a:schemeClr val="accent1">
                <a:tint val="6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sp>
    <dsp:sp modelId="{8ADDBDBA-46EA-0342-B56F-7CCFC015A720}">
      <dsp:nvSpPr>
        <dsp:cNvPr id="0" name=""/>
        <dsp:cNvSpPr/>
      </dsp:nvSpPr>
      <dsp:spPr>
        <a:xfrm>
          <a:off x="6277552" y="4143835"/>
          <a:ext cx="4092677" cy="1023169"/>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smtClean="0"/>
            <a:t>Typically rules used are specific</a:t>
          </a:r>
          <a:endParaRPr lang="en-US" sz="1600" kern="1200"/>
        </a:p>
      </dsp:txBody>
      <dsp:txXfrm>
        <a:off x="6307520" y="4173803"/>
        <a:ext cx="4032741" cy="963233"/>
      </dsp:txXfrm>
    </dsp:sp>
    <dsp:sp modelId="{A71C2E85-0FBD-8A4E-BB31-135BFD28F68C}">
      <dsp:nvSpPr>
        <dsp:cNvPr id="0" name=""/>
        <dsp:cNvSpPr/>
      </dsp:nvSpPr>
      <dsp:spPr>
        <a:xfrm rot="5400000">
          <a:off x="8234364" y="5256532"/>
          <a:ext cx="179054" cy="179054"/>
        </a:xfrm>
        <a:prstGeom prst="rightArrow">
          <a:avLst>
            <a:gd name="adj1" fmla="val 66700"/>
            <a:gd name="adj2" fmla="val 50000"/>
          </a:avLst>
        </a:prstGeom>
        <a:gradFill rotWithShape="0">
          <a:gsLst>
            <a:gs pos="0">
              <a:schemeClr val="accent1">
                <a:tint val="60000"/>
                <a:hueOff val="0"/>
                <a:satOff val="0"/>
                <a:lumOff val="0"/>
                <a:alphaOff val="0"/>
                <a:tint val="100000"/>
                <a:shade val="100000"/>
                <a:satMod val="129999"/>
              </a:schemeClr>
            </a:gs>
            <a:gs pos="100000">
              <a:schemeClr val="accent1">
                <a:tint val="6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sp>
    <dsp:sp modelId="{34EC1BF1-2224-2C48-B93A-071E23744497}">
      <dsp:nvSpPr>
        <dsp:cNvPr id="0" name=""/>
        <dsp:cNvSpPr/>
      </dsp:nvSpPr>
      <dsp:spPr>
        <a:xfrm>
          <a:off x="6277552" y="5525114"/>
          <a:ext cx="4092677" cy="1023169"/>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SNORT is an example of a rule-based NIDS</a:t>
          </a:r>
          <a:endParaRPr lang="en-US" sz="1600" kern="1200" dirty="0"/>
        </a:p>
      </dsp:txBody>
      <dsp:txXfrm>
        <a:off x="6307520" y="5555082"/>
        <a:ext cx="4032741" cy="9632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1621C-40F9-2242-9E07-47B868528A4B}">
      <dsp:nvSpPr>
        <dsp:cNvPr id="0" name=""/>
        <dsp:cNvSpPr/>
      </dsp:nvSpPr>
      <dsp:spPr>
        <a:xfrm>
          <a:off x="1468" y="1458228"/>
          <a:ext cx="2863453" cy="2863453"/>
        </a:xfrm>
        <a:prstGeom prst="ellipse">
          <a:avLst/>
        </a:prstGeom>
        <a:solidFill>
          <a:srgbClr val="C00000"/>
        </a:solidFill>
        <a:ln>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57585" tIns="40640" rIns="157585" bIns="40640" numCol="1" spcCol="1270" anchor="ctr" anchorCtr="0">
          <a:noAutofit/>
        </a:bodyPr>
        <a:lstStyle/>
        <a:p>
          <a:pPr lvl="0" algn="ctr" defTabSz="1422400">
            <a:lnSpc>
              <a:spcPct val="90000"/>
            </a:lnSpc>
            <a:spcBef>
              <a:spcPct val="0"/>
            </a:spcBef>
            <a:spcAft>
              <a:spcPct val="35000"/>
            </a:spcAft>
          </a:pPr>
          <a:r>
            <a:rPr lang="en-US" sz="3200" b="0" kern="1200" baseline="0" dirty="0" smtClean="0">
              <a:solidFill>
                <a:schemeClr val="bg1"/>
              </a:solidFill>
              <a:effectLst/>
              <a:latin typeface="+mj-lt"/>
            </a:rPr>
            <a:t>Pattern matching</a:t>
          </a:r>
          <a:endParaRPr lang="en-US" sz="3200" b="0" kern="1200" baseline="0" dirty="0">
            <a:solidFill>
              <a:schemeClr val="bg1"/>
            </a:solidFill>
            <a:effectLst/>
            <a:latin typeface="+mj-lt"/>
          </a:endParaRPr>
        </a:p>
      </dsp:txBody>
      <dsp:txXfrm>
        <a:off x="420811" y="1877571"/>
        <a:ext cx="2024767" cy="2024767"/>
      </dsp:txXfrm>
    </dsp:sp>
    <dsp:sp modelId="{2AFA1C34-9C9C-5F4E-BD76-AA2A429D8A35}">
      <dsp:nvSpPr>
        <dsp:cNvPr id="0" name=""/>
        <dsp:cNvSpPr/>
      </dsp:nvSpPr>
      <dsp:spPr>
        <a:xfrm>
          <a:off x="2292230" y="1458228"/>
          <a:ext cx="2863453" cy="2863453"/>
        </a:xfrm>
        <a:prstGeom prst="ellipse">
          <a:avLst/>
        </a:prstGeom>
        <a:solidFill>
          <a:schemeClr val="accent1"/>
        </a:solidFill>
        <a:ln>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57585" tIns="40640" rIns="157585" bIns="40640" numCol="1" spcCol="1270" anchor="ctr" anchorCtr="0">
          <a:noAutofit/>
        </a:bodyPr>
        <a:lstStyle/>
        <a:p>
          <a:pPr lvl="0" algn="ctr" defTabSz="1422400">
            <a:lnSpc>
              <a:spcPct val="90000"/>
            </a:lnSpc>
            <a:spcBef>
              <a:spcPct val="0"/>
            </a:spcBef>
            <a:spcAft>
              <a:spcPct val="35000"/>
            </a:spcAft>
          </a:pPr>
          <a:r>
            <a:rPr lang="en-US" sz="3200" b="0" kern="1200" baseline="0" dirty="0" err="1" smtClean="0">
              <a:solidFill>
                <a:schemeClr val="bg1"/>
              </a:solidFill>
              <a:effectLst/>
              <a:latin typeface="+mj-lt"/>
            </a:rPr>
            <a:t>Stateful</a:t>
          </a:r>
          <a:r>
            <a:rPr lang="en-US" sz="3200" b="0" kern="1200" baseline="0" dirty="0" smtClean="0">
              <a:solidFill>
                <a:schemeClr val="bg1"/>
              </a:solidFill>
              <a:effectLst/>
              <a:latin typeface="+mj-lt"/>
            </a:rPr>
            <a:t> matching</a:t>
          </a:r>
          <a:endParaRPr lang="en-US" sz="3200" b="0" kern="1200" baseline="0" dirty="0">
            <a:solidFill>
              <a:schemeClr val="bg1"/>
            </a:solidFill>
            <a:effectLst/>
            <a:latin typeface="+mj-lt"/>
          </a:endParaRPr>
        </a:p>
      </dsp:txBody>
      <dsp:txXfrm>
        <a:off x="2711573" y="1877571"/>
        <a:ext cx="2024767" cy="2024767"/>
      </dsp:txXfrm>
    </dsp:sp>
    <dsp:sp modelId="{D9B31B60-4DAE-404A-AD0A-90713C885688}">
      <dsp:nvSpPr>
        <dsp:cNvPr id="0" name=""/>
        <dsp:cNvSpPr/>
      </dsp:nvSpPr>
      <dsp:spPr>
        <a:xfrm>
          <a:off x="4582993" y="1458228"/>
          <a:ext cx="2863453" cy="2863453"/>
        </a:xfrm>
        <a:prstGeom prst="ellipse">
          <a:avLst/>
        </a:prstGeom>
        <a:solidFill>
          <a:srgbClr val="C00000"/>
        </a:solidFill>
        <a:ln>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57585" tIns="40640" rIns="157585" bIns="40640" numCol="1" spcCol="1270" anchor="ctr" anchorCtr="0">
          <a:noAutofit/>
        </a:bodyPr>
        <a:lstStyle/>
        <a:p>
          <a:pPr lvl="0" algn="ctr" defTabSz="1422400">
            <a:lnSpc>
              <a:spcPct val="90000"/>
            </a:lnSpc>
            <a:spcBef>
              <a:spcPct val="0"/>
            </a:spcBef>
            <a:spcAft>
              <a:spcPct val="35000"/>
            </a:spcAft>
          </a:pPr>
          <a:r>
            <a:rPr lang="en-US" sz="3200" b="0" kern="1200" baseline="0" dirty="0" smtClean="0">
              <a:solidFill>
                <a:schemeClr val="bg1"/>
              </a:solidFill>
              <a:effectLst/>
              <a:latin typeface="+mj-lt"/>
            </a:rPr>
            <a:t>Protocol anomaly</a:t>
          </a:r>
          <a:endParaRPr lang="en-US" sz="3200" b="0" kern="1200" baseline="0" dirty="0">
            <a:solidFill>
              <a:schemeClr val="bg1"/>
            </a:solidFill>
            <a:effectLst/>
            <a:latin typeface="+mj-lt"/>
          </a:endParaRPr>
        </a:p>
      </dsp:txBody>
      <dsp:txXfrm>
        <a:off x="5002336" y="1877571"/>
        <a:ext cx="2024767" cy="2024767"/>
      </dsp:txXfrm>
    </dsp:sp>
    <dsp:sp modelId="{D4660AD0-B920-D44D-9B51-7EBD4D38D3FC}">
      <dsp:nvSpPr>
        <dsp:cNvPr id="0" name=""/>
        <dsp:cNvSpPr/>
      </dsp:nvSpPr>
      <dsp:spPr>
        <a:xfrm>
          <a:off x="6873755" y="1458228"/>
          <a:ext cx="2863453" cy="2863453"/>
        </a:xfrm>
        <a:prstGeom prst="ellipse">
          <a:avLst/>
        </a:prstGeom>
        <a:solidFill>
          <a:schemeClr val="accent1"/>
        </a:solidFill>
        <a:ln>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57585" tIns="40640" rIns="157585" bIns="40640" numCol="1" spcCol="1270" anchor="ctr" anchorCtr="0">
          <a:noAutofit/>
        </a:bodyPr>
        <a:lstStyle/>
        <a:p>
          <a:pPr lvl="0" algn="ctr" defTabSz="1422400">
            <a:lnSpc>
              <a:spcPct val="90000"/>
            </a:lnSpc>
            <a:spcBef>
              <a:spcPct val="0"/>
            </a:spcBef>
            <a:spcAft>
              <a:spcPct val="35000"/>
            </a:spcAft>
          </a:pPr>
          <a:r>
            <a:rPr lang="en-US" sz="3200" b="0" kern="1200" baseline="0" dirty="0" smtClean="0">
              <a:solidFill>
                <a:schemeClr val="bg1"/>
              </a:solidFill>
              <a:effectLst/>
              <a:latin typeface="+mj-lt"/>
            </a:rPr>
            <a:t>Traffic anomaly</a:t>
          </a:r>
          <a:endParaRPr lang="en-US" sz="3200" b="0" kern="1200" baseline="0" dirty="0">
            <a:solidFill>
              <a:schemeClr val="bg1"/>
            </a:solidFill>
            <a:effectLst/>
            <a:latin typeface="+mj-lt"/>
          </a:endParaRPr>
        </a:p>
      </dsp:txBody>
      <dsp:txXfrm>
        <a:off x="7293098" y="1877571"/>
        <a:ext cx="2024767" cy="2024767"/>
      </dsp:txXfrm>
    </dsp:sp>
    <dsp:sp modelId="{5F4430A6-EDA8-5C45-B705-F8A7084E98D5}">
      <dsp:nvSpPr>
        <dsp:cNvPr id="0" name=""/>
        <dsp:cNvSpPr/>
      </dsp:nvSpPr>
      <dsp:spPr>
        <a:xfrm>
          <a:off x="9164518" y="1458228"/>
          <a:ext cx="2863453" cy="2863453"/>
        </a:xfrm>
        <a:prstGeom prst="ellipse">
          <a:avLst/>
        </a:prstGeom>
        <a:solidFill>
          <a:srgbClr val="C00000"/>
        </a:solidFill>
        <a:ln>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57585" tIns="40640" rIns="157585" bIns="40640" numCol="1" spcCol="1270" anchor="ctr" anchorCtr="0">
          <a:noAutofit/>
        </a:bodyPr>
        <a:lstStyle/>
        <a:p>
          <a:pPr lvl="0" algn="ctr" defTabSz="1422400">
            <a:lnSpc>
              <a:spcPct val="90000"/>
            </a:lnSpc>
            <a:spcBef>
              <a:spcPct val="0"/>
            </a:spcBef>
            <a:spcAft>
              <a:spcPct val="35000"/>
            </a:spcAft>
          </a:pPr>
          <a:r>
            <a:rPr lang="en-US" sz="3200" b="0" kern="1200" baseline="0" dirty="0" smtClean="0">
              <a:solidFill>
                <a:schemeClr val="bg1"/>
              </a:solidFill>
              <a:effectLst/>
              <a:latin typeface="+mj-lt"/>
            </a:rPr>
            <a:t>Statistical anomaly</a:t>
          </a:r>
          <a:endParaRPr lang="en-US" sz="3200" b="0" kern="1200" baseline="0" dirty="0">
            <a:solidFill>
              <a:schemeClr val="bg1"/>
            </a:solidFill>
            <a:effectLst/>
            <a:latin typeface="+mj-lt"/>
          </a:endParaRPr>
        </a:p>
      </dsp:txBody>
      <dsp:txXfrm>
        <a:off x="9583861" y="1877571"/>
        <a:ext cx="2024767" cy="202476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1A3662-5352-0F4B-ADD3-64B157A5A5AB}" type="datetimeFigureOut">
              <a:rPr lang="en-US" smtClean="0"/>
              <a:t>11/25/16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AF8BA5-29F8-454F-937A-442773DBB7C9}" type="slidenum">
              <a:rPr lang="en-US" smtClean="0"/>
              <a:t>‹#›</a:t>
            </a:fld>
            <a:endParaRPr lang="en-US"/>
          </a:p>
        </p:txBody>
      </p:sp>
    </p:spTree>
    <p:extLst>
      <p:ext uri="{BB962C8B-B14F-4D97-AF65-F5344CB8AC3E}">
        <p14:creationId xmlns:p14="http://schemas.microsoft.com/office/powerpoint/2010/main" val="251371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Shape 3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8" name="Shape 38"/>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546515555"/>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example firewall configuration,</a:t>
            </a:r>
          </a:p>
          <a:p>
            <a:pPr marL="171450" indent="-171450">
              <a:buFont typeface="Arial"/>
              <a:buChar char="•"/>
            </a:pPr>
            <a:r>
              <a:rPr lang="en-US" baseline="0" dirty="0" smtClean="0"/>
              <a:t>External traffic can reach the entire internal network on TCP/25 and UDP/69.</a:t>
            </a:r>
          </a:p>
          <a:p>
            <a:pPr marL="171450" indent="-171450">
              <a:buFont typeface="Arial"/>
              <a:buChar char="•"/>
            </a:pPr>
            <a:r>
              <a:rPr lang="en-US" baseline="0" dirty="0" smtClean="0"/>
              <a:t>Internal traffic can go out to port 80 on the external network.</a:t>
            </a:r>
          </a:p>
          <a:p>
            <a:pPr marL="171450" indent="-171450">
              <a:buFont typeface="Arial"/>
              <a:buChar char="•"/>
            </a:pPr>
            <a:r>
              <a:rPr lang="en-US" baseline="0" dirty="0" smtClean="0"/>
              <a:t>External traffic can reach TCP/80 on one internal server.</a:t>
            </a:r>
          </a:p>
          <a:p>
            <a:pPr marL="171450" indent="-171450">
              <a:buFont typeface="Arial"/>
              <a:buChar char="•"/>
            </a:pPr>
            <a:r>
              <a:rPr lang="en-US" baseline="0" dirty="0" smtClean="0"/>
              <a:t>All other traffic from external to internal is disallowed.</a:t>
            </a:r>
          </a:p>
          <a:p>
            <a:pPr marL="171450" indent="-171450">
              <a:buFont typeface="Arial"/>
              <a:buChar cha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E6EF5E0-C2FA-5142-86EE-14490FC049AF}" type="slidenum">
              <a:rPr lang="en-US" smtClean="0">
                <a:solidFill>
                  <a:prstClr val="black"/>
                </a:solidFill>
                <a:latin typeface="Calibri"/>
              </a:rPr>
              <a:pPr/>
              <a:t>24</a:t>
            </a:fld>
            <a:endParaRPr lang="en-US">
              <a:solidFill>
                <a:prstClr val="black"/>
              </a:solidFill>
              <a:latin typeface="Calibri"/>
            </a:endParaRPr>
          </a:p>
        </p:txBody>
      </p:sp>
    </p:spTree>
    <p:extLst>
      <p:ext uri="{BB962C8B-B14F-4D97-AF65-F5344CB8AC3E}">
        <p14:creationId xmlns:p14="http://schemas.microsoft.com/office/powerpoint/2010/main" val="900612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SIEMs</a:t>
            </a:r>
            <a:r>
              <a:rPr lang="en-US" baseline="0" dirty="0" smtClean="0"/>
              <a:t> are software systems that collect security-relevant data—usually audit logs—from a variety of hardware and software products to create a unified security dashboard for security operations center personnel. Without an SIEM, analysts would need to log into each device individually on a constant basis and would have to manually correlate events on one system against events on another, which is impossible on any reasonably sized system. SIEMs range in functionality from simple ones that allow for basic search and alerting to complex platforms that allow for completely custom dashboards, reports, alerts, and correlation.</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E6EF5E0-C2FA-5142-86EE-14490FC049AF}" type="slidenum">
              <a:rPr lang="en-US" smtClean="0">
                <a:solidFill>
                  <a:prstClr val="black"/>
                </a:solidFill>
                <a:latin typeface="Calibri"/>
              </a:rPr>
              <a:pPr/>
              <a:t>52</a:t>
            </a:fld>
            <a:endParaRPr lang="en-US">
              <a:solidFill>
                <a:prstClr val="black"/>
              </a:solidFill>
              <a:latin typeface="Calibri"/>
            </a:endParaRPr>
          </a:p>
        </p:txBody>
      </p:sp>
    </p:spTree>
    <p:extLst>
      <p:ext uri="{BB962C8B-B14F-4D97-AF65-F5344CB8AC3E}">
        <p14:creationId xmlns:p14="http://schemas.microsoft.com/office/powerpoint/2010/main" val="927752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Database: A collection of data</a:t>
            </a:r>
            <a:r>
              <a:rPr lang="en-US" baseline="0" dirty="0" smtClean="0"/>
              <a:t> and a set of rules that organize the data by specifying certain relationships among the data</a:t>
            </a:r>
          </a:p>
          <a:p>
            <a:r>
              <a:rPr lang="en-US" baseline="0" dirty="0" smtClean="0"/>
              <a:t>Database administrator: Person who defines the rules that organize the data and controls who should have access to what parts of the data</a:t>
            </a:r>
          </a:p>
          <a:p>
            <a:r>
              <a:rPr lang="en-US" baseline="0" dirty="0" smtClean="0"/>
              <a:t>Database management system: The system through which users interact with the database</a:t>
            </a:r>
          </a:p>
          <a:p>
            <a:r>
              <a:rPr lang="en-US" baseline="0" dirty="0" smtClean="0"/>
              <a:t>Record: One related group of data</a:t>
            </a:r>
          </a:p>
          <a:p>
            <a:r>
              <a:rPr lang="en-US" dirty="0" smtClean="0"/>
              <a:t>Field/element: Elementary data items that make up a record (e.g., name, address, city)</a:t>
            </a:r>
          </a:p>
          <a:p>
            <a:r>
              <a:rPr lang="en-US" dirty="0" smtClean="0"/>
              <a:t>Schema:</a:t>
            </a:r>
            <a:r>
              <a:rPr lang="en-US" baseline="0" dirty="0" smtClean="0"/>
              <a:t> Logical structure of a database</a:t>
            </a:r>
          </a:p>
          <a:p>
            <a:r>
              <a:rPr lang="en-US" baseline="0" dirty="0" smtClean="0"/>
              <a:t>Subschema: The portion of a database a given user has access to</a:t>
            </a:r>
          </a:p>
          <a:p>
            <a:r>
              <a:rPr lang="en-US" baseline="0" dirty="0" smtClean="0"/>
              <a:t>Attribute: A column in a database</a:t>
            </a:r>
          </a:p>
          <a:p>
            <a:r>
              <a:rPr lang="en-US" baseline="0" dirty="0" smtClean="0"/>
              <a:t>Relation: A set of database columns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E6EF5E0-C2FA-5142-86EE-14490FC049AF}" type="slidenum">
              <a:rPr lang="en-US" smtClean="0">
                <a:solidFill>
                  <a:prstClr val="black"/>
                </a:solidFill>
                <a:latin typeface="Calibri"/>
              </a:rPr>
              <a:pPr/>
              <a:t>56</a:t>
            </a:fld>
            <a:endParaRPr lang="en-US">
              <a:solidFill>
                <a:prstClr val="black"/>
              </a:solidFill>
              <a:latin typeface="Calibri"/>
            </a:endParaRPr>
          </a:p>
        </p:txBody>
      </p:sp>
    </p:spTree>
    <p:extLst>
      <p:ext uri="{BB962C8B-B14F-4D97-AF65-F5344CB8AC3E}">
        <p14:creationId xmlns:p14="http://schemas.microsoft.com/office/powerpoint/2010/main" val="1226651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xfrm>
            <a:off x="3884613" y="8685213"/>
            <a:ext cx="2971800" cy="457200"/>
          </a:xfrm>
          <a:prstGeom prst="rect">
            <a:avLst/>
          </a:prstGeom>
          <a:noFill/>
        </p:spPr>
        <p:txBody>
          <a:bodyPr/>
          <a:lstStyle/>
          <a:p>
            <a:fld id="{349E7852-0CE3-1F42-AE1F-2C6BEDCEB64F}" type="slidenum">
              <a:rPr lang="en-AU">
                <a:latin typeface="Arial" pitchFamily="-109" charset="0"/>
              </a:rPr>
              <a:pPr/>
              <a:t>62</a:t>
            </a:fld>
            <a:endParaRPr lang="en-AU">
              <a:latin typeface="Arial" pitchFamily="-109"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dirty="0" smtClean="0">
                <a:latin typeface="Arial" pitchFamily="-109" charset="0"/>
                <a:ea typeface="ＭＳ Ｐゴシック" pitchFamily="-109" charset="-128"/>
                <a:cs typeface="ＭＳ Ｐゴシック" pitchFamily="-109" charset="-128"/>
              </a:rPr>
              <a:t>The basic building block of a relational database is a table of data, consisting of rows</a:t>
            </a:r>
          </a:p>
          <a:p>
            <a:pPr eaLnBrk="1" hangingPunct="1"/>
            <a:r>
              <a:rPr lang="en-US" dirty="0" smtClean="0">
                <a:latin typeface="Arial" pitchFamily="-109" charset="0"/>
                <a:ea typeface="ＭＳ Ｐゴシック" pitchFamily="-109" charset="-128"/>
                <a:cs typeface="ＭＳ Ｐゴシック" pitchFamily="-109" charset="-128"/>
              </a:rPr>
              <a:t>and columns, similar to a spreadsheet. Each column holds a particular type of data,</a:t>
            </a:r>
          </a:p>
          <a:p>
            <a:pPr eaLnBrk="1" hangingPunct="1"/>
            <a:r>
              <a:rPr lang="en-US" dirty="0" smtClean="0">
                <a:latin typeface="Arial" pitchFamily="-109" charset="0"/>
                <a:ea typeface="ＭＳ Ｐゴシック" pitchFamily="-109" charset="-128"/>
                <a:cs typeface="ＭＳ Ｐゴシック" pitchFamily="-109" charset="-128"/>
              </a:rPr>
              <a:t>while each row contains a specific value for each column. Ideally, the table has at</a:t>
            </a:r>
          </a:p>
          <a:p>
            <a:pPr eaLnBrk="1" hangingPunct="1"/>
            <a:r>
              <a:rPr lang="en-US" dirty="0" smtClean="0">
                <a:latin typeface="Arial" pitchFamily="-109" charset="0"/>
                <a:ea typeface="ＭＳ Ｐゴシック" pitchFamily="-109" charset="-128"/>
                <a:cs typeface="ＭＳ Ｐゴシック" pitchFamily="-109" charset="-128"/>
              </a:rPr>
              <a:t>least one column in which each value is unique, thus serving as an identifier for a</a:t>
            </a:r>
          </a:p>
          <a:p>
            <a:pPr eaLnBrk="1" hangingPunct="1"/>
            <a:r>
              <a:rPr lang="en-US" dirty="0" smtClean="0">
                <a:latin typeface="Arial" pitchFamily="-109" charset="0"/>
                <a:ea typeface="ＭＳ Ｐゴシック" pitchFamily="-109" charset="-128"/>
                <a:cs typeface="ＭＳ Ｐゴシック" pitchFamily="-109" charset="-128"/>
              </a:rPr>
              <a:t>given entry. For example, a typical telephone directory contains one entry for each</a:t>
            </a:r>
          </a:p>
          <a:p>
            <a:pPr eaLnBrk="1" hangingPunct="1"/>
            <a:r>
              <a:rPr lang="en-US" dirty="0" smtClean="0">
                <a:latin typeface="Arial" pitchFamily="-109" charset="0"/>
                <a:ea typeface="ＭＳ Ｐゴシック" pitchFamily="-109" charset="-128"/>
                <a:cs typeface="ＭＳ Ｐゴシック" pitchFamily="-109" charset="-128"/>
              </a:rPr>
              <a:t>subscriber, with columns for name, telephone number, and address. Such a table is</a:t>
            </a:r>
          </a:p>
          <a:p>
            <a:pPr eaLnBrk="1" hangingPunct="1"/>
            <a:r>
              <a:rPr lang="en-US" dirty="0" smtClean="0">
                <a:latin typeface="Arial" pitchFamily="-109" charset="0"/>
                <a:ea typeface="ＭＳ Ｐゴシック" pitchFamily="-109" charset="-128"/>
                <a:cs typeface="ＭＳ Ｐゴシック" pitchFamily="-109" charset="-128"/>
              </a:rPr>
              <a:t>called a flat file because it is a single two-dimensional (rows and columns) file. In a</a:t>
            </a:r>
          </a:p>
          <a:p>
            <a:pPr eaLnBrk="1" hangingPunct="1"/>
            <a:r>
              <a:rPr lang="en-US" dirty="0" smtClean="0">
                <a:latin typeface="Arial" pitchFamily="-109" charset="0"/>
                <a:ea typeface="ＭＳ Ｐゴシック" pitchFamily="-109" charset="-128"/>
                <a:cs typeface="ＭＳ Ｐゴシック" pitchFamily="-109" charset="-128"/>
              </a:rPr>
              <a:t>flat file, all of the data are stored in a single table. For the telephone directory, there</a:t>
            </a:r>
          </a:p>
          <a:p>
            <a:pPr eaLnBrk="1" hangingPunct="1"/>
            <a:r>
              <a:rPr lang="en-US" dirty="0" smtClean="0">
                <a:latin typeface="Arial" pitchFamily="-109" charset="0"/>
                <a:ea typeface="ＭＳ Ｐゴシック" pitchFamily="-109" charset="-128"/>
                <a:cs typeface="ＭＳ Ｐゴシック" pitchFamily="-109" charset="-128"/>
              </a:rPr>
              <a:t>might be a number of subscribers with the same name, but the telephone numbers</a:t>
            </a:r>
          </a:p>
          <a:p>
            <a:pPr eaLnBrk="1" hangingPunct="1"/>
            <a:r>
              <a:rPr lang="en-US" dirty="0" smtClean="0">
                <a:latin typeface="Arial" pitchFamily="-109" charset="0"/>
                <a:ea typeface="ＭＳ Ｐゴシック" pitchFamily="-109" charset="-128"/>
                <a:cs typeface="ＭＳ Ｐゴシック" pitchFamily="-109" charset="-128"/>
              </a:rPr>
              <a:t>should be unique, so that the telephone number serves as a unique identifier for a</a:t>
            </a:r>
          </a:p>
          <a:p>
            <a:pPr eaLnBrk="1" hangingPunct="1"/>
            <a:r>
              <a:rPr lang="en-US" dirty="0" smtClean="0">
                <a:latin typeface="Arial" pitchFamily="-109" charset="0"/>
                <a:ea typeface="ＭＳ Ｐゴシック" pitchFamily="-109" charset="-128"/>
                <a:cs typeface="ＭＳ Ｐゴシック" pitchFamily="-109" charset="-128"/>
              </a:rPr>
              <a:t>row. However, two or more people sharing the same phone number might each be</a:t>
            </a:r>
          </a:p>
          <a:p>
            <a:pPr eaLnBrk="1" hangingPunct="1"/>
            <a:r>
              <a:rPr lang="en-US" dirty="0" smtClean="0">
                <a:latin typeface="Arial" pitchFamily="-109" charset="0"/>
                <a:ea typeface="ＭＳ Ｐゴシック" pitchFamily="-109" charset="-128"/>
                <a:cs typeface="ＭＳ Ｐゴシック" pitchFamily="-109" charset="-128"/>
              </a:rPr>
              <a:t>listed in the directory. To continue to hold all of the data for the telephone directory</a:t>
            </a:r>
          </a:p>
          <a:p>
            <a:pPr eaLnBrk="1" hangingPunct="1"/>
            <a:r>
              <a:rPr lang="en-US" dirty="0" smtClean="0">
                <a:latin typeface="Arial" pitchFamily="-109" charset="0"/>
                <a:ea typeface="ＭＳ Ｐゴシック" pitchFamily="-109" charset="-128"/>
                <a:cs typeface="ＭＳ Ｐゴシック" pitchFamily="-109" charset="-128"/>
              </a:rPr>
              <a:t>in a single table and to provide for a unique identifier for each row, we could require</a:t>
            </a:r>
          </a:p>
          <a:p>
            <a:pPr eaLnBrk="1" hangingPunct="1"/>
            <a:r>
              <a:rPr lang="en-US" dirty="0" smtClean="0">
                <a:latin typeface="Arial" pitchFamily="-109" charset="0"/>
                <a:ea typeface="ＭＳ Ｐゴシック" pitchFamily="-109" charset="-128"/>
                <a:cs typeface="ＭＳ Ｐゴシック" pitchFamily="-109" charset="-128"/>
              </a:rPr>
              <a:t>a separate column for secondary subscriber, tertiary subscriber, and so on. The result</a:t>
            </a:r>
          </a:p>
          <a:p>
            <a:pPr eaLnBrk="1" hangingPunct="1"/>
            <a:r>
              <a:rPr lang="en-US" dirty="0" smtClean="0">
                <a:latin typeface="Arial" pitchFamily="-109" charset="0"/>
                <a:ea typeface="ＭＳ Ｐゴシック" pitchFamily="-109" charset="-128"/>
                <a:cs typeface="ＭＳ Ｐゴシック" pitchFamily="-109" charset="-128"/>
              </a:rPr>
              <a:t>would be that for each telephone number in use, there is a single entry in the table.</a:t>
            </a:r>
          </a:p>
          <a:p>
            <a:pPr eaLnBrk="1" hangingPunct="1"/>
            <a:endParaRPr lang="en-US" dirty="0" smtClean="0">
              <a:latin typeface="Arial" pitchFamily="-109" charset="0"/>
              <a:ea typeface="ＭＳ Ｐゴシック" pitchFamily="-109" charset="-128"/>
              <a:cs typeface="ＭＳ Ｐゴシック" pitchFamily="-109" charset="-128"/>
            </a:endParaRPr>
          </a:p>
          <a:p>
            <a:pPr eaLnBrk="1" hangingPunct="1"/>
            <a:r>
              <a:rPr lang="en-US" dirty="0" smtClean="0">
                <a:latin typeface="Arial" pitchFamily="-109" charset="0"/>
                <a:ea typeface="ＭＳ Ｐゴシック" pitchFamily="-109" charset="-128"/>
                <a:cs typeface="ＭＳ Ｐゴシック" pitchFamily="-109" charset="-128"/>
              </a:rPr>
              <a:t>The drawback of using a single table is that some of the column positions for</a:t>
            </a:r>
          </a:p>
          <a:p>
            <a:pPr eaLnBrk="1" hangingPunct="1"/>
            <a:r>
              <a:rPr lang="en-US" dirty="0" smtClean="0">
                <a:latin typeface="Arial" pitchFamily="-109" charset="0"/>
                <a:ea typeface="ＭＳ Ｐゴシック" pitchFamily="-109" charset="-128"/>
                <a:cs typeface="ＭＳ Ｐゴシック" pitchFamily="-109" charset="-128"/>
              </a:rPr>
              <a:t>a given row may be blank (not used). Also, any time a new service or new type of</a:t>
            </a:r>
          </a:p>
          <a:p>
            <a:pPr eaLnBrk="1" hangingPunct="1"/>
            <a:r>
              <a:rPr lang="en-US" dirty="0" smtClean="0">
                <a:latin typeface="Arial" pitchFamily="-109" charset="0"/>
                <a:ea typeface="ＭＳ Ｐゴシック" pitchFamily="-109" charset="-128"/>
                <a:cs typeface="ＭＳ Ｐゴシック" pitchFamily="-109" charset="-128"/>
              </a:rPr>
              <a:t>information is incorporated in the database, more columns must be added and the</a:t>
            </a:r>
          </a:p>
          <a:p>
            <a:pPr eaLnBrk="1" hangingPunct="1"/>
            <a:r>
              <a:rPr lang="en-US" dirty="0" smtClean="0">
                <a:latin typeface="Arial" pitchFamily="-109" charset="0"/>
                <a:ea typeface="ＭＳ Ｐゴシック" pitchFamily="-109" charset="-128"/>
                <a:cs typeface="ＭＳ Ｐゴシック" pitchFamily="-109" charset="-128"/>
              </a:rPr>
              <a:t>database and accompanying software must be redesigned and rebuilt.</a:t>
            </a:r>
          </a:p>
          <a:p>
            <a:pPr eaLnBrk="1" hangingPunct="1"/>
            <a:endParaRPr lang="en-US" dirty="0" smtClean="0">
              <a:latin typeface="Arial" pitchFamily="-109" charset="0"/>
              <a:ea typeface="ＭＳ Ｐゴシック" pitchFamily="-109" charset="-128"/>
              <a:cs typeface="ＭＳ Ｐゴシック" pitchFamily="-109" charset="-128"/>
            </a:endParaRPr>
          </a:p>
          <a:p>
            <a:pPr eaLnBrk="1" hangingPunct="1"/>
            <a:r>
              <a:rPr lang="en-US" dirty="0" smtClean="0">
                <a:latin typeface="Arial" pitchFamily="-109" charset="0"/>
                <a:ea typeface="ＭＳ Ｐゴシック" pitchFamily="-109" charset="-128"/>
                <a:cs typeface="ＭＳ Ｐゴシック" pitchFamily="-109" charset="-128"/>
              </a:rPr>
              <a:t>The relational database structure enables the creation of multiple tables</a:t>
            </a:r>
          </a:p>
          <a:p>
            <a:pPr eaLnBrk="1" hangingPunct="1"/>
            <a:r>
              <a:rPr lang="en-US" dirty="0" smtClean="0">
                <a:latin typeface="Arial" pitchFamily="-109" charset="0"/>
                <a:ea typeface="ＭＳ Ｐゴシック" pitchFamily="-109" charset="-128"/>
                <a:cs typeface="ＭＳ Ｐゴシック" pitchFamily="-109" charset="-128"/>
              </a:rPr>
              <a:t>tied together by a unique identifier that is present in all tables.</a:t>
            </a:r>
          </a:p>
          <a:p>
            <a:pPr eaLnBrk="1" hangingPunct="1"/>
            <a:endParaRPr lang="en-US" dirty="0" smtClean="0">
              <a:latin typeface="Arial" pitchFamily="-109" charset="0"/>
              <a:ea typeface="ＭＳ Ｐゴシック" pitchFamily="-109" charset="-128"/>
              <a:cs typeface="ＭＳ Ｐゴシック" pitchFamily="-109" charset="-128"/>
            </a:endParaRPr>
          </a:p>
          <a:p>
            <a:pPr eaLnBrk="1" hangingPunct="1"/>
            <a:r>
              <a:rPr lang="en-US" dirty="0" smtClean="0">
                <a:latin typeface="Arial" pitchFamily="-109" charset="0"/>
                <a:ea typeface="ＭＳ Ｐゴシック" pitchFamily="-109" charset="-128"/>
                <a:cs typeface="ＭＳ Ｐゴシック" pitchFamily="-109" charset="-128"/>
              </a:rPr>
              <a:t>Users and applications use a relational query language to access the database.</a:t>
            </a:r>
          </a:p>
          <a:p>
            <a:pPr eaLnBrk="1" hangingPunct="1"/>
            <a:r>
              <a:rPr lang="en-US" dirty="0" smtClean="0">
                <a:latin typeface="Arial" pitchFamily="-109" charset="0"/>
                <a:ea typeface="ＭＳ Ｐゴシック" pitchFamily="-109" charset="-128"/>
                <a:cs typeface="ＭＳ Ｐゴシック" pitchFamily="-109" charset="-128"/>
              </a:rPr>
              <a:t>The query language uses declarative statements rather than the procedural</a:t>
            </a:r>
          </a:p>
          <a:p>
            <a:pPr eaLnBrk="1" hangingPunct="1"/>
            <a:r>
              <a:rPr lang="en-US" dirty="0" smtClean="0">
                <a:latin typeface="Arial" pitchFamily="-109" charset="0"/>
                <a:ea typeface="ＭＳ Ｐゴシック" pitchFamily="-109" charset="-128"/>
                <a:cs typeface="ＭＳ Ｐゴシック" pitchFamily="-109" charset="-128"/>
              </a:rPr>
              <a:t>instructions of a programming language. In essence, the query language allows</a:t>
            </a:r>
          </a:p>
          <a:p>
            <a:pPr eaLnBrk="1" hangingPunct="1"/>
            <a:r>
              <a:rPr lang="en-US" dirty="0" smtClean="0">
                <a:latin typeface="Arial" pitchFamily="-109" charset="0"/>
                <a:ea typeface="ＭＳ Ｐゴシック" pitchFamily="-109" charset="-128"/>
                <a:cs typeface="ＭＳ Ｐゴシック" pitchFamily="-109" charset="-128"/>
              </a:rPr>
              <a:t>the user to request selected items of data from all records that fit a given set of</a:t>
            </a:r>
          </a:p>
          <a:p>
            <a:pPr eaLnBrk="1" hangingPunct="1"/>
            <a:r>
              <a:rPr lang="en-US" dirty="0" smtClean="0">
                <a:latin typeface="Arial" pitchFamily="-109" charset="0"/>
                <a:ea typeface="ＭＳ Ｐゴシック" pitchFamily="-109" charset="-128"/>
                <a:cs typeface="ＭＳ Ｐゴシック" pitchFamily="-109" charset="-128"/>
              </a:rPr>
              <a:t>criteria. The software then figures out how to extract the requested data from one</a:t>
            </a:r>
          </a:p>
          <a:p>
            <a:pPr eaLnBrk="1" hangingPunct="1"/>
            <a:r>
              <a:rPr lang="en-US" dirty="0" smtClean="0">
                <a:latin typeface="Arial" pitchFamily="-109" charset="0"/>
                <a:ea typeface="ＭＳ Ｐゴシック" pitchFamily="-109" charset="-128"/>
                <a:cs typeface="ＭＳ Ｐゴシック" pitchFamily="-109" charset="-128"/>
              </a:rPr>
              <a:t>or more tables. For example, a telephone company representative could retrieve a</a:t>
            </a:r>
          </a:p>
          <a:p>
            <a:pPr eaLnBrk="1" hangingPunct="1"/>
            <a:r>
              <a:rPr lang="en-US" dirty="0" smtClean="0">
                <a:latin typeface="Arial" pitchFamily="-109" charset="0"/>
                <a:ea typeface="ＭＳ Ｐゴシック" pitchFamily="-109" charset="-128"/>
                <a:cs typeface="ＭＳ Ｐゴシック" pitchFamily="-109" charset="-128"/>
              </a:rPr>
              <a:t>subscriber’s billing information as well as the status of special services or the latest</a:t>
            </a:r>
          </a:p>
          <a:p>
            <a:pPr eaLnBrk="1" hangingPunct="1"/>
            <a:r>
              <a:rPr lang="en-US" dirty="0" smtClean="0">
                <a:latin typeface="Arial" pitchFamily="-109" charset="0"/>
                <a:ea typeface="ＭＳ Ｐゴシック" pitchFamily="-109" charset="-128"/>
                <a:cs typeface="ＭＳ Ｐゴシック" pitchFamily="-109" charset="-128"/>
              </a:rPr>
              <a:t>payment received, all displayed on one screen.</a:t>
            </a:r>
            <a:endParaRPr lang="en-US" dirty="0" smtClean="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820512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xfrm>
            <a:off x="3884613" y="8685213"/>
            <a:ext cx="2971800" cy="457200"/>
          </a:xfrm>
          <a:prstGeom prst="rect">
            <a:avLst/>
          </a:prstGeom>
          <a:noFill/>
        </p:spPr>
        <p:txBody>
          <a:bodyPr/>
          <a:lstStyle/>
          <a:p>
            <a:fld id="{59E3DD2A-7E87-A440-850D-3601378074C8}" type="slidenum">
              <a:rPr lang="en-AU">
                <a:latin typeface="Arial" pitchFamily="-109" charset="0"/>
              </a:rPr>
              <a:pPr/>
              <a:t>63</a:t>
            </a:fld>
            <a:endParaRPr lang="en-AU">
              <a:latin typeface="Arial" pitchFamily="-109"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Structured Query Language (SQL) is a standardized language that can be used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define schema, manipulate, and query data in a relational database. There are several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versions of the ANSI/ISO standard and a variety of different implementations,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but all follow the same basic syntax and semantics.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SQL statements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can be used to create tables, insert and delete data in tables, create views,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retrieve data with query statements.</a:t>
            </a:r>
            <a:endParaRPr lang="en-US" dirty="0" smtClean="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381364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picture, a VPN—an encrypted tunnel that provides confidentiality and integrity for communication between two sites over public networks—connects Office A to Office B over the Internet so they appear to their users as one seamless, private network. The VPN is terminated by firewalls at both ends, which is often the case in the real world.</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E6EF5E0-C2FA-5142-86EE-14490FC049AF}" type="slidenum">
              <a:rPr lang="en-US" smtClean="0">
                <a:solidFill>
                  <a:prstClr val="black"/>
                </a:solidFill>
                <a:latin typeface="Calibri"/>
              </a:rPr>
              <a:pPr/>
              <a:t>38</a:t>
            </a:fld>
            <a:endParaRPr lang="en-US">
              <a:solidFill>
                <a:prstClr val="black"/>
              </a:solidFill>
              <a:latin typeface="Calibri"/>
            </a:endParaRPr>
          </a:p>
        </p:txBody>
      </p:sp>
    </p:spTree>
    <p:extLst>
      <p:ext uri="{BB962C8B-B14F-4D97-AF65-F5344CB8AC3E}">
        <p14:creationId xmlns:p14="http://schemas.microsoft.com/office/powerpoint/2010/main" val="302080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IDSs complement</a:t>
            </a:r>
            <a:r>
              <a:rPr lang="en-US" baseline="0" dirty="0" smtClean="0"/>
              <a:t> preventative controls as a next line of defense. IDSs monitor activity to identify malicious or suspicious events. IDSs may</a:t>
            </a:r>
          </a:p>
          <a:p>
            <a:pPr marL="171450" indent="-171450">
              <a:buFont typeface="Arial"/>
              <a:buChar char="•"/>
            </a:pPr>
            <a:r>
              <a:rPr lang="en-US" baseline="0" dirty="0" smtClean="0"/>
              <a:t>Monitor user and system activity</a:t>
            </a:r>
          </a:p>
          <a:p>
            <a:pPr marL="171450" indent="-171450">
              <a:buFont typeface="Arial"/>
              <a:buChar char="•"/>
            </a:pPr>
            <a:r>
              <a:rPr lang="en-US" baseline="0" dirty="0" smtClean="0"/>
              <a:t>Audit system configurations for vulnerabilities and misconfigurations</a:t>
            </a:r>
          </a:p>
          <a:p>
            <a:pPr marL="171450" indent="-171450">
              <a:buFont typeface="Arial"/>
              <a:buChar char="•"/>
            </a:pPr>
            <a:r>
              <a:rPr lang="en-US" baseline="0" dirty="0" smtClean="0"/>
              <a:t>Assess integrity of critical system and data files</a:t>
            </a:r>
          </a:p>
          <a:p>
            <a:pPr marL="171450" indent="-171450">
              <a:buFont typeface="Arial"/>
              <a:buChar char="•"/>
            </a:pPr>
            <a:r>
              <a:rPr lang="en-US" baseline="0" dirty="0" smtClean="0"/>
              <a:t>Recognize known attack patterns in system activity</a:t>
            </a:r>
          </a:p>
          <a:p>
            <a:pPr marL="171450" indent="-171450">
              <a:buFont typeface="Arial"/>
              <a:buChar char="•"/>
            </a:pPr>
            <a:r>
              <a:rPr lang="en-US" baseline="0" dirty="0" smtClean="0"/>
              <a:t>Identify abnormal activity through statistical analysis</a:t>
            </a:r>
          </a:p>
          <a:p>
            <a:pPr marL="171450" indent="-171450">
              <a:buFont typeface="Arial"/>
              <a:buChar char="•"/>
            </a:pPr>
            <a:r>
              <a:rPr lang="en-US" baseline="0" dirty="0" smtClean="0"/>
              <a:t>Manage audit trails and highlight policy violations</a:t>
            </a:r>
          </a:p>
          <a:p>
            <a:pPr marL="171450" indent="-171450">
              <a:buFont typeface="Arial"/>
              <a:buChar char="•"/>
            </a:pPr>
            <a:r>
              <a:rPr lang="en-US" baseline="0" dirty="0" smtClean="0"/>
              <a:t>Install and operate traps to record information about intruders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E6EF5E0-C2FA-5142-86EE-14490FC049AF}" type="slidenum">
              <a:rPr lang="en-US" smtClean="0">
                <a:solidFill>
                  <a:prstClr val="black"/>
                </a:solidFill>
                <a:latin typeface="Calibri"/>
              </a:rPr>
              <a:pPr/>
              <a:t>42</a:t>
            </a:fld>
            <a:endParaRPr lang="en-US">
              <a:solidFill>
                <a:prstClr val="black"/>
              </a:solidFill>
              <a:latin typeface="Calibri"/>
            </a:endParaRPr>
          </a:p>
        </p:txBody>
      </p:sp>
    </p:spTree>
    <p:extLst>
      <p:ext uri="{BB962C8B-B14F-4D97-AF65-F5344CB8AC3E}">
        <p14:creationId xmlns:p14="http://schemas.microsoft.com/office/powerpoint/2010/main" val="2075844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mn-ea"/>
                <a:cs typeface="+mn-cs"/>
              </a:rPr>
              <a:t> The anomaly detection approach involves first developing a model of legitimate</a:t>
            </a:r>
          </a:p>
          <a:p>
            <a:r>
              <a:rPr lang="en-US" sz="1200" b="0" i="0" u="none" strike="noStrike" kern="1200" baseline="0" dirty="0" smtClean="0">
                <a:solidFill>
                  <a:schemeClr val="tx1"/>
                </a:solidFill>
                <a:latin typeface="Arial" pitchFamily="-110" charset="0"/>
                <a:ea typeface="+mn-ea"/>
                <a:cs typeface="+mn-cs"/>
              </a:rPr>
              <a:t>user behavior by collecting and processing sensor data from the normal operation</a:t>
            </a:r>
          </a:p>
          <a:p>
            <a:r>
              <a:rPr lang="en-US" sz="1200" b="0" i="0" u="none" strike="noStrike" kern="1200" baseline="0" dirty="0" smtClean="0">
                <a:solidFill>
                  <a:schemeClr val="tx1"/>
                </a:solidFill>
                <a:latin typeface="Arial" pitchFamily="-110" charset="0"/>
                <a:ea typeface="+mn-ea"/>
                <a:cs typeface="+mn-cs"/>
              </a:rPr>
              <a:t>of the monitored system in a training phase. This may occur at distinct times, or</a:t>
            </a:r>
          </a:p>
          <a:p>
            <a:r>
              <a:rPr lang="en-US" sz="1200" b="0" i="0" u="none" strike="noStrike" kern="1200" baseline="0" dirty="0" smtClean="0">
                <a:solidFill>
                  <a:schemeClr val="tx1"/>
                </a:solidFill>
                <a:latin typeface="Arial" pitchFamily="-110" charset="0"/>
                <a:ea typeface="+mn-ea"/>
                <a:cs typeface="+mn-cs"/>
              </a:rPr>
              <a:t>there may be a continuous process of monitoring and evolving the model over time.</a:t>
            </a:r>
          </a:p>
          <a:p>
            <a:r>
              <a:rPr lang="en-US" sz="1200" b="0" i="0" u="none" strike="noStrike" kern="1200" baseline="0" dirty="0" smtClean="0">
                <a:solidFill>
                  <a:schemeClr val="tx1"/>
                </a:solidFill>
                <a:latin typeface="Arial" pitchFamily="-110" charset="0"/>
                <a:ea typeface="+mn-ea"/>
                <a:cs typeface="+mn-cs"/>
              </a:rPr>
              <a:t>Once this model exists, current observed behavior is compared with the model in</a:t>
            </a:r>
          </a:p>
          <a:p>
            <a:r>
              <a:rPr lang="en-US" sz="1200" b="0" i="0" u="none" strike="noStrike" kern="1200" baseline="0" dirty="0" smtClean="0">
                <a:solidFill>
                  <a:schemeClr val="tx1"/>
                </a:solidFill>
                <a:latin typeface="Arial" pitchFamily="-110" charset="0"/>
                <a:ea typeface="+mn-ea"/>
                <a:cs typeface="+mn-cs"/>
              </a:rPr>
              <a:t>order to classify it as either legitimate or anomalous activity in a detection phase.</a:t>
            </a:r>
          </a:p>
          <a:p>
            <a:endParaRPr lang="en-US" sz="1200" b="0" i="0" u="none" strike="noStrike"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A variety of classification approaches are used, which [GARC09] broadly categorized</a:t>
            </a:r>
          </a:p>
          <a:p>
            <a:r>
              <a:rPr lang="en-US" sz="1200" b="0" i="0" u="none" strike="noStrike" kern="1200" baseline="0" dirty="0" smtClean="0">
                <a:solidFill>
                  <a:schemeClr val="tx1"/>
                </a:solidFill>
                <a:latin typeface="Arial" pitchFamily="-110" charset="0"/>
                <a:ea typeface="+mn-ea"/>
                <a:cs typeface="+mn-cs"/>
              </a:rPr>
              <a:t>as:</a:t>
            </a:r>
          </a:p>
          <a:p>
            <a:endParaRPr lang="en-US" sz="1200" b="0" i="0" u="none" strike="noStrike"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 Statistical:  Analysis of the observed behavior using univariate, multivariate,</a:t>
            </a:r>
          </a:p>
          <a:p>
            <a:r>
              <a:rPr lang="en-US" sz="1200" b="0" i="0" u="none" strike="noStrike" kern="1200" baseline="0" dirty="0" smtClean="0">
                <a:solidFill>
                  <a:schemeClr val="tx1"/>
                </a:solidFill>
                <a:latin typeface="Arial" pitchFamily="-110" charset="0"/>
                <a:ea typeface="+mn-ea"/>
                <a:cs typeface="+mn-cs"/>
              </a:rPr>
              <a:t>or time-series models of observed metrics.</a:t>
            </a:r>
          </a:p>
          <a:p>
            <a:endParaRPr lang="en-US" sz="1200" b="0" i="0" u="none" strike="noStrike"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 Knowledge based:  Approaches use an expert system that classifies observed</a:t>
            </a:r>
          </a:p>
          <a:p>
            <a:r>
              <a:rPr lang="en-US" sz="1200" b="0" i="0" u="none" strike="noStrike" kern="1200" baseline="0" dirty="0" smtClean="0">
                <a:solidFill>
                  <a:schemeClr val="tx1"/>
                </a:solidFill>
                <a:latin typeface="Arial" pitchFamily="-110" charset="0"/>
                <a:ea typeface="+mn-ea"/>
                <a:cs typeface="+mn-cs"/>
              </a:rPr>
              <a:t>behavior according to a set of rules that model legitimate behavior.</a:t>
            </a:r>
          </a:p>
          <a:p>
            <a:endParaRPr lang="en-US" sz="1200" b="0" i="0" u="none" strike="noStrike"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 Machine-learning:  Approaches automatically determine a suitable classification</a:t>
            </a:r>
          </a:p>
          <a:p>
            <a:r>
              <a:rPr lang="en-US" sz="1200" b="0" i="0" u="none" strike="noStrike" kern="1200" baseline="0" dirty="0" smtClean="0">
                <a:solidFill>
                  <a:schemeClr val="tx1"/>
                </a:solidFill>
                <a:latin typeface="Arial" pitchFamily="-110" charset="0"/>
                <a:ea typeface="+mn-ea"/>
                <a:cs typeface="+mn-cs"/>
              </a:rPr>
              <a:t>model from the training data using data mining techniques.</a:t>
            </a:r>
          </a:p>
          <a:p>
            <a:endParaRPr lang="en-US" sz="1200" b="0" i="0" u="none" strike="noStrike"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They also note two key issues that affect the relative performance of these alternatives,</a:t>
            </a:r>
          </a:p>
          <a:p>
            <a:r>
              <a:rPr lang="en-US" sz="1200" b="0" i="0" u="none" strike="noStrike" kern="1200" baseline="0" dirty="0" smtClean="0">
                <a:solidFill>
                  <a:schemeClr val="tx1"/>
                </a:solidFill>
                <a:latin typeface="Arial" pitchFamily="-110" charset="0"/>
                <a:ea typeface="+mn-ea"/>
                <a:cs typeface="+mn-cs"/>
              </a:rPr>
              <a:t>being the efficiency and cost of the detection process.</a:t>
            </a:r>
          </a:p>
          <a:p>
            <a:endParaRPr lang="en-US" sz="1200" b="0" i="0" u="none" strike="noStrike"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The monitored data is first parameterized into desired standard metrics that</a:t>
            </a:r>
          </a:p>
          <a:p>
            <a:r>
              <a:rPr lang="en-US" sz="1200" b="0" i="0" u="none" strike="noStrike" kern="1200" baseline="0" dirty="0" smtClean="0">
                <a:solidFill>
                  <a:schemeClr val="tx1"/>
                </a:solidFill>
                <a:latin typeface="Arial" pitchFamily="-110" charset="0"/>
                <a:ea typeface="+mn-ea"/>
                <a:cs typeface="+mn-cs"/>
              </a:rPr>
              <a:t>will then be analyzed. This step ensures that data gathered from a variety of possible</a:t>
            </a:r>
          </a:p>
          <a:p>
            <a:r>
              <a:rPr lang="en-US" sz="1200" b="0" i="0" u="none" strike="noStrike" kern="1200" baseline="0" dirty="0" smtClean="0">
                <a:solidFill>
                  <a:schemeClr val="tx1"/>
                </a:solidFill>
                <a:latin typeface="Arial" pitchFamily="-110" charset="0"/>
                <a:ea typeface="+mn-ea"/>
                <a:cs typeface="+mn-cs"/>
              </a:rPr>
              <a:t>sources is provided in standard form for analysis.</a:t>
            </a:r>
          </a:p>
          <a:p>
            <a:endParaRPr lang="en-US" sz="1200" b="0" i="0" u="none" strike="noStrike"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Statistical approaches use the captured sensor data to develop a statistical</a:t>
            </a:r>
          </a:p>
          <a:p>
            <a:r>
              <a:rPr lang="en-US" sz="1200" b="0" i="0" u="none" strike="noStrike" kern="1200" baseline="0" dirty="0" smtClean="0">
                <a:solidFill>
                  <a:schemeClr val="tx1"/>
                </a:solidFill>
                <a:latin typeface="Arial" pitchFamily="-110" charset="0"/>
                <a:ea typeface="+mn-ea"/>
                <a:cs typeface="+mn-cs"/>
              </a:rPr>
              <a:t>profile of the observed metrics. The earliest approaches used univariate models,</a:t>
            </a:r>
          </a:p>
          <a:p>
            <a:r>
              <a:rPr lang="en-US" sz="1200" b="0" i="0" u="none" strike="noStrike" kern="1200" baseline="0" dirty="0" smtClean="0">
                <a:solidFill>
                  <a:schemeClr val="tx1"/>
                </a:solidFill>
                <a:latin typeface="Arial" pitchFamily="-110" charset="0"/>
                <a:ea typeface="+mn-ea"/>
                <a:cs typeface="+mn-cs"/>
              </a:rPr>
              <a:t>where each metric was treated as an independent random variable. However this</a:t>
            </a:r>
          </a:p>
          <a:p>
            <a:r>
              <a:rPr lang="en-US" sz="1200" b="0" i="0" u="none" strike="noStrike" kern="1200" baseline="0" dirty="0" smtClean="0">
                <a:solidFill>
                  <a:schemeClr val="tx1"/>
                </a:solidFill>
                <a:latin typeface="Arial" pitchFamily="-110" charset="0"/>
                <a:ea typeface="+mn-ea"/>
                <a:cs typeface="+mn-cs"/>
              </a:rPr>
              <a:t>was too crude to effectively identify intruder behavior. Later, multivariate models</a:t>
            </a:r>
          </a:p>
          <a:p>
            <a:r>
              <a:rPr lang="en-US" sz="1200" b="0" i="0" u="none" strike="noStrike" kern="1200" baseline="0" dirty="0" smtClean="0">
                <a:solidFill>
                  <a:schemeClr val="tx1"/>
                </a:solidFill>
                <a:latin typeface="Arial" pitchFamily="-110" charset="0"/>
                <a:ea typeface="+mn-ea"/>
                <a:cs typeface="+mn-cs"/>
              </a:rPr>
              <a:t>considered correlations between the metrics, which better levels of discrimination</a:t>
            </a:r>
          </a:p>
          <a:p>
            <a:r>
              <a:rPr lang="en-US" sz="1200" b="0" i="0" u="none" strike="noStrike" kern="1200" baseline="0" dirty="0" smtClean="0">
                <a:solidFill>
                  <a:schemeClr val="tx1"/>
                </a:solidFill>
                <a:latin typeface="Arial" pitchFamily="-110" charset="0"/>
                <a:ea typeface="+mn-ea"/>
                <a:cs typeface="+mn-cs"/>
              </a:rPr>
              <a:t>observed. Time-series models use the order and time between observed events to</a:t>
            </a:r>
          </a:p>
          <a:p>
            <a:r>
              <a:rPr lang="en-US" sz="1200" b="0" i="0" u="none" strike="noStrike" kern="1200" baseline="0" dirty="0" smtClean="0">
                <a:solidFill>
                  <a:schemeClr val="tx1"/>
                </a:solidFill>
                <a:latin typeface="Arial" pitchFamily="-110" charset="0"/>
                <a:ea typeface="+mn-ea"/>
                <a:cs typeface="+mn-cs"/>
              </a:rPr>
              <a:t>better classify the behavior. The advantages of these statistical approaches include</a:t>
            </a:r>
          </a:p>
          <a:p>
            <a:r>
              <a:rPr lang="en-US" sz="1200" b="0" i="0" u="none" strike="noStrike" kern="1200" baseline="0" dirty="0" smtClean="0">
                <a:solidFill>
                  <a:schemeClr val="tx1"/>
                </a:solidFill>
                <a:latin typeface="Arial" pitchFamily="-110" charset="0"/>
                <a:ea typeface="+mn-ea"/>
                <a:cs typeface="+mn-cs"/>
              </a:rPr>
              <a:t>their relative simplicity and low computation cost, and lack of assumptions about</a:t>
            </a:r>
          </a:p>
          <a:p>
            <a:r>
              <a:rPr lang="en-US" sz="1200" b="0" i="0" u="none" strike="noStrike" kern="1200" baseline="0" dirty="0" smtClean="0">
                <a:solidFill>
                  <a:schemeClr val="tx1"/>
                </a:solidFill>
                <a:latin typeface="Arial" pitchFamily="-110" charset="0"/>
                <a:ea typeface="+mn-ea"/>
                <a:cs typeface="+mn-cs"/>
              </a:rPr>
              <a:t>behavior expected. Their disadvantages include the difficulty in selecting suitable</a:t>
            </a:r>
          </a:p>
          <a:p>
            <a:r>
              <a:rPr lang="en-US" sz="1200" b="0" i="0" u="none" strike="noStrike" kern="1200" baseline="0" dirty="0" smtClean="0">
                <a:solidFill>
                  <a:schemeClr val="tx1"/>
                </a:solidFill>
                <a:latin typeface="Arial" pitchFamily="-110" charset="0"/>
                <a:ea typeface="+mn-ea"/>
                <a:cs typeface="+mn-cs"/>
              </a:rPr>
              <a:t>metrics to obtain a reasonable balance between false positives and false negatives,</a:t>
            </a:r>
          </a:p>
          <a:p>
            <a:r>
              <a:rPr lang="en-US" sz="1200" b="0" i="0" u="none" strike="noStrike" kern="1200" baseline="0" dirty="0" smtClean="0">
                <a:solidFill>
                  <a:schemeClr val="tx1"/>
                </a:solidFill>
                <a:latin typeface="Arial" pitchFamily="-110" charset="0"/>
                <a:ea typeface="+mn-ea"/>
                <a:cs typeface="+mn-cs"/>
              </a:rPr>
              <a:t>and that not all behaviors can be modeled using these approaches.</a:t>
            </a:r>
          </a:p>
          <a:p>
            <a:endParaRPr lang="en-US" sz="1200" b="0" i="0" u="none" strike="noStrike"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Knowledge based approaches classify the observed data using a set of rules.</a:t>
            </a:r>
          </a:p>
          <a:p>
            <a:r>
              <a:rPr lang="en-US" sz="1200" b="0" i="0" u="none" strike="noStrike" kern="1200" baseline="0" dirty="0" smtClean="0">
                <a:solidFill>
                  <a:schemeClr val="tx1"/>
                </a:solidFill>
                <a:latin typeface="Arial" pitchFamily="-110" charset="0"/>
                <a:ea typeface="+mn-ea"/>
                <a:cs typeface="+mn-cs"/>
              </a:rPr>
              <a:t>These rules are developed during the training phase, usually manually, to characterize</a:t>
            </a:r>
          </a:p>
          <a:p>
            <a:r>
              <a:rPr lang="en-US" sz="1200" b="0" i="0" u="none" strike="noStrike" kern="1200" baseline="0" dirty="0" smtClean="0">
                <a:solidFill>
                  <a:schemeClr val="tx1"/>
                </a:solidFill>
                <a:latin typeface="Arial" pitchFamily="-110" charset="0"/>
                <a:ea typeface="+mn-ea"/>
                <a:cs typeface="+mn-cs"/>
              </a:rPr>
              <a:t>the observed training data into distinct classes. Formal tools may be used to</a:t>
            </a:r>
          </a:p>
          <a:p>
            <a:r>
              <a:rPr lang="en-US" sz="1200" b="0" i="0" u="none" strike="noStrike" kern="1200" baseline="0" dirty="0" smtClean="0">
                <a:solidFill>
                  <a:schemeClr val="tx1"/>
                </a:solidFill>
                <a:latin typeface="Arial" pitchFamily="-110" charset="0"/>
                <a:ea typeface="+mn-ea"/>
                <a:cs typeface="+mn-cs"/>
              </a:rPr>
              <a:t>describe these rules, such as a finite-state machine or a standard description language.</a:t>
            </a:r>
          </a:p>
          <a:p>
            <a:r>
              <a:rPr lang="en-US" sz="1200" b="0" i="0" u="none" strike="noStrike" kern="1200" baseline="0" dirty="0" smtClean="0">
                <a:solidFill>
                  <a:schemeClr val="tx1"/>
                </a:solidFill>
                <a:latin typeface="Arial" pitchFamily="-110" charset="0"/>
                <a:ea typeface="+mn-ea"/>
                <a:cs typeface="+mn-cs"/>
              </a:rPr>
              <a:t>They are then used to classify the observed data in the detection phase. The</a:t>
            </a:r>
          </a:p>
          <a:p>
            <a:r>
              <a:rPr lang="en-US" sz="1200" b="0" i="0" u="none" strike="noStrike" kern="1200" baseline="0" dirty="0" smtClean="0">
                <a:solidFill>
                  <a:schemeClr val="tx1"/>
                </a:solidFill>
                <a:latin typeface="Arial" pitchFamily="-110" charset="0"/>
                <a:ea typeface="+mn-ea"/>
                <a:cs typeface="+mn-cs"/>
              </a:rPr>
              <a:t>advantages of knowledge-based approaches include their robustness and flexibility.</a:t>
            </a:r>
          </a:p>
          <a:p>
            <a:r>
              <a:rPr lang="en-US" sz="1200" b="0" i="0" u="none" strike="noStrike" kern="1200" baseline="0" dirty="0" smtClean="0">
                <a:solidFill>
                  <a:schemeClr val="tx1"/>
                </a:solidFill>
                <a:latin typeface="Arial" pitchFamily="-110" charset="0"/>
                <a:ea typeface="+mn-ea"/>
                <a:cs typeface="+mn-cs"/>
              </a:rPr>
              <a:t>Their main disadvantage is the difficulty and time required to develop high-quality</a:t>
            </a:r>
          </a:p>
          <a:p>
            <a:r>
              <a:rPr lang="en-US" sz="1200" b="0" i="0" u="none" strike="noStrike" kern="1200" baseline="0" dirty="0" smtClean="0">
                <a:solidFill>
                  <a:schemeClr val="tx1"/>
                </a:solidFill>
                <a:latin typeface="Arial" pitchFamily="-110" charset="0"/>
                <a:ea typeface="+mn-ea"/>
                <a:cs typeface="+mn-cs"/>
              </a:rPr>
              <a:t>knowledge from the data, and the need for human experts to assist with this process.</a:t>
            </a:r>
          </a:p>
          <a:p>
            <a:endParaRPr lang="en-US" sz="1200" b="0" i="0" u="none" strike="noStrike"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Machine-learning approaches use data mining techniques to automatically</a:t>
            </a:r>
          </a:p>
          <a:p>
            <a:r>
              <a:rPr lang="en-US" sz="1200" b="0" i="0" u="none" strike="noStrike" kern="1200" baseline="0" dirty="0" smtClean="0">
                <a:solidFill>
                  <a:schemeClr val="tx1"/>
                </a:solidFill>
                <a:latin typeface="Arial" pitchFamily="-110" charset="0"/>
                <a:ea typeface="+mn-ea"/>
                <a:cs typeface="+mn-cs"/>
              </a:rPr>
              <a:t>develop a model using the labeled normal training data. This model is then able</a:t>
            </a:r>
          </a:p>
          <a:p>
            <a:r>
              <a:rPr lang="en-US" sz="1200" b="0" i="0" u="none" strike="noStrike" kern="1200" baseline="0" dirty="0" smtClean="0">
                <a:solidFill>
                  <a:schemeClr val="tx1"/>
                </a:solidFill>
                <a:latin typeface="Arial" pitchFamily="-110" charset="0"/>
                <a:ea typeface="+mn-ea"/>
                <a:cs typeface="+mn-cs"/>
              </a:rPr>
              <a:t>to classify subsequently observed data as either normal or anomalous. A key disadvantage</a:t>
            </a:r>
          </a:p>
          <a:p>
            <a:r>
              <a:rPr lang="en-US" sz="1200" b="0" i="0" u="none" strike="noStrike" kern="1200" baseline="0" dirty="0" smtClean="0">
                <a:solidFill>
                  <a:schemeClr val="tx1"/>
                </a:solidFill>
                <a:latin typeface="Arial" pitchFamily="-110" charset="0"/>
                <a:ea typeface="+mn-ea"/>
                <a:cs typeface="+mn-cs"/>
              </a:rPr>
              <a:t>is that this process typically requires significant time and computational</a:t>
            </a:r>
          </a:p>
          <a:p>
            <a:r>
              <a:rPr lang="en-US" sz="1200" b="0" i="0" u="none" strike="noStrike" kern="1200" baseline="0" dirty="0" smtClean="0">
                <a:solidFill>
                  <a:schemeClr val="tx1"/>
                </a:solidFill>
                <a:latin typeface="Arial" pitchFamily="-110" charset="0"/>
                <a:ea typeface="+mn-ea"/>
                <a:cs typeface="+mn-cs"/>
              </a:rPr>
              <a:t>resources. Once the model is generated however, subsequent analysis is generally</a:t>
            </a:r>
          </a:p>
          <a:p>
            <a:r>
              <a:rPr lang="en-US" sz="1200" b="0" i="0" u="none" strike="noStrike" kern="1200" baseline="0" dirty="0" smtClean="0">
                <a:solidFill>
                  <a:schemeClr val="tx1"/>
                </a:solidFill>
                <a:latin typeface="Arial" pitchFamily="-110" charset="0"/>
                <a:ea typeface="+mn-ea"/>
                <a:cs typeface="+mn-cs"/>
              </a:rPr>
              <a:t>fairly efficient.</a:t>
            </a:r>
          </a:p>
          <a:p>
            <a:endParaRPr lang="en-US" sz="1200" b="0" i="0" u="none" strike="noStrike"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 A variety of machine-learning approaches have been tried, with varying success.</a:t>
            </a:r>
          </a:p>
          <a:p>
            <a:r>
              <a:rPr lang="en-US" sz="1200" b="0" i="0" u="none" strike="noStrike" kern="1200" baseline="0" dirty="0" smtClean="0">
                <a:solidFill>
                  <a:schemeClr val="tx1"/>
                </a:solidFill>
                <a:latin typeface="Arial" pitchFamily="-110" charset="0"/>
                <a:ea typeface="+mn-ea"/>
                <a:cs typeface="+mn-cs"/>
              </a:rPr>
              <a:t>These include:</a:t>
            </a:r>
          </a:p>
          <a:p>
            <a:endParaRPr lang="en-US" sz="1200" b="0" i="0" u="none" strike="noStrike"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 Bayesian networks:  Encode probabilistic relationships among observed metrics.</a:t>
            </a:r>
          </a:p>
          <a:p>
            <a:endParaRPr lang="en-US" sz="1200" b="0" i="0" u="none" strike="noStrike"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 Markov models:  Develop a model with sets of states, some possibly hidden,</a:t>
            </a:r>
          </a:p>
          <a:p>
            <a:r>
              <a:rPr lang="en-US" sz="1200" b="0" i="0" u="none" strike="noStrike" kern="1200" baseline="0" dirty="0" smtClean="0">
                <a:solidFill>
                  <a:schemeClr val="tx1"/>
                </a:solidFill>
                <a:latin typeface="Arial" pitchFamily="-110" charset="0"/>
                <a:ea typeface="+mn-ea"/>
                <a:cs typeface="+mn-cs"/>
              </a:rPr>
              <a:t>interconnected by transition probabilities.</a:t>
            </a:r>
          </a:p>
          <a:p>
            <a:endParaRPr lang="en-US" sz="1200" b="0" i="0" u="none" strike="noStrike"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 Neural networks:  Simulate human brain operation with neurons and synapse</a:t>
            </a:r>
          </a:p>
          <a:p>
            <a:r>
              <a:rPr lang="en-US" sz="1200" b="0" i="0" u="none" strike="noStrike" kern="1200" baseline="0" dirty="0" smtClean="0">
                <a:solidFill>
                  <a:schemeClr val="tx1"/>
                </a:solidFill>
                <a:latin typeface="Arial" pitchFamily="-110" charset="0"/>
                <a:ea typeface="+mn-ea"/>
                <a:cs typeface="+mn-cs"/>
              </a:rPr>
              <a:t>between them, that classify observed data.</a:t>
            </a:r>
          </a:p>
          <a:p>
            <a:endParaRPr lang="en-US" sz="1200" b="0" i="0" u="none" strike="noStrike"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 Fuzzy logic:  Uses fuzzy set theory where reasoning is approximate, and can</a:t>
            </a:r>
          </a:p>
          <a:p>
            <a:r>
              <a:rPr lang="en-US" sz="1200" b="0" i="0" u="none" strike="noStrike" kern="1200" baseline="0" dirty="0" smtClean="0">
                <a:solidFill>
                  <a:schemeClr val="tx1"/>
                </a:solidFill>
                <a:latin typeface="Arial" pitchFamily="-110" charset="0"/>
                <a:ea typeface="+mn-ea"/>
                <a:cs typeface="+mn-cs"/>
              </a:rPr>
              <a:t>accommodate uncertainty.</a:t>
            </a:r>
          </a:p>
          <a:p>
            <a:endParaRPr lang="en-US" sz="1200" b="0" i="0" u="none" strike="noStrike"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 Genetic algorithms:  Uses techniques inspired by evolutionary biology, including</a:t>
            </a:r>
          </a:p>
          <a:p>
            <a:r>
              <a:rPr lang="en-US" sz="1200" b="0" i="0" u="none" strike="noStrike" kern="1200" baseline="0" dirty="0" smtClean="0">
                <a:solidFill>
                  <a:schemeClr val="tx1"/>
                </a:solidFill>
                <a:latin typeface="Arial" pitchFamily="-110" charset="0"/>
                <a:ea typeface="+mn-ea"/>
                <a:cs typeface="+mn-cs"/>
              </a:rPr>
              <a:t>inheritance, mutation, selection and recombination, to develop classification</a:t>
            </a:r>
          </a:p>
          <a:p>
            <a:r>
              <a:rPr lang="en-US" sz="1200" b="0" i="0" u="none" strike="noStrike" kern="1200" baseline="0" dirty="0" smtClean="0">
                <a:solidFill>
                  <a:schemeClr val="tx1"/>
                </a:solidFill>
                <a:latin typeface="Arial" pitchFamily="-110" charset="0"/>
                <a:ea typeface="+mn-ea"/>
                <a:cs typeface="+mn-cs"/>
              </a:rPr>
              <a:t>rules.</a:t>
            </a:r>
          </a:p>
          <a:p>
            <a:endParaRPr lang="en-US" sz="1200" b="0" i="0" u="none" strike="noStrike"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 Clustering and outlier detection:  Group the observed data into clusters based</a:t>
            </a:r>
          </a:p>
          <a:p>
            <a:r>
              <a:rPr lang="en-US" sz="1200" b="0" i="0" u="none" strike="noStrike" kern="1200" baseline="0" dirty="0" smtClean="0">
                <a:solidFill>
                  <a:schemeClr val="tx1"/>
                </a:solidFill>
                <a:latin typeface="Arial" pitchFamily="-110" charset="0"/>
                <a:ea typeface="+mn-ea"/>
                <a:cs typeface="+mn-cs"/>
              </a:rPr>
              <a:t>on some similarity or distance measure, and then identify subsequent data as</a:t>
            </a:r>
          </a:p>
          <a:p>
            <a:r>
              <a:rPr lang="en-US" sz="1200" b="0" i="0" u="none" strike="noStrike" kern="1200" baseline="0" dirty="0" smtClean="0">
                <a:solidFill>
                  <a:schemeClr val="tx1"/>
                </a:solidFill>
                <a:latin typeface="Arial" pitchFamily="-110" charset="0"/>
                <a:ea typeface="+mn-ea"/>
                <a:cs typeface="+mn-cs"/>
              </a:rPr>
              <a:t>either belonging to a cluster or as an outlier.</a:t>
            </a:r>
          </a:p>
          <a:p>
            <a:endParaRPr lang="en-US" sz="1200" b="0" i="0" u="none" strike="noStrike"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The advantages of the machine-learning approaches include their flexibility, adaptability,</a:t>
            </a:r>
          </a:p>
          <a:p>
            <a:r>
              <a:rPr lang="en-US" sz="1200" b="0" i="0" u="none" strike="noStrike" kern="1200" baseline="0" dirty="0" smtClean="0">
                <a:solidFill>
                  <a:schemeClr val="tx1"/>
                </a:solidFill>
                <a:latin typeface="Arial" pitchFamily="-110" charset="0"/>
                <a:ea typeface="+mn-ea"/>
                <a:cs typeface="+mn-cs"/>
              </a:rPr>
              <a:t>and ability to capture interdependencies between the observed metrics.</a:t>
            </a:r>
          </a:p>
          <a:p>
            <a:r>
              <a:rPr lang="en-US" sz="1200" b="0" i="0" u="none" strike="noStrike" kern="1200" baseline="0" dirty="0" smtClean="0">
                <a:solidFill>
                  <a:schemeClr val="tx1"/>
                </a:solidFill>
                <a:latin typeface="Arial" pitchFamily="-110" charset="0"/>
                <a:ea typeface="+mn-ea"/>
                <a:cs typeface="+mn-cs"/>
              </a:rPr>
              <a:t>Their disadvantages include their dependency on assumptions about accepted</a:t>
            </a:r>
          </a:p>
          <a:p>
            <a:r>
              <a:rPr lang="en-US" sz="1200" b="0" i="0" u="none" strike="noStrike" kern="1200" baseline="0" dirty="0" smtClean="0">
                <a:solidFill>
                  <a:schemeClr val="tx1"/>
                </a:solidFill>
                <a:latin typeface="Arial" pitchFamily="-110" charset="0"/>
                <a:ea typeface="+mn-ea"/>
                <a:cs typeface="+mn-cs"/>
              </a:rPr>
              <a:t>behavior for a system, their currently unacceptably high false alarm rate, and their</a:t>
            </a:r>
          </a:p>
          <a:p>
            <a:r>
              <a:rPr lang="en-US" sz="1200" b="0" i="0" u="none" strike="noStrike" kern="1200" baseline="0" dirty="0" smtClean="0">
                <a:solidFill>
                  <a:schemeClr val="tx1"/>
                </a:solidFill>
                <a:latin typeface="Arial" pitchFamily="-110" charset="0"/>
                <a:ea typeface="+mn-ea"/>
                <a:cs typeface="+mn-cs"/>
              </a:rPr>
              <a:t>high resource cost.</a:t>
            </a:r>
          </a:p>
          <a:p>
            <a:endParaRPr lang="en-US" sz="1200" b="0" i="0" u="none" strike="noStrike"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A key limitation of anomaly detection approaches used by IDSs, particularly</a:t>
            </a:r>
          </a:p>
          <a:p>
            <a:r>
              <a:rPr lang="en-US" sz="1200" b="0" i="0" u="none" strike="noStrike" kern="1200" baseline="0" dirty="0" smtClean="0">
                <a:solidFill>
                  <a:schemeClr val="tx1"/>
                </a:solidFill>
                <a:latin typeface="Arial" pitchFamily="-110" charset="0"/>
                <a:ea typeface="+mn-ea"/>
                <a:cs typeface="+mn-cs"/>
              </a:rPr>
              <a:t>the machine-learning approaches, is that they are generally only trained with legitimate</a:t>
            </a:r>
          </a:p>
          <a:p>
            <a:r>
              <a:rPr lang="en-US" sz="1200" b="0" i="0" u="none" strike="noStrike" kern="1200" baseline="0" dirty="0" smtClean="0">
                <a:solidFill>
                  <a:schemeClr val="tx1"/>
                </a:solidFill>
                <a:latin typeface="Arial" pitchFamily="-110" charset="0"/>
                <a:ea typeface="+mn-ea"/>
                <a:cs typeface="+mn-cs"/>
              </a:rPr>
              <a:t>data, unlike many of the other applications surveyed in [CHAN09] where</a:t>
            </a:r>
          </a:p>
          <a:p>
            <a:r>
              <a:rPr lang="en-US" sz="1200" b="0" i="0" u="none" strike="noStrike" kern="1200" baseline="0" dirty="0" smtClean="0">
                <a:solidFill>
                  <a:schemeClr val="tx1"/>
                </a:solidFill>
                <a:latin typeface="Arial" pitchFamily="-110" charset="0"/>
                <a:ea typeface="+mn-ea"/>
                <a:cs typeface="+mn-cs"/>
              </a:rPr>
              <a:t>both legitimate and anomalous training data is used. The lack of anomalous training</a:t>
            </a:r>
          </a:p>
          <a:p>
            <a:r>
              <a:rPr lang="en-US" sz="1200" b="0" i="0" u="none" strike="noStrike" kern="1200" baseline="0" dirty="0" smtClean="0">
                <a:solidFill>
                  <a:schemeClr val="tx1"/>
                </a:solidFill>
                <a:latin typeface="Arial" pitchFamily="-110" charset="0"/>
                <a:ea typeface="+mn-ea"/>
                <a:cs typeface="+mn-cs"/>
              </a:rPr>
              <a:t>data, which occurs given the desire to detect currently unknown future attacks,</a:t>
            </a:r>
          </a:p>
          <a:p>
            <a:r>
              <a:rPr lang="en-US" sz="1200" b="0" i="0" u="none" strike="noStrike" kern="1200" baseline="0" dirty="0" smtClean="0">
                <a:solidFill>
                  <a:schemeClr val="tx1"/>
                </a:solidFill>
                <a:latin typeface="Arial" pitchFamily="-110" charset="0"/>
                <a:ea typeface="+mn-ea"/>
                <a:cs typeface="+mn-cs"/>
              </a:rPr>
              <a:t>limits the effectiveness of some of the techniques listed above.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6E3D061-1765-D946-9FA1-698C704C641F}" type="slidenum">
              <a:rPr lang="en-AU" smtClean="0"/>
              <a:pPr/>
              <a:t>46</a:t>
            </a:fld>
            <a:endParaRPr lang="en-AU" dirty="0"/>
          </a:p>
        </p:txBody>
      </p:sp>
    </p:spTree>
    <p:extLst>
      <p:ext uri="{BB962C8B-B14F-4D97-AF65-F5344CB8AC3E}">
        <p14:creationId xmlns:p14="http://schemas.microsoft.com/office/powerpoint/2010/main" val="1889625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mn-ea"/>
                <a:cs typeface="+mn-cs"/>
              </a:rPr>
              <a:t>Signature or heuristic techniques detect intrusion by observing events in the system</a:t>
            </a:r>
          </a:p>
          <a:p>
            <a:r>
              <a:rPr lang="en-US" sz="1200" b="0" i="0" u="none" strike="noStrike" kern="1200" baseline="0" dirty="0" smtClean="0">
                <a:solidFill>
                  <a:schemeClr val="tx1"/>
                </a:solidFill>
                <a:latin typeface="Arial" pitchFamily="-110" charset="0"/>
                <a:ea typeface="+mn-ea"/>
                <a:cs typeface="+mn-cs"/>
              </a:rPr>
              <a:t>and applying either a set of signature patterns to the data, or a set of rules that</a:t>
            </a:r>
          </a:p>
          <a:p>
            <a:r>
              <a:rPr lang="en-US" sz="1200" b="0" i="0" u="none" strike="noStrike" kern="1200" baseline="0" dirty="0" smtClean="0">
                <a:solidFill>
                  <a:schemeClr val="tx1"/>
                </a:solidFill>
                <a:latin typeface="Arial" pitchFamily="-110" charset="0"/>
                <a:ea typeface="+mn-ea"/>
                <a:cs typeface="+mn-cs"/>
              </a:rPr>
              <a:t>characterize the data, leading to a decision regarding whether the observed data</a:t>
            </a:r>
          </a:p>
          <a:p>
            <a:r>
              <a:rPr lang="en-US" sz="1200" b="0" i="0" u="none" strike="noStrike" kern="1200" baseline="0" dirty="0" smtClean="0">
                <a:solidFill>
                  <a:schemeClr val="tx1"/>
                </a:solidFill>
                <a:latin typeface="Arial" pitchFamily="-110" charset="0"/>
                <a:ea typeface="+mn-ea"/>
                <a:cs typeface="+mn-cs"/>
              </a:rPr>
              <a:t>indicates normal or anomalous behavior.</a:t>
            </a:r>
          </a:p>
          <a:p>
            <a:endParaRPr lang="en-US" sz="1200" b="0" i="0" u="none" strike="noStrike"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Signature approaches  match a large collection of known patterns of malicious</a:t>
            </a:r>
          </a:p>
          <a:p>
            <a:r>
              <a:rPr lang="en-US" sz="1200" b="0" i="0" u="none" strike="noStrike" kern="1200" baseline="0" dirty="0" smtClean="0">
                <a:solidFill>
                  <a:schemeClr val="tx1"/>
                </a:solidFill>
                <a:latin typeface="Arial" pitchFamily="-110" charset="0"/>
                <a:ea typeface="+mn-ea"/>
                <a:cs typeface="+mn-cs"/>
              </a:rPr>
              <a:t>data against data stored on a system or in transit over a network. The signatures</a:t>
            </a:r>
          </a:p>
          <a:p>
            <a:r>
              <a:rPr lang="en-US" sz="1200" b="0" i="0" u="none" strike="noStrike" kern="1200" baseline="0" dirty="0" smtClean="0">
                <a:solidFill>
                  <a:schemeClr val="tx1"/>
                </a:solidFill>
                <a:latin typeface="Arial" pitchFamily="-110" charset="0"/>
                <a:ea typeface="+mn-ea"/>
                <a:cs typeface="+mn-cs"/>
              </a:rPr>
              <a:t>need to be large enough to minimize the false alarm rate, while still detecting a</a:t>
            </a:r>
          </a:p>
          <a:p>
            <a:r>
              <a:rPr lang="en-US" sz="1200" b="0" i="0" u="none" strike="noStrike" kern="1200" baseline="0" dirty="0" smtClean="0">
                <a:solidFill>
                  <a:schemeClr val="tx1"/>
                </a:solidFill>
                <a:latin typeface="Arial" pitchFamily="-110" charset="0"/>
                <a:ea typeface="+mn-ea"/>
                <a:cs typeface="+mn-cs"/>
              </a:rPr>
              <a:t>sufficiently large fraction of malicious data. This approach is widely used in antivirus</a:t>
            </a:r>
          </a:p>
          <a:p>
            <a:r>
              <a:rPr lang="en-US" sz="1200" b="0" i="0" u="none" strike="noStrike" kern="1200" baseline="0" dirty="0" smtClean="0">
                <a:solidFill>
                  <a:schemeClr val="tx1"/>
                </a:solidFill>
                <a:latin typeface="Arial" pitchFamily="-110" charset="0"/>
                <a:ea typeface="+mn-ea"/>
                <a:cs typeface="+mn-cs"/>
              </a:rPr>
              <a:t>products, in network traffic scanning proxies, and in NIDS. The advantages</a:t>
            </a:r>
          </a:p>
          <a:p>
            <a:r>
              <a:rPr lang="en-US" sz="1200" b="0" i="0" u="none" strike="noStrike" kern="1200" baseline="0" dirty="0" smtClean="0">
                <a:solidFill>
                  <a:schemeClr val="tx1"/>
                </a:solidFill>
                <a:latin typeface="Arial" pitchFamily="-110" charset="0"/>
                <a:ea typeface="+mn-ea"/>
                <a:cs typeface="+mn-cs"/>
              </a:rPr>
              <a:t>of this approach include the relatively low cost in time and resource use, and its</a:t>
            </a:r>
          </a:p>
          <a:p>
            <a:r>
              <a:rPr lang="en-US" sz="1200" b="0" i="0" u="none" strike="noStrike" kern="1200" baseline="0" dirty="0" smtClean="0">
                <a:solidFill>
                  <a:schemeClr val="tx1"/>
                </a:solidFill>
                <a:latin typeface="Arial" pitchFamily="-110" charset="0"/>
                <a:ea typeface="+mn-ea"/>
                <a:cs typeface="+mn-cs"/>
              </a:rPr>
              <a:t>wide acceptance. Disadvantages include the significant effort required to constantly</a:t>
            </a:r>
          </a:p>
          <a:p>
            <a:r>
              <a:rPr lang="en-US" sz="1200" b="0" i="0" u="none" strike="noStrike" kern="1200" baseline="0" dirty="0" smtClean="0">
                <a:solidFill>
                  <a:schemeClr val="tx1"/>
                </a:solidFill>
                <a:latin typeface="Arial" pitchFamily="-110" charset="0"/>
                <a:ea typeface="+mn-ea"/>
                <a:cs typeface="+mn-cs"/>
              </a:rPr>
              <a:t>identify and review new malware to create signatures able to identify it, and the</a:t>
            </a:r>
          </a:p>
          <a:p>
            <a:r>
              <a:rPr lang="en-US" sz="1200" b="0" i="0" u="none" strike="noStrike" kern="1200" baseline="0" dirty="0" smtClean="0">
                <a:solidFill>
                  <a:schemeClr val="tx1"/>
                </a:solidFill>
                <a:latin typeface="Arial" pitchFamily="-110" charset="0"/>
                <a:ea typeface="+mn-ea"/>
                <a:cs typeface="+mn-cs"/>
              </a:rPr>
              <a:t>inability to detect zero-day attacks for which no signatures exist.</a:t>
            </a:r>
          </a:p>
          <a:p>
            <a:endParaRPr lang="en-US" sz="1200" b="0" i="0" u="none" strike="noStrike"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Rule-based heuristic identification  involves the use of rules for identifying</a:t>
            </a:r>
          </a:p>
          <a:p>
            <a:r>
              <a:rPr lang="en-US" sz="1200" b="0" i="0" u="none" strike="noStrike" kern="1200" baseline="0" dirty="0" smtClean="0">
                <a:solidFill>
                  <a:schemeClr val="tx1"/>
                </a:solidFill>
                <a:latin typeface="Arial" pitchFamily="-110" charset="0"/>
                <a:ea typeface="+mn-ea"/>
                <a:cs typeface="+mn-cs"/>
              </a:rPr>
              <a:t>known penetrations or penetrations that would exploit known weaknesses. Rules</a:t>
            </a:r>
          </a:p>
          <a:p>
            <a:r>
              <a:rPr lang="en-US" sz="1200" b="0" i="0" u="none" strike="noStrike" kern="1200" baseline="0" dirty="0" smtClean="0">
                <a:solidFill>
                  <a:schemeClr val="tx1"/>
                </a:solidFill>
                <a:latin typeface="Arial" pitchFamily="-110" charset="0"/>
                <a:ea typeface="+mn-ea"/>
                <a:cs typeface="+mn-cs"/>
              </a:rPr>
              <a:t>can also be defined that identify suspicious behavior, even when the behavior is</a:t>
            </a:r>
          </a:p>
          <a:p>
            <a:r>
              <a:rPr lang="en-US" sz="1200" b="0" i="0" u="none" strike="noStrike" kern="1200" baseline="0" dirty="0" smtClean="0">
                <a:solidFill>
                  <a:schemeClr val="tx1"/>
                </a:solidFill>
                <a:latin typeface="Arial" pitchFamily="-110" charset="0"/>
                <a:ea typeface="+mn-ea"/>
                <a:cs typeface="+mn-cs"/>
              </a:rPr>
              <a:t> within the bounds of established patterns of usage. Typically, the rules used in</a:t>
            </a:r>
          </a:p>
          <a:p>
            <a:r>
              <a:rPr lang="en-US" sz="1200" b="0" i="0" u="none" strike="noStrike" kern="1200" baseline="0" dirty="0" smtClean="0">
                <a:solidFill>
                  <a:schemeClr val="tx1"/>
                </a:solidFill>
                <a:latin typeface="Arial" pitchFamily="-110" charset="0"/>
                <a:ea typeface="+mn-ea"/>
                <a:cs typeface="+mn-cs"/>
              </a:rPr>
              <a:t>these systems are specific to the machine and operating system. The most fruitful</a:t>
            </a:r>
          </a:p>
          <a:p>
            <a:r>
              <a:rPr lang="en-US" sz="1200" b="0" i="0" u="none" strike="noStrike" kern="1200" baseline="0" dirty="0" smtClean="0">
                <a:solidFill>
                  <a:schemeClr val="tx1"/>
                </a:solidFill>
                <a:latin typeface="Arial" pitchFamily="-110" charset="0"/>
                <a:ea typeface="+mn-ea"/>
                <a:cs typeface="+mn-cs"/>
              </a:rPr>
              <a:t>approach to developing such rules is to analyze attack tools and scripts collected on</a:t>
            </a:r>
          </a:p>
          <a:p>
            <a:r>
              <a:rPr lang="en-US" sz="1200" b="0" i="0" u="none" strike="noStrike" kern="1200" baseline="0" dirty="0" smtClean="0">
                <a:solidFill>
                  <a:schemeClr val="tx1"/>
                </a:solidFill>
                <a:latin typeface="Arial" pitchFamily="-110" charset="0"/>
                <a:ea typeface="+mn-ea"/>
                <a:cs typeface="+mn-cs"/>
              </a:rPr>
              <a:t>the Internet. These rules can be supplemented with rules generated by knowledgeable</a:t>
            </a:r>
          </a:p>
          <a:p>
            <a:r>
              <a:rPr lang="en-US" sz="1200" b="0" i="0" u="none" strike="noStrike" kern="1200" baseline="0" dirty="0" smtClean="0">
                <a:solidFill>
                  <a:schemeClr val="tx1"/>
                </a:solidFill>
                <a:latin typeface="Arial" pitchFamily="-110" charset="0"/>
                <a:ea typeface="+mn-ea"/>
                <a:cs typeface="+mn-cs"/>
              </a:rPr>
              <a:t>security personnel. In this latter case, the normal procedure is to interview</a:t>
            </a:r>
          </a:p>
          <a:p>
            <a:r>
              <a:rPr lang="en-US" sz="1200" b="0" i="0" u="none" strike="noStrike" kern="1200" baseline="0" dirty="0" smtClean="0">
                <a:solidFill>
                  <a:schemeClr val="tx1"/>
                </a:solidFill>
                <a:latin typeface="Arial" pitchFamily="-110" charset="0"/>
                <a:ea typeface="+mn-ea"/>
                <a:cs typeface="+mn-cs"/>
              </a:rPr>
              <a:t>system administrators and security analysts to collect a suite of known penetration</a:t>
            </a:r>
          </a:p>
          <a:p>
            <a:r>
              <a:rPr lang="en-US" sz="1200" b="0" i="0" u="none" strike="noStrike" kern="1200" baseline="0" dirty="0" smtClean="0">
                <a:solidFill>
                  <a:schemeClr val="tx1"/>
                </a:solidFill>
                <a:latin typeface="Arial" pitchFamily="-110" charset="0"/>
                <a:ea typeface="+mn-ea"/>
                <a:cs typeface="+mn-cs"/>
              </a:rPr>
              <a:t>scenarios and key events that threaten the security of the target system.</a:t>
            </a:r>
          </a:p>
          <a:p>
            <a:endParaRPr lang="en-US" sz="1200" b="0" i="0" u="none" strike="noStrike"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The SNORT system, which we discuss later in Section 8.9 is an example of a</a:t>
            </a:r>
          </a:p>
          <a:p>
            <a:r>
              <a:rPr lang="en-US" sz="1200" b="0" i="0" u="none" strike="noStrike" kern="1200" baseline="0" dirty="0" smtClean="0">
                <a:solidFill>
                  <a:schemeClr val="tx1"/>
                </a:solidFill>
                <a:latin typeface="Arial" pitchFamily="-110" charset="0"/>
                <a:ea typeface="+mn-ea"/>
                <a:cs typeface="+mn-cs"/>
              </a:rPr>
              <a:t>rule-based NIDS. A large collection of rules exists for it to detect a wide variety of</a:t>
            </a:r>
          </a:p>
          <a:p>
            <a:r>
              <a:rPr lang="en-US" sz="1200" b="0" i="0" u="none" strike="noStrike" kern="1200" baseline="0" dirty="0" smtClean="0">
                <a:solidFill>
                  <a:schemeClr val="tx1"/>
                </a:solidFill>
                <a:latin typeface="Arial" pitchFamily="-110" charset="0"/>
                <a:ea typeface="+mn-ea"/>
                <a:cs typeface="+mn-cs"/>
              </a:rPr>
              <a:t>network attacks.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6E3D061-1765-D946-9FA1-698C704C641F}" type="slidenum">
              <a:rPr lang="en-AU" smtClean="0"/>
              <a:pPr/>
              <a:t>47</a:t>
            </a:fld>
            <a:endParaRPr lang="en-AU" dirty="0"/>
          </a:p>
        </p:txBody>
      </p:sp>
    </p:spTree>
    <p:extLst>
      <p:ext uri="{BB962C8B-B14F-4D97-AF65-F5344CB8AC3E}">
        <p14:creationId xmlns:p14="http://schemas.microsoft.com/office/powerpoint/2010/main" val="427544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xfrm>
            <a:off x="3884613" y="8685213"/>
            <a:ext cx="2971800" cy="457200"/>
          </a:xfrm>
          <a:prstGeom prst="rect">
            <a:avLst/>
          </a:prstGeom>
          <a:noFill/>
        </p:spPr>
        <p:txBody>
          <a:bodyPr/>
          <a:lstStyle/>
          <a:p>
            <a:fld id="{72A07C0E-5480-5946-B87C-C4BCD36F6A0A}" type="slidenum">
              <a:rPr lang="en-AU"/>
              <a:pPr/>
              <a:t>48</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r>
              <a:rPr lang="en-US" sz="1200" b="0" i="0" u="none" strike="noStrike" kern="1200" baseline="0" dirty="0" smtClean="0">
                <a:solidFill>
                  <a:schemeClr val="tx1"/>
                </a:solidFill>
                <a:latin typeface="Arial" pitchFamily="-110" charset="0"/>
                <a:ea typeface="ＭＳ Ｐゴシック" pitchFamily="-1" charset="-128"/>
                <a:cs typeface="ＭＳ Ｐゴシック" pitchFamily="-1" charset="-128"/>
              </a:rPr>
              <a:t> A host-based IPS (HIPS) can make use of either signature/heuristic or anomaly</a:t>
            </a:r>
          </a:p>
          <a:p>
            <a:r>
              <a:rPr lang="en-US" sz="1200" b="0" i="0" u="none" strike="noStrike" kern="1200" baseline="0" dirty="0" smtClean="0">
                <a:solidFill>
                  <a:schemeClr val="tx1"/>
                </a:solidFill>
                <a:latin typeface="Arial" pitchFamily="-110" charset="0"/>
                <a:ea typeface="ＭＳ Ｐゴシック" pitchFamily="-1" charset="-128"/>
                <a:cs typeface="ＭＳ Ｐゴシック" pitchFamily="-1" charset="-128"/>
              </a:rPr>
              <a:t>detection techniques to identify attacks. In the former case, the focus is on the specific</a:t>
            </a:r>
          </a:p>
          <a:p>
            <a:r>
              <a:rPr lang="en-US" sz="1200" b="0" i="0" u="none" strike="noStrike" kern="1200" baseline="0" dirty="0" smtClean="0">
                <a:solidFill>
                  <a:schemeClr val="tx1"/>
                </a:solidFill>
                <a:latin typeface="Arial" pitchFamily="-110" charset="0"/>
                <a:ea typeface="ＭＳ Ｐゴシック" pitchFamily="-1" charset="-128"/>
                <a:cs typeface="ＭＳ Ｐゴシック" pitchFamily="-1" charset="-128"/>
              </a:rPr>
              <a:t>content of application network traffic, or of sequences of system calls, looking</a:t>
            </a:r>
          </a:p>
          <a:p>
            <a:r>
              <a:rPr lang="en-US" sz="1200" b="0" i="0" u="none" strike="noStrike" kern="1200" baseline="0" dirty="0" smtClean="0">
                <a:solidFill>
                  <a:schemeClr val="tx1"/>
                </a:solidFill>
                <a:latin typeface="Arial" pitchFamily="-110" charset="0"/>
                <a:ea typeface="ＭＳ Ｐゴシック" pitchFamily="-1" charset="-128"/>
                <a:cs typeface="ＭＳ Ｐゴシック" pitchFamily="-1" charset="-128"/>
              </a:rPr>
              <a:t>for patterns that have been identified as malicious. In the case of anomaly detection,</a:t>
            </a:r>
          </a:p>
          <a:p>
            <a:r>
              <a:rPr lang="en-US" sz="1200" b="0" i="0" u="none" strike="noStrike" kern="1200" baseline="0" dirty="0" smtClean="0">
                <a:solidFill>
                  <a:schemeClr val="tx1"/>
                </a:solidFill>
                <a:latin typeface="Arial" pitchFamily="-110" charset="0"/>
                <a:ea typeface="ＭＳ Ｐゴシック" pitchFamily="-1" charset="-128"/>
                <a:cs typeface="ＭＳ Ｐゴシック" pitchFamily="-1" charset="-128"/>
              </a:rPr>
              <a:t>the IPS is looking for behavior patterns that indicate malware. Examples of the</a:t>
            </a:r>
          </a:p>
          <a:p>
            <a:r>
              <a:rPr lang="en-US" sz="1200" b="0" i="0" u="none" strike="noStrike" kern="1200" baseline="0" dirty="0" smtClean="0">
                <a:solidFill>
                  <a:schemeClr val="tx1"/>
                </a:solidFill>
                <a:latin typeface="Arial" pitchFamily="-110" charset="0"/>
                <a:ea typeface="ＭＳ Ｐゴシック" pitchFamily="-1" charset="-128"/>
                <a:cs typeface="ＭＳ Ｐゴシック" pitchFamily="-1" charset="-128"/>
              </a:rPr>
              <a:t>types of malicious behavior addressed by a HIPS include the following:</a:t>
            </a:r>
          </a:p>
          <a:p>
            <a:endParaRPr lang="en-US" b="0" dirty="0" smtClean="0">
              <a:ea typeface="ＭＳ Ｐゴシック" pitchFamily="-110" charset="-128"/>
              <a:cs typeface="ＭＳ Ｐゴシック" pitchFamily="-110" charset="-128"/>
            </a:endParaRPr>
          </a:p>
          <a:p>
            <a:pPr eaLnBrk="1" hangingPunct="1"/>
            <a:r>
              <a:rPr lang="en-US" b="0" dirty="0" smtClean="0">
                <a:ea typeface="ＭＳ Ｐゴシック" pitchFamily="-110" charset="-128"/>
                <a:cs typeface="ＭＳ Ｐゴシック" pitchFamily="-110" charset="-128"/>
              </a:rPr>
              <a:t>• Modification of system resources: Rootkits, Trojan horses, and backdoors</a:t>
            </a:r>
          </a:p>
          <a:p>
            <a:pPr eaLnBrk="1" hangingPunct="1"/>
            <a:r>
              <a:rPr lang="en-US" b="0" dirty="0" smtClean="0">
                <a:ea typeface="ＭＳ Ｐゴシック" pitchFamily="-110" charset="-128"/>
                <a:cs typeface="ＭＳ Ｐゴシック" pitchFamily="-110" charset="-128"/>
              </a:rPr>
              <a:t>operate by changing system resources, such as libraries, directories, registry</a:t>
            </a:r>
          </a:p>
          <a:p>
            <a:pPr eaLnBrk="1" hangingPunct="1"/>
            <a:r>
              <a:rPr lang="en-US" b="0" dirty="0" smtClean="0">
                <a:ea typeface="ＭＳ Ｐゴシック" pitchFamily="-110" charset="-128"/>
                <a:cs typeface="ＭＳ Ｐゴシック" pitchFamily="-110" charset="-128"/>
              </a:rPr>
              <a:t>settings, and user accounts.</a:t>
            </a:r>
          </a:p>
          <a:p>
            <a:pPr eaLnBrk="1" hangingPunct="1"/>
            <a:endParaRPr lang="en-US" b="0" dirty="0" smtClean="0">
              <a:ea typeface="ＭＳ Ｐゴシック" pitchFamily="-110" charset="-128"/>
              <a:cs typeface="ＭＳ Ｐゴシック" pitchFamily="-110" charset="-128"/>
            </a:endParaRPr>
          </a:p>
          <a:p>
            <a:pPr eaLnBrk="1" hangingPunct="1"/>
            <a:r>
              <a:rPr lang="en-US" b="0" dirty="0" smtClean="0">
                <a:ea typeface="ＭＳ Ｐゴシック" pitchFamily="-110" charset="-128"/>
                <a:cs typeface="ＭＳ Ｐゴシック" pitchFamily="-110" charset="-128"/>
              </a:rPr>
              <a:t>• Privilege-escalation exploits: These attacks attempt to give ordinary users</a:t>
            </a:r>
          </a:p>
          <a:p>
            <a:pPr eaLnBrk="1" hangingPunct="1"/>
            <a:r>
              <a:rPr lang="en-US" b="0" dirty="0" smtClean="0">
                <a:ea typeface="ＭＳ Ｐゴシック" pitchFamily="-110" charset="-128"/>
                <a:cs typeface="ＭＳ Ｐゴシック" pitchFamily="-110" charset="-128"/>
              </a:rPr>
              <a:t>root access.</a:t>
            </a:r>
          </a:p>
          <a:p>
            <a:pPr eaLnBrk="1" hangingPunct="1"/>
            <a:endParaRPr lang="en-US" b="0" dirty="0" smtClean="0">
              <a:ea typeface="ＭＳ Ｐゴシック" pitchFamily="-110" charset="-128"/>
              <a:cs typeface="ＭＳ Ｐゴシック" pitchFamily="-110" charset="-128"/>
            </a:endParaRPr>
          </a:p>
          <a:p>
            <a:pPr eaLnBrk="1" hangingPunct="1"/>
            <a:r>
              <a:rPr lang="en-US" b="0" dirty="0" smtClean="0">
                <a:ea typeface="ＭＳ Ｐゴシック" pitchFamily="-110" charset="-128"/>
                <a:cs typeface="ＭＳ Ｐゴシック" pitchFamily="-110" charset="-128"/>
              </a:rPr>
              <a:t>• Buffer-overflow exploits: These attacks are described in Chapter 10 .</a:t>
            </a:r>
          </a:p>
          <a:p>
            <a:pPr eaLnBrk="1" hangingPunct="1"/>
            <a:endParaRPr lang="en-US" b="0" dirty="0" smtClean="0">
              <a:ea typeface="ＭＳ Ｐゴシック" pitchFamily="-110" charset="-128"/>
              <a:cs typeface="ＭＳ Ｐゴシック" pitchFamily="-110" charset="-128"/>
            </a:endParaRPr>
          </a:p>
          <a:p>
            <a:pPr eaLnBrk="1" hangingPunct="1"/>
            <a:r>
              <a:rPr lang="en-US" b="0" dirty="0" smtClean="0">
                <a:ea typeface="ＭＳ Ｐゴシック" pitchFamily="-110" charset="-128"/>
                <a:cs typeface="ＭＳ Ｐゴシック" pitchFamily="-110" charset="-128"/>
              </a:rPr>
              <a:t>• Access to e-mail contact list: Many worms spread by mailing a copy of themselves</a:t>
            </a:r>
          </a:p>
          <a:p>
            <a:pPr eaLnBrk="1" hangingPunct="1"/>
            <a:r>
              <a:rPr lang="en-US" b="0" dirty="0" smtClean="0">
                <a:ea typeface="ＭＳ Ｐゴシック" pitchFamily="-110" charset="-128"/>
                <a:cs typeface="ＭＳ Ｐゴシック" pitchFamily="-110" charset="-128"/>
              </a:rPr>
              <a:t>to addresses in the local system’s e-mail address book.</a:t>
            </a:r>
          </a:p>
          <a:p>
            <a:pPr eaLnBrk="1" hangingPunct="1"/>
            <a:endParaRPr lang="en-US" b="0" dirty="0" smtClean="0">
              <a:ea typeface="ＭＳ Ｐゴシック" pitchFamily="-110" charset="-128"/>
              <a:cs typeface="ＭＳ Ｐゴシック" pitchFamily="-110" charset="-128"/>
            </a:endParaRPr>
          </a:p>
          <a:p>
            <a:pPr eaLnBrk="1" hangingPunct="1"/>
            <a:r>
              <a:rPr lang="en-US" b="0" dirty="0" smtClean="0">
                <a:ea typeface="ＭＳ Ｐゴシック" pitchFamily="-110" charset="-128"/>
                <a:cs typeface="ＭＳ Ｐゴシック" pitchFamily="-110" charset="-128"/>
              </a:rPr>
              <a:t>• Directory traversal: A directory traversal vulnerability in a Web server allows</a:t>
            </a:r>
          </a:p>
          <a:p>
            <a:pPr eaLnBrk="1" hangingPunct="1"/>
            <a:r>
              <a:rPr lang="en-US" b="0" dirty="0" smtClean="0">
                <a:ea typeface="ＭＳ Ｐゴシック" pitchFamily="-110" charset="-128"/>
                <a:cs typeface="ＭＳ Ｐゴシック" pitchFamily="-110" charset="-128"/>
              </a:rPr>
              <a:t>the hacker to access files outside the range of what a server application user</a:t>
            </a:r>
          </a:p>
          <a:p>
            <a:pPr eaLnBrk="1" hangingPunct="1"/>
            <a:r>
              <a:rPr lang="en-US" b="0" dirty="0" smtClean="0">
                <a:ea typeface="ＭＳ Ｐゴシック" pitchFamily="-110" charset="-128"/>
                <a:cs typeface="ＭＳ Ｐゴシック" pitchFamily="-110" charset="-128"/>
              </a:rPr>
              <a:t>would normally need to access.</a:t>
            </a:r>
          </a:p>
          <a:p>
            <a:pPr eaLnBrk="1" hangingPunct="1"/>
            <a:endParaRPr lang="en-US" b="0" dirty="0" smtClean="0">
              <a:ea typeface="ＭＳ Ｐゴシック" pitchFamily="-110" charset="-128"/>
              <a:cs typeface="ＭＳ Ｐゴシック" pitchFamily="-110" charset="-128"/>
            </a:endParaRPr>
          </a:p>
          <a:p>
            <a:pPr eaLnBrk="1" hangingPunct="1"/>
            <a:r>
              <a:rPr lang="en-US" b="0" dirty="0" smtClean="0">
                <a:ea typeface="ＭＳ Ｐゴシック" pitchFamily="-110" charset="-128"/>
                <a:cs typeface="ＭＳ Ｐゴシック" pitchFamily="-110" charset="-128"/>
              </a:rPr>
              <a:t>Attacks such as these result in behaviors that can be analyzed by a HIPS. The</a:t>
            </a:r>
          </a:p>
          <a:p>
            <a:pPr eaLnBrk="1" hangingPunct="1"/>
            <a:r>
              <a:rPr lang="en-US" b="0" dirty="0" smtClean="0">
                <a:ea typeface="ＭＳ Ｐゴシック" pitchFamily="-110" charset="-128"/>
                <a:cs typeface="ＭＳ Ｐゴシック" pitchFamily="-110" charset="-128"/>
              </a:rPr>
              <a:t>HIPS capability can be tailored to the specific platform. A set of general-purpose</a:t>
            </a:r>
          </a:p>
          <a:p>
            <a:pPr eaLnBrk="1" hangingPunct="1"/>
            <a:r>
              <a:rPr lang="en-US" b="0" dirty="0" smtClean="0">
                <a:ea typeface="ＭＳ Ｐゴシック" pitchFamily="-110" charset="-128"/>
                <a:cs typeface="ＭＳ Ｐゴシック" pitchFamily="-110" charset="-128"/>
              </a:rPr>
              <a:t>tools may be used for a desktop or server system. Some HIPS packages are designed</a:t>
            </a:r>
          </a:p>
          <a:p>
            <a:pPr eaLnBrk="1" hangingPunct="1"/>
            <a:r>
              <a:rPr lang="en-US" b="0" dirty="0" smtClean="0">
                <a:ea typeface="ＭＳ Ｐゴシック" pitchFamily="-110" charset="-128"/>
                <a:cs typeface="ＭＳ Ｐゴシック" pitchFamily="-110" charset="-128"/>
              </a:rPr>
              <a:t>to protect specific types of servers, such as Web servers and database servers. In this</a:t>
            </a:r>
          </a:p>
          <a:p>
            <a:pPr eaLnBrk="1" hangingPunct="1"/>
            <a:r>
              <a:rPr lang="en-US" b="0" dirty="0" smtClean="0">
                <a:ea typeface="ＭＳ Ｐゴシック" pitchFamily="-110" charset="-128"/>
                <a:cs typeface="ＭＳ Ｐゴシック" pitchFamily="-110" charset="-128"/>
              </a:rPr>
              <a:t>case, the HIPS looks for particular application attacks.</a:t>
            </a:r>
          </a:p>
          <a:p>
            <a:pPr eaLnBrk="1" hangingPunct="1"/>
            <a:endParaRPr lang="en-US" b="0" dirty="0" smtClean="0">
              <a:ea typeface="ＭＳ Ｐゴシック" pitchFamily="-110" charset="-128"/>
              <a:cs typeface="ＭＳ Ｐゴシック" pitchFamily="-110" charset="-128"/>
            </a:endParaRPr>
          </a:p>
          <a:p>
            <a:pPr eaLnBrk="1" hangingPunct="1"/>
            <a:r>
              <a:rPr lang="en-US" b="0" dirty="0" smtClean="0">
                <a:ea typeface="ＭＳ Ｐゴシック" pitchFamily="-110" charset="-128"/>
                <a:cs typeface="ＭＳ Ｐゴシック" pitchFamily="-110" charset="-128"/>
              </a:rPr>
              <a:t>In addition to signature and anomaly-detection techniques, a HIPS can use</a:t>
            </a:r>
          </a:p>
          <a:p>
            <a:pPr eaLnBrk="1" hangingPunct="1"/>
            <a:r>
              <a:rPr lang="en-US" b="0" dirty="0" smtClean="0">
                <a:ea typeface="ＭＳ Ｐゴシック" pitchFamily="-110" charset="-128"/>
                <a:cs typeface="ＭＳ Ｐゴシック" pitchFamily="-110" charset="-128"/>
              </a:rPr>
              <a:t>a sandbox approach. Sandboxes are especially suited to mobile code, such as Java</a:t>
            </a:r>
          </a:p>
          <a:p>
            <a:pPr eaLnBrk="1" hangingPunct="1"/>
            <a:r>
              <a:rPr lang="en-US" b="0" dirty="0" smtClean="0">
                <a:ea typeface="ＭＳ Ｐゴシック" pitchFamily="-110" charset="-128"/>
                <a:cs typeface="ＭＳ Ｐゴシック" pitchFamily="-110" charset="-128"/>
              </a:rPr>
              <a:t>applets and scripting languages. The HIPS quarantines such code in an isolated</a:t>
            </a:r>
          </a:p>
          <a:p>
            <a:pPr eaLnBrk="1" hangingPunct="1"/>
            <a:r>
              <a:rPr lang="en-US" b="0" dirty="0" smtClean="0">
                <a:ea typeface="ＭＳ Ｐゴシック" pitchFamily="-110" charset="-128"/>
                <a:cs typeface="ＭＳ Ｐゴシック" pitchFamily="-110" charset="-128"/>
              </a:rPr>
              <a:t>system area, then runs the code and monitors its behavior. If the code violates</a:t>
            </a:r>
          </a:p>
          <a:p>
            <a:pPr eaLnBrk="1" hangingPunct="1"/>
            <a:r>
              <a:rPr lang="en-US" b="0" dirty="0" smtClean="0">
                <a:ea typeface="ＭＳ Ｐゴシック" pitchFamily="-110" charset="-128"/>
                <a:cs typeface="ＭＳ Ｐゴシック" pitchFamily="-110" charset="-128"/>
              </a:rPr>
              <a:t>predefined policies or matches predefined behavior signatures, it is halted and</a:t>
            </a:r>
          </a:p>
          <a:p>
            <a:pPr eaLnBrk="1" hangingPunct="1"/>
            <a:r>
              <a:rPr lang="en-US" b="0" dirty="0" smtClean="0">
                <a:ea typeface="ＭＳ Ｐゴシック" pitchFamily="-110" charset="-128"/>
                <a:cs typeface="ＭＳ Ｐゴシック" pitchFamily="-110" charset="-128"/>
              </a:rPr>
              <a:t>prevented from executing in the normal system environment.</a:t>
            </a:r>
          </a:p>
          <a:p>
            <a:pPr eaLnBrk="1" hangingPunct="1"/>
            <a:endParaRPr lang="en-US" b="0" dirty="0" smtClean="0">
              <a:ea typeface="ＭＳ Ｐゴシック" pitchFamily="-110" charset="-128"/>
              <a:cs typeface="ＭＳ Ｐゴシック" pitchFamily="-110" charset="-128"/>
            </a:endParaRPr>
          </a:p>
          <a:p>
            <a:pPr eaLnBrk="1" hangingPunct="1"/>
            <a:r>
              <a:rPr lang="en-US" b="0" dirty="0" smtClean="0">
                <a:ea typeface="ＭＳ Ｐゴシック" pitchFamily="-110" charset="-128"/>
                <a:cs typeface="ＭＳ Ｐゴシック" pitchFamily="-110" charset="-128"/>
              </a:rPr>
              <a:t>[ROBB06a] lists the following as areas for which a HIPS typically offers desktop</a:t>
            </a:r>
          </a:p>
          <a:p>
            <a:pPr eaLnBrk="1" hangingPunct="1"/>
            <a:r>
              <a:rPr lang="en-US" b="0" dirty="0" smtClean="0">
                <a:ea typeface="ＭＳ Ｐゴシック" pitchFamily="-110" charset="-128"/>
                <a:cs typeface="ＭＳ Ｐゴシック" pitchFamily="-110" charset="-128"/>
              </a:rPr>
              <a:t>protection:</a:t>
            </a:r>
          </a:p>
          <a:p>
            <a:pPr eaLnBrk="1" hangingPunct="1"/>
            <a:endParaRPr lang="en-US" b="0" dirty="0" smtClean="0">
              <a:ea typeface="ＭＳ Ｐゴシック" pitchFamily="-110" charset="-128"/>
              <a:cs typeface="ＭＳ Ｐゴシック" pitchFamily="-110" charset="-128"/>
            </a:endParaRPr>
          </a:p>
          <a:p>
            <a:pPr eaLnBrk="1" hangingPunct="1"/>
            <a:r>
              <a:rPr lang="en-US" b="0" dirty="0" smtClean="0">
                <a:ea typeface="ＭＳ Ｐゴシック" pitchFamily="-110" charset="-128"/>
                <a:cs typeface="ＭＳ Ｐゴシック" pitchFamily="-110" charset="-128"/>
              </a:rPr>
              <a:t>• System calls: The kernel controls access to system resources such as memory,</a:t>
            </a:r>
          </a:p>
          <a:p>
            <a:pPr eaLnBrk="1" hangingPunct="1"/>
            <a:r>
              <a:rPr lang="en-US" b="0" dirty="0" smtClean="0">
                <a:ea typeface="ＭＳ Ｐゴシック" pitchFamily="-110" charset="-128"/>
                <a:cs typeface="ＭＳ Ｐゴシック" pitchFamily="-110" charset="-128"/>
              </a:rPr>
              <a:t>I/O devices, and processor. To use these resources, user applications invoke</a:t>
            </a:r>
          </a:p>
          <a:p>
            <a:pPr eaLnBrk="1" hangingPunct="1"/>
            <a:r>
              <a:rPr lang="en-US" b="0" dirty="0" smtClean="0">
                <a:ea typeface="ＭＳ Ｐゴシック" pitchFamily="-110" charset="-128"/>
                <a:cs typeface="ＭＳ Ｐゴシック" pitchFamily="-110" charset="-128"/>
              </a:rPr>
              <a:t>system calls to the kernel. Any exploit code will execute at least one system</a:t>
            </a:r>
          </a:p>
          <a:p>
            <a:pPr eaLnBrk="1" hangingPunct="1"/>
            <a:r>
              <a:rPr lang="en-US" b="0" dirty="0" smtClean="0">
                <a:ea typeface="ＭＳ Ｐゴシック" pitchFamily="-110" charset="-128"/>
                <a:cs typeface="ＭＳ Ｐゴシック" pitchFamily="-110" charset="-128"/>
              </a:rPr>
              <a:t>call. The HIPS can be configured to examine each system call for malicious</a:t>
            </a:r>
          </a:p>
          <a:p>
            <a:pPr eaLnBrk="1" hangingPunct="1"/>
            <a:r>
              <a:rPr lang="en-US" b="0" dirty="0" smtClean="0">
                <a:ea typeface="ＭＳ Ｐゴシック" pitchFamily="-110" charset="-128"/>
                <a:cs typeface="ＭＳ Ｐゴシック" pitchFamily="-110" charset="-128"/>
              </a:rPr>
              <a:t>characteristics.</a:t>
            </a:r>
          </a:p>
          <a:p>
            <a:pPr eaLnBrk="1" hangingPunct="1"/>
            <a:endParaRPr lang="en-US" b="0" dirty="0" smtClean="0">
              <a:ea typeface="ＭＳ Ｐゴシック" pitchFamily="-110" charset="-128"/>
              <a:cs typeface="ＭＳ Ｐゴシック" pitchFamily="-110" charset="-128"/>
            </a:endParaRPr>
          </a:p>
          <a:p>
            <a:pPr eaLnBrk="1" hangingPunct="1"/>
            <a:r>
              <a:rPr lang="en-US" b="0" dirty="0" smtClean="0">
                <a:ea typeface="ＭＳ Ｐゴシック" pitchFamily="-110" charset="-128"/>
                <a:cs typeface="ＭＳ Ｐゴシック" pitchFamily="-110" charset="-128"/>
              </a:rPr>
              <a:t>• File system access: The HIPS can ensure that file access system calls are not</a:t>
            </a:r>
          </a:p>
          <a:p>
            <a:pPr eaLnBrk="1" hangingPunct="1"/>
            <a:r>
              <a:rPr lang="en-US" b="0" dirty="0" smtClean="0">
                <a:ea typeface="ＭＳ Ｐゴシック" pitchFamily="-110" charset="-128"/>
                <a:cs typeface="ＭＳ Ｐゴシック" pitchFamily="-110" charset="-128"/>
              </a:rPr>
              <a:t>malicious and meet established policy.</a:t>
            </a:r>
          </a:p>
          <a:p>
            <a:pPr eaLnBrk="1" hangingPunct="1"/>
            <a:endParaRPr lang="en-US" b="0" dirty="0" smtClean="0">
              <a:ea typeface="ＭＳ Ｐゴシック" pitchFamily="-110" charset="-128"/>
              <a:cs typeface="ＭＳ Ｐゴシック" pitchFamily="-110" charset="-128"/>
            </a:endParaRPr>
          </a:p>
          <a:p>
            <a:pPr eaLnBrk="1" hangingPunct="1"/>
            <a:r>
              <a:rPr lang="en-US" b="0" dirty="0" smtClean="0">
                <a:ea typeface="ＭＳ Ｐゴシック" pitchFamily="-110" charset="-128"/>
                <a:cs typeface="ＭＳ Ｐゴシック" pitchFamily="-110" charset="-128"/>
              </a:rPr>
              <a:t>System registry settings: The registry maintains persistent configuration</a:t>
            </a:r>
          </a:p>
          <a:p>
            <a:pPr eaLnBrk="1" hangingPunct="1"/>
            <a:r>
              <a:rPr lang="en-US" b="0" dirty="0" smtClean="0">
                <a:ea typeface="ＭＳ Ｐゴシック" pitchFamily="-110" charset="-128"/>
                <a:cs typeface="ＭＳ Ｐゴシック" pitchFamily="-110" charset="-128"/>
              </a:rPr>
              <a:t>information about programs and is often maliciously modified to extend the</a:t>
            </a:r>
          </a:p>
          <a:p>
            <a:pPr eaLnBrk="1" hangingPunct="1"/>
            <a:r>
              <a:rPr lang="en-US" b="0" dirty="0" smtClean="0">
                <a:ea typeface="ＭＳ Ｐゴシック" pitchFamily="-110" charset="-128"/>
                <a:cs typeface="ＭＳ Ｐゴシック" pitchFamily="-110" charset="-128"/>
              </a:rPr>
              <a:t>life of an exploit. The HIPS can ensure that the system registry maintains its</a:t>
            </a:r>
          </a:p>
          <a:p>
            <a:pPr eaLnBrk="1" hangingPunct="1"/>
            <a:r>
              <a:rPr lang="en-US" b="0" dirty="0" smtClean="0">
                <a:ea typeface="ＭＳ Ｐゴシック" pitchFamily="-110" charset="-128"/>
                <a:cs typeface="ＭＳ Ｐゴシック" pitchFamily="-110" charset="-128"/>
              </a:rPr>
              <a:t>integrity.</a:t>
            </a:r>
          </a:p>
          <a:p>
            <a:pPr eaLnBrk="1" hangingPunct="1"/>
            <a:endParaRPr lang="en-US" b="0" dirty="0" smtClean="0">
              <a:ea typeface="ＭＳ Ｐゴシック" pitchFamily="-110" charset="-128"/>
              <a:cs typeface="ＭＳ Ｐゴシック" pitchFamily="-110" charset="-128"/>
            </a:endParaRPr>
          </a:p>
          <a:p>
            <a:pPr eaLnBrk="1" hangingPunct="1"/>
            <a:r>
              <a:rPr lang="en-US" b="0" dirty="0" smtClean="0">
                <a:ea typeface="ＭＳ Ｐゴシック" pitchFamily="-110" charset="-128"/>
                <a:cs typeface="ＭＳ Ｐゴシック" pitchFamily="-110" charset="-128"/>
              </a:rPr>
              <a:t>• Host input/output: I/O communications, whether local or network based, can</a:t>
            </a:r>
          </a:p>
          <a:p>
            <a:pPr eaLnBrk="1" hangingPunct="1"/>
            <a:r>
              <a:rPr lang="en-US" b="0" dirty="0" smtClean="0">
                <a:ea typeface="ＭＳ Ｐゴシック" pitchFamily="-110" charset="-128"/>
                <a:cs typeface="ＭＳ Ｐゴシック" pitchFamily="-110" charset="-128"/>
              </a:rPr>
              <a:t>propagate exploit code and malware. The HIPS can examine and enforce</a:t>
            </a:r>
          </a:p>
          <a:p>
            <a:pPr eaLnBrk="1" hangingPunct="1"/>
            <a:r>
              <a:rPr lang="en-US" b="0" dirty="0" smtClean="0">
                <a:ea typeface="ＭＳ Ｐゴシック" pitchFamily="-110" charset="-128"/>
                <a:cs typeface="ＭＳ Ｐゴシック" pitchFamily="-110" charset="-128"/>
              </a:rPr>
              <a:t>proper client interaction with the network and its interaction with other</a:t>
            </a:r>
          </a:p>
          <a:p>
            <a:pPr eaLnBrk="1" hangingPunct="1"/>
            <a:r>
              <a:rPr lang="en-US" b="0" dirty="0" smtClean="0">
                <a:ea typeface="ＭＳ Ｐゴシック" pitchFamily="-110" charset="-128"/>
                <a:cs typeface="ＭＳ Ｐゴシック" pitchFamily="-110" charset="-128"/>
              </a:rPr>
              <a:t>devices.</a:t>
            </a:r>
          </a:p>
          <a:p>
            <a:pPr eaLnBrk="1" hangingPunct="1"/>
            <a:endParaRPr lang="en-US" b="0" dirty="0" smtClean="0">
              <a:ea typeface="ＭＳ Ｐゴシック" pitchFamily="-110" charset="-128"/>
              <a:cs typeface="ＭＳ Ｐゴシック" pitchFamily="-110" charset="-128"/>
            </a:endParaRPr>
          </a:p>
          <a:p>
            <a:pPr eaLnBrk="1" hangingPunct="1"/>
            <a:r>
              <a:rPr lang="en-US" b="0" dirty="0" smtClean="0">
                <a:ea typeface="ＭＳ Ｐゴシック" pitchFamily="-110" charset="-128"/>
                <a:cs typeface="ＭＳ Ｐゴシック" pitchFamily="-110" charset="-128"/>
              </a:rPr>
              <a:t>Many industry observers see the enterprise endpoint,</a:t>
            </a:r>
          </a:p>
          <a:p>
            <a:pPr eaLnBrk="1" hangingPunct="1"/>
            <a:r>
              <a:rPr lang="en-US" b="0" dirty="0" smtClean="0">
                <a:ea typeface="ＭＳ Ｐゴシック" pitchFamily="-110" charset="-128"/>
                <a:cs typeface="ＭＳ Ｐゴシック" pitchFamily="-110" charset="-128"/>
              </a:rPr>
              <a:t>including desktop and laptop systems, as now the main target for hackers and</a:t>
            </a:r>
          </a:p>
          <a:p>
            <a:pPr eaLnBrk="1" hangingPunct="1"/>
            <a:r>
              <a:rPr lang="en-US" b="0" dirty="0" smtClean="0">
                <a:ea typeface="ＭＳ Ｐゴシック" pitchFamily="-110" charset="-128"/>
                <a:cs typeface="ＭＳ Ｐゴシック" pitchFamily="-110" charset="-128"/>
              </a:rPr>
              <a:t>criminals, more so than network devices [ROBB06b]. Thus, security vendors are</a:t>
            </a:r>
          </a:p>
          <a:p>
            <a:pPr eaLnBrk="1" hangingPunct="1"/>
            <a:r>
              <a:rPr lang="en-US" b="0" dirty="0" smtClean="0">
                <a:ea typeface="ＭＳ Ｐゴシック" pitchFamily="-110" charset="-128"/>
                <a:cs typeface="ＭＳ Ｐゴシック" pitchFamily="-110" charset="-128"/>
              </a:rPr>
              <a:t>focusing more on developing endpoint security products. Traditionally, endpoint</a:t>
            </a:r>
          </a:p>
          <a:p>
            <a:pPr eaLnBrk="1" hangingPunct="1"/>
            <a:r>
              <a:rPr lang="en-US" b="0" dirty="0" smtClean="0">
                <a:ea typeface="ＭＳ Ｐゴシック" pitchFamily="-110" charset="-128"/>
                <a:cs typeface="ＭＳ Ｐゴシック" pitchFamily="-110" charset="-128"/>
              </a:rPr>
              <a:t>security has been provided by a collection of distinct products, such as antivirus,</a:t>
            </a:r>
          </a:p>
          <a:p>
            <a:pPr eaLnBrk="1" hangingPunct="1"/>
            <a:r>
              <a:rPr lang="en-US" b="0" dirty="0" smtClean="0">
                <a:ea typeface="ＭＳ Ｐゴシック" pitchFamily="-110" charset="-128"/>
                <a:cs typeface="ＭＳ Ｐゴシック" pitchFamily="-110" charset="-128"/>
              </a:rPr>
              <a:t>antispyware, </a:t>
            </a:r>
            <a:r>
              <a:rPr lang="en-US" b="0" dirty="0" err="1" smtClean="0">
                <a:ea typeface="ＭＳ Ｐゴシック" pitchFamily="-110" charset="-128"/>
                <a:cs typeface="ＭＳ Ｐゴシック" pitchFamily="-110" charset="-128"/>
              </a:rPr>
              <a:t>antispam</a:t>
            </a:r>
            <a:r>
              <a:rPr lang="en-US" b="0" dirty="0" smtClean="0">
                <a:ea typeface="ＭＳ Ｐゴシック" pitchFamily="-110" charset="-128"/>
                <a:cs typeface="ＭＳ Ｐゴシック" pitchFamily="-110" charset="-128"/>
              </a:rPr>
              <a:t>, and personal firewalls. The HIPS approach is an effort to</a:t>
            </a:r>
          </a:p>
          <a:p>
            <a:pPr eaLnBrk="1" hangingPunct="1"/>
            <a:r>
              <a:rPr lang="en-US" b="0" dirty="0" smtClean="0">
                <a:ea typeface="ＭＳ Ｐゴシック" pitchFamily="-110" charset="-128"/>
                <a:cs typeface="ＭＳ Ｐゴシック" pitchFamily="-110" charset="-128"/>
              </a:rPr>
              <a:t>provide an integrated, single-product suite of functions. The advantages of the</a:t>
            </a:r>
          </a:p>
          <a:p>
            <a:pPr eaLnBrk="1" hangingPunct="1"/>
            <a:r>
              <a:rPr lang="en-US" b="0" dirty="0" smtClean="0">
                <a:ea typeface="ＭＳ Ｐゴシック" pitchFamily="-110" charset="-128"/>
                <a:cs typeface="ＭＳ Ｐゴシック" pitchFamily="-110" charset="-128"/>
              </a:rPr>
              <a:t>integrated HIPS approach are that the various tools work closely together, threat</a:t>
            </a:r>
          </a:p>
          <a:p>
            <a:pPr eaLnBrk="1" hangingPunct="1"/>
            <a:r>
              <a:rPr lang="en-US" b="0" dirty="0" smtClean="0">
                <a:ea typeface="ＭＳ Ｐゴシック" pitchFamily="-110" charset="-128"/>
                <a:cs typeface="ＭＳ Ｐゴシック" pitchFamily="-110" charset="-128"/>
              </a:rPr>
              <a:t>prevention is more comprehensive, and management is easier.</a:t>
            </a:r>
          </a:p>
          <a:p>
            <a:pPr eaLnBrk="1" hangingPunct="1"/>
            <a:endParaRPr lang="en-US" b="0" dirty="0" smtClean="0">
              <a:ea typeface="ＭＳ Ｐゴシック" pitchFamily="-110" charset="-128"/>
              <a:cs typeface="ＭＳ Ｐゴシック" pitchFamily="-110" charset="-128"/>
            </a:endParaRPr>
          </a:p>
          <a:p>
            <a:pPr eaLnBrk="1" hangingPunct="1"/>
            <a:r>
              <a:rPr lang="en-US" b="0" dirty="0" smtClean="0">
                <a:ea typeface="ＭＳ Ｐゴシック" pitchFamily="-110" charset="-128"/>
                <a:cs typeface="ＭＳ Ｐゴシック" pitchFamily="-110" charset="-128"/>
              </a:rPr>
              <a:t>It may be tempting to think that endpoint security products such as HIPS,</a:t>
            </a:r>
          </a:p>
          <a:p>
            <a:pPr eaLnBrk="1" hangingPunct="1"/>
            <a:r>
              <a:rPr lang="en-US" b="0" dirty="0" smtClean="0">
                <a:ea typeface="ＭＳ Ｐゴシック" pitchFamily="-110" charset="-128"/>
                <a:cs typeface="ＭＳ Ｐゴシック" pitchFamily="-110" charset="-128"/>
              </a:rPr>
              <a:t>if sophisticated enough, eliminate or at least reduce the need for network-level</a:t>
            </a:r>
          </a:p>
          <a:p>
            <a:pPr eaLnBrk="1" hangingPunct="1"/>
            <a:r>
              <a:rPr lang="en-US" b="0" dirty="0" smtClean="0">
                <a:ea typeface="ＭＳ Ｐゴシック" pitchFamily="-110" charset="-128"/>
                <a:cs typeface="ＭＳ Ｐゴシック" pitchFamily="-110" charset="-128"/>
              </a:rPr>
              <a:t>devices. For example, the San Diego Supercomputer Center reports that over a</a:t>
            </a:r>
          </a:p>
          <a:p>
            <a:pPr eaLnBrk="1" hangingPunct="1"/>
            <a:r>
              <a:rPr lang="en-US" b="0" dirty="0" smtClean="0">
                <a:ea typeface="ＭＳ Ｐゴシック" pitchFamily="-110" charset="-128"/>
                <a:cs typeface="ＭＳ Ｐゴシック" pitchFamily="-110" charset="-128"/>
              </a:rPr>
              <a:t>four-year period, there were no intrusions on any of its managed machines, in a</a:t>
            </a:r>
          </a:p>
          <a:p>
            <a:pPr eaLnBrk="1" hangingPunct="1"/>
            <a:r>
              <a:rPr lang="en-US" b="0" dirty="0" smtClean="0">
                <a:ea typeface="ＭＳ Ｐゴシック" pitchFamily="-110" charset="-128"/>
                <a:cs typeface="ＭＳ Ｐゴシック" pitchFamily="-110" charset="-128"/>
              </a:rPr>
              <a:t>configuration with no firewalls and just endpoint security protection [SING03].</a:t>
            </a:r>
          </a:p>
          <a:p>
            <a:pPr eaLnBrk="1" hangingPunct="1"/>
            <a:r>
              <a:rPr lang="en-US" b="0" dirty="0" smtClean="0">
                <a:ea typeface="ＭＳ Ｐゴシック" pitchFamily="-110" charset="-128"/>
                <a:cs typeface="ＭＳ Ｐゴシック" pitchFamily="-110" charset="-128"/>
              </a:rPr>
              <a:t>Nevertheless, a more prudent approach is to use HIPS as one element in a strategy</a:t>
            </a:r>
          </a:p>
          <a:p>
            <a:pPr eaLnBrk="1" hangingPunct="1"/>
            <a:r>
              <a:rPr lang="en-US" b="0" dirty="0" smtClean="0">
                <a:ea typeface="ＭＳ Ｐゴシック" pitchFamily="-110" charset="-128"/>
                <a:cs typeface="ＭＳ Ｐゴシック" pitchFamily="-110" charset="-128"/>
              </a:rPr>
              <a:t>that involves network-level devices, such as either firewalls or network-based</a:t>
            </a:r>
          </a:p>
          <a:p>
            <a:pPr eaLnBrk="1" hangingPunct="1"/>
            <a:r>
              <a:rPr lang="en-US" b="0" dirty="0" smtClean="0">
                <a:ea typeface="ＭＳ Ｐゴシック" pitchFamily="-110" charset="-128"/>
                <a:cs typeface="ＭＳ Ｐゴシック" pitchFamily="-110" charset="-128"/>
              </a:rPr>
              <a:t>IPSs.</a:t>
            </a:r>
            <a:endParaRPr lang="en-US" b="0" dirty="0" smtClean="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113657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xfrm>
            <a:off x="3884613" y="8685213"/>
            <a:ext cx="2971800" cy="457200"/>
          </a:xfrm>
          <a:prstGeom prst="rect">
            <a:avLst/>
          </a:prstGeom>
          <a:noFill/>
        </p:spPr>
        <p:txBody>
          <a:bodyPr/>
          <a:lstStyle/>
          <a:p>
            <a:fld id="{AE085251-2E80-1B40-A15D-FC2AB4AE5F49}" type="slidenum">
              <a:rPr lang="en-AU"/>
              <a:pPr/>
              <a:t>49</a:t>
            </a:fld>
            <a:endParaRPr lang="en-AU"/>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dirty="0" smtClean="0">
                <a:ea typeface="ＭＳ Ｐゴシック" pitchFamily="-110" charset="-128"/>
                <a:cs typeface="ＭＳ Ｐゴシック" pitchFamily="-110" charset="-128"/>
              </a:rPr>
              <a:t>A network-based IPS (NIPS) is in essence an inline NIDS with the authority to</a:t>
            </a:r>
          </a:p>
          <a:p>
            <a:pPr eaLnBrk="1" hangingPunct="1"/>
            <a:r>
              <a:rPr lang="en-US" dirty="0" smtClean="0">
                <a:ea typeface="ＭＳ Ｐゴシック" pitchFamily="-110" charset="-128"/>
                <a:cs typeface="ＭＳ Ｐゴシック" pitchFamily="-110" charset="-128"/>
              </a:rPr>
              <a:t>discard packets and tear down TCP connections. As with a NIDS, a NIPS makes use</a:t>
            </a:r>
          </a:p>
          <a:p>
            <a:pPr eaLnBrk="1" hangingPunct="1"/>
            <a:r>
              <a:rPr lang="en-US" dirty="0" smtClean="0">
                <a:ea typeface="ＭＳ Ｐゴシック" pitchFamily="-110" charset="-128"/>
                <a:cs typeface="ＭＳ Ｐゴシック" pitchFamily="-110" charset="-128"/>
              </a:rPr>
              <a:t>of techniques such as signature detection and anomaly detection.</a:t>
            </a:r>
          </a:p>
          <a:p>
            <a:pPr eaLnBrk="1" hangingPunct="1"/>
            <a:endParaRPr lang="en-US" dirty="0" smtClean="0">
              <a:ea typeface="ＭＳ Ｐゴシック" pitchFamily="-110" charset="-128"/>
              <a:cs typeface="ＭＳ Ｐゴシック" pitchFamily="-110" charset="-128"/>
            </a:endParaRPr>
          </a:p>
          <a:p>
            <a:pPr eaLnBrk="1" hangingPunct="1"/>
            <a:r>
              <a:rPr lang="en-US" dirty="0" smtClean="0">
                <a:ea typeface="ＭＳ Ｐゴシック" pitchFamily="-110" charset="-128"/>
                <a:cs typeface="ＭＳ Ｐゴシック" pitchFamily="-110" charset="-128"/>
              </a:rPr>
              <a:t>Among the techniques used in a NIPS but not commonly found in a firewall</a:t>
            </a:r>
          </a:p>
          <a:p>
            <a:pPr eaLnBrk="1" hangingPunct="1"/>
            <a:r>
              <a:rPr lang="en-US" dirty="0" smtClean="0">
                <a:ea typeface="ＭＳ Ｐゴシック" pitchFamily="-110" charset="-128"/>
                <a:cs typeface="ＭＳ Ｐゴシック" pitchFamily="-110" charset="-128"/>
              </a:rPr>
              <a:t>is flow data protection. This requires that the application payload in a sequence</a:t>
            </a:r>
          </a:p>
          <a:p>
            <a:pPr eaLnBrk="1" hangingPunct="1"/>
            <a:r>
              <a:rPr lang="en-US" dirty="0" smtClean="0">
                <a:ea typeface="ＭＳ Ｐゴシック" pitchFamily="-110" charset="-128"/>
                <a:cs typeface="ＭＳ Ｐゴシック" pitchFamily="-110" charset="-128"/>
              </a:rPr>
              <a:t>of packets be reassembled. The IPS device applies filters to the full content of the</a:t>
            </a:r>
          </a:p>
          <a:p>
            <a:pPr eaLnBrk="1" hangingPunct="1"/>
            <a:r>
              <a:rPr lang="en-US" dirty="0" smtClean="0">
                <a:ea typeface="ＭＳ Ｐゴシック" pitchFamily="-110" charset="-128"/>
                <a:cs typeface="ＭＳ Ｐゴシック" pitchFamily="-110" charset="-128"/>
              </a:rPr>
              <a:t>flow every time a new packet for the flow arrives. When a flow is determined to be</a:t>
            </a:r>
          </a:p>
          <a:p>
            <a:pPr eaLnBrk="1" hangingPunct="1"/>
            <a:r>
              <a:rPr lang="en-US" dirty="0" smtClean="0">
                <a:ea typeface="ＭＳ Ｐゴシック" pitchFamily="-110" charset="-128"/>
                <a:cs typeface="ＭＳ Ｐゴシック" pitchFamily="-110" charset="-128"/>
              </a:rPr>
              <a:t>malicious, the latest and all subsequent packets belonging to the suspect flow are</a:t>
            </a:r>
          </a:p>
          <a:p>
            <a:pPr eaLnBrk="1" hangingPunct="1"/>
            <a:r>
              <a:rPr lang="en-US" dirty="0" smtClean="0">
                <a:ea typeface="ＭＳ Ｐゴシック" pitchFamily="-110" charset="-128"/>
                <a:cs typeface="ＭＳ Ｐゴシック" pitchFamily="-110" charset="-128"/>
              </a:rPr>
              <a:t>dropped.</a:t>
            </a:r>
          </a:p>
          <a:p>
            <a:pPr eaLnBrk="1" hangingPunct="1"/>
            <a:endParaRPr lang="en-US" dirty="0" smtClean="0">
              <a:ea typeface="ＭＳ Ｐゴシック" pitchFamily="-110" charset="-128"/>
              <a:cs typeface="ＭＳ Ｐゴシック" pitchFamily="-110" charset="-128"/>
            </a:endParaRPr>
          </a:p>
          <a:p>
            <a:pPr eaLnBrk="1" hangingPunct="1"/>
            <a:r>
              <a:rPr lang="en-US" dirty="0" smtClean="0">
                <a:ea typeface="ＭＳ Ｐゴシック" pitchFamily="-110" charset="-128"/>
                <a:cs typeface="ＭＳ Ｐゴシック" pitchFamily="-110" charset="-128"/>
              </a:rPr>
              <a:t>In terms of the general methods used by a NIPS device to identify malicious</a:t>
            </a:r>
          </a:p>
          <a:p>
            <a:pPr eaLnBrk="1" hangingPunct="1"/>
            <a:r>
              <a:rPr lang="en-US" dirty="0" smtClean="0">
                <a:ea typeface="ＭＳ Ｐゴシック" pitchFamily="-110" charset="-128"/>
                <a:cs typeface="ＭＳ Ｐゴシック" pitchFamily="-110" charset="-128"/>
              </a:rPr>
              <a:t>packets, the following are typical:</a:t>
            </a:r>
          </a:p>
          <a:p>
            <a:pPr eaLnBrk="1" hangingPunct="1"/>
            <a:endParaRPr lang="en-US" dirty="0" smtClean="0">
              <a:ea typeface="ＭＳ Ｐゴシック" pitchFamily="-110" charset="-128"/>
              <a:cs typeface="ＭＳ Ｐゴシック" pitchFamily="-110" charset="-128"/>
            </a:endParaRPr>
          </a:p>
          <a:p>
            <a:pPr eaLnBrk="1" hangingPunct="1"/>
            <a:r>
              <a:rPr lang="en-US" dirty="0" smtClean="0">
                <a:ea typeface="ＭＳ Ｐゴシック" pitchFamily="-110" charset="-128"/>
                <a:cs typeface="ＭＳ Ｐゴシック" pitchFamily="-110" charset="-128"/>
              </a:rPr>
              <a:t>• </a:t>
            </a:r>
            <a:r>
              <a:rPr lang="en-US" b="1" dirty="0" smtClean="0">
                <a:ea typeface="ＭＳ Ｐゴシック" pitchFamily="-110" charset="-128"/>
                <a:cs typeface="ＭＳ Ｐゴシック" pitchFamily="-110" charset="-128"/>
              </a:rPr>
              <a:t>Pattern matching: Scans incoming packets for specific byte sequences (the</a:t>
            </a:r>
          </a:p>
          <a:p>
            <a:pPr eaLnBrk="1" hangingPunct="1"/>
            <a:r>
              <a:rPr lang="en-US" dirty="0" smtClean="0">
                <a:ea typeface="ＭＳ Ｐゴシック" pitchFamily="-110" charset="-128"/>
                <a:cs typeface="ＭＳ Ｐゴシック" pitchFamily="-110" charset="-128"/>
              </a:rPr>
              <a:t>signature) stored in a database of known attacks</a:t>
            </a:r>
          </a:p>
          <a:p>
            <a:pPr eaLnBrk="1" hangingPunct="1"/>
            <a:endParaRPr lang="en-US" dirty="0" smtClean="0">
              <a:ea typeface="ＭＳ Ｐゴシック" pitchFamily="-110" charset="-128"/>
              <a:cs typeface="ＭＳ Ｐゴシック" pitchFamily="-110" charset="-128"/>
            </a:endParaRPr>
          </a:p>
          <a:p>
            <a:pPr eaLnBrk="1" hangingPunct="1"/>
            <a:r>
              <a:rPr lang="en-US" dirty="0" smtClean="0">
                <a:ea typeface="ＭＳ Ｐゴシック" pitchFamily="-110" charset="-128"/>
                <a:cs typeface="ＭＳ Ｐゴシック" pitchFamily="-110" charset="-128"/>
              </a:rPr>
              <a:t>• </a:t>
            </a:r>
            <a:r>
              <a:rPr lang="en-US" b="1" dirty="0" err="1" smtClean="0">
                <a:ea typeface="ＭＳ Ｐゴシック" pitchFamily="-110" charset="-128"/>
                <a:cs typeface="ＭＳ Ｐゴシック" pitchFamily="-110" charset="-128"/>
              </a:rPr>
              <a:t>Stateful</a:t>
            </a:r>
            <a:r>
              <a:rPr lang="en-US" b="1" dirty="0" smtClean="0">
                <a:ea typeface="ＭＳ Ｐゴシック" pitchFamily="-110" charset="-128"/>
                <a:cs typeface="ＭＳ Ｐゴシック" pitchFamily="-110" charset="-128"/>
              </a:rPr>
              <a:t> matching: Scans for attack signatures in the context of a traffic stream</a:t>
            </a:r>
          </a:p>
          <a:p>
            <a:pPr eaLnBrk="1" hangingPunct="1"/>
            <a:r>
              <a:rPr lang="en-US" dirty="0" smtClean="0">
                <a:ea typeface="ＭＳ Ｐゴシック" pitchFamily="-110" charset="-128"/>
                <a:cs typeface="ＭＳ Ｐゴシック" pitchFamily="-110" charset="-128"/>
              </a:rPr>
              <a:t>rather than individual packets</a:t>
            </a:r>
          </a:p>
          <a:p>
            <a:pPr eaLnBrk="1" hangingPunct="1"/>
            <a:endParaRPr lang="en-US" dirty="0" smtClean="0">
              <a:ea typeface="ＭＳ Ｐゴシック" pitchFamily="-110" charset="-128"/>
              <a:cs typeface="ＭＳ Ｐゴシック" pitchFamily="-110" charset="-128"/>
            </a:endParaRPr>
          </a:p>
          <a:p>
            <a:pPr eaLnBrk="1" hangingPunct="1"/>
            <a:r>
              <a:rPr lang="en-US" dirty="0" smtClean="0">
                <a:ea typeface="ＭＳ Ｐゴシック" pitchFamily="-110" charset="-128"/>
                <a:cs typeface="ＭＳ Ｐゴシック" pitchFamily="-110" charset="-128"/>
              </a:rPr>
              <a:t>• </a:t>
            </a:r>
            <a:r>
              <a:rPr lang="en-US" b="1" dirty="0" smtClean="0">
                <a:ea typeface="ＭＳ Ｐゴシック" pitchFamily="-110" charset="-128"/>
                <a:cs typeface="ＭＳ Ｐゴシック" pitchFamily="-110" charset="-128"/>
              </a:rPr>
              <a:t>Protocol anomaly: Looks for deviation from standards set forth in RFCs</a:t>
            </a:r>
          </a:p>
          <a:p>
            <a:pPr eaLnBrk="1" hangingPunct="1"/>
            <a:endParaRPr lang="en-US" b="1" dirty="0" smtClean="0">
              <a:ea typeface="ＭＳ Ｐゴシック" pitchFamily="-110" charset="-128"/>
              <a:cs typeface="ＭＳ Ｐゴシック" pitchFamily="-110" charset="-128"/>
            </a:endParaRPr>
          </a:p>
          <a:p>
            <a:pPr eaLnBrk="1" hangingPunct="1"/>
            <a:r>
              <a:rPr lang="en-US" b="1" dirty="0" smtClean="0">
                <a:ea typeface="ＭＳ Ｐゴシック" pitchFamily="-110" charset="-128"/>
                <a:cs typeface="ＭＳ Ｐゴシック" pitchFamily="-110" charset="-128"/>
              </a:rPr>
              <a:t>Traffic anomaly: Watches for unusual traffic activities, such as a flood of UDP</a:t>
            </a:r>
          </a:p>
          <a:p>
            <a:pPr eaLnBrk="1" hangingPunct="1"/>
            <a:r>
              <a:rPr lang="en-US" dirty="0" smtClean="0">
                <a:ea typeface="ＭＳ Ｐゴシック" pitchFamily="-110" charset="-128"/>
                <a:cs typeface="ＭＳ Ｐゴシック" pitchFamily="-110" charset="-128"/>
              </a:rPr>
              <a:t>packets or a new service appearing on the network</a:t>
            </a:r>
          </a:p>
          <a:p>
            <a:pPr eaLnBrk="1" hangingPunct="1"/>
            <a:endParaRPr lang="en-US" dirty="0" smtClean="0">
              <a:ea typeface="ＭＳ Ｐゴシック" pitchFamily="-110" charset="-128"/>
              <a:cs typeface="ＭＳ Ｐゴシック" pitchFamily="-110" charset="-128"/>
            </a:endParaRPr>
          </a:p>
          <a:p>
            <a:pPr eaLnBrk="1" hangingPunct="1"/>
            <a:r>
              <a:rPr lang="en-US" dirty="0" smtClean="0">
                <a:ea typeface="ＭＳ Ｐゴシック" pitchFamily="-110" charset="-128"/>
                <a:cs typeface="ＭＳ Ｐゴシック" pitchFamily="-110" charset="-128"/>
              </a:rPr>
              <a:t>• </a:t>
            </a:r>
            <a:r>
              <a:rPr lang="en-US" b="1" dirty="0" smtClean="0">
                <a:ea typeface="ＭＳ Ｐゴシック" pitchFamily="-110" charset="-128"/>
                <a:cs typeface="ＭＳ Ｐゴシック" pitchFamily="-110" charset="-128"/>
              </a:rPr>
              <a:t>Statistical anomaly: Develops baselines of normal traffic activity and throughput,</a:t>
            </a:r>
          </a:p>
          <a:p>
            <a:pPr eaLnBrk="1" hangingPunct="1"/>
            <a:r>
              <a:rPr lang="en-US" dirty="0" smtClean="0">
                <a:ea typeface="ＭＳ Ｐゴシック" pitchFamily="-110" charset="-128"/>
                <a:cs typeface="ＭＳ Ｐゴシック" pitchFamily="-110" charset="-128"/>
              </a:rPr>
              <a:t>and alerts on deviations from those baselines</a:t>
            </a:r>
            <a:endParaRPr lang="en-US" dirty="0" smtClean="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671570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F9B0F55D-6EDD-2C45-B04A-CFEDCF91068B}" type="slidenum">
              <a:rPr lang="en-AU"/>
              <a:pPr/>
              <a:t>50</a:t>
            </a:fld>
            <a:endParaRPr lang="en-AU" dirty="0"/>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r>
              <a:rPr lang="en-US" sz="1200" b="0" i="0" u="none" strike="noStrike" kern="1200" baseline="0" dirty="0" smtClean="0">
                <a:solidFill>
                  <a:schemeClr val="tx1"/>
                </a:solidFill>
                <a:latin typeface="Arial" pitchFamily="-110" charset="0"/>
                <a:ea typeface="+mn-ea"/>
                <a:cs typeface="+mn-cs"/>
              </a:rPr>
              <a:t> A further component of intrusion detection technology is the honeypot. Honeypots</a:t>
            </a:r>
          </a:p>
          <a:p>
            <a:r>
              <a:rPr lang="en-US" sz="1200" b="0" i="0" u="none" strike="noStrike" kern="1200" baseline="0" dirty="0" smtClean="0">
                <a:solidFill>
                  <a:schemeClr val="tx1"/>
                </a:solidFill>
                <a:latin typeface="Arial" pitchFamily="-110" charset="0"/>
                <a:ea typeface="+mn-ea"/>
                <a:cs typeface="+mn-cs"/>
              </a:rPr>
              <a:t>are decoy systems that are designed to lure a potential attacker away from critical</a:t>
            </a:r>
          </a:p>
          <a:p>
            <a:r>
              <a:rPr lang="en-US" sz="1200" b="0" i="0" u="none" strike="noStrike" kern="1200" baseline="0" dirty="0" smtClean="0">
                <a:solidFill>
                  <a:schemeClr val="tx1"/>
                </a:solidFill>
                <a:latin typeface="Arial" pitchFamily="-110" charset="0"/>
                <a:ea typeface="+mn-ea"/>
                <a:cs typeface="+mn-cs"/>
              </a:rPr>
              <a:t>systems. Honeypots are designed to:</a:t>
            </a:r>
          </a:p>
          <a:p>
            <a:endParaRPr lang="en-US" sz="1200" b="0" i="0" u="none" strike="noStrike"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  Divert an attacker from accessing critical systems.</a:t>
            </a:r>
          </a:p>
          <a:p>
            <a:endParaRPr lang="en-US" sz="1200" b="0" i="0" u="none" strike="noStrike"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  Collect information about the attacker’s activity.</a:t>
            </a:r>
          </a:p>
          <a:p>
            <a:endParaRPr lang="en-US" sz="1200" b="0" i="0" u="none" strike="noStrike"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  Encourage the attacker to stay on the system long enough for administrators</a:t>
            </a:r>
          </a:p>
          <a:p>
            <a:r>
              <a:rPr lang="en-US" sz="1200" b="0" i="0" u="none" strike="noStrike" kern="1200" baseline="0" dirty="0" smtClean="0">
                <a:solidFill>
                  <a:schemeClr val="tx1"/>
                </a:solidFill>
                <a:latin typeface="Arial" pitchFamily="-110" charset="0"/>
                <a:ea typeface="+mn-ea"/>
                <a:cs typeface="+mn-cs"/>
              </a:rPr>
              <a:t>to respond.</a:t>
            </a:r>
          </a:p>
          <a:p>
            <a:endParaRPr lang="en-US" sz="1200" b="0" i="0" u="none" strike="noStrike"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These systems are filled with fabricated information designed to appear valuable</a:t>
            </a:r>
          </a:p>
          <a:p>
            <a:r>
              <a:rPr lang="en-US" sz="1200" b="0" i="0" u="none" strike="noStrike" kern="1200" baseline="0" dirty="0" smtClean="0">
                <a:solidFill>
                  <a:schemeClr val="tx1"/>
                </a:solidFill>
                <a:latin typeface="Arial" pitchFamily="-110" charset="0"/>
                <a:ea typeface="+mn-ea"/>
                <a:cs typeface="+mn-cs"/>
              </a:rPr>
              <a:t>but that a legitimate user of the system would not access. Thus, any access to</a:t>
            </a:r>
          </a:p>
          <a:p>
            <a:r>
              <a:rPr lang="en-US" sz="1200" b="0" i="0" u="none" strike="noStrike" kern="1200" baseline="0" dirty="0" smtClean="0">
                <a:solidFill>
                  <a:schemeClr val="tx1"/>
                </a:solidFill>
                <a:latin typeface="Arial" pitchFamily="-110" charset="0"/>
                <a:ea typeface="+mn-ea"/>
                <a:cs typeface="+mn-cs"/>
              </a:rPr>
              <a:t>the honeypot is suspect. The system is instrumented with sensitive monitors and</a:t>
            </a:r>
          </a:p>
          <a:p>
            <a:r>
              <a:rPr lang="en-US" sz="1200" b="0" i="0" u="none" strike="noStrike" kern="1200" baseline="0" dirty="0" smtClean="0">
                <a:solidFill>
                  <a:schemeClr val="tx1"/>
                </a:solidFill>
                <a:latin typeface="Arial" pitchFamily="-110" charset="0"/>
                <a:ea typeface="+mn-ea"/>
                <a:cs typeface="+mn-cs"/>
              </a:rPr>
              <a:t>event loggers that detect these accesses and collect information about the attacker’s</a:t>
            </a:r>
          </a:p>
          <a:p>
            <a:r>
              <a:rPr lang="en-US" sz="1200" b="0" i="0" u="none" strike="noStrike" kern="1200" baseline="0" dirty="0" smtClean="0">
                <a:solidFill>
                  <a:schemeClr val="tx1"/>
                </a:solidFill>
                <a:latin typeface="Arial" pitchFamily="-110" charset="0"/>
                <a:ea typeface="+mn-ea"/>
                <a:cs typeface="+mn-cs"/>
              </a:rPr>
              <a:t>activities. Because any attack against the honeypot is made to seem successful,</a:t>
            </a:r>
          </a:p>
          <a:p>
            <a:r>
              <a:rPr lang="en-US" sz="1200" b="0" i="0" u="none" strike="noStrike" kern="1200" baseline="0" dirty="0" smtClean="0">
                <a:solidFill>
                  <a:schemeClr val="tx1"/>
                </a:solidFill>
                <a:latin typeface="Arial" pitchFamily="-110" charset="0"/>
                <a:ea typeface="+mn-ea"/>
                <a:cs typeface="+mn-cs"/>
              </a:rPr>
              <a:t>administrators have time to mobilize and log and track the attacker without ever</a:t>
            </a:r>
          </a:p>
          <a:p>
            <a:r>
              <a:rPr lang="en-US" sz="1200" b="0" i="0" u="none" strike="noStrike" kern="1200" baseline="0" dirty="0" smtClean="0">
                <a:solidFill>
                  <a:schemeClr val="tx1"/>
                </a:solidFill>
                <a:latin typeface="Arial" pitchFamily="-110" charset="0"/>
                <a:ea typeface="+mn-ea"/>
                <a:cs typeface="+mn-cs"/>
              </a:rPr>
              <a:t>exposing productive systems.</a:t>
            </a:r>
          </a:p>
          <a:p>
            <a:endParaRPr lang="en-US" sz="1200" b="0" i="0" u="none" strike="noStrike"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The honeypot is a resource that has no production value. There is no legitimate</a:t>
            </a:r>
          </a:p>
          <a:p>
            <a:r>
              <a:rPr lang="en-US" sz="1200" b="0" i="0" u="none" strike="noStrike" kern="1200" baseline="0" dirty="0" smtClean="0">
                <a:solidFill>
                  <a:schemeClr val="tx1"/>
                </a:solidFill>
                <a:latin typeface="Arial" pitchFamily="-110" charset="0"/>
                <a:ea typeface="+mn-ea"/>
                <a:cs typeface="+mn-cs"/>
              </a:rPr>
              <a:t>reason for anyone outside the network to interact with a honeypot. Thus, any</a:t>
            </a:r>
          </a:p>
          <a:p>
            <a:r>
              <a:rPr lang="en-US" sz="1200" b="0" i="0" u="none" strike="noStrike" kern="1200" baseline="0" dirty="0" smtClean="0">
                <a:solidFill>
                  <a:schemeClr val="tx1"/>
                </a:solidFill>
                <a:latin typeface="Arial" pitchFamily="-110" charset="0"/>
                <a:ea typeface="+mn-ea"/>
                <a:cs typeface="+mn-cs"/>
              </a:rPr>
              <a:t>attempt to communicate with the system is most likely a probe, scan, or attack. Conversely,</a:t>
            </a:r>
          </a:p>
          <a:p>
            <a:r>
              <a:rPr lang="en-US" sz="1200" b="0" i="0" u="none" strike="noStrike" kern="1200" baseline="0" dirty="0" smtClean="0">
                <a:solidFill>
                  <a:schemeClr val="tx1"/>
                </a:solidFill>
                <a:latin typeface="Arial" pitchFamily="-110" charset="0"/>
                <a:ea typeface="+mn-ea"/>
                <a:cs typeface="+mn-cs"/>
              </a:rPr>
              <a:t>if a honeypot initiates outbound communication, the system has probably</a:t>
            </a:r>
          </a:p>
          <a:p>
            <a:r>
              <a:rPr lang="en-US" sz="1200" b="0" i="0" u="none" strike="noStrike" kern="1200" baseline="0" dirty="0" smtClean="0">
                <a:solidFill>
                  <a:schemeClr val="tx1"/>
                </a:solidFill>
                <a:latin typeface="Arial" pitchFamily="-110" charset="0"/>
                <a:ea typeface="+mn-ea"/>
                <a:cs typeface="+mn-cs"/>
              </a:rPr>
              <a:t>been compromised.</a:t>
            </a:r>
          </a:p>
          <a:p>
            <a:endParaRPr lang="en-US" sz="1200" b="0" i="0" u="none" strike="noStrike" kern="1200" baseline="0" dirty="0" smtClean="0">
              <a:solidFill>
                <a:schemeClr val="tx1"/>
              </a:solidFill>
              <a:latin typeface="Arial" pitchFamily="-110" charset="0"/>
              <a:ea typeface="+mn-ea"/>
              <a:cs typeface="+mn-cs"/>
            </a:endParaRPr>
          </a:p>
        </p:txBody>
      </p:sp>
    </p:spTree>
    <p:extLst>
      <p:ext uri="{BB962C8B-B14F-4D97-AF65-F5344CB8AC3E}">
        <p14:creationId xmlns:p14="http://schemas.microsoft.com/office/powerpoint/2010/main" val="1856767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9E3B17A2-FD84-3340-A175-27E644E6C7A0}" type="slidenum">
              <a:rPr lang="en-AU"/>
              <a:pPr/>
              <a:t>51</a:t>
            </a:fld>
            <a:endParaRPr lang="en-AU" dirty="0"/>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r>
              <a:rPr lang="en-US" sz="1200" b="0" kern="1200" baseline="0" dirty="0" smtClean="0">
                <a:solidFill>
                  <a:schemeClr val="tx1"/>
                </a:solidFill>
                <a:latin typeface="Arial" pitchFamily="-110" charset="0"/>
                <a:ea typeface="+mn-ea"/>
                <a:cs typeface="+mn-cs"/>
              </a:rPr>
              <a:t>Honeypots can be deployed in a variety of locations. Figure 8.8 illustrates</a:t>
            </a:r>
          </a:p>
          <a:p>
            <a:r>
              <a:rPr lang="en-US" sz="1200" b="0" kern="1200" baseline="0" dirty="0" smtClean="0">
                <a:solidFill>
                  <a:schemeClr val="tx1"/>
                </a:solidFill>
                <a:latin typeface="Arial" pitchFamily="-110" charset="0"/>
                <a:ea typeface="+mn-ea"/>
                <a:cs typeface="+mn-cs"/>
              </a:rPr>
              <a:t>some possibilities. The location depends on a number of factors, such as the type</a:t>
            </a:r>
          </a:p>
          <a:p>
            <a:r>
              <a:rPr lang="en-US" sz="1200" b="0" kern="1200" baseline="0" dirty="0" smtClean="0">
                <a:solidFill>
                  <a:schemeClr val="tx1"/>
                </a:solidFill>
                <a:latin typeface="Arial" pitchFamily="-110" charset="0"/>
                <a:ea typeface="+mn-ea"/>
                <a:cs typeface="+mn-cs"/>
              </a:rPr>
              <a:t>of information the organization is interested in gathering and the level of risk that</a:t>
            </a:r>
          </a:p>
          <a:p>
            <a:r>
              <a:rPr lang="en-US" sz="1200" b="0" kern="1200" baseline="0" dirty="0" smtClean="0">
                <a:solidFill>
                  <a:schemeClr val="tx1"/>
                </a:solidFill>
                <a:latin typeface="Arial" pitchFamily="-110" charset="0"/>
                <a:ea typeface="+mn-ea"/>
                <a:cs typeface="+mn-cs"/>
              </a:rPr>
              <a:t>organizations can tolerate to obtain the maximum amount of data.</a:t>
            </a:r>
          </a:p>
          <a:p>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A honeypot outside the external firewall ( location 1 ) is useful for tracking</a:t>
            </a:r>
          </a:p>
          <a:p>
            <a:r>
              <a:rPr lang="en-US" sz="1200" b="0" kern="1200" baseline="0" dirty="0" smtClean="0">
                <a:solidFill>
                  <a:schemeClr val="tx1"/>
                </a:solidFill>
                <a:latin typeface="Arial" pitchFamily="-110" charset="0"/>
                <a:ea typeface="+mn-ea"/>
                <a:cs typeface="+mn-cs"/>
              </a:rPr>
              <a:t>attempts to connect to unused IP addresses within the scope of the network. A honeypot</a:t>
            </a:r>
          </a:p>
          <a:p>
            <a:r>
              <a:rPr lang="en-US" sz="1200" b="0" kern="1200" baseline="0" dirty="0" smtClean="0">
                <a:solidFill>
                  <a:schemeClr val="tx1"/>
                </a:solidFill>
                <a:latin typeface="Arial" pitchFamily="-110" charset="0"/>
                <a:ea typeface="+mn-ea"/>
                <a:cs typeface="+mn-cs"/>
              </a:rPr>
              <a:t>at this location does not increase the risk for the internal network. The danger</a:t>
            </a:r>
          </a:p>
          <a:p>
            <a:r>
              <a:rPr lang="en-US" sz="1200" b="0" kern="1200" baseline="0" dirty="0" smtClean="0">
                <a:solidFill>
                  <a:schemeClr val="tx1"/>
                </a:solidFill>
                <a:latin typeface="Arial" pitchFamily="-110" charset="0"/>
                <a:ea typeface="+mn-ea"/>
                <a:cs typeface="+mn-cs"/>
              </a:rPr>
              <a:t>of having a compromised system behind the firewall is avoided. Further, because</a:t>
            </a:r>
          </a:p>
          <a:p>
            <a:r>
              <a:rPr lang="en-US" sz="1200" b="0" kern="1200" baseline="0" dirty="0" smtClean="0">
                <a:solidFill>
                  <a:schemeClr val="tx1"/>
                </a:solidFill>
                <a:latin typeface="Arial" pitchFamily="-110" charset="0"/>
                <a:ea typeface="+mn-ea"/>
                <a:cs typeface="+mn-cs"/>
              </a:rPr>
              <a:t>the honeypot attracts many potential attacks, it reduces the alerts issued by the firewall</a:t>
            </a:r>
          </a:p>
          <a:p>
            <a:r>
              <a:rPr lang="en-US" sz="1200" b="0" kern="1200" baseline="0" dirty="0" smtClean="0">
                <a:solidFill>
                  <a:schemeClr val="tx1"/>
                </a:solidFill>
                <a:latin typeface="Arial" pitchFamily="-110" charset="0"/>
                <a:ea typeface="+mn-ea"/>
                <a:cs typeface="+mn-cs"/>
              </a:rPr>
              <a:t>and by internal IDS sensors, easing the management burden. The disadvantage</a:t>
            </a:r>
          </a:p>
          <a:p>
            <a:r>
              <a:rPr lang="en-US" sz="1200" b="0" kern="1200" baseline="0" dirty="0" smtClean="0">
                <a:solidFill>
                  <a:schemeClr val="tx1"/>
                </a:solidFill>
                <a:latin typeface="Arial" pitchFamily="-110" charset="0"/>
                <a:ea typeface="+mn-ea"/>
                <a:cs typeface="+mn-cs"/>
              </a:rPr>
              <a:t>of an external honeypot is that it has little or no ability to trap internal attackers,</a:t>
            </a:r>
          </a:p>
          <a:p>
            <a:r>
              <a:rPr lang="en-US" sz="1200" b="0" kern="1200" baseline="0" dirty="0" smtClean="0">
                <a:solidFill>
                  <a:schemeClr val="tx1"/>
                </a:solidFill>
                <a:latin typeface="Arial" pitchFamily="-110" charset="0"/>
                <a:ea typeface="+mn-ea"/>
                <a:cs typeface="+mn-cs"/>
              </a:rPr>
              <a:t>especially if the external firewall filters traffic in both directions.</a:t>
            </a:r>
          </a:p>
          <a:p>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The network of externally available services, such as Web and mail, often</a:t>
            </a:r>
          </a:p>
          <a:p>
            <a:r>
              <a:rPr lang="en-US" sz="1200" b="0" kern="1200" baseline="0" dirty="0" smtClean="0">
                <a:solidFill>
                  <a:schemeClr val="tx1"/>
                </a:solidFill>
                <a:latin typeface="Arial" pitchFamily="-110" charset="0"/>
                <a:ea typeface="+mn-ea"/>
                <a:cs typeface="+mn-cs"/>
              </a:rPr>
              <a:t>called the DMZ (demilitarized zone), is another candidate for locating a honeypot</a:t>
            </a:r>
          </a:p>
          <a:p>
            <a:r>
              <a:rPr lang="en-US" sz="1200" b="0" kern="1200" baseline="0" dirty="0" smtClean="0">
                <a:solidFill>
                  <a:schemeClr val="tx1"/>
                </a:solidFill>
                <a:latin typeface="Arial" pitchFamily="-110" charset="0"/>
                <a:ea typeface="+mn-ea"/>
                <a:cs typeface="+mn-cs"/>
              </a:rPr>
              <a:t>( location 2 ). The security administrator must assure that the other systems in the</a:t>
            </a:r>
          </a:p>
          <a:p>
            <a:r>
              <a:rPr lang="en-US" sz="1200" b="0" kern="1200" baseline="0" dirty="0" smtClean="0">
                <a:solidFill>
                  <a:schemeClr val="tx1"/>
                </a:solidFill>
                <a:latin typeface="Arial" pitchFamily="-110" charset="0"/>
                <a:ea typeface="+mn-ea"/>
                <a:cs typeface="+mn-cs"/>
              </a:rPr>
              <a:t>DMZ are secure against any activity generated by the honeypot. A disadvantage of</a:t>
            </a:r>
          </a:p>
          <a:p>
            <a:r>
              <a:rPr lang="en-US" sz="1200" b="0" kern="1200" baseline="0" dirty="0" smtClean="0">
                <a:solidFill>
                  <a:schemeClr val="tx1"/>
                </a:solidFill>
                <a:latin typeface="Arial" pitchFamily="-110" charset="0"/>
                <a:ea typeface="+mn-ea"/>
                <a:cs typeface="+mn-cs"/>
              </a:rPr>
              <a:t>this location is that a typical DMZ is not fully accessible, and the firewall typically</a:t>
            </a:r>
          </a:p>
          <a:p>
            <a:r>
              <a:rPr lang="en-US" sz="1200" b="0" kern="1200" baseline="0" dirty="0" smtClean="0">
                <a:solidFill>
                  <a:schemeClr val="tx1"/>
                </a:solidFill>
                <a:latin typeface="Arial" pitchFamily="-110" charset="0"/>
                <a:ea typeface="+mn-ea"/>
                <a:cs typeface="+mn-cs"/>
              </a:rPr>
              <a:t>blocks traffic to the DMZ the attempts to access unneeded services. Thus, the firewall</a:t>
            </a:r>
          </a:p>
          <a:p>
            <a:r>
              <a:rPr lang="en-US" sz="1200" b="0" kern="1200" baseline="0" dirty="0" smtClean="0">
                <a:solidFill>
                  <a:schemeClr val="tx1"/>
                </a:solidFill>
                <a:latin typeface="Arial" pitchFamily="-110" charset="0"/>
                <a:ea typeface="+mn-ea"/>
                <a:cs typeface="+mn-cs"/>
              </a:rPr>
              <a:t>either has to open up the traffic beyond what is permissible, which is risky, or</a:t>
            </a:r>
          </a:p>
          <a:p>
            <a:r>
              <a:rPr lang="en-US" sz="1200" b="0" kern="1200" baseline="0" dirty="0" smtClean="0">
                <a:solidFill>
                  <a:schemeClr val="tx1"/>
                </a:solidFill>
                <a:latin typeface="Arial" pitchFamily="-110" charset="0"/>
                <a:ea typeface="+mn-ea"/>
                <a:cs typeface="+mn-cs"/>
              </a:rPr>
              <a:t>limit the effectiveness of the honeypot.</a:t>
            </a:r>
          </a:p>
          <a:p>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A fully internal honeypot ( location 3 ) has several advantages. Its most important</a:t>
            </a:r>
          </a:p>
          <a:p>
            <a:r>
              <a:rPr lang="en-US" sz="1200" b="0" kern="1200" baseline="0" dirty="0" smtClean="0">
                <a:solidFill>
                  <a:schemeClr val="tx1"/>
                </a:solidFill>
                <a:latin typeface="Arial" pitchFamily="-110" charset="0"/>
                <a:ea typeface="+mn-ea"/>
                <a:cs typeface="+mn-cs"/>
              </a:rPr>
              <a:t>advantage is that it can catch internal attacks. A honeypot at this location can</a:t>
            </a:r>
          </a:p>
          <a:p>
            <a:r>
              <a:rPr lang="en-US" sz="1200" b="0" kern="1200" baseline="0" dirty="0" smtClean="0">
                <a:solidFill>
                  <a:schemeClr val="tx1"/>
                </a:solidFill>
                <a:latin typeface="Arial" pitchFamily="-110" charset="0"/>
                <a:ea typeface="+mn-ea"/>
                <a:cs typeface="+mn-cs"/>
              </a:rPr>
              <a:t>also detect a misconfigured firewall that forwards impermissible traffic from the</a:t>
            </a:r>
          </a:p>
          <a:p>
            <a:r>
              <a:rPr lang="en-US" sz="1200" b="0" kern="1200" baseline="0" dirty="0" smtClean="0">
                <a:solidFill>
                  <a:schemeClr val="tx1"/>
                </a:solidFill>
                <a:latin typeface="Arial" pitchFamily="-110" charset="0"/>
                <a:ea typeface="+mn-ea"/>
                <a:cs typeface="+mn-cs"/>
              </a:rPr>
              <a:t>Internet to the internal network. There are several disadvantages. The most serious</a:t>
            </a:r>
          </a:p>
          <a:p>
            <a:r>
              <a:rPr lang="en-US" sz="1200" b="0" kern="1200" baseline="0" dirty="0" smtClean="0">
                <a:solidFill>
                  <a:schemeClr val="tx1"/>
                </a:solidFill>
                <a:latin typeface="Arial" pitchFamily="-110" charset="0"/>
                <a:ea typeface="+mn-ea"/>
                <a:cs typeface="+mn-cs"/>
              </a:rPr>
              <a:t>of these is if the honeypot is compromised so that it can attack other internal</a:t>
            </a:r>
          </a:p>
          <a:p>
            <a:r>
              <a:rPr lang="en-US" sz="1200" b="0" kern="1200" baseline="0" dirty="0" smtClean="0">
                <a:solidFill>
                  <a:schemeClr val="tx1"/>
                </a:solidFill>
                <a:latin typeface="Arial" pitchFamily="-110" charset="0"/>
                <a:ea typeface="+mn-ea"/>
                <a:cs typeface="+mn-cs"/>
              </a:rPr>
              <a:t>systems. Any further traffic from the Internet to the attacker is not blocked by the</a:t>
            </a:r>
          </a:p>
          <a:p>
            <a:r>
              <a:rPr lang="en-US" sz="1200" b="0" kern="1200" baseline="0" dirty="0" smtClean="0">
                <a:solidFill>
                  <a:schemeClr val="tx1"/>
                </a:solidFill>
                <a:latin typeface="Arial" pitchFamily="-110" charset="0"/>
                <a:ea typeface="+mn-ea"/>
                <a:cs typeface="+mn-cs"/>
              </a:rPr>
              <a:t>firewall because it is regarded as traffic to the honeypot only. Another difficulty for</a:t>
            </a:r>
          </a:p>
          <a:p>
            <a:r>
              <a:rPr lang="en-US" sz="1200" b="0" kern="1200" baseline="0" dirty="0" smtClean="0">
                <a:solidFill>
                  <a:schemeClr val="tx1"/>
                </a:solidFill>
                <a:latin typeface="Arial" pitchFamily="-110" charset="0"/>
                <a:ea typeface="+mn-ea"/>
                <a:cs typeface="+mn-cs"/>
              </a:rPr>
              <a:t>this honeypot location is that, as with location 2, the firewall must adjust its filtering</a:t>
            </a:r>
          </a:p>
          <a:p>
            <a:r>
              <a:rPr lang="en-US" sz="1200" b="0" kern="1200" baseline="0" dirty="0" smtClean="0">
                <a:solidFill>
                  <a:schemeClr val="tx1"/>
                </a:solidFill>
                <a:latin typeface="Arial" pitchFamily="-110" charset="0"/>
                <a:ea typeface="+mn-ea"/>
                <a:cs typeface="+mn-cs"/>
              </a:rPr>
              <a:t>to allow traffic to the honeypot, thus complicating firewall configuration and potentially</a:t>
            </a:r>
          </a:p>
          <a:p>
            <a:r>
              <a:rPr lang="en-US" sz="1200" b="0" kern="1200" baseline="0" dirty="0" smtClean="0">
                <a:solidFill>
                  <a:schemeClr val="tx1"/>
                </a:solidFill>
                <a:latin typeface="Arial" pitchFamily="-110" charset="0"/>
                <a:ea typeface="+mn-ea"/>
                <a:cs typeface="+mn-cs"/>
              </a:rPr>
              <a:t>compromising the internal network.</a:t>
            </a:r>
            <a:endParaRPr lang="en-US" b="0" dirty="0">
              <a:latin typeface="Times New Roman" pitchFamily="-110" charset="0"/>
            </a:endParaRPr>
          </a:p>
        </p:txBody>
      </p:sp>
    </p:spTree>
    <p:extLst>
      <p:ext uri="{BB962C8B-B14F-4D97-AF65-F5344CB8AC3E}">
        <p14:creationId xmlns:p14="http://schemas.microsoft.com/office/powerpoint/2010/main" val="1043226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8" name="Shape 8"/>
          <p:cNvSpPr/>
          <p:nvPr/>
        </p:nvSpPr>
        <p:spPr>
          <a:xfrm>
            <a:off x="647700" y="4495800"/>
            <a:ext cx="11709421"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9" name="Shape 9"/>
          <p:cNvSpPr/>
          <p:nvPr/>
        </p:nvSpPr>
        <p:spPr>
          <a:xfrm>
            <a:off x="0" y="9359900"/>
            <a:ext cx="13004800" cy="393700"/>
          </a:xfrm>
          <a:prstGeom prst="rect">
            <a:avLst/>
          </a:prstGeom>
          <a:gradFill>
            <a:gsLst>
              <a:gs pos="0">
                <a:srgbClr val="008751"/>
              </a:gs>
              <a:gs pos="100000">
                <a:srgbClr val="1F4800"/>
              </a:gs>
            </a:gsLst>
            <a:lin ang="5400000"/>
          </a:gradFill>
          <a:ln w="12700">
            <a:miter lim="400000"/>
          </a:ln>
          <a:effectLst>
            <a:outerShdw blurRad="127000" dist="25400" dir="18900000" rotWithShape="0">
              <a:srgbClr val="000000">
                <a:alpha val="75000"/>
              </a:srgbClr>
            </a:outerShdw>
          </a:effectLst>
          <a:extLst>
            <a:ext uri="{C572A759-6A51-4108-AA02-DFA0A04FC94B}">
              <ma14:wrappingTextBoxFlag xmlns:ma14="http://schemas.microsoft.com/office/mac/drawingml/2011/main" val="1"/>
            </a:ext>
          </a:extLst>
        </p:spPr>
        <p:txBody>
          <a:bodyPr lIns="0" tIns="0" rIns="0" bIns="0" anchor="ctr"/>
          <a:lstStyle/>
          <a:p>
            <a:pPr lvl="1" algn="l">
              <a:defRPr sz="1800"/>
            </a:pPr>
            <a:r>
              <a:rPr b="1" i="1" dirty="0">
                <a:solidFill>
                  <a:srgbClr val="FFFFFF"/>
                </a:solidFill>
              </a:rPr>
              <a:t>CS </a:t>
            </a:r>
            <a:r>
              <a:rPr lang="en-US" b="1" i="1" dirty="0" smtClean="0">
                <a:solidFill>
                  <a:srgbClr val="FFFFFF"/>
                </a:solidFill>
              </a:rPr>
              <a:t>497</a:t>
            </a:r>
            <a:r>
              <a:rPr b="1" i="1" dirty="0" smtClean="0">
                <a:solidFill>
                  <a:srgbClr val="FFFFFF"/>
                </a:solidFill>
              </a:rPr>
              <a:t>: </a:t>
            </a:r>
            <a:r>
              <a:rPr lang="en-US" b="1" i="1" dirty="0" smtClean="0">
                <a:solidFill>
                  <a:srgbClr val="FFFFFF"/>
                </a:solidFill>
              </a:rPr>
              <a:t>Special Topic - Cybersecurity</a:t>
            </a:r>
            <a:endParaRPr sz="1200" b="1" i="1" dirty="0">
              <a:solidFill>
                <a:srgbClr val="FFFFFF"/>
              </a:solidFill>
            </a:endParaRPr>
          </a:p>
        </p:txBody>
      </p:sp>
      <p:pic>
        <p:nvPicPr>
          <p:cNvPr id="10" name="YorkCollege_Logo_Horizontal.pdf"/>
          <p:cNvPicPr/>
          <p:nvPr/>
        </p:nvPicPr>
        <p:blipFill>
          <a:blip r:embed="rId2">
            <a:extLst/>
          </a:blip>
          <a:stretch>
            <a:fillRect/>
          </a:stretch>
        </p:blipFill>
        <p:spPr>
          <a:xfrm>
            <a:off x="2743200" y="7299866"/>
            <a:ext cx="7531100" cy="1450434"/>
          </a:xfrm>
          <a:prstGeom prst="rect">
            <a:avLst/>
          </a:prstGeom>
          <a:ln w="12700">
            <a:miter lim="400000"/>
          </a:ln>
        </p:spPr>
      </p:pic>
      <p:sp>
        <p:nvSpPr>
          <p:cNvPr id="11" name="Shape 11"/>
          <p:cNvSpPr/>
          <p:nvPr/>
        </p:nvSpPr>
        <p:spPr>
          <a:xfrm>
            <a:off x="1727200" y="4762500"/>
            <a:ext cx="10706100" cy="3175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algn="l">
              <a:defRPr sz="1800"/>
            </a:pPr>
            <a:r>
              <a:rPr lang="en-US" sz="3200" dirty="0" smtClean="0">
                <a:solidFill>
                  <a:srgbClr val="232323"/>
                </a:solidFill>
                <a:latin typeface="+mn-lt"/>
                <a:ea typeface="+mn-ea"/>
                <a:cs typeface="+mn-cs"/>
                <a:sym typeface="Helvetica Neue"/>
              </a:rPr>
              <a:t>Lynn Ray</a:t>
            </a:r>
            <a:endParaRPr sz="3200" dirty="0">
              <a:solidFill>
                <a:srgbClr val="232323"/>
              </a:solidFill>
              <a:latin typeface="+mn-lt"/>
              <a:ea typeface="+mn-ea"/>
              <a:cs typeface="+mn-cs"/>
              <a:sym typeface="Helvetica Neue"/>
            </a:endParaRPr>
          </a:p>
          <a:p>
            <a:pPr lvl="0" algn="l">
              <a:defRPr sz="1800"/>
            </a:pPr>
            <a:r>
              <a:rPr sz="3200" dirty="0">
                <a:solidFill>
                  <a:srgbClr val="232323"/>
                </a:solidFill>
                <a:latin typeface="+mn-lt"/>
                <a:ea typeface="+mn-ea"/>
                <a:cs typeface="+mn-cs"/>
                <a:sym typeface="Helvetica Neue"/>
              </a:rPr>
              <a:t>Department of </a:t>
            </a:r>
            <a:r>
              <a:rPr lang="en-US" sz="3200" dirty="0" smtClean="0">
                <a:solidFill>
                  <a:srgbClr val="232323"/>
                </a:solidFill>
                <a:latin typeface="+mn-lt"/>
                <a:ea typeface="+mn-ea"/>
                <a:cs typeface="+mn-cs"/>
                <a:sym typeface="Helvetica Neue"/>
              </a:rPr>
              <a:t>Engineering and Computer Science</a:t>
            </a:r>
            <a:endParaRPr sz="3200" dirty="0">
              <a:solidFill>
                <a:srgbClr val="232323"/>
              </a:solidFill>
              <a:latin typeface="+mn-lt"/>
              <a:ea typeface="+mn-ea"/>
              <a:cs typeface="+mn-cs"/>
              <a:sym typeface="Helvetica Neue"/>
            </a:endParaRPr>
          </a:p>
          <a:p>
            <a:pPr lvl="0" algn="l">
              <a:defRPr sz="1800"/>
            </a:pPr>
            <a:r>
              <a:rPr sz="3200" dirty="0">
                <a:solidFill>
                  <a:srgbClr val="232323"/>
                </a:solidFill>
                <a:latin typeface="+mn-lt"/>
                <a:ea typeface="+mn-ea"/>
                <a:cs typeface="+mn-cs"/>
                <a:sym typeface="Helvetica Neue"/>
              </a:rPr>
              <a:t>York College of Pennsylvania</a:t>
            </a:r>
          </a:p>
        </p:txBody>
      </p:sp>
      <p:sp>
        <p:nvSpPr>
          <p:cNvPr id="12" name="Shape 12"/>
          <p:cNvSpPr/>
          <p:nvPr/>
        </p:nvSpPr>
        <p:spPr>
          <a:xfrm>
            <a:off x="1727200" y="221672"/>
            <a:ext cx="9118600" cy="17872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6400">
                <a:solidFill>
                  <a:srgbClr val="008751"/>
                </a:solidFill>
              </a:defRPr>
            </a:lvl1pPr>
          </a:lstStyle>
          <a:p>
            <a:pPr lvl="0">
              <a:defRPr sz="1800">
                <a:solidFill>
                  <a:srgbClr val="000000"/>
                </a:solidFill>
              </a:defRPr>
            </a:pPr>
            <a:r>
              <a:rPr sz="6400" dirty="0">
                <a:solidFill>
                  <a:srgbClr val="008751"/>
                </a:solidFill>
              </a:rPr>
              <a:t>CS </a:t>
            </a:r>
            <a:r>
              <a:rPr lang="en-US" sz="6400" dirty="0" smtClean="0">
                <a:solidFill>
                  <a:srgbClr val="008751"/>
                </a:solidFill>
              </a:rPr>
              <a:t>497</a:t>
            </a:r>
            <a:r>
              <a:rPr sz="6400" dirty="0" smtClean="0">
                <a:solidFill>
                  <a:srgbClr val="008751"/>
                </a:solidFill>
              </a:rPr>
              <a:t>: </a:t>
            </a:r>
            <a:r>
              <a:rPr lang="en-US" sz="6400" dirty="0" smtClean="0">
                <a:solidFill>
                  <a:srgbClr val="008751"/>
                </a:solidFill>
              </a:rPr>
              <a:t>Special Topic - Cybersecurity</a:t>
            </a:r>
            <a:endParaRPr sz="6400" dirty="0">
              <a:solidFill>
                <a:srgbClr val="008751"/>
              </a:solidFill>
            </a:endParaRPr>
          </a:p>
        </p:txBody>
      </p:sp>
    </p:spTree>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4" name="Shape 24"/>
          <p:cNvSpPr/>
          <p:nvPr/>
        </p:nvSpPr>
        <p:spPr>
          <a:xfrm>
            <a:off x="647700" y="1968500"/>
            <a:ext cx="4876867"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25" name="Shape 25"/>
          <p:cNvSpPr/>
          <p:nvPr/>
        </p:nvSpPr>
        <p:spPr>
          <a:xfrm>
            <a:off x="0" y="9359900"/>
            <a:ext cx="13004800" cy="393700"/>
          </a:xfrm>
          <a:prstGeom prst="rect">
            <a:avLst/>
          </a:prstGeom>
          <a:gradFill>
            <a:gsLst>
              <a:gs pos="0">
                <a:srgbClr val="008751"/>
              </a:gs>
              <a:gs pos="100000">
                <a:srgbClr val="1F4800"/>
              </a:gs>
            </a:gsLst>
            <a:lin ang="5400000"/>
          </a:gradFill>
          <a:ln w="12700">
            <a:miter lim="400000"/>
          </a:ln>
          <a:effectLst>
            <a:outerShdw blurRad="127000" dist="25400" dir="18900000" rotWithShape="0">
              <a:srgbClr val="000000">
                <a:alpha val="75000"/>
              </a:srgbClr>
            </a:outerShdw>
          </a:effectLst>
          <a:extLst>
            <a:ext uri="{C572A759-6A51-4108-AA02-DFA0A04FC94B}">
              <ma14:wrappingTextBoxFlag xmlns:ma14="http://schemas.microsoft.com/office/mac/drawingml/2011/main" val="1"/>
            </a:ext>
          </a:extLst>
        </p:spPr>
        <p:txBody>
          <a:bodyPr lIns="0" tIns="0" rIns="0" bIns="0" anchor="ctr"/>
          <a:lstStyle/>
          <a:p>
            <a:pPr lvl="1" algn="l">
              <a:defRPr sz="1800"/>
            </a:pPr>
            <a:r>
              <a:rPr b="1" i="1" dirty="0">
                <a:solidFill>
                  <a:srgbClr val="FFFFFF"/>
                </a:solidFill>
              </a:rPr>
              <a:t>CS </a:t>
            </a:r>
            <a:r>
              <a:rPr lang="en-US" b="1" i="1" dirty="0" smtClean="0">
                <a:solidFill>
                  <a:srgbClr val="FFFFFF"/>
                </a:solidFill>
              </a:rPr>
              <a:t>497: Special Topic - Cybersecurity</a:t>
            </a:r>
            <a:endParaRPr b="1" i="1" dirty="0">
              <a:solidFill>
                <a:srgbClr val="FFFFFF"/>
              </a:solidFill>
            </a:endParaRPr>
          </a:p>
        </p:txBody>
      </p:sp>
      <p:sp>
        <p:nvSpPr>
          <p:cNvPr id="26" name="Shape 26"/>
          <p:cNvSpPr>
            <a:spLocks noGrp="1"/>
          </p:cNvSpPr>
          <p:nvPr>
            <p:ph type="title"/>
          </p:nvPr>
        </p:nvSpPr>
        <p:spPr>
          <a:xfrm>
            <a:off x="571500" y="330200"/>
            <a:ext cx="5080000" cy="1397000"/>
          </a:xfrm>
          <a:prstGeom prst="rect">
            <a:avLst/>
          </a:prstGeom>
        </p:spPr>
        <p:txBody>
          <a:bodyPr/>
          <a:lstStyle/>
          <a:p>
            <a:pPr lvl="0">
              <a:defRPr sz="1800">
                <a:solidFill>
                  <a:srgbClr val="000000"/>
                </a:solidFill>
              </a:defRPr>
            </a:pPr>
            <a:r>
              <a:rPr sz="4200">
                <a:solidFill>
                  <a:srgbClr val="008751"/>
                </a:solidFill>
              </a:rPr>
              <a:t>Title Text</a:t>
            </a:r>
          </a:p>
        </p:txBody>
      </p:sp>
      <p:sp>
        <p:nvSpPr>
          <p:cNvPr id="27" name="Shape 27"/>
          <p:cNvSpPr>
            <a:spLocks noGrp="1"/>
          </p:cNvSpPr>
          <p:nvPr>
            <p:ph type="body" idx="1"/>
          </p:nvPr>
        </p:nvSpPr>
        <p:spPr>
          <a:xfrm>
            <a:off x="571500" y="2324100"/>
            <a:ext cx="5080000" cy="6565900"/>
          </a:xfrm>
          <a:prstGeom prst="rect">
            <a:avLst/>
          </a:prstGeom>
        </p:spPr>
        <p:txBody>
          <a:bodyPr/>
          <a:lstStyle>
            <a:lvl2pPr>
              <a:spcBef>
                <a:spcPts val="1500"/>
              </a:spcBef>
              <a:buChar char="-"/>
              <a:defRPr b="0">
                <a:solidFill>
                  <a:srgbClr val="232323"/>
                </a:solidFill>
              </a:defRPr>
            </a:lvl2pPr>
            <a:lvl3pPr>
              <a:spcBef>
                <a:spcPts val="1500"/>
              </a:spcBef>
              <a:defRPr b="0">
                <a:solidFill>
                  <a:srgbClr val="AB1500"/>
                </a:solidFill>
              </a:defRPr>
            </a:lvl3pPr>
            <a:lvl4pPr>
              <a:spcBef>
                <a:spcPts val="1500"/>
              </a:spcBef>
              <a:buChar char="-"/>
              <a:defRPr b="0">
                <a:solidFill>
                  <a:srgbClr val="232323"/>
                </a:solidFill>
              </a:defRPr>
            </a:lvl4pPr>
            <a:lvl5pPr>
              <a:spcBef>
                <a:spcPts val="1500"/>
              </a:spcBef>
              <a:defRPr b="0"/>
            </a:lvl5pPr>
          </a:lstStyle>
          <a:p>
            <a:pPr lvl="0">
              <a:defRPr sz="1800" b="0">
                <a:solidFill>
                  <a:srgbClr val="000000"/>
                </a:solidFill>
              </a:defRPr>
            </a:pPr>
            <a:r>
              <a:rPr sz="2800" b="1">
                <a:solidFill>
                  <a:srgbClr val="008751"/>
                </a:solidFill>
              </a:rPr>
              <a:t>Body Level One</a:t>
            </a:r>
          </a:p>
          <a:p>
            <a:pPr lvl="1">
              <a:defRPr sz="1800">
                <a:solidFill>
                  <a:srgbClr val="000000"/>
                </a:solidFill>
              </a:defRPr>
            </a:pPr>
            <a:r>
              <a:rPr sz="2800">
                <a:solidFill>
                  <a:srgbClr val="232323"/>
                </a:solidFill>
              </a:rPr>
              <a:t>Body Level Two</a:t>
            </a:r>
          </a:p>
          <a:p>
            <a:pPr lvl="2">
              <a:defRPr sz="1800">
                <a:solidFill>
                  <a:srgbClr val="000000"/>
                </a:solidFill>
              </a:defRPr>
            </a:pPr>
            <a:r>
              <a:rPr sz="2800">
                <a:solidFill>
                  <a:srgbClr val="AB1500"/>
                </a:solidFill>
              </a:rPr>
              <a:t>Body Level Three</a:t>
            </a:r>
          </a:p>
          <a:p>
            <a:pPr lvl="3">
              <a:defRPr sz="1800">
                <a:solidFill>
                  <a:srgbClr val="000000"/>
                </a:solidFill>
              </a:defRPr>
            </a:pPr>
            <a:r>
              <a:rPr sz="2800">
                <a:solidFill>
                  <a:srgbClr val="232323"/>
                </a:solidFill>
              </a:rPr>
              <a:t>Body Level Four</a:t>
            </a:r>
          </a:p>
          <a:p>
            <a:pPr lvl="4">
              <a:defRPr sz="1800">
                <a:solidFill>
                  <a:srgbClr val="000000"/>
                </a:solidFill>
              </a:defRPr>
            </a:pPr>
            <a:r>
              <a:rPr sz="2800">
                <a:solidFill>
                  <a:srgbClr val="008751"/>
                </a:solidFill>
              </a:rPr>
              <a:t>Body Level Five</a:t>
            </a:r>
          </a:p>
        </p:txBody>
      </p:sp>
      <p:sp>
        <p:nvSpPr>
          <p:cNvPr id="28" name="Shape 2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30" name="Shape 30"/>
          <p:cNvSpPr>
            <a:spLocks noGrp="1"/>
          </p:cNvSpPr>
          <p:nvPr>
            <p:ph type="title"/>
          </p:nvPr>
        </p:nvSpPr>
        <p:spPr>
          <a:prstGeom prst="rect">
            <a:avLst/>
          </a:prstGeom>
        </p:spPr>
        <p:txBody>
          <a:bodyPr/>
          <a:lstStyle/>
          <a:p>
            <a:pPr lvl="0">
              <a:defRPr sz="1800">
                <a:solidFill>
                  <a:srgbClr val="000000"/>
                </a:solidFill>
              </a:defRPr>
            </a:pPr>
            <a:r>
              <a:rPr sz="4200">
                <a:solidFill>
                  <a:srgbClr val="008751"/>
                </a:solidFill>
              </a:rPr>
              <a:t>Title Text</a:t>
            </a:r>
          </a:p>
        </p:txBody>
      </p:sp>
      <p:sp>
        <p:nvSpPr>
          <p:cNvPr id="31" name="Shape 31"/>
          <p:cNvSpPr>
            <a:spLocks noGrp="1"/>
          </p:cNvSpPr>
          <p:nvPr>
            <p:ph type="body" idx="1"/>
          </p:nvPr>
        </p:nvSpPr>
        <p:spPr>
          <a:xfrm>
            <a:off x="571500" y="2324100"/>
            <a:ext cx="5080000" cy="6565900"/>
          </a:xfrm>
          <a:prstGeom prst="rect">
            <a:avLst/>
          </a:prstGeom>
        </p:spPr>
        <p:txBody>
          <a:bodyPr/>
          <a:lstStyle>
            <a:lvl2pPr>
              <a:spcBef>
                <a:spcPts val="1500"/>
              </a:spcBef>
              <a:buChar char="-"/>
              <a:defRPr b="0">
                <a:solidFill>
                  <a:srgbClr val="232323"/>
                </a:solidFill>
              </a:defRPr>
            </a:lvl2pPr>
            <a:lvl3pPr>
              <a:spcBef>
                <a:spcPts val="1500"/>
              </a:spcBef>
              <a:defRPr b="0">
                <a:solidFill>
                  <a:srgbClr val="AB1500"/>
                </a:solidFill>
              </a:defRPr>
            </a:lvl3pPr>
            <a:lvl4pPr>
              <a:spcBef>
                <a:spcPts val="1500"/>
              </a:spcBef>
              <a:buChar char="-"/>
              <a:defRPr b="0">
                <a:solidFill>
                  <a:srgbClr val="232323"/>
                </a:solidFill>
              </a:defRPr>
            </a:lvl4pPr>
            <a:lvl5pPr>
              <a:spcBef>
                <a:spcPts val="1500"/>
              </a:spcBef>
              <a:defRPr b="0"/>
            </a:lvl5pPr>
          </a:lstStyle>
          <a:p>
            <a:pPr lvl="0">
              <a:defRPr sz="1800" b="0">
                <a:solidFill>
                  <a:srgbClr val="000000"/>
                </a:solidFill>
              </a:defRPr>
            </a:pPr>
            <a:r>
              <a:rPr sz="2800" b="1">
                <a:solidFill>
                  <a:srgbClr val="008751"/>
                </a:solidFill>
              </a:rPr>
              <a:t>Body Level One</a:t>
            </a:r>
          </a:p>
          <a:p>
            <a:pPr lvl="1">
              <a:defRPr sz="1800">
                <a:solidFill>
                  <a:srgbClr val="000000"/>
                </a:solidFill>
              </a:defRPr>
            </a:pPr>
            <a:r>
              <a:rPr sz="2800">
                <a:solidFill>
                  <a:srgbClr val="232323"/>
                </a:solidFill>
              </a:rPr>
              <a:t>Body Level Two</a:t>
            </a:r>
          </a:p>
          <a:p>
            <a:pPr lvl="2">
              <a:defRPr sz="1800">
                <a:solidFill>
                  <a:srgbClr val="000000"/>
                </a:solidFill>
              </a:defRPr>
            </a:pPr>
            <a:r>
              <a:rPr sz="2800">
                <a:solidFill>
                  <a:srgbClr val="AB1500"/>
                </a:solidFill>
              </a:rPr>
              <a:t>Body Level Three</a:t>
            </a:r>
          </a:p>
          <a:p>
            <a:pPr lvl="3">
              <a:defRPr sz="1800">
                <a:solidFill>
                  <a:srgbClr val="000000"/>
                </a:solidFill>
              </a:defRPr>
            </a:pPr>
            <a:r>
              <a:rPr sz="2800">
                <a:solidFill>
                  <a:srgbClr val="232323"/>
                </a:solidFill>
              </a:rPr>
              <a:t>Body Level Four</a:t>
            </a:r>
          </a:p>
          <a:p>
            <a:pPr lvl="4">
              <a:defRPr sz="1800">
                <a:solidFill>
                  <a:srgbClr val="000000"/>
                </a:solidFill>
              </a:defRPr>
            </a:pPr>
            <a:r>
              <a:rPr sz="2800">
                <a:solidFill>
                  <a:srgbClr val="008751"/>
                </a:solidFill>
              </a:rPr>
              <a:t>Body Level Five</a:t>
            </a:r>
          </a:p>
        </p:txBody>
      </p:sp>
      <p:sp>
        <p:nvSpPr>
          <p:cNvPr id="32" name="Shape 3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34" name="Shape 34"/>
          <p:cNvSpPr>
            <a:spLocks noGrp="1"/>
          </p:cNvSpPr>
          <p:nvPr>
            <p:ph type="title"/>
          </p:nvPr>
        </p:nvSpPr>
        <p:spPr>
          <a:prstGeom prst="rect">
            <a:avLst/>
          </a:prstGeom>
        </p:spPr>
        <p:txBody>
          <a:bodyPr/>
          <a:lstStyle/>
          <a:p>
            <a:pPr lvl="0">
              <a:defRPr sz="1800">
                <a:solidFill>
                  <a:srgbClr val="000000"/>
                </a:solidFill>
              </a:defRPr>
            </a:pPr>
            <a:r>
              <a:rPr sz="4200">
                <a:solidFill>
                  <a:srgbClr val="008751"/>
                </a:solidFill>
              </a:rPr>
              <a:t>Title Text</a:t>
            </a:r>
          </a:p>
        </p:txBody>
      </p:sp>
      <p:sp>
        <p:nvSpPr>
          <p:cNvPr id="35" name="Shape 35"/>
          <p:cNvSpPr>
            <a:spLocks noGrp="1"/>
          </p:cNvSpPr>
          <p:nvPr>
            <p:ph type="body" idx="1"/>
          </p:nvPr>
        </p:nvSpPr>
        <p:spPr>
          <a:xfrm>
            <a:off x="8369300" y="2324100"/>
            <a:ext cx="4064000" cy="6565900"/>
          </a:xfrm>
          <a:prstGeom prst="rect">
            <a:avLst/>
          </a:prstGeom>
        </p:spPr>
        <p:txBody>
          <a:bodyPr/>
          <a:lstStyle>
            <a:lvl2pPr>
              <a:spcBef>
                <a:spcPts val="1500"/>
              </a:spcBef>
              <a:buChar char="-"/>
              <a:defRPr b="0">
                <a:solidFill>
                  <a:srgbClr val="232323"/>
                </a:solidFill>
              </a:defRPr>
            </a:lvl2pPr>
            <a:lvl3pPr>
              <a:spcBef>
                <a:spcPts val="1500"/>
              </a:spcBef>
              <a:defRPr b="0">
                <a:solidFill>
                  <a:srgbClr val="AB1500"/>
                </a:solidFill>
              </a:defRPr>
            </a:lvl3pPr>
            <a:lvl4pPr>
              <a:spcBef>
                <a:spcPts val="1500"/>
              </a:spcBef>
              <a:buChar char="-"/>
              <a:defRPr b="0">
                <a:solidFill>
                  <a:srgbClr val="232323"/>
                </a:solidFill>
              </a:defRPr>
            </a:lvl4pPr>
            <a:lvl5pPr>
              <a:spcBef>
                <a:spcPts val="1500"/>
              </a:spcBef>
              <a:defRPr b="0"/>
            </a:lvl5pPr>
          </a:lstStyle>
          <a:p>
            <a:pPr lvl="0">
              <a:defRPr sz="1800" b="0">
                <a:solidFill>
                  <a:srgbClr val="000000"/>
                </a:solidFill>
              </a:defRPr>
            </a:pPr>
            <a:r>
              <a:rPr sz="2800" b="1">
                <a:solidFill>
                  <a:srgbClr val="008751"/>
                </a:solidFill>
              </a:rPr>
              <a:t>Body Level One</a:t>
            </a:r>
          </a:p>
          <a:p>
            <a:pPr lvl="1">
              <a:defRPr sz="1800">
                <a:solidFill>
                  <a:srgbClr val="000000"/>
                </a:solidFill>
              </a:defRPr>
            </a:pPr>
            <a:r>
              <a:rPr sz="2800">
                <a:solidFill>
                  <a:srgbClr val="232323"/>
                </a:solidFill>
              </a:rPr>
              <a:t>Body Level Two</a:t>
            </a:r>
          </a:p>
          <a:p>
            <a:pPr lvl="2">
              <a:defRPr sz="1800">
                <a:solidFill>
                  <a:srgbClr val="000000"/>
                </a:solidFill>
              </a:defRPr>
            </a:pPr>
            <a:r>
              <a:rPr sz="2800">
                <a:solidFill>
                  <a:srgbClr val="AB1500"/>
                </a:solidFill>
              </a:rPr>
              <a:t>Body Level Three</a:t>
            </a:r>
          </a:p>
          <a:p>
            <a:pPr lvl="3">
              <a:defRPr sz="1800">
                <a:solidFill>
                  <a:srgbClr val="000000"/>
                </a:solidFill>
              </a:defRPr>
            </a:pPr>
            <a:r>
              <a:rPr sz="2800">
                <a:solidFill>
                  <a:srgbClr val="232323"/>
                </a:solidFill>
              </a:rPr>
              <a:t>Body Level Four</a:t>
            </a:r>
          </a:p>
          <a:p>
            <a:pPr lvl="4">
              <a:defRPr sz="1800">
                <a:solidFill>
                  <a:srgbClr val="000000"/>
                </a:solidFill>
              </a:defRPr>
            </a:pPr>
            <a:r>
              <a:rPr sz="2800">
                <a:solidFill>
                  <a:srgbClr val="008751"/>
                </a:solidFill>
              </a:rPr>
              <a:t>Body Level Five</a:t>
            </a:r>
          </a:p>
        </p:txBody>
      </p:sp>
      <p:sp>
        <p:nvSpPr>
          <p:cNvPr id="36" name="Shape 3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12244701" y="9359900"/>
            <a:ext cx="239603" cy="276999"/>
          </a:xfrm>
        </p:spPr>
        <p:txBody>
          <a:bodyPr/>
          <a:lstStyle>
            <a:lvl1pPr>
              <a:defRPr>
                <a:solidFill>
                  <a:schemeClr val="bg1"/>
                </a:solidFill>
              </a:defRPr>
            </a:lvl1pPr>
          </a:lstStyle>
          <a:p>
            <a:pPr>
              <a:defRPr/>
            </a:pPr>
            <a:fld id="{90696C2E-113D-8F4F-97AA-4895F71B68EA}" type="slidenum">
              <a:rPr lang="en-US" smtClean="0"/>
              <a:pPr>
                <a:defRPr/>
              </a:pPr>
              <a:t>‹#›</a:t>
            </a:fld>
            <a:endParaRPr lang="en-US" dirty="0"/>
          </a:p>
        </p:txBody>
      </p:sp>
    </p:spTree>
    <p:extLst>
      <p:ext uri="{BB962C8B-B14F-4D97-AF65-F5344CB8AC3E}">
        <p14:creationId xmlns:p14="http://schemas.microsoft.com/office/powerpoint/2010/main" val="42892912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4080" y="2596444"/>
            <a:ext cx="5527040" cy="61885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83680" y="2596444"/>
            <a:ext cx="5527040" cy="61885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94080" y="9040143"/>
            <a:ext cx="2926080" cy="519289"/>
          </a:xfrm>
          <a:prstGeom prst="rect">
            <a:avLst/>
          </a:prstGeom>
        </p:spPr>
        <p:txBody>
          <a:bodyPr/>
          <a:lstStyle/>
          <a:p>
            <a:endParaRPr lang="en-US"/>
          </a:p>
        </p:txBody>
      </p:sp>
      <p:sp>
        <p:nvSpPr>
          <p:cNvPr id="6" name="Footer Placeholder 5"/>
          <p:cNvSpPr>
            <a:spLocks noGrp="1"/>
          </p:cNvSpPr>
          <p:nvPr>
            <p:ph type="ftr" sz="quarter" idx="11"/>
          </p:nvPr>
        </p:nvSpPr>
        <p:spPr>
          <a:xfrm>
            <a:off x="4307840" y="9040143"/>
            <a:ext cx="4389120" cy="519289"/>
          </a:xfrm>
          <a:prstGeom prst="rect">
            <a:avLst/>
          </a:prstGeom>
        </p:spPr>
        <p:txBody>
          <a:bodyPr/>
          <a:lstStyle/>
          <a:p>
            <a:endParaRPr lang="en-US"/>
          </a:p>
        </p:txBody>
      </p:sp>
      <p:sp>
        <p:nvSpPr>
          <p:cNvPr id="7" name="Slide Number Placeholder 6"/>
          <p:cNvSpPr>
            <a:spLocks noGrp="1"/>
          </p:cNvSpPr>
          <p:nvPr>
            <p:ph type="sldNum" sz="quarter" idx="12"/>
          </p:nvPr>
        </p:nvSpPr>
        <p:spPr>
          <a:xfrm>
            <a:off x="12243854" y="9359900"/>
            <a:ext cx="240450" cy="276999"/>
          </a:xfrm>
        </p:spPr>
        <p:txBody>
          <a:bodyPr/>
          <a:lstStyle/>
          <a:p>
            <a:fld id="{55B28040-0FD8-C544-8357-9EE6C5A36700}" type="slidenum">
              <a:rPr lang="en-US" smtClean="0"/>
              <a:t>‹#›</a:t>
            </a:fld>
            <a:endParaRPr lang="en-US"/>
          </a:p>
        </p:txBody>
      </p:sp>
    </p:spTree>
    <p:extLst>
      <p:ext uri="{BB962C8B-B14F-4D97-AF65-F5344CB8AC3E}">
        <p14:creationId xmlns:p14="http://schemas.microsoft.com/office/powerpoint/2010/main" val="2020828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solidFill>
                  <a:srgbClr val="000000"/>
                </a:solidFill>
              </a:defRPr>
            </a:pPr>
            <a:r>
              <a:rPr sz="4200">
                <a:solidFill>
                  <a:srgbClr val="008751"/>
                </a:solidFill>
              </a:rPr>
              <a:t>Title Text</a:t>
            </a:r>
          </a:p>
        </p:txBody>
      </p:sp>
      <p:sp>
        <p:nvSpPr>
          <p:cNvPr id="22" name="Shape 22"/>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1179742628"/>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647700" y="1968500"/>
            <a:ext cx="11709400"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3" name="Shape 3"/>
          <p:cNvSpPr/>
          <p:nvPr/>
        </p:nvSpPr>
        <p:spPr>
          <a:xfrm>
            <a:off x="0" y="9359900"/>
            <a:ext cx="13004800" cy="393700"/>
          </a:xfrm>
          <a:prstGeom prst="rect">
            <a:avLst/>
          </a:prstGeom>
          <a:gradFill>
            <a:gsLst>
              <a:gs pos="0">
                <a:srgbClr val="008751"/>
              </a:gs>
              <a:gs pos="100000">
                <a:srgbClr val="1F4800"/>
              </a:gs>
            </a:gsLst>
            <a:lin ang="5400000"/>
          </a:gradFill>
          <a:ln w="12700">
            <a:miter lim="400000"/>
          </a:ln>
          <a:effectLst>
            <a:outerShdw blurRad="127000" dist="25400" dir="18900000" rotWithShape="0">
              <a:srgbClr val="000000">
                <a:alpha val="75000"/>
              </a:srgbClr>
            </a:outerShdw>
          </a:effectLst>
          <a:extLst>
            <a:ext uri="{C572A759-6A51-4108-AA02-DFA0A04FC94B}">
              <ma14:wrappingTextBoxFlag xmlns:ma14="http://schemas.microsoft.com/office/mac/drawingml/2011/main" val="1"/>
            </a:ext>
          </a:extLst>
        </p:spPr>
        <p:txBody>
          <a:bodyPr lIns="0" tIns="0" rIns="0" bIns="0" anchor="ctr"/>
          <a:lstStyle/>
          <a:p>
            <a:pPr lvl="1" algn="l">
              <a:defRPr sz="1800"/>
            </a:pPr>
            <a:r>
              <a:rPr b="1" i="1" dirty="0">
                <a:solidFill>
                  <a:srgbClr val="FFFFFF"/>
                </a:solidFill>
              </a:rPr>
              <a:t>CS </a:t>
            </a:r>
            <a:r>
              <a:rPr lang="en-US" b="1" i="1" dirty="0" smtClean="0">
                <a:solidFill>
                  <a:srgbClr val="FFFFFF"/>
                </a:solidFill>
              </a:rPr>
              <a:t>497: Special Topic - Cybersecurity</a:t>
            </a:r>
            <a:endParaRPr b="1" i="1" dirty="0">
              <a:solidFill>
                <a:srgbClr val="FFFFFF"/>
              </a:solidFill>
            </a:endParaRPr>
          </a:p>
        </p:txBody>
      </p:sp>
      <p:sp>
        <p:nvSpPr>
          <p:cNvPr id="4" name="Shape 4"/>
          <p:cNvSpPr>
            <a:spLocks noGrp="1"/>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lstStyle/>
          <a:p>
            <a:pPr lvl="0">
              <a:defRPr sz="1800">
                <a:solidFill>
                  <a:srgbClr val="000000"/>
                </a:solidFill>
              </a:defRPr>
            </a:pPr>
            <a:r>
              <a:rPr sz="4200">
                <a:solidFill>
                  <a:srgbClr val="008751"/>
                </a:solidFill>
              </a:rPr>
              <a:t>Title Text</a:t>
            </a:r>
          </a:p>
        </p:txBody>
      </p:sp>
      <p:sp>
        <p:nvSpPr>
          <p:cNvPr id="5" name="Shape 5"/>
          <p:cNvSpPr>
            <a:spLocks noGrp="1"/>
          </p:cNvSpPr>
          <p:nvPr>
            <p:ph type="body" idx="1"/>
          </p:nvPr>
        </p:nvSpPr>
        <p:spPr>
          <a:xfrm>
            <a:off x="571500" y="2324100"/>
            <a:ext cx="11861800" cy="65659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2pPr>
              <a:spcBef>
                <a:spcPts val="1500"/>
              </a:spcBef>
              <a:buChar char="-"/>
              <a:defRPr b="0">
                <a:solidFill>
                  <a:srgbClr val="232323"/>
                </a:solidFill>
              </a:defRPr>
            </a:lvl2pPr>
            <a:lvl3pPr>
              <a:spcBef>
                <a:spcPts val="1500"/>
              </a:spcBef>
              <a:defRPr b="0">
                <a:solidFill>
                  <a:srgbClr val="AB1500"/>
                </a:solidFill>
              </a:defRPr>
            </a:lvl3pPr>
            <a:lvl4pPr>
              <a:spcBef>
                <a:spcPts val="1500"/>
              </a:spcBef>
              <a:buChar char="-"/>
              <a:defRPr b="0">
                <a:solidFill>
                  <a:srgbClr val="232323"/>
                </a:solidFill>
              </a:defRPr>
            </a:lvl4pPr>
            <a:lvl5pPr>
              <a:spcBef>
                <a:spcPts val="1500"/>
              </a:spcBef>
              <a:defRPr b="0"/>
            </a:lvl5pPr>
          </a:lstStyle>
          <a:p>
            <a:pPr lvl="0">
              <a:defRPr sz="1800" b="0">
                <a:solidFill>
                  <a:srgbClr val="000000"/>
                </a:solidFill>
              </a:defRPr>
            </a:pPr>
            <a:r>
              <a:rPr sz="2800" b="1">
                <a:solidFill>
                  <a:srgbClr val="008751"/>
                </a:solidFill>
              </a:rPr>
              <a:t>Body Level One</a:t>
            </a:r>
          </a:p>
          <a:p>
            <a:pPr lvl="1">
              <a:defRPr sz="1800">
                <a:solidFill>
                  <a:srgbClr val="000000"/>
                </a:solidFill>
              </a:defRPr>
            </a:pPr>
            <a:r>
              <a:rPr sz="2800">
                <a:solidFill>
                  <a:srgbClr val="232323"/>
                </a:solidFill>
              </a:rPr>
              <a:t>Body Level Two</a:t>
            </a:r>
          </a:p>
          <a:p>
            <a:pPr lvl="2">
              <a:defRPr sz="1800">
                <a:solidFill>
                  <a:srgbClr val="000000"/>
                </a:solidFill>
              </a:defRPr>
            </a:pPr>
            <a:r>
              <a:rPr sz="2800">
                <a:solidFill>
                  <a:srgbClr val="AB1500"/>
                </a:solidFill>
              </a:rPr>
              <a:t>Body Level Three</a:t>
            </a:r>
          </a:p>
          <a:p>
            <a:pPr lvl="3">
              <a:defRPr sz="1800">
                <a:solidFill>
                  <a:srgbClr val="000000"/>
                </a:solidFill>
              </a:defRPr>
            </a:pPr>
            <a:r>
              <a:rPr sz="2800">
                <a:solidFill>
                  <a:srgbClr val="232323"/>
                </a:solidFill>
              </a:rPr>
              <a:t>Body Level Four</a:t>
            </a:r>
          </a:p>
          <a:p>
            <a:pPr lvl="4">
              <a:defRPr sz="1800">
                <a:solidFill>
                  <a:srgbClr val="000000"/>
                </a:solidFill>
              </a:defRPr>
            </a:pPr>
            <a:r>
              <a:rPr sz="2800">
                <a:solidFill>
                  <a:srgbClr val="008751"/>
                </a:solidFill>
              </a:rPr>
              <a:t>Body Level Five</a:t>
            </a:r>
          </a:p>
        </p:txBody>
      </p:sp>
      <p:sp>
        <p:nvSpPr>
          <p:cNvPr id="6" name="Shape 6"/>
          <p:cNvSpPr>
            <a:spLocks noGrp="1"/>
          </p:cNvSpPr>
          <p:nvPr>
            <p:ph type="sldNum" sz="quarter" idx="2"/>
          </p:nvPr>
        </p:nvSpPr>
        <p:spPr>
          <a:xfrm>
            <a:off x="12115799" y="9359900"/>
            <a:ext cx="368505" cy="387070"/>
          </a:xfrm>
          <a:prstGeom prst="rect">
            <a:avLst/>
          </a:prstGeom>
          <a:ln w="12700">
            <a:miter lim="400000"/>
          </a:ln>
        </p:spPr>
        <p:txBody>
          <a:bodyPr wrap="none" lIns="0" tIns="0" rIns="0" bIns="0">
            <a:spAutoFit/>
          </a:bodyPr>
          <a:lstStyle>
            <a:lvl1pPr algn="r">
              <a:defRPr sz="1800" b="1">
                <a:solidFill>
                  <a:srgbClr val="FFFFFF"/>
                </a:solidFill>
                <a:latin typeface="+mn-lt"/>
                <a:ea typeface="+mn-ea"/>
                <a:cs typeface="+mn-cs"/>
                <a:sym typeface="Helvetica Neue"/>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9" r:id="rId6"/>
    <p:sldLayoutId id="2147483662" r:id="rId7"/>
  </p:sldLayoutIdLst>
  <p:transition spd="med"/>
  <p:timing>
    <p:tnLst>
      <p:par>
        <p:cTn id="1" dur="indefinite" restart="never" nodeType="tmRoot"/>
      </p:par>
    </p:tnLst>
  </p:timing>
  <p:hf hdr="0" ftr="0" dt="0"/>
  <p:txStyles>
    <p:titleStyle>
      <a:lvl1pPr defTabSz="584200">
        <a:defRPr sz="4200">
          <a:solidFill>
            <a:srgbClr val="008751"/>
          </a:solidFill>
          <a:latin typeface="+mj-lt"/>
          <a:ea typeface="+mj-ea"/>
          <a:cs typeface="+mj-cs"/>
          <a:sym typeface="Helvetica Neue Light"/>
        </a:defRPr>
      </a:lvl1pPr>
      <a:lvl2pPr indent="228600" defTabSz="584200">
        <a:defRPr sz="4200">
          <a:solidFill>
            <a:srgbClr val="008751"/>
          </a:solidFill>
          <a:latin typeface="+mj-lt"/>
          <a:ea typeface="+mj-ea"/>
          <a:cs typeface="+mj-cs"/>
          <a:sym typeface="Helvetica Neue Light"/>
        </a:defRPr>
      </a:lvl2pPr>
      <a:lvl3pPr indent="457200" defTabSz="584200">
        <a:defRPr sz="4200">
          <a:solidFill>
            <a:srgbClr val="008751"/>
          </a:solidFill>
          <a:latin typeface="+mj-lt"/>
          <a:ea typeface="+mj-ea"/>
          <a:cs typeface="+mj-cs"/>
          <a:sym typeface="Helvetica Neue Light"/>
        </a:defRPr>
      </a:lvl3pPr>
      <a:lvl4pPr indent="685800" defTabSz="584200">
        <a:defRPr sz="4200">
          <a:solidFill>
            <a:srgbClr val="008751"/>
          </a:solidFill>
          <a:latin typeface="+mj-lt"/>
          <a:ea typeface="+mj-ea"/>
          <a:cs typeface="+mj-cs"/>
          <a:sym typeface="Helvetica Neue Light"/>
        </a:defRPr>
      </a:lvl4pPr>
      <a:lvl5pPr indent="914400" defTabSz="584200">
        <a:defRPr sz="4200">
          <a:solidFill>
            <a:srgbClr val="008751"/>
          </a:solidFill>
          <a:latin typeface="+mj-lt"/>
          <a:ea typeface="+mj-ea"/>
          <a:cs typeface="+mj-cs"/>
          <a:sym typeface="Helvetica Neue Light"/>
        </a:defRPr>
      </a:lvl5pPr>
      <a:lvl6pPr indent="1143000" defTabSz="584200">
        <a:defRPr sz="4200">
          <a:solidFill>
            <a:srgbClr val="008751"/>
          </a:solidFill>
          <a:latin typeface="+mj-lt"/>
          <a:ea typeface="+mj-ea"/>
          <a:cs typeface="+mj-cs"/>
          <a:sym typeface="Helvetica Neue Light"/>
        </a:defRPr>
      </a:lvl6pPr>
      <a:lvl7pPr indent="1371600" defTabSz="584200">
        <a:defRPr sz="4200">
          <a:solidFill>
            <a:srgbClr val="008751"/>
          </a:solidFill>
          <a:latin typeface="+mj-lt"/>
          <a:ea typeface="+mj-ea"/>
          <a:cs typeface="+mj-cs"/>
          <a:sym typeface="Helvetica Neue Light"/>
        </a:defRPr>
      </a:lvl7pPr>
      <a:lvl8pPr indent="1600200" defTabSz="584200">
        <a:defRPr sz="4200">
          <a:solidFill>
            <a:srgbClr val="008751"/>
          </a:solidFill>
          <a:latin typeface="+mj-lt"/>
          <a:ea typeface="+mj-ea"/>
          <a:cs typeface="+mj-cs"/>
          <a:sym typeface="Helvetica Neue Light"/>
        </a:defRPr>
      </a:lvl8pPr>
      <a:lvl9pPr indent="1828800" defTabSz="584200">
        <a:defRPr sz="4200">
          <a:solidFill>
            <a:srgbClr val="008751"/>
          </a:solidFill>
          <a:latin typeface="+mj-lt"/>
          <a:ea typeface="+mj-ea"/>
          <a:cs typeface="+mj-cs"/>
          <a:sym typeface="Helvetica Neue Light"/>
        </a:defRPr>
      </a:lvl9pPr>
    </p:titleStyle>
    <p:bodyStyle>
      <a:lvl1pPr marL="266700" indent="-266700" defTabSz="584200">
        <a:spcBef>
          <a:spcPts val="3000"/>
        </a:spcBef>
        <a:buSzPct val="100000"/>
        <a:buChar char="•"/>
        <a:defRPr sz="2800" b="1">
          <a:solidFill>
            <a:srgbClr val="008751"/>
          </a:solidFill>
          <a:latin typeface="+mn-lt"/>
          <a:ea typeface="+mn-ea"/>
          <a:cs typeface="+mn-cs"/>
          <a:sym typeface="Helvetica Neue"/>
        </a:defRPr>
      </a:lvl1pPr>
      <a:lvl2pPr marL="711200" indent="-266700" defTabSz="584200">
        <a:spcBef>
          <a:spcPts val="3000"/>
        </a:spcBef>
        <a:buSzPct val="100000"/>
        <a:buChar char="•"/>
        <a:defRPr sz="2800" b="1">
          <a:solidFill>
            <a:srgbClr val="008751"/>
          </a:solidFill>
          <a:latin typeface="+mn-lt"/>
          <a:ea typeface="+mn-ea"/>
          <a:cs typeface="+mn-cs"/>
          <a:sym typeface="Helvetica Neue"/>
        </a:defRPr>
      </a:lvl2pPr>
      <a:lvl3pPr marL="1155700" indent="-266700" defTabSz="584200">
        <a:spcBef>
          <a:spcPts val="3000"/>
        </a:spcBef>
        <a:buSzPct val="75000"/>
        <a:buChar char="•"/>
        <a:defRPr sz="2800" b="1">
          <a:solidFill>
            <a:srgbClr val="008751"/>
          </a:solidFill>
          <a:latin typeface="+mn-lt"/>
          <a:ea typeface="+mn-ea"/>
          <a:cs typeface="+mn-cs"/>
          <a:sym typeface="Helvetica Neue"/>
        </a:defRPr>
      </a:lvl3pPr>
      <a:lvl4pPr marL="1600200" indent="-266700" defTabSz="584200">
        <a:spcBef>
          <a:spcPts val="3000"/>
        </a:spcBef>
        <a:buSzPct val="100000"/>
        <a:buChar char="•"/>
        <a:defRPr sz="2800" b="1">
          <a:solidFill>
            <a:srgbClr val="008751"/>
          </a:solidFill>
          <a:latin typeface="+mn-lt"/>
          <a:ea typeface="+mn-ea"/>
          <a:cs typeface="+mn-cs"/>
          <a:sym typeface="Helvetica Neue"/>
        </a:defRPr>
      </a:lvl4pPr>
      <a:lvl5pPr marL="2044700" indent="-266700" defTabSz="584200">
        <a:spcBef>
          <a:spcPts val="3000"/>
        </a:spcBef>
        <a:buSzPct val="75000"/>
        <a:buChar char="•"/>
        <a:defRPr sz="2800" b="1">
          <a:solidFill>
            <a:srgbClr val="008751"/>
          </a:solidFill>
          <a:latin typeface="+mn-lt"/>
          <a:ea typeface="+mn-ea"/>
          <a:cs typeface="+mn-cs"/>
          <a:sym typeface="Helvetica Neue"/>
        </a:defRPr>
      </a:lvl5pPr>
      <a:lvl6pPr marL="2489200" indent="-266700" defTabSz="584200">
        <a:spcBef>
          <a:spcPts val="3000"/>
        </a:spcBef>
        <a:buSzPct val="75000"/>
        <a:buChar char="•"/>
        <a:defRPr sz="2800" b="1">
          <a:solidFill>
            <a:srgbClr val="008751"/>
          </a:solidFill>
          <a:latin typeface="+mn-lt"/>
          <a:ea typeface="+mn-ea"/>
          <a:cs typeface="+mn-cs"/>
          <a:sym typeface="Helvetica Neue"/>
        </a:defRPr>
      </a:lvl6pPr>
      <a:lvl7pPr marL="2933700" indent="-266700" defTabSz="584200">
        <a:spcBef>
          <a:spcPts val="3000"/>
        </a:spcBef>
        <a:buSzPct val="75000"/>
        <a:buChar char="•"/>
        <a:defRPr sz="2800" b="1">
          <a:solidFill>
            <a:srgbClr val="008751"/>
          </a:solidFill>
          <a:latin typeface="+mn-lt"/>
          <a:ea typeface="+mn-ea"/>
          <a:cs typeface="+mn-cs"/>
          <a:sym typeface="Helvetica Neue"/>
        </a:defRPr>
      </a:lvl7pPr>
      <a:lvl8pPr marL="3378200" indent="-266700" defTabSz="584200">
        <a:spcBef>
          <a:spcPts val="3000"/>
        </a:spcBef>
        <a:buSzPct val="75000"/>
        <a:buChar char="•"/>
        <a:defRPr sz="2800" b="1">
          <a:solidFill>
            <a:srgbClr val="008751"/>
          </a:solidFill>
          <a:latin typeface="+mn-lt"/>
          <a:ea typeface="+mn-ea"/>
          <a:cs typeface="+mn-cs"/>
          <a:sym typeface="Helvetica Neue"/>
        </a:defRPr>
      </a:lvl8pPr>
      <a:lvl9pPr marL="3822700" indent="-266700" defTabSz="584200">
        <a:spcBef>
          <a:spcPts val="3000"/>
        </a:spcBef>
        <a:buSzPct val="75000"/>
        <a:buChar char="•"/>
        <a:defRPr sz="2800" b="1">
          <a:solidFill>
            <a:srgbClr val="008751"/>
          </a:solidFill>
          <a:latin typeface="+mn-lt"/>
          <a:ea typeface="+mn-ea"/>
          <a:cs typeface="+mn-cs"/>
          <a:sym typeface="Helvetica Neue"/>
        </a:defRPr>
      </a:lvl9pPr>
    </p:bodyStyle>
    <p:otherStyle>
      <a:lvl1pPr algn="r" defTabSz="584200">
        <a:defRPr b="1">
          <a:solidFill>
            <a:schemeClr val="tx1"/>
          </a:solidFill>
          <a:latin typeface="+mn-lt"/>
          <a:ea typeface="+mn-ea"/>
          <a:cs typeface="+mn-cs"/>
          <a:sym typeface="Helvetica Neue"/>
        </a:defRPr>
      </a:lvl1pPr>
      <a:lvl2pPr indent="228600" algn="r" defTabSz="584200">
        <a:defRPr b="1">
          <a:solidFill>
            <a:schemeClr val="tx1"/>
          </a:solidFill>
          <a:latin typeface="+mn-lt"/>
          <a:ea typeface="+mn-ea"/>
          <a:cs typeface="+mn-cs"/>
          <a:sym typeface="Helvetica Neue"/>
        </a:defRPr>
      </a:lvl2pPr>
      <a:lvl3pPr indent="457200" algn="r" defTabSz="584200">
        <a:defRPr b="1">
          <a:solidFill>
            <a:schemeClr val="tx1"/>
          </a:solidFill>
          <a:latin typeface="+mn-lt"/>
          <a:ea typeface="+mn-ea"/>
          <a:cs typeface="+mn-cs"/>
          <a:sym typeface="Helvetica Neue"/>
        </a:defRPr>
      </a:lvl3pPr>
      <a:lvl4pPr indent="685800" algn="r" defTabSz="584200">
        <a:defRPr b="1">
          <a:solidFill>
            <a:schemeClr val="tx1"/>
          </a:solidFill>
          <a:latin typeface="+mn-lt"/>
          <a:ea typeface="+mn-ea"/>
          <a:cs typeface="+mn-cs"/>
          <a:sym typeface="Helvetica Neue"/>
        </a:defRPr>
      </a:lvl4pPr>
      <a:lvl5pPr indent="914400" algn="r" defTabSz="584200">
        <a:defRPr b="1">
          <a:solidFill>
            <a:schemeClr val="tx1"/>
          </a:solidFill>
          <a:latin typeface="+mn-lt"/>
          <a:ea typeface="+mn-ea"/>
          <a:cs typeface="+mn-cs"/>
          <a:sym typeface="Helvetica Neue"/>
        </a:defRPr>
      </a:lvl5pPr>
      <a:lvl6pPr indent="1143000" algn="r" defTabSz="584200">
        <a:defRPr b="1">
          <a:solidFill>
            <a:schemeClr val="tx1"/>
          </a:solidFill>
          <a:latin typeface="+mn-lt"/>
          <a:ea typeface="+mn-ea"/>
          <a:cs typeface="+mn-cs"/>
          <a:sym typeface="Helvetica Neue"/>
        </a:defRPr>
      </a:lvl6pPr>
      <a:lvl7pPr indent="1371600" algn="r" defTabSz="584200">
        <a:defRPr b="1">
          <a:solidFill>
            <a:schemeClr val="tx1"/>
          </a:solidFill>
          <a:latin typeface="+mn-lt"/>
          <a:ea typeface="+mn-ea"/>
          <a:cs typeface="+mn-cs"/>
          <a:sym typeface="Helvetica Neue"/>
        </a:defRPr>
      </a:lvl7pPr>
      <a:lvl8pPr indent="1600200" algn="r" defTabSz="584200">
        <a:defRPr b="1">
          <a:solidFill>
            <a:schemeClr val="tx1"/>
          </a:solidFill>
          <a:latin typeface="+mn-lt"/>
          <a:ea typeface="+mn-ea"/>
          <a:cs typeface="+mn-cs"/>
          <a:sym typeface="Helvetica Neue"/>
        </a:defRPr>
      </a:lvl8pPr>
      <a:lvl9pPr indent="1828800" algn="r" defTabSz="584200">
        <a:defRPr b="1">
          <a:solidFill>
            <a:schemeClr val="tx1"/>
          </a:solidFill>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9.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0.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2.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4.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p:nvPr/>
        </p:nvSpPr>
        <p:spPr>
          <a:xfrm>
            <a:off x="1727200" y="2844800"/>
            <a:ext cx="9817100" cy="1752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lvl="0" algn="l">
              <a:defRPr sz="1800"/>
            </a:pPr>
            <a:r>
              <a:rPr lang="en-US" sz="4400" dirty="0" smtClean="0">
                <a:solidFill>
                  <a:srgbClr val="008751"/>
                </a:solidFill>
              </a:rPr>
              <a:t>Network Security II</a:t>
            </a:r>
            <a:endParaRPr sz="4400" dirty="0">
              <a:solidFill>
                <a:srgbClr val="008751"/>
              </a:solidFill>
            </a:endParaRPr>
          </a:p>
        </p:txBody>
      </p:sp>
      <p:sp>
        <p:nvSpPr>
          <p:cNvPr id="41" name="Shape 41"/>
          <p:cNvSpPr/>
          <p:nvPr/>
        </p:nvSpPr>
        <p:spPr>
          <a:xfrm>
            <a:off x="1727200" y="4762500"/>
            <a:ext cx="10706100" cy="3175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algn="l">
              <a:defRPr sz="1800"/>
            </a:pPr>
            <a:endParaRPr lang="en-US" sz="3200" dirty="0" smtClean="0">
              <a:solidFill>
                <a:srgbClr val="232323"/>
              </a:solidFill>
              <a:latin typeface="+mn-lt"/>
              <a:ea typeface="+mn-ea"/>
              <a:cs typeface="+mn-cs"/>
              <a:sym typeface="Helvetica Neue"/>
            </a:endParaRPr>
          </a:p>
          <a:p>
            <a:pPr lvl="0" algn="l">
              <a:defRPr sz="1800"/>
            </a:pPr>
            <a:r>
              <a:rPr sz="3200" dirty="0" smtClean="0">
                <a:solidFill>
                  <a:srgbClr val="232323"/>
                </a:solidFill>
                <a:latin typeface="+mn-lt"/>
                <a:ea typeface="+mn-ea"/>
                <a:cs typeface="+mn-cs"/>
                <a:sym typeface="Helvetica Neue"/>
              </a:rPr>
              <a:t>Department of</a:t>
            </a:r>
            <a:endParaRPr sz="3200" dirty="0">
              <a:solidFill>
                <a:srgbClr val="232323"/>
              </a:solidFill>
              <a:latin typeface="+mn-lt"/>
              <a:ea typeface="+mn-ea"/>
              <a:cs typeface="+mn-cs"/>
              <a:sym typeface="Helvetica Neue"/>
            </a:endParaRPr>
          </a:p>
          <a:p>
            <a:pPr lvl="0" algn="l">
              <a:defRPr sz="1800"/>
            </a:pPr>
            <a:r>
              <a:rPr sz="3200" dirty="0">
                <a:solidFill>
                  <a:srgbClr val="232323"/>
                </a:solidFill>
                <a:latin typeface="+mn-lt"/>
                <a:ea typeface="+mn-ea"/>
                <a:cs typeface="+mn-cs"/>
                <a:sym typeface="Helvetica Neue"/>
              </a:rPr>
              <a:t>York College of Pennsylvania</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Authoritative Name Servers </a:t>
            </a:r>
          </a:p>
        </p:txBody>
      </p:sp>
      <p:sp>
        <p:nvSpPr>
          <p:cNvPr id="3" name="Content Placeholder 2"/>
          <p:cNvSpPr>
            <a:spLocks noGrp="1"/>
          </p:cNvSpPr>
          <p:nvPr>
            <p:ph idx="1"/>
          </p:nvPr>
        </p:nvSpPr>
        <p:spPr/>
        <p:txBody>
          <a:bodyPr/>
          <a:lstStyle/>
          <a:p>
            <a:r>
              <a:rPr lang="en-US" dirty="0"/>
              <a:t>Control distributed among authoritative name servers (ANSs) </a:t>
            </a:r>
            <a:endParaRPr lang="en-US" dirty="0" smtClean="0"/>
          </a:p>
          <a:p>
            <a:pPr marL="444500" lvl="1" indent="0">
              <a:buNone/>
            </a:pPr>
            <a:r>
              <a:rPr lang="en-US" dirty="0" smtClean="0"/>
              <a:t>– </a:t>
            </a:r>
            <a:r>
              <a:rPr lang="en-US" dirty="0"/>
              <a:t>Responsible for specific domains</a:t>
            </a:r>
            <a:br>
              <a:rPr lang="en-US" dirty="0"/>
            </a:br>
            <a:r>
              <a:rPr lang="en-US" dirty="0"/>
              <a:t>– Can designate other ANS for subdomains </a:t>
            </a:r>
          </a:p>
          <a:p>
            <a:r>
              <a:rPr lang="en-US" dirty="0"/>
              <a:t>ANS can be master or </a:t>
            </a:r>
            <a:r>
              <a:rPr lang="en-US" dirty="0" smtClean="0"/>
              <a:t>slave</a:t>
            </a:r>
          </a:p>
          <a:p>
            <a:pPr marL="444500" lvl="1" indent="0">
              <a:buNone/>
            </a:pPr>
            <a:r>
              <a:rPr lang="en-US" dirty="0" smtClean="0"/>
              <a:t>– </a:t>
            </a:r>
            <a:r>
              <a:rPr lang="en-US" dirty="0"/>
              <a:t>Master contains original zone table</a:t>
            </a:r>
            <a:br>
              <a:rPr lang="en-US" dirty="0"/>
            </a:br>
            <a:r>
              <a:rPr lang="en-US" dirty="0"/>
              <a:t>– Slaves are replicas, automatically updating </a:t>
            </a:r>
          </a:p>
          <a:p>
            <a:r>
              <a:rPr lang="en-US" dirty="0"/>
              <a:t>Makes DNS fault tolerant, automatically distributes load </a:t>
            </a:r>
          </a:p>
          <a:p>
            <a:r>
              <a:rPr lang="en-US" dirty="0"/>
              <a:t>ANS must be installed as a NS in parents' zone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10</a:t>
            </a:fld>
            <a:endParaRPr lang="en-US" dirty="0"/>
          </a:p>
        </p:txBody>
      </p:sp>
    </p:spTree>
    <p:extLst>
      <p:ext uri="{BB962C8B-B14F-4D97-AF65-F5344CB8AC3E}">
        <p14:creationId xmlns:p14="http://schemas.microsoft.com/office/powerpoint/2010/main" val="998728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Resolution </a:t>
            </a:r>
          </a:p>
        </p:txBody>
      </p:sp>
      <p:sp>
        <p:nvSpPr>
          <p:cNvPr id="3" name="Content Placeholder 2"/>
          <p:cNvSpPr>
            <a:spLocks noGrp="1"/>
          </p:cNvSpPr>
          <p:nvPr>
            <p:ph idx="1"/>
          </p:nvPr>
        </p:nvSpPr>
        <p:spPr/>
        <p:txBody>
          <a:bodyPr/>
          <a:lstStyle/>
          <a:p>
            <a:r>
              <a:rPr lang="en-US" dirty="0"/>
              <a:t>Many large providers have more than one authoritative name server for a domain </a:t>
            </a:r>
          </a:p>
          <a:p>
            <a:r>
              <a:rPr lang="en-US" dirty="0"/>
              <a:t>Problem: need to locate the instance of domain geographically closest to user </a:t>
            </a:r>
          </a:p>
          <a:p>
            <a:r>
              <a:rPr lang="en-US" dirty="0"/>
              <a:t>Proposed solution: include first 3 octets of requester's IP in recursive requests to allow better service </a:t>
            </a:r>
          </a:p>
          <a:p>
            <a:r>
              <a:rPr lang="en-US" dirty="0"/>
              <a:t>Content distribution networks already do adaptive DNS routing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11</a:t>
            </a:fld>
            <a:endParaRPr lang="en-US" dirty="0"/>
          </a:p>
        </p:txBody>
      </p:sp>
    </p:spTree>
    <p:extLst>
      <p:ext uri="{BB962C8B-B14F-4D97-AF65-F5344CB8AC3E}">
        <p14:creationId xmlns:p14="http://schemas.microsoft.com/office/powerpoint/2010/main" val="298397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Caching </a:t>
            </a:r>
          </a:p>
        </p:txBody>
      </p:sp>
      <p:sp>
        <p:nvSpPr>
          <p:cNvPr id="3" name="Content Placeholder 2"/>
          <p:cNvSpPr>
            <a:spLocks noGrp="1"/>
          </p:cNvSpPr>
          <p:nvPr>
            <p:ph idx="1"/>
          </p:nvPr>
        </p:nvSpPr>
        <p:spPr>
          <a:xfrm>
            <a:off x="571500" y="2132371"/>
            <a:ext cx="11861800" cy="6565900"/>
          </a:xfrm>
        </p:spPr>
        <p:txBody>
          <a:bodyPr/>
          <a:lstStyle/>
          <a:p>
            <a:r>
              <a:rPr lang="en-US" dirty="0"/>
              <a:t>There would be too much network traffic if a path in the DNS tree would be traversed for each query </a:t>
            </a:r>
            <a:endParaRPr lang="en-US" dirty="0" smtClean="0"/>
          </a:p>
          <a:p>
            <a:pPr marL="444500" lvl="1" indent="0">
              <a:buNone/>
            </a:pPr>
            <a:r>
              <a:rPr lang="en-US" dirty="0" smtClean="0"/>
              <a:t>– </a:t>
            </a:r>
            <a:r>
              <a:rPr lang="en-US" dirty="0"/>
              <a:t>Root zone would be rapidly overloaded </a:t>
            </a:r>
          </a:p>
          <a:p>
            <a:r>
              <a:rPr lang="en-US" dirty="0"/>
              <a:t>DNS servers cache results for a specified amount of time </a:t>
            </a:r>
          </a:p>
          <a:p>
            <a:pPr marL="444500" lvl="1" indent="0">
              <a:buNone/>
            </a:pPr>
            <a:r>
              <a:rPr lang="en-US" dirty="0"/>
              <a:t>– Specified by ANS reply's time-to-live field </a:t>
            </a:r>
          </a:p>
          <a:p>
            <a:r>
              <a:rPr lang="en-US" dirty="0"/>
              <a:t>Operating systems and browsers also maintain resolvers and DNS </a:t>
            </a:r>
            <a:r>
              <a:rPr lang="en-US" dirty="0" smtClean="0"/>
              <a:t>caches</a:t>
            </a:r>
            <a:endParaRPr lang="en-US" dirty="0"/>
          </a:p>
          <a:p>
            <a:pPr marL="444500" lvl="1" indent="0">
              <a:buNone/>
            </a:pPr>
            <a:r>
              <a:rPr lang="en-US" dirty="0" smtClean="0"/>
              <a:t>– View in Windows with command ipconfig/</a:t>
            </a:r>
            <a:r>
              <a:rPr lang="en-US" dirty="0" err="1" smtClean="0"/>
              <a:t>displaydns</a:t>
            </a:r>
            <a:r>
              <a:rPr lang="en-US" dirty="0" smtClean="0"/>
              <a:t> </a:t>
            </a:r>
          </a:p>
          <a:p>
            <a:pPr marL="444500" lvl="1" indent="0">
              <a:buNone/>
            </a:pPr>
            <a:r>
              <a:rPr lang="en-US" dirty="0" smtClean="0"/>
              <a:t>– </a:t>
            </a:r>
            <a:r>
              <a:rPr lang="en-US" dirty="0"/>
              <a:t>Associated privacy issues </a:t>
            </a:r>
          </a:p>
          <a:p>
            <a:r>
              <a:rPr lang="en-US" dirty="0"/>
              <a:t>DNS queries are typically issued over UDP on port 53 </a:t>
            </a:r>
            <a:endParaRPr lang="en-US" dirty="0" smtClean="0"/>
          </a:p>
          <a:p>
            <a:pPr marL="444500" lvl="1" indent="0">
              <a:buNone/>
            </a:pPr>
            <a:r>
              <a:rPr lang="en-US" dirty="0" smtClean="0"/>
              <a:t>– </a:t>
            </a:r>
            <a:r>
              <a:rPr lang="en-US" dirty="0"/>
              <a:t>16-bit request identifier in payload </a:t>
            </a:r>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12</a:t>
            </a:fld>
            <a:endParaRPr lang="en-US" dirty="0"/>
          </a:p>
        </p:txBody>
      </p:sp>
    </p:spTree>
    <p:extLst>
      <p:ext uri="{BB962C8B-B14F-4D97-AF65-F5344CB8AC3E}">
        <p14:creationId xmlns:p14="http://schemas.microsoft.com/office/powerpoint/2010/main" val="1360352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Caching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1381" y="2345027"/>
            <a:ext cx="10886654" cy="6562999"/>
          </a:xfrm>
        </p:spPr>
      </p:pic>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13</a:t>
            </a:fld>
            <a:endParaRPr lang="en-US" dirty="0"/>
          </a:p>
        </p:txBody>
      </p:sp>
    </p:spTree>
    <p:extLst>
      <p:ext uri="{BB962C8B-B14F-4D97-AF65-F5344CB8AC3E}">
        <p14:creationId xmlns:p14="http://schemas.microsoft.com/office/powerpoint/2010/main" val="194018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Caching (</a:t>
            </a:r>
            <a:r>
              <a:rPr lang="en-US" dirty="0" err="1"/>
              <a:t>con'd</a:t>
            </a:r>
            <a:r>
              <a:rPr lang="en-US" dirty="0"/>
              <a:t>)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2387" y="2347581"/>
            <a:ext cx="10781071" cy="6424220"/>
          </a:xfrm>
        </p:spPr>
      </p:pic>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14</a:t>
            </a:fld>
            <a:endParaRPr lang="en-US" dirty="0"/>
          </a:p>
        </p:txBody>
      </p:sp>
    </p:spTree>
    <p:extLst>
      <p:ext uri="{BB962C8B-B14F-4D97-AF65-F5344CB8AC3E}">
        <p14:creationId xmlns:p14="http://schemas.microsoft.com/office/powerpoint/2010/main" val="379656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Pharming: DNS Hijacking </a:t>
            </a:r>
          </a:p>
        </p:txBody>
      </p:sp>
      <p:sp>
        <p:nvSpPr>
          <p:cNvPr id="3" name="Content Placeholder 2"/>
          <p:cNvSpPr>
            <a:spLocks noGrp="1"/>
          </p:cNvSpPr>
          <p:nvPr>
            <p:ph idx="1"/>
          </p:nvPr>
        </p:nvSpPr>
        <p:spPr/>
        <p:txBody>
          <a:bodyPr/>
          <a:lstStyle/>
          <a:p>
            <a:r>
              <a:rPr lang="en-US" dirty="0"/>
              <a:t>Changing IP associated with a server maliciously: </a:t>
            </a:r>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843" y="2935399"/>
            <a:ext cx="9605647" cy="5815311"/>
          </a:xfrm>
          <a:prstGeom prst="rect">
            <a:avLst/>
          </a:prstGeom>
        </p:spPr>
      </p:pic>
    </p:spTree>
    <p:extLst>
      <p:ext uri="{BB962C8B-B14F-4D97-AF65-F5344CB8AC3E}">
        <p14:creationId xmlns:p14="http://schemas.microsoft.com/office/powerpoint/2010/main" val="1852022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Cache Poisoning </a:t>
            </a:r>
          </a:p>
        </p:txBody>
      </p:sp>
      <p:sp>
        <p:nvSpPr>
          <p:cNvPr id="3" name="Content Placeholder 2"/>
          <p:cNvSpPr>
            <a:spLocks noGrp="1"/>
          </p:cNvSpPr>
          <p:nvPr>
            <p:ph idx="1"/>
          </p:nvPr>
        </p:nvSpPr>
        <p:spPr/>
        <p:txBody>
          <a:bodyPr/>
          <a:lstStyle/>
          <a:p>
            <a:r>
              <a:rPr lang="en-US" dirty="0"/>
              <a:t>Basic idea: give DNS servers false records and </a:t>
            </a:r>
            <a:r>
              <a:rPr lang="en-US" dirty="0" smtClean="0"/>
              <a:t>get </a:t>
            </a:r>
            <a:r>
              <a:rPr lang="en-US" dirty="0"/>
              <a:t>it cached </a:t>
            </a:r>
          </a:p>
          <a:p>
            <a:r>
              <a:rPr lang="en-US" dirty="0"/>
              <a:t>DNS uses a 16-bit request identifier to pair queries with answers </a:t>
            </a:r>
          </a:p>
          <a:p>
            <a:r>
              <a:rPr lang="en-US" dirty="0"/>
              <a:t>Cache may be poisoned when a name server: </a:t>
            </a:r>
            <a:endParaRPr lang="en-US" dirty="0" smtClean="0"/>
          </a:p>
          <a:p>
            <a:pPr marL="444500" lvl="1" indent="0">
              <a:buNone/>
            </a:pPr>
            <a:r>
              <a:rPr lang="en-US" dirty="0" smtClean="0"/>
              <a:t>– </a:t>
            </a:r>
            <a:r>
              <a:rPr lang="en-US" dirty="0"/>
              <a:t>Disregards identifiers</a:t>
            </a:r>
            <a:br>
              <a:rPr lang="en-US" dirty="0"/>
            </a:br>
            <a:r>
              <a:rPr lang="en-US" dirty="0"/>
              <a:t>– Has predictable ids</a:t>
            </a:r>
            <a:br>
              <a:rPr lang="en-US" dirty="0"/>
            </a:br>
            <a:r>
              <a:rPr lang="en-US" dirty="0"/>
              <a:t>– Accepts unsolicited DNS records </a:t>
            </a:r>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16</a:t>
            </a:fld>
            <a:endParaRPr lang="en-US" dirty="0"/>
          </a:p>
        </p:txBody>
      </p:sp>
    </p:spTree>
    <p:extLst>
      <p:ext uri="{BB962C8B-B14F-4D97-AF65-F5344CB8AC3E}">
        <p14:creationId xmlns:p14="http://schemas.microsoft.com/office/powerpoint/2010/main" val="883803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Cache Poisoning Prevention </a:t>
            </a:r>
          </a:p>
        </p:txBody>
      </p:sp>
      <p:sp>
        <p:nvSpPr>
          <p:cNvPr id="3" name="Content Placeholder 2"/>
          <p:cNvSpPr>
            <a:spLocks noGrp="1"/>
          </p:cNvSpPr>
          <p:nvPr>
            <p:ph idx="1"/>
          </p:nvPr>
        </p:nvSpPr>
        <p:spPr/>
        <p:txBody>
          <a:bodyPr/>
          <a:lstStyle/>
          <a:p>
            <a:r>
              <a:rPr lang="en-US" dirty="0"/>
              <a:t>Use random identifiers for queries </a:t>
            </a:r>
          </a:p>
          <a:p>
            <a:pPr marL="0" indent="0">
              <a:buNone/>
            </a:pPr>
            <a:r>
              <a:rPr lang="en-US" dirty="0"/>
              <a:t>• Always check identifiers </a:t>
            </a:r>
          </a:p>
          <a:p>
            <a:pPr marL="0" indent="0">
              <a:buNone/>
            </a:pPr>
            <a:r>
              <a:rPr lang="en-US" dirty="0"/>
              <a:t>• Port randomization for DNS requests </a:t>
            </a:r>
          </a:p>
          <a:p>
            <a:pPr marL="0" indent="0">
              <a:buNone/>
            </a:pPr>
            <a:r>
              <a:rPr lang="en-US" dirty="0"/>
              <a:t>• Deploy DNSSEC </a:t>
            </a:r>
          </a:p>
          <a:p>
            <a:pPr marL="444500" lvl="1" indent="0">
              <a:buNone/>
            </a:pPr>
            <a:r>
              <a:rPr lang="en-US" dirty="0"/>
              <a:t>– Challenging because it is still being deployed and requires reciprocity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17</a:t>
            </a:fld>
            <a:endParaRPr lang="en-US" dirty="0"/>
          </a:p>
        </p:txBody>
      </p:sp>
    </p:spTree>
    <p:extLst>
      <p:ext uri="{BB962C8B-B14F-4D97-AF65-F5344CB8AC3E}">
        <p14:creationId xmlns:p14="http://schemas.microsoft.com/office/powerpoint/2010/main" val="1946380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DNSSEC </a:t>
            </a:r>
          </a:p>
        </p:txBody>
      </p:sp>
      <p:sp>
        <p:nvSpPr>
          <p:cNvPr id="3" name="Content Placeholder 2"/>
          <p:cNvSpPr>
            <a:spLocks noGrp="1"/>
          </p:cNvSpPr>
          <p:nvPr>
            <p:ph idx="1"/>
          </p:nvPr>
        </p:nvSpPr>
        <p:spPr/>
        <p:txBody>
          <a:bodyPr/>
          <a:lstStyle/>
          <a:p>
            <a:pPr>
              <a:spcBef>
                <a:spcPts val="1000"/>
              </a:spcBef>
            </a:pPr>
            <a:r>
              <a:rPr lang="en-US" dirty="0"/>
              <a:t>Guarantees</a:t>
            </a:r>
            <a:r>
              <a:rPr lang="en-US" dirty="0" smtClean="0"/>
              <a:t>:</a:t>
            </a:r>
          </a:p>
          <a:p>
            <a:pPr marL="444500" lvl="1" indent="0">
              <a:spcBef>
                <a:spcPts val="1000"/>
              </a:spcBef>
              <a:buNone/>
            </a:pPr>
            <a:r>
              <a:rPr lang="en-US" dirty="0" smtClean="0"/>
              <a:t>– </a:t>
            </a:r>
            <a:r>
              <a:rPr lang="en-US" dirty="0"/>
              <a:t>Authenticity of DNS answer origin </a:t>
            </a:r>
            <a:endParaRPr lang="en-US" dirty="0" smtClean="0"/>
          </a:p>
          <a:p>
            <a:pPr marL="444500" lvl="1" indent="0">
              <a:spcBef>
                <a:spcPts val="1000"/>
              </a:spcBef>
              <a:buNone/>
            </a:pPr>
            <a:r>
              <a:rPr lang="en-US" dirty="0" smtClean="0"/>
              <a:t>– </a:t>
            </a:r>
            <a:r>
              <a:rPr lang="en-US" dirty="0"/>
              <a:t>Integrity of reply</a:t>
            </a:r>
            <a:br>
              <a:rPr lang="en-US" dirty="0"/>
            </a:br>
            <a:r>
              <a:rPr lang="en-US" dirty="0"/>
              <a:t>– Authenticity of denial of existence </a:t>
            </a:r>
          </a:p>
          <a:p>
            <a:pPr>
              <a:spcBef>
                <a:spcPts val="1000"/>
              </a:spcBef>
            </a:pPr>
            <a:r>
              <a:rPr lang="en-US" dirty="0"/>
              <a:t>Accomplishes this by signing DNS replies at each step of the way </a:t>
            </a:r>
          </a:p>
          <a:p>
            <a:pPr>
              <a:spcBef>
                <a:spcPts val="1000"/>
              </a:spcBef>
            </a:pPr>
            <a:r>
              <a:rPr lang="en-US" dirty="0"/>
              <a:t>Uses public-key cryptography to sign responses </a:t>
            </a:r>
          </a:p>
          <a:p>
            <a:pPr>
              <a:spcBef>
                <a:spcPts val="1000"/>
              </a:spcBef>
            </a:pPr>
            <a:r>
              <a:rPr lang="en-US" dirty="0"/>
              <a:t>Typically use trust anchors, entries in the OS to bootstrap the process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18</a:t>
            </a:fld>
            <a:endParaRPr lang="en-US" dirty="0"/>
          </a:p>
        </p:txBody>
      </p:sp>
    </p:spTree>
    <p:extLst>
      <p:ext uri="{BB962C8B-B14F-4D97-AF65-F5344CB8AC3E}">
        <p14:creationId xmlns:p14="http://schemas.microsoft.com/office/powerpoint/2010/main" val="1923025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Signing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4205" y="2343110"/>
            <a:ext cx="7565923" cy="6467644"/>
          </a:xfrm>
        </p:spPr>
      </p:pic>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19</a:t>
            </a:fld>
            <a:endParaRPr lang="en-US" dirty="0"/>
          </a:p>
        </p:txBody>
      </p:sp>
    </p:spTree>
    <p:extLst>
      <p:ext uri="{BB962C8B-B14F-4D97-AF65-F5344CB8AC3E}">
        <p14:creationId xmlns:p14="http://schemas.microsoft.com/office/powerpoint/2010/main" val="6503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6: </a:t>
            </a:r>
            <a:endParaRPr lang="en-US" dirty="0"/>
          </a:p>
        </p:txBody>
      </p:sp>
      <p:sp>
        <p:nvSpPr>
          <p:cNvPr id="3" name="Content Placeholder 2"/>
          <p:cNvSpPr>
            <a:spLocks noGrp="1"/>
          </p:cNvSpPr>
          <p:nvPr>
            <p:ph idx="1"/>
          </p:nvPr>
        </p:nvSpPr>
        <p:spPr/>
        <p:txBody>
          <a:bodyPr/>
          <a:lstStyle/>
          <a:p>
            <a:pPr marL="0" indent="0">
              <a:spcBef>
                <a:spcPts val="1000"/>
              </a:spcBef>
              <a:buNone/>
            </a:pPr>
            <a:r>
              <a:rPr lang="en-US" sz="3600" b="0" dirty="0">
                <a:solidFill>
                  <a:srgbClr val="C00000"/>
                </a:solidFill>
              </a:rPr>
              <a:t>6</a:t>
            </a:r>
            <a:r>
              <a:rPr lang="en-US" sz="3600" b="0" dirty="0" smtClean="0">
                <a:solidFill>
                  <a:srgbClr val="C00000"/>
                </a:solidFill>
              </a:rPr>
              <a:t>.1 The Application Layer and DNS</a:t>
            </a:r>
          </a:p>
          <a:p>
            <a:pPr marL="0" indent="0">
              <a:spcBef>
                <a:spcPts val="1000"/>
              </a:spcBef>
              <a:buNone/>
            </a:pPr>
            <a:r>
              <a:rPr lang="en-US" sz="3600" b="0" dirty="0"/>
              <a:t>6</a:t>
            </a:r>
            <a:r>
              <a:rPr lang="en-US" sz="3600" b="0" dirty="0" smtClean="0"/>
              <a:t>.2 Firewalls</a:t>
            </a:r>
          </a:p>
          <a:p>
            <a:pPr marL="0" indent="0">
              <a:spcBef>
                <a:spcPts val="1000"/>
              </a:spcBef>
              <a:buNone/>
            </a:pPr>
            <a:r>
              <a:rPr lang="en-US" sz="3600" b="0" dirty="0"/>
              <a:t>6</a:t>
            </a:r>
            <a:r>
              <a:rPr lang="en-US" sz="3600" b="0" dirty="0" smtClean="0"/>
              <a:t>.3 Tunneling</a:t>
            </a:r>
          </a:p>
          <a:p>
            <a:pPr marL="0" indent="0">
              <a:spcBef>
                <a:spcPts val="1000"/>
              </a:spcBef>
              <a:buNone/>
            </a:pPr>
            <a:r>
              <a:rPr lang="en-US" sz="3600" b="0" dirty="0"/>
              <a:t>6</a:t>
            </a:r>
            <a:r>
              <a:rPr lang="en-US" sz="3600" b="0" dirty="0" smtClean="0"/>
              <a:t>.4 Intrusion Detection</a:t>
            </a:r>
          </a:p>
          <a:p>
            <a:pPr marL="0" indent="0">
              <a:spcBef>
                <a:spcPts val="1000"/>
              </a:spcBef>
              <a:buNone/>
            </a:pPr>
            <a:r>
              <a:rPr lang="en-US" sz="3600" b="0" dirty="0"/>
              <a:t>6</a:t>
            </a:r>
            <a:r>
              <a:rPr lang="en-US" sz="3600" b="0" dirty="0" smtClean="0"/>
              <a:t>.5 Wireless Networking</a:t>
            </a:r>
            <a:endParaRPr lang="en-US" sz="3600" b="0"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2</a:t>
            </a:fld>
            <a:endParaRPr lang="en-US" dirty="0"/>
          </a:p>
        </p:txBody>
      </p:sp>
    </p:spTree>
    <p:extLst>
      <p:ext uri="{BB962C8B-B14F-4D97-AF65-F5344CB8AC3E}">
        <p14:creationId xmlns:p14="http://schemas.microsoft.com/office/powerpoint/2010/main" val="1417187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DNSSEC Deployment </a:t>
            </a:r>
          </a:p>
        </p:txBody>
      </p:sp>
      <p:sp>
        <p:nvSpPr>
          <p:cNvPr id="3" name="Content Placeholder 2"/>
          <p:cNvSpPr>
            <a:spLocks noGrp="1"/>
          </p:cNvSpPr>
          <p:nvPr>
            <p:ph idx="1"/>
          </p:nvPr>
        </p:nvSpPr>
        <p:spPr/>
        <p:txBody>
          <a:bodyPr/>
          <a:lstStyle/>
          <a:p>
            <a:r>
              <a:rPr lang="en-US" dirty="0"/>
              <a:t>As the internet becomes regarded as critical infrastructure there is a push to secure DNS </a:t>
            </a:r>
          </a:p>
          <a:p>
            <a:r>
              <a:rPr lang="en-US" dirty="0"/>
              <a:t>NIST is in the process of deploying it on root servers now </a:t>
            </a:r>
          </a:p>
          <a:p>
            <a:r>
              <a:rPr lang="en-US" dirty="0"/>
              <a:t>May add considerable load to </a:t>
            </a:r>
            <a:r>
              <a:rPr lang="en-US" dirty="0" err="1"/>
              <a:t>dns</a:t>
            </a:r>
            <a:r>
              <a:rPr lang="en-US" dirty="0"/>
              <a:t> servers with packet sizes considerably larger than 512 byte size of UDP packets </a:t>
            </a:r>
          </a:p>
          <a:p>
            <a:r>
              <a:rPr lang="en-US" dirty="0"/>
              <a:t>There are political concerns with the US controlling the root level of DNS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20</a:t>
            </a:fld>
            <a:endParaRPr lang="en-US" dirty="0"/>
          </a:p>
        </p:txBody>
      </p:sp>
    </p:spTree>
    <p:extLst>
      <p:ext uri="{BB962C8B-B14F-4D97-AF65-F5344CB8AC3E}">
        <p14:creationId xmlns:p14="http://schemas.microsoft.com/office/powerpoint/2010/main" val="532613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6: </a:t>
            </a:r>
            <a:endParaRPr lang="en-US" dirty="0"/>
          </a:p>
        </p:txBody>
      </p:sp>
      <p:sp>
        <p:nvSpPr>
          <p:cNvPr id="3" name="Content Placeholder 2"/>
          <p:cNvSpPr>
            <a:spLocks noGrp="1"/>
          </p:cNvSpPr>
          <p:nvPr>
            <p:ph idx="1"/>
          </p:nvPr>
        </p:nvSpPr>
        <p:spPr/>
        <p:txBody>
          <a:bodyPr/>
          <a:lstStyle/>
          <a:p>
            <a:pPr marL="0" indent="0">
              <a:spcBef>
                <a:spcPts val="1000"/>
              </a:spcBef>
              <a:buNone/>
            </a:pPr>
            <a:r>
              <a:rPr lang="en-US" sz="3600" b="0" dirty="0"/>
              <a:t>6</a:t>
            </a:r>
            <a:r>
              <a:rPr lang="en-US" sz="3600" b="0" dirty="0" smtClean="0"/>
              <a:t>.1 The Application Layer and DNS</a:t>
            </a:r>
          </a:p>
          <a:p>
            <a:pPr marL="0" indent="0">
              <a:spcBef>
                <a:spcPts val="1000"/>
              </a:spcBef>
              <a:buNone/>
            </a:pPr>
            <a:r>
              <a:rPr lang="en-US" sz="3600" b="0" dirty="0">
                <a:solidFill>
                  <a:srgbClr val="C00000"/>
                </a:solidFill>
              </a:rPr>
              <a:t>6</a:t>
            </a:r>
            <a:r>
              <a:rPr lang="en-US" sz="3600" b="0" dirty="0" smtClean="0">
                <a:solidFill>
                  <a:srgbClr val="C00000"/>
                </a:solidFill>
              </a:rPr>
              <a:t>.2 Firewalls</a:t>
            </a:r>
          </a:p>
          <a:p>
            <a:pPr marL="0" indent="0">
              <a:spcBef>
                <a:spcPts val="1000"/>
              </a:spcBef>
              <a:buNone/>
            </a:pPr>
            <a:r>
              <a:rPr lang="en-US" sz="3600" b="0" dirty="0"/>
              <a:t>6</a:t>
            </a:r>
            <a:r>
              <a:rPr lang="en-US" sz="3600" b="0" dirty="0" smtClean="0"/>
              <a:t>.3 Tunneling</a:t>
            </a:r>
          </a:p>
          <a:p>
            <a:pPr marL="0" indent="0">
              <a:spcBef>
                <a:spcPts val="1000"/>
              </a:spcBef>
              <a:buNone/>
            </a:pPr>
            <a:r>
              <a:rPr lang="en-US" sz="3600" b="0" dirty="0"/>
              <a:t>6</a:t>
            </a:r>
            <a:r>
              <a:rPr lang="en-US" sz="3600" b="0" dirty="0" smtClean="0"/>
              <a:t>.4 Intrusion Detection</a:t>
            </a:r>
          </a:p>
          <a:p>
            <a:pPr marL="0" indent="0">
              <a:spcBef>
                <a:spcPts val="1000"/>
              </a:spcBef>
              <a:buNone/>
            </a:pPr>
            <a:r>
              <a:rPr lang="en-US" sz="3600" b="0" dirty="0"/>
              <a:t>6</a:t>
            </a:r>
            <a:r>
              <a:rPr lang="en-US" sz="3600" b="0" dirty="0" smtClean="0"/>
              <a:t>.5 Wireless Networking</a:t>
            </a:r>
            <a:endParaRPr lang="en-US" sz="3600" b="0"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21</a:t>
            </a:fld>
            <a:endParaRPr lang="en-US" dirty="0"/>
          </a:p>
        </p:txBody>
      </p:sp>
    </p:spTree>
    <p:extLst>
      <p:ext uri="{BB962C8B-B14F-4D97-AF65-F5344CB8AC3E}">
        <p14:creationId xmlns:p14="http://schemas.microsoft.com/office/powerpoint/2010/main" val="620210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Firewalls </a:t>
            </a:r>
          </a:p>
        </p:txBody>
      </p:sp>
      <p:sp>
        <p:nvSpPr>
          <p:cNvPr id="3" name="Content Placeholder 2"/>
          <p:cNvSpPr>
            <a:spLocks noGrp="1"/>
          </p:cNvSpPr>
          <p:nvPr>
            <p:ph idx="1"/>
          </p:nvPr>
        </p:nvSpPr>
        <p:spPr/>
        <p:txBody>
          <a:bodyPr/>
          <a:lstStyle/>
          <a:p>
            <a:r>
              <a:rPr lang="en-US" dirty="0" smtClean="0"/>
              <a:t>A firewall is an integrated collection of security </a:t>
            </a:r>
            <a:r>
              <a:rPr lang="en-US" dirty="0"/>
              <a:t>measures designed to prevent unauthorized electronic access to a networked computer system. </a:t>
            </a:r>
          </a:p>
          <a:p>
            <a:r>
              <a:rPr lang="en-US" dirty="0" smtClean="0"/>
              <a:t>A network firewall is similar to firewalls in building </a:t>
            </a:r>
            <a:r>
              <a:rPr lang="en-US" dirty="0"/>
              <a:t>construction, because in both cases they are intended to isolate one "network" or "compartment" from another. </a:t>
            </a:r>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22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787" y="5810865"/>
            <a:ext cx="6263510" cy="2799735"/>
          </a:xfrm>
          <a:prstGeom prst="rect">
            <a:avLst/>
          </a:prstGeom>
        </p:spPr>
      </p:pic>
    </p:spTree>
    <p:extLst>
      <p:ext uri="{BB962C8B-B14F-4D97-AF65-F5344CB8AC3E}">
        <p14:creationId xmlns:p14="http://schemas.microsoft.com/office/powerpoint/2010/main" val="2093755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Firewall Policies </a:t>
            </a:r>
          </a:p>
        </p:txBody>
      </p:sp>
      <p:sp>
        <p:nvSpPr>
          <p:cNvPr id="3" name="Content Placeholder 2"/>
          <p:cNvSpPr>
            <a:spLocks noGrp="1"/>
          </p:cNvSpPr>
          <p:nvPr>
            <p:ph idx="1"/>
          </p:nvPr>
        </p:nvSpPr>
        <p:spPr/>
        <p:txBody>
          <a:bodyPr/>
          <a:lstStyle/>
          <a:p>
            <a:r>
              <a:rPr lang="en-US" dirty="0"/>
              <a:t>To protect private networks and individual machines from the dangers of the greater Internet, a firewall can be employed to filter incoming or outgoing traffic based on a predefined set of rules called firewall policies.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23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6724" y="4414925"/>
            <a:ext cx="7988838" cy="4475075"/>
          </a:xfrm>
          <a:prstGeom prst="rect">
            <a:avLst/>
          </a:prstGeom>
        </p:spPr>
      </p:pic>
    </p:spTree>
    <p:extLst>
      <p:ext uri="{BB962C8B-B14F-4D97-AF65-F5344CB8AC3E}">
        <p14:creationId xmlns:p14="http://schemas.microsoft.com/office/powerpoint/2010/main" val="632889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Firewall Security Policy</a:t>
            </a:r>
            <a:endParaRPr lang="en-US" dirty="0"/>
          </a:p>
        </p:txBody>
      </p:sp>
      <p:sp>
        <p:nvSpPr>
          <p:cNvPr id="4" name="Slide Number Placeholder 3"/>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24</a:t>
            </a:fld>
            <a:endParaRPr lang="en-US">
              <a:latin typeface="Arial"/>
            </a:endParaRPr>
          </a:p>
        </p:txBody>
      </p:sp>
      <p:pic>
        <p:nvPicPr>
          <p:cNvPr id="7" name="Picture 6" descr="Screen Shot 2015-09-29 at 2.07.0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05" y="3052515"/>
            <a:ext cx="11957191" cy="3630507"/>
          </a:xfrm>
          <a:prstGeom prst="rect">
            <a:avLst/>
          </a:prstGeom>
        </p:spPr>
      </p:pic>
    </p:spTree>
    <p:extLst>
      <p:ext uri="{BB962C8B-B14F-4D97-AF65-F5344CB8AC3E}">
        <p14:creationId xmlns:p14="http://schemas.microsoft.com/office/powerpoint/2010/main" val="1435329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Policy </a:t>
            </a:r>
            <a:r>
              <a:rPr lang="en-US" dirty="0" smtClean="0"/>
              <a:t>Actions</a:t>
            </a:r>
            <a:endParaRPr lang="en-US" dirty="0"/>
          </a:p>
        </p:txBody>
      </p:sp>
      <p:sp>
        <p:nvSpPr>
          <p:cNvPr id="3" name="Content Placeholder 2"/>
          <p:cNvSpPr>
            <a:spLocks noGrp="1"/>
          </p:cNvSpPr>
          <p:nvPr>
            <p:ph idx="1"/>
          </p:nvPr>
        </p:nvSpPr>
        <p:spPr/>
        <p:txBody>
          <a:bodyPr/>
          <a:lstStyle/>
          <a:p>
            <a:pPr>
              <a:spcBef>
                <a:spcPts val="1000"/>
              </a:spcBef>
            </a:pPr>
            <a:r>
              <a:rPr lang="en-US" dirty="0" smtClean="0"/>
              <a:t>Packets </a:t>
            </a:r>
            <a:r>
              <a:rPr lang="en-US" dirty="0"/>
              <a:t>flowing through a firewall can have one of three outcomes: </a:t>
            </a:r>
          </a:p>
          <a:p>
            <a:pPr lvl="1">
              <a:spcBef>
                <a:spcPts val="1000"/>
              </a:spcBef>
            </a:pPr>
            <a:r>
              <a:rPr lang="en-US" dirty="0" smtClean="0"/>
              <a:t>Accepted</a:t>
            </a:r>
            <a:r>
              <a:rPr lang="en-US" dirty="0"/>
              <a:t>: permitted through the firewall </a:t>
            </a:r>
          </a:p>
          <a:p>
            <a:pPr lvl="1">
              <a:spcBef>
                <a:spcPts val="1000"/>
              </a:spcBef>
            </a:pPr>
            <a:r>
              <a:rPr lang="en-US" dirty="0"/>
              <a:t>Dropped: not allowed through with no indication of failure </a:t>
            </a:r>
          </a:p>
          <a:p>
            <a:pPr lvl="1">
              <a:spcBef>
                <a:spcPts val="1000"/>
              </a:spcBef>
            </a:pPr>
            <a:r>
              <a:rPr lang="en-US" dirty="0"/>
              <a:t>Rejected: not allowed through, accompanied by an attempt to inform the source that the packet was rejected </a:t>
            </a:r>
          </a:p>
          <a:p>
            <a:pPr>
              <a:spcBef>
                <a:spcPts val="1000"/>
              </a:spcBef>
            </a:pPr>
            <a:r>
              <a:rPr lang="en-US" dirty="0" smtClean="0"/>
              <a:t>Policies </a:t>
            </a:r>
            <a:r>
              <a:rPr lang="en-US" dirty="0"/>
              <a:t>used by the firewall to handle packets are based on several properties of the packets being inspected, including the protocol used, such as: </a:t>
            </a:r>
          </a:p>
          <a:p>
            <a:pPr marL="444500" lvl="1" indent="0">
              <a:spcBef>
                <a:spcPts val="1000"/>
              </a:spcBef>
              <a:buNone/>
            </a:pPr>
            <a:r>
              <a:rPr lang="en-US" dirty="0"/>
              <a:t>–  </a:t>
            </a:r>
            <a:r>
              <a:rPr lang="en-US" dirty="0" smtClean="0"/>
              <a:t>TCP or UDP </a:t>
            </a:r>
            <a:endParaRPr lang="en-US" dirty="0"/>
          </a:p>
          <a:p>
            <a:pPr marL="444500" lvl="1" indent="0">
              <a:spcBef>
                <a:spcPts val="1000"/>
              </a:spcBef>
              <a:buNone/>
            </a:pPr>
            <a:r>
              <a:rPr lang="en-US" dirty="0"/>
              <a:t>–  </a:t>
            </a:r>
            <a:r>
              <a:rPr lang="en-US" dirty="0" smtClean="0"/>
              <a:t>the source and destination IP addresses </a:t>
            </a:r>
            <a:endParaRPr lang="en-US" dirty="0"/>
          </a:p>
          <a:p>
            <a:pPr marL="444500" lvl="1" indent="0">
              <a:spcBef>
                <a:spcPts val="1000"/>
              </a:spcBef>
              <a:buNone/>
            </a:pPr>
            <a:r>
              <a:rPr lang="en-US" dirty="0"/>
              <a:t>–  </a:t>
            </a:r>
            <a:r>
              <a:rPr lang="en-US" dirty="0" smtClean="0"/>
              <a:t>the source and destination ports </a:t>
            </a:r>
            <a:endParaRPr lang="en-US" dirty="0"/>
          </a:p>
          <a:p>
            <a:pPr marL="444500" lvl="1" indent="0">
              <a:spcBef>
                <a:spcPts val="1000"/>
              </a:spcBef>
              <a:buNone/>
            </a:pPr>
            <a:r>
              <a:rPr lang="en-US" dirty="0"/>
              <a:t>–  the application-level payload of the packet (e.g., whether it contains a virus).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25</a:t>
            </a:fld>
            <a:endParaRPr lang="en-US" dirty="0"/>
          </a:p>
        </p:txBody>
      </p:sp>
    </p:spTree>
    <p:extLst>
      <p:ext uri="{BB962C8B-B14F-4D97-AF65-F5344CB8AC3E}">
        <p14:creationId xmlns:p14="http://schemas.microsoft.com/office/powerpoint/2010/main" val="1985250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Blacklists and White Lists </a:t>
            </a:r>
          </a:p>
        </p:txBody>
      </p:sp>
      <p:sp>
        <p:nvSpPr>
          <p:cNvPr id="3" name="Content Placeholder 2"/>
          <p:cNvSpPr>
            <a:spLocks noGrp="1"/>
          </p:cNvSpPr>
          <p:nvPr>
            <p:ph idx="1"/>
          </p:nvPr>
        </p:nvSpPr>
        <p:spPr>
          <a:xfrm>
            <a:off x="571500" y="2058629"/>
            <a:ext cx="11861800" cy="6565900"/>
          </a:xfrm>
        </p:spPr>
        <p:txBody>
          <a:bodyPr/>
          <a:lstStyle/>
          <a:p>
            <a:pPr>
              <a:spcBef>
                <a:spcPts val="1000"/>
              </a:spcBef>
            </a:pPr>
            <a:r>
              <a:rPr lang="en-US" dirty="0"/>
              <a:t>There are two fundamental approaches to creating firewall policies (or rulesets) to effectively minimize vulnerability to the outside world while maintaining the desired functionality for the machines in the trusted internal network (or individual computer). </a:t>
            </a:r>
          </a:p>
          <a:p>
            <a:pPr>
              <a:spcBef>
                <a:spcPts val="1000"/>
              </a:spcBef>
            </a:pPr>
            <a:r>
              <a:rPr lang="en-US" dirty="0"/>
              <a:t>Blacklist approach </a:t>
            </a:r>
          </a:p>
          <a:p>
            <a:pPr marL="444500" lvl="1" indent="0">
              <a:spcBef>
                <a:spcPts val="1000"/>
              </a:spcBef>
              <a:buNone/>
            </a:pPr>
            <a:r>
              <a:rPr lang="en-US" dirty="0"/>
              <a:t>–  </a:t>
            </a:r>
            <a:r>
              <a:rPr lang="en-US" dirty="0" smtClean="0"/>
              <a:t>All packets are allowed through except those that fit the rules defined </a:t>
            </a:r>
            <a:endParaRPr lang="en-US" dirty="0"/>
          </a:p>
          <a:p>
            <a:pPr marL="444500" lvl="1" indent="0">
              <a:spcBef>
                <a:spcPts val="1000"/>
              </a:spcBef>
              <a:buNone/>
            </a:pPr>
            <a:r>
              <a:rPr lang="en-US" dirty="0"/>
              <a:t>specifically in a blacklist. </a:t>
            </a:r>
          </a:p>
          <a:p>
            <a:pPr marL="444500" lvl="1" indent="0">
              <a:spcBef>
                <a:spcPts val="1000"/>
              </a:spcBef>
              <a:buNone/>
            </a:pPr>
            <a:r>
              <a:rPr lang="en-US" dirty="0"/>
              <a:t>–  This type of configuration is more flexible in ensuring that service to the internal network is not disrupted by the firewall, but is </a:t>
            </a:r>
            <a:r>
              <a:rPr lang="en-US" dirty="0" err="1"/>
              <a:t>naïve</a:t>
            </a:r>
            <a:r>
              <a:rPr lang="en-US" dirty="0"/>
              <a:t> from a security perspective in that it assumes the network administrator can enumerate all of the properties of malicious traffic. </a:t>
            </a:r>
          </a:p>
          <a:p>
            <a:pPr>
              <a:spcBef>
                <a:spcPts val="1000"/>
              </a:spcBef>
            </a:pPr>
            <a:r>
              <a:rPr lang="en-US" dirty="0"/>
              <a:t>Whitelist approach </a:t>
            </a:r>
          </a:p>
          <a:p>
            <a:pPr marL="444500" lvl="1" indent="0">
              <a:spcBef>
                <a:spcPts val="1000"/>
              </a:spcBef>
              <a:buNone/>
            </a:pPr>
            <a:r>
              <a:rPr lang="en-US" dirty="0"/>
              <a:t>– </a:t>
            </a:r>
            <a:r>
              <a:rPr lang="en-US" dirty="0" smtClean="0"/>
              <a:t>A safer approach to defining a firewall ruleset is the default-deny </a:t>
            </a:r>
            <a:r>
              <a:rPr lang="en-US" dirty="0"/>
              <a:t>policy, in which packets are dropped or rejected unless they are specifically allowed by the firewall.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26</a:t>
            </a:fld>
            <a:endParaRPr lang="en-US" dirty="0"/>
          </a:p>
        </p:txBody>
      </p:sp>
    </p:spTree>
    <p:extLst>
      <p:ext uri="{BB962C8B-B14F-4D97-AF65-F5344CB8AC3E}">
        <p14:creationId xmlns:p14="http://schemas.microsoft.com/office/powerpoint/2010/main" val="13638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Firewall Types </a:t>
            </a:r>
          </a:p>
        </p:txBody>
      </p:sp>
      <p:sp>
        <p:nvSpPr>
          <p:cNvPr id="3" name="Content Placeholder 2"/>
          <p:cNvSpPr>
            <a:spLocks noGrp="1"/>
          </p:cNvSpPr>
          <p:nvPr>
            <p:ph idx="1"/>
          </p:nvPr>
        </p:nvSpPr>
        <p:spPr/>
        <p:txBody>
          <a:bodyPr/>
          <a:lstStyle/>
          <a:p>
            <a:r>
              <a:rPr lang="en-US" dirty="0"/>
              <a:t>packet filters (stateless</a:t>
            </a:r>
            <a:r>
              <a:rPr lang="en-US" dirty="0" smtClean="0"/>
              <a:t>)</a:t>
            </a:r>
          </a:p>
          <a:p>
            <a:pPr marL="444500" lvl="1" indent="0">
              <a:buNone/>
            </a:pPr>
            <a:r>
              <a:rPr lang="en-US" dirty="0" smtClean="0"/>
              <a:t>– </a:t>
            </a:r>
            <a:r>
              <a:rPr lang="en-US" dirty="0"/>
              <a:t>If a packet matches the packet filter's set of rules, the </a:t>
            </a:r>
            <a:r>
              <a:rPr lang="en-US" dirty="0" smtClean="0"/>
              <a:t>packet </a:t>
            </a:r>
            <a:r>
              <a:rPr lang="en-US" dirty="0"/>
              <a:t>filter will drop or accept it </a:t>
            </a:r>
          </a:p>
          <a:p>
            <a:r>
              <a:rPr lang="en-US" dirty="0"/>
              <a:t>"</a:t>
            </a:r>
            <a:r>
              <a:rPr lang="en-US" dirty="0" err="1"/>
              <a:t>stateful</a:t>
            </a:r>
            <a:r>
              <a:rPr lang="en-US" dirty="0"/>
              <a:t>" filters </a:t>
            </a:r>
          </a:p>
          <a:p>
            <a:pPr marL="444500" lvl="1" indent="0">
              <a:buNone/>
            </a:pPr>
            <a:r>
              <a:rPr lang="en-US" dirty="0"/>
              <a:t>– </a:t>
            </a:r>
            <a:r>
              <a:rPr lang="en-US" dirty="0" smtClean="0"/>
              <a:t>it maintains records of all connections passing through it and can </a:t>
            </a:r>
            <a:r>
              <a:rPr lang="en-US" dirty="0"/>
              <a:t>determine if a packet is either the start of a new connection, a part of an existing connection, or is an invalid packet. </a:t>
            </a:r>
          </a:p>
          <a:p>
            <a:r>
              <a:rPr lang="en-US" dirty="0"/>
              <a:t>application </a:t>
            </a:r>
            <a:r>
              <a:rPr lang="en-US" dirty="0" smtClean="0"/>
              <a:t>layer</a:t>
            </a:r>
          </a:p>
          <a:p>
            <a:pPr marL="444500" lvl="1" indent="0">
              <a:buNone/>
            </a:pPr>
            <a:r>
              <a:rPr lang="en-US" dirty="0" smtClean="0"/>
              <a:t>– It works like a proxy it can “understand” certain applications and protocols</a:t>
            </a:r>
            <a:r>
              <a:rPr lang="en-US" dirty="0"/>
              <a:t>. </a:t>
            </a:r>
          </a:p>
          <a:p>
            <a:pPr marL="444500" lvl="1" indent="0">
              <a:buNone/>
            </a:pPr>
            <a:r>
              <a:rPr lang="en-US" dirty="0"/>
              <a:t>– </a:t>
            </a:r>
            <a:r>
              <a:rPr lang="en-US" dirty="0" smtClean="0"/>
              <a:t>It may inspect the contents of the traffic, blocking what it views as </a:t>
            </a:r>
            <a:r>
              <a:rPr lang="en-US" dirty="0"/>
              <a:t>inappropriate content (i.e. websites, viruses, vulnerabilities, ...)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27</a:t>
            </a:fld>
            <a:endParaRPr lang="en-US" dirty="0"/>
          </a:p>
        </p:txBody>
      </p:sp>
    </p:spTree>
    <p:extLst>
      <p:ext uri="{BB962C8B-B14F-4D97-AF65-F5344CB8AC3E}">
        <p14:creationId xmlns:p14="http://schemas.microsoft.com/office/powerpoint/2010/main" val="1603540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Stateless Firewalls </a:t>
            </a:r>
          </a:p>
        </p:txBody>
      </p:sp>
      <p:sp>
        <p:nvSpPr>
          <p:cNvPr id="3" name="Content Placeholder 2"/>
          <p:cNvSpPr>
            <a:spLocks noGrp="1"/>
          </p:cNvSpPr>
          <p:nvPr>
            <p:ph idx="1"/>
          </p:nvPr>
        </p:nvSpPr>
        <p:spPr/>
        <p:txBody>
          <a:bodyPr/>
          <a:lstStyle/>
          <a:p>
            <a:r>
              <a:rPr lang="en-US" dirty="0" smtClean="0"/>
              <a:t>A </a:t>
            </a:r>
            <a:r>
              <a:rPr lang="en-US" dirty="0"/>
              <a:t>stateless firewall doesn’t maintain any remembered context (or “state”) with respect to the packets it is processing. Instead, it treats each packet attempting to travel through it in isolation without considering packets that it has processed previously.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28</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912" y="4306529"/>
            <a:ext cx="9505244" cy="4539021"/>
          </a:xfrm>
          <a:prstGeom prst="rect">
            <a:avLst/>
          </a:prstGeom>
        </p:spPr>
      </p:pic>
    </p:spTree>
    <p:extLst>
      <p:ext uri="{BB962C8B-B14F-4D97-AF65-F5344CB8AC3E}">
        <p14:creationId xmlns:p14="http://schemas.microsoft.com/office/powerpoint/2010/main" val="1511457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Stateless Restrictions </a:t>
            </a:r>
          </a:p>
        </p:txBody>
      </p:sp>
      <p:sp>
        <p:nvSpPr>
          <p:cNvPr id="3" name="Content Placeholder 2"/>
          <p:cNvSpPr>
            <a:spLocks noGrp="1"/>
          </p:cNvSpPr>
          <p:nvPr>
            <p:ph idx="1"/>
          </p:nvPr>
        </p:nvSpPr>
        <p:spPr/>
        <p:txBody>
          <a:bodyPr/>
          <a:lstStyle/>
          <a:p>
            <a:r>
              <a:rPr lang="en-US" dirty="0"/>
              <a:t>Stateless firewalls may have to be fairly restrictive in order to prevent most attacks.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29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681" y="3672348"/>
            <a:ext cx="9768526" cy="5003391"/>
          </a:xfrm>
          <a:prstGeom prst="rect">
            <a:avLst/>
          </a:prstGeom>
        </p:spPr>
      </p:pic>
    </p:spTree>
    <p:extLst>
      <p:ext uri="{BB962C8B-B14F-4D97-AF65-F5344CB8AC3E}">
        <p14:creationId xmlns:p14="http://schemas.microsoft.com/office/powerpoint/2010/main" val="827944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Name System </a:t>
            </a:r>
          </a:p>
        </p:txBody>
      </p:sp>
      <p:sp>
        <p:nvSpPr>
          <p:cNvPr id="3" name="Content Placeholder 2"/>
          <p:cNvSpPr>
            <a:spLocks noGrp="1"/>
          </p:cNvSpPr>
          <p:nvPr>
            <p:ph idx="1"/>
          </p:nvPr>
        </p:nvSpPr>
        <p:spPr/>
        <p:txBody>
          <a:bodyPr/>
          <a:lstStyle/>
          <a:p>
            <a:r>
              <a:rPr lang="en-US" dirty="0"/>
              <a:t>The domain name system (DNS) is an application-layer protocol for mapping domain names to IP addresses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9019" y="3564783"/>
            <a:ext cx="9438966" cy="5560167"/>
          </a:xfrm>
          <a:prstGeom prst="rect">
            <a:avLst/>
          </a:prstGeom>
        </p:spPr>
      </p:pic>
    </p:spTree>
    <p:extLst>
      <p:ext uri="{BB962C8B-B14F-4D97-AF65-F5344CB8AC3E}">
        <p14:creationId xmlns:p14="http://schemas.microsoft.com/office/powerpoint/2010/main" val="48788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Statefull</a:t>
            </a:r>
            <a:r>
              <a:rPr lang="en-US" dirty="0"/>
              <a:t> Firewalls </a:t>
            </a:r>
          </a:p>
        </p:txBody>
      </p:sp>
      <p:sp>
        <p:nvSpPr>
          <p:cNvPr id="3" name="Content Placeholder 2"/>
          <p:cNvSpPr>
            <a:spLocks noGrp="1"/>
          </p:cNvSpPr>
          <p:nvPr>
            <p:ph idx="1"/>
          </p:nvPr>
        </p:nvSpPr>
        <p:spPr/>
        <p:txBody>
          <a:bodyPr/>
          <a:lstStyle/>
          <a:p>
            <a:r>
              <a:rPr lang="en-US" dirty="0" err="1" smtClean="0"/>
              <a:t>Stateful</a:t>
            </a:r>
            <a:r>
              <a:rPr lang="en-US" dirty="0" smtClean="0"/>
              <a:t> firewalls can tell when packets are part </a:t>
            </a:r>
            <a:r>
              <a:rPr lang="en-US" dirty="0"/>
              <a:t>of legitimate sessions originating within a trusted network. </a:t>
            </a:r>
          </a:p>
          <a:p>
            <a:r>
              <a:rPr lang="en-US" dirty="0" err="1" smtClean="0"/>
              <a:t>Stateful</a:t>
            </a:r>
            <a:r>
              <a:rPr lang="en-US" dirty="0" smtClean="0"/>
              <a:t> firewalls maintain tables containing </a:t>
            </a:r>
            <a:r>
              <a:rPr lang="en-US" dirty="0"/>
              <a:t>information on each active connection, including the IP addresses, ports, and sequence numbers of packets. </a:t>
            </a:r>
          </a:p>
          <a:p>
            <a:r>
              <a:rPr lang="en-US" dirty="0" smtClean="0"/>
              <a:t>Using these tables, </a:t>
            </a:r>
            <a:r>
              <a:rPr lang="en-US" dirty="0" err="1" smtClean="0"/>
              <a:t>stateful</a:t>
            </a:r>
            <a:r>
              <a:rPr lang="en-US" dirty="0" smtClean="0"/>
              <a:t> firewalls can allow </a:t>
            </a:r>
            <a:r>
              <a:rPr lang="en-US" dirty="0"/>
              <a:t>only inbound TCP packets that are in response to a connection initiated from within the internal network.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30</a:t>
            </a:fld>
            <a:endParaRPr lang="en-US" dirty="0"/>
          </a:p>
        </p:txBody>
      </p:sp>
    </p:spTree>
    <p:extLst>
      <p:ext uri="{BB962C8B-B14F-4D97-AF65-F5344CB8AC3E}">
        <p14:creationId xmlns:p14="http://schemas.microsoft.com/office/powerpoint/2010/main" val="172566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Statefull</a:t>
            </a:r>
            <a:r>
              <a:rPr lang="en-US" dirty="0"/>
              <a:t> Firewall Example </a:t>
            </a:r>
          </a:p>
        </p:txBody>
      </p:sp>
      <p:sp>
        <p:nvSpPr>
          <p:cNvPr id="3" name="Content Placeholder 2"/>
          <p:cNvSpPr>
            <a:spLocks noGrp="1"/>
          </p:cNvSpPr>
          <p:nvPr>
            <p:ph idx="1"/>
          </p:nvPr>
        </p:nvSpPr>
        <p:spPr/>
        <p:txBody>
          <a:bodyPr/>
          <a:lstStyle/>
          <a:p>
            <a:r>
              <a:rPr lang="en-US" dirty="0"/>
              <a:t>Allow only requested TCP connections: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31</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329" y="2993923"/>
            <a:ext cx="9731061" cy="5896077"/>
          </a:xfrm>
          <a:prstGeom prst="rect">
            <a:avLst/>
          </a:prstGeom>
        </p:spPr>
      </p:pic>
    </p:spTree>
    <p:extLst>
      <p:ext uri="{BB962C8B-B14F-4D97-AF65-F5344CB8AC3E}">
        <p14:creationId xmlns:p14="http://schemas.microsoft.com/office/powerpoint/2010/main" val="115771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6: </a:t>
            </a:r>
            <a:endParaRPr lang="en-US" dirty="0"/>
          </a:p>
        </p:txBody>
      </p:sp>
      <p:sp>
        <p:nvSpPr>
          <p:cNvPr id="3" name="Content Placeholder 2"/>
          <p:cNvSpPr>
            <a:spLocks noGrp="1"/>
          </p:cNvSpPr>
          <p:nvPr>
            <p:ph idx="1"/>
          </p:nvPr>
        </p:nvSpPr>
        <p:spPr/>
        <p:txBody>
          <a:bodyPr/>
          <a:lstStyle/>
          <a:p>
            <a:pPr marL="0" indent="0">
              <a:spcBef>
                <a:spcPts val="1000"/>
              </a:spcBef>
              <a:buNone/>
            </a:pPr>
            <a:r>
              <a:rPr lang="en-US" sz="3600" b="0" dirty="0"/>
              <a:t>6</a:t>
            </a:r>
            <a:r>
              <a:rPr lang="en-US" sz="3600" b="0" dirty="0" smtClean="0"/>
              <a:t>.1 The Application Layer and DNS</a:t>
            </a:r>
          </a:p>
          <a:p>
            <a:pPr marL="0" indent="0">
              <a:spcBef>
                <a:spcPts val="1000"/>
              </a:spcBef>
              <a:buNone/>
            </a:pPr>
            <a:r>
              <a:rPr lang="en-US" sz="3600" b="0" dirty="0"/>
              <a:t>6</a:t>
            </a:r>
            <a:r>
              <a:rPr lang="en-US" sz="3600" b="0" dirty="0" smtClean="0"/>
              <a:t>.2 Firewalls</a:t>
            </a:r>
          </a:p>
          <a:p>
            <a:pPr marL="0" indent="0">
              <a:spcBef>
                <a:spcPts val="1000"/>
              </a:spcBef>
              <a:buNone/>
            </a:pPr>
            <a:r>
              <a:rPr lang="en-US" sz="3600" b="0" dirty="0">
                <a:solidFill>
                  <a:srgbClr val="C00000"/>
                </a:solidFill>
              </a:rPr>
              <a:t>6</a:t>
            </a:r>
            <a:r>
              <a:rPr lang="en-US" sz="3600" b="0" dirty="0" smtClean="0">
                <a:solidFill>
                  <a:srgbClr val="C00000"/>
                </a:solidFill>
              </a:rPr>
              <a:t>.3 Tunneling</a:t>
            </a:r>
          </a:p>
          <a:p>
            <a:pPr marL="0" indent="0">
              <a:spcBef>
                <a:spcPts val="1000"/>
              </a:spcBef>
              <a:buNone/>
            </a:pPr>
            <a:r>
              <a:rPr lang="en-US" sz="3600" b="0" dirty="0"/>
              <a:t>6</a:t>
            </a:r>
            <a:r>
              <a:rPr lang="en-US" sz="3600" b="0" dirty="0" smtClean="0"/>
              <a:t>.4 Intrusion Detection</a:t>
            </a:r>
          </a:p>
          <a:p>
            <a:pPr marL="0" indent="0">
              <a:spcBef>
                <a:spcPts val="1000"/>
              </a:spcBef>
              <a:buNone/>
            </a:pPr>
            <a:r>
              <a:rPr lang="en-US" sz="3600" b="0" dirty="0"/>
              <a:t>6</a:t>
            </a:r>
            <a:r>
              <a:rPr lang="en-US" sz="3600" b="0" dirty="0" smtClean="0"/>
              <a:t>.5 Wireless Networking</a:t>
            </a:r>
            <a:endParaRPr lang="en-US" sz="3600" b="0"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32</a:t>
            </a:fld>
            <a:endParaRPr lang="en-US" dirty="0"/>
          </a:p>
        </p:txBody>
      </p:sp>
    </p:spTree>
    <p:extLst>
      <p:ext uri="{BB962C8B-B14F-4D97-AF65-F5344CB8AC3E}">
        <p14:creationId xmlns:p14="http://schemas.microsoft.com/office/powerpoint/2010/main" val="1697506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Tunnels </a:t>
            </a:r>
          </a:p>
        </p:txBody>
      </p:sp>
      <p:sp>
        <p:nvSpPr>
          <p:cNvPr id="3" name="Content Placeholder 2"/>
          <p:cNvSpPr>
            <a:spLocks noGrp="1"/>
          </p:cNvSpPr>
          <p:nvPr>
            <p:ph idx="1"/>
          </p:nvPr>
        </p:nvSpPr>
        <p:spPr/>
        <p:txBody>
          <a:bodyPr/>
          <a:lstStyle/>
          <a:p>
            <a:r>
              <a:rPr lang="en-US" dirty="0" smtClean="0"/>
              <a:t>The contents of TCP packets are not normally </a:t>
            </a:r>
            <a:r>
              <a:rPr lang="en-US" dirty="0"/>
              <a:t>encrypted, so if someone is eavesdropping on a TCP connection, he can often see the complete contents of the payloads in this session. </a:t>
            </a:r>
          </a:p>
          <a:p>
            <a:r>
              <a:rPr lang="en-US" dirty="0" smtClean="0"/>
              <a:t>One way to prevent such eavesdropping without </a:t>
            </a:r>
            <a:r>
              <a:rPr lang="en-US" dirty="0"/>
              <a:t>changing the software performing the communication is to use a tunneling protocol. </a:t>
            </a:r>
          </a:p>
          <a:p>
            <a:r>
              <a:rPr lang="en-US" dirty="0" smtClean="0"/>
              <a:t>In such a protocol, the communication </a:t>
            </a:r>
            <a:r>
              <a:rPr lang="en-US" dirty="0" err="1" smtClean="0"/>
              <a:t>betweena</a:t>
            </a:r>
            <a:r>
              <a:rPr lang="en-US" dirty="0" smtClean="0"/>
              <a:t> </a:t>
            </a:r>
            <a:r>
              <a:rPr lang="en-US" dirty="0"/>
              <a:t>client and server is automatically encrypted, so that useful eavesdropping is infeasible. </a:t>
            </a:r>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33</a:t>
            </a:fld>
            <a:endParaRPr lang="en-US" dirty="0"/>
          </a:p>
        </p:txBody>
      </p:sp>
    </p:spTree>
    <p:extLst>
      <p:ext uri="{BB962C8B-B14F-4D97-AF65-F5344CB8AC3E}">
        <p14:creationId xmlns:p14="http://schemas.microsoft.com/office/powerpoint/2010/main" val="1316479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Tunneling Prevents Eavesdropping </a:t>
            </a:r>
          </a:p>
        </p:txBody>
      </p:sp>
      <p:sp>
        <p:nvSpPr>
          <p:cNvPr id="3" name="Content Placeholder 2"/>
          <p:cNvSpPr>
            <a:spLocks noGrp="1"/>
          </p:cNvSpPr>
          <p:nvPr>
            <p:ph idx="1"/>
          </p:nvPr>
        </p:nvSpPr>
        <p:spPr/>
        <p:txBody>
          <a:bodyPr/>
          <a:lstStyle/>
          <a:p>
            <a:r>
              <a:rPr lang="en-US" dirty="0"/>
              <a:t>Packets sent over the Internet are automatically encrypted.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973" y="3613355"/>
            <a:ext cx="10356032" cy="5276645"/>
          </a:xfrm>
          <a:prstGeom prst="rect">
            <a:avLst/>
          </a:prstGeom>
        </p:spPr>
      </p:pic>
    </p:spTree>
    <p:extLst>
      <p:ext uri="{BB962C8B-B14F-4D97-AF65-F5344CB8AC3E}">
        <p14:creationId xmlns:p14="http://schemas.microsoft.com/office/powerpoint/2010/main" val="38157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Shell (SSH)</a:t>
            </a:r>
            <a:endParaRPr lang="en-US" dirty="0"/>
          </a:p>
        </p:txBody>
      </p:sp>
      <p:sp>
        <p:nvSpPr>
          <p:cNvPr id="3" name="Content Placeholder 2"/>
          <p:cNvSpPr>
            <a:spLocks noGrp="1"/>
          </p:cNvSpPr>
          <p:nvPr>
            <p:ph idx="1"/>
          </p:nvPr>
        </p:nvSpPr>
        <p:spPr/>
        <p:txBody>
          <a:bodyPr/>
          <a:lstStyle/>
          <a:p>
            <a:r>
              <a:rPr lang="en-US" dirty="0" smtClean="0"/>
              <a:t>Originally developed for UNIX but now available on most OSs</a:t>
            </a:r>
          </a:p>
          <a:p>
            <a:r>
              <a:rPr lang="en-US" dirty="0" smtClean="0"/>
              <a:t>Provides an authenticated, encrypted path to the OS command line over the network</a:t>
            </a:r>
          </a:p>
          <a:p>
            <a:r>
              <a:rPr lang="en-US" dirty="0" smtClean="0"/>
              <a:t>Replacement for insecure utilities such as Telnet, rlogin, and </a:t>
            </a:r>
            <a:r>
              <a:rPr lang="en-US" dirty="0" err="1" smtClean="0"/>
              <a:t>rsh</a:t>
            </a:r>
            <a:endParaRPr lang="en-US" dirty="0" smtClean="0"/>
          </a:p>
          <a:p>
            <a:r>
              <a:rPr lang="en-US" dirty="0" smtClean="0"/>
              <a:t>Protects against spoofing attacks and modification of data in communication</a:t>
            </a:r>
            <a:endParaRPr lang="en-US" dirty="0"/>
          </a:p>
        </p:txBody>
      </p:sp>
      <p:sp>
        <p:nvSpPr>
          <p:cNvPr id="4" name="Slide Number Placeholder 3"/>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35</a:t>
            </a:fld>
            <a:endParaRPr lang="en-US">
              <a:latin typeface="Arial"/>
            </a:endParaRPr>
          </a:p>
        </p:txBody>
      </p:sp>
    </p:spTree>
    <p:extLst>
      <p:ext uri="{BB962C8B-B14F-4D97-AF65-F5344CB8AC3E}">
        <p14:creationId xmlns:p14="http://schemas.microsoft.com/office/powerpoint/2010/main" val="1956574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IPSec</a:t>
            </a:r>
            <a:r>
              <a:rPr lang="en-US" dirty="0"/>
              <a:t> </a:t>
            </a:r>
          </a:p>
        </p:txBody>
      </p:sp>
      <p:sp>
        <p:nvSpPr>
          <p:cNvPr id="3" name="Content Placeholder 2"/>
          <p:cNvSpPr>
            <a:spLocks noGrp="1"/>
          </p:cNvSpPr>
          <p:nvPr>
            <p:ph idx="1"/>
          </p:nvPr>
        </p:nvSpPr>
        <p:spPr/>
        <p:txBody>
          <a:bodyPr/>
          <a:lstStyle/>
          <a:p>
            <a:r>
              <a:rPr lang="en-US" dirty="0" err="1" smtClean="0"/>
              <a:t>IPSec</a:t>
            </a:r>
            <a:r>
              <a:rPr lang="en-US" dirty="0" smtClean="0"/>
              <a:t> defines a set of protocols to provide </a:t>
            </a:r>
            <a:r>
              <a:rPr lang="en-US" dirty="0"/>
              <a:t>confidentiality and authenticity for IP packets </a:t>
            </a:r>
          </a:p>
          <a:p>
            <a:r>
              <a:rPr lang="en-US" dirty="0" smtClean="0"/>
              <a:t>Each protocol can operate in one of two modes</a:t>
            </a:r>
            <a:r>
              <a:rPr lang="en-US" dirty="0"/>
              <a:t>, transport mode or tunnel mode. </a:t>
            </a:r>
          </a:p>
          <a:p>
            <a:pPr marL="444500" lvl="1" indent="0">
              <a:buNone/>
            </a:pPr>
            <a:r>
              <a:rPr lang="en-US" dirty="0"/>
              <a:t>–  In transport mode, additional IPsec header information is inserted before the data of the original packet, and only the payload of the packet is encrypted or authenticated. </a:t>
            </a:r>
          </a:p>
          <a:p>
            <a:pPr marL="444500" lvl="1" indent="0">
              <a:buNone/>
            </a:pPr>
            <a:r>
              <a:rPr lang="en-US" dirty="0"/>
              <a:t>–  In tunnel mode, a new packet is constructed with IPsec header information, and the entire original packet, including its header, is encapsulated as the payload of the new packet. </a:t>
            </a:r>
            <a:endParaRPr lang="en-US" dirty="0">
              <a:effectLst/>
            </a:endParaRPr>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36</a:t>
            </a:fld>
            <a:endParaRPr lang="en-US" dirty="0"/>
          </a:p>
        </p:txBody>
      </p:sp>
    </p:spTree>
    <p:extLst>
      <p:ext uri="{BB962C8B-B14F-4D97-AF65-F5344CB8AC3E}">
        <p14:creationId xmlns:p14="http://schemas.microsoft.com/office/powerpoint/2010/main" val="1023582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Private Networking (VPN) </a:t>
            </a:r>
          </a:p>
        </p:txBody>
      </p:sp>
      <p:sp>
        <p:nvSpPr>
          <p:cNvPr id="3" name="Content Placeholder 2"/>
          <p:cNvSpPr>
            <a:spLocks noGrp="1"/>
          </p:cNvSpPr>
          <p:nvPr>
            <p:ph idx="1"/>
          </p:nvPr>
        </p:nvSpPr>
        <p:spPr/>
        <p:txBody>
          <a:bodyPr/>
          <a:lstStyle/>
          <a:p>
            <a:r>
              <a:rPr lang="en-US" dirty="0"/>
              <a:t>Virtual private networking (VPN) is a technology that allows private networks to be safely extended over long physical distances by making use of a public network, such as the Internet, as a means of transport. </a:t>
            </a:r>
          </a:p>
          <a:p>
            <a:r>
              <a:rPr lang="en-US" dirty="0" smtClean="0"/>
              <a:t>VPN provides guarantees of data confidentiality</a:t>
            </a:r>
            <a:r>
              <a:rPr lang="en-US" dirty="0"/>
              <a:t>, integrity, and authentication, despite the use of an untrusted network for transmission. </a:t>
            </a:r>
          </a:p>
          <a:p>
            <a:r>
              <a:rPr lang="en-US" dirty="0" smtClean="0"/>
              <a:t>There </a:t>
            </a:r>
            <a:r>
              <a:rPr lang="en-US" dirty="0"/>
              <a:t>are two primary types of VPNs, remote access VPN and site-to-site VPN.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37</a:t>
            </a:fld>
            <a:endParaRPr lang="en-US" dirty="0"/>
          </a:p>
        </p:txBody>
      </p:sp>
    </p:spTree>
    <p:extLst>
      <p:ext uri="{BB962C8B-B14F-4D97-AF65-F5344CB8AC3E}">
        <p14:creationId xmlns:p14="http://schemas.microsoft.com/office/powerpoint/2010/main" val="2122851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Private Networks (VPN)</a:t>
            </a:r>
            <a:endParaRPr lang="en-US" dirty="0"/>
          </a:p>
        </p:txBody>
      </p:sp>
      <p:pic>
        <p:nvPicPr>
          <p:cNvPr id="5" name="Content Placeholder 4" descr="fig06-48.eps"/>
          <p:cNvPicPr>
            <a:picLocks noGrp="1" noChangeAspect="1"/>
          </p:cNvPicPr>
          <p:nvPr>
            <p:ph idx="1"/>
          </p:nvPr>
        </p:nvPicPr>
        <p:blipFill rotWithShape="1">
          <a:blip r:embed="rId3">
            <a:extLst>
              <a:ext uri="{28A0092B-C50C-407E-A947-70E740481C1C}">
                <a14:useLocalDpi xmlns:a14="http://schemas.microsoft.com/office/drawing/2010/main" val="0"/>
              </a:ext>
            </a:extLst>
          </a:blip>
          <a:srcRect l="-3250" t="-2773" r="-2370" b="-4038"/>
          <a:stretch/>
        </p:blipFill>
        <p:spPr>
          <a:xfrm>
            <a:off x="1784957" y="2287351"/>
            <a:ext cx="9328606" cy="6936656"/>
          </a:xfrm>
        </p:spPr>
      </p:pic>
      <p:sp>
        <p:nvSpPr>
          <p:cNvPr id="4" name="Slide Number Placeholder 3"/>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38</a:t>
            </a:fld>
            <a:endParaRPr lang="en-US">
              <a:latin typeface="Arial"/>
            </a:endParaRPr>
          </a:p>
        </p:txBody>
      </p:sp>
    </p:spTree>
    <p:extLst>
      <p:ext uri="{BB962C8B-B14F-4D97-AF65-F5344CB8AC3E}">
        <p14:creationId xmlns:p14="http://schemas.microsoft.com/office/powerpoint/2010/main" val="4925835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VPNs </a:t>
            </a:r>
          </a:p>
        </p:txBody>
      </p:sp>
      <p:sp>
        <p:nvSpPr>
          <p:cNvPr id="3" name="Content Placeholder 2"/>
          <p:cNvSpPr>
            <a:spLocks noGrp="1"/>
          </p:cNvSpPr>
          <p:nvPr>
            <p:ph idx="1"/>
          </p:nvPr>
        </p:nvSpPr>
        <p:spPr>
          <a:xfrm>
            <a:off x="502702" y="2073378"/>
            <a:ext cx="11861800" cy="6565900"/>
          </a:xfrm>
        </p:spPr>
        <p:txBody>
          <a:bodyPr/>
          <a:lstStyle/>
          <a:p>
            <a:r>
              <a:rPr lang="en-US" dirty="0"/>
              <a:t>Remote access VPNs allow authorized clients to access a private network that is referred to as an intranet. </a:t>
            </a:r>
          </a:p>
          <a:p>
            <a:pPr marL="444500" lvl="1" indent="0">
              <a:buNone/>
            </a:pPr>
            <a:r>
              <a:rPr lang="en-US" dirty="0"/>
              <a:t>–  For example, an organization may wish to allow employees access to the company network remotely but make it appear as though they are local to their system and even the Internet itself. </a:t>
            </a:r>
            <a:endParaRPr lang="en-US" sz="3200" dirty="0"/>
          </a:p>
          <a:p>
            <a:pPr marL="444500" lvl="1" indent="0">
              <a:buNone/>
            </a:pPr>
            <a:r>
              <a:rPr lang="en-US" dirty="0"/>
              <a:t>–  To accomplish this, the organization sets up a VPN endpoint, known as a </a:t>
            </a:r>
            <a:r>
              <a:rPr lang="en-US" b="1" dirty="0"/>
              <a:t>network access server, or NAS. </a:t>
            </a:r>
            <a:r>
              <a:rPr lang="en-US" dirty="0"/>
              <a:t>Clients typically install VPN client software on their machines, which handle negotiating a connection to the NAS and facilitating communication. </a:t>
            </a:r>
            <a:endParaRPr lang="en-US" sz="3200" dirty="0"/>
          </a:p>
          <a:p>
            <a:r>
              <a:rPr lang="en-US" dirty="0"/>
              <a:t>Site-to-site VPN solutions are designed to provide a secure bridge between two or more physically distant networks. </a:t>
            </a:r>
          </a:p>
          <a:p>
            <a:pPr marL="444500" lvl="1" indent="0">
              <a:buNone/>
            </a:pPr>
            <a:r>
              <a:rPr lang="en-US" dirty="0"/>
              <a:t>– Before VPN, organizations wishing to safely bridge their private networks purchased expensive leased lines to directly connect their intranets with cabling. </a:t>
            </a:r>
            <a:endParaRPr lang="en-US" sz="3200" dirty="0"/>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39</a:t>
            </a:fld>
            <a:endParaRPr lang="en-US" dirty="0"/>
          </a:p>
        </p:txBody>
      </p:sp>
    </p:spTree>
    <p:extLst>
      <p:ext uri="{BB962C8B-B14F-4D97-AF65-F5344CB8AC3E}">
        <p14:creationId xmlns:p14="http://schemas.microsoft.com/office/powerpoint/2010/main" val="2088050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Name </a:t>
            </a:r>
            <a:r>
              <a:rPr lang="en-US" dirty="0" smtClean="0"/>
              <a:t>System</a:t>
            </a:r>
            <a:endParaRPr lang="en-US" dirty="0"/>
          </a:p>
        </p:txBody>
      </p:sp>
      <p:sp>
        <p:nvSpPr>
          <p:cNvPr id="3" name="Content Placeholder 2"/>
          <p:cNvSpPr>
            <a:spLocks noGrp="1"/>
          </p:cNvSpPr>
          <p:nvPr>
            <p:ph idx="1"/>
          </p:nvPr>
        </p:nvSpPr>
        <p:spPr/>
        <p:txBody>
          <a:bodyPr/>
          <a:lstStyle/>
          <a:p>
            <a:pPr>
              <a:spcBef>
                <a:spcPts val="1000"/>
              </a:spcBef>
            </a:pPr>
            <a:r>
              <a:rPr lang="en-US" dirty="0"/>
              <a:t>DNS provides a distributed database over the internet that </a:t>
            </a:r>
            <a:r>
              <a:rPr lang="en-US" dirty="0" smtClean="0"/>
              <a:t>stores </a:t>
            </a:r>
            <a:r>
              <a:rPr lang="en-US" dirty="0"/>
              <a:t>various resource records, including</a:t>
            </a:r>
            <a:r>
              <a:rPr lang="en-US" dirty="0" smtClean="0"/>
              <a:t>:</a:t>
            </a:r>
          </a:p>
          <a:p>
            <a:pPr marL="444500" lvl="1" indent="0">
              <a:spcBef>
                <a:spcPts val="1000"/>
              </a:spcBef>
              <a:buNone/>
            </a:pPr>
            <a:r>
              <a:rPr lang="en-US" dirty="0" smtClean="0"/>
              <a:t>– </a:t>
            </a:r>
            <a:r>
              <a:rPr lang="en-US" dirty="0"/>
              <a:t>Address (A) record: IP address associated with a host name </a:t>
            </a:r>
            <a:endParaRPr lang="en-US" dirty="0" smtClean="0"/>
          </a:p>
          <a:p>
            <a:pPr marL="444500" lvl="1" indent="0">
              <a:spcBef>
                <a:spcPts val="1000"/>
              </a:spcBef>
              <a:buNone/>
            </a:pPr>
            <a:r>
              <a:rPr lang="en-US" dirty="0" smtClean="0"/>
              <a:t>– </a:t>
            </a:r>
            <a:r>
              <a:rPr lang="en-US" dirty="0"/>
              <a:t>Mail exchange(MX) record: mail server of a domain</a:t>
            </a:r>
            <a:br>
              <a:rPr lang="en-US" dirty="0"/>
            </a:br>
            <a:r>
              <a:rPr lang="en-US" dirty="0"/>
              <a:t>– Name server (NS) record: authoritative server for a domain </a:t>
            </a:r>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640" y="4754121"/>
            <a:ext cx="10547696" cy="4494757"/>
          </a:xfrm>
          <a:prstGeom prst="rect">
            <a:avLst/>
          </a:prstGeom>
        </p:spPr>
      </p:pic>
    </p:spTree>
    <p:extLst>
      <p:ext uri="{BB962C8B-B14F-4D97-AF65-F5344CB8AC3E}">
        <p14:creationId xmlns:p14="http://schemas.microsoft.com/office/powerpoint/2010/main" val="35095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6: </a:t>
            </a:r>
            <a:endParaRPr lang="en-US" dirty="0"/>
          </a:p>
        </p:txBody>
      </p:sp>
      <p:sp>
        <p:nvSpPr>
          <p:cNvPr id="3" name="Content Placeholder 2"/>
          <p:cNvSpPr>
            <a:spLocks noGrp="1"/>
          </p:cNvSpPr>
          <p:nvPr>
            <p:ph idx="1"/>
          </p:nvPr>
        </p:nvSpPr>
        <p:spPr/>
        <p:txBody>
          <a:bodyPr/>
          <a:lstStyle/>
          <a:p>
            <a:pPr marL="0" indent="0">
              <a:spcBef>
                <a:spcPts val="1000"/>
              </a:spcBef>
              <a:buNone/>
            </a:pPr>
            <a:r>
              <a:rPr lang="en-US" sz="3600" b="0" dirty="0"/>
              <a:t>6</a:t>
            </a:r>
            <a:r>
              <a:rPr lang="en-US" sz="3600" b="0" dirty="0" smtClean="0"/>
              <a:t>.1 The Application Layer and DNS</a:t>
            </a:r>
          </a:p>
          <a:p>
            <a:pPr marL="0" indent="0">
              <a:spcBef>
                <a:spcPts val="1000"/>
              </a:spcBef>
              <a:buNone/>
            </a:pPr>
            <a:r>
              <a:rPr lang="en-US" sz="3600" b="0" dirty="0"/>
              <a:t>6</a:t>
            </a:r>
            <a:r>
              <a:rPr lang="en-US" sz="3600" b="0" dirty="0" smtClean="0"/>
              <a:t>.2 Firewalls</a:t>
            </a:r>
          </a:p>
          <a:p>
            <a:pPr marL="0" indent="0">
              <a:spcBef>
                <a:spcPts val="1000"/>
              </a:spcBef>
              <a:buNone/>
            </a:pPr>
            <a:r>
              <a:rPr lang="en-US" sz="3600" b="0" dirty="0"/>
              <a:t>6</a:t>
            </a:r>
            <a:r>
              <a:rPr lang="en-US" sz="3600" b="0" dirty="0" smtClean="0"/>
              <a:t>.3 Tunneling</a:t>
            </a:r>
          </a:p>
          <a:p>
            <a:pPr marL="0" indent="0">
              <a:spcBef>
                <a:spcPts val="1000"/>
              </a:spcBef>
              <a:buNone/>
            </a:pPr>
            <a:r>
              <a:rPr lang="en-US" sz="3600" b="0" dirty="0">
                <a:solidFill>
                  <a:srgbClr val="C00000"/>
                </a:solidFill>
              </a:rPr>
              <a:t>6</a:t>
            </a:r>
            <a:r>
              <a:rPr lang="en-US" sz="3600" b="0" dirty="0" smtClean="0">
                <a:solidFill>
                  <a:srgbClr val="C00000"/>
                </a:solidFill>
              </a:rPr>
              <a:t>.4 Intrusion Detection</a:t>
            </a:r>
          </a:p>
          <a:p>
            <a:pPr marL="0" indent="0">
              <a:spcBef>
                <a:spcPts val="1000"/>
              </a:spcBef>
              <a:buNone/>
            </a:pPr>
            <a:r>
              <a:rPr lang="en-US" sz="3600" b="0" dirty="0"/>
              <a:t>6</a:t>
            </a:r>
            <a:r>
              <a:rPr lang="en-US" sz="3600" b="0" dirty="0" smtClean="0"/>
              <a:t>.5 Wireless Networking</a:t>
            </a:r>
            <a:endParaRPr lang="en-US" sz="3600" b="0"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40</a:t>
            </a:fld>
            <a:endParaRPr lang="en-US" dirty="0"/>
          </a:p>
        </p:txBody>
      </p:sp>
    </p:spTree>
    <p:extLst>
      <p:ext uri="{BB962C8B-B14F-4D97-AF65-F5344CB8AC3E}">
        <p14:creationId xmlns:p14="http://schemas.microsoft.com/office/powerpoint/2010/main" val="9062186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Intrusion Detection Systems </a:t>
            </a:r>
          </a:p>
        </p:txBody>
      </p:sp>
      <p:sp>
        <p:nvSpPr>
          <p:cNvPr id="3" name="Content Placeholder 2"/>
          <p:cNvSpPr>
            <a:spLocks noGrp="1"/>
          </p:cNvSpPr>
          <p:nvPr>
            <p:ph idx="1"/>
          </p:nvPr>
        </p:nvSpPr>
        <p:spPr/>
        <p:txBody>
          <a:bodyPr/>
          <a:lstStyle/>
          <a:p>
            <a:r>
              <a:rPr lang="en-US" dirty="0"/>
              <a:t>Intrusion </a:t>
            </a:r>
          </a:p>
          <a:p>
            <a:pPr marL="444500" lvl="1" indent="0">
              <a:buNone/>
            </a:pPr>
            <a:r>
              <a:rPr lang="en-US" dirty="0"/>
              <a:t>– Actions aimed at compromising the security of the target (confidentiality, integrity, availability of computing/networking resources) </a:t>
            </a:r>
          </a:p>
          <a:p>
            <a:r>
              <a:rPr lang="en-US" dirty="0"/>
              <a:t>Intrusion detection </a:t>
            </a:r>
          </a:p>
          <a:p>
            <a:pPr marL="444500" lvl="1" indent="0">
              <a:buNone/>
            </a:pPr>
            <a:r>
              <a:rPr lang="en-US" dirty="0"/>
              <a:t>– The identification through intrusion signatures and report of intrusion activities </a:t>
            </a:r>
          </a:p>
          <a:p>
            <a:r>
              <a:rPr lang="en-US" dirty="0"/>
              <a:t>Intrusion prevention </a:t>
            </a:r>
          </a:p>
          <a:p>
            <a:pPr marL="444500" lvl="1" indent="0">
              <a:buNone/>
            </a:pPr>
            <a:r>
              <a:rPr lang="en-US" dirty="0"/>
              <a:t>– The process of both detecting intrusion activities and managing automatic responsive actions throughout the network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41</a:t>
            </a:fld>
            <a:endParaRPr lang="en-US" dirty="0"/>
          </a:p>
        </p:txBody>
      </p:sp>
    </p:spTree>
    <p:extLst>
      <p:ext uri="{BB962C8B-B14F-4D97-AF65-F5344CB8AC3E}">
        <p14:creationId xmlns:p14="http://schemas.microsoft.com/office/powerpoint/2010/main" val="1902433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Intrusion Detection Systems (IDS)</a:t>
            </a:r>
            <a:endParaRPr lang="en-US" dirty="0"/>
          </a:p>
        </p:txBody>
      </p:sp>
      <p:pic>
        <p:nvPicPr>
          <p:cNvPr id="5" name="Content Placeholder 4" descr="fig06-64.eps"/>
          <p:cNvPicPr>
            <a:picLocks noGrp="1" noChangeAspect="1"/>
          </p:cNvPicPr>
          <p:nvPr>
            <p:ph idx="1"/>
          </p:nvPr>
        </p:nvPicPr>
        <p:blipFill rotWithShape="1">
          <a:blip r:embed="rId3">
            <a:extLst>
              <a:ext uri="{28A0092B-C50C-407E-A947-70E740481C1C}">
                <a14:useLocalDpi xmlns:a14="http://schemas.microsoft.com/office/drawing/2010/main" val="0"/>
              </a:ext>
            </a:extLst>
          </a:blip>
          <a:srcRect l="-2322" t="-1217" r="-1888" b="-1622"/>
          <a:stretch/>
        </p:blipFill>
        <p:spPr>
          <a:xfrm>
            <a:off x="2182683" y="2066133"/>
            <a:ext cx="8341146" cy="7152640"/>
          </a:xfrm>
        </p:spPr>
      </p:pic>
      <p:sp>
        <p:nvSpPr>
          <p:cNvPr id="4" name="Slide Number Placeholder 3"/>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42</a:t>
            </a:fld>
            <a:endParaRPr lang="en-US">
              <a:latin typeface="Arial"/>
            </a:endParaRPr>
          </a:p>
        </p:txBody>
      </p:sp>
    </p:spTree>
    <p:extLst>
      <p:ext uri="{BB962C8B-B14F-4D97-AF65-F5344CB8AC3E}">
        <p14:creationId xmlns:p14="http://schemas.microsoft.com/office/powerpoint/2010/main" val="2555420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Intrusions</a:t>
            </a:r>
            <a:endParaRPr lang="en-US" dirty="0"/>
          </a:p>
        </p:txBody>
      </p:sp>
      <p:sp>
        <p:nvSpPr>
          <p:cNvPr id="3" name="Content Placeholder 2"/>
          <p:cNvSpPr>
            <a:spLocks noGrp="1"/>
          </p:cNvSpPr>
          <p:nvPr>
            <p:ph idx="1"/>
          </p:nvPr>
        </p:nvSpPr>
        <p:spPr>
          <a:xfrm>
            <a:off x="571500" y="2088126"/>
            <a:ext cx="11861800" cy="6565900"/>
          </a:xfrm>
        </p:spPr>
        <p:txBody>
          <a:bodyPr/>
          <a:lstStyle/>
          <a:p>
            <a:pPr>
              <a:spcBef>
                <a:spcPts val="1000"/>
              </a:spcBef>
            </a:pPr>
            <a:r>
              <a:rPr lang="en-US" sz="2400" dirty="0" smtClean="0"/>
              <a:t>An </a:t>
            </a:r>
            <a:r>
              <a:rPr lang="en-US" sz="2400" dirty="0"/>
              <a:t>IDS is designed to detect a number of threats, including the following: </a:t>
            </a:r>
          </a:p>
          <a:p>
            <a:pPr lvl="1">
              <a:spcBef>
                <a:spcPts val="1000"/>
              </a:spcBef>
            </a:pPr>
            <a:r>
              <a:rPr lang="en-US" sz="2000" b="1" dirty="0" smtClean="0"/>
              <a:t>masquerader</a:t>
            </a:r>
            <a:r>
              <a:rPr lang="en-US" sz="2000" dirty="0"/>
              <a:t>: an attacker who is falsely using the identity and/or credentials of a legitimate user to gain access to a computer system or network </a:t>
            </a:r>
          </a:p>
          <a:p>
            <a:pPr lvl="1">
              <a:spcBef>
                <a:spcPts val="1000"/>
              </a:spcBef>
            </a:pPr>
            <a:r>
              <a:rPr lang="en-US" sz="2000" b="1" dirty="0"/>
              <a:t>Misfeasor</a:t>
            </a:r>
            <a:r>
              <a:rPr lang="en-US" sz="2000" dirty="0"/>
              <a:t>: a legitimate user who performs actions he is not authorized to do </a:t>
            </a:r>
            <a:endParaRPr lang="en-US" sz="2000" dirty="0" smtClean="0"/>
          </a:p>
          <a:p>
            <a:pPr lvl="1">
              <a:spcBef>
                <a:spcPts val="1000"/>
              </a:spcBef>
            </a:pPr>
            <a:r>
              <a:rPr lang="en-US" sz="2000" b="1" dirty="0" smtClean="0"/>
              <a:t>Clandestine </a:t>
            </a:r>
            <a:r>
              <a:rPr lang="en-US" sz="2000" b="1" dirty="0"/>
              <a:t>user</a:t>
            </a:r>
            <a:r>
              <a:rPr lang="en-US" sz="2000" dirty="0"/>
              <a:t>: a user who tries to block or cover up his actions by deleting </a:t>
            </a:r>
            <a:r>
              <a:rPr lang="en-US" sz="2000" dirty="0" smtClean="0"/>
              <a:t>audit </a:t>
            </a:r>
            <a:r>
              <a:rPr lang="en-US" sz="2000" dirty="0"/>
              <a:t>files and/or system logs </a:t>
            </a:r>
          </a:p>
          <a:p>
            <a:pPr>
              <a:spcBef>
                <a:spcPts val="1000"/>
              </a:spcBef>
            </a:pPr>
            <a:r>
              <a:rPr lang="en-US" sz="2400" dirty="0" smtClean="0"/>
              <a:t>In </a:t>
            </a:r>
            <a:r>
              <a:rPr lang="en-US" sz="2400" dirty="0"/>
              <a:t>addition, an IDS is designed to detect automated attacks and threats, including the following:</a:t>
            </a:r>
            <a:r>
              <a:rPr lang="en-US" sz="2000" dirty="0"/>
              <a:t> </a:t>
            </a:r>
          </a:p>
          <a:p>
            <a:pPr lvl="1">
              <a:spcBef>
                <a:spcPts val="1000"/>
              </a:spcBef>
            </a:pPr>
            <a:r>
              <a:rPr lang="en-US" sz="2000" b="1" dirty="0" smtClean="0"/>
              <a:t>port </a:t>
            </a:r>
            <a:r>
              <a:rPr lang="en-US" sz="2000" b="1" dirty="0"/>
              <a:t>scans</a:t>
            </a:r>
            <a:r>
              <a:rPr lang="en-US" sz="2000" dirty="0"/>
              <a:t>: information gathering intended to determine which ports on a host are open for TCP connections </a:t>
            </a:r>
          </a:p>
          <a:p>
            <a:pPr lvl="1">
              <a:spcBef>
                <a:spcPts val="1000"/>
              </a:spcBef>
            </a:pPr>
            <a:r>
              <a:rPr lang="en-US" sz="2000" b="1" dirty="0"/>
              <a:t>Denial-of-service attacks</a:t>
            </a:r>
            <a:r>
              <a:rPr lang="en-US" sz="2000" dirty="0"/>
              <a:t>: network attacks meant to overwhelm a host and shut out legitimate accesses </a:t>
            </a:r>
          </a:p>
          <a:p>
            <a:pPr lvl="1">
              <a:spcBef>
                <a:spcPts val="1000"/>
              </a:spcBef>
            </a:pPr>
            <a:r>
              <a:rPr lang="en-US" sz="2000" b="1" dirty="0"/>
              <a:t>Malware attacks</a:t>
            </a:r>
            <a:r>
              <a:rPr lang="en-US" sz="2000" dirty="0"/>
              <a:t>: replicating malicious software attacks, such as Trojan horses, computer worms, viruses, etc. </a:t>
            </a:r>
          </a:p>
          <a:p>
            <a:pPr lvl="1">
              <a:spcBef>
                <a:spcPts val="1000"/>
              </a:spcBef>
            </a:pPr>
            <a:r>
              <a:rPr lang="en-US" sz="2000" b="1" dirty="0"/>
              <a:t>ARP spoofing</a:t>
            </a:r>
            <a:r>
              <a:rPr lang="en-US" sz="2000" dirty="0"/>
              <a:t>: an attempt to redirect IP traffic in a local-area network </a:t>
            </a:r>
          </a:p>
          <a:p>
            <a:pPr lvl="1">
              <a:spcBef>
                <a:spcPts val="1000"/>
              </a:spcBef>
            </a:pPr>
            <a:r>
              <a:rPr lang="en-US" sz="2000" b="1" dirty="0"/>
              <a:t>DNS cache poisoning</a:t>
            </a:r>
            <a:r>
              <a:rPr lang="en-US" sz="2000" dirty="0"/>
              <a:t>: a pharming attack directed at changing a host’s DNS cache to create a falsified domain-name/IP-address association </a:t>
            </a:r>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43</a:t>
            </a:fld>
            <a:endParaRPr lang="en-US" dirty="0"/>
          </a:p>
        </p:txBody>
      </p:sp>
    </p:spTree>
    <p:extLst>
      <p:ext uri="{BB962C8B-B14F-4D97-AF65-F5344CB8AC3E}">
        <p14:creationId xmlns:p14="http://schemas.microsoft.com/office/powerpoint/2010/main" val="19045760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Alarm </a:t>
            </a:r>
            <a:r>
              <a:rPr lang="en-US" dirty="0" smtClean="0"/>
              <a:t>Outcomes</a:t>
            </a:r>
            <a:endParaRPr lang="en-US" dirty="0"/>
          </a:p>
        </p:txBody>
      </p:sp>
      <p:sp>
        <p:nvSpPr>
          <p:cNvPr id="3" name="Content Placeholder 2"/>
          <p:cNvSpPr>
            <a:spLocks noGrp="1"/>
          </p:cNvSpPr>
          <p:nvPr>
            <p:ph idx="1"/>
          </p:nvPr>
        </p:nvSpPr>
        <p:spPr/>
        <p:txBody>
          <a:bodyPr/>
          <a:lstStyle/>
          <a:p>
            <a:r>
              <a:rPr lang="en-US" dirty="0" smtClean="0"/>
              <a:t>Alarms can be sounded (positive) or not (negative</a:t>
            </a:r>
            <a:r>
              <a:rPr lang="en-US" dirty="0"/>
              <a:t>)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44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1251" y="2877177"/>
            <a:ext cx="7757651" cy="6247773"/>
          </a:xfrm>
          <a:prstGeom prst="rect">
            <a:avLst/>
          </a:prstGeom>
        </p:spPr>
      </p:pic>
    </p:spTree>
    <p:extLst>
      <p:ext uri="{BB962C8B-B14F-4D97-AF65-F5344CB8AC3E}">
        <p14:creationId xmlns:p14="http://schemas.microsoft.com/office/powerpoint/2010/main" val="3328156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Approaches</a:t>
            </a:r>
          </a:p>
        </p:txBody>
      </p:sp>
      <p:sp>
        <p:nvSpPr>
          <p:cNvPr id="5" name="Slide Number Placeholder 4"/>
          <p:cNvSpPr>
            <a:spLocks noGrp="1"/>
          </p:cNvSpPr>
          <p:nvPr>
            <p:ph type="sldNum" sz="quarter" idx="12"/>
          </p:nvPr>
        </p:nvSpPr>
        <p:spPr/>
        <p:txBody>
          <a:bodyPr/>
          <a:lstStyle/>
          <a:p>
            <a:fld id="{55B28040-0FD8-C544-8357-9EE6C5A36700}" type="slidenum">
              <a:rPr lang="en-US" smtClean="0"/>
              <a:t>45</a:t>
            </a:fld>
            <a:endParaRPr lang="en-US"/>
          </a:p>
        </p:txBody>
      </p:sp>
      <p:sp>
        <p:nvSpPr>
          <p:cNvPr id="7" name="Text Placeholder 5"/>
          <p:cNvSpPr txBox="1">
            <a:spLocks/>
          </p:cNvSpPr>
          <p:nvPr/>
        </p:nvSpPr>
        <p:spPr>
          <a:xfrm>
            <a:off x="571500" y="2111693"/>
            <a:ext cx="5592064" cy="815987"/>
          </a:xfrm>
          <a:prstGeom prst="rect">
            <a:avLst/>
          </a:prstGeom>
          <a:solidFill>
            <a:srgbClr val="0070C0"/>
          </a:solidFill>
          <a:ln w="12700">
            <a:solidFill>
              <a:schemeClr val="accent2"/>
            </a:solidFill>
            <a:miter lim="400000"/>
          </a:ln>
          <a:extLst>
            <a:ext uri="{C572A759-6A51-4108-AA02-DFA0A04FC94B}">
              <ma14:wrappingTextBoxFlag xmlns:ma14="http://schemas.microsoft.com/office/mac/drawingml/2011/main" val="1"/>
            </a:ext>
          </a:extLst>
        </p:spPr>
        <p:txBody>
          <a:bodyPr lIns="0" tIns="0" rIns="0" bIns="0"/>
          <a:lstStyle>
            <a:lvl1pPr marL="266700" indent="-266700" defTabSz="584200">
              <a:spcBef>
                <a:spcPts val="3000"/>
              </a:spcBef>
              <a:buSzPct val="100000"/>
              <a:buChar char="•"/>
              <a:defRPr sz="2800" b="1">
                <a:solidFill>
                  <a:srgbClr val="008751"/>
                </a:solidFill>
                <a:latin typeface="+mn-lt"/>
                <a:ea typeface="+mn-ea"/>
                <a:cs typeface="+mn-cs"/>
                <a:sym typeface="Helvetica Neue"/>
              </a:defRPr>
            </a:lvl1pPr>
            <a:lvl2pPr marL="711200" indent="-266700" defTabSz="584200">
              <a:spcBef>
                <a:spcPts val="1500"/>
              </a:spcBef>
              <a:buSzPct val="100000"/>
              <a:buChar char="-"/>
              <a:defRPr sz="2800" b="0">
                <a:solidFill>
                  <a:srgbClr val="232323"/>
                </a:solidFill>
                <a:latin typeface="+mn-lt"/>
                <a:ea typeface="+mn-ea"/>
                <a:cs typeface="+mn-cs"/>
                <a:sym typeface="Helvetica Neue"/>
              </a:defRPr>
            </a:lvl2pPr>
            <a:lvl3pPr marL="1155700" indent="-266700" defTabSz="584200">
              <a:spcBef>
                <a:spcPts val="1500"/>
              </a:spcBef>
              <a:buSzPct val="75000"/>
              <a:buChar char="•"/>
              <a:defRPr sz="2800" b="0">
                <a:solidFill>
                  <a:srgbClr val="AB1500"/>
                </a:solidFill>
                <a:latin typeface="+mn-lt"/>
                <a:ea typeface="+mn-ea"/>
                <a:cs typeface="+mn-cs"/>
                <a:sym typeface="Helvetica Neue"/>
              </a:defRPr>
            </a:lvl3pPr>
            <a:lvl4pPr marL="1600200" indent="-266700" defTabSz="584200">
              <a:spcBef>
                <a:spcPts val="1500"/>
              </a:spcBef>
              <a:buSzPct val="100000"/>
              <a:buChar char="-"/>
              <a:defRPr sz="2800" b="0">
                <a:solidFill>
                  <a:srgbClr val="232323"/>
                </a:solidFill>
                <a:latin typeface="+mn-lt"/>
                <a:ea typeface="+mn-ea"/>
                <a:cs typeface="+mn-cs"/>
                <a:sym typeface="Helvetica Neue"/>
              </a:defRPr>
            </a:lvl4pPr>
            <a:lvl5pPr marL="2044700" indent="-266700" defTabSz="584200">
              <a:spcBef>
                <a:spcPts val="1500"/>
              </a:spcBef>
              <a:buSzPct val="75000"/>
              <a:buChar char="•"/>
              <a:defRPr sz="2800" b="0">
                <a:solidFill>
                  <a:srgbClr val="008751"/>
                </a:solidFill>
                <a:latin typeface="+mn-lt"/>
                <a:ea typeface="+mn-ea"/>
                <a:cs typeface="+mn-cs"/>
                <a:sym typeface="Helvetica Neue"/>
              </a:defRPr>
            </a:lvl5pPr>
            <a:lvl6pPr marL="2489200" indent="-266700" defTabSz="584200">
              <a:spcBef>
                <a:spcPts val="3000"/>
              </a:spcBef>
              <a:buSzPct val="75000"/>
              <a:buChar char="•"/>
              <a:defRPr sz="2800" b="1">
                <a:solidFill>
                  <a:srgbClr val="008751"/>
                </a:solidFill>
                <a:latin typeface="+mn-lt"/>
                <a:ea typeface="+mn-ea"/>
                <a:cs typeface="+mn-cs"/>
                <a:sym typeface="Helvetica Neue"/>
              </a:defRPr>
            </a:lvl6pPr>
            <a:lvl7pPr marL="2933700" indent="-266700" defTabSz="584200">
              <a:spcBef>
                <a:spcPts val="3000"/>
              </a:spcBef>
              <a:buSzPct val="75000"/>
              <a:buChar char="•"/>
              <a:defRPr sz="2800" b="1">
                <a:solidFill>
                  <a:srgbClr val="008751"/>
                </a:solidFill>
                <a:latin typeface="+mn-lt"/>
                <a:ea typeface="+mn-ea"/>
                <a:cs typeface="+mn-cs"/>
                <a:sym typeface="Helvetica Neue"/>
              </a:defRPr>
            </a:lvl7pPr>
            <a:lvl8pPr marL="3378200" indent="-266700" defTabSz="584200">
              <a:spcBef>
                <a:spcPts val="3000"/>
              </a:spcBef>
              <a:buSzPct val="75000"/>
              <a:buChar char="•"/>
              <a:defRPr sz="2800" b="1">
                <a:solidFill>
                  <a:srgbClr val="008751"/>
                </a:solidFill>
                <a:latin typeface="+mn-lt"/>
                <a:ea typeface="+mn-ea"/>
                <a:cs typeface="+mn-cs"/>
                <a:sym typeface="Helvetica Neue"/>
              </a:defRPr>
            </a:lvl8pPr>
            <a:lvl9pPr marL="3822700" indent="-266700" defTabSz="584200">
              <a:spcBef>
                <a:spcPts val="3000"/>
              </a:spcBef>
              <a:buSzPct val="75000"/>
              <a:buChar char="•"/>
              <a:defRPr sz="2800" b="1">
                <a:solidFill>
                  <a:srgbClr val="008751"/>
                </a:solidFill>
                <a:latin typeface="+mn-lt"/>
                <a:ea typeface="+mn-ea"/>
                <a:cs typeface="+mn-cs"/>
                <a:sym typeface="Helvetica Neue"/>
              </a:defRPr>
            </a:lvl9pPr>
          </a:lstStyle>
          <a:p>
            <a:pPr marL="0" indent="0">
              <a:buNone/>
            </a:pPr>
            <a:r>
              <a:rPr lang="en-US" sz="3200" b="0" dirty="0" smtClean="0">
                <a:solidFill>
                  <a:schemeClr val="bg1"/>
                </a:solidFill>
              </a:rPr>
              <a:t>Anomaly detection</a:t>
            </a:r>
            <a:endParaRPr lang="en-US" sz="3200" b="0" dirty="0">
              <a:solidFill>
                <a:schemeClr val="bg1"/>
              </a:solidFill>
            </a:endParaRPr>
          </a:p>
        </p:txBody>
      </p:sp>
      <p:sp>
        <p:nvSpPr>
          <p:cNvPr id="8" name="Text Placeholder 7"/>
          <p:cNvSpPr txBox="1">
            <a:spLocks/>
          </p:cNvSpPr>
          <p:nvPr/>
        </p:nvSpPr>
        <p:spPr>
          <a:xfrm>
            <a:off x="6707223" y="2111693"/>
            <a:ext cx="5592064" cy="815987"/>
          </a:xfrm>
          <a:prstGeom prst="rect">
            <a:avLst/>
          </a:prstGeom>
          <a:solidFill>
            <a:srgbClr val="0070C0"/>
          </a:solidFill>
        </p:spPr>
        <p:txBody>
          <a:bodyPr/>
          <a:lstStyle>
            <a:lvl1pPr marL="266700" indent="-266700" defTabSz="584200">
              <a:spcBef>
                <a:spcPts val="3000"/>
              </a:spcBef>
              <a:buSzPct val="100000"/>
              <a:buChar char="•"/>
              <a:defRPr sz="2800" b="1">
                <a:solidFill>
                  <a:srgbClr val="008751"/>
                </a:solidFill>
                <a:latin typeface="+mn-lt"/>
                <a:ea typeface="+mn-ea"/>
                <a:cs typeface="+mn-cs"/>
                <a:sym typeface="Helvetica Neue"/>
              </a:defRPr>
            </a:lvl1pPr>
            <a:lvl2pPr marL="711200" indent="-266700" defTabSz="584200">
              <a:spcBef>
                <a:spcPts val="3000"/>
              </a:spcBef>
              <a:buSzPct val="100000"/>
              <a:buChar char="•"/>
              <a:defRPr sz="2800" b="1">
                <a:solidFill>
                  <a:srgbClr val="008751"/>
                </a:solidFill>
                <a:latin typeface="+mn-lt"/>
                <a:ea typeface="+mn-ea"/>
                <a:cs typeface="+mn-cs"/>
                <a:sym typeface="Helvetica Neue"/>
              </a:defRPr>
            </a:lvl2pPr>
            <a:lvl3pPr marL="1155700" indent="-266700" defTabSz="584200">
              <a:spcBef>
                <a:spcPts val="3000"/>
              </a:spcBef>
              <a:buSzPct val="75000"/>
              <a:buChar char="•"/>
              <a:defRPr sz="2800" b="1">
                <a:solidFill>
                  <a:srgbClr val="008751"/>
                </a:solidFill>
                <a:latin typeface="+mn-lt"/>
                <a:ea typeface="+mn-ea"/>
                <a:cs typeface="+mn-cs"/>
                <a:sym typeface="Helvetica Neue"/>
              </a:defRPr>
            </a:lvl3pPr>
            <a:lvl4pPr marL="1600200" indent="-266700" defTabSz="584200">
              <a:spcBef>
                <a:spcPts val="3000"/>
              </a:spcBef>
              <a:buSzPct val="100000"/>
              <a:buChar char="•"/>
              <a:defRPr sz="2800" b="1">
                <a:solidFill>
                  <a:srgbClr val="008751"/>
                </a:solidFill>
                <a:latin typeface="+mn-lt"/>
                <a:ea typeface="+mn-ea"/>
                <a:cs typeface="+mn-cs"/>
                <a:sym typeface="Helvetica Neue"/>
              </a:defRPr>
            </a:lvl4pPr>
            <a:lvl5pPr marL="2044700" indent="-266700" defTabSz="584200">
              <a:spcBef>
                <a:spcPts val="3000"/>
              </a:spcBef>
              <a:buSzPct val="75000"/>
              <a:buChar char="•"/>
              <a:defRPr sz="2800" b="1">
                <a:solidFill>
                  <a:srgbClr val="008751"/>
                </a:solidFill>
                <a:latin typeface="+mn-lt"/>
                <a:ea typeface="+mn-ea"/>
                <a:cs typeface="+mn-cs"/>
                <a:sym typeface="Helvetica Neue"/>
              </a:defRPr>
            </a:lvl5pPr>
            <a:lvl6pPr marL="2489200" indent="-266700" defTabSz="584200">
              <a:spcBef>
                <a:spcPts val="3000"/>
              </a:spcBef>
              <a:buSzPct val="75000"/>
              <a:buChar char="•"/>
              <a:defRPr sz="2800" b="1">
                <a:solidFill>
                  <a:srgbClr val="008751"/>
                </a:solidFill>
                <a:latin typeface="+mn-lt"/>
                <a:ea typeface="+mn-ea"/>
                <a:cs typeface="+mn-cs"/>
                <a:sym typeface="Helvetica Neue"/>
              </a:defRPr>
            </a:lvl6pPr>
            <a:lvl7pPr marL="2933700" indent="-266700" defTabSz="584200">
              <a:spcBef>
                <a:spcPts val="3000"/>
              </a:spcBef>
              <a:buSzPct val="75000"/>
              <a:buChar char="•"/>
              <a:defRPr sz="2800" b="1">
                <a:solidFill>
                  <a:srgbClr val="008751"/>
                </a:solidFill>
                <a:latin typeface="+mn-lt"/>
                <a:ea typeface="+mn-ea"/>
                <a:cs typeface="+mn-cs"/>
                <a:sym typeface="Helvetica Neue"/>
              </a:defRPr>
            </a:lvl7pPr>
            <a:lvl8pPr marL="3378200" indent="-266700" defTabSz="584200">
              <a:spcBef>
                <a:spcPts val="3000"/>
              </a:spcBef>
              <a:buSzPct val="75000"/>
              <a:buChar char="•"/>
              <a:defRPr sz="2800" b="1">
                <a:solidFill>
                  <a:srgbClr val="008751"/>
                </a:solidFill>
                <a:latin typeface="+mn-lt"/>
                <a:ea typeface="+mn-ea"/>
                <a:cs typeface="+mn-cs"/>
                <a:sym typeface="Helvetica Neue"/>
              </a:defRPr>
            </a:lvl8pPr>
            <a:lvl9pPr marL="3822700" indent="-266700" defTabSz="584200">
              <a:spcBef>
                <a:spcPts val="3000"/>
              </a:spcBef>
              <a:buSzPct val="75000"/>
              <a:buChar char="•"/>
              <a:defRPr sz="2800" b="1">
                <a:solidFill>
                  <a:srgbClr val="008751"/>
                </a:solidFill>
                <a:latin typeface="+mn-lt"/>
                <a:ea typeface="+mn-ea"/>
                <a:cs typeface="+mn-cs"/>
                <a:sym typeface="Helvetica Neue"/>
              </a:defRPr>
            </a:lvl9pPr>
          </a:lstStyle>
          <a:p>
            <a:pPr marL="0" indent="0">
              <a:buNone/>
            </a:pPr>
            <a:r>
              <a:rPr lang="en-US" sz="3200" b="0" dirty="0" smtClean="0">
                <a:solidFill>
                  <a:schemeClr val="bg1"/>
                </a:solidFill>
              </a:rPr>
              <a:t>Signature/Heuristic detection</a:t>
            </a:r>
            <a:endParaRPr lang="en-US" sz="3200" b="0" dirty="0">
              <a:solidFill>
                <a:schemeClr val="bg1"/>
              </a:solidFill>
            </a:endParaRPr>
          </a:p>
        </p:txBody>
      </p:sp>
      <p:sp>
        <p:nvSpPr>
          <p:cNvPr id="9" name="Content Placeholder 6"/>
          <p:cNvSpPr>
            <a:spLocks noGrp="1"/>
          </p:cNvSpPr>
          <p:nvPr>
            <p:ph sz="half" idx="1"/>
          </p:nvPr>
        </p:nvSpPr>
        <p:spPr>
          <a:xfrm>
            <a:off x="650240" y="3127386"/>
            <a:ext cx="5527040" cy="4541775"/>
          </a:xfrm>
        </p:spPr>
        <p:txBody>
          <a:bodyPr>
            <a:normAutofit/>
          </a:bodyPr>
          <a:lstStyle/>
          <a:p>
            <a:pPr>
              <a:spcAft>
                <a:spcPts val="1138"/>
              </a:spcAft>
              <a:buSzPct val="140000"/>
            </a:pPr>
            <a:r>
              <a:rPr lang="en-US" dirty="0" smtClean="0"/>
              <a:t>Involves the collection of data relating to the behavior of legitimate users over a period of time</a:t>
            </a:r>
          </a:p>
          <a:p>
            <a:pPr>
              <a:spcAft>
                <a:spcPts val="1138"/>
              </a:spcAft>
              <a:buSzPct val="140000"/>
            </a:pPr>
            <a:r>
              <a:rPr lang="en-US" dirty="0" smtClean="0"/>
              <a:t>Current observed behavior is analyzed to determine whether this behavior is that of a legitimate user or that of an intruder</a:t>
            </a:r>
          </a:p>
        </p:txBody>
      </p:sp>
      <p:sp>
        <p:nvSpPr>
          <p:cNvPr id="10" name="Content Placeholder 6"/>
          <p:cNvSpPr>
            <a:spLocks noGrp="1"/>
          </p:cNvSpPr>
          <p:nvPr>
            <p:ph sz="half" idx="2"/>
          </p:nvPr>
        </p:nvSpPr>
        <p:spPr>
          <a:xfrm>
            <a:off x="6707223" y="3171630"/>
            <a:ext cx="5527040" cy="4453285"/>
          </a:xfrm>
        </p:spPr>
        <p:txBody>
          <a:bodyPr>
            <a:normAutofit/>
          </a:bodyPr>
          <a:lstStyle/>
          <a:p>
            <a:pPr>
              <a:spcAft>
                <a:spcPts val="1138"/>
              </a:spcAft>
              <a:buSzPct val="140000"/>
            </a:pPr>
            <a:r>
              <a:rPr lang="en-US" dirty="0" smtClean="0"/>
              <a:t>Involves the collection of data relating to the behavior of legitimate users over a period of time</a:t>
            </a:r>
          </a:p>
          <a:p>
            <a:pPr>
              <a:spcAft>
                <a:spcPts val="1138"/>
              </a:spcAft>
              <a:buSzPct val="140000"/>
            </a:pPr>
            <a:r>
              <a:rPr lang="en-US" dirty="0" smtClean="0"/>
              <a:t>Current observed behavior is analyzed to determine whether this behavior is that of a legitimate user or that of an intruder</a:t>
            </a:r>
          </a:p>
        </p:txBody>
      </p:sp>
    </p:spTree>
    <p:extLst>
      <p:ext uri="{BB962C8B-B14F-4D97-AF65-F5344CB8AC3E}">
        <p14:creationId xmlns:p14="http://schemas.microsoft.com/office/powerpoint/2010/main" val="16132577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951" y="855406"/>
            <a:ext cx="11704320" cy="925942"/>
          </a:xfrm>
        </p:spPr>
        <p:txBody>
          <a:bodyPr/>
          <a:lstStyle/>
          <a:p>
            <a:r>
              <a:rPr lang="en-US" dirty="0" smtClean="0"/>
              <a:t>Anomaly Detection</a:t>
            </a:r>
            <a:endParaRPr lang="en-US" dirty="0"/>
          </a:p>
        </p:txBody>
      </p:sp>
      <p:sp>
        <p:nvSpPr>
          <p:cNvPr id="3" name="Content Placeholder 2"/>
          <p:cNvSpPr>
            <a:spLocks noGrp="1"/>
          </p:cNvSpPr>
          <p:nvPr>
            <p:ph idx="1"/>
          </p:nvPr>
        </p:nvSpPr>
        <p:spPr>
          <a:xfrm>
            <a:off x="664951" y="2418927"/>
            <a:ext cx="11704320" cy="884712"/>
          </a:xfrm>
        </p:spPr>
        <p:txBody>
          <a:bodyPr>
            <a:normAutofit/>
          </a:bodyPr>
          <a:lstStyle/>
          <a:p>
            <a:pPr marL="0" indent="0">
              <a:buSzPct val="140000"/>
              <a:buNone/>
            </a:pPr>
            <a:r>
              <a:rPr lang="en-US" sz="3982" b="0" dirty="0"/>
              <a:t>A variety of classification approaches are used:</a:t>
            </a:r>
          </a:p>
        </p:txBody>
      </p:sp>
      <p:graphicFrame>
        <p:nvGraphicFramePr>
          <p:cNvPr id="4" name="Diagram 3"/>
          <p:cNvGraphicFramePr/>
          <p:nvPr>
            <p:extLst>
              <p:ext uri="{D42A27DB-BD31-4B8C-83A1-F6EECF244321}">
                <p14:modId xmlns:p14="http://schemas.microsoft.com/office/powerpoint/2010/main" val="951860881"/>
              </p:ext>
            </p:extLst>
          </p:nvPr>
        </p:nvGraphicFramePr>
        <p:xfrm>
          <a:off x="1408854" y="4009813"/>
          <a:ext cx="10512213" cy="53464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pPr>
              <a:defRPr/>
            </a:pPr>
            <a:fld id="{90696C2E-113D-8F4F-97AA-4895F71B68EA}" type="slidenum">
              <a:rPr lang="en-US" smtClean="0"/>
              <a:pPr>
                <a:defRPr/>
              </a:pPr>
              <a:t>46</a:t>
            </a:fld>
            <a:endParaRPr lang="en-US" dirty="0"/>
          </a:p>
        </p:txBody>
      </p:sp>
    </p:spTree>
    <p:extLst>
      <p:ext uri="{BB962C8B-B14F-4D97-AF65-F5344CB8AC3E}">
        <p14:creationId xmlns:p14="http://schemas.microsoft.com/office/powerpoint/2010/main" val="636295038"/>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431" y="1141937"/>
            <a:ext cx="11194027" cy="736435"/>
          </a:xfrm>
        </p:spPr>
        <p:txBody>
          <a:bodyPr/>
          <a:lstStyle/>
          <a:p>
            <a:r>
              <a:rPr lang="en-US" sz="4400" dirty="0"/>
              <a:t>Signature or Heuristic Detection</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456398805"/>
              </p:ext>
            </p:extLst>
          </p:nvPr>
        </p:nvGraphicFramePr>
        <p:xfrm>
          <a:off x="502173" y="2344994"/>
          <a:ext cx="11982131" cy="6548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47</a:t>
            </a:fld>
            <a:endParaRPr lang="en-US" dirty="0"/>
          </a:p>
        </p:txBody>
      </p:sp>
    </p:spTree>
    <p:extLst>
      <p:ext uri="{BB962C8B-B14F-4D97-AF65-F5344CB8AC3E}">
        <p14:creationId xmlns:p14="http://schemas.microsoft.com/office/powerpoint/2010/main" val="1943455335"/>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650240" y="562188"/>
            <a:ext cx="11533239" cy="1298877"/>
          </a:xfrm>
        </p:spPr>
        <p:txBody>
          <a:bodyPr wrap="square" numCol="1" anchorCtr="0" compatLnSpc="1">
            <a:prstTxWarp prst="textNoShape">
              <a:avLst/>
            </a:prstTxWarp>
          </a:bodyPr>
          <a:lstStyle/>
          <a:p>
            <a:pPr eaLnBrk="1" hangingPunct="1">
              <a:defRPr/>
            </a:pPr>
            <a:r>
              <a:rPr lang="en-US" dirty="0">
                <a:effectLst/>
              </a:rPr>
              <a:t>Host-Based </a:t>
            </a:r>
            <a:r>
              <a:rPr lang="en-US" dirty="0" smtClean="0">
                <a:effectLst/>
              </a:rPr>
              <a:t>IPS </a:t>
            </a:r>
            <a:r>
              <a:rPr lang="en-US" dirty="0">
                <a:effectLst/>
              </a:rPr>
              <a:t>(HIPS)</a:t>
            </a:r>
          </a:p>
        </p:txBody>
      </p:sp>
      <p:sp>
        <p:nvSpPr>
          <p:cNvPr id="245763" name="Rectangle 3"/>
          <p:cNvSpPr>
            <a:spLocks noGrp="1" noChangeArrowheads="1"/>
          </p:cNvSpPr>
          <p:nvPr>
            <p:ph idx="1"/>
          </p:nvPr>
        </p:nvSpPr>
        <p:spPr>
          <a:xfrm>
            <a:off x="650240" y="2241149"/>
            <a:ext cx="11921067" cy="7197548"/>
          </a:xfrm>
        </p:spPr>
        <p:txBody>
          <a:bodyPr wrap="square" numCol="1" anchor="t" anchorCtr="0" compatLnSpc="1">
            <a:prstTxWarp prst="textNoShape">
              <a:avLst/>
            </a:prstTxWarp>
            <a:normAutofit/>
          </a:bodyPr>
          <a:lstStyle/>
          <a:p>
            <a:pPr eaLnBrk="1" hangingPunct="1">
              <a:lnSpc>
                <a:spcPct val="90000"/>
              </a:lnSpc>
            </a:pPr>
            <a:r>
              <a:rPr lang="en-US" sz="3129" b="0" dirty="0">
                <a:ln w="0"/>
                <a:effectLst>
                  <a:outerShdw blurRad="38100" dist="19050" dir="2700000" algn="tl" rotWithShape="0">
                    <a:schemeClr val="dk1">
                      <a:alpha val="40000"/>
                    </a:schemeClr>
                  </a:outerShdw>
                </a:effectLst>
                <a:ea typeface="ＭＳ Ｐゴシック" pitchFamily="-110" charset="-128"/>
                <a:cs typeface="ＭＳ Ｐゴシック" pitchFamily="-110" charset="-128"/>
              </a:rPr>
              <a:t>Can make use of either signature/heuristic or anomaly detection techniques to identify attacks</a:t>
            </a:r>
          </a:p>
          <a:p>
            <a:pPr lvl="2">
              <a:lnSpc>
                <a:spcPct val="90000"/>
              </a:lnSpc>
              <a:spcAft>
                <a:spcPts val="1707"/>
              </a:spcAft>
              <a:buClr>
                <a:schemeClr val="accent2"/>
              </a:buClr>
            </a:pPr>
            <a:r>
              <a:rPr lang="en-US" sz="2702" dirty="0">
                <a:ln w="0"/>
                <a:solidFill>
                  <a:srgbClr val="008751"/>
                </a:solidFill>
                <a:effectLst>
                  <a:outerShdw blurRad="38100" dist="19050" dir="2700000" algn="tl" rotWithShape="0">
                    <a:schemeClr val="dk1">
                      <a:alpha val="40000"/>
                    </a:schemeClr>
                  </a:outerShdw>
                </a:effectLst>
                <a:ea typeface="ＭＳ Ｐゴシック" pitchFamily="-110" charset="-128"/>
              </a:rPr>
              <a:t>Signature: focus is on the specific content of application network traffic, or of sequences of system calls, looking for patterns that have been identified as malicious</a:t>
            </a:r>
          </a:p>
          <a:p>
            <a:pPr lvl="2">
              <a:lnSpc>
                <a:spcPct val="90000"/>
              </a:lnSpc>
              <a:spcBef>
                <a:spcPct val="0"/>
              </a:spcBef>
              <a:spcAft>
                <a:spcPts val="853"/>
              </a:spcAft>
              <a:buClr>
                <a:schemeClr val="accent2"/>
              </a:buClr>
            </a:pPr>
            <a:r>
              <a:rPr lang="en-US" sz="2702" dirty="0">
                <a:ln w="0"/>
                <a:solidFill>
                  <a:srgbClr val="008751"/>
                </a:solidFill>
                <a:effectLst>
                  <a:outerShdw blurRad="38100" dist="19050" dir="2700000" algn="tl" rotWithShape="0">
                    <a:schemeClr val="dk1">
                      <a:alpha val="40000"/>
                    </a:schemeClr>
                  </a:outerShdw>
                </a:effectLst>
                <a:ea typeface="ＭＳ Ｐゴシック" pitchFamily="-110" charset="-128"/>
              </a:rPr>
              <a:t>Anomaly: IPS is looking for behavior patterns that indicate malware</a:t>
            </a:r>
          </a:p>
          <a:p>
            <a:pPr eaLnBrk="1" hangingPunct="1">
              <a:lnSpc>
                <a:spcPct val="90000"/>
              </a:lnSpc>
            </a:pPr>
            <a:r>
              <a:rPr lang="en-US" sz="3129" b="0" dirty="0">
                <a:ln w="0"/>
                <a:effectLst>
                  <a:outerShdw blurRad="38100" dist="19050" dir="2700000" algn="tl" rotWithShape="0">
                    <a:schemeClr val="dk1">
                      <a:alpha val="40000"/>
                    </a:schemeClr>
                  </a:outerShdw>
                </a:effectLst>
                <a:ea typeface="ＭＳ Ｐゴシック" pitchFamily="-110" charset="-128"/>
                <a:cs typeface="ＭＳ Ｐゴシック" pitchFamily="-110" charset="-128"/>
              </a:rPr>
              <a:t>Examples of the types of malicious behavior addressed by a HIPS include:</a:t>
            </a:r>
          </a:p>
          <a:p>
            <a:pPr lvl="2">
              <a:lnSpc>
                <a:spcPct val="90000"/>
              </a:lnSpc>
              <a:spcBef>
                <a:spcPts val="853"/>
              </a:spcBef>
              <a:spcAft>
                <a:spcPts val="853"/>
              </a:spcAft>
              <a:buClr>
                <a:schemeClr val="accent2"/>
              </a:buClr>
            </a:pPr>
            <a:r>
              <a:rPr lang="en-US" sz="2702" dirty="0">
                <a:ln w="0"/>
                <a:solidFill>
                  <a:srgbClr val="008751"/>
                </a:solidFill>
                <a:effectLst>
                  <a:outerShdw blurRad="38100" dist="19050" dir="2700000" algn="tl" rotWithShape="0">
                    <a:schemeClr val="dk1">
                      <a:alpha val="40000"/>
                    </a:schemeClr>
                  </a:outerShdw>
                </a:effectLst>
                <a:ea typeface="ＭＳ Ｐゴシック" pitchFamily="-110" charset="-128"/>
              </a:rPr>
              <a:t>Modification of system resources</a:t>
            </a:r>
          </a:p>
          <a:p>
            <a:pPr lvl="2">
              <a:lnSpc>
                <a:spcPct val="90000"/>
              </a:lnSpc>
              <a:spcBef>
                <a:spcPts val="853"/>
              </a:spcBef>
              <a:spcAft>
                <a:spcPts val="853"/>
              </a:spcAft>
              <a:buClr>
                <a:schemeClr val="accent2"/>
              </a:buClr>
            </a:pPr>
            <a:r>
              <a:rPr lang="en-US" sz="2702" dirty="0">
                <a:ln w="0"/>
                <a:solidFill>
                  <a:srgbClr val="008751"/>
                </a:solidFill>
                <a:effectLst>
                  <a:outerShdw blurRad="38100" dist="19050" dir="2700000" algn="tl" rotWithShape="0">
                    <a:schemeClr val="dk1">
                      <a:alpha val="40000"/>
                    </a:schemeClr>
                  </a:outerShdw>
                </a:effectLst>
                <a:ea typeface="ＭＳ Ｐゴシック" pitchFamily="-110" charset="-128"/>
              </a:rPr>
              <a:t>Privilege-escalation exploits</a:t>
            </a:r>
          </a:p>
          <a:p>
            <a:pPr lvl="2">
              <a:lnSpc>
                <a:spcPct val="90000"/>
              </a:lnSpc>
              <a:spcBef>
                <a:spcPts val="853"/>
              </a:spcBef>
              <a:spcAft>
                <a:spcPts val="853"/>
              </a:spcAft>
              <a:buClr>
                <a:schemeClr val="accent2"/>
              </a:buClr>
            </a:pPr>
            <a:r>
              <a:rPr lang="en-US" sz="2702" dirty="0">
                <a:ln w="0"/>
                <a:solidFill>
                  <a:srgbClr val="008751"/>
                </a:solidFill>
                <a:effectLst>
                  <a:outerShdw blurRad="38100" dist="19050" dir="2700000" algn="tl" rotWithShape="0">
                    <a:schemeClr val="dk1">
                      <a:alpha val="40000"/>
                    </a:schemeClr>
                  </a:outerShdw>
                </a:effectLst>
                <a:ea typeface="ＭＳ Ｐゴシック" pitchFamily="-110" charset="-128"/>
              </a:rPr>
              <a:t>Buffer-overflow exploits</a:t>
            </a:r>
          </a:p>
          <a:p>
            <a:pPr lvl="2">
              <a:lnSpc>
                <a:spcPct val="90000"/>
              </a:lnSpc>
              <a:spcBef>
                <a:spcPts val="853"/>
              </a:spcBef>
              <a:spcAft>
                <a:spcPts val="853"/>
              </a:spcAft>
              <a:buClr>
                <a:schemeClr val="accent2"/>
              </a:buClr>
            </a:pPr>
            <a:r>
              <a:rPr lang="en-US" sz="2702" dirty="0">
                <a:ln w="0"/>
                <a:solidFill>
                  <a:srgbClr val="008751"/>
                </a:solidFill>
                <a:effectLst>
                  <a:outerShdw blurRad="38100" dist="19050" dir="2700000" algn="tl" rotWithShape="0">
                    <a:schemeClr val="dk1">
                      <a:alpha val="40000"/>
                    </a:schemeClr>
                  </a:outerShdw>
                </a:effectLst>
                <a:ea typeface="ＭＳ Ｐゴシック" pitchFamily="-110" charset="-128"/>
              </a:rPr>
              <a:t>Access to e-mail contact list</a:t>
            </a:r>
          </a:p>
          <a:p>
            <a:pPr lvl="2">
              <a:lnSpc>
                <a:spcPct val="90000"/>
              </a:lnSpc>
              <a:spcBef>
                <a:spcPts val="853"/>
              </a:spcBef>
              <a:spcAft>
                <a:spcPts val="853"/>
              </a:spcAft>
              <a:buClr>
                <a:schemeClr val="accent2"/>
              </a:buClr>
            </a:pPr>
            <a:r>
              <a:rPr lang="en-US" sz="2702" dirty="0">
                <a:ln w="0"/>
                <a:solidFill>
                  <a:srgbClr val="008751"/>
                </a:solidFill>
                <a:effectLst>
                  <a:outerShdw blurRad="38100" dist="19050" dir="2700000" algn="tl" rotWithShape="0">
                    <a:schemeClr val="dk1">
                      <a:alpha val="40000"/>
                    </a:schemeClr>
                  </a:outerShdw>
                </a:effectLst>
                <a:ea typeface="ＭＳ Ｐゴシック" pitchFamily="-110" charset="-128"/>
              </a:rPr>
              <a:t>Directory traversal</a:t>
            </a:r>
          </a:p>
        </p:txBody>
      </p:sp>
      <p:sp>
        <p:nvSpPr>
          <p:cNvPr id="5" name="TextBox 4"/>
          <p:cNvSpPr txBox="1"/>
          <p:nvPr/>
        </p:nvSpPr>
        <p:spPr>
          <a:xfrm>
            <a:off x="2924626" y="1211627"/>
            <a:ext cx="184730" cy="1011495"/>
          </a:xfrm>
          <a:prstGeom prst="rect">
            <a:avLst/>
          </a:prstGeom>
          <a:noFill/>
        </p:spPr>
        <p:txBody>
          <a:bodyPr wrap="none" rtlCol="0">
            <a:spAutoFit/>
          </a:bodyPr>
          <a:lstStyle/>
          <a:p>
            <a:endParaRPr lang="en-US" sz="5973" dirty="0"/>
          </a:p>
        </p:txBody>
      </p:sp>
      <p:sp>
        <p:nvSpPr>
          <p:cNvPr id="2" name="Slide Number Placeholder 1"/>
          <p:cNvSpPr>
            <a:spLocks noGrp="1"/>
          </p:cNvSpPr>
          <p:nvPr>
            <p:ph type="sldNum" sz="quarter" idx="12"/>
          </p:nvPr>
        </p:nvSpPr>
        <p:spPr/>
        <p:txBody>
          <a:bodyPr/>
          <a:lstStyle/>
          <a:p>
            <a:pPr>
              <a:defRPr/>
            </a:pPr>
            <a:fld id="{90696C2E-113D-8F4F-97AA-4895F71B68EA}" type="slidenum">
              <a:rPr lang="en-US" smtClean="0"/>
              <a:pPr>
                <a:defRPr/>
              </a:pPr>
              <a:t>48</a:t>
            </a:fld>
            <a:endParaRPr lang="en-US" dirty="0"/>
          </a:p>
        </p:txBody>
      </p:sp>
    </p:spTree>
    <p:extLst>
      <p:ext uri="{BB962C8B-B14F-4D97-AF65-F5344CB8AC3E}">
        <p14:creationId xmlns:p14="http://schemas.microsoft.com/office/powerpoint/2010/main" val="1467217284"/>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650240" y="781664"/>
            <a:ext cx="11704320" cy="1046590"/>
          </a:xfrm>
        </p:spPr>
        <p:txBody>
          <a:bodyPr wrap="square" numCol="1" anchorCtr="0" compatLnSpc="1">
            <a:prstTxWarp prst="textNoShape">
              <a:avLst/>
            </a:prstTxWarp>
          </a:bodyPr>
          <a:lstStyle/>
          <a:p>
            <a:pPr eaLnBrk="1" hangingPunct="1">
              <a:defRPr/>
            </a:pPr>
            <a:r>
              <a:rPr lang="en-US" sz="4400"/>
              <a:t>Network-Based </a:t>
            </a:r>
            <a:r>
              <a:rPr lang="en-US" sz="4400" smtClean="0"/>
              <a:t>IPS </a:t>
            </a:r>
            <a:r>
              <a:rPr lang="en-US" sz="4400" dirty="0"/>
              <a:t>(NIPS)</a:t>
            </a:r>
          </a:p>
        </p:txBody>
      </p:sp>
      <p:sp>
        <p:nvSpPr>
          <p:cNvPr id="247811" name="Rectangle 3"/>
          <p:cNvSpPr>
            <a:spLocks noGrp="1" noChangeArrowheads="1"/>
          </p:cNvSpPr>
          <p:nvPr>
            <p:ph idx="1"/>
          </p:nvPr>
        </p:nvSpPr>
        <p:spPr>
          <a:xfrm>
            <a:off x="650240" y="2492587"/>
            <a:ext cx="11704320" cy="3793067"/>
          </a:xfrm>
        </p:spPr>
        <p:txBody>
          <a:bodyPr wrap="square" numCol="1" anchor="t" anchorCtr="0" compatLnSpc="1">
            <a:prstTxWarp prst="textNoShape">
              <a:avLst/>
            </a:prstTxWarp>
            <a:normAutofit lnSpcReduction="10000"/>
          </a:bodyPr>
          <a:lstStyle/>
          <a:p>
            <a:pPr>
              <a:lnSpc>
                <a:spcPct val="90000"/>
              </a:lnSpc>
              <a:buSzPct val="70000"/>
              <a:defRPr/>
            </a:pPr>
            <a:r>
              <a:rPr lang="en-US" b="0" dirty="0">
                <a:ln w="0"/>
                <a:effectLst>
                  <a:outerShdw blurRad="38100" dist="19050" dir="2700000" algn="tl" rotWithShape="0">
                    <a:schemeClr val="dk1">
                      <a:alpha val="40000"/>
                    </a:schemeClr>
                  </a:outerShdw>
                </a:effectLst>
              </a:rPr>
              <a:t>I</a:t>
            </a:r>
            <a:r>
              <a:rPr lang="en-US" b="0" dirty="0" smtClean="0">
                <a:ln w="0"/>
                <a:effectLst>
                  <a:outerShdw blurRad="38100" dist="19050" dir="2700000" algn="tl" rotWithShape="0">
                    <a:schemeClr val="dk1">
                      <a:alpha val="40000"/>
                    </a:schemeClr>
                  </a:outerShdw>
                </a:effectLst>
              </a:rPr>
              <a:t>nline </a:t>
            </a:r>
            <a:r>
              <a:rPr lang="en-US" b="0" dirty="0">
                <a:ln w="0"/>
                <a:effectLst>
                  <a:outerShdw blurRad="38100" dist="19050" dir="2700000" algn="tl" rotWithShape="0">
                    <a:schemeClr val="dk1">
                      <a:alpha val="40000"/>
                    </a:schemeClr>
                  </a:outerShdw>
                </a:effectLst>
              </a:rPr>
              <a:t>NIDS with the authority to </a:t>
            </a:r>
            <a:r>
              <a:rPr lang="en-US" b="0" dirty="0" smtClean="0">
                <a:ln w="0"/>
                <a:effectLst>
                  <a:outerShdw blurRad="38100" dist="19050" dir="2700000" algn="tl" rotWithShape="0">
                    <a:schemeClr val="dk1">
                      <a:alpha val="40000"/>
                    </a:schemeClr>
                  </a:outerShdw>
                </a:effectLst>
              </a:rPr>
              <a:t>modify or discard </a:t>
            </a:r>
            <a:r>
              <a:rPr lang="en-US" b="0" dirty="0">
                <a:ln w="0"/>
                <a:effectLst>
                  <a:outerShdw blurRad="38100" dist="19050" dir="2700000" algn="tl" rotWithShape="0">
                    <a:schemeClr val="dk1">
                      <a:alpha val="40000"/>
                    </a:schemeClr>
                  </a:outerShdw>
                </a:effectLst>
              </a:rPr>
              <a:t>packets and tear down TCP connections</a:t>
            </a:r>
          </a:p>
          <a:p>
            <a:pPr>
              <a:lnSpc>
                <a:spcPct val="90000"/>
              </a:lnSpc>
              <a:buSzPct val="70000"/>
              <a:defRPr/>
            </a:pPr>
            <a:r>
              <a:rPr lang="en-US" b="0" dirty="0" smtClean="0">
                <a:ln w="0"/>
                <a:effectLst>
                  <a:outerShdw blurRad="38100" dist="19050" dir="2700000" algn="tl" rotWithShape="0">
                    <a:schemeClr val="dk1">
                      <a:alpha val="40000"/>
                    </a:schemeClr>
                  </a:outerShdw>
                </a:effectLst>
              </a:rPr>
              <a:t>Makes use of signature/heuristic detection </a:t>
            </a:r>
            <a:r>
              <a:rPr lang="en-US" b="0" dirty="0">
                <a:ln w="0"/>
                <a:effectLst>
                  <a:outerShdw blurRad="38100" dist="19050" dir="2700000" algn="tl" rotWithShape="0">
                    <a:schemeClr val="dk1">
                      <a:alpha val="40000"/>
                    </a:schemeClr>
                  </a:outerShdw>
                </a:effectLst>
              </a:rPr>
              <a:t>and anomaly detection</a:t>
            </a:r>
          </a:p>
          <a:p>
            <a:pPr>
              <a:lnSpc>
                <a:spcPct val="90000"/>
              </a:lnSpc>
              <a:buSzPct val="70000"/>
              <a:defRPr/>
            </a:pPr>
            <a:r>
              <a:rPr lang="en-US" b="0" dirty="0">
                <a:ln w="0"/>
                <a:effectLst>
                  <a:outerShdw blurRad="38100" dist="19050" dir="2700000" algn="tl" rotWithShape="0">
                    <a:schemeClr val="dk1">
                      <a:alpha val="40000"/>
                    </a:schemeClr>
                  </a:outerShdw>
                </a:effectLst>
              </a:rPr>
              <a:t>M</a:t>
            </a:r>
            <a:r>
              <a:rPr lang="en-US" b="0" dirty="0" smtClean="0">
                <a:ln w="0"/>
                <a:effectLst>
                  <a:outerShdw blurRad="38100" dist="19050" dir="2700000" algn="tl" rotWithShape="0">
                    <a:schemeClr val="dk1">
                      <a:alpha val="40000"/>
                    </a:schemeClr>
                  </a:outerShdw>
                </a:effectLst>
              </a:rPr>
              <a:t>ay </a:t>
            </a:r>
            <a:r>
              <a:rPr lang="en-US" b="0" dirty="0">
                <a:ln w="0"/>
                <a:effectLst>
                  <a:outerShdw blurRad="38100" dist="19050" dir="2700000" algn="tl" rotWithShape="0">
                    <a:schemeClr val="dk1">
                      <a:alpha val="40000"/>
                    </a:schemeClr>
                  </a:outerShdw>
                </a:effectLst>
              </a:rPr>
              <a:t>provide flow data protection</a:t>
            </a:r>
          </a:p>
          <a:p>
            <a:pPr lvl="1">
              <a:lnSpc>
                <a:spcPct val="90000"/>
              </a:lnSpc>
              <a:buSzPct val="70000"/>
              <a:defRPr/>
            </a:pPr>
            <a:r>
              <a:rPr lang="en-US" sz="2844" dirty="0">
                <a:ln w="0"/>
                <a:solidFill>
                  <a:srgbClr val="008751"/>
                </a:solidFill>
                <a:effectLst>
                  <a:outerShdw blurRad="38100" dist="19050" dir="2700000" algn="tl" rotWithShape="0">
                    <a:schemeClr val="dk1">
                      <a:alpha val="40000"/>
                    </a:schemeClr>
                  </a:outerShdw>
                </a:effectLst>
              </a:rPr>
              <a:t>Requires that the application payload in a sequence of packets be reassembled</a:t>
            </a:r>
          </a:p>
          <a:p>
            <a:pPr>
              <a:lnSpc>
                <a:spcPct val="90000"/>
              </a:lnSpc>
              <a:buSzPct val="70000"/>
              <a:defRPr/>
            </a:pPr>
            <a:r>
              <a:rPr lang="en-US" b="0" dirty="0" smtClean="0">
                <a:ln w="0"/>
                <a:effectLst>
                  <a:outerShdw blurRad="38100" dist="19050" dir="2700000" algn="tl" rotWithShape="0">
                    <a:schemeClr val="dk1">
                      <a:alpha val="40000"/>
                    </a:schemeClr>
                  </a:outerShdw>
                </a:effectLst>
              </a:rPr>
              <a:t>Methods used to identify malicious packets:</a:t>
            </a:r>
            <a:endParaRPr lang="en-US" b="0" dirty="0">
              <a:ln w="0"/>
              <a:effectLst>
                <a:outerShdw blurRad="38100" dist="19050" dir="2700000" algn="tl" rotWithShape="0">
                  <a:schemeClr val="dk1">
                    <a:alpha val="40000"/>
                  </a:schemeClr>
                </a:outerShdw>
              </a:effectLst>
            </a:endParaRPr>
          </a:p>
        </p:txBody>
      </p:sp>
      <p:graphicFrame>
        <p:nvGraphicFramePr>
          <p:cNvPr id="4" name="Diagram 3"/>
          <p:cNvGraphicFramePr/>
          <p:nvPr>
            <p:extLst>
              <p:ext uri="{D42A27DB-BD31-4B8C-83A1-F6EECF244321}">
                <p14:modId xmlns:p14="http://schemas.microsoft.com/office/powerpoint/2010/main" val="365366785"/>
              </p:ext>
            </p:extLst>
          </p:nvPr>
        </p:nvGraphicFramePr>
        <p:xfrm>
          <a:off x="433493" y="4985173"/>
          <a:ext cx="12029440" cy="57799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pPr>
              <a:defRPr/>
            </a:pPr>
            <a:fld id="{90696C2E-113D-8F4F-97AA-4895F71B68EA}" type="slidenum">
              <a:rPr lang="en-US" smtClean="0"/>
              <a:pPr>
                <a:defRPr/>
              </a:pPr>
              <a:t>49</a:t>
            </a:fld>
            <a:endParaRPr lang="en-US" dirty="0"/>
          </a:p>
        </p:txBody>
      </p:sp>
    </p:spTree>
    <p:extLst>
      <p:ext uri="{BB962C8B-B14F-4D97-AF65-F5344CB8AC3E}">
        <p14:creationId xmlns:p14="http://schemas.microsoft.com/office/powerpoint/2010/main" val="1080038279"/>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a:t>
            </a:r>
            <a:r>
              <a:rPr lang="en-US" dirty="0" smtClean="0"/>
              <a:t>Servers</a:t>
            </a:r>
            <a:endParaRPr lang="en-US" dirty="0"/>
          </a:p>
        </p:txBody>
      </p:sp>
      <p:sp>
        <p:nvSpPr>
          <p:cNvPr id="3" name="Content Placeholder 2"/>
          <p:cNvSpPr>
            <a:spLocks noGrp="1"/>
          </p:cNvSpPr>
          <p:nvPr>
            <p:ph idx="1"/>
          </p:nvPr>
        </p:nvSpPr>
        <p:spPr/>
        <p:txBody>
          <a:bodyPr/>
          <a:lstStyle/>
          <a:p>
            <a:pPr>
              <a:spcBef>
                <a:spcPts val="1000"/>
              </a:spcBef>
            </a:pPr>
            <a:r>
              <a:rPr lang="en-US" dirty="0"/>
              <a:t>Domain names</a:t>
            </a:r>
            <a:r>
              <a:rPr lang="en-US" dirty="0" smtClean="0"/>
              <a:t>:</a:t>
            </a:r>
          </a:p>
          <a:p>
            <a:pPr marL="444500" lvl="1" indent="0">
              <a:spcBef>
                <a:spcPts val="1000"/>
              </a:spcBef>
              <a:buNone/>
            </a:pPr>
            <a:r>
              <a:rPr lang="en-US" dirty="0" smtClean="0"/>
              <a:t>- Two or more labels, separated by dots (e.g., cs166.net)</a:t>
            </a:r>
          </a:p>
          <a:p>
            <a:pPr marL="444500" lvl="1" indent="0">
              <a:spcBef>
                <a:spcPts val="1000"/>
              </a:spcBef>
              <a:buNone/>
            </a:pPr>
            <a:r>
              <a:rPr lang="en-US" dirty="0" smtClean="0"/>
              <a:t>– </a:t>
            </a:r>
            <a:r>
              <a:rPr lang="en-US" dirty="0"/>
              <a:t>Rightmost label is the top-level domain (TLD) </a:t>
            </a:r>
          </a:p>
          <a:p>
            <a:pPr>
              <a:spcBef>
                <a:spcPts val="1000"/>
              </a:spcBef>
            </a:pPr>
            <a:r>
              <a:rPr lang="en-US" dirty="0"/>
              <a:t>Hierarchy of authoritative name servers </a:t>
            </a:r>
          </a:p>
          <a:p>
            <a:pPr marL="444500" lvl="1" indent="0">
              <a:spcBef>
                <a:spcPts val="1000"/>
              </a:spcBef>
              <a:buNone/>
            </a:pPr>
            <a:r>
              <a:rPr lang="en-US" dirty="0"/>
              <a:t>– </a:t>
            </a:r>
            <a:r>
              <a:rPr lang="en-US" dirty="0" smtClean="0"/>
              <a:t>Information about root domain </a:t>
            </a:r>
            <a:endParaRPr lang="en-US" dirty="0"/>
          </a:p>
          <a:p>
            <a:pPr marL="444500" lvl="1" indent="0">
              <a:spcBef>
                <a:spcPts val="1000"/>
              </a:spcBef>
              <a:buNone/>
            </a:pPr>
            <a:r>
              <a:rPr lang="en-US" dirty="0"/>
              <a:t>– Information about its subdomains (A records) or references to other name servers (NS records) </a:t>
            </a:r>
          </a:p>
          <a:p>
            <a:pPr>
              <a:spcBef>
                <a:spcPts val="1000"/>
              </a:spcBef>
            </a:pPr>
            <a:r>
              <a:rPr lang="en-US" dirty="0"/>
              <a:t>The authoritative name server hierarchy matches the domain hierarchy: root servers point to DNS servers for TLDs, etc. </a:t>
            </a:r>
          </a:p>
          <a:p>
            <a:pPr>
              <a:spcBef>
                <a:spcPts val="1000"/>
              </a:spcBef>
            </a:pPr>
            <a:r>
              <a:rPr lang="en-US" dirty="0"/>
              <a:t>Root servers, and servers for TLDs change infrequently </a:t>
            </a:r>
          </a:p>
          <a:p>
            <a:pPr>
              <a:spcBef>
                <a:spcPts val="1000"/>
              </a:spcBef>
            </a:pPr>
            <a:r>
              <a:rPr lang="en-US" dirty="0"/>
              <a:t>DNS servers refer to other DNS servers by name, not by IP: sometimes must bootstrap by providing an IP along with a name, called a glue record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5</a:t>
            </a:fld>
            <a:endParaRPr lang="en-US" dirty="0"/>
          </a:p>
        </p:txBody>
      </p:sp>
    </p:spTree>
    <p:extLst>
      <p:ext uri="{BB962C8B-B14F-4D97-AF65-F5344CB8AC3E}">
        <p14:creationId xmlns:p14="http://schemas.microsoft.com/office/powerpoint/2010/main" val="10656376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357717" y="973394"/>
            <a:ext cx="10321044" cy="766192"/>
          </a:xfrm>
        </p:spPr>
        <p:txBody>
          <a:bodyPr/>
          <a:lstStyle/>
          <a:p>
            <a:r>
              <a:rPr lang="en-US" dirty="0" smtClean="0"/>
              <a:t>Honeypots</a:t>
            </a:r>
            <a:endParaRPr lang="en-US" dirty="0"/>
          </a:p>
        </p:txBody>
      </p:sp>
      <p:sp>
        <p:nvSpPr>
          <p:cNvPr id="256003" name="Rectangle 3"/>
          <p:cNvSpPr>
            <a:spLocks noGrp="1" noChangeArrowheads="1"/>
          </p:cNvSpPr>
          <p:nvPr>
            <p:ph idx="1"/>
          </p:nvPr>
        </p:nvSpPr>
        <p:spPr>
          <a:xfrm>
            <a:off x="357717" y="2623750"/>
            <a:ext cx="11704320" cy="6963974"/>
          </a:xfrm>
        </p:spPr>
        <p:txBody>
          <a:bodyPr>
            <a:normAutofit/>
          </a:bodyPr>
          <a:lstStyle/>
          <a:p>
            <a:pPr>
              <a:buClr>
                <a:schemeClr val="accent1"/>
              </a:buClr>
            </a:pPr>
            <a:r>
              <a:rPr lang="en-US" dirty="0"/>
              <a:t>D</a:t>
            </a:r>
            <a:r>
              <a:rPr lang="en-US" dirty="0" smtClean="0"/>
              <a:t>ecoy systems designed to: </a:t>
            </a:r>
          </a:p>
          <a:p>
            <a:pPr lvl="1"/>
            <a:r>
              <a:rPr lang="en-US" sz="2418" dirty="0"/>
              <a:t>Lure a potential attacker away from critical systems</a:t>
            </a:r>
          </a:p>
          <a:p>
            <a:pPr lvl="1"/>
            <a:r>
              <a:rPr lang="en-US" sz="2418" dirty="0"/>
              <a:t>Collect information about the attacker’s activity</a:t>
            </a:r>
          </a:p>
          <a:p>
            <a:pPr lvl="1"/>
            <a:r>
              <a:rPr lang="en-US" sz="2418" dirty="0"/>
              <a:t>Encourage the attacker to stay on the system long enough for administrators to respond</a:t>
            </a:r>
          </a:p>
          <a:p>
            <a:pPr marL="487672" lvl="1" indent="-487672">
              <a:buClr>
                <a:schemeClr val="accent1"/>
              </a:buClr>
              <a:buFont typeface="Arial" pitchFamily="34" charset="0"/>
              <a:buChar char="•"/>
            </a:pPr>
            <a:r>
              <a:rPr lang="en-US" sz="3413" dirty="0"/>
              <a:t>Systems are filled with fabricated information that a legitimate user of the system wouldn’t access</a:t>
            </a:r>
          </a:p>
          <a:p>
            <a:pPr marL="487672" lvl="1" indent="-487672">
              <a:buClr>
                <a:schemeClr val="accent1"/>
              </a:buClr>
              <a:buFont typeface="Arial" pitchFamily="34" charset="0"/>
              <a:buChar char="•"/>
            </a:pPr>
            <a:r>
              <a:rPr lang="en-US" sz="3413" dirty="0"/>
              <a:t>Resources that have no production value</a:t>
            </a:r>
          </a:p>
          <a:p>
            <a:pPr lvl="1"/>
            <a:r>
              <a:rPr lang="en-US" sz="2418" dirty="0"/>
              <a:t>Therefore incoming communication is most likely a probe, scan, or attack</a:t>
            </a:r>
          </a:p>
          <a:p>
            <a:pPr lvl="1"/>
            <a:r>
              <a:rPr lang="en-US" sz="2418" dirty="0"/>
              <a:t>Initiated outbound communication suggests that the system has probably been compromised</a:t>
            </a:r>
          </a:p>
        </p:txBody>
      </p:sp>
      <p:pic>
        <p:nvPicPr>
          <p:cNvPr id="6" name="Picture 5"/>
          <p:cNvPicPr>
            <a:picLocks noChangeAspect="1"/>
          </p:cNvPicPr>
          <p:nvPr/>
        </p:nvPicPr>
        <p:blipFill>
          <a:blip r:embed="rId3"/>
          <a:stretch>
            <a:fillRect/>
          </a:stretch>
        </p:blipFill>
        <p:spPr>
          <a:xfrm>
            <a:off x="9648463" y="433493"/>
            <a:ext cx="3058715" cy="3152831"/>
          </a:xfrm>
          <a:prstGeom prst="rect">
            <a:avLst/>
          </a:prstGeom>
          <a:scene3d>
            <a:camera prst="orthographicFront">
              <a:rot lat="0" lon="10499978" rev="0"/>
            </a:camera>
            <a:lightRig rig="threePt" dir="t"/>
          </a:scene3d>
        </p:spPr>
      </p:pic>
      <p:sp>
        <p:nvSpPr>
          <p:cNvPr id="2" name="Slide Number Placeholder 1"/>
          <p:cNvSpPr>
            <a:spLocks noGrp="1"/>
          </p:cNvSpPr>
          <p:nvPr>
            <p:ph type="sldNum" sz="quarter" idx="12"/>
          </p:nvPr>
        </p:nvSpPr>
        <p:spPr/>
        <p:txBody>
          <a:bodyPr/>
          <a:lstStyle/>
          <a:p>
            <a:pPr>
              <a:defRPr/>
            </a:pPr>
            <a:fld id="{90696C2E-113D-8F4F-97AA-4895F71B68EA}" type="slidenum">
              <a:rPr lang="en-US" smtClean="0"/>
              <a:pPr>
                <a:defRPr/>
              </a:pPr>
              <a:t>50</a:t>
            </a:fld>
            <a:endParaRPr lang="en-US" dirty="0"/>
          </a:p>
        </p:txBody>
      </p:sp>
    </p:spTree>
    <p:extLst>
      <p:ext uri="{BB962C8B-B14F-4D97-AF65-F5344CB8AC3E}">
        <p14:creationId xmlns:p14="http://schemas.microsoft.com/office/powerpoint/2010/main" val="1149685675"/>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803" y="2297061"/>
            <a:ext cx="6172200" cy="6781800"/>
          </a:xfrm>
          <a:prstGeom prst="rect">
            <a:avLst/>
          </a:prstGeom>
        </p:spPr>
      </p:pic>
      <p:sp>
        <p:nvSpPr>
          <p:cNvPr id="5" name="TextBox 4"/>
          <p:cNvSpPr txBox="1"/>
          <p:nvPr/>
        </p:nvSpPr>
        <p:spPr>
          <a:xfrm>
            <a:off x="566189" y="1074125"/>
            <a:ext cx="5297925" cy="74892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4200" b="0" i="0" u="none" strike="noStrike" cap="none" spc="0" normalizeH="0" baseline="0" smtClean="0">
                <a:ln>
                  <a:noFill/>
                </a:ln>
                <a:solidFill>
                  <a:srgbClr val="008751"/>
                </a:solidFill>
                <a:effectLst/>
                <a:uFillTx/>
                <a:latin typeface="+mj-lt"/>
                <a:ea typeface="+mj-ea"/>
                <a:cs typeface="+mj-cs"/>
                <a:sym typeface="Helvetica Neue Light"/>
              </a:rPr>
              <a:t>Honeypot Deployment</a:t>
            </a:r>
            <a:endParaRPr kumimoji="0" lang="en-US" sz="4200" b="0" i="0" u="none" strike="noStrike" cap="none" spc="0" normalizeH="0" baseline="0">
              <a:ln>
                <a:noFill/>
              </a:ln>
              <a:solidFill>
                <a:srgbClr val="008751"/>
              </a:solidFill>
              <a:effectLst/>
              <a:uFillTx/>
              <a:latin typeface="+mj-lt"/>
              <a:ea typeface="+mj-ea"/>
              <a:cs typeface="+mj-cs"/>
              <a:sym typeface="Helvetica Neue Light"/>
            </a:endParaRPr>
          </a:p>
        </p:txBody>
      </p:sp>
    </p:spTree>
    <p:extLst>
      <p:ext uri="{BB962C8B-B14F-4D97-AF65-F5344CB8AC3E}">
        <p14:creationId xmlns:p14="http://schemas.microsoft.com/office/powerpoint/2010/main" val="433979752"/>
      </p:ext>
    </p:extLst>
  </p:cSld>
  <p:clrMapOvr>
    <a:masterClrMapping/>
  </p:clrMapOvr>
  <p:transition spd="slow">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Security Information and Event Management (SIEM)</a:t>
            </a:r>
            <a:endParaRPr lang="en-US" dirty="0"/>
          </a:p>
        </p:txBody>
      </p:sp>
      <p:pic>
        <p:nvPicPr>
          <p:cNvPr id="5" name="Content Placeholder 4" descr="fig06-67.eps"/>
          <p:cNvPicPr>
            <a:picLocks noGrp="1" noChangeAspect="1"/>
          </p:cNvPicPr>
          <p:nvPr>
            <p:ph idx="1"/>
          </p:nvPr>
        </p:nvPicPr>
        <p:blipFill rotWithShape="1">
          <a:blip r:embed="rId3">
            <a:extLst>
              <a:ext uri="{28A0092B-C50C-407E-A947-70E740481C1C}">
                <a14:useLocalDpi xmlns:a14="http://schemas.microsoft.com/office/drawing/2010/main" val="0"/>
              </a:ext>
            </a:extLst>
          </a:blip>
          <a:srcRect l="-3196" t="-3022" r="-3629" b="-2068"/>
          <a:stretch/>
        </p:blipFill>
        <p:spPr>
          <a:xfrm>
            <a:off x="2444827" y="2249212"/>
            <a:ext cx="7804055" cy="7097391"/>
          </a:xfrm>
        </p:spPr>
      </p:pic>
      <p:sp>
        <p:nvSpPr>
          <p:cNvPr id="4" name="Slide Number Placeholder 3"/>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52</a:t>
            </a:fld>
            <a:endParaRPr lang="en-US">
              <a:latin typeface="Arial"/>
            </a:endParaRPr>
          </a:p>
        </p:txBody>
      </p:sp>
    </p:spTree>
    <p:extLst>
      <p:ext uri="{BB962C8B-B14F-4D97-AF65-F5344CB8AC3E}">
        <p14:creationId xmlns:p14="http://schemas.microsoft.com/office/powerpoint/2010/main" val="21366781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6: </a:t>
            </a:r>
            <a:endParaRPr lang="en-US" dirty="0"/>
          </a:p>
        </p:txBody>
      </p:sp>
      <p:sp>
        <p:nvSpPr>
          <p:cNvPr id="3" name="Content Placeholder 2"/>
          <p:cNvSpPr>
            <a:spLocks noGrp="1"/>
          </p:cNvSpPr>
          <p:nvPr>
            <p:ph idx="1"/>
          </p:nvPr>
        </p:nvSpPr>
        <p:spPr/>
        <p:txBody>
          <a:bodyPr/>
          <a:lstStyle/>
          <a:p>
            <a:pPr marL="0" indent="0">
              <a:spcBef>
                <a:spcPts val="1000"/>
              </a:spcBef>
              <a:buNone/>
            </a:pPr>
            <a:r>
              <a:rPr lang="en-US" sz="3600" b="0" dirty="0"/>
              <a:t>6</a:t>
            </a:r>
            <a:r>
              <a:rPr lang="en-US" sz="3600" b="0" dirty="0" smtClean="0"/>
              <a:t>.1 The Application Layer and DNS</a:t>
            </a:r>
          </a:p>
          <a:p>
            <a:pPr marL="0" indent="0">
              <a:spcBef>
                <a:spcPts val="1000"/>
              </a:spcBef>
              <a:buNone/>
            </a:pPr>
            <a:r>
              <a:rPr lang="en-US" sz="3600" b="0" dirty="0"/>
              <a:t>6</a:t>
            </a:r>
            <a:r>
              <a:rPr lang="en-US" sz="3600" b="0" dirty="0" smtClean="0"/>
              <a:t>.2 Firewalls</a:t>
            </a:r>
          </a:p>
          <a:p>
            <a:pPr marL="0" indent="0">
              <a:spcBef>
                <a:spcPts val="1000"/>
              </a:spcBef>
              <a:buNone/>
            </a:pPr>
            <a:r>
              <a:rPr lang="en-US" sz="3600" b="0" dirty="0"/>
              <a:t>6</a:t>
            </a:r>
            <a:r>
              <a:rPr lang="en-US" sz="3600" b="0" dirty="0" smtClean="0"/>
              <a:t>.3 Tunneling</a:t>
            </a:r>
          </a:p>
          <a:p>
            <a:pPr marL="0" indent="0">
              <a:spcBef>
                <a:spcPts val="1000"/>
              </a:spcBef>
              <a:buNone/>
            </a:pPr>
            <a:r>
              <a:rPr lang="en-US" sz="3600" b="0" dirty="0"/>
              <a:t>6</a:t>
            </a:r>
            <a:r>
              <a:rPr lang="en-US" sz="3600" b="0" dirty="0" smtClean="0"/>
              <a:t>.4 Intrusion Detection</a:t>
            </a:r>
          </a:p>
          <a:p>
            <a:pPr marL="0" indent="0">
              <a:spcBef>
                <a:spcPts val="1000"/>
              </a:spcBef>
              <a:buNone/>
            </a:pPr>
            <a:r>
              <a:rPr lang="en-US" sz="3600" b="0" dirty="0">
                <a:solidFill>
                  <a:srgbClr val="C00000"/>
                </a:solidFill>
              </a:rPr>
              <a:t>6</a:t>
            </a:r>
            <a:r>
              <a:rPr lang="en-US" sz="3600" b="0" dirty="0" smtClean="0">
                <a:solidFill>
                  <a:srgbClr val="C00000"/>
                </a:solidFill>
              </a:rPr>
              <a:t>.5 Wireless Networking</a:t>
            </a:r>
            <a:endParaRPr lang="en-US" sz="3600" b="0" dirty="0">
              <a:solidFill>
                <a:srgbClr val="C00000"/>
              </a:solidFill>
            </a:endParaRPr>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53</a:t>
            </a:fld>
            <a:endParaRPr lang="en-US" dirty="0"/>
          </a:p>
        </p:txBody>
      </p:sp>
    </p:spTree>
    <p:extLst>
      <p:ext uri="{BB962C8B-B14F-4D97-AF65-F5344CB8AC3E}">
        <p14:creationId xmlns:p14="http://schemas.microsoft.com/office/powerpoint/2010/main" val="17867207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 to Wireless </a:t>
            </a:r>
            <a:endParaRPr lang="en-US" dirty="0">
              <a:effectLst/>
            </a:endParaRPr>
          </a:p>
        </p:txBody>
      </p:sp>
      <p:sp>
        <p:nvSpPr>
          <p:cNvPr id="5" name="Content Placeholder 4"/>
          <p:cNvSpPr>
            <a:spLocks noGrp="1"/>
          </p:cNvSpPr>
          <p:nvPr>
            <p:ph sz="half" idx="1"/>
          </p:nvPr>
        </p:nvSpPr>
        <p:spPr/>
        <p:txBody>
          <a:bodyPr/>
          <a:lstStyle/>
          <a:p>
            <a:r>
              <a:rPr lang="en-US" dirty="0" smtClean="0"/>
              <a:t>Radio </a:t>
            </a:r>
            <a:r>
              <a:rPr lang="en-US" dirty="0"/>
              <a:t>waves </a:t>
            </a:r>
          </a:p>
          <a:p>
            <a:pPr marL="444500" lvl="1" indent="0">
              <a:buNone/>
            </a:pPr>
            <a:r>
              <a:rPr lang="en-US" dirty="0"/>
              <a:t>–  No need to be physically </a:t>
            </a:r>
            <a:r>
              <a:rPr lang="en-US" dirty="0" smtClean="0"/>
              <a:t>plugged </a:t>
            </a:r>
            <a:r>
              <a:rPr lang="en-US" dirty="0"/>
              <a:t>into the network </a:t>
            </a:r>
          </a:p>
          <a:p>
            <a:pPr marL="444500" lvl="1" indent="0">
              <a:buNone/>
            </a:pPr>
            <a:r>
              <a:rPr lang="en-US" dirty="0"/>
              <a:t>–  Remote access </a:t>
            </a:r>
          </a:p>
          <a:p>
            <a:r>
              <a:rPr lang="en-US" dirty="0" smtClean="0"/>
              <a:t>Coverage </a:t>
            </a:r>
            <a:endParaRPr lang="en-US" dirty="0"/>
          </a:p>
          <a:p>
            <a:pPr marL="444500" lvl="1" indent="0">
              <a:buNone/>
            </a:pPr>
            <a:r>
              <a:rPr lang="en-US" dirty="0"/>
              <a:t>–  </a:t>
            </a:r>
            <a:r>
              <a:rPr lang="en-US" dirty="0" smtClean="0"/>
              <a:t>Personal Area Network (PAN</a:t>
            </a:r>
            <a:r>
              <a:rPr lang="en-US" dirty="0"/>
              <a:t>) </a:t>
            </a:r>
          </a:p>
          <a:p>
            <a:pPr marL="444500" lvl="1" indent="0">
              <a:buNone/>
            </a:pPr>
            <a:r>
              <a:rPr lang="en-US" dirty="0"/>
              <a:t>–  </a:t>
            </a:r>
            <a:r>
              <a:rPr lang="en-US" dirty="0" smtClean="0"/>
              <a:t>Local Area Network (LAN</a:t>
            </a:r>
            <a:r>
              <a:rPr lang="en-US" dirty="0"/>
              <a:t>) </a:t>
            </a:r>
          </a:p>
          <a:p>
            <a:pPr marL="444500" lvl="1" indent="0">
              <a:buNone/>
            </a:pPr>
            <a:r>
              <a:rPr lang="en-US" dirty="0"/>
              <a:t>–  </a:t>
            </a:r>
            <a:r>
              <a:rPr lang="en-US" dirty="0" smtClean="0"/>
              <a:t>Metropolitan Area Network (</a:t>
            </a:r>
            <a:r>
              <a:rPr lang="en-US" dirty="0"/>
              <a:t>MAN) </a:t>
            </a:r>
          </a:p>
          <a:p>
            <a:endParaRPr lang="en-US" dirty="0"/>
          </a:p>
        </p:txBody>
      </p:sp>
      <p:sp>
        <p:nvSpPr>
          <p:cNvPr id="6" name="Content Placeholder 5"/>
          <p:cNvSpPr>
            <a:spLocks noGrp="1"/>
          </p:cNvSpPr>
          <p:nvPr>
            <p:ph sz="half" idx="2"/>
          </p:nvPr>
        </p:nvSpPr>
        <p:spPr/>
        <p:txBody>
          <a:bodyPr/>
          <a:lstStyle/>
          <a:p>
            <a:r>
              <a:rPr lang="en-US" dirty="0"/>
              <a:t>Security concerns </a:t>
            </a:r>
          </a:p>
          <a:p>
            <a:pPr lvl="1"/>
            <a:r>
              <a:rPr lang="en-US" dirty="0" smtClean="0"/>
              <a:t>Radio </a:t>
            </a:r>
            <a:r>
              <a:rPr lang="en-US" dirty="0"/>
              <a:t>signals leaking outside buildings </a:t>
            </a:r>
          </a:p>
          <a:p>
            <a:pPr lvl="1"/>
            <a:r>
              <a:rPr lang="en-US" dirty="0"/>
              <a:t>Detection of unauthorized devices </a:t>
            </a:r>
          </a:p>
          <a:p>
            <a:pPr lvl="1"/>
            <a:r>
              <a:rPr lang="en-US" dirty="0" smtClean="0"/>
              <a:t>Intercepting wireless </a:t>
            </a:r>
            <a:r>
              <a:rPr lang="en-US" dirty="0"/>
              <a:t>communications </a:t>
            </a:r>
          </a:p>
          <a:p>
            <a:pPr lvl="1"/>
            <a:r>
              <a:rPr lang="en-US" dirty="0" smtClean="0"/>
              <a:t>Man-in-the-middle attacks</a:t>
            </a:r>
          </a:p>
          <a:p>
            <a:pPr lvl="1"/>
            <a:r>
              <a:rPr lang="en-US" dirty="0" smtClean="0"/>
              <a:t>Verification of users</a:t>
            </a:r>
          </a:p>
          <a:p>
            <a:pPr lvl="1"/>
            <a:r>
              <a:rPr lang="en-US" dirty="0" smtClean="0"/>
              <a:t>Restricting access </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54</a:t>
            </a:fld>
            <a:endParaRPr lang="en-US" dirty="0"/>
          </a:p>
        </p:txBody>
      </p:sp>
    </p:spTree>
    <p:extLst>
      <p:ext uri="{BB962C8B-B14F-4D97-AF65-F5344CB8AC3E}">
        <p14:creationId xmlns:p14="http://schemas.microsoft.com/office/powerpoint/2010/main" val="21171888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Wireless Networks </a:t>
            </a:r>
          </a:p>
        </p:txBody>
      </p:sp>
      <p:sp>
        <p:nvSpPr>
          <p:cNvPr id="3" name="Content Placeholder 2"/>
          <p:cNvSpPr>
            <a:spLocks noGrp="1"/>
          </p:cNvSpPr>
          <p:nvPr>
            <p:ph sz="half" idx="1"/>
          </p:nvPr>
        </p:nvSpPr>
        <p:spPr>
          <a:xfrm>
            <a:off x="702351" y="2168740"/>
            <a:ext cx="5527040" cy="6188570"/>
          </a:xfrm>
        </p:spPr>
        <p:txBody>
          <a:bodyPr/>
          <a:lstStyle/>
          <a:p>
            <a:pPr>
              <a:spcBef>
                <a:spcPts val="1000"/>
              </a:spcBef>
            </a:pPr>
            <a:r>
              <a:rPr lang="en-US" dirty="0"/>
              <a:t>Infrastructure </a:t>
            </a:r>
          </a:p>
          <a:p>
            <a:pPr marL="444500" lvl="1" indent="0">
              <a:spcBef>
                <a:spcPts val="1000"/>
              </a:spcBef>
              <a:buNone/>
            </a:pPr>
            <a:r>
              <a:rPr lang="en-US" sz="2400" dirty="0"/>
              <a:t>–  </a:t>
            </a:r>
            <a:r>
              <a:rPr lang="en-US" sz="2400" dirty="0" smtClean="0"/>
              <a:t>Client machines establish a radio connection </a:t>
            </a:r>
            <a:r>
              <a:rPr lang="en-US" sz="2400" dirty="0"/>
              <a:t>to a special network device, called access point </a:t>
            </a:r>
          </a:p>
          <a:p>
            <a:pPr marL="444500" lvl="1" indent="0">
              <a:spcBef>
                <a:spcPts val="1000"/>
              </a:spcBef>
              <a:buNone/>
            </a:pPr>
            <a:r>
              <a:rPr lang="en-US" sz="2400" dirty="0"/>
              <a:t>–  </a:t>
            </a:r>
            <a:r>
              <a:rPr lang="en-US" sz="2400" dirty="0" smtClean="0"/>
              <a:t>Access points connected to a wired </a:t>
            </a:r>
            <a:r>
              <a:rPr lang="en-US" sz="2400" dirty="0"/>
              <a:t>network, which provides a gateway to the internet </a:t>
            </a:r>
          </a:p>
          <a:p>
            <a:pPr marL="444500" lvl="1" indent="0">
              <a:spcBef>
                <a:spcPts val="1000"/>
              </a:spcBef>
              <a:buNone/>
            </a:pPr>
            <a:r>
              <a:rPr lang="en-US" sz="2400" dirty="0"/>
              <a:t>–  </a:t>
            </a:r>
            <a:r>
              <a:rPr lang="en-US" sz="2400" dirty="0" smtClean="0"/>
              <a:t>Most common type of wireless </a:t>
            </a:r>
            <a:r>
              <a:rPr lang="en-US" sz="2400" dirty="0"/>
              <a:t>network </a:t>
            </a:r>
          </a:p>
          <a:p>
            <a:pPr>
              <a:spcBef>
                <a:spcPts val="1000"/>
              </a:spcBef>
            </a:pPr>
            <a:r>
              <a:rPr lang="en-US" dirty="0" smtClean="0"/>
              <a:t>Peer-to-peer </a:t>
            </a:r>
            <a:endParaRPr lang="en-US" dirty="0"/>
          </a:p>
          <a:p>
            <a:pPr marL="444500" lvl="1" indent="0">
              <a:spcBef>
                <a:spcPts val="1000"/>
              </a:spcBef>
              <a:buNone/>
            </a:pPr>
            <a:r>
              <a:rPr lang="en-US" sz="2400" dirty="0"/>
              <a:t>–  Multiple peer machines connect to </a:t>
            </a:r>
            <a:r>
              <a:rPr lang="en-US" sz="2400" dirty="0" smtClean="0"/>
              <a:t>each </a:t>
            </a:r>
            <a:r>
              <a:rPr lang="en-US" sz="2400" dirty="0"/>
              <a:t>other </a:t>
            </a:r>
          </a:p>
          <a:p>
            <a:pPr marL="444500" lvl="1" indent="0">
              <a:spcBef>
                <a:spcPts val="1000"/>
              </a:spcBef>
              <a:buNone/>
            </a:pPr>
            <a:r>
              <a:rPr lang="en-US" sz="2400" dirty="0"/>
              <a:t>–  </a:t>
            </a:r>
            <a:r>
              <a:rPr lang="en-US" sz="2400" dirty="0" smtClean="0"/>
              <a:t>Typically used in ad-hoc networks and </a:t>
            </a:r>
            <a:r>
              <a:rPr lang="en-US" sz="2400" dirty="0"/>
              <a:t>internet connection sharing </a:t>
            </a:r>
            <a:endParaRPr lang="en-US" sz="2400" dirty="0">
              <a:effectLst/>
            </a:endParaRP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28503" y="2457966"/>
            <a:ext cx="5058697" cy="6493788"/>
          </a:xfrm>
        </p:spPr>
      </p:pic>
      <p:sp>
        <p:nvSpPr>
          <p:cNvPr id="5" name="Slide Number Placeholder 4"/>
          <p:cNvSpPr>
            <a:spLocks noGrp="1"/>
          </p:cNvSpPr>
          <p:nvPr>
            <p:ph type="sldNum" sz="quarter" idx="12"/>
          </p:nvPr>
        </p:nvSpPr>
        <p:spPr/>
        <p:txBody>
          <a:bodyPr/>
          <a:lstStyle/>
          <a:p>
            <a:fld id="{55B28040-0FD8-C544-8357-9EE6C5A36700}" type="slidenum">
              <a:rPr lang="en-US" smtClean="0"/>
              <a:t>55</a:t>
            </a:fld>
            <a:endParaRPr lang="en-US"/>
          </a:p>
        </p:txBody>
      </p:sp>
    </p:spTree>
    <p:extLst>
      <p:ext uri="{BB962C8B-B14F-4D97-AF65-F5344CB8AC3E}">
        <p14:creationId xmlns:p14="http://schemas.microsoft.com/office/powerpoint/2010/main" val="19361871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SSID </a:t>
            </a:r>
            <a:endParaRPr lang="en-US" dirty="0">
              <a:effectLst/>
            </a:endParaRPr>
          </a:p>
        </p:txBody>
      </p:sp>
      <p:sp>
        <p:nvSpPr>
          <p:cNvPr id="3" name="Content Placeholder 2"/>
          <p:cNvSpPr>
            <a:spLocks noGrp="1"/>
          </p:cNvSpPr>
          <p:nvPr>
            <p:ph idx="1"/>
          </p:nvPr>
        </p:nvSpPr>
        <p:spPr>
          <a:xfrm>
            <a:off x="571500" y="2043880"/>
            <a:ext cx="11861800" cy="6565900"/>
          </a:xfrm>
        </p:spPr>
        <p:txBody>
          <a:bodyPr/>
          <a:lstStyle/>
          <a:p>
            <a:r>
              <a:rPr lang="en-US" dirty="0"/>
              <a:t>Multiple wireless networks can coexist </a:t>
            </a:r>
          </a:p>
          <a:p>
            <a:pPr marL="444500" lvl="1" indent="0">
              <a:buNone/>
            </a:pPr>
            <a:r>
              <a:rPr lang="en-US" dirty="0"/>
              <a:t>–  </a:t>
            </a:r>
            <a:r>
              <a:rPr lang="en-US" dirty="0" smtClean="0"/>
              <a:t>Each network is identified by a 32-character service set ID (SSID</a:t>
            </a:r>
            <a:r>
              <a:rPr lang="en-US" dirty="0"/>
              <a:t>) </a:t>
            </a:r>
            <a:endParaRPr lang="en-US" sz="3200" dirty="0"/>
          </a:p>
          <a:p>
            <a:pPr marL="444500" lvl="1" indent="0">
              <a:buNone/>
            </a:pPr>
            <a:r>
              <a:rPr lang="en-US" dirty="0"/>
              <a:t>–  </a:t>
            </a:r>
            <a:r>
              <a:rPr lang="en-US" dirty="0" smtClean="0"/>
              <a:t>Typical default SSID of access point is manufacturer’s name </a:t>
            </a:r>
            <a:endParaRPr lang="en-US" sz="3200" dirty="0"/>
          </a:p>
          <a:p>
            <a:pPr marL="444500" lvl="1" indent="0">
              <a:buNone/>
            </a:pPr>
            <a:r>
              <a:rPr lang="en-US" dirty="0"/>
              <a:t>–  </a:t>
            </a:r>
            <a:r>
              <a:rPr lang="en-US" dirty="0" smtClean="0"/>
              <a:t>SSIDs often broadcasted to enable discovery of the network by </a:t>
            </a:r>
            <a:r>
              <a:rPr lang="en-US" dirty="0"/>
              <a:t>prospective clients </a:t>
            </a:r>
            <a:endParaRPr lang="en-US" sz="3200" dirty="0"/>
          </a:p>
          <a:p>
            <a:r>
              <a:rPr lang="en-US" dirty="0"/>
              <a:t>SSIDs are not signed, thus enabling a simple spoofing attack </a:t>
            </a:r>
          </a:p>
          <a:p>
            <a:pPr marL="444500" lvl="1" indent="0">
              <a:buNone/>
            </a:pPr>
            <a:r>
              <a:rPr lang="en-US" dirty="0"/>
              <a:t>–  </a:t>
            </a:r>
            <a:r>
              <a:rPr lang="en-US" dirty="0" smtClean="0"/>
              <a:t>Place a rogue access point in a public location (e.g., cafe, airport</a:t>
            </a:r>
            <a:r>
              <a:rPr lang="en-US" dirty="0"/>
              <a:t>) </a:t>
            </a:r>
            <a:endParaRPr lang="en-US" sz="3200" dirty="0"/>
          </a:p>
          <a:p>
            <a:pPr marL="444500" lvl="1" indent="0">
              <a:buNone/>
            </a:pPr>
            <a:r>
              <a:rPr lang="en-US" dirty="0"/>
              <a:t>–  Use the SSID of an ISP </a:t>
            </a:r>
            <a:endParaRPr lang="en-US" sz="3200" dirty="0"/>
          </a:p>
          <a:p>
            <a:pPr marL="444500" lvl="1" indent="0">
              <a:buNone/>
            </a:pPr>
            <a:r>
              <a:rPr lang="en-US" dirty="0"/>
              <a:t>–  </a:t>
            </a:r>
            <a:r>
              <a:rPr lang="en-US" dirty="0" smtClean="0"/>
              <a:t>Setup a login page similar to the one of the ISP </a:t>
            </a:r>
            <a:endParaRPr lang="en-US" sz="3200" dirty="0"/>
          </a:p>
          <a:p>
            <a:pPr marL="444500" lvl="1" indent="0">
              <a:buNone/>
            </a:pPr>
            <a:r>
              <a:rPr lang="en-US" dirty="0"/>
              <a:t>–  Wait for clients to connect to rogue access point and authenticate </a:t>
            </a:r>
            <a:endParaRPr lang="en-US" sz="3200" dirty="0"/>
          </a:p>
          <a:p>
            <a:pPr marL="444500" lvl="1" indent="0">
              <a:buNone/>
            </a:pPr>
            <a:r>
              <a:rPr lang="en-US" dirty="0"/>
              <a:t>–  </a:t>
            </a:r>
            <a:r>
              <a:rPr lang="en-US" dirty="0" smtClean="0"/>
              <a:t>Possibly forward session to ISP network </a:t>
            </a:r>
            <a:endParaRPr lang="en-US" sz="3200" dirty="0"/>
          </a:p>
          <a:p>
            <a:pPr marL="444500" lvl="1" indent="0">
              <a:buNone/>
            </a:pPr>
            <a:r>
              <a:rPr lang="en-US" dirty="0"/>
              <a:t>–  </a:t>
            </a:r>
            <a:r>
              <a:rPr lang="en-US" dirty="0" smtClean="0"/>
              <a:t>Facilitated by automatic connection defaults </a:t>
            </a:r>
            <a:endParaRPr lang="en-US" sz="3200" dirty="0"/>
          </a:p>
        </p:txBody>
      </p:sp>
      <p:sp>
        <p:nvSpPr>
          <p:cNvPr id="4" name="Slide Number Placeholder 3"/>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56</a:t>
            </a:fld>
            <a:endParaRPr lang="en-US">
              <a:latin typeface="Arial"/>
            </a:endParaRPr>
          </a:p>
        </p:txBody>
      </p:sp>
    </p:spTree>
    <p:extLst>
      <p:ext uri="{BB962C8B-B14F-4D97-AF65-F5344CB8AC3E}">
        <p14:creationId xmlns:p14="http://schemas.microsoft.com/office/powerpoint/2010/main" val="5312260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Eavesdropping and Spoofing </a:t>
            </a:r>
            <a:endParaRPr lang="en-US" dirty="0">
              <a:effectLst/>
            </a:endParaRPr>
          </a:p>
        </p:txBody>
      </p:sp>
      <p:sp>
        <p:nvSpPr>
          <p:cNvPr id="3" name="Content Placeholder 2"/>
          <p:cNvSpPr>
            <a:spLocks noGrp="1"/>
          </p:cNvSpPr>
          <p:nvPr>
            <p:ph idx="1"/>
          </p:nvPr>
        </p:nvSpPr>
        <p:spPr/>
        <p:txBody>
          <a:bodyPr/>
          <a:lstStyle/>
          <a:p>
            <a:r>
              <a:rPr lang="en-US" dirty="0"/>
              <a:t>All wireless network traffic can be eavesdropped </a:t>
            </a:r>
          </a:p>
          <a:p>
            <a:r>
              <a:rPr lang="en-US" dirty="0"/>
              <a:t>MAC-based authentication typically used to identify approved machines in corporate network </a:t>
            </a:r>
          </a:p>
          <a:p>
            <a:r>
              <a:rPr lang="en-US" dirty="0"/>
              <a:t>MAC spoofing attacks possible, as in wired networks </a:t>
            </a:r>
          </a:p>
          <a:p>
            <a:r>
              <a:rPr lang="en-US" dirty="0"/>
              <a:t>Sessions kept active after brief disconnects </a:t>
            </a:r>
          </a:p>
          <a:p>
            <a:r>
              <a:rPr lang="en-US" dirty="0"/>
              <a:t>If ISP client does not explicitly end a session, MAC spoofing allows to take over that session </a:t>
            </a:r>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57</a:t>
            </a:fld>
            <a:endParaRPr lang="en-US" dirty="0"/>
          </a:p>
        </p:txBody>
      </p:sp>
    </p:spTree>
    <p:extLst>
      <p:ext uri="{BB962C8B-B14F-4D97-AF65-F5344CB8AC3E}">
        <p14:creationId xmlns:p14="http://schemas.microsoft.com/office/powerpoint/2010/main" val="14715612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Captive </a:t>
            </a:r>
            <a:r>
              <a:rPr lang="en-US" dirty="0" smtClean="0"/>
              <a:t>Portal</a:t>
            </a:r>
            <a:endParaRPr lang="en-US" dirty="0"/>
          </a:p>
        </p:txBody>
      </p:sp>
      <p:sp>
        <p:nvSpPr>
          <p:cNvPr id="5" name="Content Placeholder 4"/>
          <p:cNvSpPr>
            <a:spLocks noGrp="1"/>
          </p:cNvSpPr>
          <p:nvPr>
            <p:ph sz="half" idx="1"/>
          </p:nvPr>
        </p:nvSpPr>
        <p:spPr>
          <a:xfrm>
            <a:off x="776092" y="2227734"/>
            <a:ext cx="5527040" cy="6188570"/>
          </a:xfrm>
        </p:spPr>
        <p:txBody>
          <a:bodyPr/>
          <a:lstStyle/>
          <a:p>
            <a:pPr>
              <a:spcBef>
                <a:spcPts val="1000"/>
              </a:spcBef>
            </a:pPr>
            <a:r>
              <a:rPr lang="en-US" dirty="0" smtClean="0"/>
              <a:t>Protocol</a:t>
            </a:r>
          </a:p>
          <a:p>
            <a:pPr marL="444500" lvl="1" indent="0">
              <a:spcBef>
                <a:spcPts val="1000"/>
              </a:spcBef>
              <a:buNone/>
            </a:pPr>
            <a:r>
              <a:rPr lang="en-US" dirty="0"/>
              <a:t>–  </a:t>
            </a:r>
            <a:r>
              <a:rPr lang="en-US" dirty="0" smtClean="0"/>
              <a:t>DHCP provides IP address </a:t>
            </a:r>
            <a:endParaRPr lang="en-US" dirty="0"/>
          </a:p>
          <a:p>
            <a:pPr marL="444500" lvl="1" indent="0">
              <a:spcBef>
                <a:spcPts val="1000"/>
              </a:spcBef>
              <a:buNone/>
            </a:pPr>
            <a:r>
              <a:rPr lang="en-US" dirty="0"/>
              <a:t>–  </a:t>
            </a:r>
            <a:r>
              <a:rPr lang="en-US" dirty="0" smtClean="0"/>
              <a:t>Name server maps everything </a:t>
            </a:r>
            <a:r>
              <a:rPr lang="en-US" dirty="0"/>
              <a:t>to authentication server </a:t>
            </a:r>
          </a:p>
          <a:p>
            <a:pPr marL="444500" lvl="1" indent="0">
              <a:spcBef>
                <a:spcPts val="1000"/>
              </a:spcBef>
              <a:buNone/>
            </a:pPr>
            <a:r>
              <a:rPr lang="en-US" dirty="0"/>
              <a:t>–  </a:t>
            </a:r>
            <a:r>
              <a:rPr lang="en-US" dirty="0" smtClean="0"/>
              <a:t>Firewall blocks all other traffic </a:t>
            </a:r>
            <a:endParaRPr lang="en-US" dirty="0"/>
          </a:p>
          <a:p>
            <a:pPr marL="444500" lvl="1" indent="0">
              <a:spcBef>
                <a:spcPts val="1000"/>
              </a:spcBef>
              <a:buNone/>
            </a:pPr>
            <a:r>
              <a:rPr lang="en-US" dirty="0"/>
              <a:t>–  </a:t>
            </a:r>
            <a:r>
              <a:rPr lang="en-US" dirty="0" smtClean="0"/>
              <a:t>Any URL is redirected to authentication </a:t>
            </a:r>
            <a:r>
              <a:rPr lang="en-US" dirty="0"/>
              <a:t>page </a:t>
            </a:r>
          </a:p>
          <a:p>
            <a:pPr marL="444500" lvl="1" indent="0">
              <a:spcBef>
                <a:spcPts val="1000"/>
              </a:spcBef>
              <a:buNone/>
            </a:pPr>
            <a:r>
              <a:rPr lang="en-US" dirty="0"/>
              <a:t>–  </a:t>
            </a:r>
            <a:r>
              <a:rPr lang="en-US" dirty="0" smtClean="0"/>
              <a:t>After authentication, regular </a:t>
            </a:r>
            <a:r>
              <a:rPr lang="en-US" dirty="0"/>
              <a:t>network services reinstated </a:t>
            </a:r>
          </a:p>
          <a:p>
            <a:pPr marL="444500" lvl="1" indent="0">
              <a:spcBef>
                <a:spcPts val="1000"/>
              </a:spcBef>
              <a:buNone/>
            </a:pPr>
            <a:r>
              <a:rPr lang="en-US" dirty="0"/>
              <a:t>–  </a:t>
            </a:r>
            <a:r>
              <a:rPr lang="en-US" dirty="0" smtClean="0"/>
              <a:t>Client identified by MAC </a:t>
            </a:r>
            <a:r>
              <a:rPr lang="en-US" dirty="0"/>
              <a:t>address </a:t>
            </a:r>
          </a:p>
          <a:p>
            <a:pPr marL="444500" lvl="1" indent="0">
              <a:spcBef>
                <a:spcPts val="1000"/>
              </a:spcBef>
              <a:buNone/>
            </a:pPr>
            <a:r>
              <a:rPr lang="en-US" dirty="0" smtClean="0"/>
              <a:t>– Used by wireless ISPs</a:t>
            </a:r>
            <a:endParaRPr lang="en-US" dirty="0"/>
          </a:p>
        </p:txBody>
      </p:sp>
      <p:sp>
        <p:nvSpPr>
          <p:cNvPr id="6" name="Content Placeholder 5"/>
          <p:cNvSpPr>
            <a:spLocks noGrp="1"/>
          </p:cNvSpPr>
          <p:nvPr>
            <p:ph sz="half" idx="2"/>
          </p:nvPr>
        </p:nvSpPr>
        <p:spPr>
          <a:xfrm>
            <a:off x="6502400" y="2227734"/>
            <a:ext cx="5527040" cy="6188570"/>
          </a:xfrm>
        </p:spPr>
        <p:txBody>
          <a:bodyPr/>
          <a:lstStyle/>
          <a:p>
            <a:r>
              <a:rPr lang="en-US" dirty="0" smtClean="0"/>
              <a:t>Security Issues</a:t>
            </a:r>
          </a:p>
          <a:p>
            <a:pPr marL="444500" lvl="1" indent="0">
              <a:buNone/>
            </a:pPr>
            <a:r>
              <a:rPr lang="en-US" dirty="0" smtClean="0"/>
              <a:t>- A MAC spoofing and session </a:t>
            </a:r>
            <a:r>
              <a:rPr lang="en-US" dirty="0"/>
              <a:t>stealing attack may be performed if client does not actively disconnect </a:t>
            </a:r>
          </a:p>
          <a:p>
            <a:pPr marL="444500" lvl="1" indent="0">
              <a:buNone/>
            </a:pPr>
            <a:r>
              <a:rPr lang="en-US" dirty="0" smtClean="0"/>
              <a:t>- A tunneling attack can bypass </a:t>
            </a:r>
            <a:r>
              <a:rPr lang="en-US" dirty="0"/>
              <a:t>captive portal if DNS traffic beyond firewall is not blocked before authentication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58</a:t>
            </a:fld>
            <a:endParaRPr lang="en-US" dirty="0"/>
          </a:p>
        </p:txBody>
      </p:sp>
    </p:spTree>
    <p:extLst>
      <p:ext uri="{BB962C8B-B14F-4D97-AF65-F5344CB8AC3E}">
        <p14:creationId xmlns:p14="http://schemas.microsoft.com/office/powerpoint/2010/main" val="10478254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Wardriving</a:t>
            </a:r>
            <a:r>
              <a:rPr lang="en-US" dirty="0"/>
              <a:t> and </a:t>
            </a:r>
            <a:r>
              <a:rPr lang="en-US" dirty="0" err="1"/>
              <a:t>Warchalking</a:t>
            </a:r>
            <a:r>
              <a:rPr lang="en-US" dirty="0"/>
              <a:t> </a:t>
            </a:r>
          </a:p>
        </p:txBody>
      </p:sp>
      <p:sp>
        <p:nvSpPr>
          <p:cNvPr id="3" name="Content Placeholder 2"/>
          <p:cNvSpPr>
            <a:spLocks noGrp="1"/>
          </p:cNvSpPr>
          <p:nvPr>
            <p:ph idx="1"/>
          </p:nvPr>
        </p:nvSpPr>
        <p:spPr/>
        <p:txBody>
          <a:bodyPr/>
          <a:lstStyle/>
          <a:p>
            <a:r>
              <a:rPr lang="en-US" dirty="0"/>
              <a:t>Driving around looking for wireless local area networks </a:t>
            </a:r>
          </a:p>
          <a:p>
            <a:r>
              <a:rPr lang="en-US" dirty="0"/>
              <a:t>Some use GPS devices to log locations, post online </a:t>
            </a:r>
          </a:p>
          <a:p>
            <a:r>
              <a:rPr lang="en-US" dirty="0"/>
              <a:t>Software such as </a:t>
            </a:r>
            <a:r>
              <a:rPr lang="en-US" dirty="0" err="1"/>
              <a:t>NetStumbler</a:t>
            </a:r>
            <a:r>
              <a:rPr lang="en-US" dirty="0"/>
              <a:t> for Windows, </a:t>
            </a:r>
            <a:r>
              <a:rPr lang="en-US" dirty="0" err="1"/>
              <a:t>KisMac</a:t>
            </a:r>
            <a:r>
              <a:rPr lang="en-US" dirty="0"/>
              <a:t> for Macs and Kismet for Linux are easily available online </a:t>
            </a:r>
          </a:p>
          <a:p>
            <a:r>
              <a:rPr lang="en-US" dirty="0"/>
              <a:t>Use antennas to increase range </a:t>
            </a:r>
          </a:p>
          <a:p>
            <a:r>
              <a:rPr lang="en-US" dirty="0"/>
              <a:t>Legality is unclear when no information is transmitted, and </a:t>
            </a:r>
            <a:r>
              <a:rPr lang="en-US" dirty="0" smtClean="0"/>
              <a:t>no </a:t>
            </a:r>
            <a:r>
              <a:rPr lang="en-US" dirty="0"/>
              <a:t>network services are used </a:t>
            </a:r>
          </a:p>
          <a:p>
            <a:r>
              <a:rPr lang="en-US" dirty="0" err="1"/>
              <a:t>Warchalking</a:t>
            </a:r>
            <a:r>
              <a:rPr lang="en-US" dirty="0"/>
              <a:t> involves leaving chalk marks (derived from hobo symbols) on the side walk marking wireless networks and associated information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59</a:t>
            </a:fld>
            <a:endParaRPr lang="en-US" dirty="0"/>
          </a:p>
        </p:txBody>
      </p:sp>
    </p:spTree>
    <p:extLst>
      <p:ext uri="{BB962C8B-B14F-4D97-AF65-F5344CB8AC3E}">
        <p14:creationId xmlns:p14="http://schemas.microsoft.com/office/powerpoint/2010/main" val="1197614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a:t>
            </a:r>
            <a:r>
              <a:rPr lang="en-US" dirty="0" smtClean="0"/>
              <a:t>Tree</a:t>
            </a:r>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6</a:t>
            </a:fld>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0813" y="2295791"/>
            <a:ext cx="9837174" cy="6798047"/>
          </a:xfrm>
        </p:spPr>
      </p:pic>
    </p:spTree>
    <p:extLst>
      <p:ext uri="{BB962C8B-B14F-4D97-AF65-F5344CB8AC3E}">
        <p14:creationId xmlns:p14="http://schemas.microsoft.com/office/powerpoint/2010/main" val="18851114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Wardriving</a:t>
            </a:r>
            <a:r>
              <a:rPr lang="en-US" dirty="0"/>
              <a:t> Tools </a:t>
            </a:r>
          </a:p>
        </p:txBody>
      </p:sp>
      <p:sp>
        <p:nvSpPr>
          <p:cNvPr id="5" name="Content Placeholder 4"/>
          <p:cNvSpPr>
            <a:spLocks noGrp="1"/>
          </p:cNvSpPr>
          <p:nvPr>
            <p:ph sz="half" idx="1"/>
          </p:nvPr>
        </p:nvSpPr>
        <p:spPr/>
        <p:txBody>
          <a:bodyPr/>
          <a:lstStyle/>
          <a:p>
            <a:r>
              <a:rPr lang="en-US" dirty="0" err="1"/>
              <a:t>Netstumbler</a:t>
            </a:r>
            <a:r>
              <a:rPr lang="en-US" dirty="0"/>
              <a:t> </a:t>
            </a:r>
            <a:r>
              <a:rPr lang="en-US" dirty="0" err="1"/>
              <a:t>wifi</a:t>
            </a:r>
            <a:r>
              <a:rPr lang="en-US" dirty="0"/>
              <a:t> scanner </a:t>
            </a:r>
          </a:p>
          <a:p>
            <a:r>
              <a:rPr lang="en-US" dirty="0" smtClean="0"/>
              <a:t>Antenna for </a:t>
            </a:r>
            <a:r>
              <a:rPr lang="en-US" dirty="0" err="1" smtClean="0"/>
              <a:t>db</a:t>
            </a:r>
            <a:r>
              <a:rPr lang="en-US" dirty="0" smtClean="0"/>
              <a:t> gain </a:t>
            </a:r>
            <a:endParaRPr lang="en-US" dirty="0"/>
          </a:p>
          <a:p>
            <a:r>
              <a:rPr lang="en-US" dirty="0" smtClean="0"/>
              <a:t>Wireless card with plug </a:t>
            </a:r>
            <a:r>
              <a:rPr lang="en-US" dirty="0"/>
              <a:t>and monitor mode </a:t>
            </a:r>
          </a:p>
          <a:p>
            <a:r>
              <a:rPr lang="en-US" dirty="0"/>
              <a:t>GPS(optional)</a:t>
            </a:r>
            <a:br>
              <a:rPr lang="en-US" dirty="0"/>
            </a:br>
            <a:endParaRPr lang="en-US" dirty="0"/>
          </a:p>
          <a:p>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10888" y="2596444"/>
            <a:ext cx="5471814" cy="6188570"/>
          </a:xfrm>
        </p:spPr>
      </p:pic>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60</a:t>
            </a:fld>
            <a:endParaRPr lang="en-US" dirty="0"/>
          </a:p>
        </p:txBody>
      </p:sp>
    </p:spTree>
    <p:extLst>
      <p:ext uri="{BB962C8B-B14F-4D97-AF65-F5344CB8AC3E}">
        <p14:creationId xmlns:p14="http://schemas.microsoft.com/office/powerpoint/2010/main" val="20643572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Wardriving</a:t>
            </a:r>
            <a:r>
              <a:rPr lang="en-US" dirty="0"/>
              <a:t> Setup </a:t>
            </a:r>
          </a:p>
        </p:txBody>
      </p:sp>
      <p:sp>
        <p:nvSpPr>
          <p:cNvPr id="7" name="Content Placeholder 6"/>
          <p:cNvSpPr>
            <a:spLocks noGrp="1"/>
          </p:cNvSpPr>
          <p:nvPr>
            <p:ph idx="1"/>
          </p:nvPr>
        </p:nvSpPr>
        <p:spPr/>
        <p:txBody>
          <a:bodyPr/>
          <a:lstStyle/>
          <a:p>
            <a:r>
              <a:rPr lang="en-US" dirty="0"/>
              <a:t>The access point and client are using WEP encryption </a:t>
            </a:r>
          </a:p>
          <a:p>
            <a:r>
              <a:rPr lang="en-US" dirty="0" smtClean="0"/>
              <a:t>The </a:t>
            </a:r>
            <a:r>
              <a:rPr lang="en-US" dirty="0"/>
              <a:t>hacker is sniffing using </a:t>
            </a:r>
            <a:r>
              <a:rPr lang="en-US" dirty="0" err="1"/>
              <a:t>wardriving</a:t>
            </a:r>
            <a:r>
              <a:rPr lang="en-US" dirty="0"/>
              <a:t> tools </a:t>
            </a:r>
          </a:p>
          <a:p>
            <a:endParaRPr lang="en-US" dirty="0"/>
          </a:p>
        </p:txBody>
      </p:sp>
      <p:sp>
        <p:nvSpPr>
          <p:cNvPr id="5" name="Slide Number Placeholder 4"/>
          <p:cNvSpPr>
            <a:spLocks noGrp="1"/>
          </p:cNvSpPr>
          <p:nvPr>
            <p:ph type="sldNum" sz="quarter" idx="12"/>
          </p:nvPr>
        </p:nvSpPr>
        <p:spPr/>
        <p:txBody>
          <a:bodyPr/>
          <a:lstStyle/>
          <a:p>
            <a:fld id="{55B28040-0FD8-C544-8357-9EE6C5A36700}" type="slidenum">
              <a:rPr lang="en-US" smtClean="0"/>
              <a:t>61</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4205" y="4557252"/>
            <a:ext cx="9881963" cy="4186698"/>
          </a:xfrm>
          <a:prstGeom prst="rect">
            <a:avLst/>
          </a:prstGeom>
        </p:spPr>
      </p:pic>
    </p:spTree>
    <p:extLst>
      <p:ext uri="{BB962C8B-B14F-4D97-AF65-F5344CB8AC3E}">
        <p14:creationId xmlns:p14="http://schemas.microsoft.com/office/powerpoint/2010/main" val="18622409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650240" y="1061884"/>
            <a:ext cx="11704320" cy="805480"/>
          </a:xfrm>
        </p:spPr>
        <p:txBody>
          <a:bodyPr/>
          <a:lstStyle/>
          <a:p>
            <a:r>
              <a:rPr lang="en-US" dirty="0"/>
              <a:t>Slow Attack: WEP </a:t>
            </a:r>
            <a:r>
              <a:rPr lang="en-US" dirty="0" smtClean="0"/>
              <a:t>Sniffing</a:t>
            </a:r>
            <a:endParaRPr lang="en-US" dirty="0">
              <a:effectLst/>
            </a:endParaRPr>
          </a:p>
        </p:txBody>
      </p:sp>
      <p:sp>
        <p:nvSpPr>
          <p:cNvPr id="208899" name="Rectangle 3"/>
          <p:cNvSpPr>
            <a:spLocks noGrp="1" noChangeArrowheads="1"/>
          </p:cNvSpPr>
          <p:nvPr>
            <p:ph idx="1"/>
          </p:nvPr>
        </p:nvSpPr>
        <p:spPr>
          <a:xfrm>
            <a:off x="650240" y="2492587"/>
            <a:ext cx="11704320" cy="6436925"/>
          </a:xfrm>
        </p:spPr>
        <p:txBody>
          <a:bodyPr wrap="square" numCol="1" anchor="t" anchorCtr="0" compatLnSpc="1">
            <a:prstTxWarp prst="textNoShape">
              <a:avLst/>
            </a:prstTxWarp>
          </a:bodyPr>
          <a:lstStyle/>
          <a:p>
            <a:r>
              <a:rPr lang="en-US" dirty="0"/>
              <a:t>To crack a 64-bit WEP key you can capture: </a:t>
            </a:r>
          </a:p>
          <a:p>
            <a:pPr marL="444500" lvl="1" indent="0">
              <a:buNone/>
            </a:pPr>
            <a:r>
              <a:rPr lang="en-US" dirty="0"/>
              <a:t>– 50,000 to 200,000 packets containing Initialization Vectors (IVs) </a:t>
            </a:r>
          </a:p>
          <a:p>
            <a:pPr marL="444500" lvl="1" indent="0">
              <a:buNone/>
            </a:pPr>
            <a:r>
              <a:rPr lang="en-US" dirty="0"/>
              <a:t>– Only about 1⁄4 of the packets contain IVs – So you need 200,000 to 800,000 packets </a:t>
            </a:r>
          </a:p>
          <a:p>
            <a:r>
              <a:rPr lang="en-US" dirty="0" smtClean="0"/>
              <a:t>It </a:t>
            </a:r>
            <a:r>
              <a:rPr lang="en-US" dirty="0"/>
              <a:t>can take a long time (typically several hours or even days) to capture that many packets </a:t>
            </a:r>
            <a:endParaRPr lang="en-US" dirty="0">
              <a:effectLst/>
            </a:endParaRPr>
          </a:p>
        </p:txBody>
      </p:sp>
      <p:sp>
        <p:nvSpPr>
          <p:cNvPr id="2" name="Slide Number Placeholder 1"/>
          <p:cNvSpPr>
            <a:spLocks noGrp="1"/>
          </p:cNvSpPr>
          <p:nvPr>
            <p:ph type="sldNum" sz="quarter" idx="12"/>
          </p:nvPr>
        </p:nvSpPr>
        <p:spPr/>
        <p:txBody>
          <a:bodyPr/>
          <a:lstStyle/>
          <a:p>
            <a:pPr>
              <a:defRPr/>
            </a:pPr>
            <a:fld id="{90696C2E-113D-8F4F-97AA-4895F71B68EA}" type="slidenum">
              <a:rPr lang="en-US" smtClean="0"/>
              <a:pPr>
                <a:defRPr/>
              </a:pPr>
              <a:t>62</a:t>
            </a:fld>
            <a:endParaRPr lang="en-US" dirty="0"/>
          </a:p>
        </p:txBody>
      </p:sp>
    </p:spTree>
    <p:extLst>
      <p:ext uri="{BB962C8B-B14F-4D97-AF65-F5344CB8AC3E}">
        <p14:creationId xmlns:p14="http://schemas.microsoft.com/office/powerpoint/2010/main" val="367524453"/>
      </p:ext>
    </p:extLst>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541867" y="1047135"/>
            <a:ext cx="11522314" cy="785167"/>
          </a:xfrm>
        </p:spPr>
        <p:txBody>
          <a:bodyPr wrap="square" numCol="1" anchorCtr="0" compatLnSpc="1">
            <a:prstTxWarp prst="textNoShape">
              <a:avLst/>
            </a:prstTxWarp>
            <a:normAutofit/>
          </a:bodyPr>
          <a:lstStyle/>
          <a:p>
            <a:r>
              <a:rPr lang="en-US" sz="4400" dirty="0"/>
              <a:t>Fast Attack: Packet Injection </a:t>
            </a:r>
          </a:p>
        </p:txBody>
      </p:sp>
      <p:sp>
        <p:nvSpPr>
          <p:cNvPr id="2" name="Slide Number Placeholder 1"/>
          <p:cNvSpPr>
            <a:spLocks noGrp="1"/>
          </p:cNvSpPr>
          <p:nvPr>
            <p:ph type="sldNum" sz="quarter" idx="12"/>
          </p:nvPr>
        </p:nvSpPr>
        <p:spPr/>
        <p:txBody>
          <a:bodyPr/>
          <a:lstStyle/>
          <a:p>
            <a:pPr>
              <a:defRPr/>
            </a:pPr>
            <a:fld id="{90696C2E-113D-8F4F-97AA-4895F71B68EA}" type="slidenum">
              <a:rPr lang="en-US" smtClean="0"/>
              <a:pPr>
                <a:defRPr/>
              </a:pPr>
              <a:t>63</a:t>
            </a:fld>
            <a:endParaRPr lang="en-US" dirty="0"/>
          </a:p>
        </p:txBody>
      </p:sp>
      <p:sp>
        <p:nvSpPr>
          <p:cNvPr id="3" name="Content Placeholder 2"/>
          <p:cNvSpPr>
            <a:spLocks noGrp="1"/>
          </p:cNvSpPr>
          <p:nvPr>
            <p:ph idx="1"/>
          </p:nvPr>
        </p:nvSpPr>
        <p:spPr>
          <a:xfrm>
            <a:off x="559687" y="2058629"/>
            <a:ext cx="11861800" cy="6565900"/>
          </a:xfrm>
        </p:spPr>
        <p:txBody>
          <a:bodyPr/>
          <a:lstStyle/>
          <a:p>
            <a:r>
              <a:rPr lang="en-US" dirty="0" smtClean="0"/>
              <a:t>The hacker injects packets to create a more </a:t>
            </a:r>
            <a:r>
              <a:rPr lang="en-US" dirty="0"/>
              <a:t>“interesting” packet </a:t>
            </a:r>
          </a:p>
          <a:p>
            <a:r>
              <a:rPr lang="en-US" dirty="0" smtClean="0"/>
              <a:t>Special wireless card driver is necessary to perform </a:t>
            </a:r>
            <a:r>
              <a:rPr lang="en-US" dirty="0"/>
              <a:t>injection </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8942" y="4350775"/>
            <a:ext cx="10155072" cy="3669480"/>
          </a:xfrm>
          <a:prstGeom prst="rect">
            <a:avLst/>
          </a:prstGeom>
        </p:spPr>
      </p:pic>
    </p:spTree>
    <p:extLst>
      <p:ext uri="{BB962C8B-B14F-4D97-AF65-F5344CB8AC3E}">
        <p14:creationId xmlns:p14="http://schemas.microsoft.com/office/powerpoint/2010/main" val="1345729704"/>
      </p:ext>
    </p:extLst>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Franklin Gothic Book" charset="0"/>
              </a:rPr>
              <a:t>Questions</a:t>
            </a:r>
            <a:endParaRPr lang="en-US" dirty="0"/>
          </a:p>
        </p:txBody>
      </p:sp>
      <p:pic>
        <p:nvPicPr>
          <p:cNvPr id="3" name="Picture 2" descr="C:\Users\Sara\AppData\Local\Microsoft\Windows\Temporary Internet Files\Content.IE5\VNZGMGM7\MCj03841720000[1].wmf"/>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162437" y="2661530"/>
            <a:ext cx="5341385" cy="6343486"/>
          </a:xfrm>
          <a:prstGeom prst="rect">
            <a:avLst/>
          </a:prstGeom>
          <a:noFill/>
        </p:spPr>
      </p:pic>
      <p:sp>
        <p:nvSpPr>
          <p:cNvPr id="4" name="Slide Number Placeholder 3"/>
          <p:cNvSpPr>
            <a:spLocks noGrp="1"/>
          </p:cNvSpPr>
          <p:nvPr>
            <p:ph type="sldNum" sz="quarter" idx="2"/>
          </p:nvPr>
        </p:nvSpPr>
        <p:spPr/>
        <p:txBody>
          <a:bodyPr/>
          <a:lstStyle/>
          <a:p>
            <a:pPr lvl="0"/>
            <a:fld id="{86CB4B4D-7CA3-9044-876B-883B54F8677D}" type="slidenum">
              <a:rPr lang="uk-UA" smtClean="0"/>
              <a:t>64</a:t>
            </a:fld>
            <a:endParaRPr lang="uk-UA"/>
          </a:p>
        </p:txBody>
      </p:sp>
    </p:spTree>
    <p:extLst>
      <p:ext uri="{BB962C8B-B14F-4D97-AF65-F5344CB8AC3E}">
        <p14:creationId xmlns:p14="http://schemas.microsoft.com/office/powerpoint/2010/main" val="21783604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Resolution </a:t>
            </a:r>
          </a:p>
        </p:txBody>
      </p:sp>
      <p:sp>
        <p:nvSpPr>
          <p:cNvPr id="3" name="Content Placeholder 2"/>
          <p:cNvSpPr>
            <a:spLocks noGrp="1"/>
          </p:cNvSpPr>
          <p:nvPr>
            <p:ph idx="1"/>
          </p:nvPr>
        </p:nvSpPr>
        <p:spPr/>
        <p:txBody>
          <a:bodyPr/>
          <a:lstStyle/>
          <a:p>
            <a:pPr>
              <a:spcBef>
                <a:spcPts val="1000"/>
              </a:spcBef>
            </a:pPr>
            <a:r>
              <a:rPr lang="en-US" dirty="0"/>
              <a:t>Zone: collection of connected nodes with the same authoritative DNS server </a:t>
            </a:r>
          </a:p>
          <a:p>
            <a:pPr>
              <a:spcBef>
                <a:spcPts val="1000"/>
              </a:spcBef>
            </a:pPr>
            <a:r>
              <a:rPr lang="en-US" dirty="0" smtClean="0"/>
              <a:t>Resolution </a:t>
            </a:r>
            <a:r>
              <a:rPr lang="en-US" dirty="0"/>
              <a:t>method when answer not in cache: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27" y="3873613"/>
            <a:ext cx="9747895" cy="5251337"/>
          </a:xfrm>
          <a:prstGeom prst="rect">
            <a:avLst/>
          </a:prstGeom>
        </p:spPr>
      </p:pic>
    </p:spTree>
    <p:extLst>
      <p:ext uri="{BB962C8B-B14F-4D97-AF65-F5344CB8AC3E}">
        <p14:creationId xmlns:p14="http://schemas.microsoft.com/office/powerpoint/2010/main" val="1790032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Name Resolution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789" y="2610465"/>
            <a:ext cx="10367953" cy="5789213"/>
          </a:xfrm>
        </p:spPr>
      </p:pic>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8</a:t>
            </a:fld>
            <a:endParaRPr lang="en-US" dirty="0"/>
          </a:p>
        </p:txBody>
      </p:sp>
    </p:spTree>
    <p:extLst>
      <p:ext uri="{BB962C8B-B14F-4D97-AF65-F5344CB8AC3E}">
        <p14:creationId xmlns:p14="http://schemas.microsoft.com/office/powerpoint/2010/main" val="1200165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Name Resolution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9083" y="2239945"/>
            <a:ext cx="10087897" cy="6816146"/>
          </a:xfrm>
        </p:spPr>
      </p:pic>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9</a:t>
            </a:fld>
            <a:endParaRPr lang="en-US" dirty="0"/>
          </a:p>
        </p:txBody>
      </p:sp>
    </p:spTree>
    <p:extLst>
      <p:ext uri="{BB962C8B-B14F-4D97-AF65-F5344CB8AC3E}">
        <p14:creationId xmlns:p14="http://schemas.microsoft.com/office/powerpoint/2010/main" val="685798902"/>
      </p:ext>
    </p:extLst>
  </p:cSld>
  <p:clrMapOvr>
    <a:masterClrMapping/>
  </p:clrMapOvr>
</p:sld>
</file>

<file path=ppt/theme/theme1.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a:ea typeface="Helvetica Neue"/>
        <a:cs typeface="Helvetica Neue"/>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j-lt"/>
            <a:ea typeface="+mj-ea"/>
            <a:cs typeface="+mj-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a:ea typeface="Helvetica Neue"/>
        <a:cs typeface="Helvetica Neue"/>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j-lt"/>
            <a:ea typeface="+mj-ea"/>
            <a:cs typeface="+mj-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861</TotalTime>
  <Words>6264</Words>
  <Application>Microsoft Macintosh PowerPoint</Application>
  <PresentationFormat>Custom</PresentationFormat>
  <Paragraphs>746</Paragraphs>
  <Slides>64</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64</vt:i4>
      </vt:variant>
    </vt:vector>
  </HeadingPairs>
  <TitlesOfParts>
    <vt:vector size="74" baseType="lpstr">
      <vt:lpstr>Calibri</vt:lpstr>
      <vt:lpstr>Franklin Gothic Book</vt:lpstr>
      <vt:lpstr>Helvetica</vt:lpstr>
      <vt:lpstr>Helvetica Neue</vt:lpstr>
      <vt:lpstr>Helvetica Neue Light</vt:lpstr>
      <vt:lpstr>Lucida Grande</vt:lpstr>
      <vt:lpstr>ＭＳ Ｐゴシック</vt:lpstr>
      <vt:lpstr>Times New Roman</vt:lpstr>
      <vt:lpstr>Arial</vt:lpstr>
      <vt:lpstr>ModernPortfolio</vt:lpstr>
      <vt:lpstr>PowerPoint Presentation</vt:lpstr>
      <vt:lpstr>Chapter 6: </vt:lpstr>
      <vt:lpstr>Domain Name System </vt:lpstr>
      <vt:lpstr>Domain Name System</vt:lpstr>
      <vt:lpstr>Name Servers</vt:lpstr>
      <vt:lpstr>DNS Tree</vt:lpstr>
      <vt:lpstr>Name Resolution </vt:lpstr>
      <vt:lpstr>Recursive Name Resolution </vt:lpstr>
      <vt:lpstr>Iterative Name Resolution </vt:lpstr>
      <vt:lpstr>Authoritative Name Servers </vt:lpstr>
      <vt:lpstr>Dynamic Resolution </vt:lpstr>
      <vt:lpstr>DNS Caching </vt:lpstr>
      <vt:lpstr>DNS Caching </vt:lpstr>
      <vt:lpstr>DNS Caching (con'd) </vt:lpstr>
      <vt:lpstr>Pharming: DNS Hijacking </vt:lpstr>
      <vt:lpstr>DNS Cache Poisoning </vt:lpstr>
      <vt:lpstr>DNS Cache Poisoning Prevention </vt:lpstr>
      <vt:lpstr>DNSSEC </vt:lpstr>
      <vt:lpstr>DNS Signing </vt:lpstr>
      <vt:lpstr>DNSSEC Deployment </vt:lpstr>
      <vt:lpstr>Chapter 6: </vt:lpstr>
      <vt:lpstr>Firewalls </vt:lpstr>
      <vt:lpstr>Firewall Policies </vt:lpstr>
      <vt:lpstr>Firewall Security Policy</vt:lpstr>
      <vt:lpstr>Policy Actions</vt:lpstr>
      <vt:lpstr>Blacklists and White Lists </vt:lpstr>
      <vt:lpstr>Firewall Types </vt:lpstr>
      <vt:lpstr>Stateless Firewalls </vt:lpstr>
      <vt:lpstr>Stateless Restrictions </vt:lpstr>
      <vt:lpstr>Statefull Firewalls </vt:lpstr>
      <vt:lpstr>Statefull Firewall Example </vt:lpstr>
      <vt:lpstr>Chapter 6: </vt:lpstr>
      <vt:lpstr>Tunnels </vt:lpstr>
      <vt:lpstr>Tunneling Prevents Eavesdropping </vt:lpstr>
      <vt:lpstr>Secure Shell (SSH)</vt:lpstr>
      <vt:lpstr>IPSec </vt:lpstr>
      <vt:lpstr>Virtual Private Networking (VPN) </vt:lpstr>
      <vt:lpstr>Virtual Private Networks (VPN)</vt:lpstr>
      <vt:lpstr>Types of VPNs </vt:lpstr>
      <vt:lpstr>Chapter 6: </vt:lpstr>
      <vt:lpstr>Intrusion Detection Systems </vt:lpstr>
      <vt:lpstr>Intrusion Detection Systems (IDS)</vt:lpstr>
      <vt:lpstr>Intrusions</vt:lpstr>
      <vt:lpstr>Possible Alarm Outcomes</vt:lpstr>
      <vt:lpstr>Analysis Approaches</vt:lpstr>
      <vt:lpstr>Anomaly Detection</vt:lpstr>
      <vt:lpstr>Signature or Heuristic Detection</vt:lpstr>
      <vt:lpstr>Host-Based IPS (HIPS)</vt:lpstr>
      <vt:lpstr>Network-Based IPS (NIPS)</vt:lpstr>
      <vt:lpstr>Honeypots</vt:lpstr>
      <vt:lpstr>PowerPoint Presentation</vt:lpstr>
      <vt:lpstr>Security Information and Event Management (SIEM)</vt:lpstr>
      <vt:lpstr>Chapter 6: </vt:lpstr>
      <vt:lpstr>Welcome to Wireless </vt:lpstr>
      <vt:lpstr>Types of Wireless Networks </vt:lpstr>
      <vt:lpstr>SSID </vt:lpstr>
      <vt:lpstr>Eavesdropping and Spoofing </vt:lpstr>
      <vt:lpstr>Captive Portal</vt:lpstr>
      <vt:lpstr>Wardriving and Warchalking </vt:lpstr>
      <vt:lpstr>Wardriving Tools </vt:lpstr>
      <vt:lpstr>Wardriving Setup </vt:lpstr>
      <vt:lpstr>Slow Attack: WEP Sniffing</vt:lpstr>
      <vt:lpstr>Fast Attack: Packet Injection </vt:lpstr>
      <vt:lpstr>Questions</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68</cp:revision>
  <cp:lastPrinted>2016-09-18T19:31:24Z</cp:lastPrinted>
  <dcterms:modified xsi:type="dcterms:W3CDTF">2016-11-26T04:18:55Z</dcterms:modified>
</cp:coreProperties>
</file>