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98" r:id="rId2"/>
    <p:sldId id="460" r:id="rId3"/>
    <p:sldId id="403" r:id="rId4"/>
    <p:sldId id="404" r:id="rId5"/>
    <p:sldId id="280" r:id="rId6"/>
    <p:sldId id="259" r:id="rId7"/>
    <p:sldId id="281" r:id="rId8"/>
    <p:sldId id="262" r:id="rId9"/>
    <p:sldId id="265" r:id="rId10"/>
    <p:sldId id="267" r:id="rId11"/>
    <p:sldId id="269" r:id="rId12"/>
    <p:sldId id="333" r:id="rId13"/>
    <p:sldId id="380" r:id="rId14"/>
    <p:sldId id="391" r:id="rId15"/>
    <p:sldId id="419" r:id="rId16"/>
    <p:sldId id="427" r:id="rId17"/>
    <p:sldId id="425" r:id="rId18"/>
    <p:sldId id="428" r:id="rId19"/>
    <p:sldId id="429" r:id="rId20"/>
    <p:sldId id="432" r:id="rId21"/>
    <p:sldId id="426" r:id="rId22"/>
    <p:sldId id="430" r:id="rId23"/>
    <p:sldId id="433" r:id="rId24"/>
    <p:sldId id="431" r:id="rId25"/>
    <p:sldId id="434" r:id="rId26"/>
    <p:sldId id="435" r:id="rId27"/>
    <p:sldId id="436" r:id="rId28"/>
    <p:sldId id="437" r:id="rId29"/>
    <p:sldId id="418" r:id="rId30"/>
    <p:sldId id="417" r:id="rId31"/>
    <p:sldId id="438" r:id="rId32"/>
    <p:sldId id="439" r:id="rId33"/>
    <p:sldId id="421" r:id="rId34"/>
    <p:sldId id="408" r:id="rId35"/>
    <p:sldId id="440" r:id="rId36"/>
    <p:sldId id="441" r:id="rId37"/>
    <p:sldId id="442" r:id="rId38"/>
    <p:sldId id="444" r:id="rId39"/>
    <p:sldId id="448" r:id="rId40"/>
    <p:sldId id="449" r:id="rId41"/>
    <p:sldId id="452" r:id="rId42"/>
    <p:sldId id="453" r:id="rId43"/>
    <p:sldId id="454" r:id="rId44"/>
    <p:sldId id="456" r:id="rId45"/>
    <p:sldId id="455" r:id="rId46"/>
    <p:sldId id="45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CF32E3-9CF1-47BD-84C6-89D2F64B6E7F}">
          <p14:sldIdLst>
            <p14:sldId id="398"/>
          </p14:sldIdLst>
        </p14:section>
        <p14:section name="Anderson" id="{1CED5A03-59B1-4BE4-869A-365118541DCE}">
          <p14:sldIdLst>
            <p14:sldId id="460"/>
            <p14:sldId id="403"/>
            <p14:sldId id="404"/>
            <p14:sldId id="280"/>
            <p14:sldId id="259"/>
            <p14:sldId id="281"/>
            <p14:sldId id="262"/>
            <p14:sldId id="265"/>
            <p14:sldId id="267"/>
            <p14:sldId id="269"/>
            <p14:sldId id="333"/>
          </p14:sldIdLst>
        </p14:section>
        <p14:section name="Sandry" id="{215A35C3-5753-43ED-879A-6F6BE88D8C8D}">
          <p14:sldIdLst>
            <p14:sldId id="380"/>
            <p14:sldId id="391"/>
            <p14:sldId id="419"/>
            <p14:sldId id="427"/>
            <p14:sldId id="425"/>
            <p14:sldId id="428"/>
            <p14:sldId id="429"/>
            <p14:sldId id="432"/>
            <p14:sldId id="426"/>
            <p14:sldId id="430"/>
            <p14:sldId id="433"/>
            <p14:sldId id="431"/>
            <p14:sldId id="434"/>
            <p14:sldId id="435"/>
            <p14:sldId id="436"/>
            <p14:sldId id="437"/>
            <p14:sldId id="418"/>
            <p14:sldId id="417"/>
            <p14:sldId id="438"/>
            <p14:sldId id="439"/>
          </p14:sldIdLst>
        </p14:section>
        <p14:section name="Methods" id="{DA84ACA4-B234-4895-A8A2-ED4F3E13B5EA}">
          <p14:sldIdLst>
            <p14:sldId id="421"/>
            <p14:sldId id="408"/>
          </p14:sldIdLst>
        </p14:section>
        <p14:section name="VDAC" id="{F8672585-FAAC-49B3-A5E8-881E24F3CE64}">
          <p14:sldIdLst>
            <p14:sldId id="440"/>
          </p14:sldIdLst>
        </p14:section>
        <p14:section name="RSVP" id="{05D3A746-96F6-4526-825D-2874C9268A17}">
          <p14:sldIdLst>
            <p14:sldId id="441"/>
            <p14:sldId id="442"/>
            <p14:sldId id="444"/>
            <p14:sldId id="448"/>
            <p14:sldId id="449"/>
            <p14:sldId id="452"/>
            <p14:sldId id="453"/>
            <p14:sldId id="454"/>
            <p14:sldId id="456"/>
            <p14:sldId id="455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61" autoAdjust="0"/>
    <p:restoredTop sz="97457" autoAdjust="0"/>
  </p:normalViewPr>
  <p:slideViewPr>
    <p:cSldViewPr snapToGrid="0">
      <p:cViewPr varScale="1">
        <p:scale>
          <a:sx n="164" d="100"/>
          <a:sy n="164" d="100"/>
        </p:scale>
        <p:origin x="183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3926"/>
    </p:cViewPr>
  </p:sorter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than\Desktop\pilotData\Analysis\VDAC%20Analysi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than\Desktop\pilotData\Analysis\VDAC%20Analysi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than\Desktop\pilotData\Analysis\RSVP%20R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than\Desktop\pilotData\Analysis\RSVP%20d-prim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than\Desktop\pilotData\Analysis\RSVP%20d-prime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than\Desktop\pilotData\Analysis\RSVP%20d-prime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than\Desktop\pilotData\Analysis\RSVP%20d-prime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than\Desktop\pilotData\Analysis\RSVP%20d-prime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than\Desktop\pilotData\Analysis\RSVP%20d-prime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than\Desktop\pilotData\Analysis\RSVP%20d-prime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athan\Desktop\pilotData\Analysis\RSVP%20d-prime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nathan\Desktop\pilotData\Analysis\RSVP%20d-prime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nathan\Desktop\pilotData\Analysis\RSVP%20d-prim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69C-9C75-72AFF73016BE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9-469C-9C75-72AFF73016BE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69-469C-9C75-72AFF7301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D70-4632-A2DD-2E18D4078439}"/>
              </c:ext>
            </c:extLst>
          </c:dPt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70-4632-A2DD-2E18D4078439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70-4632-A2DD-2E18D4078439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70-4632-A2DD-2E18D4078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64-49FF-9AB0-21ABE6FAD545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64-49FF-9AB0-21ABE6FAD545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64-49FF-9AB0-21ABE6FAD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587-4BF3-870C-E7F043AB9FFD}"/>
              </c:ext>
            </c:extLst>
          </c:dPt>
          <c:errBars>
            <c:errBarType val="both"/>
            <c:errValType val="cust"/>
            <c:noEndCap val="0"/>
            <c:plus>
              <c:numRef>
                <c:f>'Sheet1 (3)'!$G$5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(3)'!$G$5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(3)'!$B$4:$E$4</c:f>
              <c:strCache>
                <c:ptCount val="4"/>
                <c:pt idx="0">
                  <c:v>Red in 1st Position</c:v>
                </c:pt>
                <c:pt idx="1">
                  <c:v>Red in 2nd Position</c:v>
                </c:pt>
                <c:pt idx="2">
                  <c:v>Red in 3rd Position</c:v>
                </c:pt>
                <c:pt idx="3">
                  <c:v>No Color</c:v>
                </c:pt>
              </c:strCache>
            </c:strRef>
          </c:cat>
          <c:val>
            <c:numRef>
              <c:f>'Sheet1 (3)'!$B$5:$E$5</c:f>
              <c:numCache>
                <c:formatCode>General</c:formatCode>
                <c:ptCount val="4"/>
                <c:pt idx="0">
                  <c:v>745</c:v>
                </c:pt>
                <c:pt idx="1">
                  <c:v>757</c:v>
                </c:pt>
                <c:pt idx="2">
                  <c:v>755</c:v>
                </c:pt>
                <c:pt idx="3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87-4BF3-870C-E7F043AB9FFD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87-4BF3-870C-E7F043AB9FFD}"/>
              </c:ext>
            </c:extLst>
          </c:dPt>
          <c:errBars>
            <c:errBarType val="both"/>
            <c:errValType val="cust"/>
            <c:noEndCap val="0"/>
            <c:plus>
              <c:numRef>
                <c:f>'Sheet1 (3)'!$G$5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(3)'!$G$5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(3)'!$B$4:$E$4</c:f>
              <c:strCache>
                <c:ptCount val="4"/>
                <c:pt idx="0">
                  <c:v>Red in 1st Position</c:v>
                </c:pt>
                <c:pt idx="1">
                  <c:v>Red in 2nd Position</c:v>
                </c:pt>
                <c:pt idx="2">
                  <c:v>Red in 3rd Position</c:v>
                </c:pt>
                <c:pt idx="3">
                  <c:v>No Color</c:v>
                </c:pt>
              </c:strCache>
            </c:strRef>
          </c:cat>
          <c:val>
            <c:numRef>
              <c:f>'Sheet1 (3)'!$B$6:$E$6</c:f>
              <c:numCache>
                <c:formatCode>General</c:formatCode>
                <c:ptCount val="4"/>
                <c:pt idx="0">
                  <c:v>740</c:v>
                </c:pt>
                <c:pt idx="1">
                  <c:v>730</c:v>
                </c:pt>
                <c:pt idx="2">
                  <c:v>732</c:v>
                </c:pt>
                <c:pt idx="3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87-4BF3-870C-E7F043AB9FFD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587-4BF3-870C-E7F043AB9FFD}"/>
              </c:ext>
            </c:extLst>
          </c:dPt>
          <c:errBars>
            <c:errBarType val="both"/>
            <c:errValType val="cust"/>
            <c:noEndCap val="0"/>
            <c:plus>
              <c:numRef>
                <c:f>'Sheet1 (3)'!$G$5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(3)'!$G$5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(3)'!$B$4:$E$4</c:f>
              <c:strCache>
                <c:ptCount val="4"/>
                <c:pt idx="0">
                  <c:v>Red in 1st Position</c:v>
                </c:pt>
                <c:pt idx="1">
                  <c:v>Red in 2nd Position</c:v>
                </c:pt>
                <c:pt idx="2">
                  <c:v>Red in 3rd Position</c:v>
                </c:pt>
                <c:pt idx="3">
                  <c:v>No Color</c:v>
                </c:pt>
              </c:strCache>
            </c:strRef>
          </c:cat>
          <c:val>
            <c:numRef>
              <c:f>'Sheet1 (3)'!$B$7:$E$7</c:f>
              <c:numCache>
                <c:formatCode>General</c:formatCode>
                <c:ptCount val="4"/>
                <c:pt idx="0">
                  <c:v>650</c:v>
                </c:pt>
                <c:pt idx="1">
                  <c:v>665</c:v>
                </c:pt>
                <c:pt idx="2">
                  <c:v>657</c:v>
                </c:pt>
                <c:pt idx="3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87-4BF3-870C-E7F043AB9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309440"/>
        <c:axId val="583309112"/>
      </c:barChart>
      <c:catAx>
        <c:axId val="58330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09112"/>
        <c:crosses val="autoZero"/>
        <c:auto val="1"/>
        <c:lblAlgn val="ctr"/>
        <c:lblOffset val="100"/>
        <c:noMultiLvlLbl val="0"/>
      </c:catAx>
      <c:valAx>
        <c:axId val="583309112"/>
        <c:scaling>
          <c:orientation val="minMax"/>
          <c:max val="800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094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E4-4822-9E3B-1AD57199B215}"/>
              </c:ext>
            </c:extLst>
          </c:dPt>
          <c:errBars>
            <c:errBarType val="both"/>
            <c:errValType val="cust"/>
            <c:noEndCap val="0"/>
            <c:plus>
              <c:numRef>
                <c:f>'Sheet1 (3)'!$G$5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(3)'!$G$5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(3)'!$B$4:$E$4</c:f>
              <c:strCache>
                <c:ptCount val="4"/>
                <c:pt idx="0">
                  <c:v>Red in 1st Position</c:v>
                </c:pt>
                <c:pt idx="1">
                  <c:v>Red in 2nd Position</c:v>
                </c:pt>
                <c:pt idx="2">
                  <c:v>Red in 3rd Position</c:v>
                </c:pt>
                <c:pt idx="3">
                  <c:v>No Color</c:v>
                </c:pt>
              </c:strCache>
            </c:strRef>
          </c:cat>
          <c:val>
            <c:numRef>
              <c:f>'Sheet1 (3)'!$B$5:$E$5</c:f>
              <c:numCache>
                <c:formatCode>General</c:formatCode>
                <c:ptCount val="4"/>
                <c:pt idx="0">
                  <c:v>745</c:v>
                </c:pt>
                <c:pt idx="1">
                  <c:v>757</c:v>
                </c:pt>
                <c:pt idx="2">
                  <c:v>755</c:v>
                </c:pt>
                <c:pt idx="3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E4-4822-9E3B-1AD57199B215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7E4-4822-9E3B-1AD57199B215}"/>
              </c:ext>
            </c:extLst>
          </c:dPt>
          <c:errBars>
            <c:errBarType val="both"/>
            <c:errValType val="cust"/>
            <c:noEndCap val="0"/>
            <c:plus>
              <c:numRef>
                <c:f>'Sheet1 (3)'!$G$5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(3)'!$G$5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(3)'!$B$4:$E$4</c:f>
              <c:strCache>
                <c:ptCount val="4"/>
                <c:pt idx="0">
                  <c:v>Red in 1st Position</c:v>
                </c:pt>
                <c:pt idx="1">
                  <c:v>Red in 2nd Position</c:v>
                </c:pt>
                <c:pt idx="2">
                  <c:v>Red in 3rd Position</c:v>
                </c:pt>
                <c:pt idx="3">
                  <c:v>No Color</c:v>
                </c:pt>
              </c:strCache>
            </c:strRef>
          </c:cat>
          <c:val>
            <c:numRef>
              <c:f>'Sheet1 (3)'!$B$6:$E$6</c:f>
              <c:numCache>
                <c:formatCode>General</c:formatCode>
                <c:ptCount val="4"/>
                <c:pt idx="0">
                  <c:v>740</c:v>
                </c:pt>
                <c:pt idx="1">
                  <c:v>730</c:v>
                </c:pt>
                <c:pt idx="2">
                  <c:v>732</c:v>
                </c:pt>
                <c:pt idx="3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7E4-4822-9E3B-1AD57199B215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E4-4822-9E3B-1AD57199B215}"/>
              </c:ext>
            </c:extLst>
          </c:dPt>
          <c:errBars>
            <c:errBarType val="both"/>
            <c:errValType val="cust"/>
            <c:noEndCap val="0"/>
            <c:plus>
              <c:numRef>
                <c:f>'Sheet1 (3)'!$G$5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(3)'!$G$5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(3)'!$B$4:$E$4</c:f>
              <c:strCache>
                <c:ptCount val="4"/>
                <c:pt idx="0">
                  <c:v>Red in 1st Position</c:v>
                </c:pt>
                <c:pt idx="1">
                  <c:v>Red in 2nd Position</c:v>
                </c:pt>
                <c:pt idx="2">
                  <c:v>Red in 3rd Position</c:v>
                </c:pt>
                <c:pt idx="3">
                  <c:v>No Color</c:v>
                </c:pt>
              </c:strCache>
            </c:strRef>
          </c:cat>
          <c:val>
            <c:numRef>
              <c:f>'Sheet1 (3)'!$B$7:$E$7</c:f>
              <c:numCache>
                <c:formatCode>General</c:formatCode>
                <c:ptCount val="4"/>
                <c:pt idx="0">
                  <c:v>650</c:v>
                </c:pt>
                <c:pt idx="1">
                  <c:v>665</c:v>
                </c:pt>
                <c:pt idx="2">
                  <c:v>657</c:v>
                </c:pt>
                <c:pt idx="3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E4-4822-9E3B-1AD57199B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3309440"/>
        <c:axId val="583309112"/>
      </c:barChart>
      <c:catAx>
        <c:axId val="58330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09112"/>
        <c:crosses val="autoZero"/>
        <c:auto val="1"/>
        <c:lblAlgn val="ctr"/>
        <c:lblOffset val="100"/>
        <c:noMultiLvlLbl val="0"/>
      </c:catAx>
      <c:valAx>
        <c:axId val="583309112"/>
        <c:scaling>
          <c:orientation val="minMax"/>
          <c:max val="800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094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merged_file!$W$1</c:f>
              <c:strCache>
                <c:ptCount val="1"/>
                <c:pt idx="0">
                  <c:v>Mean Response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C12-4AFA-8345-28DDBEA635F5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12-4AFA-8345-28DDBEA635F5}"/>
              </c:ext>
            </c:extLst>
          </c:dPt>
          <c:errBars>
            <c:errBarType val="both"/>
            <c:errValType val="cust"/>
            <c:noEndCap val="0"/>
            <c:plus>
              <c:numRef>
                <c:f>merged_file!$X$8:$X$9</c:f>
                <c:numCache>
                  <c:formatCode>General</c:formatCode>
                  <c:ptCount val="2"/>
                  <c:pt idx="0">
                    <c:v>24.781915449241051</c:v>
                  </c:pt>
                  <c:pt idx="1">
                    <c:v>20.302168740200038</c:v>
                  </c:pt>
                </c:numCache>
              </c:numRef>
            </c:plus>
            <c:minus>
              <c:numRef>
                <c:f>merged_file!$X$8:$X$9</c:f>
                <c:numCache>
                  <c:formatCode>General</c:formatCode>
                  <c:ptCount val="2"/>
                  <c:pt idx="0">
                    <c:v>24.781915449241051</c:v>
                  </c:pt>
                  <c:pt idx="1">
                    <c:v>20.302168740200038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merged_file!$V$2:$V$3</c:f>
              <c:strCache>
                <c:ptCount val="2"/>
                <c:pt idx="0">
                  <c:v>High Reward Target</c:v>
                </c:pt>
                <c:pt idx="1">
                  <c:v>Low Reward Target</c:v>
                </c:pt>
              </c:strCache>
            </c:strRef>
          </c:cat>
          <c:val>
            <c:numRef>
              <c:f>merged_file!$W$2:$W$3</c:f>
              <c:numCache>
                <c:formatCode>General</c:formatCode>
                <c:ptCount val="2"/>
                <c:pt idx="0">
                  <c:v>633.9</c:v>
                </c:pt>
                <c:pt idx="1">
                  <c:v>646.35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12-4AFA-8345-28DDBEA63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8144320"/>
        <c:axId val="1138144648"/>
      </c:barChart>
      <c:catAx>
        <c:axId val="113814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144648"/>
        <c:crosses val="autoZero"/>
        <c:auto val="1"/>
        <c:lblAlgn val="ctr"/>
        <c:lblOffset val="100"/>
        <c:noMultiLvlLbl val="0"/>
      </c:catAx>
      <c:valAx>
        <c:axId val="11381446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14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merged_file!$AA$1</c:f>
              <c:strCache>
                <c:ptCount val="1"/>
                <c:pt idx="0">
                  <c:v>Mean 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4A-43A3-8DF6-F82F102575E3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4A-43A3-8DF6-F82F102575E3}"/>
              </c:ext>
            </c:extLst>
          </c:dPt>
          <c:errBars>
            <c:errBarType val="both"/>
            <c:errValType val="cust"/>
            <c:noEndCap val="0"/>
            <c:plus>
              <c:numRef>
                <c:f>merged_file!$AB$8:$AB$9</c:f>
                <c:numCache>
                  <c:formatCode>General</c:formatCode>
                  <c:ptCount val="2"/>
                  <c:pt idx="0">
                    <c:v>0.11737759581794135</c:v>
                  </c:pt>
                  <c:pt idx="1">
                    <c:v>0.12122664723566347</c:v>
                  </c:pt>
                </c:numCache>
              </c:numRef>
            </c:plus>
            <c:minus>
              <c:numRef>
                <c:f>merged_file!$AB$8:$AB$9</c:f>
                <c:numCache>
                  <c:formatCode>General</c:formatCode>
                  <c:ptCount val="2"/>
                  <c:pt idx="0">
                    <c:v>0.11737759581794135</c:v>
                  </c:pt>
                  <c:pt idx="1">
                    <c:v>0.12122664723566347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merged_file!$Z$2:$Z$3</c:f>
              <c:strCache>
                <c:ptCount val="2"/>
                <c:pt idx="0">
                  <c:v>High Reward Target</c:v>
                </c:pt>
                <c:pt idx="1">
                  <c:v>Low Reward Target</c:v>
                </c:pt>
              </c:strCache>
            </c:strRef>
          </c:cat>
          <c:val>
            <c:numRef>
              <c:f>merged_file!$AA$2:$AA$3</c:f>
              <c:numCache>
                <c:formatCode>General</c:formatCode>
                <c:ptCount val="2"/>
                <c:pt idx="0">
                  <c:v>0.83499999999999996</c:v>
                </c:pt>
                <c:pt idx="1">
                  <c:v>0.82100000000000006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4A-43A3-8DF6-F82F10257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4142936"/>
        <c:axId val="1144145232"/>
      </c:barChart>
      <c:catAx>
        <c:axId val="1144142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145232"/>
        <c:crosses val="autoZero"/>
        <c:auto val="1"/>
        <c:lblAlgn val="ctr"/>
        <c:lblOffset val="100"/>
        <c:noMultiLvlLbl val="0"/>
      </c:catAx>
      <c:valAx>
        <c:axId val="1144145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%</a:t>
                </a:r>
                <a:r>
                  <a:rPr lang="en-US" sz="1200" baseline="0" dirty="0">
                    <a:solidFill>
                      <a:schemeClr val="tx1"/>
                    </a:solidFill>
                  </a:rPr>
                  <a:t> Correct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142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[RSVP RT.xlsx]merged_file!PivotTable12</c:name>
    <c:fmtId val="22"/>
  </c:pivotSource>
  <c:chart>
    <c:autoTitleDeleted val="0"/>
    <c:pivotFmts>
      <c:pivotFmt>
        <c:idx val="0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/>
          </a:solidFill>
          <a:ln>
            <a:noFill/>
          </a:ln>
          <a:effectLst/>
        </c:spPr>
      </c:pivotFmt>
      <c:pivotFmt>
        <c:idx val="4"/>
        <c:spPr>
          <a:solidFill>
            <a:srgbClr val="FF0000"/>
          </a:solidFill>
          <a:ln>
            <a:noFill/>
          </a:ln>
          <a:effectLst/>
        </c:spPr>
      </c:pivotFmt>
      <c:pivotFmt>
        <c:idx val="5"/>
        <c:spPr>
          <a:solidFill>
            <a:srgbClr val="FF0000"/>
          </a:solidFill>
          <a:ln>
            <a:noFill/>
          </a:ln>
          <a:effectLst/>
        </c:spPr>
      </c:pivotFmt>
      <c:pivotFmt>
        <c:idx val="6"/>
        <c:spPr>
          <a:solidFill>
            <a:srgbClr val="00B050"/>
          </a:solidFill>
          <a:ln>
            <a:noFill/>
          </a:ln>
          <a:effectLst/>
        </c:spPr>
      </c:pivotFmt>
      <c:pivotFmt>
        <c:idx val="7"/>
        <c:spPr>
          <a:solidFill>
            <a:srgbClr val="00B050"/>
          </a:solidFill>
          <a:ln>
            <a:noFill/>
          </a:ln>
          <a:effectLst/>
        </c:spPr>
      </c:pivotFmt>
      <c:pivotFmt>
        <c:idx val="8"/>
        <c:spPr>
          <a:solidFill>
            <a:srgbClr val="00B050"/>
          </a:solidFill>
          <a:ln>
            <a:noFill/>
          </a:ln>
          <a:effectLst/>
        </c:spPr>
      </c:pivotFmt>
      <c:pivotFmt>
        <c:idx val="9"/>
        <c:spPr>
          <a:solidFill>
            <a:srgbClr val="FF0000"/>
          </a:solidFill>
          <a:ln>
            <a:noFill/>
          </a:ln>
          <a:effectLst/>
        </c:spPr>
      </c:pivotFmt>
      <c:pivotFmt>
        <c:idx val="10"/>
        <c:spPr>
          <a:solidFill>
            <a:srgbClr val="FF0000"/>
          </a:solidFill>
          <a:ln>
            <a:noFill/>
          </a:ln>
          <a:effectLst/>
        </c:spPr>
      </c:pivotFmt>
      <c:pivotFmt>
        <c:idx val="11"/>
        <c:spPr>
          <a:solidFill>
            <a:srgbClr val="FF0000"/>
          </a:solidFill>
          <a:ln>
            <a:noFill/>
          </a:ln>
          <a:effectLst/>
        </c:spPr>
      </c:pivotFmt>
      <c:pivotFmt>
        <c:idx val="12"/>
        <c:spPr>
          <a:solidFill>
            <a:srgbClr val="00B050"/>
          </a:solidFill>
          <a:ln>
            <a:noFill/>
          </a:ln>
          <a:effectLst/>
        </c:spPr>
      </c:pivotFmt>
      <c:pivotFmt>
        <c:idx val="13"/>
        <c:spPr>
          <a:solidFill>
            <a:srgbClr val="00B050"/>
          </a:solidFill>
          <a:ln>
            <a:noFill/>
          </a:ln>
          <a:effectLst/>
        </c:spPr>
      </c:pivotFmt>
      <c:pivotFmt>
        <c:idx val="14"/>
        <c:spPr>
          <a:solidFill>
            <a:srgbClr val="00B050"/>
          </a:solidFill>
          <a:ln>
            <a:noFill/>
          </a:ln>
          <a:effectLst/>
        </c:spPr>
      </c:pivotFmt>
      <c:pivotFmt>
        <c:idx val="15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F0000"/>
          </a:solidFill>
          <a:ln>
            <a:noFill/>
          </a:ln>
          <a:effectLst/>
        </c:spPr>
      </c:pivotFmt>
      <c:pivotFmt>
        <c:idx val="17"/>
        <c:spPr>
          <a:solidFill>
            <a:srgbClr val="00B050"/>
          </a:solidFill>
          <a:ln>
            <a:noFill/>
          </a:ln>
          <a:effectLst/>
        </c:spPr>
      </c:pivotFmt>
      <c:pivotFmt>
        <c:idx val="18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0000"/>
          </a:solidFill>
          <a:ln>
            <a:noFill/>
          </a:ln>
          <a:effectLst/>
        </c:spPr>
      </c:pivotFmt>
      <c:pivotFmt>
        <c:idx val="20"/>
        <c:spPr>
          <a:solidFill>
            <a:srgbClr val="00B050"/>
          </a:solidFill>
          <a:ln>
            <a:noFill/>
          </a:ln>
          <a:effectLst/>
        </c:spPr>
      </c:pivotFmt>
      <c:pivotFmt>
        <c:idx val="21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FF0000"/>
          </a:solidFill>
          <a:ln>
            <a:noFill/>
          </a:ln>
          <a:effectLst/>
        </c:spPr>
      </c:pivotFmt>
      <c:pivotFmt>
        <c:idx val="23"/>
        <c:spPr>
          <a:solidFill>
            <a:srgbClr val="00B050"/>
          </a:solidFill>
          <a:ln>
            <a:noFill/>
          </a:ln>
          <a:effectLst/>
        </c:spPr>
      </c:pivotFmt>
      <c:pivotFmt>
        <c:idx val="24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0000"/>
          </a:solidFill>
          <a:ln>
            <a:noFill/>
          </a:ln>
          <a:effectLst/>
        </c:spPr>
      </c:pivotFmt>
      <c:pivotFmt>
        <c:idx val="26"/>
        <c:spPr>
          <a:solidFill>
            <a:srgbClr val="00B050"/>
          </a:solidFill>
          <a:ln>
            <a:noFill/>
          </a:ln>
          <a:effectLst/>
        </c:spPr>
      </c:pivotFmt>
      <c:pivotFmt>
        <c:idx val="27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F0000"/>
          </a:solidFill>
          <a:ln>
            <a:noFill/>
          </a:ln>
          <a:effectLst/>
        </c:spPr>
      </c:pivotFmt>
      <c:pivotFmt>
        <c:idx val="29"/>
        <c:spPr>
          <a:solidFill>
            <a:srgbClr val="00B050"/>
          </a:solidFill>
          <a:ln>
            <a:noFill/>
          </a:ln>
          <a:effectLst/>
        </c:spPr>
      </c:pivotFmt>
      <c:pivotFmt>
        <c:idx val="30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F0000"/>
          </a:solidFill>
          <a:ln>
            <a:noFill/>
          </a:ln>
          <a:effectLst/>
        </c:spPr>
      </c:pivotFmt>
      <c:pivotFmt>
        <c:idx val="32"/>
        <c:spPr>
          <a:solidFill>
            <a:srgbClr val="00B05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merged_file!$U$1:$U$2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02-4A6D-839A-FFEB97A746DF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02-4A6D-839A-FFEB97A746DF}"/>
              </c:ext>
            </c:extLst>
          </c:dPt>
          <c:errBars>
            <c:errBarType val="both"/>
            <c:errValType val="cust"/>
            <c:noEndCap val="0"/>
            <c:plus>
              <c:numRef>
                <c:f>(merged_file!$R$2:$R$4,merged_file!$R$11:$R$13,merged_file!$R$20)</c:f>
                <c:numCache>
                  <c:formatCode>General</c:formatCode>
                  <c:ptCount val="7"/>
                  <c:pt idx="0">
                    <c:v>44.146737642145652</c:v>
                  </c:pt>
                  <c:pt idx="1">
                    <c:v>45.098792789952888</c:v>
                  </c:pt>
                  <c:pt idx="2">
                    <c:v>57.829721308914074</c:v>
                  </c:pt>
                  <c:pt idx="3">
                    <c:v>54.386193611573432</c:v>
                  </c:pt>
                  <c:pt idx="4">
                    <c:v>59.039393628322429</c:v>
                  </c:pt>
                  <c:pt idx="5">
                    <c:v>64.849031946856684</c:v>
                  </c:pt>
                  <c:pt idx="6">
                    <c:v>46.24363019198784</c:v>
                  </c:pt>
                </c:numCache>
              </c:numRef>
            </c:plus>
            <c:minus>
              <c:numRef>
                <c:f>(merged_file!$R$2:$R$4,merged_file!$R$11:$R$13,merged_file!$R$20)</c:f>
                <c:numCache>
                  <c:formatCode>General</c:formatCode>
                  <c:ptCount val="7"/>
                  <c:pt idx="0">
                    <c:v>44.146737642145652</c:v>
                  </c:pt>
                  <c:pt idx="1">
                    <c:v>45.098792789952888</c:v>
                  </c:pt>
                  <c:pt idx="2">
                    <c:v>57.829721308914074</c:v>
                  </c:pt>
                  <c:pt idx="3">
                    <c:v>54.386193611573432</c:v>
                  </c:pt>
                  <c:pt idx="4">
                    <c:v>59.039393628322429</c:v>
                  </c:pt>
                  <c:pt idx="5">
                    <c:v>64.849031946856684</c:v>
                  </c:pt>
                  <c:pt idx="6">
                    <c:v>46.24363019198784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(merged_file!$R$2:$R$4,merged_file!$R$11:$R$13,merged_file!$R$20)</c:f>
              <c:multiLvlStrCache>
                <c:ptCount val="7"/>
                <c:lvl>
                  <c:pt idx="0">
                    <c:v>Color in 1st Position</c:v>
                  </c:pt>
                  <c:pt idx="1">
                    <c:v>Color in 2nd Position</c:v>
                  </c:pt>
                  <c:pt idx="2">
                    <c:v>Color in 3rd Position</c:v>
                  </c:pt>
                  <c:pt idx="3">
                    <c:v>Color in 1st Position</c:v>
                  </c:pt>
                  <c:pt idx="4">
                    <c:v>Color in 2nd Position</c:v>
                  </c:pt>
                  <c:pt idx="5">
                    <c:v>Color in 3rd Position</c:v>
                  </c:pt>
                  <c:pt idx="6">
                    <c:v>No Color</c:v>
                  </c:pt>
                </c:lvl>
                <c:lvl>
                  <c:pt idx="0">
                    <c:v>High Reward Color</c:v>
                  </c:pt>
                  <c:pt idx="3">
                    <c:v>Low Reward Color</c:v>
                  </c:pt>
                  <c:pt idx="6">
                    <c:v>Control</c:v>
                  </c:pt>
                </c:lvl>
              </c:multiLvlStrCache>
            </c:multiLvlStrRef>
          </c:cat>
          <c:val>
            <c:numRef>
              <c:f>(merged_file!$R$2:$R$4,merged_file!$R$11:$R$13,merged_file!$R$20)</c:f>
              <c:numCache>
                <c:formatCode>General</c:formatCode>
                <c:ptCount val="7"/>
                <c:pt idx="0">
                  <c:v>742.3</c:v>
                </c:pt>
                <c:pt idx="1">
                  <c:v>751.2</c:v>
                </c:pt>
                <c:pt idx="2">
                  <c:v>790.9</c:v>
                </c:pt>
                <c:pt idx="3">
                  <c:v>784.05</c:v>
                </c:pt>
                <c:pt idx="4">
                  <c:v>781.5</c:v>
                </c:pt>
                <c:pt idx="5">
                  <c:v>771.55</c:v>
                </c:pt>
                <c:pt idx="6">
                  <c:v>758.7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02-4A6D-839A-FFEB97A746DF}"/>
            </c:ext>
          </c:extLst>
        </c:ser>
        <c:ser>
          <c:idx val="1"/>
          <c:order val="1"/>
          <c:tx>
            <c:strRef>
              <c:f>merged_file!$V$1:$V$2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B02-4A6D-839A-FFEB97A746DF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1B02-4A6D-839A-FFEB97A746DF}"/>
              </c:ext>
            </c:extLst>
          </c:dPt>
          <c:errBars>
            <c:errBarType val="both"/>
            <c:errValType val="cust"/>
            <c:noEndCap val="0"/>
            <c:plus>
              <c:numRef>
                <c:f>(merged_file!$R$5:$R$7,merged_file!$R$14:$R$16,merged_file!$R$21)</c:f>
                <c:numCache>
                  <c:formatCode>General</c:formatCode>
                  <c:ptCount val="7"/>
                  <c:pt idx="0">
                    <c:v>61.373591859836374</c:v>
                  </c:pt>
                  <c:pt idx="1">
                    <c:v>47.982059726063859</c:v>
                  </c:pt>
                  <c:pt idx="2">
                    <c:v>63.378582519824676</c:v>
                  </c:pt>
                  <c:pt idx="3">
                    <c:v>47.221066979333145</c:v>
                  </c:pt>
                  <c:pt idx="4">
                    <c:v>55.298997881215406</c:v>
                  </c:pt>
                  <c:pt idx="5">
                    <c:v>48.211916461481685</c:v>
                  </c:pt>
                  <c:pt idx="6">
                    <c:v>67.133798823278582</c:v>
                  </c:pt>
                </c:numCache>
              </c:numRef>
            </c:plus>
            <c:minus>
              <c:numRef>
                <c:f>(merged_file!$R$5:$R$7,merged_file!$R$14:$R$16,merged_file!$R$21)</c:f>
                <c:numCache>
                  <c:formatCode>General</c:formatCode>
                  <c:ptCount val="7"/>
                  <c:pt idx="0">
                    <c:v>61.373591859836374</c:v>
                  </c:pt>
                  <c:pt idx="1">
                    <c:v>47.982059726063859</c:v>
                  </c:pt>
                  <c:pt idx="2">
                    <c:v>63.378582519824676</c:v>
                  </c:pt>
                  <c:pt idx="3">
                    <c:v>47.221066979333145</c:v>
                  </c:pt>
                  <c:pt idx="4">
                    <c:v>55.298997881215406</c:v>
                  </c:pt>
                  <c:pt idx="5">
                    <c:v>48.211916461481685</c:v>
                  </c:pt>
                  <c:pt idx="6">
                    <c:v>67.133798823278582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(merged_file!$R$2:$R$4,merged_file!$R$11:$R$13,merged_file!$R$20)</c:f>
              <c:multiLvlStrCache>
                <c:ptCount val="7"/>
                <c:lvl>
                  <c:pt idx="0">
                    <c:v>Color in 1st Position</c:v>
                  </c:pt>
                  <c:pt idx="1">
                    <c:v>Color in 2nd Position</c:v>
                  </c:pt>
                  <c:pt idx="2">
                    <c:v>Color in 3rd Position</c:v>
                  </c:pt>
                  <c:pt idx="3">
                    <c:v>Color in 1st Position</c:v>
                  </c:pt>
                  <c:pt idx="4">
                    <c:v>Color in 2nd Position</c:v>
                  </c:pt>
                  <c:pt idx="5">
                    <c:v>Color in 3rd Position</c:v>
                  </c:pt>
                  <c:pt idx="6">
                    <c:v>No Color</c:v>
                  </c:pt>
                </c:lvl>
                <c:lvl>
                  <c:pt idx="0">
                    <c:v>High Reward Color</c:v>
                  </c:pt>
                  <c:pt idx="3">
                    <c:v>Low Reward Color</c:v>
                  </c:pt>
                  <c:pt idx="6">
                    <c:v>Control</c:v>
                  </c:pt>
                </c:lvl>
              </c:multiLvlStrCache>
            </c:multiLvlStrRef>
          </c:cat>
          <c:val>
            <c:numRef>
              <c:f>(merged_file!$R$2:$R$4,merged_file!$R$11:$R$13,merged_file!$R$20)</c:f>
              <c:numCache>
                <c:formatCode>General</c:formatCode>
                <c:ptCount val="7"/>
                <c:pt idx="0">
                  <c:v>809.8</c:v>
                </c:pt>
                <c:pt idx="1">
                  <c:v>763.35</c:v>
                </c:pt>
                <c:pt idx="2">
                  <c:v>804.15</c:v>
                </c:pt>
                <c:pt idx="3">
                  <c:v>750.75</c:v>
                </c:pt>
                <c:pt idx="4">
                  <c:v>772.25</c:v>
                </c:pt>
                <c:pt idx="5">
                  <c:v>737.5</c:v>
                </c:pt>
                <c:pt idx="6">
                  <c:v>753.55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B02-4A6D-839A-FFEB97A746DF}"/>
            </c:ext>
          </c:extLst>
        </c:ser>
        <c:ser>
          <c:idx val="2"/>
          <c:order val="2"/>
          <c:tx>
            <c:strRef>
              <c:f>merged_file!$W$1:$W$2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B02-4A6D-839A-FFEB97A746DF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B02-4A6D-839A-FFEB97A746DF}"/>
              </c:ext>
            </c:extLst>
          </c:dPt>
          <c:errBars>
            <c:errBarType val="both"/>
            <c:errValType val="cust"/>
            <c:noEndCap val="0"/>
            <c:plus>
              <c:numRef>
                <c:f>(merged_file!$R$8:$R$10,merged_file!$R$17:$R$19,merged_file!$R$22)</c:f>
                <c:numCache>
                  <c:formatCode>General</c:formatCode>
                  <c:ptCount val="7"/>
                  <c:pt idx="0">
                    <c:v>58.059378130400987</c:v>
                  </c:pt>
                  <c:pt idx="1">
                    <c:v>66.136466659644171</c:v>
                  </c:pt>
                  <c:pt idx="2">
                    <c:v>65.690570945236161</c:v>
                  </c:pt>
                  <c:pt idx="3">
                    <c:v>44.476151537150272</c:v>
                  </c:pt>
                  <c:pt idx="4">
                    <c:v>54.799434810548547</c:v>
                  </c:pt>
                  <c:pt idx="5">
                    <c:v>69.29022898889373</c:v>
                  </c:pt>
                  <c:pt idx="6">
                    <c:v>60.585054996169582</c:v>
                  </c:pt>
                </c:numCache>
              </c:numRef>
            </c:plus>
            <c:minus>
              <c:numRef>
                <c:f>(merged_file!$R$8:$R$10,merged_file!$R$17:$R$19,merged_file!$R$22)</c:f>
                <c:numCache>
                  <c:formatCode>General</c:formatCode>
                  <c:ptCount val="7"/>
                  <c:pt idx="0">
                    <c:v>58.059378130400987</c:v>
                  </c:pt>
                  <c:pt idx="1">
                    <c:v>66.136466659644171</c:v>
                  </c:pt>
                  <c:pt idx="2">
                    <c:v>65.690570945236161</c:v>
                  </c:pt>
                  <c:pt idx="3">
                    <c:v>44.476151537150272</c:v>
                  </c:pt>
                  <c:pt idx="4">
                    <c:v>54.799434810548547</c:v>
                  </c:pt>
                  <c:pt idx="5">
                    <c:v>69.29022898889373</c:v>
                  </c:pt>
                  <c:pt idx="6">
                    <c:v>60.585054996169582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(merged_file!$R$2:$R$4,merged_file!$R$11:$R$13,merged_file!$R$20)</c:f>
              <c:multiLvlStrCache>
                <c:ptCount val="7"/>
                <c:lvl>
                  <c:pt idx="0">
                    <c:v>Color in 1st Position</c:v>
                  </c:pt>
                  <c:pt idx="1">
                    <c:v>Color in 2nd Position</c:v>
                  </c:pt>
                  <c:pt idx="2">
                    <c:v>Color in 3rd Position</c:v>
                  </c:pt>
                  <c:pt idx="3">
                    <c:v>Color in 1st Position</c:v>
                  </c:pt>
                  <c:pt idx="4">
                    <c:v>Color in 2nd Position</c:v>
                  </c:pt>
                  <c:pt idx="5">
                    <c:v>Color in 3rd Position</c:v>
                  </c:pt>
                  <c:pt idx="6">
                    <c:v>No Color</c:v>
                  </c:pt>
                </c:lvl>
                <c:lvl>
                  <c:pt idx="0">
                    <c:v>High Reward Color</c:v>
                  </c:pt>
                  <c:pt idx="3">
                    <c:v>Low Reward Color</c:v>
                  </c:pt>
                  <c:pt idx="6">
                    <c:v>Control</c:v>
                  </c:pt>
                </c:lvl>
              </c:multiLvlStrCache>
            </c:multiLvlStrRef>
          </c:cat>
          <c:val>
            <c:numRef>
              <c:f>(merged_file!$R$2:$R$4,merged_file!$R$11:$R$13,merged_file!$R$20)</c:f>
              <c:numCache>
                <c:formatCode>General</c:formatCode>
                <c:ptCount val="7"/>
                <c:pt idx="0">
                  <c:v>649.95000000000005</c:v>
                </c:pt>
                <c:pt idx="1">
                  <c:v>725.4</c:v>
                </c:pt>
                <c:pt idx="2">
                  <c:v>655.29999999999995</c:v>
                </c:pt>
                <c:pt idx="3">
                  <c:v>618.35</c:v>
                </c:pt>
                <c:pt idx="4">
                  <c:v>655.85</c:v>
                </c:pt>
                <c:pt idx="5">
                  <c:v>651.45000000000005</c:v>
                </c:pt>
                <c:pt idx="6">
                  <c:v>672.1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B02-4A6D-839A-FFEB97A74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047352"/>
        <c:axId val="448043416"/>
      </c:barChart>
      <c:catAx>
        <c:axId val="448047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43416"/>
        <c:crosses val="autoZero"/>
        <c:auto val="1"/>
        <c:lblAlgn val="ctr"/>
        <c:lblOffset val="100"/>
        <c:noMultiLvlLbl val="0"/>
      </c:catAx>
      <c:valAx>
        <c:axId val="448043416"/>
        <c:scaling>
          <c:orientation val="minMax"/>
          <c:min val="5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047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[RSVP d-prime.xlsx]HR!PivotTable11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/>
          </a:solidFill>
          <a:ln>
            <a:noFill/>
          </a:ln>
          <a:effectLst/>
        </c:spPr>
      </c:pivotFmt>
      <c:pivotFmt>
        <c:idx val="4"/>
        <c:spPr>
          <a:solidFill>
            <a:srgbClr val="FF0000"/>
          </a:solidFill>
          <a:ln>
            <a:noFill/>
          </a:ln>
          <a:effectLst/>
        </c:spPr>
      </c:pivotFmt>
      <c:pivotFmt>
        <c:idx val="5"/>
        <c:spPr>
          <a:solidFill>
            <a:srgbClr val="FF0000"/>
          </a:solidFill>
          <a:ln>
            <a:noFill/>
          </a:ln>
          <a:effectLst/>
        </c:spPr>
      </c:pivotFmt>
      <c:pivotFmt>
        <c:idx val="6"/>
        <c:spPr>
          <a:solidFill>
            <a:srgbClr val="00B050"/>
          </a:solidFill>
          <a:ln>
            <a:noFill/>
          </a:ln>
          <a:effectLst/>
        </c:spPr>
      </c:pivotFmt>
      <c:pivotFmt>
        <c:idx val="7"/>
        <c:spPr>
          <a:solidFill>
            <a:srgbClr val="00B050"/>
          </a:solidFill>
          <a:ln>
            <a:noFill/>
          </a:ln>
          <a:effectLst/>
        </c:spPr>
      </c:pivotFmt>
      <c:pivotFmt>
        <c:idx val="8"/>
        <c:spPr>
          <a:solidFill>
            <a:srgbClr val="00B050"/>
          </a:solidFill>
          <a:ln>
            <a:noFill/>
          </a:ln>
          <a:effectLst/>
        </c:spPr>
      </c:pivotFmt>
      <c:pivotFmt>
        <c:idx val="9"/>
        <c:spPr>
          <a:solidFill>
            <a:schemeClr val="tx1"/>
          </a:solidFill>
          <a:ln>
            <a:noFill/>
          </a:ln>
          <a:effectLst/>
        </c:spPr>
      </c:pivotFmt>
      <c:pivotFmt>
        <c:idx val="10"/>
        <c:spPr>
          <a:solidFill>
            <a:schemeClr val="tx1"/>
          </a:solidFill>
          <a:ln>
            <a:noFill/>
          </a:ln>
          <a:effectLst/>
        </c:spPr>
      </c:pivotFmt>
      <c:pivotFmt>
        <c:idx val="11"/>
        <c:spPr>
          <a:solidFill>
            <a:schemeClr val="tx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0000"/>
          </a:solidFill>
          <a:ln>
            <a:noFill/>
          </a:ln>
          <a:effectLst/>
        </c:spPr>
      </c:pivotFmt>
      <c:pivotFmt>
        <c:idx val="14"/>
        <c:spPr>
          <a:solidFill>
            <a:srgbClr val="00B050"/>
          </a:solidFill>
          <a:ln>
            <a:noFill/>
          </a:ln>
          <a:effectLst/>
        </c:spPr>
      </c:pivotFmt>
      <c:pivotFmt>
        <c:idx val="15"/>
        <c:spPr>
          <a:solidFill>
            <a:schemeClr val="tx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F0000"/>
          </a:solidFill>
          <a:ln>
            <a:noFill/>
          </a:ln>
          <a:effectLst/>
        </c:spPr>
      </c:pivotFmt>
      <c:pivotFmt>
        <c:idx val="18"/>
        <c:spPr>
          <a:solidFill>
            <a:srgbClr val="00B050"/>
          </a:solidFill>
          <a:ln>
            <a:noFill/>
          </a:ln>
          <a:effectLst/>
        </c:spPr>
      </c:pivotFmt>
      <c:pivotFmt>
        <c:idx val="19"/>
        <c:spPr>
          <a:solidFill>
            <a:schemeClr val="tx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0000"/>
          </a:solidFill>
          <a:ln>
            <a:noFill/>
          </a:ln>
          <a:effectLst/>
        </c:spPr>
      </c:pivotFmt>
      <c:pivotFmt>
        <c:idx val="22"/>
        <c:spPr>
          <a:solidFill>
            <a:srgbClr val="00B050"/>
          </a:solidFill>
          <a:ln>
            <a:noFill/>
          </a:ln>
          <a:effectLst/>
        </c:spPr>
      </c:pivotFmt>
      <c:pivotFmt>
        <c:idx val="23"/>
        <c:spPr>
          <a:solidFill>
            <a:schemeClr val="tx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0000"/>
          </a:solidFill>
          <a:ln>
            <a:noFill/>
          </a:ln>
          <a:effectLst/>
        </c:spPr>
      </c:pivotFmt>
      <c:pivotFmt>
        <c:idx val="26"/>
        <c:spPr>
          <a:solidFill>
            <a:srgbClr val="00B050"/>
          </a:solidFill>
          <a:ln>
            <a:noFill/>
          </a:ln>
          <a:effectLst/>
        </c:spPr>
      </c:pivotFmt>
      <c:pivotFmt>
        <c:idx val="27"/>
        <c:spPr>
          <a:solidFill>
            <a:schemeClr val="tx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0000"/>
          </a:solidFill>
          <a:ln>
            <a:noFill/>
          </a:ln>
          <a:effectLst/>
        </c:spPr>
      </c:pivotFmt>
      <c:pivotFmt>
        <c:idx val="30"/>
        <c:spPr>
          <a:solidFill>
            <a:srgbClr val="00B050"/>
          </a:solidFill>
          <a:ln>
            <a:noFill/>
          </a:ln>
          <a:effectLst/>
        </c:spPr>
      </c:pivotFmt>
      <c:pivotFmt>
        <c:idx val="31"/>
        <c:spPr>
          <a:solidFill>
            <a:schemeClr val="tx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rgbClr val="FF0000"/>
          </a:solidFill>
          <a:ln>
            <a:noFill/>
          </a:ln>
          <a:effectLst/>
        </c:spPr>
      </c:pivotFmt>
      <c:pivotFmt>
        <c:idx val="34"/>
        <c:spPr>
          <a:solidFill>
            <a:srgbClr val="00B050"/>
          </a:solidFill>
          <a:ln>
            <a:noFill/>
          </a:ln>
          <a:effectLst/>
        </c:spPr>
      </c:pivotFmt>
      <c:pivotFmt>
        <c:idx val="35"/>
        <c:spPr>
          <a:solidFill>
            <a:schemeClr val="tx1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HR!$Y$2:$Y$4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F1-4BFC-A36C-7F0E7BE2C56D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F1-4BFC-A36C-7F0E7BE2C56D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F1-4BFC-A36C-7F0E7BE2C56D}"/>
              </c:ext>
            </c:extLst>
          </c:dPt>
          <c:errBars>
            <c:errBarType val="both"/>
            <c:errValType val="cust"/>
            <c:noEndCap val="0"/>
            <c:plus>
              <c:numRef>
                <c:f>HR!$Y$2:$Y$4</c:f>
                <c:numCache>
                  <c:formatCode>General</c:formatCode>
                  <c:ptCount val="3"/>
                  <c:pt idx="0">
                    <c:v>0.12060495659613475</c:v>
                  </c:pt>
                  <c:pt idx="1">
                    <c:v>0.10398183602063497</c:v>
                  </c:pt>
                  <c:pt idx="2">
                    <c:v>0.11737759581794135</c:v>
                  </c:pt>
                </c:numCache>
              </c:numRef>
            </c:plus>
            <c:minus>
              <c:numRef>
                <c:f>HR!$Y$2:$Y$4</c:f>
                <c:numCache>
                  <c:formatCode>General</c:formatCode>
                  <c:ptCount val="3"/>
                  <c:pt idx="0">
                    <c:v>0.12060495659613475</c:v>
                  </c:pt>
                  <c:pt idx="1">
                    <c:v>0.10398183602063497</c:v>
                  </c:pt>
                  <c:pt idx="2">
                    <c:v>0.11737759581794135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HR!$Y$2:$Y$4</c:f>
              <c:strCache>
                <c:ptCount val="3"/>
                <c:pt idx="0">
                  <c:v>High Reward Color</c:v>
                </c:pt>
                <c:pt idx="1">
                  <c:v>Low Reward Color</c:v>
                </c:pt>
                <c:pt idx="2">
                  <c:v>No Color</c:v>
                </c:pt>
              </c:strCache>
            </c:strRef>
          </c:cat>
          <c:val>
            <c:numRef>
              <c:f>HR!$Y$2:$Y$4</c:f>
              <c:numCache>
                <c:formatCode>General</c:formatCode>
                <c:ptCount val="3"/>
                <c:pt idx="0">
                  <c:v>0.82333333333333347</c:v>
                </c:pt>
                <c:pt idx="1">
                  <c:v>0.87666666666666671</c:v>
                </c:pt>
                <c:pt idx="2">
                  <c:v>0.83499999999999996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F1-4BFC-A36C-7F0E7BE2C56D}"/>
            </c:ext>
          </c:extLst>
        </c:ser>
        <c:ser>
          <c:idx val="1"/>
          <c:order val="1"/>
          <c:tx>
            <c:strRef>
              <c:f>HR!$Y$2:$Y$4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3F1-4BFC-A36C-7F0E7BE2C56D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C3F1-4BFC-A36C-7F0E7BE2C56D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C3F1-4BFC-A36C-7F0E7BE2C56D}"/>
              </c:ext>
            </c:extLst>
          </c:dPt>
          <c:errBars>
            <c:errBarType val="both"/>
            <c:errValType val="cust"/>
            <c:noEndCap val="0"/>
            <c:plus>
              <c:numRef>
                <c:f>HR!$Y$5:$Y$7</c:f>
                <c:numCache>
                  <c:formatCode>General</c:formatCode>
                  <c:ptCount val="3"/>
                  <c:pt idx="0">
                    <c:v>0.10517709932405545</c:v>
                  </c:pt>
                  <c:pt idx="1">
                    <c:v>0.11878552100319295</c:v>
                  </c:pt>
                  <c:pt idx="2">
                    <c:v>0.10806248192596726</c:v>
                  </c:pt>
                </c:numCache>
              </c:numRef>
            </c:plus>
            <c:minus>
              <c:numRef>
                <c:f>HR!$Y$5:$Y$7</c:f>
                <c:numCache>
                  <c:formatCode>General</c:formatCode>
                  <c:ptCount val="3"/>
                  <c:pt idx="0">
                    <c:v>0.10517709932405545</c:v>
                  </c:pt>
                  <c:pt idx="1">
                    <c:v>0.11878552100319295</c:v>
                  </c:pt>
                  <c:pt idx="2">
                    <c:v>0.10806248192596726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HR!$Y$2:$Y$4</c:f>
              <c:strCache>
                <c:ptCount val="3"/>
                <c:pt idx="0">
                  <c:v>High Reward Color</c:v>
                </c:pt>
                <c:pt idx="1">
                  <c:v>Low Reward Color</c:v>
                </c:pt>
                <c:pt idx="2">
                  <c:v>No Color</c:v>
                </c:pt>
              </c:strCache>
            </c:strRef>
          </c:cat>
          <c:val>
            <c:numRef>
              <c:f>HR!$Y$2:$Y$4</c:f>
              <c:numCache>
                <c:formatCode>General</c:formatCode>
                <c:ptCount val="3"/>
                <c:pt idx="0">
                  <c:v>0.87333333333333329</c:v>
                </c:pt>
                <c:pt idx="1">
                  <c:v>0.83000000000000007</c:v>
                </c:pt>
                <c:pt idx="2">
                  <c:v>0.86499999999999999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3F1-4BFC-A36C-7F0E7BE2C56D}"/>
            </c:ext>
          </c:extLst>
        </c:ser>
        <c:ser>
          <c:idx val="2"/>
          <c:order val="2"/>
          <c:tx>
            <c:strRef>
              <c:f>HR!$Y$2:$Y$4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3F1-4BFC-A36C-7F0E7BE2C56D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3F1-4BFC-A36C-7F0E7BE2C56D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3F1-4BFC-A36C-7F0E7BE2C56D}"/>
              </c:ext>
            </c:extLst>
          </c:dPt>
          <c:errBars>
            <c:errBarType val="both"/>
            <c:errValType val="cust"/>
            <c:noEndCap val="0"/>
            <c:plus>
              <c:numRef>
                <c:f>HR!$Y$8:$Y$10</c:f>
                <c:numCache>
                  <c:formatCode>General</c:formatCode>
                  <c:ptCount val="3"/>
                  <c:pt idx="0">
                    <c:v>8.2435159704797992E-2</c:v>
                  </c:pt>
                  <c:pt idx="1">
                    <c:v>8.8969407975750564E-2</c:v>
                  </c:pt>
                  <c:pt idx="2">
                    <c:v>8.3291656244788334E-2</c:v>
                  </c:pt>
                </c:numCache>
              </c:numRef>
            </c:plus>
            <c:minus>
              <c:numRef>
                <c:f>HR!$Y$8:$Y$10</c:f>
                <c:numCache>
                  <c:formatCode>General</c:formatCode>
                  <c:ptCount val="3"/>
                  <c:pt idx="0">
                    <c:v>8.2435159704797992E-2</c:v>
                  </c:pt>
                  <c:pt idx="1">
                    <c:v>8.8969407975750564E-2</c:v>
                  </c:pt>
                  <c:pt idx="2">
                    <c:v>8.3291656244788334E-2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HR!$Y$2:$Y$4</c:f>
              <c:strCache>
                <c:ptCount val="3"/>
                <c:pt idx="0">
                  <c:v>High Reward Color</c:v>
                </c:pt>
                <c:pt idx="1">
                  <c:v>Low Reward Color</c:v>
                </c:pt>
                <c:pt idx="2">
                  <c:v>No Color</c:v>
                </c:pt>
              </c:strCache>
            </c:strRef>
          </c:cat>
          <c:val>
            <c:numRef>
              <c:f>HR!$Y$2:$Y$4</c:f>
              <c:numCache>
                <c:formatCode>General</c:formatCode>
                <c:ptCount val="3"/>
                <c:pt idx="0">
                  <c:v>0.92666666666666675</c:v>
                </c:pt>
                <c:pt idx="1">
                  <c:v>0.91333333333333344</c:v>
                </c:pt>
                <c:pt idx="2">
                  <c:v>0.92500000000000016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3F1-4BFC-A36C-7F0E7BE2C5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355480"/>
        <c:axId val="504353840"/>
      </c:barChart>
      <c:catAx>
        <c:axId val="504355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353840"/>
        <c:crosses val="autoZero"/>
        <c:auto val="1"/>
        <c:lblAlgn val="ctr"/>
        <c:lblOffset val="100"/>
        <c:noMultiLvlLbl val="0"/>
      </c:catAx>
      <c:valAx>
        <c:axId val="5043538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Hit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355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[RSVP d-prime.xlsx]FA X Color!PivotTable12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</c:pivotFmt>
      <c:pivotFmt>
        <c:idx val="2"/>
        <c:spPr>
          <a:solidFill>
            <a:srgbClr val="00B050"/>
          </a:solidFill>
          <a:ln>
            <a:noFill/>
          </a:ln>
          <a:effectLst/>
        </c:spPr>
      </c:pivotFmt>
      <c:pivotFmt>
        <c:idx val="3"/>
        <c:spPr>
          <a:solidFill>
            <a:schemeClr val="tx1"/>
          </a:solidFill>
          <a:ln>
            <a:noFill/>
          </a:ln>
          <a:effectLst/>
        </c:spPr>
      </c:pivotFmt>
      <c:pivotFmt>
        <c:idx val="4"/>
        <c:spPr>
          <a:solidFill>
            <a:srgbClr val="FF0000"/>
          </a:solidFill>
          <a:ln>
            <a:noFill/>
          </a:ln>
          <a:effectLst/>
        </c:spPr>
      </c:pivotFmt>
      <c:pivotFmt>
        <c:idx val="5"/>
        <c:spPr>
          <a:solidFill>
            <a:srgbClr val="00B050"/>
          </a:solidFill>
          <a:ln>
            <a:noFill/>
          </a:ln>
          <a:effectLst/>
        </c:spPr>
      </c:pivotFmt>
      <c:pivotFmt>
        <c:idx val="6"/>
        <c:spPr>
          <a:solidFill>
            <a:schemeClr val="tx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0000"/>
          </a:solidFill>
          <a:ln>
            <a:noFill/>
          </a:ln>
          <a:effectLst/>
        </c:spPr>
      </c:pivotFmt>
      <c:pivotFmt>
        <c:idx val="9"/>
        <c:spPr>
          <a:solidFill>
            <a:srgbClr val="00B050"/>
          </a:solidFill>
          <a:ln>
            <a:noFill/>
          </a:ln>
          <a:effectLst/>
        </c:spPr>
      </c:pivotFmt>
      <c:pivotFmt>
        <c:idx val="10"/>
        <c:spPr>
          <a:solidFill>
            <a:schemeClr val="tx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>
            <a:noFill/>
          </a:ln>
          <a:effectLst/>
        </c:spPr>
      </c:pivotFmt>
      <c:pivotFmt>
        <c:idx val="13"/>
        <c:spPr>
          <a:solidFill>
            <a:srgbClr val="00B050"/>
          </a:solidFill>
          <a:ln>
            <a:noFill/>
          </a:ln>
          <a:effectLst/>
        </c:spPr>
      </c:pivotFmt>
      <c:pivotFmt>
        <c:idx val="14"/>
        <c:spPr>
          <a:solidFill>
            <a:schemeClr val="tx1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'FA X Color'!$X$2:$X$4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BC-4886-ADC3-6CC01A4B2E92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BC-4886-ADC3-6CC01A4B2E92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BC-4886-ADC3-6CC01A4B2E92}"/>
              </c:ext>
            </c:extLst>
          </c:dPt>
          <c:errBars>
            <c:errBarType val="both"/>
            <c:errValType val="cust"/>
            <c:noEndCap val="0"/>
            <c:plus>
              <c:numRef>
                <c:f>'FA X Color'!$X$2:$X$4</c:f>
                <c:numCache>
                  <c:formatCode>General</c:formatCode>
                  <c:ptCount val="3"/>
                  <c:pt idx="0">
                    <c:v>0.12236103228651767</c:v>
                  </c:pt>
                  <c:pt idx="1">
                    <c:v>0.12609410066383844</c:v>
                  </c:pt>
                  <c:pt idx="2">
                    <c:v>0.11444430960078357</c:v>
                  </c:pt>
                </c:numCache>
              </c:numRef>
            </c:plus>
            <c:minus>
              <c:numRef>
                <c:f>'FA X Color'!$X$2:$X$4</c:f>
                <c:numCache>
                  <c:formatCode>General</c:formatCode>
                  <c:ptCount val="3"/>
                  <c:pt idx="0">
                    <c:v>0.12236103228651767</c:v>
                  </c:pt>
                  <c:pt idx="1">
                    <c:v>0.12609410066383844</c:v>
                  </c:pt>
                  <c:pt idx="2">
                    <c:v>0.11444430960078357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Color'!$X$2:$X$4</c:f>
              <c:strCache>
                <c:ptCount val="3"/>
                <c:pt idx="0">
                  <c:v>High Reward Color</c:v>
                </c:pt>
                <c:pt idx="1">
                  <c:v>Low Reward Color</c:v>
                </c:pt>
                <c:pt idx="2">
                  <c:v>No Color</c:v>
                </c:pt>
              </c:strCache>
            </c:strRef>
          </c:cat>
          <c:val>
            <c:numRef>
              <c:f>'FA X Color'!$X$2:$X$4</c:f>
              <c:numCache>
                <c:formatCode>General</c:formatCode>
                <c:ptCount val="3"/>
                <c:pt idx="0">
                  <c:v>0.18333333333333332</c:v>
                </c:pt>
                <c:pt idx="1">
                  <c:v>0.19833333333333331</c:v>
                </c:pt>
                <c:pt idx="2">
                  <c:v>0.155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BC-4886-ADC3-6CC01A4B2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487432"/>
        <c:axId val="570487760"/>
      </c:barChart>
      <c:catAx>
        <c:axId val="570487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487760"/>
        <c:crosses val="autoZero"/>
        <c:auto val="1"/>
        <c:lblAlgn val="ctr"/>
        <c:lblOffset val="100"/>
        <c:noMultiLvlLbl val="0"/>
      </c:catAx>
      <c:valAx>
        <c:axId val="570487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False Alarm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487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[RSVP d-prime.xlsx]FA X Target Position!PivotTable13</c:name>
    <c:fmtId val="1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'FA X Target Position'!$X$2:$X$4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'FA X Target Position'!$X$2:$X$4</c:f>
                <c:numCache>
                  <c:formatCode>General</c:formatCode>
                  <c:ptCount val="3"/>
                  <c:pt idx="0">
                    <c:v>0.12649110640673519</c:v>
                  </c:pt>
                  <c:pt idx="1">
                    <c:v>0.13205112646244258</c:v>
                  </c:pt>
                  <c:pt idx="2">
                    <c:v>0.11291589790636215</c:v>
                  </c:pt>
                </c:numCache>
              </c:numRef>
            </c:plus>
            <c:minus>
              <c:numRef>
                <c:f>'FA X Target Position'!$X$2:$X$4</c:f>
                <c:numCache>
                  <c:formatCode>General</c:formatCode>
                  <c:ptCount val="3"/>
                  <c:pt idx="0">
                    <c:v>0.12649110640673519</c:v>
                  </c:pt>
                  <c:pt idx="1">
                    <c:v>0.13205112646244258</c:v>
                  </c:pt>
                  <c:pt idx="2">
                    <c:v>0.11291589790636215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Target Position'!$X$2:$X$4</c:f>
              <c:strCache>
                <c:ptCount val="4"/>
                <c:pt idx="0">
                  <c:v>Color in 1st Position</c:v>
                </c:pt>
                <c:pt idx="1">
                  <c:v>Color in 2nd Position</c:v>
                </c:pt>
                <c:pt idx="2">
                  <c:v>Color in 3rd Position</c:v>
                </c:pt>
                <c:pt idx="3">
                  <c:v>No Color</c:v>
                </c:pt>
              </c:strCache>
            </c:strRef>
          </c:cat>
          <c:val>
            <c:numRef>
              <c:f>'FA X Target Position'!$X$2:$X$4</c:f>
              <c:numCache>
                <c:formatCode>General</c:formatCode>
                <c:ptCount val="4"/>
                <c:pt idx="0">
                  <c:v>0.20000000000000004</c:v>
                </c:pt>
                <c:pt idx="1">
                  <c:v>0.22500000000000001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47-4A05-A064-D92DE1C0EC69}"/>
            </c:ext>
          </c:extLst>
        </c:ser>
        <c:ser>
          <c:idx val="1"/>
          <c:order val="1"/>
          <c:tx>
            <c:strRef>
              <c:f>'FA X Target Position'!$X$2:$X$4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'FA X Target Position'!$X$5:$X$7</c:f>
                <c:numCache>
                  <c:formatCode>General</c:formatCode>
                  <c:ptCount val="3"/>
                  <c:pt idx="0">
                    <c:v>0.13783141876945185</c:v>
                  </c:pt>
                  <c:pt idx="1">
                    <c:v>0.12149074038789952</c:v>
                  </c:pt>
                  <c:pt idx="2">
                    <c:v>0.12279047194306242</c:v>
                  </c:pt>
                </c:numCache>
              </c:numRef>
            </c:plus>
            <c:minus>
              <c:numRef>
                <c:f>'FA X Target Position'!$X$5:$X$7</c:f>
                <c:numCache>
                  <c:formatCode>General</c:formatCode>
                  <c:ptCount val="3"/>
                  <c:pt idx="0">
                    <c:v>0.13783141876945185</c:v>
                  </c:pt>
                  <c:pt idx="1">
                    <c:v>0.12149074038789952</c:v>
                  </c:pt>
                  <c:pt idx="2">
                    <c:v>0.12279047194306242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Target Position'!$X$2:$X$4</c:f>
              <c:strCache>
                <c:ptCount val="4"/>
                <c:pt idx="0">
                  <c:v>Color in 1st Position</c:v>
                </c:pt>
                <c:pt idx="1">
                  <c:v>Color in 2nd Position</c:v>
                </c:pt>
                <c:pt idx="2">
                  <c:v>Color in 3rd Position</c:v>
                </c:pt>
                <c:pt idx="3">
                  <c:v>No Color</c:v>
                </c:pt>
              </c:strCache>
            </c:strRef>
          </c:cat>
          <c:val>
            <c:numRef>
              <c:f>'FA X Target Position'!$X$2:$X$4</c:f>
              <c:numCache>
                <c:formatCode>General</c:formatCode>
                <c:ptCount val="4"/>
                <c:pt idx="0">
                  <c:v>0.255</c:v>
                </c:pt>
                <c:pt idx="1">
                  <c:v>0.18</c:v>
                </c:pt>
                <c:pt idx="2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47-4A05-A064-D92DE1C0EC69}"/>
            </c:ext>
          </c:extLst>
        </c:ser>
        <c:ser>
          <c:idx val="2"/>
          <c:order val="2"/>
          <c:tx>
            <c:strRef>
              <c:f>'FA X Target Position'!$X$2:$X$4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'FA X Target Position'!$X$8</c:f>
                <c:numCache>
                  <c:formatCode>General</c:formatCode>
                  <c:ptCount val="1"/>
                  <c:pt idx="0">
                    <c:v>0.11444430960078357</c:v>
                  </c:pt>
                </c:numCache>
              </c:numRef>
            </c:plus>
            <c:minus>
              <c:numRef>
                <c:f>'FA X Target Position'!$X$8</c:f>
                <c:numCache>
                  <c:formatCode>General</c:formatCode>
                  <c:ptCount val="1"/>
                  <c:pt idx="0">
                    <c:v>0.11444430960078357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Target Position'!$X$2:$X$4</c:f>
              <c:strCache>
                <c:ptCount val="4"/>
                <c:pt idx="0">
                  <c:v>Color in 1st Position</c:v>
                </c:pt>
                <c:pt idx="1">
                  <c:v>Color in 2nd Position</c:v>
                </c:pt>
                <c:pt idx="2">
                  <c:v>Color in 3rd Position</c:v>
                </c:pt>
                <c:pt idx="3">
                  <c:v>No Color</c:v>
                </c:pt>
              </c:strCache>
            </c:strRef>
          </c:cat>
          <c:val>
            <c:numRef>
              <c:f>'FA X Target Position'!$X$2:$X$4</c:f>
              <c:numCache>
                <c:formatCode>General</c:formatCode>
                <c:ptCount val="4"/>
                <c:pt idx="3">
                  <c:v>0.155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47-4A05-A064-D92DE1C0E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486120"/>
        <c:axId val="571473584"/>
      </c:barChart>
      <c:catAx>
        <c:axId val="57048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473584"/>
        <c:crosses val="autoZero"/>
        <c:auto val="1"/>
        <c:lblAlgn val="ctr"/>
        <c:lblOffset val="100"/>
        <c:noMultiLvlLbl val="0"/>
      </c:catAx>
      <c:valAx>
        <c:axId val="571473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False Alarm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486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20-479D-8409-1B2EDF710AD1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20-479D-8409-1B2EDF710AD1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20-479D-8409-1B2EDF710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[RSVP d-prime.xlsx]FA X Target Position!PivotTable13</c:name>
    <c:fmtId val="1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'FA X Target Position'!$B$3:$B$4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'FA X Target Position'!$X$2:$X$4</c:f>
                <c:numCache>
                  <c:formatCode>General</c:formatCode>
                  <c:ptCount val="3"/>
                  <c:pt idx="0">
                    <c:v>0.12649110640673519</c:v>
                  </c:pt>
                  <c:pt idx="1">
                    <c:v>0.13205112646244258</c:v>
                  </c:pt>
                  <c:pt idx="2">
                    <c:v>0.11291589790636215</c:v>
                  </c:pt>
                </c:numCache>
              </c:numRef>
            </c:plus>
            <c:minus>
              <c:numRef>
                <c:f>'FA X Target Position'!$X$2:$X$4</c:f>
                <c:numCache>
                  <c:formatCode>General</c:formatCode>
                  <c:ptCount val="3"/>
                  <c:pt idx="0">
                    <c:v>0.12649110640673519</c:v>
                  </c:pt>
                  <c:pt idx="1">
                    <c:v>0.13205112646244258</c:v>
                  </c:pt>
                  <c:pt idx="2">
                    <c:v>0.11291589790636215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Target Position'!$X$2:$X$4</c:f>
              <c:strCache>
                <c:ptCount val="4"/>
                <c:pt idx="0">
                  <c:v>Color in 1st Position</c:v>
                </c:pt>
                <c:pt idx="1">
                  <c:v>Color in 2nd Position</c:v>
                </c:pt>
                <c:pt idx="2">
                  <c:v>Color in 3rd Position</c:v>
                </c:pt>
                <c:pt idx="3">
                  <c:v>No Color</c:v>
                </c:pt>
              </c:strCache>
            </c:strRef>
          </c:cat>
          <c:val>
            <c:numRef>
              <c:f>'FA X Target Position'!$X$2:$X$4</c:f>
              <c:numCache>
                <c:formatCode>General</c:formatCode>
                <c:ptCount val="4"/>
                <c:pt idx="0">
                  <c:v>0.20000000000000004</c:v>
                </c:pt>
                <c:pt idx="1">
                  <c:v>0.22500000000000001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47-4A05-A064-D92DE1C0EC69}"/>
            </c:ext>
          </c:extLst>
        </c:ser>
        <c:ser>
          <c:idx val="1"/>
          <c:order val="1"/>
          <c:tx>
            <c:strRef>
              <c:f>'FA X Target Position'!$C$3:$C$4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'FA X Target Position'!$X$5:$X$7</c:f>
                <c:numCache>
                  <c:formatCode>General</c:formatCode>
                  <c:ptCount val="3"/>
                  <c:pt idx="0">
                    <c:v>0.13783141876945185</c:v>
                  </c:pt>
                  <c:pt idx="1">
                    <c:v>0.12149074038789952</c:v>
                  </c:pt>
                  <c:pt idx="2">
                    <c:v>0.12279047194306242</c:v>
                  </c:pt>
                </c:numCache>
              </c:numRef>
            </c:plus>
            <c:minus>
              <c:numRef>
                <c:f>'FA X Target Position'!$X$5:$X$7</c:f>
                <c:numCache>
                  <c:formatCode>General</c:formatCode>
                  <c:ptCount val="3"/>
                  <c:pt idx="0">
                    <c:v>0.13783141876945185</c:v>
                  </c:pt>
                  <c:pt idx="1">
                    <c:v>0.12149074038789952</c:v>
                  </c:pt>
                  <c:pt idx="2">
                    <c:v>0.12279047194306242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Target Position'!$X$2:$X$4</c:f>
              <c:strCache>
                <c:ptCount val="4"/>
                <c:pt idx="0">
                  <c:v>Color in 1st Position</c:v>
                </c:pt>
                <c:pt idx="1">
                  <c:v>Color in 2nd Position</c:v>
                </c:pt>
                <c:pt idx="2">
                  <c:v>Color in 3rd Position</c:v>
                </c:pt>
                <c:pt idx="3">
                  <c:v>No Color</c:v>
                </c:pt>
              </c:strCache>
            </c:strRef>
          </c:cat>
          <c:val>
            <c:numRef>
              <c:f>'FA X Target Position'!$X$2:$X$4</c:f>
              <c:numCache>
                <c:formatCode>General</c:formatCode>
                <c:ptCount val="4"/>
                <c:pt idx="0">
                  <c:v>0.255</c:v>
                </c:pt>
                <c:pt idx="1">
                  <c:v>0.18</c:v>
                </c:pt>
                <c:pt idx="2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47-4A05-A064-D92DE1C0EC69}"/>
            </c:ext>
          </c:extLst>
        </c:ser>
        <c:ser>
          <c:idx val="2"/>
          <c:order val="2"/>
          <c:tx>
            <c:strRef>
              <c:f>'FA X Target Position'!$D$3:$D$4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'FA X Target Position'!$X$8</c:f>
                <c:numCache>
                  <c:formatCode>General</c:formatCode>
                  <c:ptCount val="1"/>
                  <c:pt idx="0">
                    <c:v>0.11444430960078357</c:v>
                  </c:pt>
                </c:numCache>
              </c:numRef>
            </c:plus>
            <c:minus>
              <c:numRef>
                <c:f>'FA X Target Position'!$X$8</c:f>
                <c:numCache>
                  <c:formatCode>General</c:formatCode>
                  <c:ptCount val="1"/>
                  <c:pt idx="0">
                    <c:v>0.11444430960078357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Target Position'!$X$2:$X$4</c:f>
              <c:strCache>
                <c:ptCount val="4"/>
                <c:pt idx="0">
                  <c:v>Color in 1st Position</c:v>
                </c:pt>
                <c:pt idx="1">
                  <c:v>Color in 2nd Position</c:v>
                </c:pt>
                <c:pt idx="2">
                  <c:v>Color in 3rd Position</c:v>
                </c:pt>
                <c:pt idx="3">
                  <c:v>No Color</c:v>
                </c:pt>
              </c:strCache>
            </c:strRef>
          </c:cat>
          <c:val>
            <c:numRef>
              <c:f>'FA X Target Position'!$X$2:$X$4</c:f>
              <c:numCache>
                <c:formatCode>General</c:formatCode>
                <c:ptCount val="4"/>
                <c:pt idx="3">
                  <c:v>0.155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47-4A05-A064-D92DE1C0E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486120"/>
        <c:axId val="571473584"/>
      </c:barChart>
      <c:catAx>
        <c:axId val="57048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473584"/>
        <c:crosses val="autoZero"/>
        <c:auto val="1"/>
        <c:lblAlgn val="ctr"/>
        <c:lblOffset val="100"/>
        <c:noMultiLvlLbl val="0"/>
      </c:catAx>
      <c:valAx>
        <c:axId val="571473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False Alarm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486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[RSVP d-prime.xlsx]FA X Target Position!PivotTable13</c:name>
    <c:fmtId val="1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'FA X Target Position'!$B$3:$B$4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'FA X Target Position'!$X$2:$X$4</c:f>
                <c:numCache>
                  <c:formatCode>General</c:formatCode>
                  <c:ptCount val="3"/>
                  <c:pt idx="0">
                    <c:v>0.12649110640673519</c:v>
                  </c:pt>
                  <c:pt idx="1">
                    <c:v>0.13205112646244258</c:v>
                  </c:pt>
                  <c:pt idx="2">
                    <c:v>0.11291589790636215</c:v>
                  </c:pt>
                </c:numCache>
              </c:numRef>
            </c:plus>
            <c:minus>
              <c:numRef>
                <c:f>'FA X Target Position'!$X$2:$X$4</c:f>
                <c:numCache>
                  <c:formatCode>General</c:formatCode>
                  <c:ptCount val="3"/>
                  <c:pt idx="0">
                    <c:v>0.12649110640673519</c:v>
                  </c:pt>
                  <c:pt idx="1">
                    <c:v>0.13205112646244258</c:v>
                  </c:pt>
                  <c:pt idx="2">
                    <c:v>0.11291589790636215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Target Position'!$X$2:$X$4</c:f>
              <c:strCache>
                <c:ptCount val="4"/>
                <c:pt idx="0">
                  <c:v>Color in 1st Position</c:v>
                </c:pt>
                <c:pt idx="1">
                  <c:v>Color in 2nd Position</c:v>
                </c:pt>
                <c:pt idx="2">
                  <c:v>Color in 3rd Position</c:v>
                </c:pt>
                <c:pt idx="3">
                  <c:v>No Color</c:v>
                </c:pt>
              </c:strCache>
            </c:strRef>
          </c:cat>
          <c:val>
            <c:numRef>
              <c:f>'FA X Target Position'!$X$2:$X$4</c:f>
              <c:numCache>
                <c:formatCode>General</c:formatCode>
                <c:ptCount val="4"/>
                <c:pt idx="0">
                  <c:v>0.20000000000000004</c:v>
                </c:pt>
                <c:pt idx="1">
                  <c:v>0.22500000000000001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47-4A05-A064-D92DE1C0EC69}"/>
            </c:ext>
          </c:extLst>
        </c:ser>
        <c:ser>
          <c:idx val="1"/>
          <c:order val="1"/>
          <c:tx>
            <c:strRef>
              <c:f>'FA X Target Position'!$C$3:$C$4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'FA X Target Position'!$X$5:$X$7</c:f>
                <c:numCache>
                  <c:formatCode>General</c:formatCode>
                  <c:ptCount val="3"/>
                  <c:pt idx="0">
                    <c:v>0.13783141876945185</c:v>
                  </c:pt>
                  <c:pt idx="1">
                    <c:v>0.12149074038789952</c:v>
                  </c:pt>
                  <c:pt idx="2">
                    <c:v>0.12279047194306242</c:v>
                  </c:pt>
                </c:numCache>
              </c:numRef>
            </c:plus>
            <c:minus>
              <c:numRef>
                <c:f>'FA X Target Position'!$X$5:$X$7</c:f>
                <c:numCache>
                  <c:formatCode>General</c:formatCode>
                  <c:ptCount val="3"/>
                  <c:pt idx="0">
                    <c:v>0.13783141876945185</c:v>
                  </c:pt>
                  <c:pt idx="1">
                    <c:v>0.12149074038789952</c:v>
                  </c:pt>
                  <c:pt idx="2">
                    <c:v>0.12279047194306242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Target Position'!$X$2:$X$4</c:f>
              <c:strCache>
                <c:ptCount val="4"/>
                <c:pt idx="0">
                  <c:v>Color in 1st Position</c:v>
                </c:pt>
                <c:pt idx="1">
                  <c:v>Color in 2nd Position</c:v>
                </c:pt>
                <c:pt idx="2">
                  <c:v>Color in 3rd Position</c:v>
                </c:pt>
                <c:pt idx="3">
                  <c:v>No Color</c:v>
                </c:pt>
              </c:strCache>
            </c:strRef>
          </c:cat>
          <c:val>
            <c:numRef>
              <c:f>'FA X Target Position'!$X$2:$X$4</c:f>
              <c:numCache>
                <c:formatCode>General</c:formatCode>
                <c:ptCount val="4"/>
                <c:pt idx="0">
                  <c:v>0.255</c:v>
                </c:pt>
                <c:pt idx="1">
                  <c:v>0.18</c:v>
                </c:pt>
                <c:pt idx="2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47-4A05-A064-D92DE1C0EC69}"/>
            </c:ext>
          </c:extLst>
        </c:ser>
        <c:ser>
          <c:idx val="2"/>
          <c:order val="2"/>
          <c:tx>
            <c:strRef>
              <c:f>'FA X Target Position'!$D$3:$D$4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'FA X Target Position'!$X$8</c:f>
                <c:numCache>
                  <c:formatCode>General</c:formatCode>
                  <c:ptCount val="1"/>
                  <c:pt idx="0">
                    <c:v>0.11444430960078357</c:v>
                  </c:pt>
                </c:numCache>
              </c:numRef>
            </c:plus>
            <c:minus>
              <c:numRef>
                <c:f>'FA X Target Position'!$X$8</c:f>
                <c:numCache>
                  <c:formatCode>General</c:formatCode>
                  <c:ptCount val="1"/>
                  <c:pt idx="0">
                    <c:v>0.11444430960078357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Target Position'!$X$2:$X$4</c:f>
              <c:strCache>
                <c:ptCount val="4"/>
                <c:pt idx="0">
                  <c:v>Color in 1st Position</c:v>
                </c:pt>
                <c:pt idx="1">
                  <c:v>Color in 2nd Position</c:v>
                </c:pt>
                <c:pt idx="2">
                  <c:v>Color in 3rd Position</c:v>
                </c:pt>
                <c:pt idx="3">
                  <c:v>No Color</c:v>
                </c:pt>
              </c:strCache>
            </c:strRef>
          </c:cat>
          <c:val>
            <c:numRef>
              <c:f>'FA X Target Position'!$X$2:$X$4</c:f>
              <c:numCache>
                <c:formatCode>General</c:formatCode>
                <c:ptCount val="4"/>
                <c:pt idx="3">
                  <c:v>0.155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47-4A05-A064-D92DE1C0E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486120"/>
        <c:axId val="571473584"/>
      </c:barChart>
      <c:catAx>
        <c:axId val="57048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473584"/>
        <c:crosses val="autoZero"/>
        <c:auto val="1"/>
        <c:lblAlgn val="ctr"/>
        <c:lblOffset val="100"/>
        <c:noMultiLvlLbl val="0"/>
      </c:catAx>
      <c:valAx>
        <c:axId val="571473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False Alarm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486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[RSVP d-prime.xlsx]FA X Target Position!PivotTable13</c:name>
    <c:fmtId val="1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'FA X Target Position'!$B$3:$B$4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'FA X Target Position'!$X$2:$X$4</c:f>
                <c:numCache>
                  <c:formatCode>General</c:formatCode>
                  <c:ptCount val="3"/>
                  <c:pt idx="0">
                    <c:v>0.12649110640673519</c:v>
                  </c:pt>
                  <c:pt idx="1">
                    <c:v>0.13205112646244258</c:v>
                  </c:pt>
                  <c:pt idx="2">
                    <c:v>0.11291589790636215</c:v>
                  </c:pt>
                </c:numCache>
              </c:numRef>
            </c:plus>
            <c:minus>
              <c:numRef>
                <c:f>'FA X Target Position'!$X$2:$X$4</c:f>
                <c:numCache>
                  <c:formatCode>General</c:formatCode>
                  <c:ptCount val="3"/>
                  <c:pt idx="0">
                    <c:v>0.12649110640673519</c:v>
                  </c:pt>
                  <c:pt idx="1">
                    <c:v>0.13205112646244258</c:v>
                  </c:pt>
                  <c:pt idx="2">
                    <c:v>0.11291589790636215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Target Position'!$X$2:$X$4</c:f>
              <c:strCache>
                <c:ptCount val="4"/>
                <c:pt idx="0">
                  <c:v>Color in 1st Position</c:v>
                </c:pt>
                <c:pt idx="1">
                  <c:v>Color in 2nd Position</c:v>
                </c:pt>
                <c:pt idx="2">
                  <c:v>Color in 3rd Position</c:v>
                </c:pt>
                <c:pt idx="3">
                  <c:v>No Color</c:v>
                </c:pt>
              </c:strCache>
            </c:strRef>
          </c:cat>
          <c:val>
            <c:numRef>
              <c:f>'FA X Target Position'!$X$2:$X$4</c:f>
              <c:numCache>
                <c:formatCode>General</c:formatCode>
                <c:ptCount val="4"/>
                <c:pt idx="0">
                  <c:v>0.20000000000000004</c:v>
                </c:pt>
                <c:pt idx="1">
                  <c:v>0.22500000000000001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47-4A05-A064-D92DE1C0EC69}"/>
            </c:ext>
          </c:extLst>
        </c:ser>
        <c:ser>
          <c:idx val="1"/>
          <c:order val="1"/>
          <c:tx>
            <c:strRef>
              <c:f>'FA X Target Position'!$C$3:$C$4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'FA X Target Position'!$X$5:$X$7</c:f>
                <c:numCache>
                  <c:formatCode>General</c:formatCode>
                  <c:ptCount val="3"/>
                  <c:pt idx="0">
                    <c:v>0.13783141876945185</c:v>
                  </c:pt>
                  <c:pt idx="1">
                    <c:v>0.12149074038789952</c:v>
                  </c:pt>
                  <c:pt idx="2">
                    <c:v>0.12279047194306242</c:v>
                  </c:pt>
                </c:numCache>
              </c:numRef>
            </c:plus>
            <c:minus>
              <c:numRef>
                <c:f>'FA X Target Position'!$X$5:$X$7</c:f>
                <c:numCache>
                  <c:formatCode>General</c:formatCode>
                  <c:ptCount val="3"/>
                  <c:pt idx="0">
                    <c:v>0.13783141876945185</c:v>
                  </c:pt>
                  <c:pt idx="1">
                    <c:v>0.12149074038789952</c:v>
                  </c:pt>
                  <c:pt idx="2">
                    <c:v>0.12279047194306242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Target Position'!$X$2:$X$4</c:f>
              <c:strCache>
                <c:ptCount val="4"/>
                <c:pt idx="0">
                  <c:v>Color in 1st Position</c:v>
                </c:pt>
                <c:pt idx="1">
                  <c:v>Color in 2nd Position</c:v>
                </c:pt>
                <c:pt idx="2">
                  <c:v>Color in 3rd Position</c:v>
                </c:pt>
                <c:pt idx="3">
                  <c:v>No Color</c:v>
                </c:pt>
              </c:strCache>
            </c:strRef>
          </c:cat>
          <c:val>
            <c:numRef>
              <c:f>'FA X Target Position'!$X$2:$X$4</c:f>
              <c:numCache>
                <c:formatCode>General</c:formatCode>
                <c:ptCount val="4"/>
                <c:pt idx="0">
                  <c:v>0.255</c:v>
                </c:pt>
                <c:pt idx="1">
                  <c:v>0.18</c:v>
                </c:pt>
                <c:pt idx="2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47-4A05-A064-D92DE1C0EC69}"/>
            </c:ext>
          </c:extLst>
        </c:ser>
        <c:ser>
          <c:idx val="2"/>
          <c:order val="2"/>
          <c:tx>
            <c:strRef>
              <c:f>'FA X Target Position'!$D$3:$D$4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'FA X Target Position'!$X$8</c:f>
                <c:numCache>
                  <c:formatCode>General</c:formatCode>
                  <c:ptCount val="1"/>
                  <c:pt idx="0">
                    <c:v>0.11444430960078357</c:v>
                  </c:pt>
                </c:numCache>
              </c:numRef>
            </c:plus>
            <c:minus>
              <c:numRef>
                <c:f>'FA X Target Position'!$X$8</c:f>
                <c:numCache>
                  <c:formatCode>General</c:formatCode>
                  <c:ptCount val="1"/>
                  <c:pt idx="0">
                    <c:v>0.11444430960078357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Target Position'!$X$2:$X$4</c:f>
              <c:strCache>
                <c:ptCount val="4"/>
                <c:pt idx="0">
                  <c:v>Color in 1st Position</c:v>
                </c:pt>
                <c:pt idx="1">
                  <c:v>Color in 2nd Position</c:v>
                </c:pt>
                <c:pt idx="2">
                  <c:v>Color in 3rd Position</c:v>
                </c:pt>
                <c:pt idx="3">
                  <c:v>No Color</c:v>
                </c:pt>
              </c:strCache>
            </c:strRef>
          </c:cat>
          <c:val>
            <c:numRef>
              <c:f>'FA X Target Position'!$X$2:$X$4</c:f>
              <c:numCache>
                <c:formatCode>General</c:formatCode>
                <c:ptCount val="4"/>
                <c:pt idx="3">
                  <c:v>0.155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47-4A05-A064-D92DE1C0E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486120"/>
        <c:axId val="571473584"/>
      </c:barChart>
      <c:catAx>
        <c:axId val="57048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473584"/>
        <c:crosses val="autoZero"/>
        <c:auto val="1"/>
        <c:lblAlgn val="ctr"/>
        <c:lblOffset val="100"/>
        <c:noMultiLvlLbl val="0"/>
      </c:catAx>
      <c:valAx>
        <c:axId val="571473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False Alarm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486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[RSVP d-prime.xlsx]FA X Target Position!PivotTable13</c:name>
    <c:fmtId val="1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'FA X Target Position'!$B$3:$B$4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'FA X Target Position'!$X$2:$X$4</c:f>
                <c:numCache>
                  <c:formatCode>General</c:formatCode>
                  <c:ptCount val="3"/>
                  <c:pt idx="0">
                    <c:v>0.12649110640673519</c:v>
                  </c:pt>
                  <c:pt idx="1">
                    <c:v>0.13205112646244258</c:v>
                  </c:pt>
                  <c:pt idx="2">
                    <c:v>0.11291589790636215</c:v>
                  </c:pt>
                </c:numCache>
              </c:numRef>
            </c:plus>
            <c:minus>
              <c:numRef>
                <c:f>'FA X Target Position'!$X$2:$X$4</c:f>
                <c:numCache>
                  <c:formatCode>General</c:formatCode>
                  <c:ptCount val="3"/>
                  <c:pt idx="0">
                    <c:v>0.12649110640673519</c:v>
                  </c:pt>
                  <c:pt idx="1">
                    <c:v>0.13205112646244258</c:v>
                  </c:pt>
                  <c:pt idx="2">
                    <c:v>0.11291589790636215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Target Position'!$X$2:$X$4</c:f>
              <c:strCache>
                <c:ptCount val="4"/>
                <c:pt idx="0">
                  <c:v>Color in 1st Position</c:v>
                </c:pt>
                <c:pt idx="1">
                  <c:v>Color in 2nd Position</c:v>
                </c:pt>
                <c:pt idx="2">
                  <c:v>Color in 3rd Position</c:v>
                </c:pt>
                <c:pt idx="3">
                  <c:v>No Color</c:v>
                </c:pt>
              </c:strCache>
            </c:strRef>
          </c:cat>
          <c:val>
            <c:numRef>
              <c:f>'FA X Target Position'!$X$2:$X$4</c:f>
              <c:numCache>
                <c:formatCode>General</c:formatCode>
                <c:ptCount val="4"/>
                <c:pt idx="0">
                  <c:v>0.20000000000000004</c:v>
                </c:pt>
                <c:pt idx="1">
                  <c:v>0.22500000000000001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47-4A05-A064-D92DE1C0EC69}"/>
            </c:ext>
          </c:extLst>
        </c:ser>
        <c:ser>
          <c:idx val="1"/>
          <c:order val="1"/>
          <c:tx>
            <c:strRef>
              <c:f>'FA X Target Position'!$C$3:$C$4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'FA X Target Position'!$X$5:$X$7</c:f>
                <c:numCache>
                  <c:formatCode>General</c:formatCode>
                  <c:ptCount val="3"/>
                  <c:pt idx="0">
                    <c:v>0.13783141876945185</c:v>
                  </c:pt>
                  <c:pt idx="1">
                    <c:v>0.12149074038789952</c:v>
                  </c:pt>
                  <c:pt idx="2">
                    <c:v>0.12279047194306242</c:v>
                  </c:pt>
                </c:numCache>
              </c:numRef>
            </c:plus>
            <c:minus>
              <c:numRef>
                <c:f>'FA X Target Position'!$X$5:$X$7</c:f>
                <c:numCache>
                  <c:formatCode>General</c:formatCode>
                  <c:ptCount val="3"/>
                  <c:pt idx="0">
                    <c:v>0.13783141876945185</c:v>
                  </c:pt>
                  <c:pt idx="1">
                    <c:v>0.12149074038789952</c:v>
                  </c:pt>
                  <c:pt idx="2">
                    <c:v>0.12279047194306242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Target Position'!$X$2:$X$4</c:f>
              <c:strCache>
                <c:ptCount val="4"/>
                <c:pt idx="0">
                  <c:v>Color in 1st Position</c:v>
                </c:pt>
                <c:pt idx="1">
                  <c:v>Color in 2nd Position</c:v>
                </c:pt>
                <c:pt idx="2">
                  <c:v>Color in 3rd Position</c:v>
                </c:pt>
                <c:pt idx="3">
                  <c:v>No Color</c:v>
                </c:pt>
              </c:strCache>
            </c:strRef>
          </c:cat>
          <c:val>
            <c:numRef>
              <c:f>'FA X Target Position'!$X$2:$X$4</c:f>
              <c:numCache>
                <c:formatCode>General</c:formatCode>
                <c:ptCount val="4"/>
                <c:pt idx="0">
                  <c:v>0.255</c:v>
                </c:pt>
                <c:pt idx="1">
                  <c:v>0.18</c:v>
                </c:pt>
                <c:pt idx="2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47-4A05-A064-D92DE1C0EC69}"/>
            </c:ext>
          </c:extLst>
        </c:ser>
        <c:ser>
          <c:idx val="2"/>
          <c:order val="2"/>
          <c:tx>
            <c:strRef>
              <c:f>'FA X Target Position'!$D$3:$D$4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'FA X Target Position'!$X$8</c:f>
                <c:numCache>
                  <c:formatCode>General</c:formatCode>
                  <c:ptCount val="1"/>
                  <c:pt idx="0">
                    <c:v>0.11444430960078357</c:v>
                  </c:pt>
                </c:numCache>
              </c:numRef>
            </c:plus>
            <c:minus>
              <c:numRef>
                <c:f>'FA X Target Position'!$X$8</c:f>
                <c:numCache>
                  <c:formatCode>General</c:formatCode>
                  <c:ptCount val="1"/>
                  <c:pt idx="0">
                    <c:v>0.11444430960078357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Target Position'!$X$2:$X$4</c:f>
              <c:strCache>
                <c:ptCount val="4"/>
                <c:pt idx="0">
                  <c:v>Color in 1st Position</c:v>
                </c:pt>
                <c:pt idx="1">
                  <c:v>Color in 2nd Position</c:v>
                </c:pt>
                <c:pt idx="2">
                  <c:v>Color in 3rd Position</c:v>
                </c:pt>
                <c:pt idx="3">
                  <c:v>No Color</c:v>
                </c:pt>
              </c:strCache>
            </c:strRef>
          </c:cat>
          <c:val>
            <c:numRef>
              <c:f>'FA X Target Position'!$X$2:$X$4</c:f>
              <c:numCache>
                <c:formatCode>General</c:formatCode>
                <c:ptCount val="4"/>
                <c:pt idx="3">
                  <c:v>0.155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47-4A05-A064-D92DE1C0E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486120"/>
        <c:axId val="571473584"/>
      </c:barChart>
      <c:catAx>
        <c:axId val="57048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473584"/>
        <c:crosses val="autoZero"/>
        <c:auto val="1"/>
        <c:lblAlgn val="ctr"/>
        <c:lblOffset val="100"/>
        <c:noMultiLvlLbl val="0"/>
      </c:catAx>
      <c:valAx>
        <c:axId val="571473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False Alarm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486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[RSVP d-prime.xlsx]FA X Target Position!PivotTable13</c:name>
    <c:fmtId val="1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tx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'FA X Target Position'!$B$3:$B$4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'FA X Target Position'!$X$2:$X$4</c:f>
                <c:numCache>
                  <c:formatCode>General</c:formatCode>
                  <c:ptCount val="3"/>
                  <c:pt idx="0">
                    <c:v>0.12649110640673519</c:v>
                  </c:pt>
                  <c:pt idx="1">
                    <c:v>0.13205112646244258</c:v>
                  </c:pt>
                  <c:pt idx="2">
                    <c:v>0.11291589790636215</c:v>
                  </c:pt>
                </c:numCache>
              </c:numRef>
            </c:plus>
            <c:minus>
              <c:numRef>
                <c:f>'FA X Target Position'!$X$2:$X$4</c:f>
                <c:numCache>
                  <c:formatCode>General</c:formatCode>
                  <c:ptCount val="3"/>
                  <c:pt idx="0">
                    <c:v>0.12649110640673519</c:v>
                  </c:pt>
                  <c:pt idx="1">
                    <c:v>0.13205112646244258</c:v>
                  </c:pt>
                  <c:pt idx="2">
                    <c:v>0.11291589790636215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Target Position'!$X$2:$X$4</c:f>
              <c:strCache>
                <c:ptCount val="4"/>
                <c:pt idx="0">
                  <c:v>Color in 1st Position</c:v>
                </c:pt>
                <c:pt idx="1">
                  <c:v>Color in 2nd Position</c:v>
                </c:pt>
                <c:pt idx="2">
                  <c:v>Color in 3rd Position</c:v>
                </c:pt>
                <c:pt idx="3">
                  <c:v>No Color</c:v>
                </c:pt>
              </c:strCache>
            </c:strRef>
          </c:cat>
          <c:val>
            <c:numRef>
              <c:f>'FA X Target Position'!$X$2:$X$4</c:f>
              <c:numCache>
                <c:formatCode>General</c:formatCode>
                <c:ptCount val="4"/>
                <c:pt idx="0">
                  <c:v>0.20000000000000004</c:v>
                </c:pt>
                <c:pt idx="1">
                  <c:v>0.22500000000000001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47-4A05-A064-D92DE1C0EC69}"/>
            </c:ext>
          </c:extLst>
        </c:ser>
        <c:ser>
          <c:idx val="1"/>
          <c:order val="1"/>
          <c:tx>
            <c:strRef>
              <c:f>'FA X Target Position'!$C$3:$C$4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'FA X Target Position'!$X$5:$X$7</c:f>
                <c:numCache>
                  <c:formatCode>General</c:formatCode>
                  <c:ptCount val="3"/>
                  <c:pt idx="0">
                    <c:v>0.13783141876945185</c:v>
                  </c:pt>
                  <c:pt idx="1">
                    <c:v>0.12149074038789952</c:v>
                  </c:pt>
                  <c:pt idx="2">
                    <c:v>0.12279047194306242</c:v>
                  </c:pt>
                </c:numCache>
              </c:numRef>
            </c:plus>
            <c:minus>
              <c:numRef>
                <c:f>'FA X Target Position'!$X$5:$X$7</c:f>
                <c:numCache>
                  <c:formatCode>General</c:formatCode>
                  <c:ptCount val="3"/>
                  <c:pt idx="0">
                    <c:v>0.13783141876945185</c:v>
                  </c:pt>
                  <c:pt idx="1">
                    <c:v>0.12149074038789952</c:v>
                  </c:pt>
                  <c:pt idx="2">
                    <c:v>0.12279047194306242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Target Position'!$X$2:$X$4</c:f>
              <c:strCache>
                <c:ptCount val="4"/>
                <c:pt idx="0">
                  <c:v>Color in 1st Position</c:v>
                </c:pt>
                <c:pt idx="1">
                  <c:v>Color in 2nd Position</c:v>
                </c:pt>
                <c:pt idx="2">
                  <c:v>Color in 3rd Position</c:v>
                </c:pt>
                <c:pt idx="3">
                  <c:v>No Color</c:v>
                </c:pt>
              </c:strCache>
            </c:strRef>
          </c:cat>
          <c:val>
            <c:numRef>
              <c:f>'FA X Target Position'!$X$2:$X$4</c:f>
              <c:numCache>
                <c:formatCode>General</c:formatCode>
                <c:ptCount val="4"/>
                <c:pt idx="0">
                  <c:v>0.255</c:v>
                </c:pt>
                <c:pt idx="1">
                  <c:v>0.18</c:v>
                </c:pt>
                <c:pt idx="2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47-4A05-A064-D92DE1C0EC69}"/>
            </c:ext>
          </c:extLst>
        </c:ser>
        <c:ser>
          <c:idx val="2"/>
          <c:order val="2"/>
          <c:tx>
            <c:strRef>
              <c:f>'FA X Target Position'!$D$3:$D$4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'FA X Target Position'!$X$8</c:f>
                <c:numCache>
                  <c:formatCode>General</c:formatCode>
                  <c:ptCount val="1"/>
                  <c:pt idx="0">
                    <c:v>0.11444430960078357</c:v>
                  </c:pt>
                </c:numCache>
              </c:numRef>
            </c:plus>
            <c:minus>
              <c:numRef>
                <c:f>'FA X Target Position'!$X$8</c:f>
                <c:numCache>
                  <c:formatCode>General</c:formatCode>
                  <c:ptCount val="1"/>
                  <c:pt idx="0">
                    <c:v>0.11444430960078357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'FA X Target Position'!$X$2:$X$4</c:f>
              <c:strCache>
                <c:ptCount val="4"/>
                <c:pt idx="0">
                  <c:v>Color in 1st Position</c:v>
                </c:pt>
                <c:pt idx="1">
                  <c:v>Color in 2nd Position</c:v>
                </c:pt>
                <c:pt idx="2">
                  <c:v>Color in 3rd Position</c:v>
                </c:pt>
                <c:pt idx="3">
                  <c:v>No Color</c:v>
                </c:pt>
              </c:strCache>
            </c:strRef>
          </c:cat>
          <c:val>
            <c:numRef>
              <c:f>'FA X Target Position'!$X$2:$X$4</c:f>
              <c:numCache>
                <c:formatCode>General</c:formatCode>
                <c:ptCount val="4"/>
                <c:pt idx="3">
                  <c:v>0.155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47-4A05-A064-D92DE1C0E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486120"/>
        <c:axId val="571473584"/>
      </c:barChart>
      <c:catAx>
        <c:axId val="57048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473584"/>
        <c:crosses val="autoZero"/>
        <c:auto val="1"/>
        <c:lblAlgn val="ctr"/>
        <c:lblOffset val="100"/>
        <c:noMultiLvlLbl val="0"/>
      </c:catAx>
      <c:valAx>
        <c:axId val="571473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False Alarm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486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[RSVP d-prime.xlsx]d-prime Seperate Colors!PivotTable15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0000"/>
          </a:solidFill>
          <a:ln>
            <a:noFill/>
          </a:ln>
          <a:effectLst/>
        </c:spPr>
      </c:pivotFmt>
      <c:pivotFmt>
        <c:idx val="13"/>
        <c:spPr>
          <a:solidFill>
            <a:srgbClr val="FF0000"/>
          </a:solidFill>
          <a:ln>
            <a:noFill/>
          </a:ln>
          <a:effectLst/>
        </c:spPr>
      </c:pivotFmt>
      <c:pivotFmt>
        <c:idx val="14"/>
        <c:spPr>
          <a:solidFill>
            <a:srgbClr val="FF0000"/>
          </a:solidFill>
          <a:ln>
            <a:noFill/>
          </a:ln>
          <a:effectLst/>
        </c:spPr>
      </c:pivotFmt>
      <c:pivotFmt>
        <c:idx val="15"/>
        <c:spPr>
          <a:solidFill>
            <a:srgbClr val="00B050"/>
          </a:solidFill>
          <a:ln>
            <a:noFill/>
          </a:ln>
          <a:effectLst/>
        </c:spPr>
      </c:pivotFmt>
      <c:pivotFmt>
        <c:idx val="16"/>
        <c:spPr>
          <a:solidFill>
            <a:srgbClr val="00B050"/>
          </a:solidFill>
          <a:ln>
            <a:noFill/>
          </a:ln>
          <a:effectLst/>
        </c:spPr>
      </c:pivotFmt>
      <c:pivotFmt>
        <c:idx val="17"/>
        <c:spPr>
          <a:solidFill>
            <a:srgbClr val="00B050"/>
          </a:solidFill>
          <a:ln>
            <a:noFill/>
          </a:ln>
          <a:effectLst/>
        </c:spPr>
      </c:pivotFmt>
      <c:pivotFmt>
        <c:idx val="18"/>
        <c:spPr>
          <a:solidFill>
            <a:schemeClr val="tx1"/>
          </a:solidFill>
          <a:ln>
            <a:noFill/>
          </a:ln>
          <a:effectLst/>
        </c:spPr>
      </c:pivotFmt>
      <c:pivotFmt>
        <c:idx val="19"/>
        <c:spPr>
          <a:solidFill>
            <a:schemeClr val="tx1"/>
          </a:solidFill>
          <a:ln>
            <a:noFill/>
          </a:ln>
          <a:effectLst/>
        </c:spPr>
      </c:pivotFmt>
      <c:pivotFmt>
        <c:idx val="20"/>
        <c:spPr>
          <a:solidFill>
            <a:schemeClr val="tx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FF0000"/>
          </a:solidFill>
          <a:ln>
            <a:noFill/>
          </a:ln>
          <a:effectLst/>
        </c:spPr>
      </c:pivotFmt>
      <c:pivotFmt>
        <c:idx val="23"/>
        <c:spPr>
          <a:solidFill>
            <a:srgbClr val="00B050"/>
          </a:solidFill>
          <a:ln>
            <a:noFill/>
          </a:ln>
          <a:effectLst/>
        </c:spPr>
      </c:pivotFmt>
      <c:pivotFmt>
        <c:idx val="24"/>
        <c:spPr>
          <a:solidFill>
            <a:schemeClr val="tx1"/>
          </a:solidFill>
          <a:ln>
            <a:noFill/>
          </a:ln>
          <a:effectLst/>
        </c:spPr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0000"/>
          </a:solidFill>
          <a:ln>
            <a:noFill/>
          </a:ln>
          <a:effectLst/>
        </c:spPr>
      </c:pivotFmt>
      <c:pivotFmt>
        <c:idx val="27"/>
        <c:spPr>
          <a:solidFill>
            <a:srgbClr val="00B050"/>
          </a:solidFill>
          <a:ln>
            <a:noFill/>
          </a:ln>
          <a:effectLst/>
        </c:spPr>
      </c:pivotFmt>
      <c:pivotFmt>
        <c:idx val="28"/>
        <c:spPr>
          <a:solidFill>
            <a:schemeClr val="tx1"/>
          </a:solidFill>
          <a:ln>
            <a:noFill/>
          </a:ln>
          <a:effectLst/>
        </c:spPr>
      </c:pivotFmt>
      <c:pivotFmt>
        <c:idx val="29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0000"/>
          </a:solidFill>
          <a:ln>
            <a:noFill/>
          </a:ln>
          <a:effectLst/>
        </c:spPr>
      </c:pivotFmt>
      <c:pivotFmt>
        <c:idx val="31"/>
        <c:spPr>
          <a:solidFill>
            <a:srgbClr val="00B050"/>
          </a:solidFill>
          <a:ln>
            <a:noFill/>
          </a:ln>
          <a:effectLst/>
        </c:spPr>
      </c:pivotFmt>
      <c:pivotFmt>
        <c:idx val="32"/>
        <c:spPr>
          <a:solidFill>
            <a:schemeClr val="tx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rgbClr val="FF0000"/>
          </a:solidFill>
          <a:ln>
            <a:noFill/>
          </a:ln>
          <a:effectLst/>
        </c:spPr>
      </c:pivotFmt>
      <c:pivotFmt>
        <c:idx val="35"/>
        <c:spPr>
          <a:solidFill>
            <a:srgbClr val="00B050"/>
          </a:solidFill>
          <a:ln>
            <a:noFill/>
          </a:ln>
          <a:effectLst/>
        </c:spPr>
      </c:pivotFmt>
      <c:pivotFmt>
        <c:idx val="36"/>
        <c:spPr>
          <a:solidFill>
            <a:schemeClr val="tx1"/>
          </a:solidFill>
          <a:ln>
            <a:noFill/>
          </a:ln>
          <a:effectLst/>
        </c:spPr>
      </c:pivotFmt>
      <c:pivotFmt>
        <c:idx val="3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rgbClr val="FF0000"/>
          </a:solidFill>
          <a:ln>
            <a:noFill/>
          </a:ln>
          <a:effectLst/>
        </c:spPr>
      </c:pivotFmt>
      <c:pivotFmt>
        <c:idx val="39"/>
        <c:spPr>
          <a:solidFill>
            <a:srgbClr val="00B050"/>
          </a:solidFill>
          <a:ln>
            <a:noFill/>
          </a:ln>
          <a:effectLst/>
        </c:spPr>
      </c:pivotFmt>
      <c:pivotFmt>
        <c:idx val="40"/>
        <c:spPr>
          <a:solidFill>
            <a:schemeClr val="tx1"/>
          </a:solidFill>
          <a:ln>
            <a:noFill/>
          </a:ln>
          <a:effectLst/>
        </c:spPr>
      </c:pivotFmt>
      <c:pivotFmt>
        <c:idx val="4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rgbClr val="FF0000"/>
          </a:solidFill>
          <a:ln>
            <a:noFill/>
          </a:ln>
          <a:effectLst/>
        </c:spPr>
      </c:pivotFmt>
      <c:pivotFmt>
        <c:idx val="43"/>
        <c:spPr>
          <a:solidFill>
            <a:srgbClr val="00B050"/>
          </a:solidFill>
          <a:ln>
            <a:noFill/>
          </a:ln>
          <a:effectLst/>
        </c:spPr>
      </c:pivotFmt>
      <c:pivotFmt>
        <c:idx val="44"/>
        <c:spPr>
          <a:solidFill>
            <a:schemeClr val="tx1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'd-prime Seperate Colors'!$AC$2:$AC$4</c:f>
              <c:strCache>
                <c:ptCount val="1"/>
                <c:pt idx="0">
                  <c:v>1st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D8-44ED-B517-E638BF3EA31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FD8-44ED-B517-E638BF3EA316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FD8-44ED-B517-E638BF3EA316}"/>
              </c:ext>
            </c:extLst>
          </c:dPt>
          <c:errBars>
            <c:errBarType val="both"/>
            <c:errValType val="cust"/>
            <c:noEndCap val="0"/>
            <c:plus>
              <c:numRef>
                <c:f>'d-prime Seperate Colors'!$AC$2:$AC$4</c:f>
                <c:numCache>
                  <c:formatCode>General</c:formatCode>
                  <c:ptCount val="3"/>
                  <c:pt idx="0">
                    <c:v>0.27863668054472424</c:v>
                  </c:pt>
                  <c:pt idx="1">
                    <c:v>0.2835663598024375</c:v>
                  </c:pt>
                  <c:pt idx="2">
                    <c:v>0.34531181756084783</c:v>
                  </c:pt>
                </c:numCache>
              </c:numRef>
            </c:plus>
            <c:minus>
              <c:numRef>
                <c:f>'d-prime Seperate Colors'!$AC$2:$AC$4</c:f>
                <c:numCache>
                  <c:formatCode>General</c:formatCode>
                  <c:ptCount val="3"/>
                  <c:pt idx="0">
                    <c:v>0.27863668054472424</c:v>
                  </c:pt>
                  <c:pt idx="1">
                    <c:v>0.2835663598024375</c:v>
                  </c:pt>
                  <c:pt idx="2">
                    <c:v>0.34531181756084783</c:v>
                  </c:pt>
                </c:numCache>
              </c:numRef>
            </c:minus>
          </c:errBars>
          <c:cat>
            <c:strRef>
              <c:f>'d-prime Seperate Colors'!$AC$2:$AC$4</c:f>
              <c:strCache>
                <c:ptCount val="3"/>
                <c:pt idx="0">
                  <c:v>High Reward Color</c:v>
                </c:pt>
                <c:pt idx="1">
                  <c:v>Low Reward Color</c:v>
                </c:pt>
                <c:pt idx="2">
                  <c:v>No Color</c:v>
                </c:pt>
              </c:strCache>
            </c:strRef>
          </c:cat>
          <c:val>
            <c:numRef>
              <c:f>'d-prime Seperate Colors'!$AC$2:$AC$4</c:f>
              <c:numCache>
                <c:formatCode>General</c:formatCode>
                <c:ptCount val="3"/>
                <c:pt idx="0">
                  <c:v>1.9426039409456888</c:v>
                </c:pt>
                <c:pt idx="1">
                  <c:v>2.0256884273031672</c:v>
                </c:pt>
                <c:pt idx="2">
                  <c:v>2.1454743217074759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D8-44ED-B517-E638BF3EA316}"/>
            </c:ext>
          </c:extLst>
        </c:ser>
        <c:ser>
          <c:idx val="1"/>
          <c:order val="1"/>
          <c:tx>
            <c:strRef>
              <c:f>'d-prime Seperate Colors'!$AC$2:$AC$4</c:f>
              <c:strCache>
                <c:ptCount val="1"/>
                <c:pt idx="0">
                  <c:v>2nd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FD8-44ED-B517-E638BF3EA31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9FD8-44ED-B517-E638BF3EA316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9FD8-44ED-B517-E638BF3EA316}"/>
              </c:ext>
            </c:extLst>
          </c:dPt>
          <c:errBars>
            <c:errBarType val="both"/>
            <c:errValType val="cust"/>
            <c:noEndCap val="0"/>
            <c:plus>
              <c:numRef>
                <c:f>'d-prime Seperate Colors'!$AC$5:$AC$7</c:f>
                <c:numCache>
                  <c:formatCode>General</c:formatCode>
                  <c:ptCount val="3"/>
                  <c:pt idx="0">
                    <c:v>0.33716950489626635</c:v>
                  </c:pt>
                  <c:pt idx="1">
                    <c:v>0.33107212148108772</c:v>
                  </c:pt>
                  <c:pt idx="2">
                    <c:v>0.34431331142188965</c:v>
                  </c:pt>
                </c:numCache>
              </c:numRef>
            </c:plus>
            <c:minus>
              <c:numRef>
                <c:f>'d-prime Seperate Colors'!$AC$5:$AC$7</c:f>
                <c:numCache>
                  <c:formatCode>General</c:formatCode>
                  <c:ptCount val="3"/>
                  <c:pt idx="0">
                    <c:v>0.33716950489626635</c:v>
                  </c:pt>
                  <c:pt idx="1">
                    <c:v>0.33107212148108772</c:v>
                  </c:pt>
                  <c:pt idx="2">
                    <c:v>0.34431331142188965</c:v>
                  </c:pt>
                </c:numCache>
              </c:numRef>
            </c:minus>
          </c:errBars>
          <c:cat>
            <c:strRef>
              <c:f>'d-prime Seperate Colors'!$AC$2:$AC$4</c:f>
              <c:strCache>
                <c:ptCount val="3"/>
                <c:pt idx="0">
                  <c:v>High Reward Color</c:v>
                </c:pt>
                <c:pt idx="1">
                  <c:v>Low Reward Color</c:v>
                </c:pt>
                <c:pt idx="2">
                  <c:v>No Color</c:v>
                </c:pt>
              </c:strCache>
            </c:strRef>
          </c:cat>
          <c:val>
            <c:numRef>
              <c:f>'d-prime Seperate Colors'!$AC$2:$AC$4</c:f>
              <c:numCache>
                <c:formatCode>General</c:formatCode>
                <c:ptCount val="3"/>
                <c:pt idx="0">
                  <c:v>2.080740612763516</c:v>
                </c:pt>
                <c:pt idx="1">
                  <c:v>2.1001541261556218</c:v>
                </c:pt>
                <c:pt idx="2">
                  <c:v>2.3293958543960387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FD8-44ED-B517-E638BF3EA316}"/>
            </c:ext>
          </c:extLst>
        </c:ser>
        <c:ser>
          <c:idx val="2"/>
          <c:order val="2"/>
          <c:tx>
            <c:strRef>
              <c:f>'d-prime Seperate Colors'!$AC$2:$AC$4</c:f>
              <c:strCache>
                <c:ptCount val="1"/>
                <c:pt idx="0">
                  <c:v>3rd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FD8-44ED-B517-E638BF3EA31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FD8-44ED-B517-E638BF3EA316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FD8-44ED-B517-E638BF3EA316}"/>
              </c:ext>
            </c:extLst>
          </c:dPt>
          <c:errBars>
            <c:errBarType val="both"/>
            <c:errValType val="cust"/>
            <c:noEndCap val="0"/>
            <c:plus>
              <c:numRef>
                <c:f>'d-prime Seperate Colors'!$AC$8:$AC$10</c:f>
                <c:numCache>
                  <c:formatCode>General</c:formatCode>
                  <c:ptCount val="3"/>
                  <c:pt idx="0">
                    <c:v>0.23453412586141292</c:v>
                  </c:pt>
                  <c:pt idx="1">
                    <c:v>0.33379344679478851</c:v>
                  </c:pt>
                  <c:pt idx="2">
                    <c:v>0.25559313201374173</c:v>
                  </c:pt>
                </c:numCache>
              </c:numRef>
            </c:plus>
            <c:minus>
              <c:numRef>
                <c:f>'d-prime Seperate Colors'!$AC$8:$AC$10</c:f>
                <c:numCache>
                  <c:formatCode>General</c:formatCode>
                  <c:ptCount val="3"/>
                  <c:pt idx="0">
                    <c:v>0.23453412586141292</c:v>
                  </c:pt>
                  <c:pt idx="1">
                    <c:v>0.33379344679478851</c:v>
                  </c:pt>
                  <c:pt idx="2">
                    <c:v>0.25559313201374173</c:v>
                  </c:pt>
                </c:numCache>
              </c:numRef>
            </c:minus>
          </c:errBars>
          <c:cat>
            <c:strRef>
              <c:f>'d-prime Seperate Colors'!$AC$2:$AC$4</c:f>
              <c:strCache>
                <c:ptCount val="3"/>
                <c:pt idx="0">
                  <c:v>High Reward Color</c:v>
                </c:pt>
                <c:pt idx="1">
                  <c:v>Low Reward Color</c:v>
                </c:pt>
                <c:pt idx="2">
                  <c:v>No Color</c:v>
                </c:pt>
              </c:strCache>
            </c:strRef>
          </c:cat>
          <c:val>
            <c:numRef>
              <c:f>'d-prime Seperate Colors'!$AC$2:$AC$4</c:f>
              <c:numCache>
                <c:formatCode>General</c:formatCode>
                <c:ptCount val="3"/>
                <c:pt idx="0">
                  <c:v>2.6727025977134775</c:v>
                </c:pt>
                <c:pt idx="1">
                  <c:v>2.4432181183397805</c:v>
                </c:pt>
                <c:pt idx="2">
                  <c:v>2.5742044564290412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FD8-44ED-B517-E638BF3EA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1561520"/>
        <c:axId val="571566440"/>
      </c:barChart>
      <c:catAx>
        <c:axId val="57156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566440"/>
        <c:crosses val="autoZero"/>
        <c:auto val="1"/>
        <c:lblAlgn val="ctr"/>
        <c:lblOffset val="100"/>
        <c:noMultiLvlLbl val="0"/>
      </c:catAx>
      <c:valAx>
        <c:axId val="571566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b="0" i="1" dirty="0"/>
                  <a:t>d</a:t>
                </a:r>
                <a:r>
                  <a:rPr lang="en-US" sz="1200" b="0" i="0" dirty="0"/>
                  <a:t>-prime</a:t>
                </a:r>
                <a:endParaRPr lang="en-US" sz="1200" b="0" i="1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561520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[RSVP d-prime.xlsx]Criterion Seperate Colors!PivotTable15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0000"/>
          </a:solidFill>
        </c:spPr>
      </c:pivotFmt>
      <c:pivotFmt>
        <c:idx val="22"/>
        <c:spPr>
          <a:solidFill>
            <a:srgbClr val="FF0000"/>
          </a:solidFill>
        </c:spPr>
      </c:pivotFmt>
      <c:pivotFmt>
        <c:idx val="23"/>
        <c:spPr>
          <a:solidFill>
            <a:srgbClr val="FF0000"/>
          </a:solidFill>
        </c:spPr>
      </c:pivotFmt>
      <c:pivotFmt>
        <c:idx val="24"/>
        <c:spPr>
          <a:solidFill>
            <a:srgbClr val="00B050"/>
          </a:solidFill>
        </c:spPr>
      </c:pivotFmt>
      <c:pivotFmt>
        <c:idx val="25"/>
        <c:spPr>
          <a:solidFill>
            <a:srgbClr val="00B050"/>
          </a:solidFill>
        </c:spPr>
      </c:pivotFmt>
      <c:pivotFmt>
        <c:idx val="26"/>
        <c:spPr>
          <a:solidFill>
            <a:srgbClr val="00B050"/>
          </a:solidFill>
        </c:spPr>
      </c:pivotFmt>
      <c:pivotFmt>
        <c:idx val="27"/>
        <c:spPr>
          <a:solidFill>
            <a:schemeClr val="tx1"/>
          </a:solidFill>
        </c:spPr>
      </c:pivotFmt>
      <c:pivotFmt>
        <c:idx val="28"/>
        <c:spPr>
          <a:solidFill>
            <a:schemeClr val="tx1"/>
          </a:solidFill>
        </c:spPr>
      </c:pivotFmt>
      <c:pivotFmt>
        <c:idx val="29"/>
        <c:spPr>
          <a:solidFill>
            <a:schemeClr val="tx1"/>
          </a:solidFill>
        </c:spPr>
      </c:pivotFmt>
      <c:pivotFmt>
        <c:idx val="3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F0000"/>
          </a:solidFill>
        </c:spPr>
      </c:pivotFmt>
      <c:pivotFmt>
        <c:idx val="32"/>
        <c:spPr>
          <a:solidFill>
            <a:srgbClr val="00B050"/>
          </a:solidFill>
        </c:spPr>
      </c:pivotFmt>
      <c:pivotFmt>
        <c:idx val="33"/>
        <c:spPr>
          <a:solidFill>
            <a:schemeClr val="tx1"/>
          </a:solidFill>
        </c:spPr>
      </c:pivotFmt>
      <c:pivotFmt>
        <c:idx val="3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rgbClr val="FF0000"/>
          </a:solidFill>
        </c:spPr>
      </c:pivotFmt>
      <c:pivotFmt>
        <c:idx val="36"/>
        <c:spPr>
          <a:solidFill>
            <a:srgbClr val="00B050"/>
          </a:solidFill>
        </c:spPr>
      </c:pivotFmt>
      <c:pivotFmt>
        <c:idx val="37"/>
        <c:spPr>
          <a:solidFill>
            <a:schemeClr val="tx1"/>
          </a:solidFill>
        </c:spPr>
      </c:pivotFmt>
      <c:pivotFmt>
        <c:idx val="3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rgbClr val="FF0000"/>
          </a:solidFill>
        </c:spPr>
      </c:pivotFmt>
      <c:pivotFmt>
        <c:idx val="40"/>
        <c:spPr>
          <a:solidFill>
            <a:srgbClr val="00B050"/>
          </a:solidFill>
        </c:spPr>
      </c:pivotFmt>
      <c:pivotFmt>
        <c:idx val="41"/>
        <c:spPr>
          <a:solidFill>
            <a:schemeClr val="tx1"/>
          </a:solidFill>
        </c:spPr>
      </c:pivotFmt>
      <c:pivotFmt>
        <c:idx val="4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rgbClr val="FF0000"/>
          </a:solidFill>
        </c:spPr>
      </c:pivotFmt>
      <c:pivotFmt>
        <c:idx val="44"/>
        <c:spPr>
          <a:solidFill>
            <a:srgbClr val="00B050"/>
          </a:solidFill>
        </c:spPr>
      </c:pivotFmt>
      <c:pivotFmt>
        <c:idx val="45"/>
        <c:spPr>
          <a:solidFill>
            <a:schemeClr val="tx1"/>
          </a:solidFill>
        </c:spPr>
      </c:pivotFmt>
      <c:pivotFmt>
        <c:idx val="4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rgbClr val="FF0000"/>
          </a:solidFill>
        </c:spPr>
      </c:pivotFmt>
      <c:pivotFmt>
        <c:idx val="48"/>
        <c:spPr>
          <a:solidFill>
            <a:srgbClr val="00B050"/>
          </a:solidFill>
        </c:spPr>
      </c:pivotFmt>
      <c:pivotFmt>
        <c:idx val="49"/>
        <c:spPr>
          <a:solidFill>
            <a:schemeClr val="tx1"/>
          </a:solidFill>
        </c:spPr>
      </c:pivotFmt>
      <c:pivotFmt>
        <c:idx val="5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rgbClr val="FF0000"/>
          </a:solidFill>
        </c:spPr>
      </c:pivotFmt>
      <c:pivotFmt>
        <c:idx val="52"/>
        <c:spPr>
          <a:solidFill>
            <a:srgbClr val="00B050"/>
          </a:solidFill>
        </c:spPr>
      </c:pivotFmt>
      <c:pivotFmt>
        <c:idx val="53"/>
        <c:spPr>
          <a:solidFill>
            <a:schemeClr val="tx1"/>
          </a:solidFill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'Criterion Seperate Colors'!$AE$2:$AE$4</c:f>
              <c:strCache>
                <c:ptCount val="1"/>
                <c:pt idx="0">
                  <c:v>1st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1-6397-4BE5-AA7B-79F498D9B58B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3-6397-4BE5-AA7B-79F498D9B58B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</c:spPr>
            <c:extLst>
              <c:ext xmlns:c16="http://schemas.microsoft.com/office/drawing/2014/chart" uri="{C3380CC4-5D6E-409C-BE32-E72D297353CC}">
                <c16:uniqueId val="{00000005-6397-4BE5-AA7B-79F498D9B58B}"/>
              </c:ext>
            </c:extLst>
          </c:dPt>
          <c:errBars>
            <c:errBarType val="both"/>
            <c:errValType val="cust"/>
            <c:noEndCap val="0"/>
            <c:plus>
              <c:numRef>
                <c:f>'Criterion Seperate Colors'!$AE$2:$AE$4</c:f>
                <c:numCache>
                  <c:formatCode>General</c:formatCode>
                  <c:ptCount val="3"/>
                  <c:pt idx="0">
                    <c:v>8.8112655019005462E-2</c:v>
                  </c:pt>
                  <c:pt idx="1">
                    <c:v>8.9671556477851674E-2</c:v>
                  </c:pt>
                  <c:pt idx="2">
                    <c:v>0.10919718464648082</c:v>
                  </c:pt>
                </c:numCache>
              </c:numRef>
            </c:plus>
            <c:minus>
              <c:numRef>
                <c:f>'Criterion Seperate Colors'!$AE$2:$AE$4</c:f>
                <c:numCache>
                  <c:formatCode>General</c:formatCode>
                  <c:ptCount val="3"/>
                  <c:pt idx="0">
                    <c:v>8.8112655019005462E-2</c:v>
                  </c:pt>
                  <c:pt idx="1">
                    <c:v>8.9671556477851674E-2</c:v>
                  </c:pt>
                  <c:pt idx="2">
                    <c:v>0.10919718464648082</c:v>
                  </c:pt>
                </c:numCache>
              </c:numRef>
            </c:minus>
          </c:errBars>
          <c:cat>
            <c:strRef>
              <c:f>'Criterion Seperate Colors'!$AE$2:$AE$4</c:f>
              <c:strCache>
                <c:ptCount val="3"/>
                <c:pt idx="0">
                  <c:v> </c:v>
                </c:pt>
                <c:pt idx="1">
                  <c:v>  </c:v>
                </c:pt>
                <c:pt idx="2">
                  <c:v>   </c:v>
                </c:pt>
              </c:strCache>
            </c:strRef>
          </c:cat>
          <c:val>
            <c:numRef>
              <c:f>'Criterion Seperate Colors'!$AE$2:$AE$4</c:f>
              <c:numCache>
                <c:formatCode>General</c:formatCode>
                <c:ptCount val="3"/>
                <c:pt idx="0">
                  <c:v>-5.2705107315089761E-2</c:v>
                </c:pt>
                <c:pt idx="1">
                  <c:v>-0.2512870757242206</c:v>
                </c:pt>
                <c:pt idx="2">
                  <c:v>3.8264699327267782E-2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397-4BE5-AA7B-79F498D9B58B}"/>
            </c:ext>
          </c:extLst>
        </c:ser>
        <c:ser>
          <c:idx val="1"/>
          <c:order val="1"/>
          <c:tx>
            <c:strRef>
              <c:f>'Criterion Seperate Colors'!$AE$2:$AE$4</c:f>
              <c:strCache>
                <c:ptCount val="1"/>
                <c:pt idx="0">
                  <c:v>2nd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8-6397-4BE5-AA7B-79F498D9B58B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A-6397-4BE5-AA7B-79F498D9B58B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</c:spPr>
            <c:extLst>
              <c:ext xmlns:c16="http://schemas.microsoft.com/office/drawing/2014/chart" uri="{C3380CC4-5D6E-409C-BE32-E72D297353CC}">
                <c16:uniqueId val="{0000000C-6397-4BE5-AA7B-79F498D9B58B}"/>
              </c:ext>
            </c:extLst>
          </c:dPt>
          <c:errBars>
            <c:errBarType val="both"/>
            <c:errValType val="cust"/>
            <c:noEndCap val="0"/>
            <c:plus>
              <c:numRef>
                <c:f>'Criterion Seperate Colors'!$AE$5:$AE$7</c:f>
                <c:numCache>
                  <c:formatCode>General</c:formatCode>
                  <c:ptCount val="3"/>
                  <c:pt idx="0">
                    <c:v>0.1066223593023496</c:v>
                  </c:pt>
                  <c:pt idx="1">
                    <c:v>0.10469419736641955</c:v>
                  </c:pt>
                  <c:pt idx="2">
                    <c:v>0.10888142928080397</c:v>
                  </c:pt>
                </c:numCache>
              </c:numRef>
            </c:plus>
            <c:minus>
              <c:numRef>
                <c:f>'Criterion Seperate Colors'!$AE$5:$AE$7</c:f>
                <c:numCache>
                  <c:formatCode>General</c:formatCode>
                  <c:ptCount val="3"/>
                  <c:pt idx="0">
                    <c:v>0.1066223593023496</c:v>
                  </c:pt>
                  <c:pt idx="1">
                    <c:v>0.10469419736641955</c:v>
                  </c:pt>
                  <c:pt idx="2">
                    <c:v>0.10888142928080397</c:v>
                  </c:pt>
                </c:numCache>
              </c:numRef>
            </c:minus>
          </c:errBars>
          <c:cat>
            <c:strRef>
              <c:f>'Criterion Seperate Colors'!$AE$2:$AE$4</c:f>
              <c:strCache>
                <c:ptCount val="3"/>
                <c:pt idx="0">
                  <c:v> </c:v>
                </c:pt>
                <c:pt idx="1">
                  <c:v>  </c:v>
                </c:pt>
                <c:pt idx="2">
                  <c:v>   </c:v>
                </c:pt>
              </c:strCache>
            </c:strRef>
          </c:cat>
          <c:val>
            <c:numRef>
              <c:f>'Criterion Seperate Colors'!$AE$2:$AE$4</c:f>
              <c:numCache>
                <c:formatCode>General</c:formatCode>
                <c:ptCount val="3"/>
                <c:pt idx="0">
                  <c:v>-0.18010569090764475</c:v>
                </c:pt>
                <c:pt idx="1">
                  <c:v>-4.2718539583628257E-2</c:v>
                </c:pt>
                <c:pt idx="2">
                  <c:v>-5.369606701701387E-2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397-4BE5-AA7B-79F498D9B58B}"/>
            </c:ext>
          </c:extLst>
        </c:ser>
        <c:ser>
          <c:idx val="2"/>
          <c:order val="2"/>
          <c:tx>
            <c:strRef>
              <c:f>'Criterion Seperate Colors'!$AE$2:$AE$4</c:f>
              <c:strCache>
                <c:ptCount val="1"/>
                <c:pt idx="0">
                  <c:v>3rd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F-6397-4BE5-AA7B-79F498D9B58B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1-6397-4BE5-AA7B-79F498D9B58B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</c:spPr>
            <c:extLst>
              <c:ext xmlns:c16="http://schemas.microsoft.com/office/drawing/2014/chart" uri="{C3380CC4-5D6E-409C-BE32-E72D297353CC}">
                <c16:uniqueId val="{00000013-6397-4BE5-AA7B-79F498D9B58B}"/>
              </c:ext>
            </c:extLst>
          </c:dPt>
          <c:errBars>
            <c:errBarType val="both"/>
            <c:errValType val="cust"/>
            <c:noEndCap val="0"/>
            <c:plus>
              <c:numRef>
                <c:f>'Criterion Seperate Colors'!$AE$8:$AE$10</c:f>
                <c:numCache>
                  <c:formatCode>General</c:formatCode>
                  <c:ptCount val="3"/>
                  <c:pt idx="0">
                    <c:v>7.4166202675866502E-2</c:v>
                  </c:pt>
                  <c:pt idx="1">
                    <c:v>0.10555475599097622</c:v>
                  </c:pt>
                  <c:pt idx="2">
                    <c:v>8.082564514595228E-2</c:v>
                  </c:pt>
                </c:numCache>
              </c:numRef>
            </c:plus>
            <c:minus>
              <c:numRef>
                <c:f>'Criterion Seperate Colors'!$AE$8:$AE$10</c:f>
                <c:numCache>
                  <c:formatCode>General</c:formatCode>
                  <c:ptCount val="3"/>
                  <c:pt idx="0">
                    <c:v>7.4166202675866502E-2</c:v>
                  </c:pt>
                  <c:pt idx="1">
                    <c:v>0.10555475599097622</c:v>
                  </c:pt>
                  <c:pt idx="2">
                    <c:v>8.082564514595228E-2</c:v>
                  </c:pt>
                </c:numCache>
              </c:numRef>
            </c:minus>
          </c:errBars>
          <c:cat>
            <c:strRef>
              <c:f>'Criterion Seperate Colors'!$AE$2:$AE$4</c:f>
              <c:strCache>
                <c:ptCount val="3"/>
                <c:pt idx="0">
                  <c:v> </c:v>
                </c:pt>
                <c:pt idx="1">
                  <c:v>  </c:v>
                </c:pt>
                <c:pt idx="2">
                  <c:v>   </c:v>
                </c:pt>
              </c:strCache>
            </c:strRef>
          </c:cat>
          <c:val>
            <c:numRef>
              <c:f>'Criterion Seperate Colors'!$AE$2:$AE$4</c:f>
              <c:numCache>
                <c:formatCode>General</c:formatCode>
                <c:ptCount val="3"/>
                <c:pt idx="0">
                  <c:v>-0.19288821890820712</c:v>
                </c:pt>
                <c:pt idx="1">
                  <c:v>-0.22956759271360744</c:v>
                </c:pt>
                <c:pt idx="2">
                  <c:v>-0.17610036803351531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397-4BE5-AA7B-79F498D9B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1561520"/>
        <c:axId val="571566440"/>
      </c:barChart>
      <c:catAx>
        <c:axId val="57156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566440"/>
        <c:crosses val="autoZero"/>
        <c:auto val="1"/>
        <c:lblAlgn val="ctr"/>
        <c:lblOffset val="100"/>
        <c:noMultiLvlLbl val="0"/>
      </c:catAx>
      <c:valAx>
        <c:axId val="57156644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b="0" dirty="0"/>
                  <a:t>Criterion (</a:t>
                </a:r>
                <a:r>
                  <a:rPr lang="en-US" b="0" i="1" dirty="0"/>
                  <a:t>c</a:t>
                </a:r>
                <a:r>
                  <a:rPr lang="en-US" b="0" i="0" dirty="0"/>
                  <a:t>)</a:t>
                </a:r>
                <a:endParaRPr lang="en-US" b="0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561520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D3-45CC-B8F9-7FF19403233E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D3-45CC-B8F9-7FF19403233E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D3-45CC-B8F9-7FF194032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5-40B9-98DC-C9BB95E5A497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Sheet1!$A$6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A5-40B9-98DC-C9BB95E5A497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Sheet1!$B$7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Sheet1!$A$7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A5-40B9-98DC-C9BB95E5A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77-4C80-928F-43227EDF0F8C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77-4C80-928F-43227EDF0F8C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77-4C80-928F-43227EDF0F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75-4F3A-87C2-77C57D663AE6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75-4F3A-87C2-77C57D663AE6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75-4F3A-87C2-77C57D663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64-49FF-9AB0-21ABE6FAD545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64-49FF-9AB0-21ABE6FAD545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64-49FF-9AB0-21ABE6FAD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D70-4632-A2DD-2E18D4078439}"/>
              </c:ext>
            </c:extLst>
          </c:dPt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70-4632-A2DD-2E18D4078439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70-4632-A2DD-2E18D4078439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70-4632-A2DD-2E18D4078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D70-4632-A2DD-2E18D4078439}"/>
              </c:ext>
            </c:extLst>
          </c:dPt>
          <c:errBars>
            <c:errBarType val="both"/>
            <c:errValType val="cust"/>
            <c:noEndCap val="0"/>
            <c:pl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(2)'!$B$5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(2)'!$A$5</c:f>
              <c:numCache>
                <c:formatCode>General</c:formatCode>
                <c:ptCount val="1"/>
                <c:pt idx="0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70-4632-A2DD-2E18D4078439}"/>
            </c:ext>
          </c:extLst>
        </c:ser>
        <c:ser>
          <c:idx val="1"/>
          <c:order val="1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(2)'!$B$6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(2)'!$A$6</c:f>
              <c:numCache>
                <c:formatCode>General</c:formatCode>
                <c:ptCount val="1"/>
                <c:pt idx="0">
                  <c:v>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70-4632-A2DD-2E18D4078439}"/>
            </c:ext>
          </c:extLst>
        </c:ser>
        <c:ser>
          <c:idx val="2"/>
          <c:order val="2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plus>
            <c:minus>
              <c:numRef>
                <c:f>'Sheet1 (2)'!$B$7</c:f>
                <c:numCache>
                  <c:formatCode>General</c:formatCode>
                  <c:ptCount val="1"/>
                  <c:pt idx="0">
                    <c:v>30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'Sheet1 (2)'!$A$4</c:f>
              <c:strCache>
                <c:ptCount val="1"/>
                <c:pt idx="0">
                  <c:v>Target Position</c:v>
                </c:pt>
              </c:strCache>
            </c:strRef>
          </c:cat>
          <c:val>
            <c:numRef>
              <c:f>'Sheet1 (2)'!$A$7</c:f>
              <c:numCache>
                <c:formatCode>General</c:formatCode>
                <c:ptCount val="1"/>
                <c:pt idx="0">
                  <c:v>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70-4632-A2DD-2E18D4078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7308456"/>
        <c:axId val="587309112"/>
      </c:barChart>
      <c:catAx>
        <c:axId val="5873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9112"/>
        <c:crosses val="autoZero"/>
        <c:auto val="1"/>
        <c:lblAlgn val="ctr"/>
        <c:lblOffset val="100"/>
        <c:noMultiLvlLbl val="0"/>
      </c:catAx>
      <c:valAx>
        <c:axId val="587309112"/>
        <c:scaling>
          <c:orientation val="minMax"/>
          <c:min val="6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Response Time (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ms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1FC52E-3986-4D27-B13A-64B1AEE3F1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11DE3-AF7C-4C98-A1AA-79F565D4FE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B3FC-7E0D-4108-8856-B17B40460F5B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3F318-25AF-42CF-A39E-3E4464E6AD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1948B-937A-4DEA-8816-92F6E013C4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1AD04-DBB1-4452-94DD-66446091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A352B-A40D-41C1-9ECE-D878129A2B15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53CFC-2B36-447F-947E-5D7F84316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7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15DB-89A3-485F-BABA-2CDFAD7C7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51C68-949F-445C-88E2-4C0300F98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F75DC-7846-4BD7-BD20-D905358A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D6F-F561-4E5B-A3F6-A2477C03A5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7AFB9-E07B-4E5C-9501-C1D0B5FB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255C2-03D0-4A9F-8E55-82EB5CFE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33E-CC41-4DBC-972D-072971EB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776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3CD9-2793-4ED2-9F31-8B13201D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57996-1263-4030-B97B-3E38336F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7A256-3CBF-4923-9B58-AFE7981B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C4BEE-B3D8-4EAB-B33F-E0F5F241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D6F-F561-4E5B-A3F6-A2477C03A5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2231D-E76F-4A01-B0B1-486DF7F0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719D1-E016-419B-AD8B-6ECAB60A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33E-CC41-4DBC-972D-072971EB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62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89C9-F73F-495D-9D26-CC637978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C7625-25C3-4489-92FE-CCEE8759E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31BCF-CB34-4BE9-AA66-7315416B0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57C92-0D6C-4E07-9CFC-9DB5C170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D6F-F561-4E5B-A3F6-A2477C03A5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947FD-7007-4CA9-9832-155BDAEC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1FD2F-70B3-45F1-8C14-BBA81794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33E-CC41-4DBC-972D-072971EB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838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4D4C-4C47-45E1-BA52-7B41329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E8A8B-33DB-4FA0-8BE4-29B39C3F4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DEE3-47BE-451E-875C-612FC137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D6F-F561-4E5B-A3F6-A2477C03A5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6832-F254-4CD2-A6B3-CA728841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9A744-70AC-4A31-BD1B-68C2EA17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33E-CC41-4DBC-972D-072971EB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02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B7340-0102-4FB1-AB99-FAD632E52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3C48D-5B85-410F-9271-54FCD0E26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881E-2645-404A-8336-CA083B33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D6F-F561-4E5B-A3F6-A2477C03A5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7B3B-7C98-4A77-924D-BB71DA84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0E65-64F6-4983-B0ED-D8A66600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33E-CC41-4DBC-972D-072971EB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246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9FFC-F8AE-479D-8BAD-A1D06DCF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071EFD-CD55-400A-BF5E-38F4F048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D7FC04-610F-4ADC-9BEA-C2FDE561EA2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1543D-A47C-4E9E-B3A4-E9B601A7332A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02E2E80-D6BC-4346-B6D7-52890D18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D6F-F561-4E5B-A3F6-A2477C03A5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E101178-1BD2-45B6-BBD7-8E48C784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6C09AC-799E-4C1F-A0BC-A1EAEBF4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33E-CC41-4DBC-972D-072971EB33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7AE59-21CF-48B6-8816-FD4FE0747B8E}"/>
              </a:ext>
            </a:extLst>
          </p:cNvPr>
          <p:cNvSpPr/>
          <p:nvPr userDrawn="1"/>
        </p:nvSpPr>
        <p:spPr>
          <a:xfrm>
            <a:off x="0" y="6310629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9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9FFC-F8AE-479D-8BAD-A1D06DCF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071EFD-CD55-400A-BF5E-38F4F048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D7FC04-610F-4ADC-9BEA-C2FDE561EA2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1543D-A47C-4E9E-B3A4-E9B601A7332A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7AE59-21CF-48B6-8816-FD4FE0747B8E}"/>
              </a:ext>
            </a:extLst>
          </p:cNvPr>
          <p:cNvSpPr/>
          <p:nvPr userDrawn="1"/>
        </p:nvSpPr>
        <p:spPr>
          <a:xfrm>
            <a:off x="0" y="6310629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EEA9030-63F4-41AC-B8FD-03C9BFB69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7200" y="6356348"/>
            <a:ext cx="3276600" cy="501652"/>
          </a:xfrm>
        </p:spPr>
        <p:txBody>
          <a:bodyPr anchor="ctr" anchorCtr="0"/>
          <a:lstStyle>
            <a:lvl1pPr marL="0" indent="0" algn="r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1F481904-4B70-40CC-8421-217834F1D8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6356348"/>
            <a:ext cx="3276600" cy="501652"/>
          </a:xfrm>
        </p:spPr>
        <p:txBody>
          <a:bodyPr anchor="ctr" anchorCtr="0"/>
          <a:lstStyle>
            <a:lvl1pPr marL="0" indent="0" algn="l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26767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9FFC-F8AE-479D-8BAD-A1D06DCF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071EFD-CD55-400A-BF5E-38F4F048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1543D-A47C-4E9E-B3A4-E9B601A7332A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7AE59-21CF-48B6-8816-FD4FE0747B8E}"/>
              </a:ext>
            </a:extLst>
          </p:cNvPr>
          <p:cNvSpPr/>
          <p:nvPr userDrawn="1"/>
        </p:nvSpPr>
        <p:spPr>
          <a:xfrm>
            <a:off x="0" y="6310629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EEA9030-63F4-41AC-B8FD-03C9BFB695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7200" y="6356348"/>
            <a:ext cx="3276600" cy="501652"/>
          </a:xfrm>
        </p:spPr>
        <p:txBody>
          <a:bodyPr anchor="ctr" anchorCtr="0"/>
          <a:lstStyle>
            <a:lvl1pPr marL="0" indent="0" algn="r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A2FD0489-924F-442B-BB06-1FE1B76B1D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6356348"/>
            <a:ext cx="3276600" cy="501652"/>
          </a:xfrm>
        </p:spPr>
        <p:txBody>
          <a:bodyPr anchor="ctr" anchorCtr="0"/>
          <a:lstStyle>
            <a:lvl1pPr marL="0" indent="0" algn="l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44020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2C90D9-E7EF-4596-A55F-F36194EC0833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D9CEF-C57F-4035-9B0E-8467EE086BAC}"/>
              </a:ext>
            </a:extLst>
          </p:cNvPr>
          <p:cNvSpPr/>
          <p:nvPr userDrawn="1"/>
        </p:nvSpPr>
        <p:spPr>
          <a:xfrm>
            <a:off x="0" y="6310629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F58B8-16F8-4A0C-898A-444493CA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19AD-1A8B-497B-B8E1-8E72180FB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26106-2CC0-4702-BBD1-1FA63911F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6001030A-A0E2-4558-8F03-0C02BA6E8B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77200" y="6356348"/>
            <a:ext cx="3276600" cy="501652"/>
          </a:xfrm>
        </p:spPr>
        <p:txBody>
          <a:bodyPr anchor="ctr" anchorCtr="0"/>
          <a:lstStyle>
            <a:lvl1pPr marL="0" indent="0" algn="r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Citation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F4953E-76C4-48ED-9474-D244B1D220A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12B38010-1029-4DA0-8E42-4EDF9E510A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1" y="6356348"/>
            <a:ext cx="3276600" cy="501652"/>
          </a:xfrm>
        </p:spPr>
        <p:txBody>
          <a:bodyPr anchor="ctr" anchorCtr="0"/>
          <a:lstStyle>
            <a:lvl1pPr marL="0" indent="0" algn="l"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7989403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2AD1-7195-4795-855A-7F9416CF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DB155-F94E-43FD-9CBE-32B2928C7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D758-5823-42DF-9159-04E71AFD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D6F-F561-4E5B-A3F6-A2477C03A5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21578-CF3C-4313-9B99-7F769F59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02E2-51B4-42BF-86B6-84B1C3B2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33E-CC41-4DBC-972D-072971EB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926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6228-57D1-4933-858A-206333FA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1B471-E3D2-404F-9F81-7517CFBB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76644-474A-41EC-8A37-3E1516236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FEB3B-CBD2-4E8A-B34B-52DA1BA31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576AF-DF18-40F2-8567-87FA5DBEA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1C3BC-0B46-4389-B848-B56B9AAA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D6F-F561-4E5B-A3F6-A2477C03A5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CCAFC-3B72-4CAE-93E3-C2B310D6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18449-8DF3-4C27-8A0C-504600B1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33E-CC41-4DBC-972D-072971EB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289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B25A-56F8-4914-899D-E6D876D7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99114-925B-48E6-8F37-37D7EB41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D6F-F561-4E5B-A3F6-A2477C03A5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05B63-53A9-4285-AA36-A8758065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A3E28-224D-4E14-883F-1FC9BF81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33E-CC41-4DBC-972D-072971EB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7271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FB649-3030-440E-A38D-5765FEBA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D6F-F561-4E5B-A3F6-A2477C03A5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BA3F7-2F3E-47D3-96F1-3F40C3FE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8DA1-6DD1-4EB5-A081-96E4D9BB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2033E-CC41-4DBC-972D-072971EB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206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D6B8C-84DE-4615-A068-8D85AF92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0746A-91E2-4420-BC64-34C28651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FD24-5D78-4E05-9A0F-627166A34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85D6F-F561-4E5B-A3F6-A2477C03A50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F9ABD-C1C2-43B0-A37A-2F9B25E32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463BC-58E3-442C-A3BC-ED0902032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2033E-CC41-4DBC-972D-072971EB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2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2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8AF97C-2BD1-4D5A-B372-D09C667D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</a:t>
            </a:r>
          </a:p>
          <a:p>
            <a:pPr lvl="1"/>
            <a:r>
              <a:rPr lang="en-US" dirty="0"/>
              <a:t>Anderson, Laurent &amp; Yantis, 2011</a:t>
            </a:r>
          </a:p>
          <a:p>
            <a:pPr lvl="1"/>
            <a:r>
              <a:rPr lang="en-US" dirty="0" err="1"/>
              <a:t>Sandry</a:t>
            </a:r>
            <a:r>
              <a:rPr lang="en-US" dirty="0"/>
              <a:t> &amp; Ricker, 2020</a:t>
            </a:r>
          </a:p>
          <a:p>
            <a:r>
              <a:rPr lang="en-US" dirty="0"/>
              <a:t>Experiment changes</a:t>
            </a:r>
          </a:p>
          <a:p>
            <a:r>
              <a:rPr lang="en-US" dirty="0"/>
              <a:t>Pilot Data</a:t>
            </a:r>
          </a:p>
          <a:p>
            <a:pPr lvl="1"/>
            <a:r>
              <a:rPr lang="en-US" dirty="0"/>
              <a:t>Response Time</a:t>
            </a:r>
          </a:p>
          <a:p>
            <a:pPr lvl="1"/>
            <a:r>
              <a:rPr lang="en-US" dirty="0"/>
              <a:t>Discriminability and Criterion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3A3018-696F-4D64-A24A-057ECAB3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9329747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190DF-916A-4765-B93C-AE6220A4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0501" cy="4351338"/>
          </a:xfrm>
        </p:spPr>
        <p:txBody>
          <a:bodyPr/>
          <a:lstStyle/>
          <a:p>
            <a:r>
              <a:rPr lang="en-US" dirty="0"/>
              <a:t>Target: 		634 (4.8)</a:t>
            </a:r>
          </a:p>
          <a:p>
            <a:r>
              <a:rPr lang="en-US" dirty="0"/>
              <a:t>Non-target:	632 (4.1) </a:t>
            </a:r>
          </a:p>
          <a:p>
            <a:r>
              <a:rPr lang="en-US" dirty="0"/>
              <a:t>No Distractor	588 (6.3)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F4F61-BAC7-47C7-BE0D-797B16CC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Phase 2: </a:t>
            </a:r>
            <a:br>
              <a:rPr lang="en-US" dirty="0"/>
            </a:br>
            <a:r>
              <a:rPr lang="en-US" dirty="0"/>
              <a:t>No Differences Between Distractor Conditions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F52110-7CCF-4E41-9B64-CE0F7BEC4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D5871-B1A6-4C64-A2FC-C0034CAE5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01" y="1825625"/>
            <a:ext cx="6085099" cy="435133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E9AF5B-EBFC-4641-A073-916E3656F4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04411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53BE-121C-43DF-A3A0-55E42AF1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Rewarded Distractors Resulted in Higher 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502A-3B04-4A7B-BF4A-CB88BB3BE0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Experiment 1</a:t>
            </a:r>
          </a:p>
          <a:p>
            <a:r>
              <a:rPr lang="en-US" dirty="0"/>
              <a:t>High Reward:	728 (3.8)</a:t>
            </a:r>
          </a:p>
          <a:p>
            <a:r>
              <a:rPr lang="en-US" dirty="0"/>
              <a:t>Low Reward: 	710 (3.9)</a:t>
            </a:r>
          </a:p>
          <a:p>
            <a:r>
              <a:rPr lang="en-US" dirty="0"/>
              <a:t>No Distractor: 	655 (5.5)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A096C-96D9-4E90-B4BB-82E825B0BC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Experiment 2</a:t>
            </a:r>
          </a:p>
          <a:p>
            <a:r>
              <a:rPr lang="en-US" dirty="0"/>
              <a:t>Target Distractor:		634 (4.8)</a:t>
            </a:r>
          </a:p>
          <a:p>
            <a:r>
              <a:rPr lang="en-US" dirty="0"/>
              <a:t>Non-target Distractor:	632 (4.1)</a:t>
            </a:r>
          </a:p>
          <a:p>
            <a:r>
              <a:rPr lang="en-US" dirty="0"/>
              <a:t>No Distractor:		588 (3.6)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F278-64C9-455C-9641-33CF04ACD3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2F7F68-06AB-4404-9474-4FAD3462F5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3370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0271B-598C-468A-B7BE-CBBDB24A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Reward-associated stimulus features influence attentional capture automatically and independently of physical salience or prior selection history</a:t>
            </a:r>
          </a:p>
          <a:p>
            <a:r>
              <a:rPr lang="en-US" dirty="0"/>
              <a:t>Since attention is critical for memory, can value-driven attentional capture impact memory in other irrelevant contexts?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351EC4-C286-4117-BF38-C015F3C3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so Far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8FB10-CAEE-4D34-94EC-414727B91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C511E-C99B-4A1C-B020-62DF598B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960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A9F1A-16C2-4145-B38C-64E1F6A1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4541" cy="4351338"/>
          </a:xfrm>
        </p:spPr>
        <p:txBody>
          <a:bodyPr/>
          <a:lstStyle/>
          <a:p>
            <a:r>
              <a:rPr lang="en-US" dirty="0"/>
              <a:t>Each item shown for 0.5s</a:t>
            </a:r>
          </a:p>
          <a:p>
            <a:r>
              <a:rPr lang="en-US" dirty="0"/>
              <a:t>Black = 3 pts</a:t>
            </a:r>
          </a:p>
          <a:p>
            <a:r>
              <a:rPr lang="en-US" dirty="0"/>
              <a:t>Red = 25 pts</a:t>
            </a:r>
          </a:p>
          <a:p>
            <a:r>
              <a:rPr lang="en-US" dirty="0"/>
              <a:t>High-reward vs. Equal-reward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D5A58-A6EA-4196-B99B-A447D9B5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Recognition Task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AF3A-1883-40A0-AD82-B8E2D00817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Sandry</a:t>
            </a:r>
            <a:r>
              <a:rPr lang="en-US" dirty="0"/>
              <a:t> &amp; Ricker,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0AB5F-E843-49C4-8259-FBB861CF2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Prioritization within visual working memory reflects a flexible focus of attention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974ED-2122-4788-B31E-58CB3762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741" y="1825625"/>
            <a:ext cx="777105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752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A9F1A-16C2-4145-B38C-64E1F6A1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4541" cy="4351338"/>
          </a:xfrm>
        </p:spPr>
        <p:txBody>
          <a:bodyPr/>
          <a:lstStyle/>
          <a:p>
            <a:r>
              <a:rPr lang="en-US" dirty="0"/>
              <a:t> Directions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Characters</a:t>
            </a:r>
          </a:p>
          <a:p>
            <a:pPr marL="0" indent="0">
              <a:buNone/>
            </a:pP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Խ Կ </a:t>
            </a:r>
            <a:r>
              <a:rPr lang="hy-AM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Ջ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D5A58-A6EA-4196-B99B-A447D9B5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Recognition Task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AF3A-1883-40A0-AD82-B8E2D00817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Sandry</a:t>
            </a:r>
            <a:r>
              <a:rPr lang="en-US" dirty="0"/>
              <a:t> &amp; Ricker,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0AB5F-E843-49C4-8259-FBB861CF26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974ED-2122-4788-B31E-58CB3762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741" y="1825625"/>
            <a:ext cx="7771059" cy="435133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2AF3F526-FACF-48A9-9F3E-0B82F3530020}"/>
              </a:ext>
            </a:extLst>
          </p:cNvPr>
          <p:cNvSpPr/>
          <p:nvPr/>
        </p:nvSpPr>
        <p:spPr>
          <a:xfrm flipV="1">
            <a:off x="1129895" y="2565481"/>
            <a:ext cx="349452" cy="71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02D83C-07B4-4785-9E8E-E00CBE5C0DAD}"/>
              </a:ext>
            </a:extLst>
          </p:cNvPr>
          <p:cNvSpPr/>
          <p:nvPr/>
        </p:nvSpPr>
        <p:spPr>
          <a:xfrm rot="2700000" flipV="1">
            <a:off x="1904053" y="2565480"/>
            <a:ext cx="349452" cy="71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EEC0CAC-2C2E-4010-9CBC-A9F218683594}"/>
              </a:ext>
            </a:extLst>
          </p:cNvPr>
          <p:cNvSpPr/>
          <p:nvPr/>
        </p:nvSpPr>
        <p:spPr>
          <a:xfrm rot="5400000" flipV="1">
            <a:off x="2759828" y="2565480"/>
            <a:ext cx="349452" cy="710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02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8A11D2-64D9-4817-A3D0-8C19A633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542B5-24F7-47DF-947A-BF389B36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Description of Results</a:t>
            </a:r>
            <a:endParaRPr lang="en-US" sz="7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42E3-C78B-47CD-B373-6A9B5AF19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E774E-0B99-40E1-87B2-96AA56A34B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B46961-0D02-4172-93DD-A9164CEDE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30"/>
          <a:stretch/>
        </p:blipFill>
        <p:spPr>
          <a:xfrm>
            <a:off x="1613417" y="1825626"/>
            <a:ext cx="896516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1353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C4123B-14E2-4484-BF0E-3C368057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01C578-BB73-41B8-9FF5-F46ADCC7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A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S  D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A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1260F-9CE3-4017-9954-CCEA794651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BEC8B-F963-49F1-9B3D-971749F705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4F5DCC6-CED2-4FBA-B3EA-3E38907FC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478697"/>
              </p:ext>
            </p:extLst>
          </p:nvPr>
        </p:nvGraphicFramePr>
        <p:xfrm>
          <a:off x="3810000" y="1825625"/>
          <a:ext cx="45720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875651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C4123B-14E2-4484-BF0E-3C368057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01C578-BB73-41B8-9FF5-F46ADCC7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0" lang="en-US" sz="960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A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S  D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A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1260F-9CE3-4017-9954-CCEA794651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BEC8B-F963-49F1-9B3D-971749F705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56C0101-97C3-4DF5-A72F-F3A20221A8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433392"/>
              </p:ext>
            </p:extLst>
          </p:nvPr>
        </p:nvGraphicFramePr>
        <p:xfrm>
          <a:off x="3810000" y="1825625"/>
          <a:ext cx="45720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3AC509C-693D-4946-8A37-01BEEF94EF30}"/>
              </a:ext>
            </a:extLst>
          </p:cNvPr>
          <p:cNvSpPr/>
          <p:nvPr/>
        </p:nvSpPr>
        <p:spPr>
          <a:xfrm>
            <a:off x="5148595" y="2553700"/>
            <a:ext cx="875300" cy="8753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1152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C4123B-14E2-4484-BF0E-3C368057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01C578-BB73-41B8-9FF5-F46ADCC7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0" lang="en-US" sz="960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A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</a:t>
            </a:r>
            <a:r>
              <a:rPr kumimoji="0" lang="en-US" sz="9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S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D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S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1260F-9CE3-4017-9954-CCEA794651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BEC8B-F963-49F1-9B3D-971749F705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C547BBE-41EB-4D75-9F28-873640722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975891"/>
              </p:ext>
            </p:extLst>
          </p:nvPr>
        </p:nvGraphicFramePr>
        <p:xfrm>
          <a:off x="3810000" y="1825625"/>
          <a:ext cx="45720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3AC509C-693D-4946-8A37-01BEEF94EF30}"/>
              </a:ext>
            </a:extLst>
          </p:cNvPr>
          <p:cNvSpPr/>
          <p:nvPr/>
        </p:nvSpPr>
        <p:spPr>
          <a:xfrm>
            <a:off x="5969806" y="2524580"/>
            <a:ext cx="875300" cy="8753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46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C4123B-14E2-4484-BF0E-3C368057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01C578-BB73-41B8-9FF5-F46ADCC7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0" lang="en-US" sz="960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A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</a:t>
            </a:r>
            <a:r>
              <a:rPr kumimoji="0" lang="en-US" sz="9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S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</a:t>
            </a:r>
            <a:r>
              <a:rPr kumimoji="0" lang="en-US" sz="9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D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D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1260F-9CE3-4017-9954-CCEA794651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BEC8B-F963-49F1-9B3D-971749F705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80BA52-7D05-4D06-AE69-8C36A5495A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162581"/>
              </p:ext>
            </p:extLst>
          </p:nvPr>
        </p:nvGraphicFramePr>
        <p:xfrm>
          <a:off x="3810000" y="1825625"/>
          <a:ext cx="45720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3AC509C-693D-4946-8A37-01BEEF94EF30}"/>
              </a:ext>
            </a:extLst>
          </p:cNvPr>
          <p:cNvSpPr/>
          <p:nvPr/>
        </p:nvSpPr>
        <p:spPr>
          <a:xfrm>
            <a:off x="6779367" y="2524580"/>
            <a:ext cx="875300" cy="8753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453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1E58D97-1CC2-42BF-BF6C-5E1EB2A2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281783-65D1-4D5B-8E16-2F9B76BF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1: Training (a) and Test (b) Phase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3DEB05-C9BB-41B7-9564-B77672527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6356348"/>
            <a:ext cx="5487954" cy="501652"/>
          </a:xfrm>
        </p:spPr>
        <p:txBody>
          <a:bodyPr>
            <a:normAutofit fontScale="92500"/>
          </a:bodyPr>
          <a:lstStyle/>
          <a:p>
            <a:r>
              <a:rPr lang="en-US" dirty="0"/>
              <a:t>Learned value magnifies salience-based attentional capture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B87656-6397-43EC-A84C-9194BBD1F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599" cy="425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95174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E81020-61FD-4971-8B9A-F20B5FD6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6DEC6-D8FB-4561-A9D4-D6CE551D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8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A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S  </a:t>
            </a:r>
            <a:r>
              <a:rPr kumimoji="0" lang="en-US" sz="8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D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A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B95EC-4DCE-4838-9DED-27C16BCEA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1E154-A0C5-4A8D-8551-2143975667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462783D-4F2A-48D8-BA05-6BA0C87E98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391174"/>
              </p:ext>
            </p:extLst>
          </p:nvPr>
        </p:nvGraphicFramePr>
        <p:xfrm>
          <a:off x="3810000" y="1825624"/>
          <a:ext cx="45720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7347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E81020-61FD-4971-8B9A-F20B5FD6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6DEC6-D8FB-4561-A9D4-D6CE551D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8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A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S  </a:t>
            </a:r>
            <a:r>
              <a:rPr kumimoji="0" lang="en-US" sz="8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D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A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B95EC-4DCE-4838-9DED-27C16BCEA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1E154-A0C5-4A8D-8551-2143975667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9A3B37-7F13-4E52-879C-87EF8D9FA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804339"/>
              </p:ext>
            </p:extLst>
          </p:nvPr>
        </p:nvGraphicFramePr>
        <p:xfrm>
          <a:off x="3810000" y="1825624"/>
          <a:ext cx="45720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25AB2E02-5265-41F6-9FE6-A8BBA7E8FCB5}"/>
              </a:ext>
            </a:extLst>
          </p:cNvPr>
          <p:cNvSpPr/>
          <p:nvPr/>
        </p:nvSpPr>
        <p:spPr>
          <a:xfrm>
            <a:off x="5148595" y="2524580"/>
            <a:ext cx="875300" cy="8753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9297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40A0FE-1011-473C-97AB-81C20FABF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038862"/>
              </p:ext>
            </p:extLst>
          </p:nvPr>
        </p:nvGraphicFramePr>
        <p:xfrm>
          <a:off x="3810000" y="1825624"/>
          <a:ext cx="45720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E81020-61FD-4971-8B9A-F20B5FD6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6DEC6-D8FB-4561-A9D4-D6CE551D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A  S  </a:t>
            </a:r>
            <a:r>
              <a:rPr kumimoji="0" lang="en-US" sz="8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D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D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B95EC-4DCE-4838-9DED-27C16BCEA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1E154-A0C5-4A8D-8551-2143975667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EF45B1-E97F-49F2-88B1-24593E19C04A}"/>
              </a:ext>
            </a:extLst>
          </p:cNvPr>
          <p:cNvSpPr/>
          <p:nvPr/>
        </p:nvSpPr>
        <p:spPr>
          <a:xfrm>
            <a:off x="6779370" y="4242720"/>
            <a:ext cx="875300" cy="8753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2784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E81020-61FD-4971-8B9A-F20B5FD6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6DEC6-D8FB-4561-A9D4-D6CE551D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86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A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S  </a:t>
            </a:r>
            <a:r>
              <a:rPr kumimoji="0" lang="en-US" sz="8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D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A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B95EC-4DCE-4838-9DED-27C16BCEA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1E154-A0C5-4A8D-8551-2143975667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6B02FBD-B4AB-4112-9144-B5DCEAF84592}"/>
              </a:ext>
            </a:extLst>
          </p:cNvPr>
          <p:cNvGraphicFramePr>
            <a:graphicFrameLocks/>
          </p:cNvGraphicFramePr>
          <p:nvPr/>
        </p:nvGraphicFramePr>
        <p:xfrm>
          <a:off x="3810000" y="1825624"/>
          <a:ext cx="45720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4062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E81020-61FD-4971-8B9A-F20B5FD6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6DEC6-D8FB-4561-A9D4-D6CE551D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86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A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S  </a:t>
            </a:r>
            <a:r>
              <a:rPr kumimoji="0" lang="en-US" sz="8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D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A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B95EC-4DCE-4838-9DED-27C16BCEA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1E154-A0C5-4A8D-8551-2143975667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6B02FBD-B4AB-4112-9144-B5DCEAF84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156009"/>
              </p:ext>
            </p:extLst>
          </p:nvPr>
        </p:nvGraphicFramePr>
        <p:xfrm>
          <a:off x="3810000" y="1825624"/>
          <a:ext cx="45720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4B9E7CDB-6B67-4B44-BCD2-7E8E2B9E7160}"/>
              </a:ext>
            </a:extLst>
          </p:cNvPr>
          <p:cNvSpPr/>
          <p:nvPr/>
        </p:nvSpPr>
        <p:spPr>
          <a:xfrm>
            <a:off x="5148595" y="2524580"/>
            <a:ext cx="875300" cy="8753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561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E81020-61FD-4971-8B9A-F20B5FD6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6DEC6-D8FB-4561-A9D4-D6CE551D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86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A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</a:t>
            </a:r>
            <a:r>
              <a:rPr kumimoji="0" lang="en-US" sz="8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S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</a:t>
            </a:r>
            <a:r>
              <a:rPr kumimoji="0" lang="en-US" sz="86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D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S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B95EC-4DCE-4838-9DED-27C16BCEA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1E154-A0C5-4A8D-8551-2143975667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6B02FBD-B4AB-4112-9144-B5DCEAF84592}"/>
              </a:ext>
            </a:extLst>
          </p:cNvPr>
          <p:cNvGraphicFramePr>
            <a:graphicFrameLocks/>
          </p:cNvGraphicFramePr>
          <p:nvPr/>
        </p:nvGraphicFramePr>
        <p:xfrm>
          <a:off x="3810000" y="1825624"/>
          <a:ext cx="45720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4B9E7CDB-6B67-4B44-BCD2-7E8E2B9E7160}"/>
              </a:ext>
            </a:extLst>
          </p:cNvPr>
          <p:cNvSpPr/>
          <p:nvPr/>
        </p:nvSpPr>
        <p:spPr>
          <a:xfrm>
            <a:off x="5969808" y="2798318"/>
            <a:ext cx="875300" cy="8753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003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E81020-61FD-4971-8B9A-F20B5FD6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6DEC6-D8FB-4561-A9D4-D6CE551D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8600" b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A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S  </a:t>
            </a:r>
            <a:r>
              <a:rPr kumimoji="0" lang="en-US" sz="8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D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r>
              <a:rPr kumimoji="0" lang="en-US" sz="8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D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B95EC-4DCE-4838-9DED-27C16BCEA3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1E154-A0C5-4A8D-8551-2143975667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040A0FE-1011-473C-97AB-81C20FABF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118009"/>
              </p:ext>
            </p:extLst>
          </p:nvPr>
        </p:nvGraphicFramePr>
        <p:xfrm>
          <a:off x="3810000" y="1825624"/>
          <a:ext cx="45720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CEF45B1-E97F-49F2-88B1-24593E19C04A}"/>
              </a:ext>
            </a:extLst>
          </p:cNvPr>
          <p:cNvSpPr/>
          <p:nvPr/>
        </p:nvSpPr>
        <p:spPr>
          <a:xfrm>
            <a:off x="6779370" y="4242720"/>
            <a:ext cx="875300" cy="8753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058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7B7A36-5D66-405A-A69B-05AFE5E5F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3A1D3B-C741-4E13-8982-C9939491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A 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S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75EF2-B4DC-4BB6-9580-9B2CEBF2A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FC2A2-D70C-4426-9AF4-4D3BA3CCC9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54C9DAB-621D-48EB-B513-ACD0FD369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873562"/>
              </p:ext>
            </p:extLst>
          </p:nvPr>
        </p:nvGraphicFramePr>
        <p:xfrm>
          <a:off x="838199" y="1825625"/>
          <a:ext cx="105155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A1EC86-A956-4E43-949C-8306AB482CCD}"/>
              </a:ext>
            </a:extLst>
          </p:cNvPr>
          <p:cNvCxnSpPr>
            <a:cxnSpLocks/>
          </p:cNvCxnSpPr>
          <p:nvPr/>
        </p:nvCxnSpPr>
        <p:spPr>
          <a:xfrm>
            <a:off x="4525406" y="6130371"/>
            <a:ext cx="133956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9532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7B7A36-5D66-405A-A69B-05AFE5E5F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3A1D3B-C741-4E13-8982-C9939491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A 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S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75EF2-B4DC-4BB6-9580-9B2CEBF2A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FC2A2-D70C-4426-9AF4-4D3BA3CCC9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71E1927-522E-462E-98D4-B868754BB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352867"/>
              </p:ext>
            </p:extLst>
          </p:nvPr>
        </p:nvGraphicFramePr>
        <p:xfrm>
          <a:off x="838199" y="1825625"/>
          <a:ext cx="105155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994B27-AD55-4A5F-A1CC-EAB99C298DE6}"/>
              </a:ext>
            </a:extLst>
          </p:cNvPr>
          <p:cNvCxnSpPr>
            <a:cxnSpLocks/>
          </p:cNvCxnSpPr>
          <p:nvPr/>
        </p:nvCxnSpPr>
        <p:spPr>
          <a:xfrm>
            <a:off x="6936625" y="6130371"/>
            <a:ext cx="133956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51283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DBBB32-D190-43C3-9610-E20B3A4C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7F729-4CE7-4CAE-A209-45F345BC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3666E-EA73-4166-9682-C014D8325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6703E-8919-4167-B9B8-E046C376B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CB74B-7A66-4218-9509-D45F75EFA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30"/>
          <a:stretch/>
        </p:blipFill>
        <p:spPr>
          <a:xfrm>
            <a:off x="1613417" y="1825626"/>
            <a:ext cx="8965166" cy="43513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46ED66-27BD-460D-A4B9-F1669FC43402}"/>
              </a:ext>
            </a:extLst>
          </p:cNvPr>
          <p:cNvSpPr/>
          <p:nvPr/>
        </p:nvSpPr>
        <p:spPr>
          <a:xfrm>
            <a:off x="2272508" y="3100275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C1B2A2-1495-4FF4-B770-A539490312AD}"/>
              </a:ext>
            </a:extLst>
          </p:cNvPr>
          <p:cNvSpPr/>
          <p:nvPr/>
        </p:nvSpPr>
        <p:spPr>
          <a:xfrm>
            <a:off x="3553468" y="3222069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F3B468-2D15-4AAF-A415-840AC914DDAE}"/>
              </a:ext>
            </a:extLst>
          </p:cNvPr>
          <p:cNvSpPr/>
          <p:nvPr/>
        </p:nvSpPr>
        <p:spPr>
          <a:xfrm>
            <a:off x="5179929" y="3013542"/>
            <a:ext cx="822557" cy="8309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51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B4566-AC0B-41D0-A5A5-9AD3F607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0A3A29-0E5F-4C1A-8B84-A47875A9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1ABF7-7535-40F3-9483-BE1A93FD1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8BB7A-7F7C-4B9D-83CE-425FEFEC30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46C958-F567-43C9-8270-531DC8424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7203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DBBB32-D190-43C3-9610-E20B3A4C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7F729-4CE7-4CAE-A209-45F345BC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3666E-EA73-4166-9682-C014D8325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6703E-8919-4167-B9B8-E046C376B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CB74B-7A66-4218-9509-D45F75EFA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30"/>
          <a:stretch/>
        </p:blipFill>
        <p:spPr>
          <a:xfrm>
            <a:off x="1613417" y="1825626"/>
            <a:ext cx="8965166" cy="43513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46ED66-27BD-460D-A4B9-F1669FC43402}"/>
              </a:ext>
            </a:extLst>
          </p:cNvPr>
          <p:cNvSpPr/>
          <p:nvPr/>
        </p:nvSpPr>
        <p:spPr>
          <a:xfrm>
            <a:off x="6517568" y="3626968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C1B2A2-1495-4FF4-B770-A539490312AD}"/>
              </a:ext>
            </a:extLst>
          </p:cNvPr>
          <p:cNvSpPr/>
          <p:nvPr/>
        </p:nvSpPr>
        <p:spPr>
          <a:xfrm>
            <a:off x="7796284" y="3986543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4B17E2-8494-4876-B63A-78FC45CD1F98}"/>
              </a:ext>
            </a:extLst>
          </p:cNvPr>
          <p:cNvSpPr/>
          <p:nvPr/>
        </p:nvSpPr>
        <p:spPr>
          <a:xfrm>
            <a:off x="9082268" y="5060683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9E1DF6-D584-4F82-962E-5B849C75A657}"/>
              </a:ext>
            </a:extLst>
          </p:cNvPr>
          <p:cNvSpPr/>
          <p:nvPr/>
        </p:nvSpPr>
        <p:spPr>
          <a:xfrm>
            <a:off x="9422745" y="2992730"/>
            <a:ext cx="822557" cy="83091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046412-391C-45A2-B685-DF17F3F6AB0D}"/>
              </a:ext>
            </a:extLst>
          </p:cNvPr>
          <p:cNvSpPr/>
          <p:nvPr/>
        </p:nvSpPr>
        <p:spPr>
          <a:xfrm>
            <a:off x="10073126" y="4706377"/>
            <a:ext cx="407986" cy="40798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33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9D9183-9E0C-417D-914C-3953FCD4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445B3B-4A6A-4A8C-8A3B-B6A26E0E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89EDE-417F-4C4C-91BD-2516E1385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A6A5F-85DD-43CA-9222-0944950CCC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1AFA0-2275-4307-A19A-F766A71E6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80"/>
          <a:stretch/>
        </p:blipFill>
        <p:spPr>
          <a:xfrm>
            <a:off x="1595589" y="1828478"/>
            <a:ext cx="9000822" cy="43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5871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0271B-598C-468A-B7BE-CBBDB24A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Reward-associated stimulus features influence attentional capture automatically and independently of physical salience or prior selection history</a:t>
            </a:r>
          </a:p>
          <a:p>
            <a:r>
              <a:rPr lang="en-US" dirty="0"/>
              <a:t>Attention can be flexibly allocated to maintain memory of rewarded stimuli with some resource trade-offs</a:t>
            </a:r>
          </a:p>
          <a:p>
            <a:r>
              <a:rPr lang="en-US" dirty="0" err="1"/>
              <a:t>Sandry</a:t>
            </a:r>
            <a:r>
              <a:rPr lang="en-US" dirty="0"/>
              <a:t> &amp; Ricker’s study does not show if the attentional effects of rewarded stimuli automatically transfer over to a memory task</a:t>
            </a:r>
          </a:p>
          <a:p>
            <a:r>
              <a:rPr lang="en-US" dirty="0"/>
              <a:t>The use of 2AFC prevents discriminability and criterion analyses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351EC4-C286-4117-BF38-C015F3C3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so Far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8FB10-CAEE-4D34-94EC-414727B91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C511E-C99B-4A1C-B020-62DF598B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575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336AF0-787A-49DD-BBD7-9E762E34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8B0300-A34D-473B-BB60-FB011502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 Study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113D1-53D0-41B5-859B-9CBE098274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C6A4C-A20E-4973-B722-60D1F93A76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FB50442-CB73-4DA9-943C-52DB8768E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54"/>
          <a:stretch/>
        </p:blipFill>
        <p:spPr bwMode="auto">
          <a:xfrm>
            <a:off x="838200" y="1825625"/>
            <a:ext cx="4401135" cy="343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606C1-5A0A-485C-B60B-683C2FB49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455" y="1825625"/>
            <a:ext cx="6127345" cy="343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0570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4BABB2-0409-4193-95F0-D7D55F85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Anderson, Laurent &amp; Yantis Task</a:t>
            </a:r>
          </a:p>
          <a:p>
            <a:pPr lvl="1"/>
            <a:r>
              <a:rPr lang="en-US" dirty="0"/>
              <a:t>Training trials reduced from 240 to 200</a:t>
            </a:r>
          </a:p>
          <a:p>
            <a:pPr lvl="1"/>
            <a:r>
              <a:rPr lang="en-US" dirty="0"/>
              <a:t>Money was replaced with 2 and 10 point rewards</a:t>
            </a:r>
          </a:p>
          <a:p>
            <a:r>
              <a:rPr lang="en-US" dirty="0" err="1"/>
              <a:t>Sandry</a:t>
            </a:r>
            <a:r>
              <a:rPr lang="en-US" dirty="0"/>
              <a:t> &amp; Ricker Task</a:t>
            </a:r>
          </a:p>
          <a:p>
            <a:pPr lvl="1"/>
            <a:r>
              <a:rPr lang="en-US" dirty="0"/>
              <a:t>90 Characters from Brussels Artificial Character Sets</a:t>
            </a:r>
          </a:p>
          <a:p>
            <a:pPr lvl="1"/>
            <a:r>
              <a:rPr lang="en-US" dirty="0"/>
              <a:t>Black,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,and </a:t>
            </a:r>
            <a:r>
              <a:rPr lang="en-US" dirty="0">
                <a:solidFill>
                  <a:srgbClr val="00B050"/>
                </a:solidFill>
              </a:rPr>
              <a:t>green </a:t>
            </a:r>
            <a:r>
              <a:rPr lang="en-US" dirty="0"/>
              <a:t>characters:     </a:t>
            </a:r>
            <a:r>
              <a:rPr lang="en-US" dirty="0">
                <a:latin typeface="BACS2sans" panose="02070309020205020404" pitchFamily="49" charset="0"/>
                <a:ea typeface="BACS2sans" panose="02070309020205020404" pitchFamily="49" charset="0"/>
                <a:cs typeface="BACS2sans" panose="02070309020205020404" pitchFamily="49" charset="0"/>
              </a:rPr>
              <a:t>ASD</a:t>
            </a:r>
            <a:r>
              <a:rPr lang="en-US" dirty="0">
                <a:solidFill>
                  <a:srgbClr val="FF0000"/>
                </a:solidFill>
                <a:latin typeface="BACS1" panose="02000500000000000000" pitchFamily="2" charset="0"/>
                <a:ea typeface="BACS2sans" panose="02070309020205020404" pitchFamily="49" charset="0"/>
                <a:cs typeface="BACS2sans" panose="02070309020205020404" pitchFamily="49" charset="0"/>
              </a:rPr>
              <a:t>FGH</a:t>
            </a:r>
            <a:r>
              <a:rPr lang="en-US" dirty="0">
                <a:solidFill>
                  <a:srgbClr val="00B050"/>
                </a:solidFill>
                <a:latin typeface="BACS2sans" panose="02070309020205020404" pitchFamily="49" charset="0"/>
                <a:ea typeface="BACS2sans" panose="02070309020205020404" pitchFamily="49" charset="0"/>
                <a:cs typeface="BACS2sans" panose="02070309020205020404" pitchFamily="49" charset="0"/>
              </a:rPr>
              <a:t>JKL</a:t>
            </a:r>
            <a:endParaRPr lang="en-US" dirty="0">
              <a:ea typeface="BACS2sans" panose="02070309020205020404" pitchFamily="49" charset="0"/>
              <a:cs typeface="BACS2sans" panose="02070309020205020404" pitchFamily="49" charset="0"/>
            </a:endParaRPr>
          </a:p>
          <a:p>
            <a:pPr lvl="1"/>
            <a:r>
              <a:rPr lang="en-US" dirty="0">
                <a:ea typeface="BACS2sans" panose="02070309020205020404" pitchFamily="49" charset="0"/>
                <a:cs typeface="BACS2sans" panose="02070309020205020404" pitchFamily="49" charset="0"/>
              </a:rPr>
              <a:t>No rewards in-between trials</a:t>
            </a:r>
          </a:p>
          <a:p>
            <a:pPr lvl="1"/>
            <a:r>
              <a:rPr lang="en-US" dirty="0">
                <a:ea typeface="BACS2sans" panose="02070309020205020404" pitchFamily="49" charset="0"/>
                <a:cs typeface="BACS2sans" panose="02070309020205020404" pitchFamily="49" charset="0"/>
              </a:rPr>
              <a:t>2AFC changed to same/different task</a:t>
            </a: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E7EBE2-823C-48DB-89EB-D170F856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4C074-680B-453F-8932-49505F6A8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80255" y="6356348"/>
            <a:ext cx="4073545" cy="501652"/>
          </a:xfrm>
        </p:spPr>
        <p:txBody>
          <a:bodyPr>
            <a:normAutofit/>
          </a:bodyPr>
          <a:lstStyle/>
          <a:p>
            <a:r>
              <a:rPr lang="fr-FR" dirty="0"/>
              <a:t>Vidal, C., Content, A., &amp; </a:t>
            </a:r>
            <a:r>
              <a:rPr lang="fr-FR" dirty="0" err="1"/>
              <a:t>Chetail</a:t>
            </a:r>
            <a:r>
              <a:rPr lang="fr-FR" dirty="0"/>
              <a:t>, F. (2017)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1CE03-E089-4D8D-8458-7654CD71A9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6356348"/>
            <a:ext cx="3011598" cy="50165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BACS: The Brussels Artificial Character Sets for studies in cognitive psychology and neuroscience</a:t>
            </a:r>
          </a:p>
        </p:txBody>
      </p:sp>
      <p:pic>
        <p:nvPicPr>
          <p:cNvPr id="9" name="Picture 6" descr="Fig. 7">
            <a:extLst>
              <a:ext uri="{FF2B5EF4-FFF2-40B4-BE49-F238E27FC236}">
                <a16:creationId xmlns:a16="http://schemas.microsoft.com/office/drawing/2014/main" id="{94D1BF18-F1CE-403E-9FE4-737CA87F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00" y="1825625"/>
            <a:ext cx="2641600" cy="373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76577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E6ECC78-5BB2-4EB0-99E3-66D0C5C295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142080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FBC5070-E96B-409D-831A-D0365DE5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Phase: RT and Accuracy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8C6D5-0E40-4646-9C70-290AA27BE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92491-F87F-4B8F-A898-CC265BA3B6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D554BAC-C563-4814-ABBB-BD9C3ACD17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047549"/>
              </p:ext>
            </p:extLst>
          </p:nvPr>
        </p:nvGraphicFramePr>
        <p:xfrm>
          <a:off x="6096000" y="1825625"/>
          <a:ext cx="52578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820154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C97317-E2B1-41F8-815B-F6B415B7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by Color and Target 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61F88-4BFA-455B-902B-E760EDE4A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007E7-0470-4217-93B8-4D0A80F520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47A8B55-4708-443F-8377-F27DC6559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2992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777583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22A4E6-EEB3-445B-B3F8-B142BA3B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 Rate by Color Condition and Target 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C3F6F-394B-4FA0-B747-2A251E9BF7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9C948-3EB1-42FF-9C40-C6F6101AD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C677E4F-ABCC-487C-83BF-15EE2CA0C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7747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812991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E56613-B9C0-450E-9659-A380B003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Alarm Rate Collapsed by Color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C10CB-EC1D-4E14-8A3A-7AD7DAFC8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D3D7A-9B70-47E4-A597-24E2C88717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590649-4132-4D8B-B611-BAB5274AA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7317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450329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91F1BE-82AB-4C98-8754-E94CEC2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Alarm Rate by Color 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50352-9420-4CE4-954E-0021915C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146A1-31B9-425D-A733-ABC86B59C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AB7E15-C856-411A-8456-A7098BA96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2072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803802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010164-907F-41D2-AAB3-95609958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C603DE-5C05-4ECD-AAF1-2DB8ECEA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3302B-F026-49C5-B770-5571C3DD6C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C4768-9761-4062-BA08-DEB7F41A2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C9D1D-0E3F-40B3-989B-B9EA0F5D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9822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91F1BE-82AB-4C98-8754-E94CEC2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A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S  D</a:t>
            </a:r>
            <a:r>
              <a:rPr lang="en-US" dirty="0">
                <a:latin typeface="BACS1" panose="02000500000000000000" pitchFamily="2" charset="0"/>
              </a:rPr>
              <a:t> : A	</a:t>
            </a:r>
            <a:r>
              <a:rPr lang="en-US" dirty="0"/>
              <a:t>Same/Different	</a:t>
            </a:r>
            <a:r>
              <a:rPr lang="en-US" dirty="0">
                <a:solidFill>
                  <a:srgbClr val="FF0000"/>
                </a:solidFill>
                <a:latin typeface="BACS1" panose="02000500000000000000" pitchFamily="2" charset="0"/>
              </a:rPr>
              <a:t>Z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</a:t>
            </a:r>
            <a:r>
              <a:rPr lang="en-US" dirty="0">
                <a:latin typeface="BACS1" panose="02000500000000000000" pitchFamily="2" charset="0"/>
              </a:rPr>
              <a:t>C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V</a:t>
            </a:r>
            <a:r>
              <a:rPr lang="en-US" dirty="0">
                <a:latin typeface="BACS1" panose="02000500000000000000" pitchFamily="2" charset="0"/>
              </a:rPr>
              <a:t> : </a:t>
            </a:r>
            <a:r>
              <a:rPr lang="en-US" u="sng" dirty="0">
                <a:latin typeface="BACS1" panose="02000500000000000000" pitchFamily="2" charset="0"/>
              </a:rPr>
              <a:t>B</a:t>
            </a:r>
            <a:endParaRPr lang="en-US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50352-9420-4CE4-954E-0021915C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146A1-31B9-425D-A733-ABC86B59C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AB7E15-C856-411A-8456-A7098BA968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04C78F61-8159-4625-8CBC-A0DA5F685A94}"/>
              </a:ext>
            </a:extLst>
          </p:cNvPr>
          <p:cNvSpPr/>
          <p:nvPr/>
        </p:nvSpPr>
        <p:spPr>
          <a:xfrm>
            <a:off x="1980228" y="3823380"/>
            <a:ext cx="642329" cy="64232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3056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91F1BE-82AB-4C98-8754-E94CEC2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A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</a:t>
            </a:r>
            <a: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S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D</a:t>
            </a:r>
            <a:r>
              <a:rPr lang="en-US" dirty="0">
                <a:latin typeface="BACS1" panose="02000500000000000000" pitchFamily="2" charset="0"/>
              </a:rPr>
              <a:t> : S	</a:t>
            </a:r>
            <a:r>
              <a:rPr lang="en-US" dirty="0"/>
              <a:t>Same/Different	</a:t>
            </a:r>
            <a:r>
              <a:rPr lang="en-US" dirty="0">
                <a:latin typeface="BACS1" panose="02000500000000000000" pitchFamily="2" charset="0"/>
              </a:rPr>
              <a:t>Z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</a:t>
            </a:r>
            <a:r>
              <a:rPr lang="en-US" dirty="0">
                <a:solidFill>
                  <a:srgbClr val="FF0000"/>
                </a:solidFill>
                <a:latin typeface="BACS1" panose="02000500000000000000" pitchFamily="2" charset="0"/>
              </a:rPr>
              <a:t>C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V</a:t>
            </a:r>
            <a:r>
              <a:rPr lang="en-US" dirty="0">
                <a:latin typeface="BACS1" panose="02000500000000000000" pitchFamily="2" charset="0"/>
              </a:rPr>
              <a:t> : </a:t>
            </a:r>
            <a:r>
              <a:rPr lang="en-US" u="sng" dirty="0">
                <a:latin typeface="BACS1" panose="02000500000000000000" pitchFamily="2" charset="0"/>
              </a:rPr>
              <a:t>B</a:t>
            </a:r>
            <a:endParaRPr lang="en-US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50352-9420-4CE4-954E-0021915C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146A1-31B9-425D-A733-ABC86B59C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AB7E15-C856-411A-8456-A7098BA968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04C78F61-8159-4625-8CBC-A0DA5F685A94}"/>
              </a:ext>
            </a:extLst>
          </p:cNvPr>
          <p:cNvSpPr/>
          <p:nvPr/>
        </p:nvSpPr>
        <p:spPr>
          <a:xfrm>
            <a:off x="4368151" y="3590411"/>
            <a:ext cx="642329" cy="64232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651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91F1BE-82AB-4C98-8754-E94CEC2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A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</a:t>
            </a:r>
            <a:r>
              <a:rPr kumimoji="0" lang="en-US" sz="4400" b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S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</a:t>
            </a:r>
            <a: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D</a:t>
            </a:r>
            <a:r>
              <a:rPr lang="en-US" dirty="0">
                <a:latin typeface="BACS1" panose="02000500000000000000" pitchFamily="2" charset="0"/>
              </a:rPr>
              <a:t> : D	</a:t>
            </a:r>
            <a:r>
              <a:rPr lang="en-US" dirty="0"/>
              <a:t>Same/Different	</a:t>
            </a:r>
            <a:r>
              <a:rPr lang="en-US" dirty="0">
                <a:latin typeface="BACS1" panose="02000500000000000000" pitchFamily="2" charset="0"/>
              </a:rPr>
              <a:t>Z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</a:t>
            </a:r>
            <a:r>
              <a:rPr lang="en-US" dirty="0">
                <a:latin typeface="BACS1" panose="02000500000000000000" pitchFamily="2" charset="0"/>
              </a:rPr>
              <a:t>C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V</a:t>
            </a:r>
            <a:r>
              <a:rPr lang="en-US" dirty="0">
                <a:latin typeface="BACS1" panose="02000500000000000000" pitchFamily="2" charset="0"/>
              </a:rPr>
              <a:t> : </a:t>
            </a:r>
            <a:r>
              <a:rPr lang="en-US" u="sng" dirty="0">
                <a:latin typeface="BACS1" panose="02000500000000000000" pitchFamily="2" charset="0"/>
              </a:rPr>
              <a:t>B</a:t>
            </a:r>
            <a:endParaRPr lang="en-US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50352-9420-4CE4-954E-0021915C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146A1-31B9-425D-A733-ABC86B59C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AB7E15-C856-411A-8456-A7098BA968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04C78F61-8159-4625-8CBC-A0DA5F685A94}"/>
              </a:ext>
            </a:extLst>
          </p:cNvPr>
          <p:cNvSpPr/>
          <p:nvPr/>
        </p:nvSpPr>
        <p:spPr>
          <a:xfrm>
            <a:off x="7297726" y="3913932"/>
            <a:ext cx="642329" cy="64232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7411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91F1BE-82AB-4C98-8754-E94CEC2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A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</a:t>
            </a:r>
            <a:r>
              <a:rPr kumimoji="0" lang="en-US" sz="4400" b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S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</a:t>
            </a:r>
            <a:r>
              <a:rPr kumimoji="0" lang="en-US" sz="44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D</a:t>
            </a:r>
            <a:r>
              <a:rPr lang="en-US" dirty="0">
                <a:latin typeface="BACS1" panose="02000500000000000000" pitchFamily="2" charset="0"/>
              </a:rPr>
              <a:t> : D	</a:t>
            </a:r>
            <a:r>
              <a:rPr lang="en-US" dirty="0"/>
              <a:t>Same/Different	</a:t>
            </a:r>
            <a:r>
              <a:rPr lang="en-US" dirty="0">
                <a:latin typeface="BACS1" panose="02000500000000000000" pitchFamily="2" charset="0"/>
              </a:rPr>
              <a:t>Z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</a:t>
            </a:r>
            <a:r>
              <a:rPr lang="en-US" dirty="0">
                <a:latin typeface="BACS1" panose="02000500000000000000" pitchFamily="2" charset="0"/>
              </a:rPr>
              <a:t>C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CS1" panose="02000500000000000000" pitchFamily="2" charset="0"/>
                <a:ea typeface="+mj-ea"/>
                <a:cs typeface="+mj-cs"/>
              </a:rPr>
              <a:t>  V</a:t>
            </a:r>
            <a:r>
              <a:rPr lang="en-US" dirty="0">
                <a:latin typeface="BACS1" panose="02000500000000000000" pitchFamily="2" charset="0"/>
              </a:rPr>
              <a:t> : </a:t>
            </a:r>
            <a:r>
              <a:rPr lang="en-US" u="sng" dirty="0">
                <a:latin typeface="BACS1" panose="02000500000000000000" pitchFamily="2" charset="0"/>
              </a:rPr>
              <a:t>B</a:t>
            </a:r>
            <a:endParaRPr lang="en-US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50352-9420-4CE4-954E-0021915C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146A1-31B9-425D-A733-ABC86B59C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AB7E15-C856-411A-8456-A7098BA968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04C78F61-8159-4625-8CBC-A0DA5F685A94}"/>
              </a:ext>
            </a:extLst>
          </p:cNvPr>
          <p:cNvSpPr/>
          <p:nvPr/>
        </p:nvSpPr>
        <p:spPr>
          <a:xfrm>
            <a:off x="7297726" y="3913932"/>
            <a:ext cx="642329" cy="64232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603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91F1BE-82AB-4C98-8754-E94CEC21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Alarm Rate by Color 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50352-9420-4CE4-954E-0021915C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146A1-31B9-425D-A733-ABC86B59CA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AB7E15-C856-411A-8456-A7098BA968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338920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196326-6322-4E9F-A88C-4705428F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</a:t>
            </a:r>
            <a:r>
              <a:rPr lang="en-US" dirty="0"/>
              <a:t>-prime by Color Condition and Target 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CEBC5-AE25-4146-950B-2327EEC44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3DD28-32B2-40A8-B0A1-FC2EF2A7A4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FE6184-71AA-49CB-B57B-D8A252DF8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6395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6661523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D9B27B-9A26-4199-81FA-7CA1728D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6AAB0-4917-497B-906D-1A27799EC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6E075-845A-4027-82BD-23B8CA22EE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A7D20D-CDD7-4B9F-90DA-FBC8E18D1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4066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51937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98CC4E-5F33-49D9-8281-B67CB917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592" y="1825625"/>
            <a:ext cx="5053207" cy="4351338"/>
          </a:xfrm>
        </p:spPr>
        <p:txBody>
          <a:bodyPr/>
          <a:lstStyle/>
          <a:p>
            <a:r>
              <a:rPr lang="en-US" dirty="0"/>
              <a:t>Participants identified the orientation of a line contained within red or green circle</a:t>
            </a:r>
          </a:p>
          <a:p>
            <a:r>
              <a:rPr lang="en-US" dirty="0"/>
              <a:t>High Reward Targets (Red)</a:t>
            </a:r>
          </a:p>
          <a:p>
            <a:pPr lvl="1"/>
            <a:r>
              <a:rPr lang="en-US" dirty="0"/>
              <a:t>P(5¢) = .80 	P(1¢) = .20</a:t>
            </a:r>
          </a:p>
          <a:p>
            <a:r>
              <a:rPr lang="en-US" dirty="0"/>
              <a:t>Low Reward Targets (Green)</a:t>
            </a:r>
          </a:p>
          <a:p>
            <a:pPr lvl="1"/>
            <a:r>
              <a:rPr lang="en-US" dirty="0"/>
              <a:t>P(5¢) = .20	P(1¢) = .80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1D77F-7F1A-4ADE-9935-EEA726D8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Phase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0A629-E841-4940-A6D1-05AD0B3B97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F2499-167D-4E35-B00B-A6E5AF17CF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2519A6B-CC03-4E7E-940D-EF0F7CEC5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54"/>
          <a:stretch/>
        </p:blipFill>
        <p:spPr bwMode="auto">
          <a:xfrm>
            <a:off x="838201" y="1825625"/>
            <a:ext cx="5462392" cy="425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4684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1E58D97-1CC2-42BF-BF6C-5E1EB2A2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281783-65D1-4D5B-8E16-2F9B76BF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1: Training (a) and Test (b) Phase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03DEB05-C9BB-41B7-9564-B77672527E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6356348"/>
            <a:ext cx="5487954" cy="501652"/>
          </a:xfrm>
        </p:spPr>
        <p:txBody>
          <a:bodyPr>
            <a:normAutofit fontScale="92500"/>
          </a:bodyPr>
          <a:lstStyle/>
          <a:p>
            <a:r>
              <a:rPr lang="en-US" dirty="0"/>
              <a:t>Learned value magnifies salience-based attentional capture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B87656-6397-43EC-A84C-9194BBD1F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515599" cy="425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2190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DF0EC8-1264-4EE5-BA26-BD43D4073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2392" cy="4351338"/>
          </a:xfrm>
        </p:spPr>
        <p:txBody>
          <a:bodyPr/>
          <a:lstStyle/>
          <a:p>
            <a:r>
              <a:rPr lang="en-US" dirty="0"/>
              <a:t>Participants identified orientation of line contained within shape singleton (square)</a:t>
            </a:r>
          </a:p>
          <a:p>
            <a:r>
              <a:rPr lang="en-US" dirty="0"/>
              <a:t>One distractor was colored in either high-value (red) or low-value (green) color</a:t>
            </a:r>
          </a:p>
          <a:p>
            <a:r>
              <a:rPr lang="en-US" dirty="0"/>
              <a:t>Color was not relevant to task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438ED6-2B5B-484A-9F0A-6A8D9152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Phase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F7C40-22A2-4BA0-BA76-C0EF4D9BA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C822F-248B-48FA-8109-E3345A38CF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C37FD73-650C-4E9B-9AC7-5522175C8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5"/>
          <a:stretch/>
        </p:blipFill>
        <p:spPr bwMode="auto">
          <a:xfrm>
            <a:off x="6300592" y="1825625"/>
            <a:ext cx="5053207" cy="425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9904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190DF-916A-4765-B93C-AE6220A4A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High-Value:	728 (3.8)</a:t>
            </a:r>
          </a:p>
          <a:p>
            <a:r>
              <a:rPr lang="en-US" dirty="0"/>
              <a:t>Low-Value: 	710 (3.9)</a:t>
            </a:r>
          </a:p>
          <a:p>
            <a:r>
              <a:rPr lang="en-US" dirty="0"/>
              <a:t>No Distractor: 	655 (5.5)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F4F61-BAC7-47C7-BE0D-797B16CC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Phase: </a:t>
            </a:r>
            <a:br>
              <a:rPr lang="en-US" dirty="0"/>
            </a:br>
            <a:r>
              <a:rPr lang="en-US" dirty="0"/>
              <a:t>Higher RT for Previously Rewarded Distractors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F52110-7CCF-4E41-9B64-CE0F7BEC4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9726FB-0209-4FA4-9577-6B77C53DE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38" y="1825625"/>
            <a:ext cx="62429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EFCDC-B61E-411D-9D63-B247470A17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= 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13597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1E58D97-1CC2-42BF-BF6C-5E1EB2A2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Targets</a:t>
            </a:r>
          </a:p>
          <a:p>
            <a:pPr lvl="1"/>
            <a:r>
              <a:rPr lang="en-US" dirty="0"/>
              <a:t>Green non-target</a:t>
            </a:r>
          </a:p>
          <a:p>
            <a:r>
              <a:rPr lang="en-US" dirty="0"/>
              <a:t>No reward feedback given</a:t>
            </a:r>
          </a:p>
          <a:p>
            <a:pPr lvl="1"/>
            <a:r>
              <a:rPr lang="en-US" dirty="0"/>
              <a:t>Compensation based on flat rate</a:t>
            </a:r>
          </a:p>
          <a:p>
            <a:r>
              <a:rPr lang="en-US" dirty="0"/>
              <a:t>Test phase was kept the same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281783-65D1-4D5B-8E16-2F9B76BF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2: Isolating Effects of Selection History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39102B-5657-41E8-A2C2-A5D45CED3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Anderson et al., 2011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B87656-6397-43EC-A84C-9194BBD1F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02"/>
          <a:stretch/>
        </p:blipFill>
        <p:spPr bwMode="auto">
          <a:xfrm>
            <a:off x="5770179" y="1825625"/>
            <a:ext cx="5583621" cy="425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0027C024-7179-45A4-A7B7-3697B0780863}"/>
              </a:ext>
            </a:extLst>
          </p:cNvPr>
          <p:cNvSpPr/>
          <p:nvPr/>
        </p:nvSpPr>
        <p:spPr>
          <a:xfrm>
            <a:off x="8105585" y="2440752"/>
            <a:ext cx="1514008" cy="1514008"/>
          </a:xfrm>
          <a:prstGeom prst="mathMultiply">
            <a:avLst>
              <a:gd name="adj1" fmla="val 68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74D30-465F-4A3E-BE5F-D99E8323F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025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13920</TotalTime>
  <Words>876</Words>
  <Application>Microsoft Office PowerPoint</Application>
  <PresentationFormat>Widescreen</PresentationFormat>
  <Paragraphs>154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BACS1</vt:lpstr>
      <vt:lpstr>BACS2sans</vt:lpstr>
      <vt:lpstr>Calibri</vt:lpstr>
      <vt:lpstr>Calibri Light</vt:lpstr>
      <vt:lpstr>Office Theme</vt:lpstr>
      <vt:lpstr>Outline</vt:lpstr>
      <vt:lpstr>Experiment 1: Training (a) and Test (b) Phase</vt:lpstr>
      <vt:lpstr>PowerPoint Presentation</vt:lpstr>
      <vt:lpstr>PowerPoint Presentation</vt:lpstr>
      <vt:lpstr>Training Phase</vt:lpstr>
      <vt:lpstr>Experiment 1: Training (a) and Test (b) Phase</vt:lpstr>
      <vt:lpstr>Test Phase</vt:lpstr>
      <vt:lpstr>Test Phase:  Higher RT for Previously Rewarded Distractors</vt:lpstr>
      <vt:lpstr>Experiment 2: Isolating Effects of Selection History</vt:lpstr>
      <vt:lpstr>Test Phase 2:  No Differences Between Distractor Conditions </vt:lpstr>
      <vt:lpstr>Rewarded Distractors Resulted in Higher RT</vt:lpstr>
      <vt:lpstr>Summary so Far</vt:lpstr>
      <vt:lpstr>Recognition Task</vt:lpstr>
      <vt:lpstr>Recognition Task</vt:lpstr>
      <vt:lpstr>Description of Results</vt:lpstr>
      <vt:lpstr>A  S  D : A </vt:lpstr>
      <vt:lpstr>A  S  D : A </vt:lpstr>
      <vt:lpstr>A  S  D : S </vt:lpstr>
      <vt:lpstr>A  S  D : D </vt:lpstr>
      <vt:lpstr>A  S  D : A </vt:lpstr>
      <vt:lpstr>A  S  D : A </vt:lpstr>
      <vt:lpstr>A  S  D : D </vt:lpstr>
      <vt:lpstr>A  S  D : A </vt:lpstr>
      <vt:lpstr>A  S  D : A </vt:lpstr>
      <vt:lpstr>A  S  D : S </vt:lpstr>
      <vt:lpstr>A  S  D : D </vt:lpstr>
      <vt:lpstr>A  S  D</vt:lpstr>
      <vt:lpstr>A  S  D</vt:lpstr>
      <vt:lpstr>Response Time</vt:lpstr>
      <vt:lpstr>Response Time</vt:lpstr>
      <vt:lpstr>Accuracy</vt:lpstr>
      <vt:lpstr>Summary so Far</vt:lpstr>
      <vt:lpstr>The Current Study</vt:lpstr>
      <vt:lpstr>Key Changes</vt:lpstr>
      <vt:lpstr>Training Phase: RT and Accuracy</vt:lpstr>
      <vt:lpstr>Response Time by Color and Target Position</vt:lpstr>
      <vt:lpstr>Hit Rate by Color Condition and Target Position</vt:lpstr>
      <vt:lpstr>False Alarm Rate Collapsed by Color</vt:lpstr>
      <vt:lpstr>False Alarm Rate by Color Position</vt:lpstr>
      <vt:lpstr>A  S  D : A Same/Different Z  C  V : B</vt:lpstr>
      <vt:lpstr>A  S  D : S Same/Different Z  C  V : B</vt:lpstr>
      <vt:lpstr>A  S  D : D Same/Different Z  C  V : B</vt:lpstr>
      <vt:lpstr>A  S  D : D Same/Different Z  C  V : B</vt:lpstr>
      <vt:lpstr>False Alarm Rate by Color Position</vt:lpstr>
      <vt:lpstr>d-prime by Color Condition and Target Position</vt:lpstr>
      <vt:lpstr>Criterion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Argumentation &amp; Explanation and</dc:title>
  <dc:creator>Jonathan Yuquimpo</dc:creator>
  <cp:lastModifiedBy>Jonathan Yuquimpo</cp:lastModifiedBy>
  <cp:revision>424</cp:revision>
  <dcterms:created xsi:type="dcterms:W3CDTF">2019-04-14T05:32:33Z</dcterms:created>
  <dcterms:modified xsi:type="dcterms:W3CDTF">2021-03-05T06:20:25Z</dcterms:modified>
</cp:coreProperties>
</file>