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05" r:id="rId2"/>
    <p:sldId id="308" r:id="rId3"/>
    <p:sldId id="315" r:id="rId4"/>
    <p:sldId id="316" r:id="rId5"/>
    <p:sldId id="309" r:id="rId6"/>
    <p:sldId id="306" r:id="rId7"/>
    <p:sldId id="307" r:id="rId8"/>
    <p:sldId id="313" r:id="rId9"/>
    <p:sldId id="311" r:id="rId10"/>
    <p:sldId id="460" r:id="rId11"/>
    <p:sldId id="503" r:id="rId12"/>
    <p:sldId id="504" r:id="rId13"/>
    <p:sldId id="261" r:id="rId14"/>
    <p:sldId id="262" r:id="rId15"/>
    <p:sldId id="265" r:id="rId16"/>
    <p:sldId id="462" r:id="rId17"/>
    <p:sldId id="505" r:id="rId18"/>
    <p:sldId id="267" r:id="rId19"/>
    <p:sldId id="269" r:id="rId20"/>
    <p:sldId id="333" r:id="rId21"/>
    <p:sldId id="403" r:id="rId22"/>
    <p:sldId id="463" r:id="rId23"/>
    <p:sldId id="464" r:id="rId24"/>
    <p:sldId id="465" r:id="rId25"/>
    <p:sldId id="466" r:id="rId26"/>
    <p:sldId id="469" r:id="rId27"/>
    <p:sldId id="470" r:id="rId28"/>
    <p:sldId id="471" r:id="rId29"/>
    <p:sldId id="473" r:id="rId30"/>
    <p:sldId id="472" r:id="rId31"/>
    <p:sldId id="476" r:id="rId32"/>
    <p:sldId id="474" r:id="rId33"/>
    <p:sldId id="475" r:id="rId34"/>
    <p:sldId id="477" r:id="rId35"/>
    <p:sldId id="478" r:id="rId36"/>
    <p:sldId id="418" r:id="rId37"/>
    <p:sldId id="417" r:id="rId38"/>
    <p:sldId id="438" r:id="rId39"/>
    <p:sldId id="439" r:id="rId40"/>
    <p:sldId id="481" r:id="rId41"/>
    <p:sldId id="482" r:id="rId42"/>
    <p:sldId id="486" r:id="rId43"/>
    <p:sldId id="506" r:id="rId44"/>
    <p:sldId id="511" r:id="rId45"/>
    <p:sldId id="507" r:id="rId46"/>
    <p:sldId id="510" r:id="rId47"/>
    <p:sldId id="512" r:id="rId48"/>
    <p:sldId id="495" r:id="rId49"/>
    <p:sldId id="508" r:id="rId50"/>
    <p:sldId id="488" r:id="rId51"/>
    <p:sldId id="489" r:id="rId52"/>
    <p:sldId id="496" r:id="rId53"/>
    <p:sldId id="490" r:id="rId54"/>
    <p:sldId id="492" r:id="rId55"/>
    <p:sldId id="497" r:id="rId56"/>
    <p:sldId id="498" r:id="rId57"/>
    <p:sldId id="500" r:id="rId58"/>
    <p:sldId id="499" r:id="rId59"/>
    <p:sldId id="494" r:id="rId60"/>
    <p:sldId id="491" r:id="rId61"/>
    <p:sldId id="51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A13AE8-62A9-4BA9-AC33-E3FB95A32465}">
          <p14:sldIdLst>
            <p14:sldId id="305"/>
            <p14:sldId id="308"/>
            <p14:sldId id="315"/>
            <p14:sldId id="316"/>
            <p14:sldId id="309"/>
            <p14:sldId id="306"/>
            <p14:sldId id="307"/>
            <p14:sldId id="313"/>
            <p14:sldId id="311"/>
            <p14:sldId id="460"/>
            <p14:sldId id="503"/>
            <p14:sldId id="504"/>
            <p14:sldId id="261"/>
            <p14:sldId id="262"/>
            <p14:sldId id="265"/>
            <p14:sldId id="462"/>
            <p14:sldId id="505"/>
            <p14:sldId id="267"/>
            <p14:sldId id="269"/>
            <p14:sldId id="333"/>
            <p14:sldId id="403"/>
            <p14:sldId id="463"/>
          </p14:sldIdLst>
        </p14:section>
        <p14:section name="Sandry" id="{215A35C3-5753-43ED-879A-6F6BE88D8C8D}">
          <p14:sldIdLst>
            <p14:sldId id="464"/>
            <p14:sldId id="465"/>
            <p14:sldId id="466"/>
            <p14:sldId id="469"/>
            <p14:sldId id="470"/>
            <p14:sldId id="471"/>
            <p14:sldId id="473"/>
            <p14:sldId id="472"/>
            <p14:sldId id="476"/>
            <p14:sldId id="474"/>
            <p14:sldId id="475"/>
            <p14:sldId id="477"/>
            <p14:sldId id="478"/>
            <p14:sldId id="418"/>
            <p14:sldId id="417"/>
            <p14:sldId id="438"/>
            <p14:sldId id="439"/>
            <p14:sldId id="481"/>
            <p14:sldId id="482"/>
          </p14:sldIdLst>
        </p14:section>
        <p14:section name="Methods" id="{285B2BCD-7002-41A4-AC70-F70DD4F96110}">
          <p14:sldIdLst>
            <p14:sldId id="486"/>
            <p14:sldId id="506"/>
            <p14:sldId id="511"/>
            <p14:sldId id="507"/>
            <p14:sldId id="510"/>
            <p14:sldId id="512"/>
          </p14:sldIdLst>
        </p14:section>
        <p14:section name="Learning Results" id="{26198A2E-9781-4D0D-BBD4-4666F858F0A9}">
          <p14:sldIdLst>
            <p14:sldId id="495"/>
            <p14:sldId id="508"/>
            <p14:sldId id="488"/>
            <p14:sldId id="489"/>
          </p14:sldIdLst>
        </p14:section>
        <p14:section name="Test Results" id="{FDFB5D84-0031-431E-B3AB-C70EAF79476B}">
          <p14:sldIdLst>
            <p14:sldId id="496"/>
            <p14:sldId id="490"/>
            <p14:sldId id="492"/>
            <p14:sldId id="497"/>
            <p14:sldId id="498"/>
            <p14:sldId id="500"/>
            <p14:sldId id="499"/>
            <p14:sldId id="494"/>
            <p14:sldId id="491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5-4F3A-AE5F-654B6E9FE903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5-4F3A-AE5F-654B6E9FE903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5-4F3A-AE5F-654B6E9FE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C-42E0-9963-79D227BFD6BC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C-42E0-9963-79D227BFD6BC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4C-42E0-9963-79D227BFD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9-4453-A028-68DC134C7F19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9-4453-A028-68DC134C7F19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9-4453-A028-68DC134C7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A980-6734-4743-9FF8-495E9596B8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71A58-6818-4846-9C05-5952BD40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110-2C29-4729-B661-8D453098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337B5-11A0-466C-B643-BC81CA68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10A8-C52C-4E53-A301-BBB0BF37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D966-3D94-4CCD-A338-87B327F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578-71E5-4878-8FAB-5F4B11A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D2A2-1A67-4234-9397-36C04428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CEF41-3558-464D-9936-585AB801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4245-727D-4F7F-936D-9F2FB51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A474-44F2-4EFB-88A3-E75D2AFF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F0E7-C325-41B2-B229-20998C5A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C148-A5B6-486F-85E0-D4625A7CA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52D89-1FE0-4968-A4ED-CD3364CC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5069-CCD9-4D3E-8EE0-2D244B09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AEC7-1BAF-486D-8B8E-1F2FAE8B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4EA7-6416-4551-ABF6-93A9E05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7FC04-610F-4ADC-9BEA-C2FDE561EA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F481904-4B70-40CC-8421-217834F1D8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5783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2C90D9-E7EF-4596-A55F-F36194EC083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D9CEF-C57F-4035-9B0E-8467EE086BAC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F58B8-16F8-4A0C-898A-444493CA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19AD-1A8B-497B-B8E1-8E72180F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6106-2CC0-4702-BBD1-1FA63911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6001030A-A0E2-4558-8F03-0C02BA6E8B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F4953E-76C4-48ED-9474-D244B1D220A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12B38010-1029-4DA0-8E42-4EDF9E510A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227833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A2FD0489-924F-442B-BB06-1FE1B76B1D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188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F4E-C1E0-4296-A751-6EEBA3E1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F507-E493-4B15-950C-FE39AB31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20C1-62ED-4F5A-B03F-6E8E347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837-FA62-41C3-8296-55BB356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BAAC-B95F-42BA-B0DA-84C03D81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111F-19A3-48C2-A7D3-680A0E91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CB72-FFDE-471C-ADD2-FF4793C9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7C60-57B7-4D28-B34D-9B381543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8360-2C05-4F28-AFEF-62BB21D8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363B-2CF9-4537-868F-745E1657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F09-8477-4AB0-B104-D7FF0155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86E3-1B42-4942-A831-19A1A15FD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3FE59-C6C8-48A1-B0E4-FE4456A5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C3E8-D59F-4A01-BF83-1D69148E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55BD-A918-423A-8931-A727341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DCAE-C875-4BEC-9F60-D9B4A49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1ECC-F89B-4BCB-9A31-442C657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E8A2-AC41-400E-8F8D-02ECFFF8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ADF4-09F5-49FA-9C8E-C42A4EC9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04C1-AA58-4AB1-9433-74E54A63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C4C22-BA72-4185-9615-0DED427FE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674D7-ECA7-46E1-8FAA-C86D02E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A5D02-6165-4FCE-8321-352377F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B342-49D0-4357-BBC7-1DDC1CA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B7D-7532-441F-AF41-1FA604B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2F068-23D2-49EE-9661-6A4B6C88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FF7B8-12BF-4E52-A90F-EAFEAC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4324-9235-4261-8880-5C26E1AD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D76F-E7C7-4420-99E6-26808B3F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A4A7-0B26-4FA2-A6A9-FA725BB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19B81-9110-4044-AA1D-F32E2D18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2E3F-FBF7-418C-AC09-3AFBA279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07-1EF6-4A12-BDFD-71296BEE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2FA92-5984-4407-837E-65273A7F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3963-841D-4F8B-97CB-E7DA639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E45E-E34D-46B7-86D0-3ED0768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6929-89F8-436D-B8E5-8D7A1917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5B32-5DD0-4B0B-AEE0-570F8B24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FBAB-3410-4818-9318-A176A39C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2B761-F3BE-40A3-BF1F-1888FE1E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5948-2D63-4C56-AE9A-C0DF768F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63043-43D2-4FA6-8237-7F5DB6D1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A79C-84B5-4ABE-9261-7706D9F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6EAF-C6FC-44D7-9A57-0C0CB53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5C6D-6D13-45DE-9CEF-BF1FECF2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6DD5-159F-43FC-9A34-F36FB4EB6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113F-F093-46F4-B5E7-E63DDD9EBDA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D0EF-0919-4598-AE5E-CAA12DF24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0CBB-B0C6-44C6-89E4-04F3A42C6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svg"/><Relationship Id="rId21" Type="http://schemas.openxmlformats.org/officeDocument/2006/relationships/image" Target="../media/image37.png"/><Relationship Id="rId7" Type="http://schemas.openxmlformats.org/officeDocument/2006/relationships/image" Target="../media/image23.sv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23" Type="http://schemas.openxmlformats.org/officeDocument/2006/relationships/image" Target="../media/image16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B959A-6973-40C4-85D5-71A2A2D7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3175"/>
            <a:ext cx="10515600" cy="504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Jonathan Yuquimpo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9CB8E-8E76-49D2-92E0-45B432FE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3867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spc="300" dirty="0">
                <a:solidFill>
                  <a:schemeClr val="bg1"/>
                </a:solidFill>
                <a:cs typeface="Arial" panose="020B0604020202020204" pitchFamily="34" charset="0"/>
              </a:rPr>
              <a:t>Reward Capture Literature Review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The Truth About Your Grandma&amp;#39;s Favorite Strawberry Candy">
            <a:extLst>
              <a:ext uri="{FF2B5EF4-FFF2-40B4-BE49-F238E27FC236}">
                <a16:creationId xmlns:a16="http://schemas.microsoft.com/office/drawing/2014/main" id="{623F95C5-0F66-4CDD-9916-61640560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83" descr="Arrow Right with solid fill">
            <a:extLst>
              <a:ext uri="{FF2B5EF4-FFF2-40B4-BE49-F238E27FC236}">
                <a16:creationId xmlns:a16="http://schemas.microsoft.com/office/drawing/2014/main" id="{4B9F88A0-4758-4B9A-9BD8-551968CA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EDDEEC-14FE-4083-8916-65064DC2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</p:spTree>
    <p:extLst>
      <p:ext uri="{BB962C8B-B14F-4D97-AF65-F5344CB8AC3E}">
        <p14:creationId xmlns:p14="http://schemas.microsoft.com/office/powerpoint/2010/main" val="28099517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115">
            <a:extLst>
              <a:ext uri="{FF2B5EF4-FFF2-40B4-BE49-F238E27FC236}">
                <a16:creationId xmlns:a16="http://schemas.microsoft.com/office/drawing/2014/main" id="{EC745B70-4C89-4AF1-92B6-385196BB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E98E353-0270-4FAD-8E48-6B99BB0B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2F9D690D-9CAF-4B90-BF36-D5AE5A710C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C8A80EA-A877-4BAB-BA6A-5A29E9860329}"/>
              </a:ext>
            </a:extLst>
          </p:cNvPr>
          <p:cNvGrpSpPr/>
          <p:nvPr/>
        </p:nvGrpSpPr>
        <p:grpSpPr>
          <a:xfrm>
            <a:off x="6991916" y="1643803"/>
            <a:ext cx="786431" cy="786431"/>
            <a:chOff x="6648994" y="483326"/>
            <a:chExt cx="966652" cy="96665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6B1C7DB-CF31-48B7-93E5-5F9763DF21B6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623A35-F5F7-4C3C-97D0-4CF857C5C55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8DCFCF-F154-4D40-820C-CEB3B13399D6}"/>
              </a:ext>
            </a:extLst>
          </p:cNvPr>
          <p:cNvGrpSpPr/>
          <p:nvPr/>
        </p:nvGrpSpPr>
        <p:grpSpPr>
          <a:xfrm>
            <a:off x="8044732" y="1709207"/>
            <a:ext cx="786431" cy="786431"/>
            <a:chOff x="8034745" y="436654"/>
            <a:chExt cx="966652" cy="96665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DA43A20-A237-4012-9D53-4C960DAD43D2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5956756-76FB-497F-970D-9B28D018BC04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D74660-78CA-4E3B-98DB-3CDC7ECF913B}"/>
              </a:ext>
            </a:extLst>
          </p:cNvPr>
          <p:cNvGrpSpPr/>
          <p:nvPr/>
        </p:nvGrpSpPr>
        <p:grpSpPr>
          <a:xfrm rot="5400000">
            <a:off x="9260234" y="1674507"/>
            <a:ext cx="786431" cy="786431"/>
            <a:chOff x="6648994" y="483326"/>
            <a:chExt cx="966652" cy="96665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C63BC3C-B8DA-4E06-9B16-9DC3ADD60A3A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7C48869-ADEA-4CA7-9B16-891B32C0E1D5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4CED1C-4928-497A-B14F-B84B5177FD0E}"/>
              </a:ext>
            </a:extLst>
          </p:cNvPr>
          <p:cNvGrpSpPr/>
          <p:nvPr/>
        </p:nvGrpSpPr>
        <p:grpSpPr>
          <a:xfrm rot="5400000">
            <a:off x="10370040" y="1660292"/>
            <a:ext cx="786431" cy="786431"/>
            <a:chOff x="8034745" y="436654"/>
            <a:chExt cx="966652" cy="96665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2266010-218B-4B59-AE98-61DD5248E007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69430F-78E2-4760-BE24-605A036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: Single Corner Rounded 96">
            <a:extLst>
              <a:ext uri="{FF2B5EF4-FFF2-40B4-BE49-F238E27FC236}">
                <a16:creationId xmlns:a16="http://schemas.microsoft.com/office/drawing/2014/main" id="{2412C502-7391-4055-ACE0-923F54D5B5F4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%: $0.05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%: $0.01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72DE6C-561E-4244-989B-344DEEF2B2AA}"/>
              </a:ext>
            </a:extLst>
          </p:cNvPr>
          <p:cNvCxnSpPr>
            <a:cxnSpLocks/>
          </p:cNvCxnSpPr>
          <p:nvPr/>
        </p:nvCxnSpPr>
        <p:spPr>
          <a:xfrm>
            <a:off x="7140701" y="2702524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8D80F6-F11E-412B-946A-53196A538BAB}"/>
              </a:ext>
            </a:extLst>
          </p:cNvPr>
          <p:cNvSpPr txBox="1"/>
          <p:nvPr/>
        </p:nvSpPr>
        <p:spPr>
          <a:xfrm>
            <a:off x="7010997" y="2727661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2FDE23-9517-47EA-A85F-1B43B407773F}"/>
              </a:ext>
            </a:extLst>
          </p:cNvPr>
          <p:cNvSpPr txBox="1"/>
          <p:nvPr/>
        </p:nvSpPr>
        <p:spPr>
          <a:xfrm>
            <a:off x="9497465" y="274952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062428A-1839-47C5-94FD-EA3A01F27BF5}"/>
              </a:ext>
            </a:extLst>
          </p:cNvPr>
          <p:cNvCxnSpPr>
            <a:cxnSpLocks/>
          </p:cNvCxnSpPr>
          <p:nvPr/>
        </p:nvCxnSpPr>
        <p:spPr>
          <a:xfrm>
            <a:off x="9429445" y="2702524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: Single Corner Rounded 116">
            <a:extLst>
              <a:ext uri="{FF2B5EF4-FFF2-40B4-BE49-F238E27FC236}">
                <a16:creationId xmlns:a16="http://schemas.microsoft.com/office/drawing/2014/main" id="{B13B3F4F-210D-49FD-A521-0BAD3E1E4E69}"/>
              </a:ext>
            </a:extLst>
          </p:cNvPr>
          <p:cNvSpPr/>
          <p:nvPr/>
        </p:nvSpPr>
        <p:spPr>
          <a:xfrm rot="16200000" flipH="1">
            <a:off x="66484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%: $0.05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%: $0.01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CD3D521-8885-448B-808F-401715EF56A2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44CE9D7-5B45-452B-B80D-6E50AF08852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96DD857-4FA4-4205-AE5D-DF0CE7246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9EE38F-2664-4AEC-87DE-7DDE4C94384E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0565ECE-EBCE-4BA7-9F22-AEEC62074979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904C43E-F8FB-4198-9B81-7A8ED85C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CC9A500-644D-4960-B0F4-5D929CDB4DEE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E2B596E-72B4-431C-A7E9-5D8D764E0FAD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B346A21-9829-4806-8567-C26000F2D160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6F01AD5-3301-44DF-B786-083647E21D12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DE401E-A41D-42E6-BA74-8C705819512E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885C024-2B2C-4652-BC52-9ADF7EE10D1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8407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54B08C82-ABC3-4028-9771-C26B6479EE0A}"/>
              </a:ext>
            </a:extLst>
          </p:cNvPr>
          <p:cNvSpPr/>
          <p:nvPr/>
        </p:nvSpPr>
        <p:spPr>
          <a:xfrm>
            <a:off x="811896" y="1113328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97" name="Rectangle: Single Corner Rounded 96">
            <a:extLst>
              <a:ext uri="{FF2B5EF4-FFF2-40B4-BE49-F238E27FC236}">
                <a16:creationId xmlns:a16="http://schemas.microsoft.com/office/drawing/2014/main" id="{D2C283CB-BA40-4B85-8315-A124F8449EC5}"/>
              </a:ext>
            </a:extLst>
          </p:cNvPr>
          <p:cNvSpPr/>
          <p:nvPr/>
        </p:nvSpPr>
        <p:spPr>
          <a:xfrm rot="5400000">
            <a:off x="3203109" y="3366232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Distractors: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C3D58C-89C3-402C-8061-F7759685778E}"/>
              </a:ext>
            </a:extLst>
          </p:cNvPr>
          <p:cNvCxnSpPr>
            <a:cxnSpLocks/>
          </p:cNvCxnSpPr>
          <p:nvPr/>
        </p:nvCxnSpPr>
        <p:spPr>
          <a:xfrm>
            <a:off x="1332763" y="2791190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9B71718-79E2-47F5-8624-7CD75F873C25}"/>
              </a:ext>
            </a:extLst>
          </p:cNvPr>
          <p:cNvSpPr txBox="1"/>
          <p:nvPr/>
        </p:nvSpPr>
        <p:spPr>
          <a:xfrm>
            <a:off x="1203059" y="2816327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46221-80B9-4517-95B7-FDC4BCD9EFE2}"/>
              </a:ext>
            </a:extLst>
          </p:cNvPr>
          <p:cNvSpPr txBox="1"/>
          <p:nvPr/>
        </p:nvSpPr>
        <p:spPr>
          <a:xfrm>
            <a:off x="3689527" y="2838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2249922-32C3-4EAE-AC67-1E3D155DE620}"/>
              </a:ext>
            </a:extLst>
          </p:cNvPr>
          <p:cNvCxnSpPr>
            <a:cxnSpLocks/>
          </p:cNvCxnSpPr>
          <p:nvPr/>
        </p:nvCxnSpPr>
        <p:spPr>
          <a:xfrm>
            <a:off x="3621507" y="2791190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: Single Corner Rounded 101">
            <a:extLst>
              <a:ext uri="{FF2B5EF4-FFF2-40B4-BE49-F238E27FC236}">
                <a16:creationId xmlns:a16="http://schemas.microsoft.com/office/drawing/2014/main" id="{B16A6938-4028-4B50-9AE0-281725C5E660}"/>
              </a:ext>
            </a:extLst>
          </p:cNvPr>
          <p:cNvSpPr/>
          <p:nvPr/>
        </p:nvSpPr>
        <p:spPr>
          <a:xfrm rot="16200000" flipH="1">
            <a:off x="840555" y="3366233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Distractors: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655A95-026E-47F8-9D9C-A66209AF9AD9}"/>
              </a:ext>
            </a:extLst>
          </p:cNvPr>
          <p:cNvGrpSpPr/>
          <p:nvPr/>
        </p:nvGrpSpPr>
        <p:grpSpPr>
          <a:xfrm rot="18900000">
            <a:off x="1147171" y="4512269"/>
            <a:ext cx="786431" cy="786431"/>
            <a:chOff x="6648994" y="483326"/>
            <a:chExt cx="966652" cy="96665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DDE6704-2C29-4C47-A7F6-8032DCCD921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7C9E61-4249-4AEB-8B84-A4D7DB72D31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029E26-F454-4055-B15D-7E2D52EBD892}"/>
              </a:ext>
            </a:extLst>
          </p:cNvPr>
          <p:cNvGrpSpPr/>
          <p:nvPr/>
        </p:nvGrpSpPr>
        <p:grpSpPr>
          <a:xfrm rot="2700000">
            <a:off x="2129861" y="4573366"/>
            <a:ext cx="786431" cy="786431"/>
            <a:chOff x="6648994" y="483326"/>
            <a:chExt cx="966652" cy="9666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F0A4E4B-430E-49C5-88B6-F1238A034C9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447E24-1F90-42AA-B0B4-EE2443409A5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D5C0FB8-4BB2-4CF0-81D7-55F35039BA21}"/>
              </a:ext>
            </a:extLst>
          </p:cNvPr>
          <p:cNvGrpSpPr/>
          <p:nvPr/>
        </p:nvGrpSpPr>
        <p:grpSpPr>
          <a:xfrm rot="18900000">
            <a:off x="3472722" y="4775404"/>
            <a:ext cx="786431" cy="786431"/>
            <a:chOff x="8034745" y="436654"/>
            <a:chExt cx="966652" cy="96665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420BCC5-316B-485C-850B-AF43CE7CCD26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3217B4C-018A-47C5-BFFE-531DD9335B0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98EEFD-1648-4203-ACA6-37146F0E58BE}"/>
              </a:ext>
            </a:extLst>
          </p:cNvPr>
          <p:cNvGrpSpPr/>
          <p:nvPr/>
        </p:nvGrpSpPr>
        <p:grpSpPr>
          <a:xfrm rot="2700000">
            <a:off x="4493456" y="4750400"/>
            <a:ext cx="786431" cy="786431"/>
            <a:chOff x="8034745" y="436654"/>
            <a:chExt cx="966652" cy="96665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1F7F5E7-133C-481D-A51E-F16B3808DF3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07EF3E-59A3-4003-A1EC-298584AD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DDE88B-9135-486F-BD49-C5048747EB2E}"/>
              </a:ext>
            </a:extLst>
          </p:cNvPr>
          <p:cNvGrpSpPr/>
          <p:nvPr/>
        </p:nvGrpSpPr>
        <p:grpSpPr>
          <a:xfrm rot="18900000">
            <a:off x="1820633" y="1843612"/>
            <a:ext cx="597122" cy="597122"/>
            <a:chOff x="6648994" y="483326"/>
            <a:chExt cx="966652" cy="96665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7B7BD04-1729-49C1-93BB-4866F6714C6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7B44336-6AAB-4842-B75F-91A2771B755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FB6B20-E817-4C17-92A3-859AD969179D}"/>
              </a:ext>
            </a:extLst>
          </p:cNvPr>
          <p:cNvGrpSpPr/>
          <p:nvPr/>
        </p:nvGrpSpPr>
        <p:grpSpPr>
          <a:xfrm rot="2700000">
            <a:off x="4194895" y="1836988"/>
            <a:ext cx="597122" cy="597122"/>
            <a:chOff x="6648994" y="483326"/>
            <a:chExt cx="966652" cy="96665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5F3834-7709-4E5A-98FE-1B2441E3A35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0A363D8-1060-4E8A-B699-2B8C9F440AD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6795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20F3C6-8E77-48BB-9036-4E350FA3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F6605-BD00-4306-BCCF-7F50E5E2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Phase: </a:t>
            </a:r>
            <a:br>
              <a:rPr lang="en-US" dirty="0"/>
            </a:br>
            <a:r>
              <a:rPr lang="en-US" dirty="0"/>
              <a:t>Lower RT for High Reward Targets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F22AFD-4308-4F26-95F3-58E0B00E3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8060B6-8320-4296-BC76-04F1DC4E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4786"/>
            <a:ext cx="10515600" cy="447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AEF2-CF6D-404B-A209-A7B2218C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66276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High-Value:	728 (3.8)</a:t>
            </a:r>
          </a:p>
          <a:p>
            <a:r>
              <a:rPr lang="en-US" dirty="0"/>
              <a:t>Low-Value: 	710 (3.9)</a:t>
            </a:r>
          </a:p>
          <a:p>
            <a:r>
              <a:rPr lang="en-US" dirty="0"/>
              <a:t>No Distractor: 	655 (5.5)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Phase: </a:t>
            </a:r>
            <a:br>
              <a:rPr lang="en-US" dirty="0"/>
            </a:br>
            <a:r>
              <a:rPr lang="en-US" dirty="0"/>
              <a:t>Higher RT for Previously Rewarded Distractors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9726FB-0209-4FA4-9577-6B77C53D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38" y="1825625"/>
            <a:ext cx="624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EFCDC-B61E-411D-9D63-B247470A17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3597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E58D97-1CC2-42BF-BF6C-5E1EB2A2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Targets</a:t>
            </a:r>
          </a:p>
          <a:p>
            <a:pPr lvl="1"/>
            <a:r>
              <a:rPr lang="en-US" dirty="0"/>
              <a:t>Green non-target</a:t>
            </a:r>
          </a:p>
          <a:p>
            <a:r>
              <a:rPr lang="en-US" dirty="0"/>
              <a:t>No reward feedback given</a:t>
            </a:r>
          </a:p>
          <a:p>
            <a:pPr lvl="1"/>
            <a:r>
              <a:rPr lang="en-US" dirty="0"/>
              <a:t>Compensation based on flat rate</a:t>
            </a:r>
          </a:p>
          <a:p>
            <a:r>
              <a:rPr lang="en-US" dirty="0"/>
              <a:t>Test phase was kept the same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81783-65D1-4D5B-8E16-2F9B76B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Isolating Effects of Selection History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7656-6397-43EC-A84C-9194BBD1F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02"/>
          <a:stretch/>
        </p:blipFill>
        <p:spPr bwMode="auto">
          <a:xfrm>
            <a:off x="5770179" y="1825625"/>
            <a:ext cx="5583621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027C024-7179-45A4-A7B7-3697B0780863}"/>
              </a:ext>
            </a:extLst>
          </p:cNvPr>
          <p:cNvSpPr/>
          <p:nvPr/>
        </p:nvSpPr>
        <p:spPr>
          <a:xfrm>
            <a:off x="8105585" y="244075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4D30-465F-4A3E-BE5F-D99E8323F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25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Anderson et al., 2011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ED7DAF-5C37-40E0-BB0B-5CF89CAF9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Rectangle: Top Corners Rounded 144">
            <a:extLst>
              <a:ext uri="{FF2B5EF4-FFF2-40B4-BE49-F238E27FC236}">
                <a16:creationId xmlns:a16="http://schemas.microsoft.com/office/drawing/2014/main" id="{616E92BD-E6C0-4423-BFAE-DCCCE09740AF}"/>
              </a:ext>
            </a:extLst>
          </p:cNvPr>
          <p:cNvSpPr/>
          <p:nvPr/>
        </p:nvSpPr>
        <p:spPr>
          <a:xfrm>
            <a:off x="6619834" y="588563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126C795-DABC-44B5-83EC-DE896CE5C279}"/>
              </a:ext>
            </a:extLst>
          </p:cNvPr>
          <p:cNvGrpSpPr/>
          <p:nvPr/>
        </p:nvGrpSpPr>
        <p:grpSpPr>
          <a:xfrm>
            <a:off x="6991916" y="1207704"/>
            <a:ext cx="786431" cy="786431"/>
            <a:chOff x="6648994" y="483326"/>
            <a:chExt cx="966652" cy="96665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E5397AE-CBB4-421C-9173-3CFC0FB74DCD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69B980-D32E-483A-8F09-119BB304104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0447DA8-6B2C-4160-BCE1-3C6BBF5D03AC}"/>
              </a:ext>
            </a:extLst>
          </p:cNvPr>
          <p:cNvGrpSpPr/>
          <p:nvPr/>
        </p:nvGrpSpPr>
        <p:grpSpPr>
          <a:xfrm>
            <a:off x="8044732" y="1273108"/>
            <a:ext cx="786431" cy="786431"/>
            <a:chOff x="8034745" y="436654"/>
            <a:chExt cx="966652" cy="96665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1191CE6-09BF-45F2-85FB-041451EEACB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03A9763-796D-4FB6-B935-D32962BF6FEF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0663B90-86BD-4EF1-8C14-790EE03D660C}"/>
              </a:ext>
            </a:extLst>
          </p:cNvPr>
          <p:cNvGrpSpPr/>
          <p:nvPr/>
        </p:nvGrpSpPr>
        <p:grpSpPr>
          <a:xfrm rot="5400000">
            <a:off x="9260234" y="1238408"/>
            <a:ext cx="786431" cy="786431"/>
            <a:chOff x="6648994" y="483326"/>
            <a:chExt cx="966652" cy="96665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E4BE15B-ADB2-4EFE-A14E-00A8946481A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CC55737-ECAB-4458-9B79-ED5732E52C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66CA485-86C4-4287-85EA-989B1583D6B7}"/>
              </a:ext>
            </a:extLst>
          </p:cNvPr>
          <p:cNvGrpSpPr/>
          <p:nvPr/>
        </p:nvGrpSpPr>
        <p:grpSpPr>
          <a:xfrm rot="5400000">
            <a:off x="10370040" y="1224193"/>
            <a:ext cx="786431" cy="786431"/>
            <a:chOff x="8034745" y="436654"/>
            <a:chExt cx="966652" cy="96665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21DA3-9EB0-45F8-A148-7FD5B2EE246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58E6541-FA24-411A-BDF8-909BE590A31F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: Single Corner Rounded 157">
            <a:extLst>
              <a:ext uri="{FF2B5EF4-FFF2-40B4-BE49-F238E27FC236}">
                <a16:creationId xmlns:a16="http://schemas.microsoft.com/office/drawing/2014/main" id="{31C9A75A-CC53-4CAC-89D3-54D59905470E}"/>
              </a:ext>
            </a:extLst>
          </p:cNvPr>
          <p:cNvSpPr/>
          <p:nvPr/>
        </p:nvSpPr>
        <p:spPr>
          <a:xfrm rot="5400000">
            <a:off x="8787537" y="3054057"/>
            <a:ext cx="2784997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531882B-4A00-4F1B-ACB0-91A3EEB58AFF}"/>
              </a:ext>
            </a:extLst>
          </p:cNvPr>
          <p:cNvCxnSpPr>
            <a:cxnSpLocks/>
          </p:cNvCxnSpPr>
          <p:nvPr/>
        </p:nvCxnSpPr>
        <p:spPr>
          <a:xfrm>
            <a:off x="7140701" y="2266425"/>
            <a:ext cx="1541678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C9CADD9-794B-489B-A898-1D627C628F5D}"/>
              </a:ext>
            </a:extLst>
          </p:cNvPr>
          <p:cNvSpPr txBox="1"/>
          <p:nvPr/>
        </p:nvSpPr>
        <p:spPr>
          <a:xfrm>
            <a:off x="7010997" y="2291562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CC5FEE-0900-440A-9A4A-BD3114EFC86C}"/>
              </a:ext>
            </a:extLst>
          </p:cNvPr>
          <p:cNvSpPr txBox="1"/>
          <p:nvPr/>
        </p:nvSpPr>
        <p:spPr>
          <a:xfrm>
            <a:off x="9497465" y="2313422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4F9E0F4-7299-48F4-BE8C-16788A8D5015}"/>
              </a:ext>
            </a:extLst>
          </p:cNvPr>
          <p:cNvCxnSpPr>
            <a:cxnSpLocks/>
          </p:cNvCxnSpPr>
          <p:nvPr/>
        </p:nvCxnSpPr>
        <p:spPr>
          <a:xfrm>
            <a:off x="9429445" y="2266425"/>
            <a:ext cx="165838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: Single Corner Rounded 162">
            <a:extLst>
              <a:ext uri="{FF2B5EF4-FFF2-40B4-BE49-F238E27FC236}">
                <a16:creationId xmlns:a16="http://schemas.microsoft.com/office/drawing/2014/main" id="{565DC4F1-B53B-4495-98BB-8FCA1361DE42}"/>
              </a:ext>
            </a:extLst>
          </p:cNvPr>
          <p:cNvSpPr/>
          <p:nvPr/>
        </p:nvSpPr>
        <p:spPr>
          <a:xfrm rot="16200000" flipH="1">
            <a:off x="6424982" y="3054057"/>
            <a:ext cx="2784997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D77F89F-8B5A-4CE8-B614-B3C9BB4F4EA8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6C0BFED-EF4E-449F-AC18-781199A3DE2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F126E1-8303-4C4C-9D4C-06EC22986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483E3A8-4B2A-4CFF-BF51-D62223399B1B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E5385D-69DA-4246-837E-2BFC07288DD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C9A57D5-5D7B-4828-B1A9-B47762A5CB1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C1F0F66-1667-4B5A-A78D-63DC01FAC339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2EABAC1-9AB1-45AE-90B1-024DB7C5A69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D781419-1E53-4216-905F-A1759862F4D4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A4DEB2E-F300-43C4-8FAF-E57864ABA1C1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82AF1E3-58D8-4CFB-8A7C-CE7DC7319F90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0FE6BC-5CD0-41BD-84F1-B12DB4363E3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AC114B6-38BF-456C-89D1-2E573C2FC87E}"/>
              </a:ext>
            </a:extLst>
          </p:cNvPr>
          <p:cNvGrpSpPr/>
          <p:nvPr/>
        </p:nvGrpSpPr>
        <p:grpSpPr>
          <a:xfrm>
            <a:off x="6843132" y="3494135"/>
            <a:ext cx="786431" cy="786431"/>
            <a:chOff x="6648994" y="483326"/>
            <a:chExt cx="966652" cy="96665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C06FA70-A574-4E0A-9569-177C311C9DD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CB9D5F8-9078-47A0-8935-BED9AF3A38B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43BF9DC-9236-486B-AED9-58EB14E8EAB8}"/>
              </a:ext>
            </a:extLst>
          </p:cNvPr>
          <p:cNvGrpSpPr/>
          <p:nvPr/>
        </p:nvGrpSpPr>
        <p:grpSpPr>
          <a:xfrm rot="5400000">
            <a:off x="7962846" y="3557119"/>
            <a:ext cx="786431" cy="786431"/>
            <a:chOff x="6648994" y="483326"/>
            <a:chExt cx="966652" cy="96665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E4B81FD-5A76-419F-A140-DBA7E86CF3CB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4A05F4A-96E1-4A59-9517-459009545659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93EBA45-33A6-45F0-9145-E6EB2759CBE7}"/>
              </a:ext>
            </a:extLst>
          </p:cNvPr>
          <p:cNvGrpSpPr/>
          <p:nvPr/>
        </p:nvGrpSpPr>
        <p:grpSpPr>
          <a:xfrm>
            <a:off x="1159591" y="245042"/>
            <a:ext cx="3738385" cy="3093686"/>
            <a:chOff x="656393" y="1674090"/>
            <a:chExt cx="4769261" cy="394678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F83DD86-2C02-4CA3-8935-7A7910CED758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E13A1E6-CBED-4CCE-B81A-E679D4FDCD83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C99A8A5-DA24-4EF8-AF70-F1DAC1B35A14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86" name="Plus Sign 185">
              <a:extLst>
                <a:ext uri="{FF2B5EF4-FFF2-40B4-BE49-F238E27FC236}">
                  <a16:creationId xmlns:a16="http://schemas.microsoft.com/office/drawing/2014/main" id="{A363FAE1-2D89-494D-8436-4BE1DFFA8C8E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3054358-276B-4773-A347-BF446170F73E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7C765F51-F6B9-4D6E-9CD0-D103A8D03A0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949DE6A-EEC6-4D58-8030-A9DFC91CB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B0650E7-145A-4168-A3B3-F46899B6F6B7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212" name="Oval 150">
                <a:extLst>
                  <a:ext uri="{FF2B5EF4-FFF2-40B4-BE49-F238E27FC236}">
                    <a16:creationId xmlns:a16="http://schemas.microsoft.com/office/drawing/2014/main" id="{236A3312-885C-4E00-8326-91BD736BE117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B518DA-05FD-46FF-B395-C8A5690D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ED44EE7-B899-4F01-91BB-59C6C6DB3610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27786B6-E5BA-4BF5-A5B0-C2E1F6BFD83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F4DF32B-477A-4EE2-AEEC-6F826F61A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D5B119B-B033-45A5-9790-FDEDC4F9D4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EBF2442-D3BF-4612-9995-59C8DFF1D93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7F10DAD-6ACC-4D5D-83E1-2F98F7C9C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FB037D4-73E9-4F2B-9FDC-BAF5FD9F7813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4A428E12-B152-4672-83D6-DD2EC6C4CA5E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B155F28-2B33-4D1F-AADB-1B8EB1537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AC5D4DA-55C8-449B-BD1A-41D1790EFEA9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30F70D3-B63B-4C10-A9DF-7578FBFD84AF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CF82FE8-9373-4615-A428-BB6BF7F09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C36F8F5-29B5-448B-B2D0-C76F8D188CA0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94" name="Plus Sign 193">
              <a:extLst>
                <a:ext uri="{FF2B5EF4-FFF2-40B4-BE49-F238E27FC236}">
                  <a16:creationId xmlns:a16="http://schemas.microsoft.com/office/drawing/2014/main" id="{894F4BF3-8206-408F-B0FE-D62E44D80A2B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BDB2428-175E-4943-8293-909A99D1C570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7B0BC81-9D7A-4785-81E3-145CA95F2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8D26DCE-2FA6-491D-969E-91D0B42AB0FA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D692F56-6E8E-4976-8EE8-093C0F1EBD32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E9D7DA6-0706-4D02-8F2A-6FCBB7E1F10B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Plus Sign 202">
              <a:extLst>
                <a:ext uri="{FF2B5EF4-FFF2-40B4-BE49-F238E27FC236}">
                  <a16:creationId xmlns:a16="http://schemas.microsoft.com/office/drawing/2014/main" id="{3B8820BE-2E04-456E-BF20-03A9473C2FEE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0BCDFEC-6FD2-4DCD-AAE4-52CD6AD379B1}"/>
              </a:ext>
            </a:extLst>
          </p:cNvPr>
          <p:cNvGrpSpPr/>
          <p:nvPr/>
        </p:nvGrpSpPr>
        <p:grpSpPr>
          <a:xfrm>
            <a:off x="2332229" y="2704362"/>
            <a:ext cx="3738385" cy="3093686"/>
            <a:chOff x="656393" y="1674090"/>
            <a:chExt cx="4769261" cy="394678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904F5DE-72A9-4F18-AC5E-EDB586945C51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8E30C6F-6295-45BA-B885-1342F15CB81D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68B4523-52B1-4ADE-BEDE-3AF00907FD8E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20" name="Plus Sign 219">
              <a:extLst>
                <a:ext uri="{FF2B5EF4-FFF2-40B4-BE49-F238E27FC236}">
                  <a16:creationId xmlns:a16="http://schemas.microsoft.com/office/drawing/2014/main" id="{2FB0845E-3FA0-422C-AB3E-71816D29F289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9D45B8C6-37E1-4E4D-AF1F-E049D4B4ADC2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063A0AB-D693-4DAE-BDEE-2970655D908F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699781C-566A-4AF8-9523-04E7276CC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7D2B9DE8-3563-43CA-9534-A81E324E287D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243" name="Oval 150">
                <a:extLst>
                  <a:ext uri="{FF2B5EF4-FFF2-40B4-BE49-F238E27FC236}">
                    <a16:creationId xmlns:a16="http://schemas.microsoft.com/office/drawing/2014/main" id="{124B7A57-FBC5-489F-9190-83E1C42CEA3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DF2387E9-487B-4E47-9CFE-C4D23C09C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8DED168-BC62-4DC7-B990-5926015B72F2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2DB4DB6-9B11-4B13-A7FD-CE129F579CFF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DC0519F-B873-4850-9BC6-312CC2611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18C585F-4C36-41FE-A672-0B9E6D140559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DA01BE1-9861-4B79-9F23-6DC187997629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4AFB56F-C7BA-400D-974B-E3884BDFB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810794F-10E4-4054-BEE2-82B1AB3C70AB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29FF2C7-8E30-4B14-B611-BBA99BC17AAE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33491EC-B8D3-47FC-BF70-DE3BB6680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0ED3F89-2CD2-42D5-BDAA-F093DD94FDCF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8FD9A0-2034-42B2-9188-61E2A7850FB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EC396F19-6926-488A-87E0-6360C9155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C7F2590-ED65-448D-8E12-58D46DFF8D68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28" name="Plus Sign 227">
              <a:extLst>
                <a:ext uri="{FF2B5EF4-FFF2-40B4-BE49-F238E27FC236}">
                  <a16:creationId xmlns:a16="http://schemas.microsoft.com/office/drawing/2014/main" id="{0EE9ABA7-4C10-40D4-B08A-57A09685F310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FF08216-B299-45F7-A715-E0EDC4BC2CB1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9D80BCB-9CE7-43D5-A9BC-932DE67F0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4BB6946-4F32-4F02-8021-8622229E0FFA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01CAD79-0CE8-417D-9A5D-0F51AE23C119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8544E09-3D95-4AE2-B404-50CA389CD685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Plus Sign 233">
              <a:extLst>
                <a:ext uri="{FF2B5EF4-FFF2-40B4-BE49-F238E27FC236}">
                  <a16:creationId xmlns:a16="http://schemas.microsoft.com/office/drawing/2014/main" id="{4BC6E0DD-CA11-4363-B9F3-F0DBE1A066A3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8895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15400" y="6356350"/>
            <a:ext cx="3276600" cy="501650"/>
          </a:xfrm>
        </p:spPr>
        <p:txBody>
          <a:bodyPr>
            <a:normAutofit fontScale="92500"/>
          </a:bodyPr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2519A6B-CC03-4E7E-940D-EF0F7CEC5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4"/>
          <a:stretch/>
        </p:blipFill>
        <p:spPr bwMode="auto">
          <a:xfrm>
            <a:off x="18781" y="44518"/>
            <a:ext cx="4083367" cy="3183236"/>
          </a:xfrm>
          <a:prstGeom prst="snip2SameRect">
            <a:avLst>
              <a:gd name="adj1" fmla="val 20842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51E7C5-A861-40EF-8438-655DB2C96594}"/>
              </a:ext>
            </a:extLst>
          </p:cNvPr>
          <p:cNvSpPr/>
          <p:nvPr/>
        </p:nvSpPr>
        <p:spPr>
          <a:xfrm>
            <a:off x="6426926" y="174625"/>
            <a:ext cx="5310241" cy="269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Targets:</a:t>
            </a:r>
          </a:p>
          <a:p>
            <a:endParaRPr lang="en-US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5D4C65-682C-416F-9AF2-480A2516A36B}"/>
              </a:ext>
            </a:extLst>
          </p:cNvPr>
          <p:cNvGrpSpPr/>
          <p:nvPr/>
        </p:nvGrpSpPr>
        <p:grpSpPr>
          <a:xfrm>
            <a:off x="6610894" y="855321"/>
            <a:ext cx="966652" cy="966652"/>
            <a:chOff x="6648994" y="483326"/>
            <a:chExt cx="966652" cy="96665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FB41A8-1592-41D9-A9D9-718E9CC2676B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9791ED-CBAA-410C-9E66-00399B295D8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7D3FD7-3D38-48B9-89D6-3B0F8282B9BE}"/>
              </a:ext>
            </a:extLst>
          </p:cNvPr>
          <p:cNvGrpSpPr/>
          <p:nvPr/>
        </p:nvGrpSpPr>
        <p:grpSpPr>
          <a:xfrm>
            <a:off x="7860544" y="861236"/>
            <a:ext cx="966652" cy="966652"/>
            <a:chOff x="8034745" y="436654"/>
            <a:chExt cx="966652" cy="96665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20C362-8BAF-4C07-A973-BCA9669B314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5CAD1E-9E4E-4A9F-B7A0-248EAB40E1C2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7C3E84-EAD3-49DD-91ED-7D761543EA6A}"/>
              </a:ext>
            </a:extLst>
          </p:cNvPr>
          <p:cNvGrpSpPr/>
          <p:nvPr/>
        </p:nvGrpSpPr>
        <p:grpSpPr>
          <a:xfrm rot="5400000">
            <a:off x="9077932" y="852363"/>
            <a:ext cx="966652" cy="966652"/>
            <a:chOff x="6648994" y="483326"/>
            <a:chExt cx="966652" cy="96665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501B2A-28F7-4ACB-B2EF-91798C732BBC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9E53BC-BE73-4111-ACA3-11A1701543A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BB936-5CF2-4E16-AE58-5845AF592D49}"/>
              </a:ext>
            </a:extLst>
          </p:cNvPr>
          <p:cNvSpPr/>
          <p:nvPr/>
        </p:nvSpPr>
        <p:spPr>
          <a:xfrm>
            <a:off x="6426926" y="3049505"/>
            <a:ext cx="2651005" cy="29102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Target Distractor Color: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B6DF8-C315-469C-BAC4-F3D947C3E3DA}"/>
              </a:ext>
            </a:extLst>
          </p:cNvPr>
          <p:cNvSpPr/>
          <p:nvPr/>
        </p:nvSpPr>
        <p:spPr>
          <a:xfrm>
            <a:off x="9086162" y="3049505"/>
            <a:ext cx="2651005" cy="2910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Non-target distractor color:</a:t>
            </a:r>
          </a:p>
          <a:p>
            <a:endParaRPr lang="en-US" sz="2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67DEC5-1050-4A9D-9123-5D0C285F327F}"/>
              </a:ext>
            </a:extLst>
          </p:cNvPr>
          <p:cNvCxnSpPr/>
          <p:nvPr/>
        </p:nvCxnSpPr>
        <p:spPr>
          <a:xfrm>
            <a:off x="6713552" y="2108200"/>
            <a:ext cx="19990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717C07-91D3-4EB4-A097-F3A559712635}"/>
              </a:ext>
            </a:extLst>
          </p:cNvPr>
          <p:cNvSpPr txBox="1"/>
          <p:nvPr/>
        </p:nvSpPr>
        <p:spPr>
          <a:xfrm>
            <a:off x="6789121" y="2133337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Target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52B34C-057C-4CF4-82BC-C40CACDD1B95}"/>
              </a:ext>
            </a:extLst>
          </p:cNvPr>
          <p:cNvSpPr txBox="1"/>
          <p:nvPr/>
        </p:nvSpPr>
        <p:spPr>
          <a:xfrm>
            <a:off x="9481828" y="215519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Target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520C81-8492-4FB4-99CA-B5563937BE99}"/>
              </a:ext>
            </a:extLst>
          </p:cNvPr>
          <p:cNvCxnSpPr/>
          <p:nvPr/>
        </p:nvCxnSpPr>
        <p:spPr>
          <a:xfrm>
            <a:off x="9205960" y="2108200"/>
            <a:ext cx="19990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FD3608-D434-49AD-828A-297A18E31D4F}"/>
              </a:ext>
            </a:extLst>
          </p:cNvPr>
          <p:cNvGrpSpPr/>
          <p:nvPr/>
        </p:nvGrpSpPr>
        <p:grpSpPr>
          <a:xfrm>
            <a:off x="10327582" y="876877"/>
            <a:ext cx="966652" cy="966652"/>
            <a:chOff x="8034745" y="436654"/>
            <a:chExt cx="966652" cy="96665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3399B5D-4F5B-431E-B751-9412393EB249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2695CDF-113C-40E9-85EA-556D1BB16B0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id="{EAA91A46-3F49-478F-A1A9-690372633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2"/>
          <a:stretch/>
        </p:blipFill>
        <p:spPr bwMode="auto">
          <a:xfrm>
            <a:off x="1557595" y="2369178"/>
            <a:ext cx="3938677" cy="3591549"/>
          </a:xfrm>
          <a:prstGeom prst="snip2SameRect">
            <a:avLst>
              <a:gd name="adj1" fmla="val 38689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1E09601-832A-4EB1-93A9-4F422D2B39B8}"/>
              </a:ext>
            </a:extLst>
          </p:cNvPr>
          <p:cNvGrpSpPr/>
          <p:nvPr/>
        </p:nvGrpSpPr>
        <p:grpSpPr>
          <a:xfrm rot="18900000">
            <a:off x="6623181" y="3998436"/>
            <a:ext cx="857042" cy="857042"/>
            <a:chOff x="6648994" y="483326"/>
            <a:chExt cx="966652" cy="96665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13E4727-0A27-4E43-8042-0F423C31941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2DD777-6AA0-4BBA-A15B-C04D462D33C4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DF7C7F-0FFD-4338-A5A1-688973BEE52C}"/>
              </a:ext>
            </a:extLst>
          </p:cNvPr>
          <p:cNvGrpSpPr/>
          <p:nvPr/>
        </p:nvGrpSpPr>
        <p:grpSpPr>
          <a:xfrm rot="2700000">
            <a:off x="7910696" y="3932599"/>
            <a:ext cx="857042" cy="857042"/>
            <a:chOff x="6648994" y="483326"/>
            <a:chExt cx="966652" cy="9666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92CB5F-C5A7-4C41-90E7-D84AA9FC552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503696-FD0E-456A-993B-656E51250E8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03F91-BBA6-4A6E-9774-04326923271F}"/>
              </a:ext>
            </a:extLst>
          </p:cNvPr>
          <p:cNvGrpSpPr/>
          <p:nvPr/>
        </p:nvGrpSpPr>
        <p:grpSpPr>
          <a:xfrm rot="18900000">
            <a:off x="9205404" y="4384106"/>
            <a:ext cx="966652" cy="966652"/>
            <a:chOff x="8034745" y="436654"/>
            <a:chExt cx="966652" cy="9666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D33119-39D4-4170-A50D-A3E9DB1A0B86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57C0B2-A8FA-4488-BF6E-CCFAD9A7557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F3DA75-C938-49F1-B963-A80EF65476C2}"/>
              </a:ext>
            </a:extLst>
          </p:cNvPr>
          <p:cNvGrpSpPr/>
          <p:nvPr/>
        </p:nvGrpSpPr>
        <p:grpSpPr>
          <a:xfrm rot="2700000">
            <a:off x="10552481" y="4365154"/>
            <a:ext cx="966652" cy="966652"/>
            <a:chOff x="8034745" y="436654"/>
            <a:chExt cx="966652" cy="96665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4DA9EF-3718-4FAA-A5D4-9D84A1B1A342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B95969-14C4-4F32-B7F8-DAF184D1252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DAA113-3C1C-4ABA-8740-9397C1D4862F}"/>
              </a:ext>
            </a:extLst>
          </p:cNvPr>
          <p:cNvGrpSpPr/>
          <p:nvPr/>
        </p:nvGrpSpPr>
        <p:grpSpPr>
          <a:xfrm rot="18900000">
            <a:off x="6642270" y="5001646"/>
            <a:ext cx="857042" cy="857042"/>
            <a:chOff x="8034745" y="436654"/>
            <a:chExt cx="966652" cy="9666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DEE5137-CFEC-44D6-9266-03DD60C02AC3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14AD77-0BCD-4821-8663-8ED8C289459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B7D07D-28FE-44A1-B1C5-11D71ABBA504}"/>
              </a:ext>
            </a:extLst>
          </p:cNvPr>
          <p:cNvGrpSpPr/>
          <p:nvPr/>
        </p:nvGrpSpPr>
        <p:grpSpPr>
          <a:xfrm rot="2700000">
            <a:off x="7929761" y="4956282"/>
            <a:ext cx="857042" cy="857042"/>
            <a:chOff x="8034745" y="436654"/>
            <a:chExt cx="966652" cy="96665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DD5C84-AF09-4179-966B-5B66B9CB558C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1FAC52-780A-461F-9DC6-D7EA06257348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3700AABA-9F77-407E-A419-14E3F5B33D43}"/>
              </a:ext>
            </a:extLst>
          </p:cNvPr>
          <p:cNvSpPr/>
          <p:nvPr/>
        </p:nvSpPr>
        <p:spPr>
          <a:xfrm>
            <a:off x="1873735" y="55633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82D570-1B2F-497C-BC82-F42027D060AB}"/>
              </a:ext>
            </a:extLst>
          </p:cNvPr>
          <p:cNvCxnSpPr/>
          <p:nvPr/>
        </p:nvCxnSpPr>
        <p:spPr>
          <a:xfrm>
            <a:off x="6196472" y="174625"/>
            <a:ext cx="0" cy="25939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7F8D32-D4DD-4C5E-9D33-E8A1D9C3ECD9}"/>
              </a:ext>
            </a:extLst>
          </p:cNvPr>
          <p:cNvSpPr txBox="1"/>
          <p:nvPr/>
        </p:nvSpPr>
        <p:spPr>
          <a:xfrm>
            <a:off x="5702394" y="464481"/>
            <a:ext cx="461665" cy="201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Training 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1604C-BDBE-4F72-AC7A-BE9D1A284E96}"/>
              </a:ext>
            </a:extLst>
          </p:cNvPr>
          <p:cNvSpPr txBox="1"/>
          <p:nvPr/>
        </p:nvSpPr>
        <p:spPr>
          <a:xfrm>
            <a:off x="5808045" y="3415904"/>
            <a:ext cx="461665" cy="201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Test Phase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0D0F37-E574-4CF8-955B-F6D26E794A2C}"/>
              </a:ext>
            </a:extLst>
          </p:cNvPr>
          <p:cNvCxnSpPr/>
          <p:nvPr/>
        </p:nvCxnSpPr>
        <p:spPr>
          <a:xfrm>
            <a:off x="6196472" y="3126046"/>
            <a:ext cx="0" cy="25939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9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501" cy="4351338"/>
          </a:xfrm>
        </p:spPr>
        <p:txBody>
          <a:bodyPr/>
          <a:lstStyle/>
          <a:p>
            <a:r>
              <a:rPr lang="en-US" dirty="0"/>
              <a:t>Target: 		634 (4.8)</a:t>
            </a:r>
          </a:p>
          <a:p>
            <a:r>
              <a:rPr lang="en-US" dirty="0"/>
              <a:t>Non-target:	632 (4.1) </a:t>
            </a:r>
          </a:p>
          <a:p>
            <a:r>
              <a:rPr lang="en-US" dirty="0"/>
              <a:t>No Distractor	588 (6.3)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 2: </a:t>
            </a:r>
            <a:br>
              <a:rPr lang="en-US" dirty="0"/>
            </a:br>
            <a:r>
              <a:rPr lang="en-US" dirty="0"/>
              <a:t>No Differences Between Distractor Conditions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5871-B1A6-4C64-A2FC-C0034CAE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01" y="1825625"/>
            <a:ext cx="6085099" cy="435133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E9AF5B-EBFC-4641-A073-916E3656F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04411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3BE-121C-43DF-A3A0-55E42AF1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Rewarded Distractors Resulted in Higher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502A-3B04-4A7B-BF4A-CB88BB3BE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1:</a:t>
            </a:r>
          </a:p>
          <a:p>
            <a:pPr marL="0" indent="0" algn="ctr">
              <a:buNone/>
            </a:pPr>
            <a:r>
              <a:rPr lang="en-US" dirty="0"/>
              <a:t>Rewards</a:t>
            </a:r>
          </a:p>
          <a:p>
            <a:r>
              <a:rPr lang="en-US" dirty="0"/>
              <a:t>High Reward:	728 (3.8)</a:t>
            </a:r>
          </a:p>
          <a:p>
            <a:r>
              <a:rPr lang="en-US" dirty="0"/>
              <a:t>Low Reward: 	710 (3.9)</a:t>
            </a:r>
          </a:p>
          <a:p>
            <a:r>
              <a:rPr lang="en-US" dirty="0"/>
              <a:t>No Distractor: 	655 (5.5)</a:t>
            </a:r>
          </a:p>
          <a:p>
            <a:endParaRPr lang="en-US" dirty="0"/>
          </a:p>
          <a:p>
            <a:r>
              <a:rPr lang="en-US" dirty="0"/>
              <a:t>Shows effect of reward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A096C-96D9-4E90-B4BB-82E825B0B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Experiment 2:</a:t>
            </a:r>
          </a:p>
          <a:p>
            <a:pPr marL="0" indent="0" algn="ctr">
              <a:buNone/>
            </a:pPr>
            <a:r>
              <a:rPr lang="en-US" dirty="0"/>
              <a:t>Only Selection</a:t>
            </a:r>
          </a:p>
          <a:p>
            <a:r>
              <a:rPr lang="en-US" dirty="0"/>
              <a:t>Target Distractor:		634 (4.8)</a:t>
            </a:r>
          </a:p>
          <a:p>
            <a:r>
              <a:rPr lang="en-US" dirty="0"/>
              <a:t>Non-target Distractor:	632 (4.1)</a:t>
            </a:r>
          </a:p>
          <a:p>
            <a:r>
              <a:rPr lang="en-US" dirty="0"/>
              <a:t>No Distractor:		588 (3.6)</a:t>
            </a:r>
          </a:p>
          <a:p>
            <a:endParaRPr lang="en-US" dirty="0"/>
          </a:p>
          <a:p>
            <a:r>
              <a:rPr lang="en-US" dirty="0"/>
              <a:t>Shows effect of only selection history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F278-64C9-455C-9641-33CF04ACD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2F7F68-06AB-4404-9474-4FAD3462F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3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Brief History of the Dreaded Office Cubicle - WSJ">
            <a:extLst>
              <a:ext uri="{FF2B5EF4-FFF2-40B4-BE49-F238E27FC236}">
                <a16:creationId xmlns:a16="http://schemas.microsoft.com/office/drawing/2014/main" id="{CCCF285D-D117-4DDD-99AC-C314D28C5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0"/>
          <a:stretch/>
        </p:blipFill>
        <p:spPr bwMode="auto">
          <a:xfrm>
            <a:off x="0" y="2400300"/>
            <a:ext cx="7134225" cy="4518661"/>
          </a:xfrm>
          <a:prstGeom prst="snip1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C628D-F22B-49EF-868B-13123BB7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057775" y="0"/>
            <a:ext cx="7134225" cy="4752975"/>
          </a:xfrm>
          <a:prstGeom prst="snip1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62561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independently of physical salience or prior selection history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60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392E08-0D2B-4144-8668-03495D96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Anderson, 2017</a:t>
            </a:r>
          </a:p>
          <a:p>
            <a:r>
              <a:rPr lang="en-US" dirty="0"/>
              <a:t>Mine &amp; Saiki, 2015</a:t>
            </a:r>
          </a:p>
          <a:p>
            <a:r>
              <a:rPr lang="en-US" dirty="0"/>
              <a:t>Grégoire &amp; Anderson, 2019</a:t>
            </a:r>
          </a:p>
          <a:p>
            <a:r>
              <a:rPr lang="en-US" dirty="0"/>
              <a:t>Roper et al., 2014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DD861-B30A-4236-92E3-CB7C1EB6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7DAA-0638-452F-9973-EA880CB6B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E344E-1FAD-447F-A94B-4E6C66874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6D717-9D39-4FB9-B38C-EAEA6FCA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86" y="1825625"/>
            <a:ext cx="4823213" cy="43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13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Visual Working Memory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Selective Attention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Reward leads to attentional capture</a:t>
            </a:r>
          </a:p>
        </p:txBody>
      </p:sp>
    </p:spTree>
    <p:extLst>
      <p:ext uri="{BB962C8B-B14F-4D97-AF65-F5344CB8AC3E}">
        <p14:creationId xmlns:p14="http://schemas.microsoft.com/office/powerpoint/2010/main" val="217146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Each item shown for 0.5s</a:t>
            </a:r>
          </a:p>
          <a:p>
            <a:r>
              <a:rPr lang="en-US" dirty="0"/>
              <a:t>Black = 3 pts</a:t>
            </a:r>
          </a:p>
          <a:p>
            <a:r>
              <a:rPr lang="en-US" dirty="0"/>
              <a:t>Red = 25 pts</a:t>
            </a:r>
          </a:p>
          <a:p>
            <a:r>
              <a:rPr lang="en-US" dirty="0"/>
              <a:t>High-reward vs. Equal-reward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Prioritization within visual working memory reflects a flexible focus of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139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 Directions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Characters</a:t>
            </a:r>
          </a:p>
          <a:p>
            <a:pPr marL="0" indent="0">
              <a:buNone/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Խ Կ </a:t>
            </a:r>
            <a:r>
              <a:rPr lang="hy-AM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Ջ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AF3F526-FACF-48A9-9F3E-0B82F3530020}"/>
              </a:ext>
            </a:extLst>
          </p:cNvPr>
          <p:cNvSpPr/>
          <p:nvPr/>
        </p:nvSpPr>
        <p:spPr>
          <a:xfrm flipV="1">
            <a:off x="1129895" y="2565481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02D83C-07B4-4785-9E8E-E00CBE5C0DAD}"/>
              </a:ext>
            </a:extLst>
          </p:cNvPr>
          <p:cNvSpPr/>
          <p:nvPr/>
        </p:nvSpPr>
        <p:spPr>
          <a:xfrm rot="2700000" flipV="1">
            <a:off x="1904053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EEC0CAC-2C2E-4010-9CBC-A9F218683594}"/>
              </a:ext>
            </a:extLst>
          </p:cNvPr>
          <p:cNvSpPr/>
          <p:nvPr/>
        </p:nvSpPr>
        <p:spPr>
          <a:xfrm rot="5400000" flipV="1">
            <a:off x="2759828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13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A11D2-64D9-4817-A3D0-8C19A633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5-24F7-47DF-947A-BF389B3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Description of Results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42E3-C78B-47CD-B373-6A9B5AF1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774E-0B99-40E1-87B2-96AA56A34B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46961-0D02-4172-93DD-A9164CEDE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897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</p:spTree>
    <p:extLst>
      <p:ext uri="{BB962C8B-B14F-4D97-AF65-F5344CB8AC3E}">
        <p14:creationId xmlns:p14="http://schemas.microsoft.com/office/powerpoint/2010/main" val="3869410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 animBg="1"/>
      <p:bldP spid="12" grpId="0" animBg="1"/>
      <p:bldP spid="26" grpId="0" animBg="1"/>
      <p:bldP spid="14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 flipV="1">
            <a:off x="1674607" y="775053"/>
            <a:ext cx="1326807" cy="1326807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0465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940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97531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053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297F7-C98B-42CF-A483-45F10FC3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How reward impacts cognition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2F454-A590-4165-974C-B1D9BB55CDC1}"/>
              </a:ext>
            </a:extLst>
          </p:cNvPr>
          <p:cNvSpPr/>
          <p:nvPr/>
        </p:nvSpPr>
        <p:spPr>
          <a:xfrm>
            <a:off x="5093208" y="4728754"/>
            <a:ext cx="7098792" cy="21292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Attention drives memory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B8F6AFFB-AEA0-4C6C-B8A6-C0BB77D518B4}"/>
              </a:ext>
            </a:extLst>
          </p:cNvPr>
          <p:cNvSpPr/>
          <p:nvPr/>
        </p:nvSpPr>
        <p:spPr>
          <a:xfrm>
            <a:off x="5093208" y="2310725"/>
            <a:ext cx="7098792" cy="3814355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Reward drives attention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82AFB45E-81F1-4A88-A40C-61DED427D217}"/>
              </a:ext>
            </a:extLst>
          </p:cNvPr>
          <p:cNvSpPr/>
          <p:nvPr/>
        </p:nvSpPr>
        <p:spPr>
          <a:xfrm>
            <a:off x="5093208" y="1"/>
            <a:ext cx="7098792" cy="3553094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Reward drives attention</a:t>
            </a:r>
          </a:p>
        </p:txBody>
      </p:sp>
    </p:spTree>
    <p:extLst>
      <p:ext uri="{BB962C8B-B14F-4D97-AF65-F5344CB8AC3E}">
        <p14:creationId xmlns:p14="http://schemas.microsoft.com/office/powerpoint/2010/main" val="17211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678950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130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322BAF6-3E6B-41B3-876D-E08ED180F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42497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321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26146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25387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84538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B68F3-DC92-4117-BF50-BAF735E59781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054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4CCAA16-FF81-42BD-9D82-A620D8F17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81310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10058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D01A5DD-3E54-4C13-A7AE-F6E152444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46223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35691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2272508" y="3100275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3553468" y="3222069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F3B468-2D15-4AAF-A415-840AC914DDAE}"/>
              </a:ext>
            </a:extLst>
          </p:cNvPr>
          <p:cNvSpPr/>
          <p:nvPr/>
        </p:nvSpPr>
        <p:spPr>
          <a:xfrm>
            <a:off x="5179929" y="3013542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6517568" y="3626968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7796284" y="398654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4B17E2-8494-4876-B63A-78FC45CD1F98}"/>
              </a:ext>
            </a:extLst>
          </p:cNvPr>
          <p:cNvSpPr/>
          <p:nvPr/>
        </p:nvSpPr>
        <p:spPr>
          <a:xfrm>
            <a:off x="9082268" y="506068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9E1DF6-D584-4F82-962E-5B849C75A657}"/>
              </a:ext>
            </a:extLst>
          </p:cNvPr>
          <p:cNvSpPr/>
          <p:nvPr/>
        </p:nvSpPr>
        <p:spPr>
          <a:xfrm>
            <a:off x="9422745" y="2992730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046412-391C-45A2-B685-DF17F3F6AB0D}"/>
              </a:ext>
            </a:extLst>
          </p:cNvPr>
          <p:cNvSpPr/>
          <p:nvPr/>
        </p:nvSpPr>
        <p:spPr>
          <a:xfrm>
            <a:off x="10073126" y="4706377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3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D9183-9E0C-417D-914C-3953FCD4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445B3B-4A6A-4A8C-8A3B-B6A26E0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Effect of High-Reward on 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9EDE-417F-4C4C-91BD-2516E1385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A6A5F-85DD-43CA-9222-0944950CC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1AFA0-2275-4307-A19A-F766A71E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80"/>
          <a:stretch/>
        </p:blipFill>
        <p:spPr>
          <a:xfrm>
            <a:off x="1595589" y="1828478"/>
            <a:ext cx="9000822" cy="43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871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automatically and independently of physical salience or prior selection history</a:t>
            </a:r>
          </a:p>
          <a:p>
            <a:r>
              <a:rPr lang="en-US" dirty="0"/>
              <a:t>Attention can be flexibly allocated to maintain memory of rewarded stimuli with some resource trade-offs</a:t>
            </a:r>
          </a:p>
          <a:p>
            <a:r>
              <a:rPr lang="en-US" dirty="0" err="1"/>
              <a:t>Sandry</a:t>
            </a:r>
            <a:r>
              <a:rPr lang="en-US" dirty="0"/>
              <a:t> &amp; Ricker’s study does not show if the attentional effects of rewarded stimuli automatically transfer over to a memory task</a:t>
            </a:r>
          </a:p>
          <a:p>
            <a:r>
              <a:rPr lang="en-US" dirty="0"/>
              <a:t>The use of 2AFC prevents discriminability and criterion analyses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7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Visual Working Memory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Selective Attention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</p:spTree>
    <p:extLst>
      <p:ext uri="{BB962C8B-B14F-4D97-AF65-F5344CB8AC3E}">
        <p14:creationId xmlns:p14="http://schemas.microsoft.com/office/powerpoint/2010/main" val="439778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3BBF0-AA94-4003-978A-3D7337AE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999-5D5A-4267-96BB-C914C9A09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CDB14-AF86-4410-9219-E1585B2DF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3490F-8F4E-4A1C-B27C-509153442BDB}"/>
              </a:ext>
            </a:extLst>
          </p:cNvPr>
          <p:cNvSpPr/>
          <p:nvPr/>
        </p:nvSpPr>
        <p:spPr>
          <a:xfrm>
            <a:off x="1318161" y="2230344"/>
            <a:ext cx="4061361" cy="17931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Anderson Color Association Task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E275FC-9860-4B8B-A97A-5F80E0F625BF}"/>
              </a:ext>
            </a:extLst>
          </p:cNvPr>
          <p:cNvSpPr/>
          <p:nvPr/>
        </p:nvSpPr>
        <p:spPr>
          <a:xfrm>
            <a:off x="6660078" y="2230344"/>
            <a:ext cx="4061361" cy="17931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Sandry</a:t>
            </a:r>
            <a:r>
              <a:rPr lang="en-US" sz="3200" dirty="0"/>
              <a:t> VWM Task</a:t>
            </a:r>
          </a:p>
          <a:p>
            <a:pPr algn="ctr"/>
            <a:r>
              <a:rPr lang="en-US" sz="3200" dirty="0"/>
              <a:t>w/ Modifications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06F49F-861E-4C13-9788-A57BE3B51268}"/>
              </a:ext>
            </a:extLst>
          </p:cNvPr>
          <p:cNvSpPr/>
          <p:nvPr/>
        </p:nvSpPr>
        <p:spPr>
          <a:xfrm>
            <a:off x="5379522" y="2230344"/>
            <a:ext cx="716478" cy="1793174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</p:spTree>
    <p:extLst>
      <p:ext uri="{BB962C8B-B14F-4D97-AF65-F5344CB8AC3E}">
        <p14:creationId xmlns:p14="http://schemas.microsoft.com/office/powerpoint/2010/main" val="217658102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999-5D5A-4267-96BB-C914C9A09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CDB14-AF86-4410-9219-E1585B2DF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83" descr="Arrow Right with solid fill">
            <a:extLst>
              <a:ext uri="{FF2B5EF4-FFF2-40B4-BE49-F238E27FC236}">
                <a16:creationId xmlns:a16="http://schemas.microsoft.com/office/drawing/2014/main" id="{5EB09C25-47EC-4869-BE60-258E21B5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931556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545C40-0621-4C5F-A999-CE5EDC133AE6}"/>
              </a:ext>
            </a:extLst>
          </p:cNvPr>
          <p:cNvSpPr/>
          <p:nvPr/>
        </p:nvSpPr>
        <p:spPr>
          <a:xfrm>
            <a:off x="1634829" y="191856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FDA619-5128-4736-B1F6-ED2F32AB9350}"/>
              </a:ext>
            </a:extLst>
          </p:cNvPr>
          <p:cNvSpPr/>
          <p:nvPr/>
        </p:nvSpPr>
        <p:spPr>
          <a:xfrm>
            <a:off x="6807564" y="191614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</p:spTree>
    <p:extLst>
      <p:ext uri="{BB962C8B-B14F-4D97-AF65-F5344CB8AC3E}">
        <p14:creationId xmlns:p14="http://schemas.microsoft.com/office/powerpoint/2010/main" val="300072913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5A2FDAF-F60D-4632-8588-81E747444A6C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9AD0F29-E1F5-4E62-974A-96DAD300566B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4674EB7C-CD05-4484-9127-4CEA251C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9B8B0125-9AC8-42C4-9D57-2C714EEA1837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54EB3AD-61A5-4E45-82D5-9446F59D1600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AA58397-2655-40A3-843F-5CF78877A3BA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8FF2807-913B-40D8-BC7C-ADED45C891C7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87" name="Plus Sign 186">
            <a:extLst>
              <a:ext uri="{FF2B5EF4-FFF2-40B4-BE49-F238E27FC236}">
                <a16:creationId xmlns:a16="http://schemas.microsoft.com/office/drawing/2014/main" id="{B7D4410F-B4FE-4DA9-BC2E-4E7EB6494D9E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38D7615-C6FA-4C52-B2D0-8DF81902B985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4B3DC1-0469-45AA-BA95-50A4A5AFF27F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D9A7149-ECB6-4C17-8E5A-33EB7001465B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8B7D2B-371F-485F-BB61-97E0FE325433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3C8C62-937A-4FD5-B629-0A2C0CE1C72A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840BC3-42AF-40D6-BD86-388C14D243FF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93D218D-7FB5-4AE5-B65E-D807BB09CA65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Content Placeholder 83" descr="Arrow Right with solid fill">
            <a:extLst>
              <a:ext uri="{FF2B5EF4-FFF2-40B4-BE49-F238E27FC236}">
                <a16:creationId xmlns:a16="http://schemas.microsoft.com/office/drawing/2014/main" id="{F9C492A3-2AF0-47EC-A9DD-9746EA46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716720-F410-4BD7-8641-7312508CB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C55E79-F250-42E9-91A6-DF6EB5B307B5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5321B1-2E0C-4CC3-8C65-57B3F0CDE150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FC057C-77AA-434F-9F38-F0F112D7B459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358935-9629-49FC-8713-1B4593C59CE5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9F9E143-C4C5-4F02-8C6E-EE6F1A82287C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551B670-B089-4129-8A5F-5B8B268DB83F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</p:spTree>
    <p:extLst>
      <p:ext uri="{BB962C8B-B14F-4D97-AF65-F5344CB8AC3E}">
        <p14:creationId xmlns:p14="http://schemas.microsoft.com/office/powerpoint/2010/main" val="353285998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9CE1BC67-08DC-4CA1-95D6-C26B83079B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Green and red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200 trials (4 blocks of 50)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Money substituted with points</a:t>
            </a:r>
          </a:p>
        </p:txBody>
      </p:sp>
      <p:sp>
        <p:nvSpPr>
          <p:cNvPr id="108" name="Rectangle: Single Corner Rounded 107">
            <a:extLst>
              <a:ext uri="{FF2B5EF4-FFF2-40B4-BE49-F238E27FC236}">
                <a16:creationId xmlns:a16="http://schemas.microsoft.com/office/drawing/2014/main" id="{F4AE4625-677F-443A-8840-8C67132F63DC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sp>
        <p:nvSpPr>
          <p:cNvPr id="113" name="Rectangle: Single Corner Rounded 112">
            <a:extLst>
              <a:ext uri="{FF2B5EF4-FFF2-40B4-BE49-F238E27FC236}">
                <a16:creationId xmlns:a16="http://schemas.microsoft.com/office/drawing/2014/main" id="{87256B56-D95B-4E94-BB26-7511378CF9F2}"/>
              </a:ext>
            </a:extLst>
          </p:cNvPr>
          <p:cNvSpPr/>
          <p:nvPr/>
        </p:nvSpPr>
        <p:spPr>
          <a:xfrm rot="16200000" flipH="1">
            <a:off x="66357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F96B86-673A-4375-84B4-4CF153E6FC71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E16ECE-15EA-41EA-9BB3-96F6439ACB4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1D0911-BD63-4B1D-9D8A-2DD33D8F49D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8B5BC1F-3B6F-45EE-A216-FA04C05B6CBD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B900F0-9F93-4634-A972-9323DAA34BF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D155A34-6AA8-42D7-A2DA-605EC1DB5EE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FFD1FF-B936-42D0-8694-19F8BF4FEA6F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D4B786E-8AD5-435A-9CBA-49660F3517A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FC5322-FAFF-4391-8569-47CBFFB8BAF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7FD200-1A47-4144-AE51-AA1E40CD99C6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DFBE289-45C6-41C6-B297-DF75103F032F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C4E02A-E44D-45CE-BC47-D65F2F2F9BD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6654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5188AB7-1A3B-42B6-BF9C-8DB9A48CC268}"/>
              </a:ext>
            </a:extLst>
          </p:cNvPr>
          <p:cNvCxnSpPr>
            <a:cxnSpLocks/>
          </p:cNvCxnSpPr>
          <p:nvPr/>
        </p:nvCxnSpPr>
        <p:spPr>
          <a:xfrm flipH="1">
            <a:off x="3293390" y="938851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7B008BB-AB4C-4531-96A5-A1EE1EFD757D}"/>
              </a:ext>
            </a:extLst>
          </p:cNvPr>
          <p:cNvCxnSpPr>
            <a:cxnSpLocks/>
          </p:cNvCxnSpPr>
          <p:nvPr/>
        </p:nvCxnSpPr>
        <p:spPr>
          <a:xfrm>
            <a:off x="3842030" y="938851"/>
            <a:ext cx="19573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" name="Graphic 204" descr="Badge 1 with solid fill">
            <a:extLst>
              <a:ext uri="{FF2B5EF4-FFF2-40B4-BE49-F238E27FC236}">
                <a16:creationId xmlns:a16="http://schemas.microsoft.com/office/drawing/2014/main" id="{0DD4B457-A98A-4DB4-BAC4-7A6D60D1D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06" name="Graphic 205" descr="Badge with solid fill">
            <a:extLst>
              <a:ext uri="{FF2B5EF4-FFF2-40B4-BE49-F238E27FC236}">
                <a16:creationId xmlns:a16="http://schemas.microsoft.com/office/drawing/2014/main" id="{F2F731BB-E5EF-4149-966D-5A8AE01D1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07" name="Graphic 206" descr="Badge 3 with solid fill">
            <a:extLst>
              <a:ext uri="{FF2B5EF4-FFF2-40B4-BE49-F238E27FC236}">
                <a16:creationId xmlns:a16="http://schemas.microsoft.com/office/drawing/2014/main" id="{D32C6CF0-B31F-47BB-A04A-C84EF2136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08" name="Graphic 207" descr="Badge with solid fill">
            <a:extLst>
              <a:ext uri="{FF2B5EF4-FFF2-40B4-BE49-F238E27FC236}">
                <a16:creationId xmlns:a16="http://schemas.microsoft.com/office/drawing/2014/main" id="{70499850-CAD8-4553-B7C1-5395D9024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09" name="Graphic 208" descr="Badge 3 with solid fill">
            <a:extLst>
              <a:ext uri="{FF2B5EF4-FFF2-40B4-BE49-F238E27FC236}">
                <a16:creationId xmlns:a16="http://schemas.microsoft.com/office/drawing/2014/main" id="{B74607B1-4567-498C-8517-E7625DFFF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10" name="Graphic 209" descr="Badge 1 with solid fill">
            <a:extLst>
              <a:ext uri="{FF2B5EF4-FFF2-40B4-BE49-F238E27FC236}">
                <a16:creationId xmlns:a16="http://schemas.microsoft.com/office/drawing/2014/main" id="{16AD3861-110B-4382-8E91-53BC231B2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11" name="Graphic 210" descr="Badge 3 with solid fill">
            <a:extLst>
              <a:ext uri="{FF2B5EF4-FFF2-40B4-BE49-F238E27FC236}">
                <a16:creationId xmlns:a16="http://schemas.microsoft.com/office/drawing/2014/main" id="{F7E1ED51-7FEA-4989-834C-50B4AF15B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12" name="Graphic 211" descr="Badge 1 with solid fill">
            <a:extLst>
              <a:ext uri="{FF2B5EF4-FFF2-40B4-BE49-F238E27FC236}">
                <a16:creationId xmlns:a16="http://schemas.microsoft.com/office/drawing/2014/main" id="{793EC57F-8BB2-4256-8A8D-D5FE7BFB3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13" name="Graphic 212" descr="Badge with solid fill">
            <a:extLst>
              <a:ext uri="{FF2B5EF4-FFF2-40B4-BE49-F238E27FC236}">
                <a16:creationId xmlns:a16="http://schemas.microsoft.com/office/drawing/2014/main" id="{7E5FEE2D-70A7-42C6-908A-1FC3EBCE5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3B106FA-7B20-4949-A67B-42E5BBAE340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78E3094-FCB1-49CD-9840-24617098B934}"/>
              </a:ext>
            </a:extLst>
          </p:cNvPr>
          <p:cNvCxnSpPr>
            <a:cxnSpLocks/>
          </p:cNvCxnSpPr>
          <p:nvPr/>
        </p:nvCxnSpPr>
        <p:spPr>
          <a:xfrm>
            <a:off x="1464590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6" name="Graphic 215" descr="Badge 1 with solid fill">
            <a:extLst>
              <a:ext uri="{FF2B5EF4-FFF2-40B4-BE49-F238E27FC236}">
                <a16:creationId xmlns:a16="http://schemas.microsoft.com/office/drawing/2014/main" id="{28E2FD52-3484-4DC6-B4E5-E2FC36B62A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217" name="Graphic 216" descr="Badge with solid fill">
            <a:extLst>
              <a:ext uri="{FF2B5EF4-FFF2-40B4-BE49-F238E27FC236}">
                <a16:creationId xmlns:a16="http://schemas.microsoft.com/office/drawing/2014/main" id="{F3A4C360-BD9C-4008-8B7A-C612E47D1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218" name="Graphic 217" descr="Badge 3 with solid fill">
            <a:extLst>
              <a:ext uri="{FF2B5EF4-FFF2-40B4-BE49-F238E27FC236}">
                <a16:creationId xmlns:a16="http://schemas.microsoft.com/office/drawing/2014/main" id="{27B8301A-EF1B-45C4-8BC2-7EDAD630E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FF6ADCC-5486-414B-A07C-892DAE944B7D}"/>
              </a:ext>
            </a:extLst>
          </p:cNvPr>
          <p:cNvCxnSpPr>
            <a:cxnSpLocks/>
          </p:cNvCxnSpPr>
          <p:nvPr/>
        </p:nvCxnSpPr>
        <p:spPr>
          <a:xfrm>
            <a:off x="2014137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" name="Graphic 219" descr="Badge 1 with solid fill">
            <a:extLst>
              <a:ext uri="{FF2B5EF4-FFF2-40B4-BE49-F238E27FC236}">
                <a16:creationId xmlns:a16="http://schemas.microsoft.com/office/drawing/2014/main" id="{7DC3E9EC-F1DE-40A1-9840-5BC1EFE35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221" name="Graphic 220" descr="Badge with solid fill">
            <a:extLst>
              <a:ext uri="{FF2B5EF4-FFF2-40B4-BE49-F238E27FC236}">
                <a16:creationId xmlns:a16="http://schemas.microsoft.com/office/drawing/2014/main" id="{9C5B73CF-D4E5-49CB-9A32-A8297A56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222" name="Graphic 221" descr="Badge 3 with solid fill">
            <a:extLst>
              <a:ext uri="{FF2B5EF4-FFF2-40B4-BE49-F238E27FC236}">
                <a16:creationId xmlns:a16="http://schemas.microsoft.com/office/drawing/2014/main" id="{4C0C5A4A-E0F5-4230-A5C4-E42103E67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223" name="Graphic 222" descr="Badge 1 with solid fill">
            <a:extLst>
              <a:ext uri="{FF2B5EF4-FFF2-40B4-BE49-F238E27FC236}">
                <a16:creationId xmlns:a16="http://schemas.microsoft.com/office/drawing/2014/main" id="{0B080C25-77F3-46E4-B1F7-040BB378B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224" name="Graphic 223" descr="Badge with solid fill">
            <a:extLst>
              <a:ext uri="{FF2B5EF4-FFF2-40B4-BE49-F238E27FC236}">
                <a16:creationId xmlns:a16="http://schemas.microsoft.com/office/drawing/2014/main" id="{D3C5B518-3657-4791-85C8-D14EE5502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225" name="Graphic 224" descr="Badge 3 with solid fill">
            <a:extLst>
              <a:ext uri="{FF2B5EF4-FFF2-40B4-BE49-F238E27FC236}">
                <a16:creationId xmlns:a16="http://schemas.microsoft.com/office/drawing/2014/main" id="{DF12C658-4794-4C00-AA7C-391C6455B6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596DD71-463B-4F24-A45F-352D9E725D9F}"/>
              </a:ext>
            </a:extLst>
          </p:cNvPr>
          <p:cNvCxnSpPr>
            <a:cxnSpLocks/>
          </p:cNvCxnSpPr>
          <p:nvPr/>
        </p:nvCxnSpPr>
        <p:spPr>
          <a:xfrm>
            <a:off x="2559602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309A7EE-AA9F-4135-9F79-9331175E85A2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6A09AFB-B0D2-421D-A248-384B395D8A57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171977E-9F2C-40D4-8E18-D9BE4C1594C5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0FC492A8-CCC6-47F7-B6E1-E88A487C490B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0568463-2560-4F9B-93AA-D7419FFD9588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90591237-B052-4559-9CCA-44C346180B02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1064524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5A2FDAF-F60D-4632-8588-81E747444A6C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9AD0F29-E1F5-4E62-974A-96DAD300566B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4674EB7C-CD05-4484-9127-4CEA251C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9B8B0125-9AC8-42C4-9D57-2C714EEA1837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54EB3AD-61A5-4E45-82D5-9446F59D1600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AA58397-2655-40A3-843F-5CF78877A3BA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8FF2807-913B-40D8-BC7C-ADED45C891C7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87" name="Plus Sign 186">
            <a:extLst>
              <a:ext uri="{FF2B5EF4-FFF2-40B4-BE49-F238E27FC236}">
                <a16:creationId xmlns:a16="http://schemas.microsoft.com/office/drawing/2014/main" id="{B7D4410F-B4FE-4DA9-BC2E-4E7EB6494D9E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38D7615-C6FA-4C52-B2D0-8DF81902B985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4B3DC1-0469-45AA-BA95-50A4A5AFF27F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D9A7149-ECB6-4C17-8E5A-33EB7001465B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8B7D2B-371F-485F-BB61-97E0FE325433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3C8C62-937A-4FD5-B629-0A2C0CE1C72A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840BC3-42AF-40D6-BD86-388C14D243FF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93D218D-7FB5-4AE5-B65E-D807BB09CA65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716720-F410-4BD7-8641-7312508CB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C55E79-F250-42E9-91A6-DF6EB5B307B5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5321B1-2E0C-4CC3-8C65-57B3F0CDE150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FC057C-77AA-434F-9F38-F0F112D7B459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358935-9629-49FC-8713-1B4593C59CE5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9F9E143-C4C5-4F02-8C6E-EE6F1A82287C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551B670-B089-4129-8A5F-5B8B268DB83F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0537B2DF-F844-433B-AD21-98652D662A9D}"/>
              </a:ext>
            </a:extLst>
          </p:cNvPr>
          <p:cNvSpPr/>
          <p:nvPr/>
        </p:nvSpPr>
        <p:spPr>
          <a:xfrm>
            <a:off x="593536" y="334990"/>
            <a:ext cx="4754880" cy="2824617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200 Old/New trials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 Old &amp; XX New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Green (XX), Red (XX), &amp; No Color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Llists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(xx0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reward feedback</a:t>
            </a:r>
          </a:p>
          <a:p>
            <a:pPr>
              <a:spcBef>
                <a:spcPts val="500"/>
              </a:spcBef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B7418F-C122-4745-A773-E417C11E9564}"/>
              </a:ext>
            </a:extLst>
          </p:cNvPr>
          <p:cNvCxnSpPr>
            <a:cxnSpLocks/>
          </p:cNvCxnSpPr>
          <p:nvPr/>
        </p:nvCxnSpPr>
        <p:spPr>
          <a:xfrm flipH="1">
            <a:off x="3293390" y="3984553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BFF4E-99D6-4BC4-9B7B-FACF536024D4}"/>
              </a:ext>
            </a:extLst>
          </p:cNvPr>
          <p:cNvCxnSpPr>
            <a:cxnSpLocks/>
          </p:cNvCxnSpPr>
          <p:nvPr/>
        </p:nvCxnSpPr>
        <p:spPr>
          <a:xfrm>
            <a:off x="3842030" y="3984553"/>
            <a:ext cx="19573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Graphic 52" descr="Badge 1 with solid fill">
            <a:extLst>
              <a:ext uri="{FF2B5EF4-FFF2-40B4-BE49-F238E27FC236}">
                <a16:creationId xmlns:a16="http://schemas.microsoft.com/office/drawing/2014/main" id="{7E81CFCF-3A23-48F9-8871-1B2EBBBA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4075993"/>
            <a:ext cx="545301" cy="545301"/>
          </a:xfrm>
          <a:prstGeom prst="rect">
            <a:avLst/>
          </a:prstGeom>
        </p:spPr>
      </p:pic>
      <p:pic>
        <p:nvPicPr>
          <p:cNvPr id="55" name="Graphic 54" descr="Badge with solid fill">
            <a:extLst>
              <a:ext uri="{FF2B5EF4-FFF2-40B4-BE49-F238E27FC236}">
                <a16:creationId xmlns:a16="http://schemas.microsoft.com/office/drawing/2014/main" id="{35C3F01E-2953-4DF8-9417-38268C355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4716073"/>
            <a:ext cx="545301" cy="545301"/>
          </a:xfrm>
          <a:prstGeom prst="rect">
            <a:avLst/>
          </a:prstGeom>
        </p:spPr>
      </p:pic>
      <p:pic>
        <p:nvPicPr>
          <p:cNvPr id="56" name="Graphic 55" descr="Badge 3 with solid fill">
            <a:extLst>
              <a:ext uri="{FF2B5EF4-FFF2-40B4-BE49-F238E27FC236}">
                <a16:creationId xmlns:a16="http://schemas.microsoft.com/office/drawing/2014/main" id="{16610D0C-1B52-405C-A18D-33779EC36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390" y="5356153"/>
            <a:ext cx="545301" cy="545301"/>
          </a:xfrm>
          <a:prstGeom prst="rect">
            <a:avLst/>
          </a:prstGeom>
        </p:spPr>
      </p:pic>
      <p:pic>
        <p:nvPicPr>
          <p:cNvPr id="57" name="Graphic 56" descr="Badge with solid fill">
            <a:extLst>
              <a:ext uri="{FF2B5EF4-FFF2-40B4-BE49-F238E27FC236}">
                <a16:creationId xmlns:a16="http://schemas.microsoft.com/office/drawing/2014/main" id="{B886F6FE-A4B8-45BD-8218-EC33C3CAB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4075993"/>
            <a:ext cx="545301" cy="545301"/>
          </a:xfrm>
          <a:prstGeom prst="rect">
            <a:avLst/>
          </a:prstGeom>
        </p:spPr>
      </p:pic>
      <p:pic>
        <p:nvPicPr>
          <p:cNvPr id="58" name="Graphic 57" descr="Badge 3 with solid fill">
            <a:extLst>
              <a:ext uri="{FF2B5EF4-FFF2-40B4-BE49-F238E27FC236}">
                <a16:creationId xmlns:a16="http://schemas.microsoft.com/office/drawing/2014/main" id="{DA15E57B-EC9D-4633-9732-975C0ECB5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4075993"/>
            <a:ext cx="545301" cy="545301"/>
          </a:xfrm>
          <a:prstGeom prst="rect">
            <a:avLst/>
          </a:prstGeom>
        </p:spPr>
      </p:pic>
      <p:pic>
        <p:nvPicPr>
          <p:cNvPr id="59" name="Graphic 58" descr="Badge 1 with solid fill">
            <a:extLst>
              <a:ext uri="{FF2B5EF4-FFF2-40B4-BE49-F238E27FC236}">
                <a16:creationId xmlns:a16="http://schemas.microsoft.com/office/drawing/2014/main" id="{462D9095-14AF-4955-A816-B83D8881B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4716073"/>
            <a:ext cx="545301" cy="545301"/>
          </a:xfrm>
          <a:prstGeom prst="rect">
            <a:avLst/>
          </a:prstGeom>
        </p:spPr>
      </p:pic>
      <p:pic>
        <p:nvPicPr>
          <p:cNvPr id="60" name="Graphic 59" descr="Badge 3 with solid fill">
            <a:extLst>
              <a:ext uri="{FF2B5EF4-FFF2-40B4-BE49-F238E27FC236}">
                <a16:creationId xmlns:a16="http://schemas.microsoft.com/office/drawing/2014/main" id="{4897DD52-61C7-45D4-BC2C-C66C0AAD6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0670" y="4716073"/>
            <a:ext cx="545301" cy="545301"/>
          </a:xfrm>
          <a:prstGeom prst="rect">
            <a:avLst/>
          </a:prstGeom>
        </p:spPr>
      </p:pic>
      <p:pic>
        <p:nvPicPr>
          <p:cNvPr id="61" name="Graphic 60" descr="Badge 1 with solid fill">
            <a:extLst>
              <a:ext uri="{FF2B5EF4-FFF2-40B4-BE49-F238E27FC236}">
                <a16:creationId xmlns:a16="http://schemas.microsoft.com/office/drawing/2014/main" id="{819D5FD4-5063-44A6-98F6-6D49E04D8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2030" y="5356153"/>
            <a:ext cx="545301" cy="545301"/>
          </a:xfrm>
          <a:prstGeom prst="rect">
            <a:avLst/>
          </a:prstGeom>
        </p:spPr>
      </p:pic>
      <p:pic>
        <p:nvPicPr>
          <p:cNvPr id="62" name="Graphic 61" descr="Badge with solid fill">
            <a:extLst>
              <a:ext uri="{FF2B5EF4-FFF2-40B4-BE49-F238E27FC236}">
                <a16:creationId xmlns:a16="http://schemas.microsoft.com/office/drawing/2014/main" id="{BEDBD379-974E-4422-A5C2-DFC7555EF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0670" y="5356153"/>
            <a:ext cx="545301" cy="54530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BB0A6D-C698-4F67-9195-4AC989E2EADA}"/>
              </a:ext>
            </a:extLst>
          </p:cNvPr>
          <p:cNvCxnSpPr>
            <a:cxnSpLocks/>
          </p:cNvCxnSpPr>
          <p:nvPr/>
        </p:nvCxnSpPr>
        <p:spPr>
          <a:xfrm flipH="1">
            <a:off x="915950" y="3984553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177FD1-208F-473A-9ECD-70C123E34643}"/>
              </a:ext>
            </a:extLst>
          </p:cNvPr>
          <p:cNvCxnSpPr>
            <a:cxnSpLocks/>
          </p:cNvCxnSpPr>
          <p:nvPr/>
        </p:nvCxnSpPr>
        <p:spPr>
          <a:xfrm>
            <a:off x="1464590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3B3B0190-F300-43A6-AD5F-5C563EFFD5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950" y="4075993"/>
            <a:ext cx="545301" cy="545301"/>
          </a:xfrm>
          <a:prstGeom prst="rect">
            <a:avLst/>
          </a:prstGeom>
        </p:spPr>
      </p:pic>
      <p:pic>
        <p:nvPicPr>
          <p:cNvPr id="66" name="Graphic 65" descr="Badge with solid fill">
            <a:extLst>
              <a:ext uri="{FF2B5EF4-FFF2-40B4-BE49-F238E27FC236}">
                <a16:creationId xmlns:a16="http://schemas.microsoft.com/office/drawing/2014/main" id="{089F3312-7611-495C-B2AA-1A1995C38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4590" y="4075993"/>
            <a:ext cx="545301" cy="545301"/>
          </a:xfrm>
          <a:prstGeom prst="rect">
            <a:avLst/>
          </a:prstGeom>
        </p:spPr>
      </p:pic>
      <p:pic>
        <p:nvPicPr>
          <p:cNvPr id="67" name="Graphic 66" descr="Badge 3 with solid fill">
            <a:extLst>
              <a:ext uri="{FF2B5EF4-FFF2-40B4-BE49-F238E27FC236}">
                <a16:creationId xmlns:a16="http://schemas.microsoft.com/office/drawing/2014/main" id="{5C699893-788E-4AB5-8CEC-CC5DF95D0C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4075993"/>
            <a:ext cx="545301" cy="545301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71430A-B750-4910-8A44-F8B77FDF3D33}"/>
              </a:ext>
            </a:extLst>
          </p:cNvPr>
          <p:cNvCxnSpPr>
            <a:cxnSpLocks/>
          </p:cNvCxnSpPr>
          <p:nvPr/>
        </p:nvCxnSpPr>
        <p:spPr>
          <a:xfrm>
            <a:off x="2014137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Badge 1 with solid fill">
            <a:extLst>
              <a:ext uri="{FF2B5EF4-FFF2-40B4-BE49-F238E27FC236}">
                <a16:creationId xmlns:a16="http://schemas.microsoft.com/office/drawing/2014/main" id="{9B0AC4C1-166F-4DFA-BB65-4B6BE0ABD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950" y="4712734"/>
            <a:ext cx="545301" cy="545301"/>
          </a:xfrm>
          <a:prstGeom prst="rect">
            <a:avLst/>
          </a:prstGeom>
        </p:spPr>
      </p:pic>
      <p:pic>
        <p:nvPicPr>
          <p:cNvPr id="70" name="Graphic 69" descr="Badge with solid fill">
            <a:extLst>
              <a:ext uri="{FF2B5EF4-FFF2-40B4-BE49-F238E27FC236}">
                <a16:creationId xmlns:a16="http://schemas.microsoft.com/office/drawing/2014/main" id="{997A59E8-6DB8-4732-89CC-3DDF86FA1A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64590" y="4712734"/>
            <a:ext cx="545301" cy="545301"/>
          </a:xfrm>
          <a:prstGeom prst="rect">
            <a:avLst/>
          </a:prstGeom>
        </p:spPr>
      </p:pic>
      <p:pic>
        <p:nvPicPr>
          <p:cNvPr id="71" name="Graphic 70" descr="Badge 3 with solid fill">
            <a:extLst>
              <a:ext uri="{FF2B5EF4-FFF2-40B4-BE49-F238E27FC236}">
                <a16:creationId xmlns:a16="http://schemas.microsoft.com/office/drawing/2014/main" id="{D0DEEB46-6B18-404D-91D1-962049D0B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4712734"/>
            <a:ext cx="545301" cy="545301"/>
          </a:xfrm>
          <a:prstGeom prst="rect">
            <a:avLst/>
          </a:prstGeom>
        </p:spPr>
      </p:pic>
      <p:pic>
        <p:nvPicPr>
          <p:cNvPr id="72" name="Graphic 71" descr="Badge 1 with solid fill">
            <a:extLst>
              <a:ext uri="{FF2B5EF4-FFF2-40B4-BE49-F238E27FC236}">
                <a16:creationId xmlns:a16="http://schemas.microsoft.com/office/drawing/2014/main" id="{E6C0CD54-3F06-4B04-A765-874DD1C59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57" y="5356153"/>
            <a:ext cx="545301" cy="545301"/>
          </a:xfrm>
          <a:prstGeom prst="rect">
            <a:avLst/>
          </a:prstGeom>
        </p:spPr>
      </p:pic>
      <p:pic>
        <p:nvPicPr>
          <p:cNvPr id="73" name="Graphic 72" descr="Badge with solid fill">
            <a:extLst>
              <a:ext uri="{FF2B5EF4-FFF2-40B4-BE49-F238E27FC236}">
                <a16:creationId xmlns:a16="http://schemas.microsoft.com/office/drawing/2014/main" id="{A340DF43-4A4C-4040-B357-1D9BB229E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497" y="5356153"/>
            <a:ext cx="545301" cy="545301"/>
          </a:xfrm>
          <a:prstGeom prst="rect">
            <a:avLst/>
          </a:prstGeom>
        </p:spPr>
      </p:pic>
      <p:pic>
        <p:nvPicPr>
          <p:cNvPr id="74" name="Graphic 73" descr="Badge 3 with solid fill">
            <a:extLst>
              <a:ext uri="{FF2B5EF4-FFF2-40B4-BE49-F238E27FC236}">
                <a16:creationId xmlns:a16="http://schemas.microsoft.com/office/drawing/2014/main" id="{CC0F1009-F987-4BA3-9A6D-2192778E28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4137" y="5356153"/>
            <a:ext cx="545301" cy="54530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10C0B0-9BA8-40E1-B3E6-06E3B192F210}"/>
              </a:ext>
            </a:extLst>
          </p:cNvPr>
          <p:cNvCxnSpPr>
            <a:cxnSpLocks/>
          </p:cNvCxnSpPr>
          <p:nvPr/>
        </p:nvCxnSpPr>
        <p:spPr>
          <a:xfrm>
            <a:off x="2559602" y="3984553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5969B62-F388-4D9D-8467-4D2E6F7AF366}"/>
              </a:ext>
            </a:extLst>
          </p:cNvPr>
          <p:cNvSpPr txBox="1"/>
          <p:nvPr/>
        </p:nvSpPr>
        <p:spPr>
          <a:xfrm>
            <a:off x="448227" y="3984554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51F231-72E0-4E16-850F-A39C6FF4068B}"/>
              </a:ext>
            </a:extLst>
          </p:cNvPr>
          <p:cNvSpPr txBox="1"/>
          <p:nvPr/>
        </p:nvSpPr>
        <p:spPr>
          <a:xfrm>
            <a:off x="919289" y="3515109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117F7F-DDD8-44E5-BAED-9CBBDE0ACE17}"/>
              </a:ext>
            </a:extLst>
          </p:cNvPr>
          <p:cNvSpPr txBox="1"/>
          <p:nvPr/>
        </p:nvSpPr>
        <p:spPr>
          <a:xfrm>
            <a:off x="3313788" y="3526996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E707167-237B-4FC2-BD35-C885DD4E00D4}"/>
              </a:ext>
            </a:extLst>
          </p:cNvPr>
          <p:cNvSpPr/>
          <p:nvPr/>
        </p:nvSpPr>
        <p:spPr>
          <a:xfrm>
            <a:off x="5017770" y="412843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9F4531-D325-4895-BCC5-1F3D5981D9E3}"/>
              </a:ext>
            </a:extLst>
          </p:cNvPr>
          <p:cNvSpPr/>
          <p:nvPr/>
        </p:nvSpPr>
        <p:spPr>
          <a:xfrm>
            <a:off x="5020247" y="4768848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99DEFD-90C7-48E3-8F20-DDD8D5863B15}"/>
              </a:ext>
            </a:extLst>
          </p:cNvPr>
          <p:cNvSpPr/>
          <p:nvPr/>
        </p:nvSpPr>
        <p:spPr>
          <a:xfrm>
            <a:off x="5017770" y="5409264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5688860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38851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02807A-F1D9-4003-8698-A6079442C109}"/>
              </a:ext>
            </a:extLst>
          </p:cNvPr>
          <p:cNvCxnSpPr>
            <a:cxnSpLocks/>
          </p:cNvCxnSpPr>
          <p:nvPr/>
        </p:nvCxnSpPr>
        <p:spPr>
          <a:xfrm>
            <a:off x="3842030" y="938851"/>
            <a:ext cx="19573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8AC386-ECF9-4369-BEF3-BD7C8945FDDF}"/>
              </a:ext>
            </a:extLst>
          </p:cNvPr>
          <p:cNvCxnSpPr>
            <a:cxnSpLocks/>
          </p:cNvCxnSpPr>
          <p:nvPr/>
        </p:nvCxnSpPr>
        <p:spPr>
          <a:xfrm>
            <a:off x="1464590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5B8150-E7C8-4E4A-A261-7F79896923C7}"/>
              </a:ext>
            </a:extLst>
          </p:cNvPr>
          <p:cNvCxnSpPr>
            <a:cxnSpLocks/>
          </p:cNvCxnSpPr>
          <p:nvPr/>
        </p:nvCxnSpPr>
        <p:spPr>
          <a:xfrm>
            <a:off x="2014137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1EA2C1-6390-4DBE-A1CF-8659C14CB283}"/>
              </a:ext>
            </a:extLst>
          </p:cNvPr>
          <p:cNvCxnSpPr>
            <a:cxnSpLocks/>
          </p:cNvCxnSpPr>
          <p:nvPr/>
        </p:nvCxnSpPr>
        <p:spPr>
          <a:xfrm>
            <a:off x="2559602" y="93885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87B514-F29E-4EA7-B697-FA996FEE0FE3}"/>
              </a:ext>
            </a:extLst>
          </p:cNvPr>
          <p:cNvCxnSpPr>
            <a:cxnSpLocks/>
          </p:cNvCxnSpPr>
          <p:nvPr/>
        </p:nvCxnSpPr>
        <p:spPr>
          <a:xfrm flipH="1">
            <a:off x="3289144" y="3198291"/>
            <a:ext cx="0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E4CF29-6510-4C23-9E45-6517600F7EB5}"/>
              </a:ext>
            </a:extLst>
          </p:cNvPr>
          <p:cNvCxnSpPr>
            <a:cxnSpLocks/>
          </p:cNvCxnSpPr>
          <p:nvPr/>
        </p:nvCxnSpPr>
        <p:spPr>
          <a:xfrm>
            <a:off x="3837784" y="3198291"/>
            <a:ext cx="19573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1BFB5C1B-AD3B-4C3D-B4BF-EE68D263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44" y="3289731"/>
            <a:ext cx="545301" cy="545301"/>
          </a:xfrm>
          <a:prstGeom prst="rect">
            <a:avLst/>
          </a:prstGeom>
        </p:spPr>
      </p:pic>
      <p:pic>
        <p:nvPicPr>
          <p:cNvPr id="112" name="Graphic 111" descr="Badge with solid fill">
            <a:extLst>
              <a:ext uri="{FF2B5EF4-FFF2-40B4-BE49-F238E27FC236}">
                <a16:creationId xmlns:a16="http://schemas.microsoft.com/office/drawing/2014/main" id="{EBE8F1E7-C429-4440-8ADD-F8588D44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144" y="3929811"/>
            <a:ext cx="545301" cy="545301"/>
          </a:xfrm>
          <a:prstGeom prst="rect">
            <a:avLst/>
          </a:prstGeom>
        </p:spPr>
      </p:pic>
      <p:pic>
        <p:nvPicPr>
          <p:cNvPr id="113" name="Graphic 112" descr="Badge 3 with solid fill">
            <a:extLst>
              <a:ext uri="{FF2B5EF4-FFF2-40B4-BE49-F238E27FC236}">
                <a16:creationId xmlns:a16="http://schemas.microsoft.com/office/drawing/2014/main" id="{A7B77408-D380-4868-B345-2534FD1D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144" y="4569891"/>
            <a:ext cx="545301" cy="545301"/>
          </a:xfrm>
          <a:prstGeom prst="rect">
            <a:avLst/>
          </a:prstGeom>
        </p:spPr>
      </p:pic>
      <p:pic>
        <p:nvPicPr>
          <p:cNvPr id="114" name="Graphic 113" descr="Badge with solid fill">
            <a:extLst>
              <a:ext uri="{FF2B5EF4-FFF2-40B4-BE49-F238E27FC236}">
                <a16:creationId xmlns:a16="http://schemas.microsoft.com/office/drawing/2014/main" id="{365BF1B9-A0C7-47BF-99DD-8A40BF552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7784" y="3289731"/>
            <a:ext cx="545301" cy="54530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04356677-290C-4198-AACC-8E65B13C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289731"/>
            <a:ext cx="545301" cy="545301"/>
          </a:xfrm>
          <a:prstGeom prst="rect">
            <a:avLst/>
          </a:prstGeom>
        </p:spPr>
      </p:pic>
      <p:pic>
        <p:nvPicPr>
          <p:cNvPr id="116" name="Graphic 115" descr="Badge 1 with solid fill">
            <a:extLst>
              <a:ext uri="{FF2B5EF4-FFF2-40B4-BE49-F238E27FC236}">
                <a16:creationId xmlns:a16="http://schemas.microsoft.com/office/drawing/2014/main" id="{52DA654F-A28F-4C62-A081-DCA9C5B7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3929811"/>
            <a:ext cx="545301" cy="545301"/>
          </a:xfrm>
          <a:prstGeom prst="rect">
            <a:avLst/>
          </a:prstGeom>
        </p:spPr>
      </p:pic>
      <p:pic>
        <p:nvPicPr>
          <p:cNvPr id="117" name="Graphic 116" descr="Badge 3 with solid fill">
            <a:extLst>
              <a:ext uri="{FF2B5EF4-FFF2-40B4-BE49-F238E27FC236}">
                <a16:creationId xmlns:a16="http://schemas.microsoft.com/office/drawing/2014/main" id="{9619365B-F046-486E-9BEE-AFC7E9522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929811"/>
            <a:ext cx="545301" cy="545301"/>
          </a:xfrm>
          <a:prstGeom prst="rect">
            <a:avLst/>
          </a:prstGeom>
        </p:spPr>
      </p:pic>
      <p:pic>
        <p:nvPicPr>
          <p:cNvPr id="118" name="Graphic 117" descr="Badge 1 with solid fill">
            <a:extLst>
              <a:ext uri="{FF2B5EF4-FFF2-40B4-BE49-F238E27FC236}">
                <a16:creationId xmlns:a16="http://schemas.microsoft.com/office/drawing/2014/main" id="{95570B32-DF9F-490E-A9E5-547C4E9B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4569891"/>
            <a:ext cx="545301" cy="545301"/>
          </a:xfrm>
          <a:prstGeom prst="rect">
            <a:avLst/>
          </a:prstGeom>
        </p:spPr>
      </p:pic>
      <p:pic>
        <p:nvPicPr>
          <p:cNvPr id="119" name="Graphic 118" descr="Badge with solid fill">
            <a:extLst>
              <a:ext uri="{FF2B5EF4-FFF2-40B4-BE49-F238E27FC236}">
                <a16:creationId xmlns:a16="http://schemas.microsoft.com/office/drawing/2014/main" id="{F1F1047C-D5CA-453B-B6CE-0375F79A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424" y="4569891"/>
            <a:ext cx="545301" cy="545301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482B3A-CA65-4FE9-AABF-57E37C1DEB65}"/>
              </a:ext>
            </a:extLst>
          </p:cNvPr>
          <p:cNvCxnSpPr>
            <a:cxnSpLocks/>
          </p:cNvCxnSpPr>
          <p:nvPr/>
        </p:nvCxnSpPr>
        <p:spPr>
          <a:xfrm flipH="1">
            <a:off x="911704" y="319829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06CEC3-4B32-4BDF-A9AD-F327DACF1A5A}"/>
              </a:ext>
            </a:extLst>
          </p:cNvPr>
          <p:cNvCxnSpPr>
            <a:cxnSpLocks/>
          </p:cNvCxnSpPr>
          <p:nvPr/>
        </p:nvCxnSpPr>
        <p:spPr>
          <a:xfrm>
            <a:off x="1460344" y="319829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21" descr="Badge 1 with solid fill">
            <a:extLst>
              <a:ext uri="{FF2B5EF4-FFF2-40B4-BE49-F238E27FC236}">
                <a16:creationId xmlns:a16="http://schemas.microsoft.com/office/drawing/2014/main" id="{F07EBF35-899D-4CE6-8C6A-A109359F49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704" y="3289731"/>
            <a:ext cx="545301" cy="545301"/>
          </a:xfrm>
          <a:prstGeom prst="rect">
            <a:avLst/>
          </a:prstGeom>
        </p:spPr>
      </p:pic>
      <p:pic>
        <p:nvPicPr>
          <p:cNvPr id="123" name="Graphic 122" descr="Badge with solid fill">
            <a:extLst>
              <a:ext uri="{FF2B5EF4-FFF2-40B4-BE49-F238E27FC236}">
                <a16:creationId xmlns:a16="http://schemas.microsoft.com/office/drawing/2014/main" id="{68EC2E3D-4F41-486C-84CB-5E5F8080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344" y="3289731"/>
            <a:ext cx="545301" cy="545301"/>
          </a:xfrm>
          <a:prstGeom prst="rect">
            <a:avLst/>
          </a:prstGeom>
        </p:spPr>
      </p:pic>
      <p:pic>
        <p:nvPicPr>
          <p:cNvPr id="124" name="Graphic 123" descr="Badge 3 with solid fill">
            <a:extLst>
              <a:ext uri="{FF2B5EF4-FFF2-40B4-BE49-F238E27FC236}">
                <a16:creationId xmlns:a16="http://schemas.microsoft.com/office/drawing/2014/main" id="{E8EA2A10-4D64-47AC-800B-9D0E1D35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289731"/>
            <a:ext cx="545301" cy="545301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98DF832-E40D-42B8-B665-E3365A33EF8E}"/>
              </a:ext>
            </a:extLst>
          </p:cNvPr>
          <p:cNvCxnSpPr>
            <a:cxnSpLocks/>
          </p:cNvCxnSpPr>
          <p:nvPr/>
        </p:nvCxnSpPr>
        <p:spPr>
          <a:xfrm>
            <a:off x="2009891" y="319829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Graphic 125" descr="Badge 1 with solid fill">
            <a:extLst>
              <a:ext uri="{FF2B5EF4-FFF2-40B4-BE49-F238E27FC236}">
                <a16:creationId xmlns:a16="http://schemas.microsoft.com/office/drawing/2014/main" id="{66797F3C-54B2-4765-BA39-2822D2CA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4" y="3926472"/>
            <a:ext cx="545301" cy="545301"/>
          </a:xfrm>
          <a:prstGeom prst="rect">
            <a:avLst/>
          </a:prstGeom>
        </p:spPr>
      </p:pic>
      <p:pic>
        <p:nvPicPr>
          <p:cNvPr id="127" name="Graphic 126" descr="Badge with solid fill">
            <a:extLst>
              <a:ext uri="{FF2B5EF4-FFF2-40B4-BE49-F238E27FC236}">
                <a16:creationId xmlns:a16="http://schemas.microsoft.com/office/drawing/2014/main" id="{28C5C4A9-C919-4BAB-827E-0D40B8CCC2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344" y="3926472"/>
            <a:ext cx="545301" cy="545301"/>
          </a:xfrm>
          <a:prstGeom prst="rect">
            <a:avLst/>
          </a:prstGeom>
        </p:spPr>
      </p:pic>
      <p:pic>
        <p:nvPicPr>
          <p:cNvPr id="128" name="Graphic 127" descr="Badge 3 with solid fill">
            <a:extLst>
              <a:ext uri="{FF2B5EF4-FFF2-40B4-BE49-F238E27FC236}">
                <a16:creationId xmlns:a16="http://schemas.microsoft.com/office/drawing/2014/main" id="{3EAD36CD-6ADF-4C6A-8416-2D8268C5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926472"/>
            <a:ext cx="545301" cy="545301"/>
          </a:xfrm>
          <a:prstGeom prst="rect">
            <a:avLst/>
          </a:prstGeom>
        </p:spPr>
      </p:pic>
      <p:pic>
        <p:nvPicPr>
          <p:cNvPr id="129" name="Graphic 128" descr="Badge 1 with solid fill">
            <a:extLst>
              <a:ext uri="{FF2B5EF4-FFF2-40B4-BE49-F238E27FC236}">
                <a16:creationId xmlns:a16="http://schemas.microsoft.com/office/drawing/2014/main" id="{D429F71F-7C0B-4FAD-B983-892761B9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11" y="4569891"/>
            <a:ext cx="545301" cy="545301"/>
          </a:xfrm>
          <a:prstGeom prst="rect">
            <a:avLst/>
          </a:prstGeom>
        </p:spPr>
      </p:pic>
      <p:pic>
        <p:nvPicPr>
          <p:cNvPr id="130" name="Graphic 129" descr="Badge with solid fill">
            <a:extLst>
              <a:ext uri="{FF2B5EF4-FFF2-40B4-BE49-F238E27FC236}">
                <a16:creationId xmlns:a16="http://schemas.microsoft.com/office/drawing/2014/main" id="{E18C9B86-FF6F-4F7F-9ECE-5EDC5700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1251" y="4569891"/>
            <a:ext cx="545301" cy="545301"/>
          </a:xfrm>
          <a:prstGeom prst="rect">
            <a:avLst/>
          </a:prstGeom>
        </p:spPr>
      </p:pic>
      <p:pic>
        <p:nvPicPr>
          <p:cNvPr id="131" name="Graphic 130" descr="Badge 3 with solid fill">
            <a:extLst>
              <a:ext uri="{FF2B5EF4-FFF2-40B4-BE49-F238E27FC236}">
                <a16:creationId xmlns:a16="http://schemas.microsoft.com/office/drawing/2014/main" id="{23F75ED3-E118-4BAB-9D42-74AB5FD6BA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9891" y="4569891"/>
            <a:ext cx="545301" cy="545301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E7ECB5F-8E73-4AB9-B1F7-2566D7355B46}"/>
              </a:ext>
            </a:extLst>
          </p:cNvPr>
          <p:cNvCxnSpPr>
            <a:cxnSpLocks/>
          </p:cNvCxnSpPr>
          <p:nvPr/>
        </p:nvCxnSpPr>
        <p:spPr>
          <a:xfrm>
            <a:off x="2555356" y="3198291"/>
            <a:ext cx="19573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27FFDC9-694F-4EA4-81B8-5BDBB2B9B668}"/>
              </a:ext>
            </a:extLst>
          </p:cNvPr>
          <p:cNvSpPr txBox="1"/>
          <p:nvPr/>
        </p:nvSpPr>
        <p:spPr>
          <a:xfrm>
            <a:off x="443981" y="319829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Low Reward Color</a:t>
            </a:r>
          </a:p>
        </p:txBody>
      </p:sp>
      <p:pic>
        <p:nvPicPr>
          <p:cNvPr id="136" name="Graphic 135" descr="Badge 1 with solid fill">
            <a:extLst>
              <a:ext uri="{FF2B5EF4-FFF2-40B4-BE49-F238E27FC236}">
                <a16:creationId xmlns:a16="http://schemas.microsoft.com/office/drawing/2014/main" id="{CFA8AD2C-0A45-48B9-B371-525BFDD9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086" y="5542493"/>
            <a:ext cx="545301" cy="545301"/>
          </a:xfrm>
          <a:prstGeom prst="rect">
            <a:avLst/>
          </a:prstGeom>
        </p:spPr>
      </p:pic>
      <p:pic>
        <p:nvPicPr>
          <p:cNvPr id="139" name="Graphic 138" descr="Badge with solid fill">
            <a:extLst>
              <a:ext uri="{FF2B5EF4-FFF2-40B4-BE49-F238E27FC236}">
                <a16:creationId xmlns:a16="http://schemas.microsoft.com/office/drawing/2014/main" id="{63D0C12A-A124-4EA0-AC8F-74F1F103A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1726" y="5542493"/>
            <a:ext cx="545301" cy="545301"/>
          </a:xfrm>
          <a:prstGeom prst="rect">
            <a:avLst/>
          </a:prstGeom>
        </p:spPr>
      </p:pic>
      <p:pic>
        <p:nvPicPr>
          <p:cNvPr id="140" name="Graphic 139" descr="Badge 3 with solid fill">
            <a:extLst>
              <a:ext uri="{FF2B5EF4-FFF2-40B4-BE49-F238E27FC236}">
                <a16:creationId xmlns:a16="http://schemas.microsoft.com/office/drawing/2014/main" id="{ED00AFB2-5F18-4D95-8703-01CEBA2B9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0366" y="5542493"/>
            <a:ext cx="545301" cy="545301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538D763-9252-41B9-8D97-646C031D3F74}"/>
              </a:ext>
            </a:extLst>
          </p:cNvPr>
          <p:cNvCxnSpPr>
            <a:cxnSpLocks/>
          </p:cNvCxnSpPr>
          <p:nvPr/>
        </p:nvCxnSpPr>
        <p:spPr>
          <a:xfrm flipH="1">
            <a:off x="905646" y="5451053"/>
            <a:ext cx="0" cy="73152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175E956-50C7-41EF-810B-E8B940DD4B92}"/>
              </a:ext>
            </a:extLst>
          </p:cNvPr>
          <p:cNvCxnSpPr>
            <a:cxnSpLocks/>
          </p:cNvCxnSpPr>
          <p:nvPr/>
        </p:nvCxnSpPr>
        <p:spPr>
          <a:xfrm>
            <a:off x="1454286" y="5451053"/>
            <a:ext cx="19573" cy="73152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c 146" descr="Badge 1 with solid fill">
            <a:extLst>
              <a:ext uri="{FF2B5EF4-FFF2-40B4-BE49-F238E27FC236}">
                <a16:creationId xmlns:a16="http://schemas.microsoft.com/office/drawing/2014/main" id="{3EFFA32E-F89A-4ED6-841E-5207CE27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46" y="5542493"/>
            <a:ext cx="545301" cy="545301"/>
          </a:xfrm>
          <a:prstGeom prst="rect">
            <a:avLst/>
          </a:prstGeom>
        </p:spPr>
      </p:pic>
      <p:pic>
        <p:nvPicPr>
          <p:cNvPr id="148" name="Graphic 147" descr="Badge with solid fill">
            <a:extLst>
              <a:ext uri="{FF2B5EF4-FFF2-40B4-BE49-F238E27FC236}">
                <a16:creationId xmlns:a16="http://schemas.microsoft.com/office/drawing/2014/main" id="{BC916FFB-9B11-4A0F-8E59-93487732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4286" y="5542493"/>
            <a:ext cx="545301" cy="545301"/>
          </a:xfrm>
          <a:prstGeom prst="rect">
            <a:avLst/>
          </a:prstGeom>
        </p:spPr>
      </p:pic>
      <p:pic>
        <p:nvPicPr>
          <p:cNvPr id="149" name="Graphic 148" descr="Badge 3 with solid fill">
            <a:extLst>
              <a:ext uri="{FF2B5EF4-FFF2-40B4-BE49-F238E27FC236}">
                <a16:creationId xmlns:a16="http://schemas.microsoft.com/office/drawing/2014/main" id="{64C7AE74-A8D8-4D17-BF35-A3935F6FC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2926" y="5542493"/>
            <a:ext cx="545301" cy="545301"/>
          </a:xfrm>
          <a:prstGeom prst="rect">
            <a:avLst/>
          </a:prstGeom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B4B9D5A-A529-4F86-8B1C-0CD7F255FAA8}"/>
              </a:ext>
            </a:extLst>
          </p:cNvPr>
          <p:cNvCxnSpPr>
            <a:cxnSpLocks/>
          </p:cNvCxnSpPr>
          <p:nvPr/>
        </p:nvCxnSpPr>
        <p:spPr>
          <a:xfrm>
            <a:off x="2003833" y="5451053"/>
            <a:ext cx="19573" cy="73152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CB35441-E4C7-4D0C-AA12-241FD327AA2B}"/>
              </a:ext>
            </a:extLst>
          </p:cNvPr>
          <p:cNvCxnSpPr>
            <a:cxnSpLocks/>
          </p:cNvCxnSpPr>
          <p:nvPr/>
        </p:nvCxnSpPr>
        <p:spPr>
          <a:xfrm>
            <a:off x="2549298" y="5451053"/>
            <a:ext cx="19573" cy="73152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24BB4A1-F12C-4ED5-A461-C633907BF9CF}"/>
              </a:ext>
            </a:extLst>
          </p:cNvPr>
          <p:cNvSpPr txBox="1"/>
          <p:nvPr/>
        </p:nvSpPr>
        <p:spPr>
          <a:xfrm>
            <a:off x="142160" y="5451054"/>
            <a:ext cx="738664" cy="6367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No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9BB4992-7B34-47BE-A31E-71D5157B033D}"/>
              </a:ext>
            </a:extLst>
          </p:cNvPr>
          <p:cNvSpPr/>
          <p:nvPr/>
        </p:nvSpPr>
        <p:spPr>
          <a:xfrm>
            <a:off x="5010755" y="3347495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4D03FBD-3E10-4999-B943-F08FB2AD2581}"/>
              </a:ext>
            </a:extLst>
          </p:cNvPr>
          <p:cNvSpPr/>
          <p:nvPr/>
        </p:nvSpPr>
        <p:spPr>
          <a:xfrm>
            <a:off x="5013232" y="398791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70CFB3-FCB3-4E77-BCC5-422376279477}"/>
              </a:ext>
            </a:extLst>
          </p:cNvPr>
          <p:cNvSpPr/>
          <p:nvPr/>
        </p:nvSpPr>
        <p:spPr>
          <a:xfrm>
            <a:off x="5010755" y="4628327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B3A715-EC5F-49A0-8BFC-85F45157F685}"/>
              </a:ext>
            </a:extLst>
          </p:cNvPr>
          <p:cNvSpPr/>
          <p:nvPr/>
        </p:nvSpPr>
        <p:spPr>
          <a:xfrm>
            <a:off x="5010755" y="559503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3877845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877731-E0F1-4105-8866-547A651E0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1659"/>
              </p:ext>
            </p:extLst>
          </p:nvPr>
        </p:nvGraphicFramePr>
        <p:xfrm>
          <a:off x="838200" y="1825624"/>
          <a:ext cx="10515600" cy="3635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97764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7341282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Hypothesis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89709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04785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70314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575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7446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CF00BA2-D8CF-4AF9-BECB-DFF5001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50F9-B84D-4FA2-AA26-DC956EEE4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03ED-8872-4236-9092-21BDB7114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143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6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113ABD-2CF2-4428-9029-91443FD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7985A-E70D-4201-A1C5-D9AB35E24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D5A54-0D76-4076-B1F7-C62980F28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9CE1BC67-08DC-4CA1-95D6-C26B83079B69}"/>
              </a:ext>
            </a:extLst>
          </p:cNvPr>
          <p:cNvSpPr/>
          <p:nvPr/>
        </p:nvSpPr>
        <p:spPr>
          <a:xfrm>
            <a:off x="6619834" y="1024662"/>
            <a:ext cx="4754880" cy="226171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67 online participants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1 excluded due to technical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2 due to failing attention checks</a:t>
            </a:r>
          </a:p>
        </p:txBody>
      </p:sp>
      <p:sp>
        <p:nvSpPr>
          <p:cNvPr id="108" name="Rectangle: Single Corner Rounded 107">
            <a:extLst>
              <a:ext uri="{FF2B5EF4-FFF2-40B4-BE49-F238E27FC236}">
                <a16:creationId xmlns:a16="http://schemas.microsoft.com/office/drawing/2014/main" id="{F4AE4625-677F-443A-8840-8C67132F63DC}"/>
              </a:ext>
            </a:extLst>
          </p:cNvPr>
          <p:cNvSpPr/>
          <p:nvPr/>
        </p:nvSpPr>
        <p:spPr>
          <a:xfrm rot="5400000">
            <a:off x="9011047" y="3277566"/>
            <a:ext cx="2337978" cy="23774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Low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sp>
        <p:nvSpPr>
          <p:cNvPr id="113" name="Rectangle: Single Corner Rounded 112">
            <a:extLst>
              <a:ext uri="{FF2B5EF4-FFF2-40B4-BE49-F238E27FC236}">
                <a16:creationId xmlns:a16="http://schemas.microsoft.com/office/drawing/2014/main" id="{87256B56-D95B-4E94-BB26-7511378CF9F2}"/>
              </a:ext>
            </a:extLst>
          </p:cNvPr>
          <p:cNvSpPr/>
          <p:nvPr/>
        </p:nvSpPr>
        <p:spPr>
          <a:xfrm rot="16200000" flipH="1">
            <a:off x="6648493" y="3277567"/>
            <a:ext cx="2337976" cy="23774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High Value Color: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% 10 points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% 2 points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F96B86-673A-4375-84B4-4CF153E6FC71}"/>
              </a:ext>
            </a:extLst>
          </p:cNvPr>
          <p:cNvGrpSpPr/>
          <p:nvPr/>
        </p:nvGrpSpPr>
        <p:grpSpPr>
          <a:xfrm>
            <a:off x="6915861" y="4619243"/>
            <a:ext cx="786431" cy="786431"/>
            <a:chOff x="6648994" y="483326"/>
            <a:chExt cx="966652" cy="9666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E16ECE-15EA-41EA-9BB3-96F6439ACB4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1D0911-BD63-4B1D-9D8A-2DD33D8F49D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8B5BC1F-3B6F-45EE-A216-FA04C05B6CBD}"/>
              </a:ext>
            </a:extLst>
          </p:cNvPr>
          <p:cNvGrpSpPr/>
          <p:nvPr/>
        </p:nvGrpSpPr>
        <p:grpSpPr>
          <a:xfrm rot="5400000">
            <a:off x="8035575" y="4682227"/>
            <a:ext cx="786431" cy="786431"/>
            <a:chOff x="6648994" y="483326"/>
            <a:chExt cx="966652" cy="96665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B900F0-9F93-4634-A972-9323DAA34BFF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D155A34-6AA8-42D7-A2DA-605EC1DB5EE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FFD1FF-B936-42D0-8694-19F8BF4FEA6F}"/>
              </a:ext>
            </a:extLst>
          </p:cNvPr>
          <p:cNvGrpSpPr/>
          <p:nvPr/>
        </p:nvGrpSpPr>
        <p:grpSpPr>
          <a:xfrm>
            <a:off x="9280660" y="4686738"/>
            <a:ext cx="786431" cy="786431"/>
            <a:chOff x="8034745" y="436654"/>
            <a:chExt cx="966652" cy="96665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D4B786E-8AD5-435A-9CBA-49660F3517AA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FC5322-FAFF-4391-8569-47CBFFB8BAF6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7FD200-1A47-4144-AE51-AA1E40CD99C6}"/>
              </a:ext>
            </a:extLst>
          </p:cNvPr>
          <p:cNvGrpSpPr/>
          <p:nvPr/>
        </p:nvGrpSpPr>
        <p:grpSpPr>
          <a:xfrm rot="5400000">
            <a:off x="10301394" y="4661734"/>
            <a:ext cx="786431" cy="786431"/>
            <a:chOff x="8034745" y="436654"/>
            <a:chExt cx="966652" cy="96665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DFBE289-45C6-41C6-B297-DF75103F032F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C4E02A-E44D-45CE-BC47-D65F2F2F9BD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0623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</p:spTree>
    <p:extLst>
      <p:ext uri="{BB962C8B-B14F-4D97-AF65-F5344CB8AC3E}">
        <p14:creationId xmlns:p14="http://schemas.microsoft.com/office/powerpoint/2010/main" val="17782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549503-4F0E-4E77-91AB-111A3160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152" y="1825625"/>
            <a:ext cx="3134648" cy="4351338"/>
          </a:xfrm>
        </p:spPr>
        <p:txBody>
          <a:bodyPr/>
          <a:lstStyle/>
          <a:p>
            <a:r>
              <a:rPr lang="en-US" dirty="0"/>
              <a:t>No effect of reward condition</a:t>
            </a:r>
          </a:p>
          <a:p>
            <a:r>
              <a:rPr lang="en-US" dirty="0"/>
              <a:t>Main Effect of Trial Block</a:t>
            </a:r>
          </a:p>
          <a:p>
            <a:r>
              <a:rPr lang="en-US" dirty="0"/>
              <a:t>Current Preview 775 x 400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416A78-0812-44E6-8D2C-A9265A26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by Trial Block and Reward Condition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83ED79-A96B-4425-B5B3-B2FE9480B6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679052-4BF2-4403-BFD8-9216A2AE2D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AC626-CBAE-43AD-A7BF-735F48C05D01}"/>
              </a:ext>
            </a:extLst>
          </p:cNvPr>
          <p:cNvSpPr txBox="1"/>
          <p:nvPr/>
        </p:nvSpPr>
        <p:spPr>
          <a:xfrm>
            <a:off x="3409406" y="5653743"/>
            <a:ext cx="1343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Trial Block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92ECB-BEFE-4CED-9510-56720081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4219"/>
            <a:ext cx="7380952" cy="3809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A162C9-9600-44F2-B0AF-06EE6387C889}"/>
              </a:ext>
            </a:extLst>
          </p:cNvPr>
          <p:cNvSpPr txBox="1"/>
          <p:nvPr/>
        </p:nvSpPr>
        <p:spPr>
          <a:xfrm rot="16200000">
            <a:off x="-223391" y="3533537"/>
            <a:ext cx="19141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Response Time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099819-3F15-45A0-8A6A-39C38E3C2C08}"/>
              </a:ext>
            </a:extLst>
          </p:cNvPr>
          <p:cNvGrpSpPr/>
          <p:nvPr/>
        </p:nvGrpSpPr>
        <p:grpSpPr>
          <a:xfrm>
            <a:off x="6939605" y="2123090"/>
            <a:ext cx="1140594" cy="1145627"/>
            <a:chOff x="6939605" y="2123090"/>
            <a:chExt cx="1140594" cy="11456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2E9D0A-FD84-475C-9419-5C1172E084DF}"/>
                </a:ext>
              </a:extLst>
            </p:cNvPr>
            <p:cNvSpPr/>
            <p:nvPr/>
          </p:nvSpPr>
          <p:spPr>
            <a:xfrm>
              <a:off x="6939605" y="2123090"/>
              <a:ext cx="1140594" cy="1145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Reward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    High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    Low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EE11D8-CB17-40D9-9D14-0C14338FA8DE}"/>
                </a:ext>
              </a:extLst>
            </p:cNvPr>
            <p:cNvSpPr/>
            <p:nvPr/>
          </p:nvSpPr>
          <p:spPr>
            <a:xfrm>
              <a:off x="7057776" y="2543073"/>
              <a:ext cx="256903" cy="298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B628B-A626-4873-AAF9-FDD14D54287D}"/>
                </a:ext>
              </a:extLst>
            </p:cNvPr>
            <p:cNvSpPr/>
            <p:nvPr/>
          </p:nvSpPr>
          <p:spPr>
            <a:xfrm>
              <a:off x="7058183" y="2865292"/>
              <a:ext cx="256903" cy="29812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56043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99DBC-C93A-4C53-822C-F0A220CB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 – 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9CD8E-E37D-4756-A096-8BFCEBC60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2B8C8-4CE0-4119-8816-89BC81066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363281A-5CBA-4CC7-8DE1-C8231D14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152" y="1825625"/>
            <a:ext cx="3134648" cy="4351338"/>
          </a:xfrm>
        </p:spPr>
        <p:txBody>
          <a:bodyPr/>
          <a:lstStyle/>
          <a:p>
            <a:r>
              <a:rPr lang="en-US" dirty="0"/>
              <a:t>No effect of reward condition</a:t>
            </a:r>
          </a:p>
          <a:p>
            <a:r>
              <a:rPr lang="en-US" dirty="0"/>
              <a:t>Main Effect of Trial Block</a:t>
            </a:r>
          </a:p>
          <a:p>
            <a:r>
              <a:rPr lang="en-US" dirty="0"/>
              <a:t>Current Preview 775 x 400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EA0FB-97E9-43BC-A847-C5F43B118D29}"/>
              </a:ext>
            </a:extLst>
          </p:cNvPr>
          <p:cNvSpPr txBox="1"/>
          <p:nvPr/>
        </p:nvSpPr>
        <p:spPr>
          <a:xfrm>
            <a:off x="3409406" y="5653743"/>
            <a:ext cx="1343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Trial Block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BFB49B-72CE-4FC9-BB77-9977A7E5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4219"/>
            <a:ext cx="7380952" cy="3809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C23464-7FB4-438F-92E0-E21A269501AD}"/>
              </a:ext>
            </a:extLst>
          </p:cNvPr>
          <p:cNvSpPr txBox="1"/>
          <p:nvPr/>
        </p:nvSpPr>
        <p:spPr>
          <a:xfrm rot="16200000">
            <a:off x="-223391" y="3533537"/>
            <a:ext cx="19141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Response 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0FEA1B-6FD7-48DB-A388-77ED0D40AE57}"/>
              </a:ext>
            </a:extLst>
          </p:cNvPr>
          <p:cNvGrpSpPr/>
          <p:nvPr/>
        </p:nvGrpSpPr>
        <p:grpSpPr>
          <a:xfrm>
            <a:off x="6939605" y="2123090"/>
            <a:ext cx="1140594" cy="1145627"/>
            <a:chOff x="6939605" y="2123090"/>
            <a:chExt cx="1140594" cy="11456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2D3472-8851-4408-8B29-25F150E8C94D}"/>
                </a:ext>
              </a:extLst>
            </p:cNvPr>
            <p:cNvSpPr/>
            <p:nvPr/>
          </p:nvSpPr>
          <p:spPr>
            <a:xfrm>
              <a:off x="6939605" y="2123090"/>
              <a:ext cx="1140594" cy="1145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Reward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    High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    Low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1CFD33-4219-49C8-AD12-CC5BFD47CD6F}"/>
                </a:ext>
              </a:extLst>
            </p:cNvPr>
            <p:cNvSpPr/>
            <p:nvPr/>
          </p:nvSpPr>
          <p:spPr>
            <a:xfrm>
              <a:off x="7057776" y="2543073"/>
              <a:ext cx="256903" cy="298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F4FDDE-0A69-4064-9DF2-6AC065BAE344}"/>
                </a:ext>
              </a:extLst>
            </p:cNvPr>
            <p:cNvSpPr/>
            <p:nvPr/>
          </p:nvSpPr>
          <p:spPr>
            <a:xfrm>
              <a:off x="7058183" y="2865292"/>
              <a:ext cx="256903" cy="29812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48816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0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885B29-5CFA-4264-B91C-25259F652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627D51-0D99-4B54-956A-AD34E91A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4" y="1825625"/>
            <a:ext cx="3576146" cy="4351338"/>
          </a:xfrm>
        </p:spPr>
        <p:txBody>
          <a:bodyPr/>
          <a:lstStyle/>
          <a:p>
            <a:r>
              <a:rPr lang="en-US" dirty="0"/>
              <a:t>No main effect of reward on hit rate or false alarm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918B-7479-4A1E-A064-DA58412D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(HR) and False Alarm Rate (FAR) by Reward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DEAD0E-37DE-45B9-B156-444B564488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C8AD91-69AB-4806-BE9B-9FC1E800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3"/>
            <a:ext cx="6666667" cy="3809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67AAEA-411D-4B26-A435-912874B5C8D2}"/>
              </a:ext>
            </a:extLst>
          </p:cNvPr>
          <p:cNvSpPr/>
          <p:nvPr/>
        </p:nvSpPr>
        <p:spPr>
          <a:xfrm>
            <a:off x="6582253" y="1870073"/>
            <a:ext cx="1195401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Reward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High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Low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None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1AFC59-B2E8-47F6-A667-8853082F40A3}"/>
              </a:ext>
            </a:extLst>
          </p:cNvPr>
          <p:cNvSpPr/>
          <p:nvPr/>
        </p:nvSpPr>
        <p:spPr>
          <a:xfrm>
            <a:off x="6700426" y="2261481"/>
            <a:ext cx="163262" cy="189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DEF5D-3099-4345-865C-380EDC14DCD1}"/>
              </a:ext>
            </a:extLst>
          </p:cNvPr>
          <p:cNvSpPr/>
          <p:nvPr/>
        </p:nvSpPr>
        <p:spPr>
          <a:xfrm>
            <a:off x="6700833" y="2574175"/>
            <a:ext cx="163262" cy="18945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CD0BE-34B9-4E72-A917-8D6BD9A9793F}"/>
              </a:ext>
            </a:extLst>
          </p:cNvPr>
          <p:cNvSpPr/>
          <p:nvPr/>
        </p:nvSpPr>
        <p:spPr>
          <a:xfrm>
            <a:off x="6698472" y="2887118"/>
            <a:ext cx="163262" cy="18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A7D34-4057-4EC9-AC39-7BF6AFB7AE58}"/>
              </a:ext>
            </a:extLst>
          </p:cNvPr>
          <p:cNvSpPr txBox="1"/>
          <p:nvPr/>
        </p:nvSpPr>
        <p:spPr>
          <a:xfrm rot="16200000">
            <a:off x="22479" y="3533537"/>
            <a:ext cx="1422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Proportion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D7929-CB7D-4204-A219-341A31FBA3EE}"/>
              </a:ext>
            </a:extLst>
          </p:cNvPr>
          <p:cNvSpPr txBox="1"/>
          <p:nvPr/>
        </p:nvSpPr>
        <p:spPr>
          <a:xfrm>
            <a:off x="3742464" y="5878729"/>
            <a:ext cx="1343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Trial Block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C806E-87C4-4567-A219-35DA69FF6D5F}"/>
              </a:ext>
            </a:extLst>
          </p:cNvPr>
          <p:cNvSpPr txBox="1"/>
          <p:nvPr/>
        </p:nvSpPr>
        <p:spPr>
          <a:xfrm>
            <a:off x="1617513" y="5558510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9D5543-7B08-4F4D-A8F9-1886AADA3F6D}"/>
              </a:ext>
            </a:extLst>
          </p:cNvPr>
          <p:cNvSpPr txBox="1"/>
          <p:nvPr/>
        </p:nvSpPr>
        <p:spPr>
          <a:xfrm>
            <a:off x="2476501" y="5548985"/>
            <a:ext cx="616066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FAR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84851-A90E-4B3F-B7AC-34A3F627910F}"/>
              </a:ext>
            </a:extLst>
          </p:cNvPr>
          <p:cNvSpPr txBox="1"/>
          <p:nvPr/>
        </p:nvSpPr>
        <p:spPr>
          <a:xfrm>
            <a:off x="3656801" y="5556236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3C4B18-AA3C-4A9F-9F72-336169689A76}"/>
              </a:ext>
            </a:extLst>
          </p:cNvPr>
          <p:cNvSpPr txBox="1"/>
          <p:nvPr/>
        </p:nvSpPr>
        <p:spPr>
          <a:xfrm>
            <a:off x="4515789" y="5546711"/>
            <a:ext cx="616066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FAR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97D59-83CE-4902-822E-E8666DB99F99}"/>
              </a:ext>
            </a:extLst>
          </p:cNvPr>
          <p:cNvSpPr txBox="1"/>
          <p:nvPr/>
        </p:nvSpPr>
        <p:spPr>
          <a:xfrm>
            <a:off x="5752301" y="5556236"/>
            <a:ext cx="51488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dirty="0"/>
              <a:t>HR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7A16E-2642-4328-B3A4-10D7AF87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867" y="1825625"/>
            <a:ext cx="666666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59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A8BBB-1557-4FF7-B909-CE16BFE2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1825625"/>
            <a:ext cx="5562600" cy="4351338"/>
          </a:xfrm>
        </p:spPr>
        <p:txBody>
          <a:bodyPr/>
          <a:lstStyle/>
          <a:p>
            <a:r>
              <a:rPr lang="en-US" dirty="0"/>
              <a:t>500 x 400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by Reward Condition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15947D-E2EC-4A4B-A973-D2BB1B489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9C7FEB-6F32-409C-9F79-32EABC0B4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859ED0-E6C1-48DC-B133-9FCF6537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61905" cy="38095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B48391-15EF-4F8B-98AD-F7F86C400507}"/>
              </a:ext>
            </a:extLst>
          </p:cNvPr>
          <p:cNvSpPr/>
          <p:nvPr/>
        </p:nvSpPr>
        <p:spPr>
          <a:xfrm>
            <a:off x="4500251" y="1825625"/>
            <a:ext cx="1195401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Reward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High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Low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None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38E09-C524-43BD-84AC-75434F81CBE1}"/>
              </a:ext>
            </a:extLst>
          </p:cNvPr>
          <p:cNvSpPr/>
          <p:nvPr/>
        </p:nvSpPr>
        <p:spPr>
          <a:xfrm>
            <a:off x="4618424" y="2217033"/>
            <a:ext cx="163262" cy="189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50411-34AB-4035-BD6C-430397E4D1B8}"/>
              </a:ext>
            </a:extLst>
          </p:cNvPr>
          <p:cNvSpPr/>
          <p:nvPr/>
        </p:nvSpPr>
        <p:spPr>
          <a:xfrm>
            <a:off x="4618831" y="2529727"/>
            <a:ext cx="163262" cy="18945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2C375-B36A-49AE-8644-033998FC78CE}"/>
              </a:ext>
            </a:extLst>
          </p:cNvPr>
          <p:cNvSpPr/>
          <p:nvPr/>
        </p:nvSpPr>
        <p:spPr>
          <a:xfrm>
            <a:off x="4616470" y="2842670"/>
            <a:ext cx="163262" cy="18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3385F-8D32-4971-B832-F556C7F4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71" y="1825625"/>
            <a:ext cx="4761905" cy="3809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39908" y="3533537"/>
            <a:ext cx="1547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d-prime (d’)</a:t>
            </a:r>
          </a:p>
        </p:txBody>
      </p:sp>
    </p:spTree>
    <p:extLst>
      <p:ext uri="{BB962C8B-B14F-4D97-AF65-F5344CB8AC3E}">
        <p14:creationId xmlns:p14="http://schemas.microsoft.com/office/powerpoint/2010/main" val="249649735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B8F735-0321-49E2-8068-D956E6FA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by Reward Condition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AECFA-5A8A-42D0-BB69-051EC29A4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54DBA-955D-47D5-8391-0D99E0142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791FE-9EFE-4978-B3DC-9340C42B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46296-4263-4E7F-A9EB-FADD036C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61905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3F9E2-7DB8-47DA-8F23-C20E6977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47" y="1825625"/>
            <a:ext cx="4761905" cy="38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3F351-21FA-4CA5-87BF-AE6262951DE6}"/>
              </a:ext>
            </a:extLst>
          </p:cNvPr>
          <p:cNvSpPr txBox="1"/>
          <p:nvPr/>
        </p:nvSpPr>
        <p:spPr>
          <a:xfrm rot="16200000">
            <a:off x="-147740" y="3514943"/>
            <a:ext cx="1540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Criterion (c)</a:t>
            </a:r>
          </a:p>
        </p:txBody>
      </p:sp>
    </p:spTree>
    <p:extLst>
      <p:ext uri="{BB962C8B-B14F-4D97-AF65-F5344CB8AC3E}">
        <p14:creationId xmlns:p14="http://schemas.microsoft.com/office/powerpoint/2010/main" val="60459142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9F4988-05A5-4C5C-A758-344FD3C6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by Reward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05F2-EC36-4094-97BD-00567E156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45DF-9FD4-4FFC-94F2-340E7E660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A59A-0F20-474C-BD72-921BB027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CA64E4-681A-469A-92D2-F0743D11A5A8}"/>
              </a:ext>
            </a:extLst>
          </p:cNvPr>
          <p:cNvSpPr/>
          <p:nvPr/>
        </p:nvSpPr>
        <p:spPr>
          <a:xfrm>
            <a:off x="9434201" y="1298814"/>
            <a:ext cx="1195401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Reward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High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Low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None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E02D3-F03F-4AA2-9EBE-53C4DB47EDAD}"/>
              </a:ext>
            </a:extLst>
          </p:cNvPr>
          <p:cNvSpPr/>
          <p:nvPr/>
        </p:nvSpPr>
        <p:spPr>
          <a:xfrm>
            <a:off x="9552374" y="1690222"/>
            <a:ext cx="163262" cy="189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CF18B-14DE-43EF-B81F-81153A19B679}"/>
              </a:ext>
            </a:extLst>
          </p:cNvPr>
          <p:cNvSpPr/>
          <p:nvPr/>
        </p:nvSpPr>
        <p:spPr>
          <a:xfrm>
            <a:off x="9552781" y="2002916"/>
            <a:ext cx="163262" cy="18945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B5432-1AE9-409D-98E8-0A71B5DC365D}"/>
              </a:ext>
            </a:extLst>
          </p:cNvPr>
          <p:cNvSpPr/>
          <p:nvPr/>
        </p:nvSpPr>
        <p:spPr>
          <a:xfrm>
            <a:off x="9550420" y="2315859"/>
            <a:ext cx="163262" cy="18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ECD42-9CE3-473A-9E02-433078C1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950"/>
            <a:ext cx="10476190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238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0AF19C-2880-4522-9761-A5218D53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 Color x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B9DB3-4C61-41DD-B04B-B65C99085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F03F0-D969-4CA4-A948-01A788477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23EBAC-B2D4-445C-A4DA-5B2B6012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18" y="1825625"/>
            <a:ext cx="8219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154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7EE88-989F-476A-A484-1AFA7720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dPrime</a:t>
            </a:r>
            <a:r>
              <a:rPr lang="en-US" dirty="0"/>
              <a:t> by Reward Condition and Target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C6A8-ED67-4D54-A100-A6D1967F2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C163-03DB-436E-8008-881789125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1D297-F0E3-4753-9C0B-CCD007DD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F43BA-CD88-4C55-9E13-6A5688E4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76190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220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10FF0C-CFED-4892-B94A-C52D1D9B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35" y="1825625"/>
            <a:ext cx="5947329" cy="4351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3AF2F3-E8D7-47DB-9387-7CD528A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Color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FCAE-5492-44BA-A4BC-8A9AB9417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32BCF-AE74-46AC-8E6C-C6310AF7F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50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E4E67-8B72-43DD-9018-2A1C42D7B818}"/>
              </a:ext>
            </a:extLst>
          </p:cNvPr>
          <p:cNvSpPr/>
          <p:nvPr/>
        </p:nvSpPr>
        <p:spPr>
          <a:xfrm>
            <a:off x="976122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EC055-9EE1-4F6E-8C66-639D6EDD69FB}"/>
              </a:ext>
            </a:extLst>
          </p:cNvPr>
          <p:cNvSpPr/>
          <p:nvPr/>
        </p:nvSpPr>
        <p:spPr>
          <a:xfrm>
            <a:off x="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6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14EDD-D71A-4C64-BB00-303D19C0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by Reward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798FB-BF5E-4B6E-8E43-2C369E7C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9F2B-0639-4E20-8352-816FBD8E6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196A2-2DBC-443C-8FA2-1A45BD5E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7E42B-BB60-497A-9EA4-BCB8607B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0" y="1825625"/>
            <a:ext cx="10476190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45545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136E55-6453-4272-8762-71F5D949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E627F2-32E5-42B8-853A-8C76DAE9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CAB11-7E61-4BBD-8379-C0A24F085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8F6AC-8AA3-4628-9E7F-F5BA02E27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EBE1A-6EFA-4A0A-8781-0A50CEF4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94"/>
            <a:ext cx="12192000" cy="63816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FBFA0-BB8C-4576-B3D6-918CEB09D144}"/>
              </a:ext>
            </a:extLst>
          </p:cNvPr>
          <p:cNvCxnSpPr/>
          <p:nvPr/>
        </p:nvCxnSpPr>
        <p:spPr>
          <a:xfrm>
            <a:off x="1051560" y="4046220"/>
            <a:ext cx="1080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545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7B5A6-BA99-486E-BED4-01713EC5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20" y="-175260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BDB3A3-93A7-46E2-B733-DCFCDE88D46E}"/>
              </a:ext>
            </a:extLst>
          </p:cNvPr>
          <p:cNvSpPr/>
          <p:nvPr/>
        </p:nvSpPr>
        <p:spPr>
          <a:xfrm>
            <a:off x="-8883446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235974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2359742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7DA9F-238E-4A54-9E62-DB1BF0D4DEA1}"/>
              </a:ext>
            </a:extLst>
          </p:cNvPr>
          <p:cNvSpPr/>
          <p:nvPr/>
        </p:nvSpPr>
        <p:spPr>
          <a:xfrm>
            <a:off x="-7277720" y="3428998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E4A63-4068-4B05-AA1C-F6A50DE09AE9}"/>
              </a:ext>
            </a:extLst>
          </p:cNvPr>
          <p:cNvGrpSpPr/>
          <p:nvPr/>
        </p:nvGrpSpPr>
        <p:grpSpPr>
          <a:xfrm>
            <a:off x="-14280746" y="-2"/>
            <a:ext cx="14280746" cy="6858002"/>
            <a:chOff x="-8261866" y="0"/>
            <a:chExt cx="14280746" cy="6858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E7FB3-AE79-4ACF-B911-8E5F95F70151}"/>
                </a:ext>
              </a:extLst>
            </p:cNvPr>
            <p:cNvGrpSpPr/>
            <p:nvPr/>
          </p:nvGrpSpPr>
          <p:grpSpPr>
            <a:xfrm>
              <a:off x="-8261866" y="0"/>
              <a:ext cx="14006053" cy="6858002"/>
              <a:chOff x="-7140372" y="-5143504"/>
              <a:chExt cx="14006053" cy="6858002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E1A530E-1CE4-4958-BF93-5D0937BE6B3D}"/>
                  </a:ext>
                </a:extLst>
              </p:cNvPr>
              <p:cNvSpPr/>
              <p:nvPr/>
            </p:nvSpPr>
            <p:spPr>
              <a:xfrm rot="5400000">
                <a:off x="2529654" y="-2621529"/>
                <a:ext cx="6858001" cy="181405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278B0E-9EB3-451A-87F3-AF34E329A08B}"/>
                  </a:ext>
                </a:extLst>
              </p:cNvPr>
              <p:cNvSpPr/>
              <p:nvPr/>
            </p:nvSpPr>
            <p:spPr>
              <a:xfrm>
                <a:off x="-7140372" y="-5143502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>
                  <a:noFill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3AFD6A-EDDC-4457-832C-CC7F296F1704}"/>
                </a:ext>
              </a:extLst>
            </p:cNvPr>
            <p:cNvSpPr txBox="1"/>
            <p:nvPr/>
          </p:nvSpPr>
          <p:spPr>
            <a:xfrm>
              <a:off x="443989" y="1443842"/>
              <a:ext cx="55748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400" dirty="0">
                  <a:solidFill>
                    <a:schemeClr val="bg1"/>
                  </a:solidFill>
                </a:rPr>
                <a:t>Selection History &amp;</a:t>
              </a:r>
            </a:p>
            <a:p>
              <a:r>
                <a:rPr lang="en-US" sz="8400" dirty="0">
                  <a:solidFill>
                    <a:schemeClr val="bg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3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49857 0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235974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Top Down</a:t>
            </a:r>
          </a:p>
          <a:p>
            <a:pPr algn="ctr"/>
            <a:r>
              <a:rPr lang="en-US" sz="8400" dirty="0"/>
              <a:t>Goal Driven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2359742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8400" dirty="0"/>
              <a:t>Stimulus Driven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7DA9F-238E-4A54-9E62-DB1BF0D4DEA1}"/>
              </a:ext>
            </a:extLst>
          </p:cNvPr>
          <p:cNvSpPr/>
          <p:nvPr/>
        </p:nvSpPr>
        <p:spPr>
          <a:xfrm>
            <a:off x="-7409835" y="3429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FCD31-DCE6-4377-A976-337623A4BF1F}"/>
              </a:ext>
            </a:extLst>
          </p:cNvPr>
          <p:cNvGrpSpPr/>
          <p:nvPr/>
        </p:nvGrpSpPr>
        <p:grpSpPr>
          <a:xfrm>
            <a:off x="-8261866" y="0"/>
            <a:ext cx="14280746" cy="6858002"/>
            <a:chOff x="-8261866" y="0"/>
            <a:chExt cx="14280746" cy="685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00E4DA-310E-4488-8087-65E2A792830A}"/>
                </a:ext>
              </a:extLst>
            </p:cNvPr>
            <p:cNvGrpSpPr/>
            <p:nvPr/>
          </p:nvGrpSpPr>
          <p:grpSpPr>
            <a:xfrm>
              <a:off x="-8261866" y="0"/>
              <a:ext cx="14006053" cy="6858002"/>
              <a:chOff x="-7140372" y="-5143504"/>
              <a:chExt cx="14006053" cy="6858002"/>
            </a:xfrm>
          </p:grpSpPr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AFEAB039-BE6F-4BB0-B70F-89C03F33A58D}"/>
                  </a:ext>
                </a:extLst>
              </p:cNvPr>
              <p:cNvSpPr/>
              <p:nvPr/>
            </p:nvSpPr>
            <p:spPr>
              <a:xfrm rot="5400000">
                <a:off x="2529654" y="-2621529"/>
                <a:ext cx="6858001" cy="181405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886B3A-51C5-4B2E-8EF2-7B25CBF2DA7B}"/>
                  </a:ext>
                </a:extLst>
              </p:cNvPr>
              <p:cNvSpPr/>
              <p:nvPr/>
            </p:nvSpPr>
            <p:spPr>
              <a:xfrm>
                <a:off x="-7140372" y="-5143502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>
                  <a:noFill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11406-D91B-45DE-AB27-AF4D3AACF2E5}"/>
                </a:ext>
              </a:extLst>
            </p:cNvPr>
            <p:cNvSpPr txBox="1"/>
            <p:nvPr/>
          </p:nvSpPr>
          <p:spPr>
            <a:xfrm>
              <a:off x="443989" y="1443842"/>
              <a:ext cx="55748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400" dirty="0">
                  <a:solidFill>
                    <a:schemeClr val="bg1"/>
                  </a:solidFill>
                </a:rPr>
                <a:t>Selection History &amp;</a:t>
              </a:r>
            </a:p>
            <a:p>
              <a:r>
                <a:rPr lang="en-US" sz="8400" dirty="0">
                  <a:solidFill>
                    <a:schemeClr val="bg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3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r">
          <a:defRPr sz="8400" dirty="0" smtClean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1284</Words>
  <Application>Microsoft Office PowerPoint</Application>
  <PresentationFormat>Widescreen</PresentationFormat>
  <Paragraphs>393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BACS1</vt:lpstr>
      <vt:lpstr>Calibri</vt:lpstr>
      <vt:lpstr>Calibri Light</vt:lpstr>
      <vt:lpstr>Office Theme</vt:lpstr>
      <vt:lpstr>Reward Capture Literature Review</vt:lpstr>
      <vt:lpstr>PowerPoint Presentation</vt:lpstr>
      <vt:lpstr>How reward impacts 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Phase:  Lower RT for High Reward Targets</vt:lpstr>
      <vt:lpstr>Test Phase:  Higher RT for Previously Rewarded Distractors</vt:lpstr>
      <vt:lpstr>Experiment 2: Isolating Effects of Selection History</vt:lpstr>
      <vt:lpstr>PowerPoint Presentation</vt:lpstr>
      <vt:lpstr>PowerPoint Presentation</vt:lpstr>
      <vt:lpstr>Test Phase 2:  No Differences Between Distractor Conditions </vt:lpstr>
      <vt:lpstr>Rewarded Distractors Resulted in Higher RT</vt:lpstr>
      <vt:lpstr>Summary so Far</vt:lpstr>
      <vt:lpstr>Additional Findings</vt:lpstr>
      <vt:lpstr>PowerPoint Presentation</vt:lpstr>
      <vt:lpstr>Recognition Task</vt:lpstr>
      <vt:lpstr>Recognition Task</vt:lpstr>
      <vt:lpstr>Description of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High-Reward on Response Time</vt:lpstr>
      <vt:lpstr>Effect of High-Reward on Response Time</vt:lpstr>
      <vt:lpstr>No Effect of High-Reward on Accuracy</vt:lpstr>
      <vt:lpstr>Summary so Far</vt:lpstr>
      <vt:lpstr>Our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Learning Phase</vt:lpstr>
      <vt:lpstr>PowerPoint Presentation</vt:lpstr>
      <vt:lpstr>Response Time by Trial Block and Reward Condition</vt:lpstr>
      <vt:lpstr>Learning Phase – Accuracy</vt:lpstr>
      <vt:lpstr>Test Phase</vt:lpstr>
      <vt:lpstr>Hit Rate (HR) and False Alarm Rate (FAR) by Reward Condition</vt:lpstr>
      <vt:lpstr>dprime by Reward Condition</vt:lpstr>
      <vt:lpstr>Criterion by Reward Condition </vt:lpstr>
      <vt:lpstr>Hit Rate by Reward Condition and Target Position</vt:lpstr>
      <vt:lpstr>False Alarm Color x Position </vt:lpstr>
      <vt:lpstr>dPrime by Reward Condition and Target Position </vt:lpstr>
      <vt:lpstr>Response Time Color</vt:lpstr>
      <vt:lpstr>Response Time by Reward Condition and Target 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Yuquimpo</dc:creator>
  <cp:lastModifiedBy>Jonathan Yuquimpo</cp:lastModifiedBy>
  <cp:revision>96</cp:revision>
  <dcterms:created xsi:type="dcterms:W3CDTF">2021-06-17T00:53:04Z</dcterms:created>
  <dcterms:modified xsi:type="dcterms:W3CDTF">2021-07-13T19:37:16Z</dcterms:modified>
</cp:coreProperties>
</file>