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5"/>
  </p:notesMasterIdLst>
  <p:sldIdLst>
    <p:sldId id="305" r:id="rId5"/>
    <p:sldId id="316" r:id="rId6"/>
    <p:sldId id="309" r:id="rId7"/>
    <p:sldId id="308" r:id="rId8"/>
    <p:sldId id="306" r:id="rId9"/>
    <p:sldId id="530" r:id="rId10"/>
    <p:sldId id="307" r:id="rId11"/>
    <p:sldId id="313" r:id="rId12"/>
    <p:sldId id="522" r:id="rId13"/>
    <p:sldId id="531" r:id="rId14"/>
    <p:sldId id="524" r:id="rId15"/>
    <p:sldId id="569" r:id="rId16"/>
    <p:sldId id="460" r:id="rId17"/>
    <p:sldId id="503" r:id="rId18"/>
    <p:sldId id="504" r:id="rId19"/>
    <p:sldId id="261" r:id="rId20"/>
    <p:sldId id="262" r:id="rId21"/>
    <p:sldId id="265" r:id="rId22"/>
    <p:sldId id="505" r:id="rId23"/>
    <p:sldId id="267" r:id="rId24"/>
    <p:sldId id="269" r:id="rId25"/>
    <p:sldId id="570" r:id="rId26"/>
    <p:sldId id="464" r:id="rId27"/>
    <p:sldId id="466" r:id="rId28"/>
    <p:sldId id="469" r:id="rId29"/>
    <p:sldId id="470" r:id="rId30"/>
    <p:sldId id="471" r:id="rId31"/>
    <p:sldId id="473" r:id="rId32"/>
    <p:sldId id="472" r:id="rId33"/>
    <p:sldId id="476" r:id="rId34"/>
    <p:sldId id="474" r:id="rId35"/>
    <p:sldId id="552" r:id="rId36"/>
    <p:sldId id="475" r:id="rId37"/>
    <p:sldId id="477" r:id="rId38"/>
    <p:sldId id="478" r:id="rId39"/>
    <p:sldId id="556" r:id="rId40"/>
    <p:sldId id="557" r:id="rId41"/>
    <p:sldId id="438" r:id="rId42"/>
    <p:sldId id="555" r:id="rId43"/>
    <p:sldId id="571" r:id="rId44"/>
    <p:sldId id="525" r:id="rId45"/>
    <p:sldId id="526" r:id="rId46"/>
    <p:sldId id="564" r:id="rId47"/>
    <p:sldId id="565" r:id="rId48"/>
    <p:sldId id="566" r:id="rId49"/>
    <p:sldId id="529" r:id="rId50"/>
    <p:sldId id="572" r:id="rId51"/>
    <p:sldId id="486" r:id="rId52"/>
    <p:sldId id="506" r:id="rId53"/>
    <p:sldId id="567" r:id="rId54"/>
    <p:sldId id="534" r:id="rId55"/>
    <p:sldId id="535" r:id="rId56"/>
    <p:sldId id="536" r:id="rId57"/>
    <p:sldId id="537" r:id="rId58"/>
    <p:sldId id="539" r:id="rId59"/>
    <p:sldId id="560" r:id="rId60"/>
    <p:sldId id="510" r:id="rId61"/>
    <p:sldId id="540" r:id="rId62"/>
    <p:sldId id="512" r:id="rId63"/>
    <p:sldId id="495" r:id="rId64"/>
    <p:sldId id="516" r:id="rId65"/>
    <p:sldId id="518" r:id="rId66"/>
    <p:sldId id="496" r:id="rId67"/>
    <p:sldId id="563" r:id="rId68"/>
    <p:sldId id="562" r:id="rId69"/>
    <p:sldId id="490" r:id="rId70"/>
    <p:sldId id="492" r:id="rId71"/>
    <p:sldId id="519" r:id="rId72"/>
    <p:sldId id="561" r:id="rId73"/>
    <p:sldId id="498" r:id="rId74"/>
    <p:sldId id="499" r:id="rId75"/>
    <p:sldId id="550" r:id="rId76"/>
    <p:sldId id="551" r:id="rId77"/>
    <p:sldId id="573" r:id="rId78"/>
    <p:sldId id="574" r:id="rId79"/>
    <p:sldId id="568" r:id="rId80"/>
    <p:sldId id="542" r:id="rId81"/>
    <p:sldId id="544" r:id="rId82"/>
    <p:sldId id="545" r:id="rId83"/>
    <p:sldId id="546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A13AE8-62A9-4BA9-AC33-E3FB95A32465}">
          <p14:sldIdLst>
            <p14:sldId id="305"/>
            <p14:sldId id="316"/>
            <p14:sldId id="309"/>
            <p14:sldId id="308"/>
            <p14:sldId id="306"/>
            <p14:sldId id="530"/>
            <p14:sldId id="307"/>
            <p14:sldId id="313"/>
          </p14:sldIdLst>
        </p14:section>
        <p14:section name="Selection History" id="{0CF38951-57E7-4A0B-9ADC-5A8A2EA9C8C4}">
          <p14:sldIdLst>
            <p14:sldId id="522"/>
            <p14:sldId id="531"/>
            <p14:sldId id="524"/>
            <p14:sldId id="569"/>
          </p14:sldIdLst>
        </p14:section>
        <p14:section name="Anderson" id="{6D45B75E-E5AE-4311-9C77-D93AB453B7C6}">
          <p14:sldIdLst>
            <p14:sldId id="460"/>
            <p14:sldId id="503"/>
            <p14:sldId id="504"/>
            <p14:sldId id="261"/>
            <p14:sldId id="262"/>
            <p14:sldId id="265"/>
            <p14:sldId id="505"/>
            <p14:sldId id="267"/>
            <p14:sldId id="269"/>
            <p14:sldId id="570"/>
          </p14:sldIdLst>
        </p14:section>
        <p14:section name="Sandry" id="{215A35C3-5753-43ED-879A-6F6BE88D8C8D}">
          <p14:sldIdLst>
            <p14:sldId id="464"/>
            <p14:sldId id="466"/>
            <p14:sldId id="469"/>
            <p14:sldId id="470"/>
            <p14:sldId id="471"/>
            <p14:sldId id="473"/>
            <p14:sldId id="472"/>
            <p14:sldId id="476"/>
            <p14:sldId id="474"/>
            <p14:sldId id="552"/>
            <p14:sldId id="475"/>
            <p14:sldId id="477"/>
            <p14:sldId id="478"/>
            <p14:sldId id="556"/>
            <p14:sldId id="557"/>
            <p14:sldId id="438"/>
            <p14:sldId id="555"/>
            <p14:sldId id="571"/>
            <p14:sldId id="525"/>
            <p14:sldId id="526"/>
            <p14:sldId id="564"/>
            <p14:sldId id="565"/>
            <p14:sldId id="566"/>
            <p14:sldId id="529"/>
            <p14:sldId id="572"/>
          </p14:sldIdLst>
        </p14:section>
        <p14:section name="Methods" id="{285B2BCD-7002-41A4-AC70-F70DD4F96110}">
          <p14:sldIdLst>
            <p14:sldId id="486"/>
            <p14:sldId id="506"/>
            <p14:sldId id="567"/>
            <p14:sldId id="534"/>
            <p14:sldId id="535"/>
            <p14:sldId id="536"/>
            <p14:sldId id="537"/>
            <p14:sldId id="539"/>
            <p14:sldId id="560"/>
            <p14:sldId id="510"/>
            <p14:sldId id="540"/>
            <p14:sldId id="512"/>
          </p14:sldIdLst>
        </p14:section>
        <p14:section name="Learning Results" id="{26198A2E-9781-4D0D-BBD4-4666F858F0A9}">
          <p14:sldIdLst>
            <p14:sldId id="495"/>
            <p14:sldId id="516"/>
            <p14:sldId id="518"/>
          </p14:sldIdLst>
        </p14:section>
        <p14:section name="Test Results" id="{FDFB5D84-0031-431E-B3AB-C70EAF79476B}">
          <p14:sldIdLst>
            <p14:sldId id="496"/>
            <p14:sldId id="563"/>
            <p14:sldId id="562"/>
            <p14:sldId id="490"/>
            <p14:sldId id="492"/>
            <p14:sldId id="519"/>
            <p14:sldId id="561"/>
            <p14:sldId id="498"/>
            <p14:sldId id="499"/>
            <p14:sldId id="550"/>
            <p14:sldId id="551"/>
            <p14:sldId id="573"/>
            <p14:sldId id="574"/>
            <p14:sldId id="568"/>
            <p14:sldId id="542"/>
            <p14:sldId id="544"/>
            <p14:sldId id="54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CC00CC"/>
    <a:srgbClr val="800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2239" autoAdjust="0"/>
  </p:normalViewPr>
  <p:slideViewPr>
    <p:cSldViewPr snapToGrid="0">
      <p:cViewPr varScale="1">
        <p:scale>
          <a:sx n="134" d="100"/>
          <a:sy n="134" d="100"/>
        </p:scale>
        <p:origin x="45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microsoft.com/office/2016/11/relationships/changesInfo" Target="changesInfos/changesInfo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quimpo, Jonathan" userId="ca179e17-1be1-40e0-9ed1-0d0379e7448c" providerId="ADAL" clId="{768C07A6-660C-409B-8BE2-CFEB347D7FD1}"/>
    <pc:docChg chg="modSld sldOrd">
      <pc:chgData name="Yuquimpo, Jonathan" userId="ca179e17-1be1-40e0-9ed1-0d0379e7448c" providerId="ADAL" clId="{768C07A6-660C-409B-8BE2-CFEB347D7FD1}" dt="2021-08-24T15:25:38.986" v="3"/>
      <pc:docMkLst>
        <pc:docMk/>
      </pc:docMkLst>
      <pc:sldChg chg="ord">
        <pc:chgData name="Yuquimpo, Jonathan" userId="ca179e17-1be1-40e0-9ed1-0d0379e7448c" providerId="ADAL" clId="{768C07A6-660C-409B-8BE2-CFEB347D7FD1}" dt="2021-08-24T15:25:38.986" v="3"/>
        <pc:sldMkLst>
          <pc:docMk/>
          <pc:sldMk cId="1778281950" sldId="309"/>
        </pc:sldMkLst>
      </pc:sldChg>
      <pc:sldChg chg="ord">
        <pc:chgData name="Yuquimpo, Jonathan" userId="ca179e17-1be1-40e0-9ed1-0d0379e7448c" providerId="ADAL" clId="{768C07A6-660C-409B-8BE2-CFEB347D7FD1}" dt="2021-08-24T15:25:37.661" v="1"/>
        <pc:sldMkLst>
          <pc:docMk/>
          <pc:sldMk cId="439778218" sldId="31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9-4453-A028-68DC134C7F19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9-4453-A028-68DC134C7F19}"/>
            </c:ext>
          </c:extLst>
        </c:ser>
        <c:ser>
          <c:idx val="2"/>
          <c:order val="2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9-4453-A028-68DC134C7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D03-8202-95AFA4771E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D9-4D03-8202-95AFA4771E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D9-4D03-8202-95AFA477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D5-4B3B-9D77-8C69A78C7F7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D5-4B3B-9D77-8C69A78C7F76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D5-4B3B-9D77-8C69A78C7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BC-42BC-9B3F-8B83A5B3776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BC-42BC-9B3F-8B83A5B37766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BC-42BC-9B3F-8B83A5B37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5-4F3A-AE5F-654B6E9FE903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5-4F3A-AE5F-654B6E9FE903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5-4F3A-AE5F-654B6E9FE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1-4EED-A89C-E16E5FCCC7EB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A1-4EED-A89C-E16E5FCCC7EB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A1-4EED-A89C-E16E5FCCC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C-42E0-9963-79D227BFD6BC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C62-4715-9AF9-10F5C2FD9909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C-42E0-9963-79D227BFD6BC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4C-42E0-9963-79D227BFD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A980-6734-4743-9FF8-495E9596B844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71A58-6818-4846-9C05-5952BD40B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800 Training Trials</a:t>
            </a:r>
          </a:p>
          <a:p>
            <a:r>
              <a:rPr lang="en-US" dirty="0"/>
              <a:t>Occurs 1 day after Pre-Test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Reward and selection can make stimuli more salient despite an observer’s top-down goals. </a:t>
            </a:r>
          </a:p>
          <a:p>
            <a:r>
              <a:rPr lang="en-US" dirty="0"/>
              <a:t>Altogether, it seems as though reward and selection history can enhance a stimuli’s saliency despite an observer’s goals, and without changing the physical nature of the stimuli. </a:t>
            </a:r>
          </a:p>
          <a:p>
            <a:endParaRPr lang="en-US" dirty="0"/>
          </a:p>
          <a:p>
            <a:r>
              <a:rPr lang="en-US" dirty="0"/>
              <a:t>Anderson shows reward affect performance in irrelevant tasks</a:t>
            </a:r>
          </a:p>
          <a:p>
            <a:r>
              <a:rPr lang="en-US" dirty="0" err="1"/>
              <a:t>Sandry</a:t>
            </a:r>
            <a:r>
              <a:rPr lang="en-US" dirty="0"/>
              <a:t> shows attention biasing can affect memory</a:t>
            </a:r>
          </a:p>
          <a:p>
            <a:r>
              <a:rPr lang="en-US" dirty="0"/>
              <a:t>Our study connects these two</a:t>
            </a:r>
          </a:p>
          <a:p>
            <a:r>
              <a:rPr lang="en-US" dirty="0"/>
              <a:t>NSF </a:t>
            </a:r>
          </a:p>
          <a:p>
            <a:r>
              <a:rPr lang="en-US" dirty="0"/>
              <a:t>Gong and Li Study here + signal detection</a:t>
            </a:r>
          </a:p>
          <a:p>
            <a:endParaRPr lang="en-US" dirty="0"/>
          </a:p>
          <a:p>
            <a:r>
              <a:rPr lang="en-US" dirty="0" err="1"/>
              <a:t>Sandry</a:t>
            </a:r>
            <a:r>
              <a:rPr lang="en-US" dirty="0"/>
              <a:t> &amp; Ricker’s study does not show if the attentional effects of rewarded stimuli automatically transfer over to a memory task</a:t>
            </a:r>
          </a:p>
          <a:p>
            <a:r>
              <a:rPr lang="en-US" dirty="0"/>
              <a:t>The use of 2AFC prevents discriminability and criterion analyses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4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graphs of what we expect from the data – greater d-prime for high-reward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questions about why there’s no </a:t>
            </a:r>
            <a:r>
              <a:rPr lang="en-US" dirty="0" err="1"/>
              <a:t>perfomrnace</a:t>
            </a:r>
            <a:r>
              <a:rPr lang="en-US" dirty="0"/>
              <a:t> difference – possible due to this being just training</a:t>
            </a:r>
          </a:p>
          <a:p>
            <a:r>
              <a:rPr lang="en-US" dirty="0"/>
              <a:t>Have t-test and bayes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6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2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4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graphs of what we expect from the data – greater d-prime for high-reward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8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5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graphs of what we expect from the data – greater d-prime for high-reward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Three singleton presented simultaneously</a:t>
            </a:r>
          </a:p>
          <a:p>
            <a:r>
              <a:rPr lang="en-US" dirty="0"/>
              <a:t>Physical singleton – shape, location</a:t>
            </a:r>
          </a:p>
          <a:p>
            <a:r>
              <a:rPr lang="en-US" dirty="0"/>
              <a:t>Make judgement about that singleton</a:t>
            </a:r>
          </a:p>
          <a:p>
            <a:r>
              <a:rPr lang="en-US" dirty="0"/>
              <a:t>If singleton is colored, expect better performance for high- color than low –color</a:t>
            </a:r>
          </a:p>
          <a:p>
            <a:r>
              <a:rPr lang="en-US" dirty="0"/>
              <a:t>If singleton is not colored but in the presence of high- color, expect lower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Three singleton presented simultaneously</a:t>
            </a:r>
          </a:p>
          <a:p>
            <a:r>
              <a:rPr lang="en-US" dirty="0"/>
              <a:t>Physical singleton – shape, location</a:t>
            </a:r>
          </a:p>
          <a:p>
            <a:r>
              <a:rPr lang="en-US" dirty="0"/>
              <a:t>Make judgement about that singleton</a:t>
            </a:r>
          </a:p>
          <a:p>
            <a:r>
              <a:rPr lang="en-US" dirty="0"/>
              <a:t>If singleton is colored, expect better performance for high- color than low –color</a:t>
            </a:r>
          </a:p>
          <a:p>
            <a:r>
              <a:rPr lang="en-US" dirty="0"/>
              <a:t>If singleton is not colored but in the presence of high- color, expect lower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automatic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4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to attention task – Anderson</a:t>
            </a:r>
          </a:p>
          <a:p>
            <a:r>
              <a:rPr lang="en-US" dirty="0"/>
              <a:t>Memory task – </a:t>
            </a:r>
            <a:r>
              <a:rPr lang="en-US" dirty="0" err="1"/>
              <a:t>sandry</a:t>
            </a:r>
            <a:endParaRPr lang="en-US" dirty="0"/>
          </a:p>
          <a:p>
            <a:r>
              <a:rPr lang="en-US" dirty="0"/>
              <a:t>Attention to memory task – Us</a:t>
            </a:r>
          </a:p>
          <a:p>
            <a:r>
              <a:rPr lang="en-US" dirty="0"/>
              <a:t>( possible addition – attention to memory is not guaranteed </a:t>
            </a:r>
          </a:p>
          <a:p>
            <a:r>
              <a:rPr lang="en-US" dirty="0"/>
              <a:t>We’ve seen attention capture transfer to attention task, and we’ve seen reward directly influence memory task, yet a more interesting topic would be transfer from an attention task to a memory task. Attention is incredible relevant to memory, yet enhanced attention does not </a:t>
            </a:r>
            <a:r>
              <a:rPr lang="en-US" dirty="0" err="1"/>
              <a:t>nessessarily</a:t>
            </a:r>
            <a:r>
              <a:rPr lang="en-US" dirty="0"/>
              <a:t> equate to better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Anderson, then </a:t>
            </a:r>
            <a:r>
              <a:rPr lang="en-US" dirty="0" err="1"/>
              <a:t>sandry</a:t>
            </a:r>
            <a:r>
              <a:rPr lang="en-US" dirty="0"/>
              <a:t>, introduce Gong and Li, signal detection theory, then re-apply signal detection theory to </a:t>
            </a:r>
            <a:r>
              <a:rPr lang="en-US" dirty="0" err="1"/>
              <a:t>Sandry</a:t>
            </a:r>
            <a:r>
              <a:rPr lang="en-US" dirty="0"/>
              <a:t> and Gong and Li (show how gong found some trends in criterion)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5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Reward and selection can make stimuli more salient despite an observer’s top-down goals. </a:t>
            </a:r>
          </a:p>
          <a:p>
            <a:r>
              <a:rPr lang="en-US" dirty="0"/>
              <a:t>Altogether, it seems as though reward and selection history can enhance a stimuli’s saliency despite an observer’s goals, and without changing the physical nature of the stimuli. </a:t>
            </a:r>
          </a:p>
          <a:p>
            <a:r>
              <a:rPr lang="en-US" dirty="0" err="1"/>
              <a:t>Sandry</a:t>
            </a:r>
            <a:r>
              <a:rPr lang="en-US" dirty="0"/>
              <a:t> &amp; Ricker’s study does not show if the attentional effects of rewarded stimuli automatically transfer over to a memory task</a:t>
            </a:r>
          </a:p>
          <a:p>
            <a:r>
              <a:rPr lang="en-US" dirty="0"/>
              <a:t>The use of 2AFC prevents discriminability and criterion analyses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800 Training Trials</a:t>
            </a:r>
          </a:p>
          <a:p>
            <a:r>
              <a:rPr lang="en-US" dirty="0"/>
              <a:t>Occurs 1 day after Pre-Test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71A58-6818-4846-9C05-5952BD40B1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110-2C29-4729-B661-8D453098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337B5-11A0-466C-B643-BC81CA68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10A8-C52C-4E53-A301-BBB0BF37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D966-3D94-4CCD-A338-87B327F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578-71E5-4878-8FAB-5F4B11A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D2A2-1A67-4234-9397-36C04428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CEF41-3558-464D-9936-585AB801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4245-727D-4F7F-936D-9F2FB51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A474-44F2-4EFB-88A3-E75D2AFF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F0E7-C325-41B2-B229-20998C5A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C148-A5B6-486F-85E0-D4625A7CA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52D89-1FE0-4968-A4ED-CD3364CC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5069-CCD9-4D3E-8EE0-2D244B09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AEC7-1BAF-486D-8B8E-1F2FAE8B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4EA7-6416-4551-ABF6-93A9E05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7FC04-610F-4ADC-9BEA-C2FDE561EA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F481904-4B70-40CC-8421-217834F1D8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5783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2C90D9-E7EF-4596-A55F-F36194EC083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D9CEF-C57F-4035-9B0E-8467EE086BAC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F58B8-16F8-4A0C-898A-444493CA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19AD-1A8B-497B-B8E1-8E72180F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6106-2CC0-4702-BBD1-1FA63911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6001030A-A0E2-4558-8F03-0C02BA6E8B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F4953E-76C4-48ED-9474-D244B1D220A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12B38010-1029-4DA0-8E42-4EDF9E510A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227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A2FD0489-924F-442B-BB06-1FE1B76B1D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188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F4E-C1E0-4296-A751-6EEBA3E1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F507-E493-4B15-950C-FE39AB31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20C1-62ED-4F5A-B03F-6E8E347F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837-FA62-41C3-8296-55BB3568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BAAC-B95F-42BA-B0DA-84C03D81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111F-19A3-48C2-A7D3-680A0E91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CB72-FFDE-471C-ADD2-FF4793C9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7C60-57B7-4D28-B34D-9B381543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8360-2C05-4F28-AFEF-62BB21D8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363B-2CF9-4537-868F-745E1657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FF09-8477-4AB0-B104-D7FF0155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86E3-1B42-4942-A831-19A1A15FD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3FE59-C6C8-48A1-B0E4-FE4456A5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EC3E8-D59F-4A01-BF83-1D69148E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55BD-A918-423A-8931-A727341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DCAE-C875-4BEC-9F60-D9B4A497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1ECC-F89B-4BCB-9A31-442C657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E8A2-AC41-400E-8F8D-02ECFFF8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ADF4-09F5-49FA-9C8E-C42A4EC9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04C1-AA58-4AB1-9433-74E54A63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C4C22-BA72-4185-9615-0DED427FE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674D7-ECA7-46E1-8FAA-C86D02E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A5D02-6165-4FCE-8321-352377F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B342-49D0-4357-BBC7-1DDC1CA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B7D-7532-441F-AF41-1FA604B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2F068-23D2-49EE-9661-6A4B6C88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FF7B8-12BF-4E52-A90F-EAFEACC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4324-9235-4261-8880-5C26E1AD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D76F-E7C7-4420-99E6-26808B3F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A4A7-0B26-4FA2-A6A9-FA725BB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19B81-9110-4044-AA1D-F32E2D18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2E3F-FBF7-418C-AC09-3AFBA279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07-1EF6-4A12-BDFD-71296BEE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2FA92-5984-4407-837E-65273A7F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3963-841D-4F8B-97CB-E7DA639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E45E-E34D-46B7-86D0-3ED0768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6929-89F8-436D-B8E5-8D7A1917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5B32-5DD0-4B0B-AEE0-570F8B24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FBAB-3410-4818-9318-A176A39C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2B761-F3BE-40A3-BF1F-1888FE1E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5948-2D63-4C56-AE9A-C0DF768F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63043-43D2-4FA6-8237-7F5DB6D1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A79C-84B5-4ABE-9261-7706D9F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6EAF-C6FC-44D7-9A57-0C0CB53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5C6D-6D13-45DE-9CEF-BF1FECF2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6DD5-159F-43FC-9A34-F36FB4EB6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113F-F093-46F4-B5E7-E63DDD9EBDA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D0EF-0919-4598-AE5E-CAA12DF24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0CBB-B0C6-44C6-89E4-04F3A42C6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5E8C-742D-40A7-A138-2EEE2FE9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svg"/><Relationship Id="rId21" Type="http://schemas.openxmlformats.org/officeDocument/2006/relationships/image" Target="../media/image41.pn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21.sv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23" Type="http://schemas.openxmlformats.org/officeDocument/2006/relationships/image" Target="../media/image20.png"/><Relationship Id="rId10" Type="http://schemas.openxmlformats.org/officeDocument/2006/relationships/image" Target="../media/image30.sv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Relationship Id="rId22" Type="http://schemas.openxmlformats.org/officeDocument/2006/relationships/image" Target="../media/image42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svg"/><Relationship Id="rId21" Type="http://schemas.openxmlformats.org/officeDocument/2006/relationships/image" Target="../media/image41.pn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21.sv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23" Type="http://schemas.openxmlformats.org/officeDocument/2006/relationships/image" Target="../media/image20.png"/><Relationship Id="rId10" Type="http://schemas.openxmlformats.org/officeDocument/2006/relationships/image" Target="../media/image30.sv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Relationship Id="rId22" Type="http://schemas.openxmlformats.org/officeDocument/2006/relationships/image" Target="../media/image42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svg"/><Relationship Id="rId21" Type="http://schemas.openxmlformats.org/officeDocument/2006/relationships/image" Target="../media/image41.pn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svg"/><Relationship Id="rId22" Type="http://schemas.openxmlformats.org/officeDocument/2006/relationships/image" Target="../media/image42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3.svg"/><Relationship Id="rId21" Type="http://schemas.openxmlformats.org/officeDocument/2006/relationships/image" Target="../media/image42.svg"/><Relationship Id="rId7" Type="http://schemas.openxmlformats.org/officeDocument/2006/relationships/image" Target="../media/image27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2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6.svg"/><Relationship Id="rId10" Type="http://schemas.openxmlformats.org/officeDocument/2006/relationships/image" Target="../media/image28.svg"/><Relationship Id="rId19" Type="http://schemas.openxmlformats.org/officeDocument/2006/relationships/image" Target="../media/image40.svg"/><Relationship Id="rId4" Type="http://schemas.openxmlformats.org/officeDocument/2006/relationships/image" Target="../media/image24.png"/><Relationship Id="rId9" Type="http://schemas.openxmlformats.org/officeDocument/2006/relationships/image" Target="../media/image32.svg"/><Relationship Id="rId1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slide" Target="slide77.xml"/><Relationship Id="rId4" Type="http://schemas.openxmlformats.org/officeDocument/2006/relationships/image" Target="../media/image47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7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47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7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" Target="slide79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47.sv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B959A-6973-40C4-85D5-71A2A2D7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3175"/>
            <a:ext cx="10515600" cy="504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Jonathan Yuquimpo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9CB8E-8E76-49D2-92E0-45B432FE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3867"/>
            <a:ext cx="12192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spc="300" dirty="0">
                <a:solidFill>
                  <a:schemeClr val="bg1"/>
                </a:solidFill>
                <a:cs typeface="Arial" panose="020B0604020202020204" pitchFamily="34" charset="0"/>
              </a:rPr>
              <a:t>Reward Capture Literature Review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The Truth About Your Grandma&amp;#39;s Favorite Strawberry Candy">
            <a:extLst>
              <a:ext uri="{FF2B5EF4-FFF2-40B4-BE49-F238E27FC236}">
                <a16:creationId xmlns:a16="http://schemas.microsoft.com/office/drawing/2014/main" id="{623F95C5-0F66-4CDD-9916-61640560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>
            <a:extLst>
              <a:ext uri="{FF2B5EF4-FFF2-40B4-BE49-F238E27FC236}">
                <a16:creationId xmlns:a16="http://schemas.microsoft.com/office/drawing/2014/main" id="{7B6ABE9F-C21C-4D6D-AFED-67474091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964265-C83F-4621-BFB0-19C37E9F2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Maljkovic</a:t>
            </a:r>
            <a:r>
              <a:rPr lang="en-US" dirty="0"/>
              <a:t> &amp; Nakayama, 1994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004B81-DD1E-4E28-91C3-A956656B0B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Priming of pop-out: I. Role of features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2A5005-D9E5-41EC-A24D-5E05D9E8E042}"/>
              </a:ext>
            </a:extLst>
          </p:cNvPr>
          <p:cNvSpPr>
            <a:spLocks noChangeAspect="1"/>
          </p:cNvSpPr>
          <p:nvPr/>
        </p:nvSpPr>
        <p:spPr>
          <a:xfrm>
            <a:off x="1808729" y="313085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380D0-38F8-498E-B30C-E74C435BEFAD}"/>
              </a:ext>
            </a:extLst>
          </p:cNvPr>
          <p:cNvSpPr txBox="1"/>
          <p:nvPr/>
        </p:nvSpPr>
        <p:spPr>
          <a:xfrm>
            <a:off x="506801" y="2940539"/>
            <a:ext cx="940946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/>
              <a:t>0</a:t>
            </a:r>
          </a:p>
          <a:p>
            <a:pPr algn="r">
              <a:lnSpc>
                <a:spcPct val="150000"/>
              </a:lnSpc>
            </a:pPr>
            <a:r>
              <a:rPr lang="en-US" sz="3200" dirty="0"/>
              <a:t>0.5</a:t>
            </a:r>
          </a:p>
          <a:p>
            <a:pPr algn="r">
              <a:lnSpc>
                <a:spcPct val="150000"/>
              </a:lnSpc>
            </a:pPr>
            <a:r>
              <a:rPr lang="en-US" sz="3200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C7439BC-79AF-4162-A068-B4306322C169}"/>
              </a:ext>
            </a:extLst>
          </p:cNvPr>
          <p:cNvSpPr>
            <a:spLocks noChangeAspect="1"/>
          </p:cNvSpPr>
          <p:nvPr/>
        </p:nvSpPr>
        <p:spPr>
          <a:xfrm>
            <a:off x="2357369" y="313085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5AB78E-6AD4-40B9-80D9-FC57D4FA7325}"/>
              </a:ext>
            </a:extLst>
          </p:cNvPr>
          <p:cNvSpPr>
            <a:spLocks noChangeAspect="1"/>
          </p:cNvSpPr>
          <p:nvPr/>
        </p:nvSpPr>
        <p:spPr>
          <a:xfrm>
            <a:off x="2906009" y="313085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14D5B0-6BF3-4DAD-AC6D-39BDA8268A79}"/>
              </a:ext>
            </a:extLst>
          </p:cNvPr>
          <p:cNvSpPr>
            <a:spLocks noChangeAspect="1"/>
          </p:cNvSpPr>
          <p:nvPr/>
        </p:nvSpPr>
        <p:spPr>
          <a:xfrm>
            <a:off x="3454649" y="313085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B53DFD-B2ED-46A6-B024-E065D1D5615D}"/>
              </a:ext>
            </a:extLst>
          </p:cNvPr>
          <p:cNvSpPr>
            <a:spLocks noChangeAspect="1"/>
          </p:cNvSpPr>
          <p:nvPr/>
        </p:nvSpPr>
        <p:spPr>
          <a:xfrm>
            <a:off x="4003289" y="313085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FAA242-112A-4CC7-9D63-F6AFC7AD8A22}"/>
              </a:ext>
            </a:extLst>
          </p:cNvPr>
          <p:cNvSpPr>
            <a:spLocks noChangeAspect="1"/>
          </p:cNvSpPr>
          <p:nvPr/>
        </p:nvSpPr>
        <p:spPr>
          <a:xfrm>
            <a:off x="1808729" y="390809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2084B2-14B6-4222-82A1-31D6F9279893}"/>
              </a:ext>
            </a:extLst>
          </p:cNvPr>
          <p:cNvSpPr>
            <a:spLocks noChangeAspect="1"/>
          </p:cNvSpPr>
          <p:nvPr/>
        </p:nvSpPr>
        <p:spPr>
          <a:xfrm>
            <a:off x="2357369" y="390809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C30348-15F6-4B1E-B740-0B5E0EA5A0DF}"/>
              </a:ext>
            </a:extLst>
          </p:cNvPr>
          <p:cNvSpPr>
            <a:spLocks noChangeAspect="1"/>
          </p:cNvSpPr>
          <p:nvPr/>
        </p:nvSpPr>
        <p:spPr>
          <a:xfrm>
            <a:off x="2906009" y="390809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8E8EA8-92A9-4C87-A212-5F5E012C7E47}"/>
              </a:ext>
            </a:extLst>
          </p:cNvPr>
          <p:cNvSpPr>
            <a:spLocks noChangeAspect="1"/>
          </p:cNvSpPr>
          <p:nvPr/>
        </p:nvSpPr>
        <p:spPr>
          <a:xfrm>
            <a:off x="3454649" y="390809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D8B13-BD14-4796-A7B6-3071E160A4BF}"/>
              </a:ext>
            </a:extLst>
          </p:cNvPr>
          <p:cNvSpPr>
            <a:spLocks noChangeAspect="1"/>
          </p:cNvSpPr>
          <p:nvPr/>
        </p:nvSpPr>
        <p:spPr>
          <a:xfrm>
            <a:off x="4003289" y="390809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7154AA9-8CD7-4B12-9E8F-6F58A3A6D00E}"/>
              </a:ext>
            </a:extLst>
          </p:cNvPr>
          <p:cNvSpPr>
            <a:spLocks noChangeAspect="1"/>
          </p:cNvSpPr>
          <p:nvPr/>
        </p:nvSpPr>
        <p:spPr>
          <a:xfrm>
            <a:off x="1808729" y="468533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09FD38-622E-4EBD-9344-9F542D26F2D7}"/>
              </a:ext>
            </a:extLst>
          </p:cNvPr>
          <p:cNvSpPr>
            <a:spLocks noChangeAspect="1"/>
          </p:cNvSpPr>
          <p:nvPr/>
        </p:nvSpPr>
        <p:spPr>
          <a:xfrm>
            <a:off x="2357369" y="468533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6B2757-2365-4E5B-9F33-A0E19E02A3E9}"/>
              </a:ext>
            </a:extLst>
          </p:cNvPr>
          <p:cNvSpPr>
            <a:spLocks noChangeAspect="1"/>
          </p:cNvSpPr>
          <p:nvPr/>
        </p:nvSpPr>
        <p:spPr>
          <a:xfrm>
            <a:off x="2906009" y="468533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CB194C-3EC3-4C9A-8101-9A5FBBCDEE6F}"/>
              </a:ext>
            </a:extLst>
          </p:cNvPr>
          <p:cNvSpPr>
            <a:spLocks noChangeAspect="1"/>
          </p:cNvSpPr>
          <p:nvPr/>
        </p:nvSpPr>
        <p:spPr>
          <a:xfrm>
            <a:off x="3454649" y="468533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B725FA-C674-4509-9956-352AE338386C}"/>
              </a:ext>
            </a:extLst>
          </p:cNvPr>
          <p:cNvSpPr>
            <a:spLocks noChangeAspect="1"/>
          </p:cNvSpPr>
          <p:nvPr/>
        </p:nvSpPr>
        <p:spPr>
          <a:xfrm>
            <a:off x="4003289" y="4685330"/>
            <a:ext cx="457200" cy="457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BC7A1B-6DA7-4DB8-9F36-5F716A89CE7A}"/>
              </a:ext>
            </a:extLst>
          </p:cNvPr>
          <p:cNvCxnSpPr>
            <a:cxnSpLocks/>
          </p:cNvCxnSpPr>
          <p:nvPr/>
        </p:nvCxnSpPr>
        <p:spPr>
          <a:xfrm rot="5400000" flipH="1">
            <a:off x="3180329" y="2307890"/>
            <a:ext cx="0" cy="2926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BB04F4-F8FE-4AEE-A966-39737D06FB46}"/>
              </a:ext>
            </a:extLst>
          </p:cNvPr>
          <p:cNvCxnSpPr>
            <a:cxnSpLocks/>
          </p:cNvCxnSpPr>
          <p:nvPr/>
        </p:nvCxnSpPr>
        <p:spPr>
          <a:xfrm rot="5400000" flipH="1">
            <a:off x="3180329" y="3039410"/>
            <a:ext cx="0" cy="2926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5FD79AD-0165-49CA-8A18-C1A1FACC4AD2}"/>
              </a:ext>
            </a:extLst>
          </p:cNvPr>
          <p:cNvGrpSpPr/>
          <p:nvPr/>
        </p:nvGrpSpPr>
        <p:grpSpPr>
          <a:xfrm>
            <a:off x="6227439" y="2984793"/>
            <a:ext cx="2232022" cy="2232022"/>
            <a:chOff x="8077200" y="504724"/>
            <a:chExt cx="2926080" cy="292608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928F24-F26C-4B05-81FA-C2F15F57716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540240" y="1965960"/>
              <a:ext cx="0" cy="292608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3A49042-D030-4E61-B30B-7432BD0027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7200" y="504724"/>
              <a:ext cx="0" cy="292608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C6B5789-5698-4975-9D9B-7E3BC7ED504B}"/>
              </a:ext>
            </a:extLst>
          </p:cNvPr>
          <p:cNvCxnSpPr>
            <a:cxnSpLocks/>
          </p:cNvCxnSpPr>
          <p:nvPr/>
        </p:nvCxnSpPr>
        <p:spPr>
          <a:xfrm flipH="1">
            <a:off x="9118349" y="3414215"/>
            <a:ext cx="1489512" cy="148951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E1E9B11-E64B-4E71-9880-0DE9BD4BEBC0}"/>
              </a:ext>
            </a:extLst>
          </p:cNvPr>
          <p:cNvSpPr/>
          <p:nvPr/>
        </p:nvSpPr>
        <p:spPr>
          <a:xfrm>
            <a:off x="6383446" y="3759598"/>
            <a:ext cx="1969318" cy="1089569"/>
          </a:xfrm>
          <a:custGeom>
            <a:avLst/>
            <a:gdLst>
              <a:gd name="connsiteX0" fmla="*/ 0 w 2217420"/>
              <a:gd name="connsiteY0" fmla="*/ 1226837 h 1226837"/>
              <a:gd name="connsiteX1" fmla="*/ 1143000 w 2217420"/>
              <a:gd name="connsiteY1" fmla="*/ 17 h 1226837"/>
              <a:gd name="connsiteX2" fmla="*/ 2217420 w 2217420"/>
              <a:gd name="connsiteY2" fmla="*/ 1203977 h 12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7420" h="1226837">
                <a:moveTo>
                  <a:pt x="0" y="1226837"/>
                </a:moveTo>
                <a:cubicBezTo>
                  <a:pt x="386715" y="615332"/>
                  <a:pt x="773430" y="3827"/>
                  <a:pt x="1143000" y="17"/>
                </a:cubicBezTo>
                <a:cubicBezTo>
                  <a:pt x="1512570" y="-3793"/>
                  <a:pt x="1864995" y="600092"/>
                  <a:pt x="2217420" y="1203977"/>
                </a:cubicBezTo>
              </a:path>
            </a:pathLst>
          </a:custGeom>
          <a:ln w="38100" cap="rnd"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2C1C8F-1FA9-47B7-9181-A48FC96D79D1}"/>
              </a:ext>
            </a:extLst>
          </p:cNvPr>
          <p:cNvGrpSpPr/>
          <p:nvPr/>
        </p:nvGrpSpPr>
        <p:grpSpPr>
          <a:xfrm>
            <a:off x="8819537" y="2986169"/>
            <a:ext cx="2232022" cy="2232022"/>
            <a:chOff x="8077200" y="504724"/>
            <a:chExt cx="2926080" cy="292608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B3A8D1-C132-40AD-BC42-6B6CEA35CC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540240" y="1965960"/>
              <a:ext cx="0" cy="292608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78FFCD8-6550-466F-BDE5-B391C29BE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7200" y="504724"/>
              <a:ext cx="0" cy="292608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8A5D126-D371-4943-B53A-FDCE327EDEFF}"/>
              </a:ext>
            </a:extLst>
          </p:cNvPr>
          <p:cNvSpPr txBox="1"/>
          <p:nvPr/>
        </p:nvSpPr>
        <p:spPr>
          <a:xfrm>
            <a:off x="6227440" y="5706772"/>
            <a:ext cx="482411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P(Color Switch)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8B49C7-18A2-495C-AE0B-5C058B3DBB5E}"/>
              </a:ext>
            </a:extLst>
          </p:cNvPr>
          <p:cNvSpPr txBox="1"/>
          <p:nvPr/>
        </p:nvSpPr>
        <p:spPr>
          <a:xfrm>
            <a:off x="5557304" y="2984106"/>
            <a:ext cx="553998" cy="22320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dirty="0"/>
              <a:t>Response Time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76A8592-11C4-4722-80F4-9CC40C0D481D}"/>
              </a:ext>
            </a:extLst>
          </p:cNvPr>
          <p:cNvSpPr/>
          <p:nvPr/>
        </p:nvSpPr>
        <p:spPr>
          <a:xfrm>
            <a:off x="6227437" y="1618883"/>
            <a:ext cx="2232022" cy="11369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Stimulus Expectancy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7552416-DC94-47E6-88E0-7A53D7EE0730}"/>
              </a:ext>
            </a:extLst>
          </p:cNvPr>
          <p:cNvSpPr/>
          <p:nvPr/>
        </p:nvSpPr>
        <p:spPr>
          <a:xfrm>
            <a:off x="8819537" y="1618883"/>
            <a:ext cx="2232022" cy="11369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Priming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288656-364C-44B1-ACB6-6A2F0545CD47}"/>
              </a:ext>
            </a:extLst>
          </p:cNvPr>
          <p:cNvSpPr txBox="1"/>
          <p:nvPr/>
        </p:nvSpPr>
        <p:spPr>
          <a:xfrm>
            <a:off x="6227440" y="5236801"/>
            <a:ext cx="223201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0         0.5         1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DF0662-3881-4F26-894C-F41E6AF01B97}"/>
              </a:ext>
            </a:extLst>
          </p:cNvPr>
          <p:cNvSpPr txBox="1"/>
          <p:nvPr/>
        </p:nvSpPr>
        <p:spPr>
          <a:xfrm>
            <a:off x="8819537" y="5231649"/>
            <a:ext cx="223201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0         0.5         1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88C66205-ADCD-4C94-8771-94B92378995C}"/>
              </a:ext>
            </a:extLst>
          </p:cNvPr>
          <p:cNvSpPr/>
          <p:nvPr/>
        </p:nvSpPr>
        <p:spPr>
          <a:xfrm>
            <a:off x="1717289" y="1821585"/>
            <a:ext cx="2926079" cy="7315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P(Color Switch)</a:t>
            </a:r>
          </a:p>
        </p:txBody>
      </p:sp>
    </p:spTree>
    <p:extLst>
      <p:ext uri="{BB962C8B-B14F-4D97-AF65-F5344CB8AC3E}">
        <p14:creationId xmlns:p14="http://schemas.microsoft.com/office/powerpoint/2010/main" val="41087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B945EC-E2BD-4B11-BE81-6B9A0E0D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2" y="365125"/>
            <a:ext cx="10544178" cy="581183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1699C-9AB8-42D7-BF12-EAFD91A5A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Maljkovic</a:t>
            </a:r>
            <a:r>
              <a:rPr lang="en-US" dirty="0"/>
              <a:t> &amp; Nakayama, 1994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F9184-64E6-4F80-AEDF-2273FDE622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56348"/>
            <a:ext cx="4391525" cy="501652"/>
          </a:xfrm>
        </p:spPr>
        <p:txBody>
          <a:bodyPr>
            <a:normAutofit/>
          </a:bodyPr>
          <a:lstStyle/>
          <a:p>
            <a:r>
              <a:rPr lang="en-US" dirty="0"/>
              <a:t>Priming of pop-out: I. Role of features</a:t>
            </a:r>
          </a:p>
        </p:txBody>
      </p:sp>
    </p:spTree>
    <p:extLst>
      <p:ext uri="{BB962C8B-B14F-4D97-AF65-F5344CB8AC3E}">
        <p14:creationId xmlns:p14="http://schemas.microsoft.com/office/powerpoint/2010/main" val="25438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 selection of stimulus features automatically enhances search for those features despite an observer’s goals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83" descr="Arrow Right with solid fill">
            <a:extLst>
              <a:ext uri="{FF2B5EF4-FFF2-40B4-BE49-F238E27FC236}">
                <a16:creationId xmlns:a16="http://schemas.microsoft.com/office/drawing/2014/main" id="{4B9F88A0-4758-4B9A-9BD8-551968CA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EDDEEC-14FE-4083-8916-65064DC2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</p:spTree>
    <p:extLst>
      <p:ext uri="{BB962C8B-B14F-4D97-AF65-F5344CB8AC3E}">
        <p14:creationId xmlns:p14="http://schemas.microsoft.com/office/powerpoint/2010/main" val="28099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1B53F6-DA76-448B-8F28-1F9464620BBB}"/>
              </a:ext>
            </a:extLst>
          </p:cNvPr>
          <p:cNvGrpSpPr/>
          <p:nvPr/>
        </p:nvGrpSpPr>
        <p:grpSpPr>
          <a:xfrm flipH="1" flipV="1">
            <a:off x="6583680" y="1141074"/>
            <a:ext cx="4756542" cy="4595361"/>
            <a:chOff x="811896" y="1141074"/>
            <a:chExt cx="4756542" cy="4595361"/>
          </a:xfrm>
        </p:grpSpPr>
        <p:sp>
          <p:nvSpPr>
            <p:cNvPr id="106" name="Rectangle: Top Corners Rounded 105">
              <a:extLst>
                <a:ext uri="{FF2B5EF4-FFF2-40B4-BE49-F238E27FC236}">
                  <a16:creationId xmlns:a16="http://schemas.microsoft.com/office/drawing/2014/main" id="{6B97C51A-2D4C-4AEE-9DB5-DFED8154AC7F}"/>
                </a:ext>
              </a:extLst>
            </p:cNvPr>
            <p:cNvSpPr/>
            <p:nvPr/>
          </p:nvSpPr>
          <p:spPr>
            <a:xfrm flipV="1">
              <a:off x="811896" y="3474720"/>
              <a:ext cx="4754880" cy="226171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: Single Corner Rounded 106">
              <a:extLst>
                <a:ext uri="{FF2B5EF4-FFF2-40B4-BE49-F238E27FC236}">
                  <a16:creationId xmlns:a16="http://schemas.microsoft.com/office/drawing/2014/main" id="{E81A337C-BBD0-4904-BF24-25910FB42716}"/>
                </a:ext>
              </a:extLst>
            </p:cNvPr>
            <p:cNvSpPr/>
            <p:nvPr/>
          </p:nvSpPr>
          <p:spPr>
            <a:xfrm rot="16200000" flipV="1">
              <a:off x="3234792" y="1097280"/>
              <a:ext cx="2289852" cy="2377440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Single Corner Rounded 107">
              <a:extLst>
                <a:ext uri="{FF2B5EF4-FFF2-40B4-BE49-F238E27FC236}">
                  <a16:creationId xmlns:a16="http://schemas.microsoft.com/office/drawing/2014/main" id="{D51D95E5-6740-4B67-96B1-A85BBB85AFD9}"/>
                </a:ext>
              </a:extLst>
            </p:cNvPr>
            <p:cNvSpPr/>
            <p:nvPr/>
          </p:nvSpPr>
          <p:spPr>
            <a:xfrm rot="5400000" flipH="1" flipV="1">
              <a:off x="856997" y="1097280"/>
              <a:ext cx="2289852" cy="2377440"/>
            </a:xfrm>
            <a:prstGeom prst="round1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6024A2-7805-40BA-A52C-93E092DE77C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D3C19-D94D-4C39-BFEA-9B5D1E533755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35C32-6465-407D-8724-E583CFD3E975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$0.05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$10.05 total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D4E0F5-C732-4DCE-B0EB-53E3BECFFD8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76924-F469-4CAB-AE18-047B2A02282C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F5AA1C59-5179-4BCB-8F60-2046E14BC486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EB77D1-D44D-4FAF-BF10-D9D5BA845C95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B79D78-F828-46AE-AF02-815DA43ABECB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4B6960-10AA-4D37-AA9C-87FFEDB1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9B2E2E-7A1F-4215-A9F0-29AE5038F6F5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A23669-39D9-4C39-89FC-62C2E3A8C62E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D5690E-5417-49A9-ADB6-FF99261D6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9DA8C7-06BA-45FC-9932-4D6FE2691649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75B105-4D55-4992-86A2-E3C5562F43E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D91625-54FE-46FD-8944-10773B428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939884-7C9C-4D25-9547-87D8C3CDA8DA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473B04F-3522-47CC-BACF-9A25B34A9A58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00AEB1-82E4-4012-9474-8912B5D4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AD9BA7-BA46-45C4-B374-2895F993EBF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9F95AD-CD3E-497D-A5F0-1B5AB545B299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D6CBA6-A14E-45E1-BEEC-7B4A22A59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48C9A-71DD-4E8A-B95B-651C987F3487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3ED641-4310-4B16-B805-3075FFABA0C9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A89ECE-D874-4D17-9870-4F112883C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6FD349-77B4-4D8F-81DC-95E2F62268A3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A09EAF96-C1BD-44EB-AFA5-192A7D37F7BC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AE964-A06A-4B6D-A9BB-940C09F9FE50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9AAF5-2C3D-47F7-B950-22D75B41C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C80C37-FFD6-4CBE-89AD-02B9BF1057F5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A12772-9B10-4E05-9042-08C468229513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0CDD41-3ABA-4143-933E-AB86F50A1B22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7C9EA-A37D-48F3-9422-77D24C63933D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3F06BB-45C8-442A-BC54-56EAB192F07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450AC0-6B6A-4FA6-9C6E-87034CC240BC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913F2C-A19A-4F6F-A3DA-2FA7B42A4428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307B64-EE99-4818-A416-033E2BF58DFC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7944B11A-4336-44AF-8D48-71029CED0073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29971-23D9-4CAE-836E-4ABC416D8254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8D80F6-F11E-412B-946A-53196A538BAB}"/>
              </a:ext>
            </a:extLst>
          </p:cNvPr>
          <p:cNvSpPr txBox="1"/>
          <p:nvPr/>
        </p:nvSpPr>
        <p:spPr>
          <a:xfrm>
            <a:off x="6810312" y="1280160"/>
            <a:ext cx="1961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Horizontal Target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C8A80EA-A877-4BAB-BA6A-5A29E9860329}"/>
              </a:ext>
            </a:extLst>
          </p:cNvPr>
          <p:cNvGrpSpPr/>
          <p:nvPr/>
        </p:nvGrpSpPr>
        <p:grpSpPr>
          <a:xfrm>
            <a:off x="6949440" y="2011680"/>
            <a:ext cx="786431" cy="786431"/>
            <a:chOff x="6648994" y="483326"/>
            <a:chExt cx="966652" cy="96665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6B1C7DB-CF31-48B7-93E5-5F9763DF21B6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623A35-F5F7-4C3C-97D0-4CF857C5C55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8DCFCF-F154-4D40-820C-CEB3B13399D6}"/>
              </a:ext>
            </a:extLst>
          </p:cNvPr>
          <p:cNvGrpSpPr/>
          <p:nvPr/>
        </p:nvGrpSpPr>
        <p:grpSpPr>
          <a:xfrm>
            <a:off x="7955280" y="2011680"/>
            <a:ext cx="786431" cy="786431"/>
            <a:chOff x="8034745" y="436654"/>
            <a:chExt cx="966652" cy="96665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DA43A20-A237-4012-9D53-4C960DAD43D2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5956756-76FB-497F-970D-9B28D018BC04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D74660-78CA-4E3B-98DB-3CDC7ECF913B}"/>
              </a:ext>
            </a:extLst>
          </p:cNvPr>
          <p:cNvGrpSpPr/>
          <p:nvPr/>
        </p:nvGrpSpPr>
        <p:grpSpPr>
          <a:xfrm rot="5400000">
            <a:off x="9144000" y="2011680"/>
            <a:ext cx="786431" cy="786431"/>
            <a:chOff x="6648994" y="483326"/>
            <a:chExt cx="966652" cy="96665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C63BC3C-B8DA-4E06-9B16-9DC3ADD60A3A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7C48869-ADEA-4CA7-9B16-891B32C0E1D5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4CED1C-4928-497A-B14F-B84B5177FD0E}"/>
              </a:ext>
            </a:extLst>
          </p:cNvPr>
          <p:cNvGrpSpPr/>
          <p:nvPr/>
        </p:nvGrpSpPr>
        <p:grpSpPr>
          <a:xfrm rot="5400000">
            <a:off x="10149840" y="2011680"/>
            <a:ext cx="786431" cy="786431"/>
            <a:chOff x="8034745" y="436654"/>
            <a:chExt cx="966652" cy="96665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2266010-218B-4B59-AE98-61DD5248E007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69430F-78E2-4760-BE24-605A036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72DE6C-561E-4244-989B-344DEEF2B2AA}"/>
              </a:ext>
            </a:extLst>
          </p:cNvPr>
          <p:cNvCxnSpPr>
            <a:cxnSpLocks/>
          </p:cNvCxnSpPr>
          <p:nvPr/>
        </p:nvCxnSpPr>
        <p:spPr>
          <a:xfrm>
            <a:off x="6949440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C2FDE23-9517-47EA-A85F-1B43B407773F}"/>
              </a:ext>
            </a:extLst>
          </p:cNvPr>
          <p:cNvSpPr txBox="1"/>
          <p:nvPr/>
        </p:nvSpPr>
        <p:spPr>
          <a:xfrm>
            <a:off x="9126316" y="1280160"/>
            <a:ext cx="178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Vertical Target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062428A-1839-47C5-94FD-EA3A01F27BF5}"/>
              </a:ext>
            </a:extLst>
          </p:cNvPr>
          <p:cNvCxnSpPr>
            <a:cxnSpLocks/>
          </p:cNvCxnSpPr>
          <p:nvPr/>
        </p:nvCxnSpPr>
        <p:spPr>
          <a:xfrm>
            <a:off x="9144000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CD3D521-8885-448B-808F-401715EF56A2}"/>
              </a:ext>
            </a:extLst>
          </p:cNvPr>
          <p:cNvGrpSpPr/>
          <p:nvPr/>
        </p:nvGrpSpPr>
        <p:grpSpPr>
          <a:xfrm>
            <a:off x="6949440" y="4663440"/>
            <a:ext cx="786431" cy="786431"/>
            <a:chOff x="6648994" y="483326"/>
            <a:chExt cx="966652" cy="96665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44CE9D7-5B45-452B-B80D-6E50AF08852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96DD857-4FA4-4205-AE5D-DF0CE7246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9EE38F-2664-4AEC-87DE-7DDE4C94384E}"/>
              </a:ext>
            </a:extLst>
          </p:cNvPr>
          <p:cNvGrpSpPr/>
          <p:nvPr/>
        </p:nvGrpSpPr>
        <p:grpSpPr>
          <a:xfrm rot="5400000">
            <a:off x="7955280" y="4663440"/>
            <a:ext cx="786431" cy="786431"/>
            <a:chOff x="6648994" y="483326"/>
            <a:chExt cx="966652" cy="96665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0565ECE-EBCE-4BA7-9F22-AEEC62074979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904C43E-F8FB-4198-9B81-7A8ED85C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CC9A500-644D-4960-B0F4-5D929CDB4DEE}"/>
              </a:ext>
            </a:extLst>
          </p:cNvPr>
          <p:cNvGrpSpPr/>
          <p:nvPr/>
        </p:nvGrpSpPr>
        <p:grpSpPr>
          <a:xfrm>
            <a:off x="9144000" y="4663440"/>
            <a:ext cx="786431" cy="786431"/>
            <a:chOff x="8034745" y="436654"/>
            <a:chExt cx="966652" cy="96665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E2B596E-72B4-431C-A7E9-5D8D764E0FAD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B346A21-9829-4806-8567-C26000F2D160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6F01AD5-3301-44DF-B786-083647E21D12}"/>
              </a:ext>
            </a:extLst>
          </p:cNvPr>
          <p:cNvGrpSpPr/>
          <p:nvPr/>
        </p:nvGrpSpPr>
        <p:grpSpPr>
          <a:xfrm rot="5400000">
            <a:off x="10149840" y="4663440"/>
            <a:ext cx="786431" cy="786431"/>
            <a:chOff x="8034745" y="436654"/>
            <a:chExt cx="966652" cy="96665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DE401E-A41D-42E6-BA74-8C705819512E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885C024-2B2C-4652-BC52-9ADF7EE10D15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A50A2E5-4D42-47DB-9170-1F55C7D4BDCC}"/>
              </a:ext>
            </a:extLst>
          </p:cNvPr>
          <p:cNvSpPr txBox="1"/>
          <p:nvPr/>
        </p:nvSpPr>
        <p:spPr>
          <a:xfrm>
            <a:off x="6583325" y="3474720"/>
            <a:ext cx="234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Value Color:</a:t>
            </a:r>
          </a:p>
          <a:p>
            <a:pPr algn="ctr"/>
            <a:r>
              <a:rPr lang="en-US" sz="2000" b="1" dirty="0"/>
              <a:t>80</a:t>
            </a:r>
            <a:r>
              <a:rPr lang="en-US" sz="2000" dirty="0"/>
              <a:t>%: 5¢</a:t>
            </a:r>
          </a:p>
          <a:p>
            <a:pPr algn="ctr"/>
            <a:r>
              <a:rPr lang="en-US" sz="2000" b="1" dirty="0"/>
              <a:t>20</a:t>
            </a:r>
            <a:r>
              <a:rPr lang="en-US" sz="2000" dirty="0"/>
              <a:t>%: 1¢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215105-F5C1-4568-AEF2-85A884A8295E}"/>
              </a:ext>
            </a:extLst>
          </p:cNvPr>
          <p:cNvSpPr txBox="1"/>
          <p:nvPr/>
        </p:nvSpPr>
        <p:spPr>
          <a:xfrm>
            <a:off x="8961120" y="3474720"/>
            <a:ext cx="2377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Value Color:</a:t>
            </a:r>
          </a:p>
          <a:p>
            <a:pPr algn="ctr"/>
            <a:r>
              <a:rPr lang="en-US" sz="2000" b="1" dirty="0"/>
              <a:t>20</a:t>
            </a:r>
            <a:r>
              <a:rPr lang="en-US" sz="2000" dirty="0"/>
              <a:t>%: 5¢</a:t>
            </a:r>
          </a:p>
          <a:p>
            <a:pPr algn="ctr"/>
            <a:r>
              <a:rPr lang="en-US" sz="2000" b="1" dirty="0"/>
              <a:t>80</a:t>
            </a:r>
            <a:r>
              <a:rPr lang="en-US" sz="2000" dirty="0"/>
              <a:t>%: 1¢</a:t>
            </a:r>
          </a:p>
        </p:txBody>
      </p:sp>
    </p:spTree>
    <p:extLst>
      <p:ext uri="{BB962C8B-B14F-4D97-AF65-F5344CB8AC3E}">
        <p14:creationId xmlns:p14="http://schemas.microsoft.com/office/powerpoint/2010/main" val="34458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0D4BEC3-CACB-46A6-8ECA-80100292FB85}"/>
              </a:ext>
            </a:extLst>
          </p:cNvPr>
          <p:cNvGrpSpPr/>
          <p:nvPr/>
        </p:nvGrpSpPr>
        <p:grpSpPr>
          <a:xfrm flipV="1">
            <a:off x="811896" y="1141074"/>
            <a:ext cx="4756542" cy="4595361"/>
            <a:chOff x="811896" y="1141074"/>
            <a:chExt cx="4756542" cy="4595361"/>
          </a:xfrm>
        </p:grpSpPr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id="{4A31C795-4DDD-4EC7-B989-E198B5305944}"/>
                </a:ext>
              </a:extLst>
            </p:cNvPr>
            <p:cNvSpPr/>
            <p:nvPr/>
          </p:nvSpPr>
          <p:spPr>
            <a:xfrm flipV="1">
              <a:off x="811896" y="3474720"/>
              <a:ext cx="4754880" cy="226171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: Single Corner Rounded 85">
              <a:extLst>
                <a:ext uri="{FF2B5EF4-FFF2-40B4-BE49-F238E27FC236}">
                  <a16:creationId xmlns:a16="http://schemas.microsoft.com/office/drawing/2014/main" id="{91FF7C22-937C-4D17-A69B-76EB7B4DF3F4}"/>
                </a:ext>
              </a:extLst>
            </p:cNvPr>
            <p:cNvSpPr/>
            <p:nvPr/>
          </p:nvSpPr>
          <p:spPr>
            <a:xfrm rot="16200000" flipV="1">
              <a:off x="3234792" y="1097280"/>
              <a:ext cx="2289852" cy="2377440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Single Corner Rounded 86">
              <a:extLst>
                <a:ext uri="{FF2B5EF4-FFF2-40B4-BE49-F238E27FC236}">
                  <a16:creationId xmlns:a16="http://schemas.microsoft.com/office/drawing/2014/main" id="{A8AFCCB9-7877-4413-A2B9-8788AA4B140E}"/>
                </a:ext>
              </a:extLst>
            </p:cNvPr>
            <p:cNvSpPr/>
            <p:nvPr/>
          </p:nvSpPr>
          <p:spPr>
            <a:xfrm rot="5400000" flipH="1" flipV="1">
              <a:off x="856997" y="1097280"/>
              <a:ext cx="2289852" cy="2377440"/>
            </a:xfrm>
            <a:prstGeom prst="round1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B1016-CAEC-4DE5-BABB-C635BEC0B8AB}"/>
              </a:ext>
            </a:extLst>
          </p:cNvPr>
          <p:cNvGrpSpPr/>
          <p:nvPr/>
        </p:nvGrpSpPr>
        <p:grpSpPr>
          <a:xfrm>
            <a:off x="6609507" y="2244186"/>
            <a:ext cx="4769261" cy="3946784"/>
            <a:chOff x="656393" y="1674090"/>
            <a:chExt cx="4769261" cy="394678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E5C03A-0847-4F8A-83A6-E1217A5747FC}"/>
                </a:ext>
              </a:extLst>
            </p:cNvPr>
            <p:cNvSpPr/>
            <p:nvPr/>
          </p:nvSpPr>
          <p:spPr>
            <a:xfrm>
              <a:off x="3332261" y="1674090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6E1C5D-32B0-4C8D-BE64-C142AC7D8EB5}"/>
                </a:ext>
              </a:extLst>
            </p:cNvPr>
            <p:cNvSpPr/>
            <p:nvPr/>
          </p:nvSpPr>
          <p:spPr>
            <a:xfrm>
              <a:off x="2488174" y="249772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984408F-0212-4F13-ABC4-76E3EA2DD7E3}"/>
                </a:ext>
              </a:extLst>
            </p:cNvPr>
            <p:cNvSpPr/>
            <p:nvPr/>
          </p:nvSpPr>
          <p:spPr>
            <a:xfrm>
              <a:off x="1563125" y="3444906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3DF31F00-7964-401B-9F9F-F40F7137E410}"/>
                </a:ext>
              </a:extLst>
            </p:cNvPr>
            <p:cNvSpPr/>
            <p:nvPr/>
          </p:nvSpPr>
          <p:spPr>
            <a:xfrm>
              <a:off x="2054879" y="3936661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A87D2F-41EE-49DB-A29E-8480C31B6AF0}"/>
                </a:ext>
              </a:extLst>
            </p:cNvPr>
            <p:cNvGrpSpPr/>
            <p:nvPr/>
          </p:nvGrpSpPr>
          <p:grpSpPr>
            <a:xfrm rot="18900000">
              <a:off x="1611564" y="3693681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D8FE939-B82D-43C2-AB9E-044990487CCC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2ECEFD6-1A20-46B6-989D-518DC67DC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4751DC-605F-480A-995E-2A13252BE274}"/>
                </a:ext>
              </a:extLst>
            </p:cNvPr>
            <p:cNvGrpSpPr/>
            <p:nvPr/>
          </p:nvGrpSpPr>
          <p:grpSpPr>
            <a:xfrm>
              <a:off x="2400750" y="3676005"/>
              <a:ext cx="327265" cy="327265"/>
              <a:chOff x="4388853" y="2632340"/>
              <a:chExt cx="578268" cy="578268"/>
            </a:xfrm>
            <a:noFill/>
          </p:grpSpPr>
          <p:sp>
            <p:nvSpPr>
              <p:cNvPr id="78" name="Oval 150">
                <a:extLst>
                  <a:ext uri="{FF2B5EF4-FFF2-40B4-BE49-F238E27FC236}">
                    <a16:creationId xmlns:a16="http://schemas.microsoft.com/office/drawing/2014/main" id="{52963DEB-C16C-4EAE-9F06-2B478D9BDEC4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31A2B4B-D41F-49FD-B868-6B31A99A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116A98-8327-4738-B6DC-998D1B7C9BA6}"/>
                </a:ext>
              </a:extLst>
            </p:cNvPr>
            <p:cNvGrpSpPr/>
            <p:nvPr/>
          </p:nvGrpSpPr>
          <p:grpSpPr>
            <a:xfrm rot="2700000">
              <a:off x="2016299" y="3480921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2281439-4E4F-4C79-AABD-0B273ED8F4E9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4AB22E9-B9B7-4639-B4EB-9984A14D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82BB3C-B7F2-472D-B7BD-569334F6AF82}"/>
                </a:ext>
              </a:extLst>
            </p:cNvPr>
            <p:cNvGrpSpPr/>
            <p:nvPr/>
          </p:nvGrpSpPr>
          <p:grpSpPr>
            <a:xfrm rot="18900000">
              <a:off x="1610689" y="4153595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B91F4D-0E77-401E-BE73-D8B52EFA37FF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AEC1F1C-CC9D-4747-AB7C-54DA737B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8603BF-1AA0-4E26-9342-119982E8E8DE}"/>
                </a:ext>
              </a:extLst>
            </p:cNvPr>
            <p:cNvGrpSpPr/>
            <p:nvPr/>
          </p:nvGrpSpPr>
          <p:grpSpPr>
            <a:xfrm rot="18900000">
              <a:off x="2429778" y="4151229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5F6967-BCAB-4D8F-9B6A-B01E2C7B0220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59FD7-91A6-4945-8EEB-3535DD050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B31CB-B310-4BA7-8207-378436BFB038}"/>
                </a:ext>
              </a:extLst>
            </p:cNvPr>
            <p:cNvGrpSpPr/>
            <p:nvPr/>
          </p:nvGrpSpPr>
          <p:grpSpPr>
            <a:xfrm rot="2700000">
              <a:off x="2019408" y="4313334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FE744EE-4ED9-4A01-B972-2CB62ADD72A0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8948F38-4311-4315-8BEF-03FCF38B0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0F668C-AC72-467B-837D-B238AC1F71DF}"/>
                </a:ext>
              </a:extLst>
            </p:cNvPr>
            <p:cNvSpPr/>
            <p:nvPr/>
          </p:nvSpPr>
          <p:spPr>
            <a:xfrm>
              <a:off x="656393" y="437738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Plus Sign 59">
              <a:extLst>
                <a:ext uri="{FF2B5EF4-FFF2-40B4-BE49-F238E27FC236}">
                  <a16:creationId xmlns:a16="http://schemas.microsoft.com/office/drawing/2014/main" id="{57A9F517-5678-4D9D-B994-38E0CAAE5A7A}"/>
                </a:ext>
              </a:extLst>
            </p:cNvPr>
            <p:cNvSpPr/>
            <p:nvPr/>
          </p:nvSpPr>
          <p:spPr>
            <a:xfrm>
              <a:off x="1148148" y="486913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D38A373-A065-4283-AF5D-D18EA8A5A5BB}"/>
                </a:ext>
              </a:extLst>
            </p:cNvPr>
            <p:cNvCxnSpPr/>
            <p:nvPr/>
          </p:nvCxnSpPr>
          <p:spPr>
            <a:xfrm>
              <a:off x="1910895" y="561721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86950B5-2D30-4877-B4B8-4EBAC067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07" y="2505864"/>
              <a:ext cx="3115007" cy="311501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ED0F-5602-46D1-859F-610F4E172889}"/>
                </a:ext>
              </a:extLst>
            </p:cNvPr>
            <p:cNvCxnSpPr/>
            <p:nvPr/>
          </p:nvCxnSpPr>
          <p:spPr>
            <a:xfrm>
              <a:off x="2802958" y="4695521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A522320-4291-490E-9ED1-AAC6247E2F97}"/>
                </a:ext>
              </a:extLst>
            </p:cNvPr>
            <p:cNvCxnSpPr/>
            <p:nvPr/>
          </p:nvCxnSpPr>
          <p:spPr>
            <a:xfrm>
              <a:off x="3728007" y="3735817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5713E2-3660-485E-9668-2A9B2FF65558}"/>
                </a:ext>
              </a:extLst>
            </p:cNvPr>
            <p:cNvCxnSpPr/>
            <p:nvPr/>
          </p:nvCxnSpPr>
          <p:spPr>
            <a:xfrm>
              <a:off x="4572096" y="2913924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4A9939-3187-46AD-B1D6-12AB7FDA7DFE}"/>
                </a:ext>
              </a:extLst>
            </p:cNvPr>
            <p:cNvSpPr txBox="1"/>
            <p:nvPr/>
          </p:nvSpPr>
          <p:spPr>
            <a:xfrm>
              <a:off x="2555310" y="498899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5AE29D-BD58-434A-8AD5-D4C89519397C}"/>
                </a:ext>
              </a:extLst>
            </p:cNvPr>
            <p:cNvSpPr txBox="1"/>
            <p:nvPr/>
          </p:nvSpPr>
          <p:spPr>
            <a:xfrm>
              <a:off x="3612509" y="3906620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6A1590-D6B3-4DAD-9332-21E92474E70D}"/>
                </a:ext>
              </a:extLst>
            </p:cNvPr>
            <p:cNvSpPr txBox="1"/>
            <p:nvPr/>
          </p:nvSpPr>
          <p:spPr>
            <a:xfrm>
              <a:off x="4370194" y="3143614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69" name="Plus Sign 68">
              <a:extLst>
                <a:ext uri="{FF2B5EF4-FFF2-40B4-BE49-F238E27FC236}">
                  <a16:creationId xmlns:a16="http://schemas.microsoft.com/office/drawing/2014/main" id="{DB18AE89-29F7-4C09-B200-020C14EC31AA}"/>
                </a:ext>
              </a:extLst>
            </p:cNvPr>
            <p:cNvSpPr/>
            <p:nvPr/>
          </p:nvSpPr>
          <p:spPr>
            <a:xfrm>
              <a:off x="2046648" y="3954016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B02CCDC-CEFF-468F-B405-0C7537830F26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655A95-026E-47F8-9D9C-A66209AF9AD9}"/>
              </a:ext>
            </a:extLst>
          </p:cNvPr>
          <p:cNvGrpSpPr/>
          <p:nvPr/>
        </p:nvGrpSpPr>
        <p:grpSpPr>
          <a:xfrm rot="18900000">
            <a:off x="1097280" y="4480560"/>
            <a:ext cx="786431" cy="786431"/>
            <a:chOff x="6648994" y="483326"/>
            <a:chExt cx="966652" cy="96665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DDE6704-2C29-4C47-A7F6-8032DCCD921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7C9E61-4249-4AEB-8B84-A4D7DB72D31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029E26-F454-4055-B15D-7E2D52EBD892}"/>
              </a:ext>
            </a:extLst>
          </p:cNvPr>
          <p:cNvGrpSpPr/>
          <p:nvPr/>
        </p:nvGrpSpPr>
        <p:grpSpPr>
          <a:xfrm rot="2700000">
            <a:off x="2194560" y="4480560"/>
            <a:ext cx="786431" cy="786431"/>
            <a:chOff x="6648994" y="483326"/>
            <a:chExt cx="966652" cy="9666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F0A4E4B-430E-49C5-88B6-F1238A034C93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447E24-1F90-42AA-B0B4-EE2443409A5C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D5C0FB8-4BB2-4CF0-81D7-55F35039BA21}"/>
              </a:ext>
            </a:extLst>
          </p:cNvPr>
          <p:cNvGrpSpPr/>
          <p:nvPr/>
        </p:nvGrpSpPr>
        <p:grpSpPr>
          <a:xfrm rot="18900000">
            <a:off x="3472722" y="4480560"/>
            <a:ext cx="786431" cy="786431"/>
            <a:chOff x="8034745" y="436654"/>
            <a:chExt cx="966652" cy="96665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420BCC5-316B-485C-850B-AF43CE7CCD26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3217B4C-018A-47C5-BFFE-531DD9335B0A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98EEFD-1648-4203-ACA6-37146F0E58BE}"/>
              </a:ext>
            </a:extLst>
          </p:cNvPr>
          <p:cNvGrpSpPr/>
          <p:nvPr/>
        </p:nvGrpSpPr>
        <p:grpSpPr>
          <a:xfrm rot="2700000">
            <a:off x="4572000" y="4480560"/>
            <a:ext cx="786431" cy="786431"/>
            <a:chOff x="8034745" y="436654"/>
            <a:chExt cx="966652" cy="96665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1F7F5E7-133C-481D-A51E-F16B3808DF3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07EF3E-59A3-4003-A1EC-298584AD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DDE88B-9135-486F-BD49-C5048747EB2E}"/>
              </a:ext>
            </a:extLst>
          </p:cNvPr>
          <p:cNvGrpSpPr/>
          <p:nvPr/>
        </p:nvGrpSpPr>
        <p:grpSpPr>
          <a:xfrm rot="18900000">
            <a:off x="1737360" y="2194560"/>
            <a:ext cx="597122" cy="597122"/>
            <a:chOff x="6648994" y="483326"/>
            <a:chExt cx="966652" cy="96665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7B7BD04-1729-49C1-93BB-4866F6714C65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7B44336-6AAB-4842-B75F-91A2771B755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3FB6B20-E817-4C17-92A3-859AD969179D}"/>
              </a:ext>
            </a:extLst>
          </p:cNvPr>
          <p:cNvGrpSpPr/>
          <p:nvPr/>
        </p:nvGrpSpPr>
        <p:grpSpPr>
          <a:xfrm rot="2700000">
            <a:off x="3931920" y="2194560"/>
            <a:ext cx="597122" cy="597122"/>
            <a:chOff x="6648994" y="483326"/>
            <a:chExt cx="966652" cy="96665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5F3834-7709-4E5A-98FE-1B2441E3A35E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0A363D8-1060-4E8A-B699-2B8C9F440AD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4A76E9-11DF-43CE-AFF6-D74A2BF33538}"/>
              </a:ext>
            </a:extLst>
          </p:cNvPr>
          <p:cNvSpPr txBox="1"/>
          <p:nvPr/>
        </p:nvSpPr>
        <p:spPr>
          <a:xfrm>
            <a:off x="1048138" y="1280160"/>
            <a:ext cx="1961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Horizontal Target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CFA97B-3E5B-4585-AB81-56FFF2CFC4FE}"/>
              </a:ext>
            </a:extLst>
          </p:cNvPr>
          <p:cNvCxnSpPr>
            <a:cxnSpLocks/>
          </p:cNvCxnSpPr>
          <p:nvPr/>
        </p:nvCxnSpPr>
        <p:spPr>
          <a:xfrm>
            <a:off x="1187265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768BAD9-A80C-45FE-BFCE-BD0102D46F81}"/>
              </a:ext>
            </a:extLst>
          </p:cNvPr>
          <p:cNvSpPr txBox="1"/>
          <p:nvPr/>
        </p:nvSpPr>
        <p:spPr>
          <a:xfrm>
            <a:off x="3364141" y="1280160"/>
            <a:ext cx="178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Vertical Target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558CAA-0920-415E-9A66-58E4C24B012C}"/>
              </a:ext>
            </a:extLst>
          </p:cNvPr>
          <p:cNvCxnSpPr>
            <a:cxnSpLocks/>
          </p:cNvCxnSpPr>
          <p:nvPr/>
        </p:nvCxnSpPr>
        <p:spPr>
          <a:xfrm>
            <a:off x="3381825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89EC2D-4220-4971-AD07-FF8DEB7120CB}"/>
              </a:ext>
            </a:extLst>
          </p:cNvPr>
          <p:cNvSpPr txBox="1"/>
          <p:nvPr/>
        </p:nvSpPr>
        <p:spPr>
          <a:xfrm>
            <a:off x="811541" y="3474720"/>
            <a:ext cx="23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Value Distractors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4052AD-BADB-42B4-B81E-0FF5807C292A}"/>
              </a:ext>
            </a:extLst>
          </p:cNvPr>
          <p:cNvSpPr txBox="1"/>
          <p:nvPr/>
        </p:nvSpPr>
        <p:spPr>
          <a:xfrm>
            <a:off x="3219314" y="3474720"/>
            <a:ext cx="234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 Value Distractors</a:t>
            </a:r>
          </a:p>
        </p:txBody>
      </p:sp>
    </p:spTree>
    <p:extLst>
      <p:ext uri="{BB962C8B-B14F-4D97-AF65-F5344CB8AC3E}">
        <p14:creationId xmlns:p14="http://schemas.microsoft.com/office/powerpoint/2010/main" val="25716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20F3C6-8E77-48BB-9036-4E350FA3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F6605-BD00-4306-BCCF-7F50E5E2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Phase: </a:t>
            </a:r>
            <a:br>
              <a:rPr lang="en-US" dirty="0"/>
            </a:br>
            <a:r>
              <a:rPr lang="en-US" dirty="0"/>
              <a:t>Lower RT for High Reward Targets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F22AFD-4308-4F26-95F3-58E0B00E3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8060B6-8320-4296-BC76-04F1DC4E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4786"/>
            <a:ext cx="10515600" cy="447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AEF2-CF6D-404B-A209-A7B2218CA8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66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High-Value:	728 (3.8)</a:t>
            </a:r>
          </a:p>
          <a:p>
            <a:r>
              <a:rPr lang="en-US" dirty="0"/>
              <a:t>Low-Value: 	710 (3.9)</a:t>
            </a:r>
          </a:p>
          <a:p>
            <a:r>
              <a:rPr lang="en-US" dirty="0"/>
              <a:t>No Distractor: 	655 (5.5)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Phase: </a:t>
            </a:r>
            <a:br>
              <a:rPr lang="en-US" dirty="0"/>
            </a:br>
            <a:r>
              <a:rPr lang="en-US" dirty="0"/>
              <a:t>Higher RT for Previously Rewarded Distractors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9726FB-0209-4FA4-9577-6B77C53D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38" y="1825625"/>
            <a:ext cx="624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EFCDC-B61E-411D-9D63-B247470A17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3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E58D97-1CC2-42BF-BF6C-5E1EB2A2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Targets</a:t>
            </a:r>
          </a:p>
          <a:p>
            <a:pPr lvl="1"/>
            <a:r>
              <a:rPr lang="en-US" dirty="0"/>
              <a:t>Green non-target</a:t>
            </a:r>
          </a:p>
          <a:p>
            <a:r>
              <a:rPr lang="en-US" dirty="0"/>
              <a:t>No reward feedback given</a:t>
            </a:r>
          </a:p>
          <a:p>
            <a:pPr lvl="1"/>
            <a:r>
              <a:rPr lang="en-US" dirty="0"/>
              <a:t>Compensation based on flat rate</a:t>
            </a:r>
          </a:p>
          <a:p>
            <a:r>
              <a:rPr lang="en-US" dirty="0"/>
              <a:t>Test phase was kept the same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81783-65D1-4D5B-8E16-2F9B76B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Isolating Effects of Selection History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7656-6397-43EC-A84C-9194BBD1F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02"/>
          <a:stretch/>
        </p:blipFill>
        <p:spPr bwMode="auto">
          <a:xfrm>
            <a:off x="5770179" y="1825625"/>
            <a:ext cx="5583621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027C024-7179-45A4-A7B7-3697B0780863}"/>
              </a:ext>
            </a:extLst>
          </p:cNvPr>
          <p:cNvSpPr/>
          <p:nvPr/>
        </p:nvSpPr>
        <p:spPr>
          <a:xfrm>
            <a:off x="8105585" y="244075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4D30-465F-4A3E-BE5F-D99E8323F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Anderson et al., 2011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C1C647-6445-4413-B979-68E6F031E2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8E65F4-C7C8-4103-A83F-B8C5DDDF0F53}"/>
              </a:ext>
            </a:extLst>
          </p:cNvPr>
          <p:cNvGrpSpPr/>
          <p:nvPr/>
        </p:nvGrpSpPr>
        <p:grpSpPr>
          <a:xfrm flipH="1" flipV="1">
            <a:off x="6583680" y="1141074"/>
            <a:ext cx="4756542" cy="4595361"/>
            <a:chOff x="811896" y="1141074"/>
            <a:chExt cx="4756542" cy="4595361"/>
          </a:xfrm>
        </p:grpSpPr>
        <p:sp>
          <p:nvSpPr>
            <p:cNvPr id="112" name="Rectangle: Top Corners Rounded 111">
              <a:extLst>
                <a:ext uri="{FF2B5EF4-FFF2-40B4-BE49-F238E27FC236}">
                  <a16:creationId xmlns:a16="http://schemas.microsoft.com/office/drawing/2014/main" id="{0F8402DB-B957-4B18-8521-8633B8704FE2}"/>
                </a:ext>
              </a:extLst>
            </p:cNvPr>
            <p:cNvSpPr/>
            <p:nvPr/>
          </p:nvSpPr>
          <p:spPr>
            <a:xfrm flipV="1">
              <a:off x="811896" y="3474720"/>
              <a:ext cx="4754880" cy="226171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Single Corner Rounded 112">
              <a:extLst>
                <a:ext uri="{FF2B5EF4-FFF2-40B4-BE49-F238E27FC236}">
                  <a16:creationId xmlns:a16="http://schemas.microsoft.com/office/drawing/2014/main" id="{A49A5768-9DE2-4302-8D76-B551E4C59E9D}"/>
                </a:ext>
              </a:extLst>
            </p:cNvPr>
            <p:cNvSpPr/>
            <p:nvPr/>
          </p:nvSpPr>
          <p:spPr>
            <a:xfrm rot="16200000" flipV="1">
              <a:off x="3234792" y="1097280"/>
              <a:ext cx="2289852" cy="2377440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Single Corner Rounded 113">
              <a:extLst>
                <a:ext uri="{FF2B5EF4-FFF2-40B4-BE49-F238E27FC236}">
                  <a16:creationId xmlns:a16="http://schemas.microsoft.com/office/drawing/2014/main" id="{C0EEB725-1130-49DE-906D-889833172746}"/>
                </a:ext>
              </a:extLst>
            </p:cNvPr>
            <p:cNvSpPr/>
            <p:nvPr/>
          </p:nvSpPr>
          <p:spPr>
            <a:xfrm rot="5400000" flipH="1" flipV="1">
              <a:off x="856997" y="1097280"/>
              <a:ext cx="2289852" cy="2377440"/>
            </a:xfrm>
            <a:prstGeom prst="round1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52E970F-7F36-4A23-9758-954184C393CB}"/>
              </a:ext>
            </a:extLst>
          </p:cNvPr>
          <p:cNvSpPr txBox="1"/>
          <p:nvPr/>
        </p:nvSpPr>
        <p:spPr>
          <a:xfrm>
            <a:off x="6810312" y="1280160"/>
            <a:ext cx="1961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Horizontal Target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60F5B4-0A77-45C5-A010-2D3E63B37B54}"/>
              </a:ext>
            </a:extLst>
          </p:cNvPr>
          <p:cNvGrpSpPr/>
          <p:nvPr/>
        </p:nvGrpSpPr>
        <p:grpSpPr>
          <a:xfrm>
            <a:off x="6949440" y="2011680"/>
            <a:ext cx="786431" cy="786431"/>
            <a:chOff x="6648994" y="483326"/>
            <a:chExt cx="966652" cy="96665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77ED801-9333-4501-825A-6B25FFE21127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8BB1F3-B29D-4301-BE23-8E558DF3F868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697DD5-9476-4C25-A536-DA1F04FFB594}"/>
              </a:ext>
            </a:extLst>
          </p:cNvPr>
          <p:cNvGrpSpPr/>
          <p:nvPr/>
        </p:nvGrpSpPr>
        <p:grpSpPr>
          <a:xfrm>
            <a:off x="7955280" y="2011680"/>
            <a:ext cx="786431" cy="786431"/>
            <a:chOff x="7955280" y="2011680"/>
            <a:chExt cx="786431" cy="786431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9B813D7-7987-4C6F-8BD7-A2F092192751}"/>
                </a:ext>
              </a:extLst>
            </p:cNvPr>
            <p:cNvSpPr/>
            <p:nvPr/>
          </p:nvSpPr>
          <p:spPr>
            <a:xfrm>
              <a:off x="7955280" y="2011680"/>
              <a:ext cx="786431" cy="786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BA4D9A9-9642-43EA-AA76-0DA4A77D19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065" y="2404894"/>
              <a:ext cx="4888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3F54767-3B30-4FC8-BA0A-0408960C88FB}"/>
              </a:ext>
            </a:extLst>
          </p:cNvPr>
          <p:cNvGrpSpPr/>
          <p:nvPr/>
        </p:nvGrpSpPr>
        <p:grpSpPr>
          <a:xfrm rot="5400000">
            <a:off x="9144000" y="2011680"/>
            <a:ext cx="786431" cy="786431"/>
            <a:chOff x="6648994" y="483326"/>
            <a:chExt cx="966652" cy="96665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B49C167-44CB-448F-A117-7CAB2C27EBDD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58993CA-8D48-4318-9CEE-D9FF583A5A95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04A671-0573-4C08-9FA5-28468ADE1D6A}"/>
              </a:ext>
            </a:extLst>
          </p:cNvPr>
          <p:cNvGrpSpPr/>
          <p:nvPr/>
        </p:nvGrpSpPr>
        <p:grpSpPr>
          <a:xfrm>
            <a:off x="10149840" y="2011680"/>
            <a:ext cx="786431" cy="786431"/>
            <a:chOff x="10149840" y="2011680"/>
            <a:chExt cx="786431" cy="786431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6700C6E-C9C7-4648-B044-2CDA644745E2}"/>
                </a:ext>
              </a:extLst>
            </p:cNvPr>
            <p:cNvSpPr/>
            <p:nvPr/>
          </p:nvSpPr>
          <p:spPr>
            <a:xfrm rot="5400000">
              <a:off x="10149840" y="2011680"/>
              <a:ext cx="786431" cy="786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B2ABC9-457B-43C3-A2AC-A1AFFE2290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98626" y="2404896"/>
              <a:ext cx="4888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CD34F92-0C01-4A5A-966A-F6044F7C60C3}"/>
              </a:ext>
            </a:extLst>
          </p:cNvPr>
          <p:cNvCxnSpPr>
            <a:cxnSpLocks/>
          </p:cNvCxnSpPr>
          <p:nvPr/>
        </p:nvCxnSpPr>
        <p:spPr>
          <a:xfrm>
            <a:off x="6949440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76731D3-8A61-448B-9A30-6FE2EEDD392C}"/>
              </a:ext>
            </a:extLst>
          </p:cNvPr>
          <p:cNvSpPr txBox="1"/>
          <p:nvPr/>
        </p:nvSpPr>
        <p:spPr>
          <a:xfrm>
            <a:off x="9126316" y="1280160"/>
            <a:ext cx="178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Vertical Target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2AEC9A1-8CCF-4722-8CB0-EE07DA762FD9}"/>
              </a:ext>
            </a:extLst>
          </p:cNvPr>
          <p:cNvCxnSpPr>
            <a:cxnSpLocks/>
          </p:cNvCxnSpPr>
          <p:nvPr/>
        </p:nvCxnSpPr>
        <p:spPr>
          <a:xfrm>
            <a:off x="9144000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273B5D-B166-414E-8368-5548430045DD}"/>
              </a:ext>
            </a:extLst>
          </p:cNvPr>
          <p:cNvGrpSpPr/>
          <p:nvPr/>
        </p:nvGrpSpPr>
        <p:grpSpPr>
          <a:xfrm rot="2700000">
            <a:off x="6949440" y="4480560"/>
            <a:ext cx="786431" cy="786431"/>
            <a:chOff x="6949440" y="4480560"/>
            <a:chExt cx="786431" cy="786431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276BD49-4D87-454B-ACF9-517F2EFD1340}"/>
                </a:ext>
              </a:extLst>
            </p:cNvPr>
            <p:cNvSpPr/>
            <p:nvPr/>
          </p:nvSpPr>
          <p:spPr>
            <a:xfrm>
              <a:off x="6949440" y="4480560"/>
              <a:ext cx="786431" cy="786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D1C3DA-B591-4FE2-86CA-7EE79E0BA97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225" y="4873774"/>
              <a:ext cx="48886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58FA4D28-A600-49F6-807F-2DFE848170C3}"/>
              </a:ext>
            </a:extLst>
          </p:cNvPr>
          <p:cNvSpPr/>
          <p:nvPr/>
        </p:nvSpPr>
        <p:spPr>
          <a:xfrm rot="2700000">
            <a:off x="7955280" y="4480560"/>
            <a:ext cx="786431" cy="7864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7E93D2A-7E00-4CAD-80D2-7AE0012B370C}"/>
              </a:ext>
            </a:extLst>
          </p:cNvPr>
          <p:cNvCxnSpPr>
            <a:cxnSpLocks/>
          </p:cNvCxnSpPr>
          <p:nvPr/>
        </p:nvCxnSpPr>
        <p:spPr>
          <a:xfrm rot="2700000">
            <a:off x="8104066" y="4873775"/>
            <a:ext cx="4888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6B56370A-C629-4B42-A6BB-2D69ABEF152B}"/>
              </a:ext>
            </a:extLst>
          </p:cNvPr>
          <p:cNvSpPr/>
          <p:nvPr/>
        </p:nvSpPr>
        <p:spPr>
          <a:xfrm rot="2700000">
            <a:off x="9784080" y="4480560"/>
            <a:ext cx="786431" cy="7864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BED9EF3-AF22-4EF8-A273-CDFBF77F2F1A}"/>
              </a:ext>
            </a:extLst>
          </p:cNvPr>
          <p:cNvCxnSpPr>
            <a:cxnSpLocks/>
          </p:cNvCxnSpPr>
          <p:nvPr/>
        </p:nvCxnSpPr>
        <p:spPr>
          <a:xfrm rot="2700000">
            <a:off x="9932866" y="4873775"/>
            <a:ext cx="4888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B6EA3D1-5DCC-43A2-A953-8759305B8D8E}"/>
              </a:ext>
            </a:extLst>
          </p:cNvPr>
          <p:cNvSpPr txBox="1"/>
          <p:nvPr/>
        </p:nvSpPr>
        <p:spPr>
          <a:xfrm>
            <a:off x="6583325" y="3474720"/>
            <a:ext cx="234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Colored Distractors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1B7C077-7B56-48DA-B6E6-45781F14BFC8}"/>
              </a:ext>
            </a:extLst>
          </p:cNvPr>
          <p:cNvSpPr txBox="1"/>
          <p:nvPr/>
        </p:nvSpPr>
        <p:spPr>
          <a:xfrm>
            <a:off x="8961120" y="3474720"/>
            <a:ext cx="237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Non-Target Colored Distractors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FB88B-CF81-4619-A518-F099A8A4B901}"/>
              </a:ext>
            </a:extLst>
          </p:cNvPr>
          <p:cNvGrpSpPr/>
          <p:nvPr/>
        </p:nvGrpSpPr>
        <p:grpSpPr>
          <a:xfrm>
            <a:off x="2649440" y="3655023"/>
            <a:ext cx="2983722" cy="2374064"/>
            <a:chOff x="2194560" y="3816908"/>
            <a:chExt cx="2983722" cy="2374064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8802D67-9ECD-4D68-BC2E-D32C2A7EFAEA}"/>
                </a:ext>
              </a:extLst>
            </p:cNvPr>
            <p:cNvSpPr/>
            <p:nvPr/>
          </p:nvSpPr>
          <p:spPr>
            <a:xfrm>
              <a:off x="3586989" y="3816908"/>
              <a:ext cx="942460" cy="94246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Correct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F0821AE-F499-4FB7-8BC4-0C5FF64F93B8}"/>
                </a:ext>
              </a:extLst>
            </p:cNvPr>
            <p:cNvSpPr/>
            <p:nvPr/>
          </p:nvSpPr>
          <p:spPr>
            <a:xfrm>
              <a:off x="2883813" y="4536907"/>
              <a:ext cx="942460" cy="94246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58" name="Plus Sign 157">
              <a:extLst>
                <a:ext uri="{FF2B5EF4-FFF2-40B4-BE49-F238E27FC236}">
                  <a16:creationId xmlns:a16="http://schemas.microsoft.com/office/drawing/2014/main" id="{5986E886-AB3A-4D8D-B703-C92F5EB80D37}"/>
                </a:ext>
              </a:extLst>
            </p:cNvPr>
            <p:cNvSpPr/>
            <p:nvPr/>
          </p:nvSpPr>
          <p:spPr>
            <a:xfrm>
              <a:off x="3257620" y="4910715"/>
              <a:ext cx="194845" cy="194845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BFF0D53-6315-4805-9C48-D571B2C7F73D}"/>
                </a:ext>
              </a:extLst>
            </p:cNvPr>
            <p:cNvGrpSpPr/>
            <p:nvPr/>
          </p:nvGrpSpPr>
          <p:grpSpPr>
            <a:xfrm rot="18900000">
              <a:off x="2920634" y="4726014"/>
              <a:ext cx="248771" cy="248771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7C447F5-432C-42F1-AD4D-E7273503DFD5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E9685CA-2BE8-494F-8AFA-46EF1F6D4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247231A-AF03-44D1-9586-BCC050ADA070}"/>
                </a:ext>
              </a:extLst>
            </p:cNvPr>
            <p:cNvGrpSpPr/>
            <p:nvPr/>
          </p:nvGrpSpPr>
          <p:grpSpPr>
            <a:xfrm>
              <a:off x="3520534" y="4712578"/>
              <a:ext cx="248771" cy="248771"/>
              <a:chOff x="4388853" y="2632340"/>
              <a:chExt cx="578268" cy="578268"/>
            </a:xfrm>
            <a:noFill/>
          </p:grpSpPr>
          <p:sp>
            <p:nvSpPr>
              <p:cNvPr id="184" name="Oval 150">
                <a:extLst>
                  <a:ext uri="{FF2B5EF4-FFF2-40B4-BE49-F238E27FC236}">
                    <a16:creationId xmlns:a16="http://schemas.microsoft.com/office/drawing/2014/main" id="{4B107BA2-3D26-4728-8A03-B1FA6D8CE583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diamon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5EC131D-2777-4FCB-8B9B-F2BD63265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3314F36-DDBC-44D2-BEA8-95A9FA09048B}"/>
                </a:ext>
              </a:extLst>
            </p:cNvPr>
            <p:cNvGrpSpPr/>
            <p:nvPr/>
          </p:nvGrpSpPr>
          <p:grpSpPr>
            <a:xfrm rot="2700000">
              <a:off x="3228293" y="4564284"/>
              <a:ext cx="248771" cy="248771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F53DD46-1A7E-4B16-8282-EB4B0A46127E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E011346-07BB-47AF-969D-3BD08B2BA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1180C25-A455-466F-9D44-7D856F9747A8}"/>
                </a:ext>
              </a:extLst>
            </p:cNvPr>
            <p:cNvGrpSpPr/>
            <p:nvPr/>
          </p:nvGrpSpPr>
          <p:grpSpPr>
            <a:xfrm rot="18900000">
              <a:off x="2919969" y="5075618"/>
              <a:ext cx="248771" cy="248771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9C681C39-5399-4880-9D6C-6DBDF04370C5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B0A0AF9-105B-4E4F-8150-6300BD47C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3C9F9BA-F44C-4648-8F6F-96B53DC9CB14}"/>
                </a:ext>
              </a:extLst>
            </p:cNvPr>
            <p:cNvGrpSpPr/>
            <p:nvPr/>
          </p:nvGrpSpPr>
          <p:grpSpPr>
            <a:xfrm rot="18900000">
              <a:off x="3542599" y="5073819"/>
              <a:ext cx="248771" cy="248771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3F92CCF-967C-4847-A6A9-E7F89AA3B068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08C9AD1-E740-450D-904B-89010D8C8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90C0AAB-BB2D-4B9A-8C5C-5A168CE137D7}"/>
                </a:ext>
              </a:extLst>
            </p:cNvPr>
            <p:cNvGrpSpPr/>
            <p:nvPr/>
          </p:nvGrpSpPr>
          <p:grpSpPr>
            <a:xfrm rot="2700000">
              <a:off x="3230656" y="5197044"/>
              <a:ext cx="248771" cy="248771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C590A09-A2D2-4C69-B722-0A3E6081CE72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1695C2C-A9BD-443B-8ED6-46BF4F2DB2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EFB9D31-D467-4DB1-8660-A13101F74A8D}"/>
                </a:ext>
              </a:extLst>
            </p:cNvPr>
            <p:cNvSpPr/>
            <p:nvPr/>
          </p:nvSpPr>
          <p:spPr>
            <a:xfrm>
              <a:off x="2194560" y="5245731"/>
              <a:ext cx="942460" cy="94246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66" name="Plus Sign 165">
              <a:extLst>
                <a:ext uri="{FF2B5EF4-FFF2-40B4-BE49-F238E27FC236}">
                  <a16:creationId xmlns:a16="http://schemas.microsoft.com/office/drawing/2014/main" id="{ACBBE500-D3E3-45D4-A4F4-7F3F82C30162}"/>
                </a:ext>
              </a:extLst>
            </p:cNvPr>
            <p:cNvSpPr/>
            <p:nvPr/>
          </p:nvSpPr>
          <p:spPr>
            <a:xfrm>
              <a:off x="2568368" y="5619538"/>
              <a:ext cx="194845" cy="194845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59768E1-D11D-47CA-A64D-8C2193F7C828}"/>
                </a:ext>
              </a:extLst>
            </p:cNvPr>
            <p:cNvCxnSpPr/>
            <p:nvPr/>
          </p:nvCxnSpPr>
          <p:spPr>
            <a:xfrm>
              <a:off x="3148170" y="6188192"/>
              <a:ext cx="648833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5C1BAF9-5F43-485B-9F4E-8B3DD201B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094" y="4308926"/>
              <a:ext cx="1882043" cy="1882046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A28D85-6680-4EA0-933A-DAEED9AF6B9F}"/>
                </a:ext>
              </a:extLst>
            </p:cNvPr>
            <p:cNvCxnSpPr/>
            <p:nvPr/>
          </p:nvCxnSpPr>
          <p:spPr>
            <a:xfrm>
              <a:off x="3826272" y="5487563"/>
              <a:ext cx="648833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41F7384-0077-43CC-ABD2-F3025B5614FD}"/>
                </a:ext>
              </a:extLst>
            </p:cNvPr>
            <p:cNvCxnSpPr/>
            <p:nvPr/>
          </p:nvCxnSpPr>
          <p:spPr>
            <a:xfrm>
              <a:off x="4529449" y="4758044"/>
              <a:ext cx="648833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Plus Sign 174">
              <a:extLst>
                <a:ext uri="{FF2B5EF4-FFF2-40B4-BE49-F238E27FC236}">
                  <a16:creationId xmlns:a16="http://schemas.microsoft.com/office/drawing/2014/main" id="{55B10519-9E35-49EB-B3FF-C666700993B1}"/>
                </a:ext>
              </a:extLst>
            </p:cNvPr>
            <p:cNvSpPr/>
            <p:nvPr/>
          </p:nvSpPr>
          <p:spPr>
            <a:xfrm>
              <a:off x="3251363" y="4923908"/>
              <a:ext cx="194845" cy="194845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71FFB95-9655-463C-AD9A-755814B6A240}"/>
              </a:ext>
            </a:extLst>
          </p:cNvPr>
          <p:cNvGrpSpPr/>
          <p:nvPr/>
        </p:nvGrpSpPr>
        <p:grpSpPr>
          <a:xfrm>
            <a:off x="2649440" y="914400"/>
            <a:ext cx="2991843" cy="2380525"/>
            <a:chOff x="374252" y="3056587"/>
            <a:chExt cx="3925172" cy="3123148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ED7B8DB-6C80-4464-A5F9-6321C3865E0E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</a:t>
              </a:r>
              <a:endParaRPr lang="en-US" sz="8400" dirty="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5D6C725-3DF2-4939-95B2-AFB4A845A6B6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30" name="Plus Sign 229">
              <a:extLst>
                <a:ext uri="{FF2B5EF4-FFF2-40B4-BE49-F238E27FC236}">
                  <a16:creationId xmlns:a16="http://schemas.microsoft.com/office/drawing/2014/main" id="{6CDD6C4E-809F-4C65-8643-16E0171EB369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A212BE9E-1D02-4D83-8642-B233839CDD77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A9EDDB4-346C-47C6-AD97-0253083D3A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00FF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EFB831B-4C15-4C46-90A2-6385D5C11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F6F9307F-8A64-4B68-ACB9-45C1BDDAD75F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7503C5A-AFE7-4EB6-A477-8B1E96755D93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D4A54BA-9614-46CD-A001-CE130B376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977C263-4365-4526-B1DE-E3C003513311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DB229B8-7FBF-4957-ABB8-5CFD59ED8C3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4536C92F-D0BE-4070-BCB3-DAFF1C3AA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97BE542-2EF9-44AA-89FF-CF6D833C222E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2F71AC1D-0923-4DCC-9FB5-E8D1E937D6E5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51223A0-AE84-4A53-A2B3-F9237A168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362A445-95F5-4F49-A82E-864FC66559A7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E65DA27F-555E-47AE-AC44-097C49ADE2EF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938FE4C-A202-4401-8471-168D44D6A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4FA2F27D-9F05-4BE2-9C34-F0F69D7A914D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398E70B-2931-45C6-8292-FB15F822B27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B39D2228-68A3-4160-8B37-29797A652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30E9204-5EE7-495E-92A7-DA4E8B4C59E5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238" name="Plus Sign 237">
              <a:extLst>
                <a:ext uri="{FF2B5EF4-FFF2-40B4-BE49-F238E27FC236}">
                  <a16:creationId xmlns:a16="http://schemas.microsoft.com/office/drawing/2014/main" id="{96DF856D-8702-4B03-942D-493F2D28A1D4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2255138-9D17-4450-AADA-1590E9B694F5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9F60600-931D-466C-B54E-7E88882DC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3695049"/>
              <a:ext cx="2484684" cy="2484686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E22EEA-ECBE-47F9-980D-C26D54E9128B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7101085-78B7-4CFF-95BB-88A4B369D415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Plus Sign 248">
              <a:extLst>
                <a:ext uri="{FF2B5EF4-FFF2-40B4-BE49-F238E27FC236}">
                  <a16:creationId xmlns:a16="http://schemas.microsoft.com/office/drawing/2014/main" id="{16EF46E1-D753-4B8B-AC21-84A9AC1664B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925030A-E996-4B17-AB58-3AF68FC29E9F}"/>
              </a:ext>
            </a:extLst>
          </p:cNvPr>
          <p:cNvSpPr/>
          <p:nvPr/>
        </p:nvSpPr>
        <p:spPr>
          <a:xfrm rot="16200000">
            <a:off x="555129" y="1554480"/>
            <a:ext cx="239371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249814EF-453D-4223-9C7C-DC954B778A4E}"/>
              </a:ext>
            </a:extLst>
          </p:cNvPr>
          <p:cNvSpPr/>
          <p:nvPr/>
        </p:nvSpPr>
        <p:spPr>
          <a:xfrm rot="16200000">
            <a:off x="555129" y="4297680"/>
            <a:ext cx="2393720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</p:spTree>
    <p:extLst>
      <p:ext uri="{BB962C8B-B14F-4D97-AF65-F5344CB8AC3E}">
        <p14:creationId xmlns:p14="http://schemas.microsoft.com/office/powerpoint/2010/main" val="15058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40B22-D82B-4D56-94FE-6346406348ED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Visual Working Memory 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354ABA2C-0B21-4952-ABE0-BFCD73A24BED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Attention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A89AADF-2FF6-4B3E-AE90-DD096A4F6F78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4777-8BCD-4B5A-8665-CC3EDD9CD6D8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</p:spTree>
    <p:extLst>
      <p:ext uri="{BB962C8B-B14F-4D97-AF65-F5344CB8AC3E}">
        <p14:creationId xmlns:p14="http://schemas.microsoft.com/office/powerpoint/2010/main" val="43977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501" cy="4351338"/>
          </a:xfrm>
        </p:spPr>
        <p:txBody>
          <a:bodyPr/>
          <a:lstStyle/>
          <a:p>
            <a:r>
              <a:rPr lang="en-US" dirty="0"/>
              <a:t>Target: 		634 (4.8)</a:t>
            </a:r>
          </a:p>
          <a:p>
            <a:r>
              <a:rPr lang="en-US" dirty="0"/>
              <a:t>Non-target:	632 (4.1) </a:t>
            </a:r>
          </a:p>
          <a:p>
            <a:r>
              <a:rPr lang="en-US" dirty="0"/>
              <a:t>No Distractor	588 (6.3)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 2: </a:t>
            </a:r>
            <a:br>
              <a:rPr lang="en-US" dirty="0"/>
            </a:br>
            <a:r>
              <a:rPr lang="en-US" dirty="0"/>
              <a:t>No Differences Between Distractor Conditions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5871-B1A6-4C64-A2FC-C0034CAE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01" y="1825625"/>
            <a:ext cx="6085099" cy="435133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E9AF5B-EBFC-4641-A073-916E3656F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04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3BE-121C-43DF-A3A0-55E42AF1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Rewarded Distractors Resulted in Higher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502A-3B04-4A7B-BF4A-CB88BB3BE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1:</a:t>
            </a:r>
          </a:p>
          <a:p>
            <a:pPr marL="0" indent="0" algn="ctr">
              <a:buNone/>
            </a:pPr>
            <a:r>
              <a:rPr lang="en-US" dirty="0"/>
              <a:t>Monetary Feedback</a:t>
            </a:r>
          </a:p>
          <a:p>
            <a:r>
              <a:rPr lang="en-US" dirty="0"/>
              <a:t>High Reward:	728 (3.8)</a:t>
            </a:r>
          </a:p>
          <a:p>
            <a:r>
              <a:rPr lang="en-US" dirty="0"/>
              <a:t>Low Reward: 	710 (3.9)</a:t>
            </a:r>
          </a:p>
          <a:p>
            <a:r>
              <a:rPr lang="en-US" dirty="0"/>
              <a:t>No Distractor: 	655 (5.5)</a:t>
            </a:r>
          </a:p>
          <a:p>
            <a:endParaRPr lang="en-US" dirty="0"/>
          </a:p>
          <a:p>
            <a:r>
              <a:rPr lang="en-US" dirty="0"/>
              <a:t>Shows effect of reward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A096C-96D9-4E90-B4BB-82E825B0B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Experiment 2:</a:t>
            </a:r>
          </a:p>
          <a:p>
            <a:pPr marL="0" indent="0" algn="ctr">
              <a:buNone/>
            </a:pPr>
            <a:r>
              <a:rPr lang="en-US" dirty="0"/>
              <a:t>Correct/Incorrect Feedback</a:t>
            </a:r>
          </a:p>
          <a:p>
            <a:r>
              <a:rPr lang="en-US" dirty="0"/>
              <a:t>Target Distractor:		634 (4.8)</a:t>
            </a:r>
          </a:p>
          <a:p>
            <a:r>
              <a:rPr lang="en-US" dirty="0"/>
              <a:t>Non-target Distractor:	632 (4.1)</a:t>
            </a:r>
          </a:p>
          <a:p>
            <a:r>
              <a:rPr lang="en-US" dirty="0"/>
              <a:t>No Distractor:		588 (3.6)</a:t>
            </a:r>
          </a:p>
          <a:p>
            <a:endParaRPr lang="en-US" dirty="0"/>
          </a:p>
          <a:p>
            <a:r>
              <a:rPr lang="en-US" dirty="0"/>
              <a:t>Shows effect of only selection history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F278-64C9-455C-9641-33CF04ACD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2F7F68-06AB-4404-9474-4FAD3462F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 selection of stimulus features automatically enhances search for those features despite an observer’s goals</a:t>
            </a:r>
          </a:p>
          <a:p>
            <a:r>
              <a:rPr lang="en-US" dirty="0"/>
              <a:t>Learned value involuntarily biases attention towards reward-associated stimulus features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Prioritization within visual working memory reflects a flexible focus of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AEC60243-655F-45C9-BE61-2DB197D09BAB}"/>
              </a:ext>
            </a:extLst>
          </p:cNvPr>
          <p:cNvGrpSpPr/>
          <p:nvPr/>
        </p:nvGrpSpPr>
        <p:grpSpPr>
          <a:xfrm>
            <a:off x="811896" y="1825624"/>
            <a:ext cx="2569933" cy="4351340"/>
            <a:chOff x="811896" y="1806708"/>
            <a:chExt cx="2770845" cy="4549641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96637C3A-5B91-4382-8295-75030DAABEF3}"/>
                </a:ext>
              </a:extLst>
            </p:cNvPr>
            <p:cNvSpPr/>
            <p:nvPr/>
          </p:nvSpPr>
          <p:spPr>
            <a:xfrm>
              <a:off x="811896" y="1806708"/>
              <a:ext cx="2770845" cy="226171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1C857883-8000-4BF1-984A-AB64F98E8E08}"/>
                </a:ext>
              </a:extLst>
            </p:cNvPr>
            <p:cNvSpPr/>
            <p:nvPr/>
          </p:nvSpPr>
          <p:spPr>
            <a:xfrm flipV="1">
              <a:off x="811896" y="4094633"/>
              <a:ext cx="2770845" cy="226171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BAAFAE2-0467-4654-9BDB-87149B6D00F4}"/>
              </a:ext>
            </a:extLst>
          </p:cNvPr>
          <p:cNvSpPr txBox="1"/>
          <p:nvPr/>
        </p:nvSpPr>
        <p:spPr>
          <a:xfrm>
            <a:off x="811896" y="1944917"/>
            <a:ext cx="256993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list items presented for 0.5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300 2AFC trials for each between-subjects condition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5EF454-CC9F-42B4-B39B-9782A6C23C5E}"/>
              </a:ext>
            </a:extLst>
          </p:cNvPr>
          <p:cNvSpPr txBox="1"/>
          <p:nvPr/>
        </p:nvSpPr>
        <p:spPr>
          <a:xfrm>
            <a:off x="811896" y="3997992"/>
            <a:ext cx="256993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High-Reward:</a:t>
            </a:r>
          </a:p>
          <a:p>
            <a:pPr algn="ctr"/>
            <a:r>
              <a:rPr lang="en-US" sz="2000" dirty="0"/>
              <a:t>Red: 25 points</a:t>
            </a:r>
          </a:p>
          <a:p>
            <a:pPr algn="ctr"/>
            <a:r>
              <a:rPr lang="en-US" sz="2000" dirty="0"/>
              <a:t>Black: 3 points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Equal-Reward:</a:t>
            </a:r>
          </a:p>
          <a:p>
            <a:pPr algn="ctr"/>
            <a:r>
              <a:rPr lang="en-US" sz="2000" dirty="0"/>
              <a:t>Red: 3 points</a:t>
            </a:r>
          </a:p>
          <a:p>
            <a:pPr algn="ctr"/>
            <a:r>
              <a:rPr lang="en-US" sz="2000" dirty="0"/>
              <a:t>Black: 3 Points</a:t>
            </a:r>
          </a:p>
        </p:txBody>
      </p:sp>
    </p:spTree>
    <p:extLst>
      <p:ext uri="{BB962C8B-B14F-4D97-AF65-F5344CB8AC3E}">
        <p14:creationId xmlns:p14="http://schemas.microsoft.com/office/powerpoint/2010/main" val="19329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A11D2-64D9-4817-A3D0-8C19A633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5-24F7-47DF-947A-BF389B3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Description of Results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42E3-C78B-47CD-B373-6A9B5AF1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774E-0B99-40E1-87B2-96AA56A34B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46961-0D02-4172-93DD-A9164CEDE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</p:spTree>
    <p:extLst>
      <p:ext uri="{BB962C8B-B14F-4D97-AF65-F5344CB8AC3E}">
        <p14:creationId xmlns:p14="http://schemas.microsoft.com/office/powerpoint/2010/main" val="38694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 animBg="1"/>
      <p:bldP spid="12" grpId="0" animBg="1"/>
      <p:bldP spid="26" grpId="0" animBg="1"/>
      <p:bldP spid="14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 flipV="1"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10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553E6B8-D61E-4A05-9114-9C9F6E81480E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8396AEB-F050-4D70-B382-6D56C342C9B4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97531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BBE544-CA31-4D8D-A60D-317C783225BA}"/>
              </a:ext>
            </a:extLst>
          </p:cNvPr>
          <p:cNvGraphicFramePr>
            <a:graphicFrameLocks/>
          </p:cNvGraphicFramePr>
          <p:nvPr/>
        </p:nvGraphicFramePr>
        <p:xfrm>
          <a:off x="3810000" y="2257418"/>
          <a:ext cx="4572000" cy="402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6789501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B19598-202F-472E-BE47-B52E5D401898}"/>
              </a:ext>
            </a:extLst>
          </p:cNvPr>
          <p:cNvSpPr/>
          <p:nvPr/>
        </p:nvSpPr>
        <p:spPr>
          <a:xfrm>
            <a:off x="5181600" y="4612942"/>
            <a:ext cx="7010400" cy="22450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r>
              <a:rPr lang="en-US" sz="4000" baseline="30000" dirty="0"/>
              <a:t>st</a:t>
            </a:r>
            <a:r>
              <a:rPr lang="en-US" sz="4000" dirty="0"/>
              <a:t> year project!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EF4A15A6-FF72-44E0-AD41-D51BE1F9A4CB}"/>
              </a:ext>
            </a:extLst>
          </p:cNvPr>
          <p:cNvSpPr/>
          <p:nvPr/>
        </p:nvSpPr>
        <p:spPr>
          <a:xfrm>
            <a:off x="5181600" y="228600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Evidence VDAC may impact memory 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78F44AF0-625A-4009-9D23-CB1408834611}"/>
              </a:ext>
            </a:extLst>
          </p:cNvPr>
          <p:cNvSpPr/>
          <p:nvPr/>
        </p:nvSpPr>
        <p:spPr>
          <a:xfrm>
            <a:off x="5181600" y="0"/>
            <a:ext cx="7010400" cy="3124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75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Value-Driven Attentional </a:t>
            </a:r>
          </a:p>
          <a:p>
            <a:pPr algn="ctr"/>
            <a:r>
              <a:rPr lang="en-US" sz="4000" dirty="0"/>
              <a:t>Capture (VDAC)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617DB-1EBB-4256-ACA3-C9285ABB3E66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How reward impacts 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“Goal Driven”</a:t>
            </a:r>
          </a:p>
          <a:p>
            <a:pPr algn="ctr"/>
            <a:r>
              <a:rPr lang="en-US" sz="8400" dirty="0"/>
              <a:t>Top Down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Bottom Up</a:t>
            </a:r>
          </a:p>
          <a:p>
            <a:pPr algn="ctr"/>
            <a:r>
              <a:rPr lang="en-US" sz="4800" dirty="0"/>
              <a:t>“Stimulus Driven”</a:t>
            </a:r>
          </a:p>
        </p:txBody>
      </p:sp>
    </p:spTree>
    <p:extLst>
      <p:ext uri="{BB962C8B-B14F-4D97-AF65-F5344CB8AC3E}">
        <p14:creationId xmlns:p14="http://schemas.microsoft.com/office/powerpoint/2010/main" val="17782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322BAF6-3E6B-41B3-876D-E08ED180F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942497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0F922AB2-9666-4DCA-BCE9-C279FC786C35}"/>
              </a:ext>
            </a:extLst>
          </p:cNvPr>
          <p:cNvSpPr/>
          <p:nvPr/>
        </p:nvSpPr>
        <p:spPr>
          <a:xfrm>
            <a:off x="5148595" y="286685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FA4A2-9B24-435A-BAB8-5B144B4080CF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26146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4D1C9FEA-88C5-4E23-BA5A-DEDAA1C07370}"/>
              </a:ext>
            </a:extLst>
          </p:cNvPr>
          <p:cNvSpPr/>
          <p:nvPr/>
        </p:nvSpPr>
        <p:spPr>
          <a:xfrm>
            <a:off x="5975907" y="3142623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/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69DFB627-5B7A-435E-AE06-F7085F64ADFF}"/>
              </a:ext>
            </a:extLst>
          </p:cNvPr>
          <p:cNvSpPr/>
          <p:nvPr/>
        </p:nvSpPr>
        <p:spPr>
          <a:xfrm>
            <a:off x="6788709" y="4463420"/>
            <a:ext cx="875300" cy="8753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36A8E06-5222-40D9-8F52-C37850D53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845382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B68F3-DC92-4117-BF50-BAF735E59781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pentagon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820ED-4A8B-4746-BA09-E184C2D194B3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4CCAA16-FF81-42BD-9D82-A620D8F17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835388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10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1D62-2318-462C-824D-BB1B48D3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D42C-E35E-4A9B-BF26-172149810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2E186-7D94-4FE5-8082-E726CFC576C1}"/>
              </a:ext>
            </a:extLst>
          </p:cNvPr>
          <p:cNvSpPr/>
          <p:nvPr/>
        </p:nvSpPr>
        <p:spPr>
          <a:xfrm>
            <a:off x="1674607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323D9479-803C-4CE6-B6F9-498CAF67002B}"/>
              </a:ext>
            </a:extLst>
          </p:cNvPr>
          <p:cNvSpPr/>
          <p:nvPr/>
        </p:nvSpPr>
        <p:spPr>
          <a:xfrm>
            <a:off x="1830165" y="930611"/>
            <a:ext cx="1015691" cy="101569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83384-ABB9-48CE-ACC9-4CF75E3D1972}"/>
              </a:ext>
            </a:extLst>
          </p:cNvPr>
          <p:cNvSpPr/>
          <p:nvPr/>
        </p:nvSpPr>
        <p:spPr>
          <a:xfrm>
            <a:off x="3568136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74B69C3-4C35-45A3-A4BA-B6B40D2661DB}"/>
              </a:ext>
            </a:extLst>
          </p:cNvPr>
          <p:cNvSpPr/>
          <p:nvPr/>
        </p:nvSpPr>
        <p:spPr>
          <a:xfrm>
            <a:off x="3642438" y="930611"/>
            <a:ext cx="1178201" cy="1015691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07BA7-7C44-4E1D-B28C-2C93149FFB57}"/>
              </a:ext>
            </a:extLst>
          </p:cNvPr>
          <p:cNvSpPr/>
          <p:nvPr/>
        </p:nvSpPr>
        <p:spPr>
          <a:xfrm>
            <a:off x="5461665" y="775053"/>
            <a:ext cx="1326807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6546D55-D48E-4F1D-8208-9E32DDFA1624}"/>
              </a:ext>
            </a:extLst>
          </p:cNvPr>
          <p:cNvSpPr/>
          <p:nvPr/>
        </p:nvSpPr>
        <p:spPr>
          <a:xfrm>
            <a:off x="5617222" y="930611"/>
            <a:ext cx="1015691" cy="1015691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8677CA-BFFB-47DB-A16C-FDF8B00E6A53}"/>
              </a:ext>
            </a:extLst>
          </p:cNvPr>
          <p:cNvSpPr/>
          <p:nvPr/>
        </p:nvSpPr>
        <p:spPr>
          <a:xfrm>
            <a:off x="1674607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5BD3C-E341-4B5B-B1FF-0AAE0A39AE32}"/>
              </a:ext>
            </a:extLst>
          </p:cNvPr>
          <p:cNvSpPr/>
          <p:nvPr/>
        </p:nvSpPr>
        <p:spPr>
          <a:xfrm>
            <a:off x="3568135" y="378419"/>
            <a:ext cx="1326807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9EF883-9203-47C1-95E4-D88E355B5855}"/>
              </a:ext>
            </a:extLst>
          </p:cNvPr>
          <p:cNvSpPr/>
          <p:nvPr/>
        </p:nvSpPr>
        <p:spPr>
          <a:xfrm>
            <a:off x="5461663" y="382166"/>
            <a:ext cx="1326807" cy="387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AA3C0-F6B5-4236-A4C1-E73907F6B2DC}"/>
              </a:ext>
            </a:extLst>
          </p:cNvPr>
          <p:cNvSpPr/>
          <p:nvPr/>
        </p:nvSpPr>
        <p:spPr>
          <a:xfrm>
            <a:off x="7604913" y="775115"/>
            <a:ext cx="2653613" cy="1326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F58C7C6-085C-4112-A841-8113CD2FE3F3}"/>
              </a:ext>
            </a:extLst>
          </p:cNvPr>
          <p:cNvSpPr/>
          <p:nvPr/>
        </p:nvSpPr>
        <p:spPr>
          <a:xfrm>
            <a:off x="7760471" y="923054"/>
            <a:ext cx="1015691" cy="1015691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6C8B6-919F-4FC7-8850-6F7333E967E2}"/>
              </a:ext>
            </a:extLst>
          </p:cNvPr>
          <p:cNvSpPr/>
          <p:nvPr/>
        </p:nvSpPr>
        <p:spPr>
          <a:xfrm>
            <a:off x="7604913" y="381195"/>
            <a:ext cx="2653613" cy="387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5E46E0-9340-44D9-B727-AB9ED863866B}"/>
              </a:ext>
            </a:extLst>
          </p:cNvPr>
          <p:cNvSpPr/>
          <p:nvPr/>
        </p:nvSpPr>
        <p:spPr>
          <a:xfrm>
            <a:off x="9087278" y="930612"/>
            <a:ext cx="1015691" cy="1015691"/>
          </a:xfrm>
          <a:prstGeom prst="diamond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7A0796-2D17-4DF5-8738-8401F92BD2B2}"/>
              </a:ext>
            </a:extLst>
          </p:cNvPr>
          <p:cNvSpPr txBox="1"/>
          <p:nvPr/>
        </p:nvSpPr>
        <p:spPr>
          <a:xfrm rot="16200000">
            <a:off x="6345769" y="1122429"/>
            <a:ext cx="1570131" cy="37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--Mask--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C1F3D-70C4-492D-A45C-E1CEDE96119C}"/>
              </a:ext>
            </a:extLst>
          </p:cNvPr>
          <p:cNvCxnSpPr>
            <a:cxnSpLocks/>
          </p:cNvCxnSpPr>
          <p:nvPr/>
        </p:nvCxnSpPr>
        <p:spPr>
          <a:xfrm>
            <a:off x="8931719" y="2060942"/>
            <a:ext cx="13268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D01A5DD-3E54-4C13-A7AE-F6E152444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894594"/>
              </p:ext>
            </p:extLst>
          </p:nvPr>
        </p:nvGraphicFramePr>
        <p:xfrm>
          <a:off x="3810000" y="2264976"/>
          <a:ext cx="4572000" cy="402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3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A17EE-2E7A-41B9-A202-17ABB9AE8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5"/>
            <a:ext cx="8965166" cy="4351337"/>
          </a:xfrm>
          <a:prstGeom prst="corner">
            <a:avLst>
              <a:gd name="adj1" fmla="val 12048"/>
              <a:gd name="adj2" fmla="val 108476"/>
            </a:avLst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1C2667C-7821-4CDA-B52E-EE407B1283CA}"/>
              </a:ext>
            </a:extLst>
          </p:cNvPr>
          <p:cNvSpPr/>
          <p:nvPr/>
        </p:nvSpPr>
        <p:spPr>
          <a:xfrm>
            <a:off x="2272508" y="3100275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29DC44-1B20-47B6-9ADE-B0DF3E508C61}"/>
              </a:ext>
            </a:extLst>
          </p:cNvPr>
          <p:cNvSpPr/>
          <p:nvPr/>
        </p:nvSpPr>
        <p:spPr>
          <a:xfrm>
            <a:off x="3553468" y="3222069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8632B0-1A67-4AC9-84D9-B3A5CF5CD3C5}"/>
              </a:ext>
            </a:extLst>
          </p:cNvPr>
          <p:cNvSpPr/>
          <p:nvPr/>
        </p:nvSpPr>
        <p:spPr>
          <a:xfrm>
            <a:off x="5179929" y="3013542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319F32-82CC-4D27-B752-60EA2EDCC4BF}"/>
              </a:ext>
            </a:extLst>
          </p:cNvPr>
          <p:cNvSpPr/>
          <p:nvPr/>
        </p:nvSpPr>
        <p:spPr>
          <a:xfrm>
            <a:off x="4830796" y="4959804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E402CF-D924-45B3-B6D1-5A503170B4FD}"/>
              </a:ext>
            </a:extLst>
          </p:cNvPr>
          <p:cNvSpPr/>
          <p:nvPr/>
        </p:nvSpPr>
        <p:spPr>
          <a:xfrm>
            <a:off x="5827521" y="4974318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High-Reward on 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A17EE-2E7A-41B9-A202-17ABB9AE8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5"/>
            <a:ext cx="8965166" cy="4351337"/>
          </a:xfrm>
          <a:prstGeom prst="corner">
            <a:avLst>
              <a:gd name="adj1" fmla="val 12048"/>
              <a:gd name="adj2" fmla="val 108476"/>
            </a:avLst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0919222-233B-482B-926D-8C05F3C987E2}"/>
              </a:ext>
            </a:extLst>
          </p:cNvPr>
          <p:cNvSpPr/>
          <p:nvPr/>
        </p:nvSpPr>
        <p:spPr>
          <a:xfrm>
            <a:off x="6515108" y="3644560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451EA-044C-4E0E-8F93-361D1FB44601}"/>
              </a:ext>
            </a:extLst>
          </p:cNvPr>
          <p:cNvSpPr/>
          <p:nvPr/>
        </p:nvSpPr>
        <p:spPr>
          <a:xfrm>
            <a:off x="7806153" y="3957751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99FF4-6F79-4BF0-87F2-F43001BF8031}"/>
              </a:ext>
            </a:extLst>
          </p:cNvPr>
          <p:cNvSpPr/>
          <p:nvPr/>
        </p:nvSpPr>
        <p:spPr>
          <a:xfrm>
            <a:off x="9389072" y="3013542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30D33E-D215-4BDC-B9D6-160573983414}"/>
              </a:ext>
            </a:extLst>
          </p:cNvPr>
          <p:cNvSpPr/>
          <p:nvPr/>
        </p:nvSpPr>
        <p:spPr>
          <a:xfrm>
            <a:off x="9097995" y="5046888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CA7AAE-493A-4350-9908-09475E690FAD}"/>
              </a:ext>
            </a:extLst>
          </p:cNvPr>
          <p:cNvSpPr/>
          <p:nvPr/>
        </p:nvSpPr>
        <p:spPr>
          <a:xfrm>
            <a:off x="10080206" y="4698547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45B3B-4A6A-4A8C-8A3B-B6A26E0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Reward on Accuracy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9EDE-417F-4C4C-91BD-2516E1385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A6A5F-85DD-43CA-9222-0944950CC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1AFA0-2275-4307-A19A-F766A71E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67780"/>
          <a:stretch/>
        </p:blipFill>
        <p:spPr>
          <a:xfrm>
            <a:off x="1595589" y="1828478"/>
            <a:ext cx="9000822" cy="434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0F896-A4EB-4C7B-B3A9-3274CE745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80"/>
          <a:stretch/>
        </p:blipFill>
        <p:spPr>
          <a:xfrm>
            <a:off x="1595589" y="1828477"/>
            <a:ext cx="9000822" cy="4348485"/>
          </a:xfrm>
          <a:prstGeom prst="corner">
            <a:avLst>
              <a:gd name="adj1" fmla="val 12617"/>
              <a:gd name="adj2" fmla="val 108412"/>
            </a:avLst>
          </a:prstGeom>
        </p:spPr>
      </p:pic>
    </p:spTree>
    <p:extLst>
      <p:ext uri="{BB962C8B-B14F-4D97-AF65-F5344CB8AC3E}">
        <p14:creationId xmlns:p14="http://schemas.microsoft.com/office/powerpoint/2010/main" val="37772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45B3B-4A6A-4A8C-8A3B-B6A26E0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Reward on Accuracy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9EDE-417F-4C4C-91BD-2516E1385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A6A5F-85DD-43CA-9222-0944950CC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1AFA0-2275-4307-A19A-F766A71E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780"/>
          <a:stretch/>
        </p:blipFill>
        <p:spPr>
          <a:xfrm>
            <a:off x="1595589" y="1828478"/>
            <a:ext cx="9000822" cy="434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0F896-A4EB-4C7B-B3A9-3274CE745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80"/>
          <a:stretch/>
        </p:blipFill>
        <p:spPr>
          <a:xfrm>
            <a:off x="1595589" y="1828477"/>
            <a:ext cx="9000822" cy="4348485"/>
          </a:xfrm>
          <a:prstGeom prst="corner">
            <a:avLst>
              <a:gd name="adj1" fmla="val 12617"/>
              <a:gd name="adj2" fmla="val 108412"/>
            </a:avLst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0B2F866-BF4E-4CB0-B635-6E80CBA61E8F}"/>
              </a:ext>
            </a:extLst>
          </p:cNvPr>
          <p:cNvSpPr/>
          <p:nvPr/>
        </p:nvSpPr>
        <p:spPr>
          <a:xfrm>
            <a:off x="6515108" y="3644560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BF0ACD-4DBB-42F2-A0F4-0CBEDB9968FB}"/>
              </a:ext>
            </a:extLst>
          </p:cNvPr>
          <p:cNvSpPr/>
          <p:nvPr/>
        </p:nvSpPr>
        <p:spPr>
          <a:xfrm>
            <a:off x="7791639" y="3411539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012363-0663-4369-9CA0-C30E62BA0436}"/>
              </a:ext>
            </a:extLst>
          </p:cNvPr>
          <p:cNvSpPr/>
          <p:nvPr/>
        </p:nvSpPr>
        <p:spPr>
          <a:xfrm>
            <a:off x="9432614" y="4029544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Brief History of the Dreaded Office Cubicle - WSJ">
            <a:extLst>
              <a:ext uri="{FF2B5EF4-FFF2-40B4-BE49-F238E27FC236}">
                <a16:creationId xmlns:a16="http://schemas.microsoft.com/office/drawing/2014/main" id="{CCCF285D-D117-4DDD-99AC-C314D28C5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0"/>
          <a:stretch/>
        </p:blipFill>
        <p:spPr bwMode="auto">
          <a:xfrm>
            <a:off x="-2560320" y="0"/>
            <a:ext cx="10941951" cy="693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at In Skinner Box Carry-all Pouch for Sale by Photo Researchers, Inc.">
            <a:extLst>
              <a:ext uri="{FF2B5EF4-FFF2-40B4-BE49-F238E27FC236}">
                <a16:creationId xmlns:a16="http://schemas.microsoft.com/office/drawing/2014/main" id="{0330EA3F-DDD0-428C-B297-5D6D54B73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13853" r="6974" b="12382"/>
          <a:stretch/>
        </p:blipFill>
        <p:spPr bwMode="auto">
          <a:xfrm>
            <a:off x="4644359" y="-127000"/>
            <a:ext cx="11894852" cy="7057391"/>
          </a:xfrm>
          <a:prstGeom prst="parallelogram">
            <a:avLst>
              <a:gd name="adj" fmla="val 3425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 selection of stimulus features automatically enhances search for those features despite an observer’s goals</a:t>
            </a:r>
          </a:p>
          <a:p>
            <a:r>
              <a:rPr lang="en-US" dirty="0"/>
              <a:t>Learned value involuntarily biases attention towards reward-associated stimulus features</a:t>
            </a:r>
          </a:p>
          <a:p>
            <a:r>
              <a:rPr lang="en-US" dirty="0"/>
              <a:t>Reward shifts attentional resources to enhance working memory of reward-associated items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AA7A-054D-4167-B853-C5FD70F85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B7AEE-7897-4AE8-B86B-BB558F899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5765EA-D342-4409-9521-18A749F7EA6A}"/>
              </a:ext>
            </a:extLst>
          </p:cNvPr>
          <p:cNvSpPr/>
          <p:nvPr/>
        </p:nvSpPr>
        <p:spPr>
          <a:xfrm>
            <a:off x="3213642" y="21945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70" name="Plus Sign 69">
            <a:extLst>
              <a:ext uri="{FF2B5EF4-FFF2-40B4-BE49-F238E27FC236}">
                <a16:creationId xmlns:a16="http://schemas.microsoft.com/office/drawing/2014/main" id="{5974691E-6022-4EA1-B598-1AD814224AFC}"/>
              </a:ext>
            </a:extLst>
          </p:cNvPr>
          <p:cNvSpPr/>
          <p:nvPr/>
        </p:nvSpPr>
        <p:spPr>
          <a:xfrm>
            <a:off x="3705396" y="26863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B7F12-F9D7-436A-8124-F989B1E27E51}"/>
              </a:ext>
            </a:extLst>
          </p:cNvPr>
          <p:cNvCxnSpPr>
            <a:cxnSpLocks/>
          </p:cNvCxnSpPr>
          <p:nvPr/>
        </p:nvCxnSpPr>
        <p:spPr>
          <a:xfrm rot="10800000">
            <a:off x="3480390" y="24426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46D3D50-890B-4318-BC1A-CC5251EF60F8}"/>
              </a:ext>
            </a:extLst>
          </p:cNvPr>
          <p:cNvCxnSpPr>
            <a:cxnSpLocks/>
          </p:cNvCxnSpPr>
          <p:nvPr/>
        </p:nvCxnSpPr>
        <p:spPr>
          <a:xfrm rot="2700000">
            <a:off x="3937590" y="24402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7AC1BB-A7BB-4EDD-B4B9-75F3D1601855}"/>
              </a:ext>
            </a:extLst>
          </p:cNvPr>
          <p:cNvCxnSpPr>
            <a:cxnSpLocks/>
          </p:cNvCxnSpPr>
          <p:nvPr/>
        </p:nvCxnSpPr>
        <p:spPr>
          <a:xfrm rot="18900000">
            <a:off x="4132375" y="26741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lus Sign 73">
            <a:extLst>
              <a:ext uri="{FF2B5EF4-FFF2-40B4-BE49-F238E27FC236}">
                <a16:creationId xmlns:a16="http://schemas.microsoft.com/office/drawing/2014/main" id="{7417FA34-96B6-4ACB-BFE4-0CCD247E9A1A}"/>
              </a:ext>
            </a:extLst>
          </p:cNvPr>
          <p:cNvSpPr/>
          <p:nvPr/>
        </p:nvSpPr>
        <p:spPr>
          <a:xfrm>
            <a:off x="3697165" y="27036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3906B5-3DB6-4370-AAFB-5604F7F171E3}"/>
              </a:ext>
            </a:extLst>
          </p:cNvPr>
          <p:cNvCxnSpPr>
            <a:cxnSpLocks/>
          </p:cNvCxnSpPr>
          <p:nvPr/>
        </p:nvCxnSpPr>
        <p:spPr>
          <a:xfrm rot="2700000">
            <a:off x="3521982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7A6403-82C1-47E5-AC19-45058C7D0FAB}"/>
              </a:ext>
            </a:extLst>
          </p:cNvPr>
          <p:cNvCxnSpPr>
            <a:cxnSpLocks/>
          </p:cNvCxnSpPr>
          <p:nvPr/>
        </p:nvCxnSpPr>
        <p:spPr>
          <a:xfrm rot="2700000">
            <a:off x="3297510" y="26836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C6B4C5-E0E6-4790-9A88-EF0F38F430C6}"/>
              </a:ext>
            </a:extLst>
          </p:cNvPr>
          <p:cNvCxnSpPr>
            <a:cxnSpLocks/>
          </p:cNvCxnSpPr>
          <p:nvPr/>
        </p:nvCxnSpPr>
        <p:spPr>
          <a:xfrm rot="18900000">
            <a:off x="329751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F569F84-09AA-4F0F-9067-97CD9D49FC96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937590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B5A358-3D02-4026-B102-7E1444D29444}"/>
              </a:ext>
            </a:extLst>
          </p:cNvPr>
          <p:cNvCxnSpPr>
            <a:cxnSpLocks/>
          </p:cNvCxnSpPr>
          <p:nvPr/>
        </p:nvCxnSpPr>
        <p:spPr>
          <a:xfrm>
            <a:off x="412047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47A525-7A45-4158-B9CB-4E3AC67C9112}"/>
              </a:ext>
            </a:extLst>
          </p:cNvPr>
          <p:cNvGrpSpPr/>
          <p:nvPr/>
        </p:nvGrpSpPr>
        <p:grpSpPr>
          <a:xfrm>
            <a:off x="2299242" y="3108960"/>
            <a:ext cx="1239834" cy="1239834"/>
            <a:chOff x="838200" y="4933474"/>
            <a:chExt cx="1239834" cy="12398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5950572-F647-4ECC-B548-31195CA8A129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84" name="Plus Sign 83">
              <a:extLst>
                <a:ext uri="{FF2B5EF4-FFF2-40B4-BE49-F238E27FC236}">
                  <a16:creationId xmlns:a16="http://schemas.microsoft.com/office/drawing/2014/main" id="{BE9DE840-6E11-4A2D-A40C-270843AAE785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B41CBEF-FB92-4F48-8D92-D1B60534D719}"/>
              </a:ext>
            </a:extLst>
          </p:cNvPr>
          <p:cNvSpPr/>
          <p:nvPr/>
        </p:nvSpPr>
        <p:spPr>
          <a:xfrm>
            <a:off x="1384842" y="40233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6" name="Plus Sign 55">
            <a:extLst>
              <a:ext uri="{FF2B5EF4-FFF2-40B4-BE49-F238E27FC236}">
                <a16:creationId xmlns:a16="http://schemas.microsoft.com/office/drawing/2014/main" id="{34170057-3114-4D22-8286-135712A9E0F8}"/>
              </a:ext>
            </a:extLst>
          </p:cNvPr>
          <p:cNvSpPr/>
          <p:nvPr/>
        </p:nvSpPr>
        <p:spPr>
          <a:xfrm>
            <a:off x="1876596" y="45151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9CF1FB-A6E9-4AE8-990D-C3F7CAC51F99}"/>
              </a:ext>
            </a:extLst>
          </p:cNvPr>
          <p:cNvCxnSpPr>
            <a:cxnSpLocks/>
          </p:cNvCxnSpPr>
          <p:nvPr/>
        </p:nvCxnSpPr>
        <p:spPr>
          <a:xfrm rot="5400000">
            <a:off x="1651590" y="42714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8A83DC-6091-462A-B97D-DF03CED46251}"/>
              </a:ext>
            </a:extLst>
          </p:cNvPr>
          <p:cNvCxnSpPr>
            <a:cxnSpLocks/>
          </p:cNvCxnSpPr>
          <p:nvPr/>
        </p:nvCxnSpPr>
        <p:spPr>
          <a:xfrm rot="2700000">
            <a:off x="2108790" y="42690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0EA5CE-B782-426C-BA29-33E142564D42}"/>
              </a:ext>
            </a:extLst>
          </p:cNvPr>
          <p:cNvCxnSpPr>
            <a:cxnSpLocks/>
          </p:cNvCxnSpPr>
          <p:nvPr/>
        </p:nvCxnSpPr>
        <p:spPr>
          <a:xfrm rot="18900000">
            <a:off x="2303575" y="45029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lus Sign 59">
            <a:extLst>
              <a:ext uri="{FF2B5EF4-FFF2-40B4-BE49-F238E27FC236}">
                <a16:creationId xmlns:a16="http://schemas.microsoft.com/office/drawing/2014/main" id="{E44AC065-35D5-4ABD-969B-529C70E7C9B1}"/>
              </a:ext>
            </a:extLst>
          </p:cNvPr>
          <p:cNvSpPr/>
          <p:nvPr/>
        </p:nvSpPr>
        <p:spPr>
          <a:xfrm>
            <a:off x="1868365" y="45324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06D9AD-6E74-4CDF-AFB0-21B2623D23CB}"/>
              </a:ext>
            </a:extLst>
          </p:cNvPr>
          <p:cNvCxnSpPr>
            <a:cxnSpLocks/>
          </p:cNvCxnSpPr>
          <p:nvPr/>
        </p:nvCxnSpPr>
        <p:spPr>
          <a:xfrm rot="2700000">
            <a:off x="1693182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705F5E-2197-404D-85A7-F420FE34A4C0}"/>
              </a:ext>
            </a:extLst>
          </p:cNvPr>
          <p:cNvCxnSpPr>
            <a:cxnSpLocks/>
          </p:cNvCxnSpPr>
          <p:nvPr/>
        </p:nvCxnSpPr>
        <p:spPr>
          <a:xfrm rot="2700000">
            <a:off x="1468710" y="45124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6323754-5241-4BA8-B1A7-8E2D4946E543}"/>
              </a:ext>
            </a:extLst>
          </p:cNvPr>
          <p:cNvCxnSpPr>
            <a:cxnSpLocks/>
          </p:cNvCxnSpPr>
          <p:nvPr/>
        </p:nvCxnSpPr>
        <p:spPr>
          <a:xfrm rot="18900000">
            <a:off x="146871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3FBF8C-A39C-46F1-8659-D9E812E6484F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108790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2A6C5D-F1E5-4628-89A6-8AB78D345C47}"/>
              </a:ext>
            </a:extLst>
          </p:cNvPr>
          <p:cNvCxnSpPr>
            <a:cxnSpLocks/>
          </p:cNvCxnSpPr>
          <p:nvPr/>
        </p:nvCxnSpPr>
        <p:spPr>
          <a:xfrm>
            <a:off x="229167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C275C8-FE55-448B-81D9-B746DF23DEDB}"/>
              </a:ext>
            </a:extLst>
          </p:cNvPr>
          <p:cNvGrpSpPr/>
          <p:nvPr/>
        </p:nvGrpSpPr>
        <p:grpSpPr>
          <a:xfrm>
            <a:off x="470442" y="4937760"/>
            <a:ext cx="1239834" cy="1239834"/>
            <a:chOff x="838200" y="4933474"/>
            <a:chExt cx="1239834" cy="12398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3E57E0-8849-4971-A279-A8897D5A1926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A40D9CA0-62FB-4609-AC81-CFBCC772733F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0DE78E-1E5C-48C8-BC93-161C03110B9A}"/>
              </a:ext>
            </a:extLst>
          </p:cNvPr>
          <p:cNvCxnSpPr>
            <a:cxnSpLocks/>
          </p:cNvCxnSpPr>
          <p:nvPr/>
        </p:nvCxnSpPr>
        <p:spPr>
          <a:xfrm>
            <a:off x="1722974" y="61775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FFB19B-6506-48D6-B322-F4218A02A7C6}"/>
              </a:ext>
            </a:extLst>
          </p:cNvPr>
          <p:cNvCxnSpPr>
            <a:cxnSpLocks/>
          </p:cNvCxnSpPr>
          <p:nvPr/>
        </p:nvCxnSpPr>
        <p:spPr>
          <a:xfrm>
            <a:off x="2625214" y="52631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63935A-4D3E-4BBE-B113-B1BBD52645E5}"/>
              </a:ext>
            </a:extLst>
          </p:cNvPr>
          <p:cNvCxnSpPr>
            <a:cxnSpLocks/>
          </p:cNvCxnSpPr>
          <p:nvPr/>
        </p:nvCxnSpPr>
        <p:spPr>
          <a:xfrm>
            <a:off x="3539076" y="4356253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B5338F-76E1-4330-A5E0-8D00F82CB320}"/>
              </a:ext>
            </a:extLst>
          </p:cNvPr>
          <p:cNvCxnSpPr>
            <a:cxnSpLocks/>
          </p:cNvCxnSpPr>
          <p:nvPr/>
        </p:nvCxnSpPr>
        <p:spPr>
          <a:xfrm>
            <a:off x="4458879" y="3436620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0040B9-0ECE-40DB-A71A-0A3F584E025D}"/>
              </a:ext>
            </a:extLst>
          </p:cNvPr>
          <p:cNvSpPr txBox="1"/>
          <p:nvPr/>
        </p:nvSpPr>
        <p:spPr>
          <a:xfrm>
            <a:off x="2299242" y="5577840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FF9A9-9D59-4161-89C6-7ADE4EAB60D2}"/>
              </a:ext>
            </a:extLst>
          </p:cNvPr>
          <p:cNvSpPr txBox="1"/>
          <p:nvPr/>
        </p:nvSpPr>
        <p:spPr>
          <a:xfrm>
            <a:off x="3305082" y="4572000"/>
            <a:ext cx="15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57A259-008E-4A51-84C5-FE83075E189F}"/>
              </a:ext>
            </a:extLst>
          </p:cNvPr>
          <p:cNvSpPr txBox="1"/>
          <p:nvPr/>
        </p:nvSpPr>
        <p:spPr>
          <a:xfrm>
            <a:off x="4128042" y="3749040"/>
            <a:ext cx="19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1000 - 2500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D82598-88D4-4BC7-8D0E-164260042EB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704883" y="2915146"/>
            <a:ext cx="3243902" cy="324390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73D8F9-71B1-4D76-A781-9D1F054C58C7}"/>
              </a:ext>
            </a:extLst>
          </p:cNvPr>
          <p:cNvCxnSpPr>
            <a:cxnSpLocks/>
          </p:cNvCxnSpPr>
          <p:nvPr/>
        </p:nvCxnSpPr>
        <p:spPr>
          <a:xfrm flipH="1" flipV="1">
            <a:off x="3644648" y="2538576"/>
            <a:ext cx="179366" cy="2932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D0A55F0-3CCE-40DF-A5CC-24FB287B1A4E}"/>
              </a:ext>
            </a:extLst>
          </p:cNvPr>
          <p:cNvSpPr/>
          <p:nvPr/>
        </p:nvSpPr>
        <p:spPr>
          <a:xfrm>
            <a:off x="6619834" y="1407887"/>
            <a:ext cx="4754880" cy="31245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432 Change blindness trials </a:t>
            </a:r>
            <a:r>
              <a:rPr lang="en-US" sz="2400" dirty="0">
                <a:solidFill>
                  <a:schemeClr val="tx1"/>
                </a:solidFill>
              </a:rPr>
              <a:t>(216 red, 216 green)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Target indicated by probe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line has an equal chance of being probed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9D9ADC-F8FB-48F5-91C6-A75CAF92BA5B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Pre-Test Phase</a:t>
            </a:r>
          </a:p>
        </p:txBody>
      </p:sp>
    </p:spTree>
    <p:extLst>
      <p:ext uri="{BB962C8B-B14F-4D97-AF65-F5344CB8AC3E}">
        <p14:creationId xmlns:p14="http://schemas.microsoft.com/office/powerpoint/2010/main" val="34624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AA7A-054D-4167-B853-C5FD70F85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B7AEE-7897-4AE8-B86B-BB558F899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22F3CA-1AE3-4EAA-86FB-04688FE05819}"/>
              </a:ext>
            </a:extLst>
          </p:cNvPr>
          <p:cNvSpPr/>
          <p:nvPr/>
        </p:nvSpPr>
        <p:spPr>
          <a:xfrm>
            <a:off x="8706164" y="223018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¥</a:t>
            </a:r>
            <a:r>
              <a:rPr lang="en-US" sz="1600" dirty="0">
                <a:solidFill>
                  <a:schemeClr val="tx1"/>
                </a:solidFill>
              </a:rPr>
              <a:t>0.5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Total: 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¥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EFC1FE-D27E-40F5-898F-40371F868118}"/>
              </a:ext>
            </a:extLst>
          </p:cNvPr>
          <p:cNvSpPr/>
          <p:nvPr/>
        </p:nvSpPr>
        <p:spPr>
          <a:xfrm>
            <a:off x="7862077" y="3053816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6838-7EC7-4C7F-80D7-F8A4A6D58619}"/>
              </a:ext>
            </a:extLst>
          </p:cNvPr>
          <p:cNvSpPr/>
          <p:nvPr/>
        </p:nvSpPr>
        <p:spPr>
          <a:xfrm>
            <a:off x="6937028" y="4000996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33B2CC7D-3B7D-4E77-8215-DB80A89953CE}"/>
              </a:ext>
            </a:extLst>
          </p:cNvPr>
          <p:cNvSpPr/>
          <p:nvPr/>
        </p:nvSpPr>
        <p:spPr>
          <a:xfrm>
            <a:off x="7428782" y="4492751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4C8CFA-2A44-4734-AF06-32C3E6DF9E72}"/>
              </a:ext>
            </a:extLst>
          </p:cNvPr>
          <p:cNvGrpSpPr/>
          <p:nvPr/>
        </p:nvGrpSpPr>
        <p:grpSpPr>
          <a:xfrm>
            <a:off x="7393311" y="4059511"/>
            <a:ext cx="327265" cy="327265"/>
            <a:chOff x="3663740" y="2301744"/>
            <a:chExt cx="578268" cy="578268"/>
          </a:xfrm>
          <a:solidFill>
            <a:schemeClr val="bg1"/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B85CE38-FB01-4995-B6D1-5A254476EDC3}"/>
                </a:ext>
              </a:extLst>
            </p:cNvPr>
            <p:cNvSpPr/>
            <p:nvPr/>
          </p:nvSpPr>
          <p:spPr>
            <a:xfrm>
              <a:off x="3663740" y="2301744"/>
              <a:ext cx="578268" cy="578268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B45CF35-92B8-490A-8F38-343B549812BF}"/>
                </a:ext>
              </a:extLst>
            </p:cNvPr>
            <p:cNvCxnSpPr>
              <a:cxnSpLocks/>
            </p:cNvCxnSpPr>
            <p:nvPr/>
          </p:nvCxnSpPr>
          <p:spPr>
            <a:xfrm>
              <a:off x="3773143" y="2590877"/>
              <a:ext cx="35946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C162C8-01E6-4766-8A2E-E63174E4B8B6}"/>
              </a:ext>
            </a:extLst>
          </p:cNvPr>
          <p:cNvGrpSpPr/>
          <p:nvPr/>
        </p:nvGrpSpPr>
        <p:grpSpPr>
          <a:xfrm rot="2700000">
            <a:off x="7803681" y="4246609"/>
            <a:ext cx="327265" cy="327265"/>
            <a:chOff x="4388853" y="2632340"/>
            <a:chExt cx="578268" cy="578268"/>
          </a:xfrm>
          <a:solidFill>
            <a:schemeClr val="bg1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9A25A30-49FC-4CAA-AE3C-159331D63084}"/>
                </a:ext>
              </a:extLst>
            </p:cNvPr>
            <p:cNvSpPr/>
            <p:nvPr/>
          </p:nvSpPr>
          <p:spPr>
            <a:xfrm>
              <a:off x="4388853" y="2632340"/>
              <a:ext cx="578268" cy="578268"/>
            </a:xfrm>
            <a:prstGeom prst="ellipse">
              <a:avLst/>
            </a:prstGeom>
            <a:grpFill/>
            <a:ln w="38100"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A3F8B1-7718-4EA4-83B7-1D6426D11887}"/>
                </a:ext>
              </a:extLst>
            </p:cNvPr>
            <p:cNvCxnSpPr>
              <a:cxnSpLocks/>
            </p:cNvCxnSpPr>
            <p:nvPr/>
          </p:nvCxnSpPr>
          <p:spPr>
            <a:xfrm>
              <a:off x="4498256" y="2921473"/>
              <a:ext cx="35946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B304DB-9BDB-4C3B-90DF-6B9AD3202236}"/>
              </a:ext>
            </a:extLst>
          </p:cNvPr>
          <p:cNvGrpSpPr/>
          <p:nvPr/>
        </p:nvGrpSpPr>
        <p:grpSpPr>
          <a:xfrm rot="2700000">
            <a:off x="6983802" y="4269238"/>
            <a:ext cx="327265" cy="327265"/>
            <a:chOff x="2940148" y="2672324"/>
            <a:chExt cx="578268" cy="578268"/>
          </a:xfrm>
          <a:solidFill>
            <a:schemeClr val="bg1"/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556ADD-CD0E-458E-9AD2-6CB725FB7BF7}"/>
                </a:ext>
              </a:extLst>
            </p:cNvPr>
            <p:cNvSpPr/>
            <p:nvPr/>
          </p:nvSpPr>
          <p:spPr>
            <a:xfrm>
              <a:off x="2940148" y="2672324"/>
              <a:ext cx="578268" cy="578268"/>
            </a:xfrm>
            <a:prstGeom prst="ellipse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DB049ED-3FA2-4CD3-B008-198991902989}"/>
                </a:ext>
              </a:extLst>
            </p:cNvPr>
            <p:cNvCxnSpPr>
              <a:cxnSpLocks/>
            </p:cNvCxnSpPr>
            <p:nvPr/>
          </p:nvCxnSpPr>
          <p:spPr>
            <a:xfrm>
              <a:off x="3049551" y="2961457"/>
              <a:ext cx="35946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434EA3-AA9E-4AB3-BDA8-DE9112037D7C}"/>
              </a:ext>
            </a:extLst>
          </p:cNvPr>
          <p:cNvGrpSpPr/>
          <p:nvPr/>
        </p:nvGrpSpPr>
        <p:grpSpPr>
          <a:xfrm rot="18900000">
            <a:off x="6984592" y="4709685"/>
            <a:ext cx="327265" cy="327265"/>
            <a:chOff x="2941545" y="3450582"/>
            <a:chExt cx="578268" cy="578268"/>
          </a:xfrm>
          <a:solidFill>
            <a:schemeClr val="bg1"/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D6C3E83-BE31-4DD5-A1EA-242A90868759}"/>
                </a:ext>
              </a:extLst>
            </p:cNvPr>
            <p:cNvSpPr/>
            <p:nvPr/>
          </p:nvSpPr>
          <p:spPr>
            <a:xfrm>
              <a:off x="2941545" y="3450582"/>
              <a:ext cx="578268" cy="578268"/>
            </a:xfrm>
            <a:prstGeom prst="ellips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DA250F-DCDE-4C28-B78B-0860E83C593E}"/>
                </a:ext>
              </a:extLst>
            </p:cNvPr>
            <p:cNvCxnSpPr>
              <a:cxnSpLocks/>
            </p:cNvCxnSpPr>
            <p:nvPr/>
          </p:nvCxnSpPr>
          <p:spPr>
            <a:xfrm>
              <a:off x="3050948" y="3739715"/>
              <a:ext cx="35946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C5F6A4-47ED-4992-B98D-2892A6A1A32F}"/>
              </a:ext>
            </a:extLst>
          </p:cNvPr>
          <p:cNvGrpSpPr/>
          <p:nvPr/>
        </p:nvGrpSpPr>
        <p:grpSpPr>
          <a:xfrm rot="18900000">
            <a:off x="7803681" y="4707319"/>
            <a:ext cx="327265" cy="327265"/>
            <a:chOff x="4388853" y="3446401"/>
            <a:chExt cx="578268" cy="578268"/>
          </a:xfrm>
          <a:solidFill>
            <a:schemeClr val="bg1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DF4D6CD-6101-4F9C-8CDA-48B5BAC3EFEB}"/>
                </a:ext>
              </a:extLst>
            </p:cNvPr>
            <p:cNvSpPr/>
            <p:nvPr/>
          </p:nvSpPr>
          <p:spPr>
            <a:xfrm>
              <a:off x="4388853" y="3446401"/>
              <a:ext cx="578268" cy="578268"/>
            </a:xfrm>
            <a:prstGeom prst="ellipse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75BC6A7-4385-4C78-B33F-3090A3D59849}"/>
                </a:ext>
              </a:extLst>
            </p:cNvPr>
            <p:cNvCxnSpPr>
              <a:cxnSpLocks/>
            </p:cNvCxnSpPr>
            <p:nvPr/>
          </p:nvCxnSpPr>
          <p:spPr>
            <a:xfrm>
              <a:off x="4498256" y="3735534"/>
              <a:ext cx="35946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11C6C5-2B61-4E9B-9449-B14BB78F20C5}"/>
              </a:ext>
            </a:extLst>
          </p:cNvPr>
          <p:cNvGrpSpPr/>
          <p:nvPr/>
        </p:nvGrpSpPr>
        <p:grpSpPr>
          <a:xfrm rot="2700000">
            <a:off x="7393311" y="4869424"/>
            <a:ext cx="327265" cy="327265"/>
            <a:chOff x="3663740" y="3707437"/>
            <a:chExt cx="578268" cy="578268"/>
          </a:xfrm>
          <a:solidFill>
            <a:schemeClr val="bg1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9B9A2EB-6034-49BF-92F0-5AB1152E2902}"/>
                </a:ext>
              </a:extLst>
            </p:cNvPr>
            <p:cNvSpPr/>
            <p:nvPr/>
          </p:nvSpPr>
          <p:spPr>
            <a:xfrm>
              <a:off x="3663740" y="3707437"/>
              <a:ext cx="578268" cy="57826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237E8C6-F3E1-4047-8BFD-E269556D5CCB}"/>
                </a:ext>
              </a:extLst>
            </p:cNvPr>
            <p:cNvCxnSpPr>
              <a:cxnSpLocks/>
            </p:cNvCxnSpPr>
            <p:nvPr/>
          </p:nvCxnSpPr>
          <p:spPr>
            <a:xfrm>
              <a:off x="3773143" y="3996570"/>
              <a:ext cx="35946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951C3E5-50A4-43AC-9E0F-8154BED19376}"/>
              </a:ext>
            </a:extLst>
          </p:cNvPr>
          <p:cNvSpPr/>
          <p:nvPr/>
        </p:nvSpPr>
        <p:spPr>
          <a:xfrm>
            <a:off x="6030296" y="4933474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67" name="Plus Sign 66">
            <a:extLst>
              <a:ext uri="{FF2B5EF4-FFF2-40B4-BE49-F238E27FC236}">
                <a16:creationId xmlns:a16="http://schemas.microsoft.com/office/drawing/2014/main" id="{3F4DE182-A4A2-4BB4-BF4E-ACA9D44A941F}"/>
              </a:ext>
            </a:extLst>
          </p:cNvPr>
          <p:cNvSpPr/>
          <p:nvPr/>
        </p:nvSpPr>
        <p:spPr>
          <a:xfrm>
            <a:off x="6522051" y="5425228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BFB852-ABC0-4A24-9316-DAF818B2F969}"/>
              </a:ext>
            </a:extLst>
          </p:cNvPr>
          <p:cNvCxnSpPr/>
          <p:nvPr/>
        </p:nvCxnSpPr>
        <p:spPr>
          <a:xfrm>
            <a:off x="7284798" y="6173308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5FBD55-819E-4162-8F94-9140ADBFC5D2}"/>
              </a:ext>
            </a:extLst>
          </p:cNvPr>
          <p:cNvCxnSpPr>
            <a:cxnSpLocks/>
          </p:cNvCxnSpPr>
          <p:nvPr/>
        </p:nvCxnSpPr>
        <p:spPr>
          <a:xfrm flipV="1">
            <a:off x="7251810" y="2862982"/>
            <a:ext cx="3313979" cy="331398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2927E1-40C0-4045-850E-35F709FDBB1B}"/>
              </a:ext>
            </a:extLst>
          </p:cNvPr>
          <p:cNvCxnSpPr/>
          <p:nvPr/>
        </p:nvCxnSpPr>
        <p:spPr>
          <a:xfrm>
            <a:off x="8176861" y="5251611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B41B83-5AE2-4788-8DB7-46F9B28F39A6}"/>
              </a:ext>
            </a:extLst>
          </p:cNvPr>
          <p:cNvCxnSpPr/>
          <p:nvPr/>
        </p:nvCxnSpPr>
        <p:spPr>
          <a:xfrm>
            <a:off x="9101910" y="4291907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E30844-06B8-46F9-8B59-5117F291748D}"/>
              </a:ext>
            </a:extLst>
          </p:cNvPr>
          <p:cNvCxnSpPr/>
          <p:nvPr/>
        </p:nvCxnSpPr>
        <p:spPr>
          <a:xfrm>
            <a:off x="9945999" y="347001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364838-BDD3-430E-A5D9-C832931C3A50}"/>
              </a:ext>
            </a:extLst>
          </p:cNvPr>
          <p:cNvSpPr txBox="1"/>
          <p:nvPr/>
        </p:nvSpPr>
        <p:spPr>
          <a:xfrm>
            <a:off x="7929213" y="554508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ABF075-5CD7-4ED9-9416-4FFD9884D8A0}"/>
              </a:ext>
            </a:extLst>
          </p:cNvPr>
          <p:cNvSpPr txBox="1"/>
          <p:nvPr/>
        </p:nvSpPr>
        <p:spPr>
          <a:xfrm>
            <a:off x="8986412" y="4462710"/>
            <a:ext cx="159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4397A-CBE2-42CA-A94A-27E4C2E18FB8}"/>
              </a:ext>
            </a:extLst>
          </p:cNvPr>
          <p:cNvSpPr txBox="1"/>
          <p:nvPr/>
        </p:nvSpPr>
        <p:spPr>
          <a:xfrm>
            <a:off x="9744097" y="3699704"/>
            <a:ext cx="101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89E999-EC63-4A3B-8FFF-38D715F83889}"/>
              </a:ext>
            </a:extLst>
          </p:cNvPr>
          <p:cNvSpPr txBox="1"/>
          <p:nvPr/>
        </p:nvSpPr>
        <p:spPr>
          <a:xfrm>
            <a:off x="10565789" y="2884100"/>
            <a:ext cx="110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4" name="Plus Sign 93">
            <a:extLst>
              <a:ext uri="{FF2B5EF4-FFF2-40B4-BE49-F238E27FC236}">
                <a16:creationId xmlns:a16="http://schemas.microsoft.com/office/drawing/2014/main" id="{0DD53F65-7D75-4664-A375-2E37A36438B4}"/>
              </a:ext>
            </a:extLst>
          </p:cNvPr>
          <p:cNvSpPr/>
          <p:nvPr/>
        </p:nvSpPr>
        <p:spPr>
          <a:xfrm>
            <a:off x="7420551" y="4510106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89" name="Content Placeholder 83" descr="Arrow Right with solid fill">
            <a:extLst>
              <a:ext uri="{FF2B5EF4-FFF2-40B4-BE49-F238E27FC236}">
                <a16:creationId xmlns:a16="http://schemas.microsoft.com/office/drawing/2014/main" id="{A4126699-420B-418C-9046-2AABBB6D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B0248A3-98CD-4EC5-A5DA-29B889FFCA6F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Pre-Test Phase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2CAFE49-A2E3-4EA7-AF52-6D74AC2C6465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6A002AC-A597-4D21-B13C-1BBFED24645D}"/>
              </a:ext>
            </a:extLst>
          </p:cNvPr>
          <p:cNvSpPr/>
          <p:nvPr/>
        </p:nvSpPr>
        <p:spPr>
          <a:xfrm>
            <a:off x="3213642" y="21945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0BCCDA14-E238-41AB-A545-34E7F48555B6}"/>
              </a:ext>
            </a:extLst>
          </p:cNvPr>
          <p:cNvSpPr/>
          <p:nvPr/>
        </p:nvSpPr>
        <p:spPr>
          <a:xfrm>
            <a:off x="3705396" y="26863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E7E235A-0EEE-4254-9D40-97FBA24DD4CB}"/>
              </a:ext>
            </a:extLst>
          </p:cNvPr>
          <p:cNvCxnSpPr>
            <a:cxnSpLocks/>
          </p:cNvCxnSpPr>
          <p:nvPr/>
        </p:nvCxnSpPr>
        <p:spPr>
          <a:xfrm rot="10800000">
            <a:off x="3480390" y="24426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430DD8-EAA4-429F-962D-E8D0430751BF}"/>
              </a:ext>
            </a:extLst>
          </p:cNvPr>
          <p:cNvCxnSpPr>
            <a:cxnSpLocks/>
          </p:cNvCxnSpPr>
          <p:nvPr/>
        </p:nvCxnSpPr>
        <p:spPr>
          <a:xfrm rot="2700000">
            <a:off x="3937590" y="24402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AC4FB42-DB16-4CD8-81AF-13D22438B147}"/>
              </a:ext>
            </a:extLst>
          </p:cNvPr>
          <p:cNvCxnSpPr>
            <a:cxnSpLocks/>
          </p:cNvCxnSpPr>
          <p:nvPr/>
        </p:nvCxnSpPr>
        <p:spPr>
          <a:xfrm rot="18900000">
            <a:off x="4132375" y="26741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lus Sign 114">
            <a:extLst>
              <a:ext uri="{FF2B5EF4-FFF2-40B4-BE49-F238E27FC236}">
                <a16:creationId xmlns:a16="http://schemas.microsoft.com/office/drawing/2014/main" id="{00C8344F-7920-46BC-9641-C8CEF10D11C3}"/>
              </a:ext>
            </a:extLst>
          </p:cNvPr>
          <p:cNvSpPr/>
          <p:nvPr/>
        </p:nvSpPr>
        <p:spPr>
          <a:xfrm>
            <a:off x="3697165" y="27036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F5492CC-24AF-4A41-9254-C87865F02C01}"/>
              </a:ext>
            </a:extLst>
          </p:cNvPr>
          <p:cNvCxnSpPr>
            <a:cxnSpLocks/>
          </p:cNvCxnSpPr>
          <p:nvPr/>
        </p:nvCxnSpPr>
        <p:spPr>
          <a:xfrm rot="2700000">
            <a:off x="3521982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975577F-CBCB-4103-BD1F-548265F7D6CD}"/>
              </a:ext>
            </a:extLst>
          </p:cNvPr>
          <p:cNvCxnSpPr>
            <a:cxnSpLocks/>
          </p:cNvCxnSpPr>
          <p:nvPr/>
        </p:nvCxnSpPr>
        <p:spPr>
          <a:xfrm rot="2700000">
            <a:off x="3297510" y="26836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BCA49DF-FB64-4322-8818-962FD372C41D}"/>
              </a:ext>
            </a:extLst>
          </p:cNvPr>
          <p:cNvCxnSpPr>
            <a:cxnSpLocks/>
          </p:cNvCxnSpPr>
          <p:nvPr/>
        </p:nvCxnSpPr>
        <p:spPr>
          <a:xfrm rot="18900000">
            <a:off x="329751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8E4336A-9115-4405-AD46-0106F55067FE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937590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F30FD86-8616-4B50-8A47-757085265026}"/>
              </a:ext>
            </a:extLst>
          </p:cNvPr>
          <p:cNvCxnSpPr>
            <a:cxnSpLocks/>
          </p:cNvCxnSpPr>
          <p:nvPr/>
        </p:nvCxnSpPr>
        <p:spPr>
          <a:xfrm>
            <a:off x="412047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2BB6FEE-27B4-4C07-A5B2-3578541FE92D}"/>
              </a:ext>
            </a:extLst>
          </p:cNvPr>
          <p:cNvGrpSpPr/>
          <p:nvPr/>
        </p:nvGrpSpPr>
        <p:grpSpPr>
          <a:xfrm>
            <a:off x="2299242" y="3108960"/>
            <a:ext cx="1239834" cy="1239834"/>
            <a:chOff x="838200" y="4933474"/>
            <a:chExt cx="1239834" cy="123983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F6A5D81-99B0-438B-8F68-BDFB40FC6893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3" name="Plus Sign 122">
              <a:extLst>
                <a:ext uri="{FF2B5EF4-FFF2-40B4-BE49-F238E27FC236}">
                  <a16:creationId xmlns:a16="http://schemas.microsoft.com/office/drawing/2014/main" id="{764B9C35-6F74-4018-AD32-28450A127B6E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7981471-A0D4-4653-A9E5-9E615D0B5E36}"/>
              </a:ext>
            </a:extLst>
          </p:cNvPr>
          <p:cNvSpPr/>
          <p:nvPr/>
        </p:nvSpPr>
        <p:spPr>
          <a:xfrm>
            <a:off x="1384842" y="40233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5" name="Plus Sign 124">
            <a:extLst>
              <a:ext uri="{FF2B5EF4-FFF2-40B4-BE49-F238E27FC236}">
                <a16:creationId xmlns:a16="http://schemas.microsoft.com/office/drawing/2014/main" id="{98E20D2B-B6B0-48D1-818A-8F2EE03759FF}"/>
              </a:ext>
            </a:extLst>
          </p:cNvPr>
          <p:cNvSpPr/>
          <p:nvPr/>
        </p:nvSpPr>
        <p:spPr>
          <a:xfrm>
            <a:off x="1876596" y="45151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F60F417-4FB1-4801-A1DF-BDC4163F2C66}"/>
              </a:ext>
            </a:extLst>
          </p:cNvPr>
          <p:cNvCxnSpPr>
            <a:cxnSpLocks/>
          </p:cNvCxnSpPr>
          <p:nvPr/>
        </p:nvCxnSpPr>
        <p:spPr>
          <a:xfrm rot="5400000">
            <a:off x="1651590" y="42714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A8A6036-BB22-4B05-BE77-97A354232000}"/>
              </a:ext>
            </a:extLst>
          </p:cNvPr>
          <p:cNvCxnSpPr>
            <a:cxnSpLocks/>
          </p:cNvCxnSpPr>
          <p:nvPr/>
        </p:nvCxnSpPr>
        <p:spPr>
          <a:xfrm rot="2700000">
            <a:off x="2108790" y="42690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F1A2438-8EF1-45D2-95E4-65827E9B8CEC}"/>
              </a:ext>
            </a:extLst>
          </p:cNvPr>
          <p:cNvCxnSpPr>
            <a:cxnSpLocks/>
          </p:cNvCxnSpPr>
          <p:nvPr/>
        </p:nvCxnSpPr>
        <p:spPr>
          <a:xfrm rot="18900000">
            <a:off x="2303575" y="45029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lus Sign 128">
            <a:extLst>
              <a:ext uri="{FF2B5EF4-FFF2-40B4-BE49-F238E27FC236}">
                <a16:creationId xmlns:a16="http://schemas.microsoft.com/office/drawing/2014/main" id="{100F3A8A-0942-4EA0-B332-CC78F4EE4C06}"/>
              </a:ext>
            </a:extLst>
          </p:cNvPr>
          <p:cNvSpPr/>
          <p:nvPr/>
        </p:nvSpPr>
        <p:spPr>
          <a:xfrm>
            <a:off x="1868365" y="45324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DEBCA9-93CB-4EC1-8E8E-CFA5477F42BF}"/>
              </a:ext>
            </a:extLst>
          </p:cNvPr>
          <p:cNvCxnSpPr>
            <a:cxnSpLocks/>
          </p:cNvCxnSpPr>
          <p:nvPr/>
        </p:nvCxnSpPr>
        <p:spPr>
          <a:xfrm rot="2700000">
            <a:off x="1693182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D133ABC-1535-40DA-8E2E-EFB0E0543C92}"/>
              </a:ext>
            </a:extLst>
          </p:cNvPr>
          <p:cNvCxnSpPr>
            <a:cxnSpLocks/>
          </p:cNvCxnSpPr>
          <p:nvPr/>
        </p:nvCxnSpPr>
        <p:spPr>
          <a:xfrm rot="2700000">
            <a:off x="1468710" y="45124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89749BA-71F3-4F5B-97FD-6E1DBF90435B}"/>
              </a:ext>
            </a:extLst>
          </p:cNvPr>
          <p:cNvCxnSpPr>
            <a:cxnSpLocks/>
          </p:cNvCxnSpPr>
          <p:nvPr/>
        </p:nvCxnSpPr>
        <p:spPr>
          <a:xfrm rot="18900000">
            <a:off x="146871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EBF2325-74EF-43E1-944B-80BDD00CB511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108790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F444846-5732-49C6-9175-6AFF58FB8497}"/>
              </a:ext>
            </a:extLst>
          </p:cNvPr>
          <p:cNvCxnSpPr>
            <a:cxnSpLocks/>
          </p:cNvCxnSpPr>
          <p:nvPr/>
        </p:nvCxnSpPr>
        <p:spPr>
          <a:xfrm>
            <a:off x="229167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C162799-4856-445D-B6F8-05497FA41578}"/>
              </a:ext>
            </a:extLst>
          </p:cNvPr>
          <p:cNvGrpSpPr/>
          <p:nvPr/>
        </p:nvGrpSpPr>
        <p:grpSpPr>
          <a:xfrm>
            <a:off x="470442" y="4937760"/>
            <a:ext cx="1239834" cy="1239834"/>
            <a:chOff x="838200" y="4933474"/>
            <a:chExt cx="1239834" cy="123983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EF8E4C7-FB95-41A8-B33A-7BF7D00F3AD7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7" name="Plus Sign 136">
              <a:extLst>
                <a:ext uri="{FF2B5EF4-FFF2-40B4-BE49-F238E27FC236}">
                  <a16:creationId xmlns:a16="http://schemas.microsoft.com/office/drawing/2014/main" id="{A497A49A-07DD-4476-AB8D-BCA0A6781C03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A49A987-B285-448A-B7EB-3ED9B02F64FE}"/>
              </a:ext>
            </a:extLst>
          </p:cNvPr>
          <p:cNvCxnSpPr>
            <a:cxnSpLocks/>
          </p:cNvCxnSpPr>
          <p:nvPr/>
        </p:nvCxnSpPr>
        <p:spPr>
          <a:xfrm>
            <a:off x="1722974" y="61775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1778119-D524-4ED5-80EC-B2AAF1F0C9A0}"/>
              </a:ext>
            </a:extLst>
          </p:cNvPr>
          <p:cNvCxnSpPr>
            <a:cxnSpLocks/>
          </p:cNvCxnSpPr>
          <p:nvPr/>
        </p:nvCxnSpPr>
        <p:spPr>
          <a:xfrm>
            <a:off x="2625214" y="52631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4113BD2-04D5-42E9-B83F-A1D5356CA160}"/>
              </a:ext>
            </a:extLst>
          </p:cNvPr>
          <p:cNvCxnSpPr>
            <a:cxnSpLocks/>
          </p:cNvCxnSpPr>
          <p:nvPr/>
        </p:nvCxnSpPr>
        <p:spPr>
          <a:xfrm>
            <a:off x="3539076" y="4356253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AE973C-F83E-4E79-B418-37252CC14A8A}"/>
              </a:ext>
            </a:extLst>
          </p:cNvPr>
          <p:cNvCxnSpPr>
            <a:cxnSpLocks/>
          </p:cNvCxnSpPr>
          <p:nvPr/>
        </p:nvCxnSpPr>
        <p:spPr>
          <a:xfrm>
            <a:off x="4458879" y="3436620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9FFFF4-179B-4D13-8CF2-E0C6B2F94939}"/>
              </a:ext>
            </a:extLst>
          </p:cNvPr>
          <p:cNvSpPr txBox="1"/>
          <p:nvPr/>
        </p:nvSpPr>
        <p:spPr>
          <a:xfrm>
            <a:off x="2299242" y="5577840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B601EC-0D6C-4CEC-A0F0-2828F8FC19D1}"/>
              </a:ext>
            </a:extLst>
          </p:cNvPr>
          <p:cNvSpPr txBox="1"/>
          <p:nvPr/>
        </p:nvSpPr>
        <p:spPr>
          <a:xfrm>
            <a:off x="3305082" y="4572000"/>
            <a:ext cx="15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A4E3FB-3A75-4F54-8080-FB5F0CEB3EEC}"/>
              </a:ext>
            </a:extLst>
          </p:cNvPr>
          <p:cNvSpPr txBox="1"/>
          <p:nvPr/>
        </p:nvSpPr>
        <p:spPr>
          <a:xfrm>
            <a:off x="4128042" y="3749040"/>
            <a:ext cx="19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1000 - 2500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B1AC1CC-EA2F-4077-ABC6-76E6D873C5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704883" y="2915146"/>
            <a:ext cx="3243902" cy="324390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19C771-0FC8-4A93-BC9F-9DDD2FBE50B9}"/>
              </a:ext>
            </a:extLst>
          </p:cNvPr>
          <p:cNvCxnSpPr>
            <a:cxnSpLocks/>
          </p:cNvCxnSpPr>
          <p:nvPr/>
        </p:nvCxnSpPr>
        <p:spPr>
          <a:xfrm flipH="1" flipV="1">
            <a:off x="3644648" y="2538576"/>
            <a:ext cx="179366" cy="2932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AA7A-054D-4167-B853-C5FD70F85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B7AEE-7897-4AE8-B86B-BB558F899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81FF4B-ABB5-4DFD-8C37-CD2EFAE2DE96}"/>
              </a:ext>
            </a:extLst>
          </p:cNvPr>
          <p:cNvSpPr txBox="1"/>
          <p:nvPr/>
        </p:nvSpPr>
        <p:spPr>
          <a:xfrm>
            <a:off x="4929735" y="2884100"/>
            <a:ext cx="110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B0248A3-98CD-4EC5-A5DA-29B889FFCA6F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Post-Test Phase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128A6A-BA41-4E76-BE0B-5F79E4494906}"/>
              </a:ext>
            </a:extLst>
          </p:cNvPr>
          <p:cNvSpPr/>
          <p:nvPr/>
        </p:nvSpPr>
        <p:spPr>
          <a:xfrm>
            <a:off x="3213642" y="21945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94FFFEA8-E65E-4FBD-879F-0546E937E62D}"/>
              </a:ext>
            </a:extLst>
          </p:cNvPr>
          <p:cNvSpPr/>
          <p:nvPr/>
        </p:nvSpPr>
        <p:spPr>
          <a:xfrm>
            <a:off x="3705396" y="26863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8306872-29C9-4FA7-9699-319DF7C4B5D3}"/>
              </a:ext>
            </a:extLst>
          </p:cNvPr>
          <p:cNvCxnSpPr>
            <a:cxnSpLocks/>
          </p:cNvCxnSpPr>
          <p:nvPr/>
        </p:nvCxnSpPr>
        <p:spPr>
          <a:xfrm rot="10800000">
            <a:off x="3480390" y="24426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C8A3DD-EE73-48BF-BB86-5D0E49FAE77B}"/>
              </a:ext>
            </a:extLst>
          </p:cNvPr>
          <p:cNvCxnSpPr>
            <a:cxnSpLocks/>
          </p:cNvCxnSpPr>
          <p:nvPr/>
        </p:nvCxnSpPr>
        <p:spPr>
          <a:xfrm rot="2700000">
            <a:off x="3937590" y="24402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4313D76-D1D5-452A-A8BC-D02B790C13DE}"/>
              </a:ext>
            </a:extLst>
          </p:cNvPr>
          <p:cNvCxnSpPr>
            <a:cxnSpLocks/>
          </p:cNvCxnSpPr>
          <p:nvPr/>
        </p:nvCxnSpPr>
        <p:spPr>
          <a:xfrm rot="18900000">
            <a:off x="4132375" y="26741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lus Sign 114">
            <a:extLst>
              <a:ext uri="{FF2B5EF4-FFF2-40B4-BE49-F238E27FC236}">
                <a16:creationId xmlns:a16="http://schemas.microsoft.com/office/drawing/2014/main" id="{89C09A75-C475-4910-8029-1E434815EC38}"/>
              </a:ext>
            </a:extLst>
          </p:cNvPr>
          <p:cNvSpPr/>
          <p:nvPr/>
        </p:nvSpPr>
        <p:spPr>
          <a:xfrm>
            <a:off x="3697165" y="27036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012584-5F65-4D24-88A6-9F7B05664A00}"/>
              </a:ext>
            </a:extLst>
          </p:cNvPr>
          <p:cNvCxnSpPr>
            <a:cxnSpLocks/>
          </p:cNvCxnSpPr>
          <p:nvPr/>
        </p:nvCxnSpPr>
        <p:spPr>
          <a:xfrm rot="2700000">
            <a:off x="3521982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AF96B4-85B7-4704-83F8-99EF63FF653D}"/>
              </a:ext>
            </a:extLst>
          </p:cNvPr>
          <p:cNvCxnSpPr>
            <a:cxnSpLocks/>
          </p:cNvCxnSpPr>
          <p:nvPr/>
        </p:nvCxnSpPr>
        <p:spPr>
          <a:xfrm rot="2700000">
            <a:off x="3297510" y="26836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5D4CE41-34AF-4505-8258-7ADD5A860DF6}"/>
              </a:ext>
            </a:extLst>
          </p:cNvPr>
          <p:cNvCxnSpPr>
            <a:cxnSpLocks/>
          </p:cNvCxnSpPr>
          <p:nvPr/>
        </p:nvCxnSpPr>
        <p:spPr>
          <a:xfrm rot="18900000">
            <a:off x="329751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2C92AF-F5FE-473B-94A6-AF1426BD6FFA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937590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D51CC07-B6B4-4545-A94E-943122C3D25F}"/>
              </a:ext>
            </a:extLst>
          </p:cNvPr>
          <p:cNvCxnSpPr>
            <a:cxnSpLocks/>
          </p:cNvCxnSpPr>
          <p:nvPr/>
        </p:nvCxnSpPr>
        <p:spPr>
          <a:xfrm>
            <a:off x="412047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826BCA4-CD38-46AD-9BAD-4766DEF0AC25}"/>
              </a:ext>
            </a:extLst>
          </p:cNvPr>
          <p:cNvGrpSpPr/>
          <p:nvPr/>
        </p:nvGrpSpPr>
        <p:grpSpPr>
          <a:xfrm>
            <a:off x="2299242" y="3108960"/>
            <a:ext cx="1239834" cy="1239834"/>
            <a:chOff x="838200" y="4933474"/>
            <a:chExt cx="1239834" cy="123983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30A16D-088B-42A3-9BA6-B2D9227F9B1C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23" name="Plus Sign 122">
              <a:extLst>
                <a:ext uri="{FF2B5EF4-FFF2-40B4-BE49-F238E27FC236}">
                  <a16:creationId xmlns:a16="http://schemas.microsoft.com/office/drawing/2014/main" id="{427342B8-9E57-41DC-A6F2-8377F0F261D9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4069989-BA2C-447F-A0A0-4F0D1AED1737}"/>
              </a:ext>
            </a:extLst>
          </p:cNvPr>
          <p:cNvSpPr/>
          <p:nvPr/>
        </p:nvSpPr>
        <p:spPr>
          <a:xfrm>
            <a:off x="1384842" y="40233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25" name="Plus Sign 124">
            <a:extLst>
              <a:ext uri="{FF2B5EF4-FFF2-40B4-BE49-F238E27FC236}">
                <a16:creationId xmlns:a16="http://schemas.microsoft.com/office/drawing/2014/main" id="{A464EFAC-6BCA-4E2A-BA17-7A6201850A55}"/>
              </a:ext>
            </a:extLst>
          </p:cNvPr>
          <p:cNvSpPr/>
          <p:nvPr/>
        </p:nvSpPr>
        <p:spPr>
          <a:xfrm>
            <a:off x="1876596" y="45151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FE1A52D-D19A-4290-9C76-A3C950D524A8}"/>
              </a:ext>
            </a:extLst>
          </p:cNvPr>
          <p:cNvCxnSpPr>
            <a:cxnSpLocks/>
          </p:cNvCxnSpPr>
          <p:nvPr/>
        </p:nvCxnSpPr>
        <p:spPr>
          <a:xfrm rot="5400000">
            <a:off x="1651590" y="42714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C5B68D2-2EA3-4979-913F-39DDCB8C0AF6}"/>
              </a:ext>
            </a:extLst>
          </p:cNvPr>
          <p:cNvCxnSpPr>
            <a:cxnSpLocks/>
          </p:cNvCxnSpPr>
          <p:nvPr/>
        </p:nvCxnSpPr>
        <p:spPr>
          <a:xfrm rot="2700000">
            <a:off x="2108790" y="42690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483ACCC-3784-46DC-BE88-09C402998DE8}"/>
              </a:ext>
            </a:extLst>
          </p:cNvPr>
          <p:cNvCxnSpPr>
            <a:cxnSpLocks/>
          </p:cNvCxnSpPr>
          <p:nvPr/>
        </p:nvCxnSpPr>
        <p:spPr>
          <a:xfrm rot="18900000">
            <a:off x="2303575" y="45029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lus Sign 128">
            <a:extLst>
              <a:ext uri="{FF2B5EF4-FFF2-40B4-BE49-F238E27FC236}">
                <a16:creationId xmlns:a16="http://schemas.microsoft.com/office/drawing/2014/main" id="{EAFD167F-6C53-448E-8564-209CE21AB0FE}"/>
              </a:ext>
            </a:extLst>
          </p:cNvPr>
          <p:cNvSpPr/>
          <p:nvPr/>
        </p:nvSpPr>
        <p:spPr>
          <a:xfrm>
            <a:off x="1868365" y="45324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F8131D7-ED3F-449D-87F4-5B7E0199DF9B}"/>
              </a:ext>
            </a:extLst>
          </p:cNvPr>
          <p:cNvCxnSpPr>
            <a:cxnSpLocks/>
          </p:cNvCxnSpPr>
          <p:nvPr/>
        </p:nvCxnSpPr>
        <p:spPr>
          <a:xfrm rot="2700000">
            <a:off x="1693182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B38D51-09E8-4A8C-9D1E-AAB94159099D}"/>
              </a:ext>
            </a:extLst>
          </p:cNvPr>
          <p:cNvCxnSpPr>
            <a:cxnSpLocks/>
          </p:cNvCxnSpPr>
          <p:nvPr/>
        </p:nvCxnSpPr>
        <p:spPr>
          <a:xfrm rot="2700000">
            <a:off x="1468710" y="45124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2AB815-F2AF-44A4-BA5D-2D3544162D02}"/>
              </a:ext>
            </a:extLst>
          </p:cNvPr>
          <p:cNvCxnSpPr>
            <a:cxnSpLocks/>
          </p:cNvCxnSpPr>
          <p:nvPr/>
        </p:nvCxnSpPr>
        <p:spPr>
          <a:xfrm rot="18900000">
            <a:off x="146871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9A8698A-385E-429F-BD20-4F064664E5BE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108790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43CC0D1-C584-4DF1-8832-969E6E3BBBB1}"/>
              </a:ext>
            </a:extLst>
          </p:cNvPr>
          <p:cNvCxnSpPr>
            <a:cxnSpLocks/>
          </p:cNvCxnSpPr>
          <p:nvPr/>
        </p:nvCxnSpPr>
        <p:spPr>
          <a:xfrm>
            <a:off x="229167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850E5C-25EE-4552-9230-1F222792F9B9}"/>
              </a:ext>
            </a:extLst>
          </p:cNvPr>
          <p:cNvGrpSpPr/>
          <p:nvPr/>
        </p:nvGrpSpPr>
        <p:grpSpPr>
          <a:xfrm>
            <a:off x="470442" y="4937760"/>
            <a:ext cx="1239834" cy="1239834"/>
            <a:chOff x="838200" y="4933474"/>
            <a:chExt cx="1239834" cy="123983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5A246D1-134B-4E6E-B620-0457C9A77195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37" name="Plus Sign 136">
              <a:extLst>
                <a:ext uri="{FF2B5EF4-FFF2-40B4-BE49-F238E27FC236}">
                  <a16:creationId xmlns:a16="http://schemas.microsoft.com/office/drawing/2014/main" id="{285FB466-AEBF-4A9F-837D-EC8F71D95498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519C6AD-5101-44A1-BE0A-B5874A845C25}"/>
              </a:ext>
            </a:extLst>
          </p:cNvPr>
          <p:cNvCxnSpPr>
            <a:cxnSpLocks/>
          </p:cNvCxnSpPr>
          <p:nvPr/>
        </p:nvCxnSpPr>
        <p:spPr>
          <a:xfrm>
            <a:off x="1722974" y="61775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1661044-EE9D-4556-A4A8-184BAA9BF32C}"/>
              </a:ext>
            </a:extLst>
          </p:cNvPr>
          <p:cNvCxnSpPr>
            <a:cxnSpLocks/>
          </p:cNvCxnSpPr>
          <p:nvPr/>
        </p:nvCxnSpPr>
        <p:spPr>
          <a:xfrm>
            <a:off x="2625214" y="52631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EEA5F8C-5C6E-4354-9533-91AF5BF16A34}"/>
              </a:ext>
            </a:extLst>
          </p:cNvPr>
          <p:cNvCxnSpPr>
            <a:cxnSpLocks/>
          </p:cNvCxnSpPr>
          <p:nvPr/>
        </p:nvCxnSpPr>
        <p:spPr>
          <a:xfrm>
            <a:off x="3539076" y="4356253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529CF7-2501-4014-91CE-0A8EB5C2F9BE}"/>
              </a:ext>
            </a:extLst>
          </p:cNvPr>
          <p:cNvCxnSpPr>
            <a:cxnSpLocks/>
          </p:cNvCxnSpPr>
          <p:nvPr/>
        </p:nvCxnSpPr>
        <p:spPr>
          <a:xfrm>
            <a:off x="4458879" y="3436620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7F63CD5-FCC3-4522-9D8B-D0A11D92EAD5}"/>
              </a:ext>
            </a:extLst>
          </p:cNvPr>
          <p:cNvSpPr txBox="1"/>
          <p:nvPr/>
        </p:nvSpPr>
        <p:spPr>
          <a:xfrm>
            <a:off x="2299242" y="5577840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870B655-BE6A-4024-AE1B-FBDE59BB0099}"/>
              </a:ext>
            </a:extLst>
          </p:cNvPr>
          <p:cNvSpPr txBox="1"/>
          <p:nvPr/>
        </p:nvSpPr>
        <p:spPr>
          <a:xfrm>
            <a:off x="3305082" y="4572000"/>
            <a:ext cx="15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61786D-37D6-4779-9E29-EF1B93892EBD}"/>
              </a:ext>
            </a:extLst>
          </p:cNvPr>
          <p:cNvSpPr txBox="1"/>
          <p:nvPr/>
        </p:nvSpPr>
        <p:spPr>
          <a:xfrm>
            <a:off x="4128042" y="3749040"/>
            <a:ext cx="19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1000 - 2500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3C4179-F60B-4F85-B594-7F3633CD998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704883" y="2915146"/>
            <a:ext cx="3243902" cy="324390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D65A61-08CA-41AE-82F2-92BF374A53A9}"/>
              </a:ext>
            </a:extLst>
          </p:cNvPr>
          <p:cNvCxnSpPr>
            <a:cxnSpLocks/>
          </p:cNvCxnSpPr>
          <p:nvPr/>
        </p:nvCxnSpPr>
        <p:spPr>
          <a:xfrm flipH="1" flipV="1">
            <a:off x="3644648" y="2538576"/>
            <a:ext cx="179366" cy="2932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098553B7-54DD-4C85-84FB-0ADCD340643C}"/>
              </a:ext>
            </a:extLst>
          </p:cNvPr>
          <p:cNvSpPr/>
          <p:nvPr/>
        </p:nvSpPr>
        <p:spPr>
          <a:xfrm>
            <a:off x="6619834" y="1407887"/>
            <a:ext cx="4754880" cy="33635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Same task and trial counts as pre-test phase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Tested 1 day after learning phase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Compares high-, low- and no-value colors before and after value training</a:t>
            </a:r>
          </a:p>
        </p:txBody>
      </p:sp>
    </p:spTree>
    <p:extLst>
      <p:ext uri="{BB962C8B-B14F-4D97-AF65-F5344CB8AC3E}">
        <p14:creationId xmlns:p14="http://schemas.microsoft.com/office/powerpoint/2010/main" val="34398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4B1F0-D71D-46F5-8007-40E478F7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2A0B1-63C3-4D5D-A10E-7E832D5E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Sensitivity and Response Bias by Reward Condition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BC5C17-DADB-4BBF-BA35-4AF2FD34E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5DE26-1B81-44C6-8C35-A78C924F8F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9ABFB8E-E32E-4C37-8D72-173DBEC68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1" b="32972"/>
          <a:stretch/>
        </p:blipFill>
        <p:spPr>
          <a:xfrm>
            <a:off x="1975308" y="1825625"/>
            <a:ext cx="82413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AA7A-054D-4167-B853-C5FD70F85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B7AEE-7897-4AE8-B86B-BB558F899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5765EA-D342-4409-9521-18A749F7EA6A}"/>
              </a:ext>
            </a:extLst>
          </p:cNvPr>
          <p:cNvSpPr/>
          <p:nvPr/>
        </p:nvSpPr>
        <p:spPr>
          <a:xfrm>
            <a:off x="3213642" y="21945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70" name="Plus Sign 69">
            <a:extLst>
              <a:ext uri="{FF2B5EF4-FFF2-40B4-BE49-F238E27FC236}">
                <a16:creationId xmlns:a16="http://schemas.microsoft.com/office/drawing/2014/main" id="{5974691E-6022-4EA1-B598-1AD814224AFC}"/>
              </a:ext>
            </a:extLst>
          </p:cNvPr>
          <p:cNvSpPr/>
          <p:nvPr/>
        </p:nvSpPr>
        <p:spPr>
          <a:xfrm>
            <a:off x="3705396" y="26863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B7F12-F9D7-436A-8124-F989B1E27E51}"/>
              </a:ext>
            </a:extLst>
          </p:cNvPr>
          <p:cNvCxnSpPr>
            <a:cxnSpLocks/>
          </p:cNvCxnSpPr>
          <p:nvPr/>
        </p:nvCxnSpPr>
        <p:spPr>
          <a:xfrm rot="10800000">
            <a:off x="3480390" y="24426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46D3D50-890B-4318-BC1A-CC5251EF60F8}"/>
              </a:ext>
            </a:extLst>
          </p:cNvPr>
          <p:cNvCxnSpPr>
            <a:cxnSpLocks/>
          </p:cNvCxnSpPr>
          <p:nvPr/>
        </p:nvCxnSpPr>
        <p:spPr>
          <a:xfrm rot="2700000">
            <a:off x="3937590" y="24402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7AC1BB-A7BB-4EDD-B4B9-75F3D1601855}"/>
              </a:ext>
            </a:extLst>
          </p:cNvPr>
          <p:cNvCxnSpPr>
            <a:cxnSpLocks/>
          </p:cNvCxnSpPr>
          <p:nvPr/>
        </p:nvCxnSpPr>
        <p:spPr>
          <a:xfrm rot="18900000">
            <a:off x="4132375" y="26741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lus Sign 73">
            <a:extLst>
              <a:ext uri="{FF2B5EF4-FFF2-40B4-BE49-F238E27FC236}">
                <a16:creationId xmlns:a16="http://schemas.microsoft.com/office/drawing/2014/main" id="{7417FA34-96B6-4ACB-BFE4-0CCD247E9A1A}"/>
              </a:ext>
            </a:extLst>
          </p:cNvPr>
          <p:cNvSpPr/>
          <p:nvPr/>
        </p:nvSpPr>
        <p:spPr>
          <a:xfrm>
            <a:off x="3697165" y="27036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3906B5-3DB6-4370-AAFB-5604F7F171E3}"/>
              </a:ext>
            </a:extLst>
          </p:cNvPr>
          <p:cNvCxnSpPr>
            <a:cxnSpLocks/>
          </p:cNvCxnSpPr>
          <p:nvPr/>
        </p:nvCxnSpPr>
        <p:spPr>
          <a:xfrm rot="2700000">
            <a:off x="3521982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7A6403-82C1-47E5-AC19-45058C7D0FAB}"/>
              </a:ext>
            </a:extLst>
          </p:cNvPr>
          <p:cNvCxnSpPr>
            <a:cxnSpLocks/>
          </p:cNvCxnSpPr>
          <p:nvPr/>
        </p:nvCxnSpPr>
        <p:spPr>
          <a:xfrm rot="2700000">
            <a:off x="3297510" y="26836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C6B4C5-E0E6-4790-9A88-EF0F38F430C6}"/>
              </a:ext>
            </a:extLst>
          </p:cNvPr>
          <p:cNvCxnSpPr>
            <a:cxnSpLocks/>
          </p:cNvCxnSpPr>
          <p:nvPr/>
        </p:nvCxnSpPr>
        <p:spPr>
          <a:xfrm rot="18900000">
            <a:off x="329751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F569F84-09AA-4F0F-9067-97CD9D49FC96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3937590" y="32227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B5A358-3D02-4026-B102-7E1444D29444}"/>
              </a:ext>
            </a:extLst>
          </p:cNvPr>
          <p:cNvCxnSpPr>
            <a:cxnSpLocks/>
          </p:cNvCxnSpPr>
          <p:nvPr/>
        </p:nvCxnSpPr>
        <p:spPr>
          <a:xfrm>
            <a:off x="4120470" y="30398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47A525-7A45-4158-B9CB-4E3AC67C9112}"/>
              </a:ext>
            </a:extLst>
          </p:cNvPr>
          <p:cNvGrpSpPr/>
          <p:nvPr/>
        </p:nvGrpSpPr>
        <p:grpSpPr>
          <a:xfrm>
            <a:off x="2299242" y="3108960"/>
            <a:ext cx="1239834" cy="1239834"/>
            <a:chOff x="838200" y="4933474"/>
            <a:chExt cx="1239834" cy="123983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5950572-F647-4ECC-B548-31195CA8A129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84" name="Plus Sign 83">
              <a:extLst>
                <a:ext uri="{FF2B5EF4-FFF2-40B4-BE49-F238E27FC236}">
                  <a16:creationId xmlns:a16="http://schemas.microsoft.com/office/drawing/2014/main" id="{BE9DE840-6E11-4A2D-A40C-270843AAE785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B41CBEF-FB92-4F48-8D92-D1B60534D719}"/>
              </a:ext>
            </a:extLst>
          </p:cNvPr>
          <p:cNvSpPr/>
          <p:nvPr/>
        </p:nvSpPr>
        <p:spPr>
          <a:xfrm>
            <a:off x="1384842" y="4023360"/>
            <a:ext cx="1239834" cy="1239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56" name="Plus Sign 55">
            <a:extLst>
              <a:ext uri="{FF2B5EF4-FFF2-40B4-BE49-F238E27FC236}">
                <a16:creationId xmlns:a16="http://schemas.microsoft.com/office/drawing/2014/main" id="{34170057-3114-4D22-8286-135712A9E0F8}"/>
              </a:ext>
            </a:extLst>
          </p:cNvPr>
          <p:cNvSpPr/>
          <p:nvPr/>
        </p:nvSpPr>
        <p:spPr>
          <a:xfrm>
            <a:off x="1876596" y="4515115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9CF1FB-A6E9-4AE8-990D-C3F7CAC51F99}"/>
              </a:ext>
            </a:extLst>
          </p:cNvPr>
          <p:cNvCxnSpPr>
            <a:cxnSpLocks/>
          </p:cNvCxnSpPr>
          <p:nvPr/>
        </p:nvCxnSpPr>
        <p:spPr>
          <a:xfrm rot="5400000">
            <a:off x="1651590" y="4271466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8A83DC-6091-462A-B97D-DF03CED46251}"/>
              </a:ext>
            </a:extLst>
          </p:cNvPr>
          <p:cNvCxnSpPr>
            <a:cxnSpLocks/>
          </p:cNvCxnSpPr>
          <p:nvPr/>
        </p:nvCxnSpPr>
        <p:spPr>
          <a:xfrm rot="2700000">
            <a:off x="2108790" y="4269088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0EA5CE-B782-426C-BA29-33E142564D42}"/>
              </a:ext>
            </a:extLst>
          </p:cNvPr>
          <p:cNvCxnSpPr>
            <a:cxnSpLocks/>
          </p:cNvCxnSpPr>
          <p:nvPr/>
        </p:nvCxnSpPr>
        <p:spPr>
          <a:xfrm rot="18900000">
            <a:off x="2303575" y="450292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lus Sign 59">
            <a:extLst>
              <a:ext uri="{FF2B5EF4-FFF2-40B4-BE49-F238E27FC236}">
                <a16:creationId xmlns:a16="http://schemas.microsoft.com/office/drawing/2014/main" id="{E44AC065-35D5-4ABD-969B-529C70E7C9B1}"/>
              </a:ext>
            </a:extLst>
          </p:cNvPr>
          <p:cNvSpPr/>
          <p:nvPr/>
        </p:nvSpPr>
        <p:spPr>
          <a:xfrm>
            <a:off x="1868365" y="4532470"/>
            <a:ext cx="256324" cy="256324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06D9AD-6E74-4CDF-AFB0-21B2623D23CB}"/>
              </a:ext>
            </a:extLst>
          </p:cNvPr>
          <p:cNvCxnSpPr>
            <a:cxnSpLocks/>
          </p:cNvCxnSpPr>
          <p:nvPr/>
        </p:nvCxnSpPr>
        <p:spPr>
          <a:xfrm rot="2700000">
            <a:off x="1693182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705F5E-2197-404D-85A7-F420FE34A4C0}"/>
              </a:ext>
            </a:extLst>
          </p:cNvPr>
          <p:cNvCxnSpPr>
            <a:cxnSpLocks/>
          </p:cNvCxnSpPr>
          <p:nvPr/>
        </p:nvCxnSpPr>
        <p:spPr>
          <a:xfrm rot="2700000">
            <a:off x="1468710" y="4512449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6323754-5241-4BA8-B1A7-8E2D4946E543}"/>
              </a:ext>
            </a:extLst>
          </p:cNvPr>
          <p:cNvCxnSpPr>
            <a:cxnSpLocks/>
          </p:cNvCxnSpPr>
          <p:nvPr/>
        </p:nvCxnSpPr>
        <p:spPr>
          <a:xfrm rot="18900000">
            <a:off x="146871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3FBF8C-A39C-46F1-8659-D9E812E6484F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2108790" y="505156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2A6C5D-F1E5-4628-89A6-8AB78D345C47}"/>
              </a:ext>
            </a:extLst>
          </p:cNvPr>
          <p:cNvCxnSpPr>
            <a:cxnSpLocks/>
          </p:cNvCxnSpPr>
          <p:nvPr/>
        </p:nvCxnSpPr>
        <p:spPr>
          <a:xfrm>
            <a:off x="2291670" y="4868684"/>
            <a:ext cx="20343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C275C8-FE55-448B-81D9-B746DF23DEDB}"/>
              </a:ext>
            </a:extLst>
          </p:cNvPr>
          <p:cNvGrpSpPr/>
          <p:nvPr/>
        </p:nvGrpSpPr>
        <p:grpSpPr>
          <a:xfrm>
            <a:off x="470442" y="4937760"/>
            <a:ext cx="1239834" cy="1239834"/>
            <a:chOff x="838200" y="4933474"/>
            <a:chExt cx="1239834" cy="12398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3E57E0-8849-4971-A279-A8897D5A1926}"/>
                </a:ext>
              </a:extLst>
            </p:cNvPr>
            <p:cNvSpPr/>
            <p:nvPr/>
          </p:nvSpPr>
          <p:spPr>
            <a:xfrm>
              <a:off x="838200" y="4933474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A40D9CA0-62FB-4609-AC81-CFBCC772733F}"/>
                </a:ext>
              </a:extLst>
            </p:cNvPr>
            <p:cNvSpPr/>
            <p:nvPr/>
          </p:nvSpPr>
          <p:spPr>
            <a:xfrm>
              <a:off x="1329955" y="5425228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0DE78E-1E5C-48C8-BC93-161C03110B9A}"/>
              </a:ext>
            </a:extLst>
          </p:cNvPr>
          <p:cNvCxnSpPr>
            <a:cxnSpLocks/>
          </p:cNvCxnSpPr>
          <p:nvPr/>
        </p:nvCxnSpPr>
        <p:spPr>
          <a:xfrm>
            <a:off x="1722974" y="61775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FFB19B-6506-48D6-B322-F4218A02A7C6}"/>
              </a:ext>
            </a:extLst>
          </p:cNvPr>
          <p:cNvCxnSpPr>
            <a:cxnSpLocks/>
          </p:cNvCxnSpPr>
          <p:nvPr/>
        </p:nvCxnSpPr>
        <p:spPr>
          <a:xfrm>
            <a:off x="2625214" y="5263194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63935A-4D3E-4BBE-B113-B1BBD52645E5}"/>
              </a:ext>
            </a:extLst>
          </p:cNvPr>
          <p:cNvCxnSpPr>
            <a:cxnSpLocks/>
          </p:cNvCxnSpPr>
          <p:nvPr/>
        </p:nvCxnSpPr>
        <p:spPr>
          <a:xfrm>
            <a:off x="3539076" y="4356253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B5338F-76E1-4330-A5E0-8D00F82CB320}"/>
              </a:ext>
            </a:extLst>
          </p:cNvPr>
          <p:cNvCxnSpPr>
            <a:cxnSpLocks/>
          </p:cNvCxnSpPr>
          <p:nvPr/>
        </p:nvCxnSpPr>
        <p:spPr>
          <a:xfrm>
            <a:off x="4458879" y="3436620"/>
            <a:ext cx="8535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0040B9-0ECE-40DB-A71A-0A3F584E025D}"/>
              </a:ext>
            </a:extLst>
          </p:cNvPr>
          <p:cNvSpPr txBox="1"/>
          <p:nvPr/>
        </p:nvSpPr>
        <p:spPr>
          <a:xfrm>
            <a:off x="2299242" y="5577840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FF9A9-9D59-4161-89C6-7ADE4EAB60D2}"/>
              </a:ext>
            </a:extLst>
          </p:cNvPr>
          <p:cNvSpPr txBox="1"/>
          <p:nvPr/>
        </p:nvSpPr>
        <p:spPr>
          <a:xfrm>
            <a:off x="3305082" y="4572000"/>
            <a:ext cx="15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57A259-008E-4A51-84C5-FE83075E189F}"/>
              </a:ext>
            </a:extLst>
          </p:cNvPr>
          <p:cNvSpPr txBox="1"/>
          <p:nvPr/>
        </p:nvSpPr>
        <p:spPr>
          <a:xfrm>
            <a:off x="4128042" y="3749040"/>
            <a:ext cx="190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1000 - 2500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D82598-88D4-4BC7-8D0E-164260042EB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704883" y="2915146"/>
            <a:ext cx="3243902" cy="324390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73D8F9-71B1-4D76-A781-9D1F054C58C7}"/>
              </a:ext>
            </a:extLst>
          </p:cNvPr>
          <p:cNvCxnSpPr>
            <a:cxnSpLocks/>
          </p:cNvCxnSpPr>
          <p:nvPr/>
        </p:nvCxnSpPr>
        <p:spPr>
          <a:xfrm flipH="1" flipV="1">
            <a:off x="3644648" y="2538576"/>
            <a:ext cx="179366" cy="2932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D0A55F0-3CCE-40DF-A5CC-24FB287B1A4E}"/>
              </a:ext>
            </a:extLst>
          </p:cNvPr>
          <p:cNvSpPr/>
          <p:nvPr/>
        </p:nvSpPr>
        <p:spPr>
          <a:xfrm>
            <a:off x="6619834" y="1407887"/>
            <a:ext cx="4754880" cy="31245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360 change blindness trials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 bars displayed were red, green or grey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Tested 1 day after learning phase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9D9ADC-F8FB-48F5-91C6-A75CAF92BA5B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Pre/Post-Test Phase</a:t>
            </a:r>
          </a:p>
        </p:txBody>
      </p:sp>
    </p:spTree>
    <p:extLst>
      <p:ext uri="{BB962C8B-B14F-4D97-AF65-F5344CB8AC3E}">
        <p14:creationId xmlns:p14="http://schemas.microsoft.com/office/powerpoint/2010/main" val="16592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9F40A-685A-4406-91A3-402054E8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2A0B1-63C3-4D5D-A10E-7E832D5E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Sensitivity and Response Bias by Reward Condition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6136C3-B851-4E0E-A961-ACEE670B6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6C8FC2-55D6-4DAA-9C3F-A8A4B75FA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F21607D-08DC-49A4-A243-B06EA2163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6" b="38750"/>
          <a:stretch/>
        </p:blipFill>
        <p:spPr bwMode="auto">
          <a:xfrm>
            <a:off x="2193063" y="1825625"/>
            <a:ext cx="78058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 selection of stimulus features automatically enhances search for those features despite an observer’s goals</a:t>
            </a:r>
          </a:p>
          <a:p>
            <a:r>
              <a:rPr lang="en-US" dirty="0"/>
              <a:t>Learned value involuntarily biases attention towards reward-associated stimulus features</a:t>
            </a:r>
          </a:p>
          <a:p>
            <a:r>
              <a:rPr lang="en-US" dirty="0"/>
              <a:t>Reward shifts attentional resources to enhance working memory of reward-associated items</a:t>
            </a:r>
          </a:p>
          <a:p>
            <a:r>
              <a:rPr lang="en-US" dirty="0"/>
              <a:t>Reward-associations may enhance memory capacity with little affect to response bias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Content Placeholder 83" descr="Arrow Right with solid fill">
            <a:extLst>
              <a:ext uri="{FF2B5EF4-FFF2-40B4-BE49-F238E27FC236}">
                <a16:creationId xmlns:a16="http://schemas.microsoft.com/office/drawing/2014/main" id="{F9C492A3-2AF0-47EC-A9DD-9746EA464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0406"/>
            <a:ext cx="914400" cy="9144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716720-F410-4BD7-8641-7312508CB5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94D019-76F5-4C7B-B7AD-94D5CD22F655}"/>
              </a:ext>
            </a:extLst>
          </p:cNvPr>
          <p:cNvGrpSpPr/>
          <p:nvPr/>
        </p:nvGrpSpPr>
        <p:grpSpPr>
          <a:xfrm>
            <a:off x="5665675" y="1489598"/>
            <a:ext cx="6395038" cy="4683710"/>
            <a:chOff x="5665675" y="1489598"/>
            <a:chExt cx="6395038" cy="468371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5A2FDAF-F60D-4632-8588-81E747444A6C}"/>
                </a:ext>
              </a:extLst>
            </p:cNvPr>
            <p:cNvSpPr/>
            <p:nvPr/>
          </p:nvSpPr>
          <p:spPr>
            <a:xfrm>
              <a:off x="9301720" y="1489598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chemeClr val="tx1"/>
                  </a:solidFill>
                  <a:latin typeface="BACS1" panose="02000500000000000000" pitchFamily="2" charset="0"/>
                </a:rPr>
                <a:t>A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9AD0F29-E1F5-4E62-974A-96DAD300566B}"/>
                </a:ext>
              </a:extLst>
            </p:cNvPr>
            <p:cNvSpPr/>
            <p:nvPr/>
          </p:nvSpPr>
          <p:spPr>
            <a:xfrm>
              <a:off x="8585461" y="2179284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4674EB7C-CD05-4484-9127-4CEA251C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5826" y="2379649"/>
              <a:ext cx="639670" cy="639670"/>
            </a:xfrm>
            <a:prstGeom prst="rect">
              <a:avLst/>
            </a:prstGeom>
          </p:spPr>
        </p:pic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B8B0125-9AC8-42C4-9D57-2C714EEA1837}"/>
                </a:ext>
              </a:extLst>
            </p:cNvPr>
            <p:cNvSpPr/>
            <p:nvPr/>
          </p:nvSpPr>
          <p:spPr>
            <a:xfrm>
              <a:off x="7911115" y="2861386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chemeClr val="tx1"/>
                  </a:solidFill>
                  <a:latin typeface="BACS1" panose="02000500000000000000" pitchFamily="2" charset="0"/>
                </a:rPr>
                <a:t>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54EB3AD-61A5-4E45-82D5-9446F59D1600}"/>
                </a:ext>
              </a:extLst>
            </p:cNvPr>
            <p:cNvSpPr/>
            <p:nvPr/>
          </p:nvSpPr>
          <p:spPr>
            <a:xfrm>
              <a:off x="7202804" y="3552536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chemeClr val="tx1"/>
                  </a:solidFill>
                  <a:latin typeface="BACS1" panose="02000500000000000000" pitchFamily="2" charset="0"/>
                </a:rPr>
                <a:t>S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A58397-2655-40A3-843F-5CF78877A3BA}"/>
                </a:ext>
              </a:extLst>
            </p:cNvPr>
            <p:cNvSpPr/>
            <p:nvPr/>
          </p:nvSpPr>
          <p:spPr>
            <a:xfrm>
              <a:off x="6426554" y="4347356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400" dirty="0">
                  <a:solidFill>
                    <a:srgbClr val="FF0000"/>
                  </a:solidFill>
                  <a:latin typeface="BACS1" panose="02000500000000000000" pitchFamily="2" charset="0"/>
                </a:rPr>
                <a:t>A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8FF2807-913B-40D8-BC7C-ADED45C891C7}"/>
                </a:ext>
              </a:extLst>
            </p:cNvPr>
            <p:cNvSpPr/>
            <p:nvPr/>
          </p:nvSpPr>
          <p:spPr>
            <a:xfrm>
              <a:off x="5665675" y="5129840"/>
              <a:ext cx="1040400" cy="1040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187" name="Plus Sign 186">
              <a:extLst>
                <a:ext uri="{FF2B5EF4-FFF2-40B4-BE49-F238E27FC236}">
                  <a16:creationId xmlns:a16="http://schemas.microsoft.com/office/drawing/2014/main" id="{B7D4410F-B4FE-4DA9-BC2E-4E7EB6494D9E}"/>
                </a:ext>
              </a:extLst>
            </p:cNvPr>
            <p:cNvSpPr/>
            <p:nvPr/>
          </p:nvSpPr>
          <p:spPr>
            <a:xfrm>
              <a:off x="6078328" y="5542493"/>
              <a:ext cx="215093" cy="215093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38D7615-C6FA-4C52-B2D0-8DF81902B985}"/>
                </a:ext>
              </a:extLst>
            </p:cNvPr>
            <p:cNvCxnSpPr>
              <a:cxnSpLocks/>
            </p:cNvCxnSpPr>
            <p:nvPr/>
          </p:nvCxnSpPr>
          <p:spPr>
            <a:xfrm>
              <a:off x="6718383" y="6170240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24B3DC1-0469-45AA-BA95-50A4A5AFF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0703" y="2192756"/>
              <a:ext cx="3980550" cy="3980552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D9A7149-ECB6-4C17-8E5A-33EB7001465B}"/>
                </a:ext>
              </a:extLst>
            </p:cNvPr>
            <p:cNvCxnSpPr>
              <a:cxnSpLocks/>
            </p:cNvCxnSpPr>
            <p:nvPr/>
          </p:nvCxnSpPr>
          <p:spPr>
            <a:xfrm>
              <a:off x="7466952" y="5396803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98B7D2B-371F-485F-BB61-97E0FE325433}"/>
                </a:ext>
              </a:extLst>
            </p:cNvPr>
            <p:cNvCxnSpPr>
              <a:cxnSpLocks/>
            </p:cNvCxnSpPr>
            <p:nvPr/>
          </p:nvCxnSpPr>
          <p:spPr>
            <a:xfrm>
              <a:off x="8243202" y="4591473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3C8C62-937A-4FD5-B629-0A2C0CE1C7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1514" y="3901786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6840BC3-42AF-40D6-BD86-388C14D243FF}"/>
                </a:ext>
              </a:extLst>
            </p:cNvPr>
            <p:cNvCxnSpPr>
              <a:cxnSpLocks/>
            </p:cNvCxnSpPr>
            <p:nvPr/>
          </p:nvCxnSpPr>
          <p:spPr>
            <a:xfrm>
              <a:off x="9625861" y="3219684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93D218D-7FB5-4AE5-B65E-D807BB09C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119" y="2530739"/>
              <a:ext cx="7162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6C55E79-F250-42E9-91A6-DF6EB5B307B5}"/>
                </a:ext>
              </a:extLst>
            </p:cNvPr>
            <p:cNvSpPr txBox="1"/>
            <p:nvPr/>
          </p:nvSpPr>
          <p:spPr>
            <a:xfrm>
              <a:off x="7236637" y="5626901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B5321B1-2E0C-4CC3-8C65-57B3F0CDE150}"/>
                </a:ext>
              </a:extLst>
            </p:cNvPr>
            <p:cNvSpPr txBox="1"/>
            <p:nvPr/>
          </p:nvSpPr>
          <p:spPr>
            <a:xfrm>
              <a:off x="8022085" y="4836764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2FC057C-77AA-434F-9F38-F0F112D7B459}"/>
                </a:ext>
              </a:extLst>
            </p:cNvPr>
            <p:cNvSpPr txBox="1"/>
            <p:nvPr/>
          </p:nvSpPr>
          <p:spPr>
            <a:xfrm>
              <a:off x="8835663" y="4060696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B358935-9629-49FC-8713-1B4593C59CE5}"/>
                </a:ext>
              </a:extLst>
            </p:cNvPr>
            <p:cNvSpPr txBox="1"/>
            <p:nvPr/>
          </p:nvSpPr>
          <p:spPr>
            <a:xfrm>
              <a:off x="9452302" y="3411234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9F9E143-C4C5-4F02-8C6E-EE6F1A82287C}"/>
                </a:ext>
              </a:extLst>
            </p:cNvPr>
            <p:cNvSpPr txBox="1"/>
            <p:nvPr/>
          </p:nvSpPr>
          <p:spPr>
            <a:xfrm>
              <a:off x="10167413" y="2691437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551B670-B089-4129-8A5F-5B8B268DB83F}"/>
                </a:ext>
              </a:extLst>
            </p:cNvPr>
            <p:cNvSpPr txBox="1"/>
            <p:nvPr/>
          </p:nvSpPr>
          <p:spPr>
            <a:xfrm>
              <a:off x="10482798" y="1619953"/>
              <a:ext cx="1577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8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E2BC12-D696-4035-A571-A554B81CC817}"/>
              </a:ext>
            </a:extLst>
          </p:cNvPr>
          <p:cNvSpPr/>
          <p:nvPr/>
        </p:nvSpPr>
        <p:spPr>
          <a:xfrm>
            <a:off x="1634829" y="337412"/>
            <a:ext cx="3758478" cy="929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 Phase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24E372-A4F3-41A5-8C08-02E110203728}"/>
              </a:ext>
            </a:extLst>
          </p:cNvPr>
          <p:cNvGrpSpPr/>
          <p:nvPr/>
        </p:nvGrpSpPr>
        <p:grpSpPr>
          <a:xfrm>
            <a:off x="838200" y="1417326"/>
            <a:ext cx="5636054" cy="4759637"/>
            <a:chOff x="374252" y="1420097"/>
            <a:chExt cx="5636054" cy="47596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F3D5F8-E001-455F-A294-874D95F865DA}"/>
                </a:ext>
              </a:extLst>
            </p:cNvPr>
            <p:cNvSpPr/>
            <p:nvPr/>
          </p:nvSpPr>
          <p:spPr>
            <a:xfrm>
              <a:off x="3853732" y="142009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EBA7C-62FA-49DD-BDF2-AE928B55D1E6}"/>
                </a:ext>
              </a:extLst>
            </p:cNvPr>
            <p:cNvSpPr/>
            <p:nvPr/>
          </p:nvSpPr>
          <p:spPr>
            <a:xfrm>
              <a:off x="3050120" y="2232951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+ 10 points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 points total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D6041C-BBBC-40F2-A906-E9AF9D14D256}"/>
                </a:ext>
              </a:extLst>
            </p:cNvPr>
            <p:cNvSpPr/>
            <p:nvPr/>
          </p:nvSpPr>
          <p:spPr>
            <a:xfrm>
              <a:off x="2206033" y="305658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A3E520-55A5-4953-8300-C347EB655441}"/>
                </a:ext>
              </a:extLst>
            </p:cNvPr>
            <p:cNvSpPr/>
            <p:nvPr/>
          </p:nvSpPr>
          <p:spPr>
            <a:xfrm>
              <a:off x="1280984" y="4003767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6D4B06C6-B39B-478A-8BE1-F3A0F58F7CEF}"/>
                </a:ext>
              </a:extLst>
            </p:cNvPr>
            <p:cNvSpPr/>
            <p:nvPr/>
          </p:nvSpPr>
          <p:spPr>
            <a:xfrm>
              <a:off x="1772738" y="4495522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D3A5941-DAB8-4DFF-8251-7DED09C03BED}"/>
                </a:ext>
              </a:extLst>
            </p:cNvPr>
            <p:cNvGrpSpPr/>
            <p:nvPr/>
          </p:nvGrpSpPr>
          <p:grpSpPr>
            <a:xfrm>
              <a:off x="1737267" y="4062282"/>
              <a:ext cx="327265" cy="327265"/>
              <a:chOff x="3663740" y="2301744"/>
              <a:chExt cx="578268" cy="578268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63E3DD6-DC02-4C47-95A3-8554903D5E49}"/>
                  </a:ext>
                </a:extLst>
              </p:cNvPr>
              <p:cNvSpPr/>
              <p:nvPr/>
            </p:nvSpPr>
            <p:spPr>
              <a:xfrm>
                <a:off x="3663740" y="230174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A29D56D-2813-4D43-B350-9A029EA11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259087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28CAD4-E355-41C0-8F18-18B2FD9D43FA}"/>
                </a:ext>
              </a:extLst>
            </p:cNvPr>
            <p:cNvGrpSpPr/>
            <p:nvPr/>
          </p:nvGrpSpPr>
          <p:grpSpPr>
            <a:xfrm rot="2700000">
              <a:off x="2147637" y="4249380"/>
              <a:ext cx="327265" cy="327265"/>
              <a:chOff x="4388853" y="2632340"/>
              <a:chExt cx="578268" cy="578268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0A0C284-B5B7-4C16-863C-57718ECA3061}"/>
                  </a:ext>
                </a:extLst>
              </p:cNvPr>
              <p:cNvSpPr/>
              <p:nvPr/>
            </p:nvSpPr>
            <p:spPr>
              <a:xfrm>
                <a:off x="4388853" y="2632340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A4DADC-71A7-4193-A4DD-BBA826EC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2921473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9BF0EE-8A3D-4931-8C74-04619F718622}"/>
                </a:ext>
              </a:extLst>
            </p:cNvPr>
            <p:cNvGrpSpPr/>
            <p:nvPr/>
          </p:nvGrpSpPr>
          <p:grpSpPr>
            <a:xfrm rot="2700000">
              <a:off x="1327758" y="4272009"/>
              <a:ext cx="327265" cy="327265"/>
              <a:chOff x="2940148" y="2672324"/>
              <a:chExt cx="578268" cy="578268"/>
            </a:xfrm>
            <a:solidFill>
              <a:schemeClr val="bg1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C1C259-D015-40DE-9386-25A6196CBB28}"/>
                  </a:ext>
                </a:extLst>
              </p:cNvPr>
              <p:cNvSpPr/>
              <p:nvPr/>
            </p:nvSpPr>
            <p:spPr>
              <a:xfrm>
                <a:off x="2940148" y="2672324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CB96BAE-D6A8-49ED-BE5D-F93F03259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551" y="2961457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35C7367-BF3C-4911-B37E-5E4712239C01}"/>
                </a:ext>
              </a:extLst>
            </p:cNvPr>
            <p:cNvGrpSpPr/>
            <p:nvPr/>
          </p:nvGrpSpPr>
          <p:grpSpPr>
            <a:xfrm rot="18900000">
              <a:off x="1328548" y="4712456"/>
              <a:ext cx="327265" cy="327265"/>
              <a:chOff x="2941545" y="3450582"/>
              <a:chExt cx="578268" cy="578268"/>
            </a:xfrm>
            <a:solidFill>
              <a:schemeClr val="bg1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F009712-0F04-4B19-8882-D98BF005C1D2}"/>
                  </a:ext>
                </a:extLst>
              </p:cNvPr>
              <p:cNvSpPr/>
              <p:nvPr/>
            </p:nvSpPr>
            <p:spPr>
              <a:xfrm>
                <a:off x="2941545" y="3450582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7A5F9BA-472C-4E35-A43D-954F3A4A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0948" y="3739715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02DA5F-24CE-46EA-8B09-902CC5E57EDD}"/>
                </a:ext>
              </a:extLst>
            </p:cNvPr>
            <p:cNvGrpSpPr/>
            <p:nvPr/>
          </p:nvGrpSpPr>
          <p:grpSpPr>
            <a:xfrm rot="18900000">
              <a:off x="2147637" y="4710090"/>
              <a:ext cx="327265" cy="327265"/>
              <a:chOff x="4388853" y="3446401"/>
              <a:chExt cx="578268" cy="578268"/>
            </a:xfrm>
            <a:solidFill>
              <a:schemeClr val="bg1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006101C-9621-4649-ACC6-BAA09CCE2B63}"/>
                  </a:ext>
                </a:extLst>
              </p:cNvPr>
              <p:cNvSpPr/>
              <p:nvPr/>
            </p:nvSpPr>
            <p:spPr>
              <a:xfrm>
                <a:off x="4388853" y="3446401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220B06-C03C-405C-9A6D-B25CF91F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8256" y="3735534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348349-8031-4F01-B124-8EBCB759D370}"/>
                </a:ext>
              </a:extLst>
            </p:cNvPr>
            <p:cNvGrpSpPr/>
            <p:nvPr/>
          </p:nvGrpSpPr>
          <p:grpSpPr>
            <a:xfrm rot="2700000">
              <a:off x="1737267" y="4872195"/>
              <a:ext cx="327265" cy="327265"/>
              <a:chOff x="3663740" y="3707437"/>
              <a:chExt cx="578268" cy="578268"/>
            </a:xfrm>
            <a:solidFill>
              <a:schemeClr val="bg1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E7D082B-201D-418A-A338-6B49A5A1C05E}"/>
                  </a:ext>
                </a:extLst>
              </p:cNvPr>
              <p:cNvSpPr/>
              <p:nvPr/>
            </p:nvSpPr>
            <p:spPr>
              <a:xfrm>
                <a:off x="3663740" y="3707437"/>
                <a:ext cx="578268" cy="57826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1874F58-2734-4B78-92D5-2735FFA5F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143" y="3996570"/>
                <a:ext cx="35946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B14BA5-DEE7-483D-ADDD-6F0A9466F7E7}"/>
                </a:ext>
              </a:extLst>
            </p:cNvPr>
            <p:cNvSpPr/>
            <p:nvPr/>
          </p:nvSpPr>
          <p:spPr>
            <a:xfrm>
              <a:off x="374252" y="4936245"/>
              <a:ext cx="1239834" cy="12398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sp>
          <p:nvSpPr>
            <p:cNvPr id="71" name="Plus Sign 70">
              <a:extLst>
                <a:ext uri="{FF2B5EF4-FFF2-40B4-BE49-F238E27FC236}">
                  <a16:creationId xmlns:a16="http://schemas.microsoft.com/office/drawing/2014/main" id="{61F29913-B833-437C-A585-8FDA61978B5E}"/>
                </a:ext>
              </a:extLst>
            </p:cNvPr>
            <p:cNvSpPr/>
            <p:nvPr/>
          </p:nvSpPr>
          <p:spPr>
            <a:xfrm>
              <a:off x="866007" y="5427999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F9B28-1A63-40DD-AD04-5E126BFF86CF}"/>
                </a:ext>
              </a:extLst>
            </p:cNvPr>
            <p:cNvCxnSpPr/>
            <p:nvPr/>
          </p:nvCxnSpPr>
          <p:spPr>
            <a:xfrm>
              <a:off x="1628754" y="617607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6C117-2B13-400B-BA90-C52006C7B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766" y="2260965"/>
              <a:ext cx="3918767" cy="3918769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43289C8-3759-498B-8302-17D0A2365242}"/>
                </a:ext>
              </a:extLst>
            </p:cNvPr>
            <p:cNvCxnSpPr/>
            <p:nvPr/>
          </p:nvCxnSpPr>
          <p:spPr>
            <a:xfrm>
              <a:off x="2520817" y="5254382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D606A4-6775-4223-B430-D3C8DF1048C1}"/>
                </a:ext>
              </a:extLst>
            </p:cNvPr>
            <p:cNvCxnSpPr/>
            <p:nvPr/>
          </p:nvCxnSpPr>
          <p:spPr>
            <a:xfrm>
              <a:off x="3445866" y="4294678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812088-4388-4D2D-B540-CE0BF31681BA}"/>
                </a:ext>
              </a:extLst>
            </p:cNvPr>
            <p:cNvCxnSpPr/>
            <p:nvPr/>
          </p:nvCxnSpPr>
          <p:spPr>
            <a:xfrm>
              <a:off x="4289955" y="3472785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836E46-154E-4A3F-BDDC-F389610C5301}"/>
                </a:ext>
              </a:extLst>
            </p:cNvPr>
            <p:cNvCxnSpPr/>
            <p:nvPr/>
          </p:nvCxnSpPr>
          <p:spPr>
            <a:xfrm>
              <a:off x="5085950" y="2661589"/>
              <a:ext cx="853558" cy="0"/>
            </a:xfrm>
            <a:prstGeom prst="line">
              <a:avLst/>
            </a:prstGeom>
            <a:ln w="5715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8446B2-C0AB-41F6-9C26-50F7FEF58B94}"/>
                </a:ext>
              </a:extLst>
            </p:cNvPr>
            <p:cNvSpPr txBox="1"/>
            <p:nvPr/>
          </p:nvSpPr>
          <p:spPr>
            <a:xfrm>
              <a:off x="2273169" y="5547852"/>
              <a:ext cx="1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 – 600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E8796C-3C40-4D55-97DA-0540B5603222}"/>
                </a:ext>
              </a:extLst>
            </p:cNvPr>
            <p:cNvSpPr txBox="1"/>
            <p:nvPr/>
          </p:nvSpPr>
          <p:spPr>
            <a:xfrm>
              <a:off x="3330368" y="4465481"/>
              <a:ext cx="1598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r>
                <a:rPr lang="en-US" dirty="0"/>
                <a:t> or until response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247986-2EA8-45C3-BC51-0FE98AE1F4EB}"/>
                </a:ext>
              </a:extLst>
            </p:cNvPr>
            <p:cNvSpPr txBox="1"/>
            <p:nvPr/>
          </p:nvSpPr>
          <p:spPr>
            <a:xfrm>
              <a:off x="4088053" y="3702475"/>
              <a:ext cx="101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B2F07B-0040-43BA-AAD2-5A1B695472F3}"/>
                </a:ext>
              </a:extLst>
            </p:cNvPr>
            <p:cNvSpPr txBox="1"/>
            <p:nvPr/>
          </p:nvSpPr>
          <p:spPr>
            <a:xfrm>
              <a:off x="4909745" y="2886871"/>
              <a:ext cx="110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</a:t>
              </a:r>
              <a:r>
                <a:rPr lang="en-US" dirty="0" err="1"/>
                <a:t>ms</a:t>
              </a:r>
              <a:endParaRPr lang="en-US" dirty="0"/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585AE095-157A-4B8A-AE88-59239E1778C2}"/>
                </a:ext>
              </a:extLst>
            </p:cNvPr>
            <p:cNvSpPr/>
            <p:nvPr/>
          </p:nvSpPr>
          <p:spPr>
            <a:xfrm>
              <a:off x="1764507" y="4512877"/>
              <a:ext cx="256324" cy="256324"/>
            </a:xfrm>
            <a:prstGeom prst="mathPlus">
              <a:avLst>
                <a:gd name="adj1" fmla="val 10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</p:grp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64457266-7C78-4240-9B5E-0D148ABAC71C}"/>
              </a:ext>
            </a:extLst>
          </p:cNvPr>
          <p:cNvSpPr/>
          <p:nvPr/>
        </p:nvSpPr>
        <p:spPr>
          <a:xfrm flipH="1">
            <a:off x="6585342" y="1141074"/>
            <a:ext cx="4754880" cy="2261715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 trials (4 blocks of 50)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Money substituted with points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: Single Corner Rounded 56">
            <a:extLst>
              <a:ext uri="{FF2B5EF4-FFF2-40B4-BE49-F238E27FC236}">
                <a16:creationId xmlns:a16="http://schemas.microsoft.com/office/drawing/2014/main" id="{D339B251-9E99-4CCA-A533-CDD171376E92}"/>
              </a:ext>
            </a:extLst>
          </p:cNvPr>
          <p:cNvSpPr/>
          <p:nvPr/>
        </p:nvSpPr>
        <p:spPr>
          <a:xfrm rot="16200000" flipH="1">
            <a:off x="6627474" y="3402789"/>
            <a:ext cx="2289852" cy="237744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Rectangle: Single Corner Rounded 95">
            <a:extLst>
              <a:ext uri="{FF2B5EF4-FFF2-40B4-BE49-F238E27FC236}">
                <a16:creationId xmlns:a16="http://schemas.microsoft.com/office/drawing/2014/main" id="{935B8B38-305B-4CA6-AD49-C07D45F3331E}"/>
              </a:ext>
            </a:extLst>
          </p:cNvPr>
          <p:cNvSpPr/>
          <p:nvPr/>
        </p:nvSpPr>
        <p:spPr>
          <a:xfrm rot="5400000">
            <a:off x="9005269" y="3402789"/>
            <a:ext cx="2289852" cy="2377440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3B634F5-667D-40CD-A8A0-F93276471B75}"/>
              </a:ext>
            </a:extLst>
          </p:cNvPr>
          <p:cNvGrpSpPr/>
          <p:nvPr/>
        </p:nvGrpSpPr>
        <p:grpSpPr>
          <a:xfrm>
            <a:off x="6949440" y="4663440"/>
            <a:ext cx="786431" cy="786431"/>
            <a:chOff x="6648994" y="483326"/>
            <a:chExt cx="966652" cy="96665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2569B45-14F4-4926-A684-40B80A40D0BD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AC4A42A-9464-4162-B440-96E72D323966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B4DEB61-9D22-486B-9C26-98626099603E}"/>
              </a:ext>
            </a:extLst>
          </p:cNvPr>
          <p:cNvGrpSpPr/>
          <p:nvPr/>
        </p:nvGrpSpPr>
        <p:grpSpPr>
          <a:xfrm rot="5400000">
            <a:off x="7955280" y="4663440"/>
            <a:ext cx="786431" cy="786431"/>
            <a:chOff x="6648994" y="483326"/>
            <a:chExt cx="966652" cy="96665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A429A41-5A7E-47A3-9C00-DDE92B6D4087}"/>
                </a:ext>
              </a:extLst>
            </p:cNvPr>
            <p:cNvSpPr/>
            <p:nvPr/>
          </p:nvSpPr>
          <p:spPr>
            <a:xfrm>
              <a:off x="6648994" y="483326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DDE84B8-B4D9-4940-9800-609E8C4572A3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75" y="966650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072C409-3883-4911-A542-A9E98AABE853}"/>
              </a:ext>
            </a:extLst>
          </p:cNvPr>
          <p:cNvGrpSpPr/>
          <p:nvPr/>
        </p:nvGrpSpPr>
        <p:grpSpPr>
          <a:xfrm>
            <a:off x="9144000" y="4663440"/>
            <a:ext cx="786431" cy="786431"/>
            <a:chOff x="8034745" y="436654"/>
            <a:chExt cx="966652" cy="966652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5A3A251-B0A9-47C9-BB42-81234C6F3FE4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77FB707-2E51-4533-93A3-9BB970DC07E1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2C4E99-69F8-4931-AA8B-77796614FB08}"/>
              </a:ext>
            </a:extLst>
          </p:cNvPr>
          <p:cNvGrpSpPr/>
          <p:nvPr/>
        </p:nvGrpSpPr>
        <p:grpSpPr>
          <a:xfrm rot="5400000">
            <a:off x="10149840" y="4663440"/>
            <a:ext cx="786431" cy="786431"/>
            <a:chOff x="8034745" y="436654"/>
            <a:chExt cx="966652" cy="96665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60895C3-A49F-44F2-AFE0-8D0DFE7E0F5E}"/>
                </a:ext>
              </a:extLst>
            </p:cNvPr>
            <p:cNvSpPr/>
            <p:nvPr/>
          </p:nvSpPr>
          <p:spPr>
            <a:xfrm>
              <a:off x="8034745" y="436654"/>
              <a:ext cx="966652" cy="9666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8400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CE8F3C-35B9-4989-8F85-93FCF1ED3531}"/>
                </a:ext>
              </a:extLst>
            </p:cNvPr>
            <p:cNvCxnSpPr>
              <a:cxnSpLocks/>
            </p:cNvCxnSpPr>
            <p:nvPr/>
          </p:nvCxnSpPr>
          <p:spPr>
            <a:xfrm>
              <a:off x="8217626" y="919978"/>
              <a:ext cx="60089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AFA1408A-6B22-400F-AE7E-E01699E5889A}"/>
              </a:ext>
            </a:extLst>
          </p:cNvPr>
          <p:cNvSpPr txBox="1"/>
          <p:nvPr/>
        </p:nvSpPr>
        <p:spPr>
          <a:xfrm>
            <a:off x="6583325" y="3474720"/>
            <a:ext cx="234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Value Color:</a:t>
            </a:r>
          </a:p>
          <a:p>
            <a:pPr algn="ctr"/>
            <a:r>
              <a:rPr lang="en-US" sz="2000" b="1" dirty="0"/>
              <a:t>80</a:t>
            </a:r>
            <a:r>
              <a:rPr lang="en-US" sz="2000" dirty="0"/>
              <a:t>%: 10 points</a:t>
            </a:r>
          </a:p>
          <a:p>
            <a:pPr algn="ctr"/>
            <a:r>
              <a:rPr lang="en-US" sz="2000" b="1" dirty="0"/>
              <a:t>20</a:t>
            </a:r>
            <a:r>
              <a:rPr lang="en-US" sz="2000" dirty="0"/>
              <a:t>%: 2 points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313BB3B-3879-4A5F-BDBE-A9B0B14B8A35}"/>
              </a:ext>
            </a:extLst>
          </p:cNvPr>
          <p:cNvSpPr txBox="1"/>
          <p:nvPr/>
        </p:nvSpPr>
        <p:spPr>
          <a:xfrm>
            <a:off x="8961120" y="3474720"/>
            <a:ext cx="2377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 Value Color:</a:t>
            </a:r>
          </a:p>
          <a:p>
            <a:pPr algn="ctr"/>
            <a:r>
              <a:rPr lang="en-US" sz="2000" b="1" dirty="0"/>
              <a:t>20</a:t>
            </a:r>
            <a:r>
              <a:rPr lang="en-US" sz="2000" dirty="0"/>
              <a:t>%: points</a:t>
            </a:r>
          </a:p>
          <a:p>
            <a:pPr algn="ctr"/>
            <a:r>
              <a:rPr lang="en-US" sz="2000" b="1" dirty="0"/>
              <a:t>80</a:t>
            </a:r>
            <a:r>
              <a:rPr lang="en-US" sz="2000" dirty="0"/>
              <a:t>%: points</a:t>
            </a:r>
          </a:p>
        </p:txBody>
      </p:sp>
    </p:spTree>
    <p:extLst>
      <p:ext uri="{BB962C8B-B14F-4D97-AF65-F5344CB8AC3E}">
        <p14:creationId xmlns:p14="http://schemas.microsoft.com/office/powerpoint/2010/main" val="21166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E4E67-8B72-43DD-9018-2A1C42D7B818}"/>
              </a:ext>
            </a:extLst>
          </p:cNvPr>
          <p:cNvSpPr/>
          <p:nvPr/>
        </p:nvSpPr>
        <p:spPr>
          <a:xfrm>
            <a:off x="976122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EC055-9EE1-4F6E-8C66-639D6EDD69FB}"/>
              </a:ext>
            </a:extLst>
          </p:cNvPr>
          <p:cNvSpPr/>
          <p:nvPr/>
        </p:nvSpPr>
        <p:spPr>
          <a:xfrm>
            <a:off x="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FF0000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291A203F-7F6D-497B-B2B0-2D85692C8DDF}"/>
              </a:ext>
            </a:extLst>
          </p:cNvPr>
          <p:cNvSpPr/>
          <p:nvPr/>
        </p:nvSpPr>
        <p:spPr>
          <a:xfrm rot="16200000">
            <a:off x="3444915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0F682632-54B5-4749-BF60-BEB1B5C00C8F}"/>
              </a:ext>
            </a:extLst>
          </p:cNvPr>
          <p:cNvSpPr/>
          <p:nvPr/>
        </p:nvSpPr>
        <p:spPr>
          <a:xfrm rot="16200000">
            <a:off x="4248881" y="2726550"/>
            <a:ext cx="242252" cy="89166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ECCEAC3D-60BA-49E5-B97C-EB12C759A870}"/>
              </a:ext>
            </a:extLst>
          </p:cNvPr>
          <p:cNvSpPr/>
          <p:nvPr/>
        </p:nvSpPr>
        <p:spPr>
          <a:xfrm rot="16200000">
            <a:off x="5113180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8A9981-7A11-4517-8F06-27F4DEC6EC93}"/>
              </a:ext>
            </a:extLst>
          </p:cNvPr>
          <p:cNvSpPr txBox="1"/>
          <p:nvPr/>
        </p:nvSpPr>
        <p:spPr>
          <a:xfrm rot="2700000">
            <a:off x="329184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Hits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80F424-81EF-490F-81DE-49EF5855CBAF}"/>
              </a:ext>
            </a:extLst>
          </p:cNvPr>
          <p:cNvSpPr txBox="1"/>
          <p:nvPr/>
        </p:nvSpPr>
        <p:spPr>
          <a:xfrm rot="2700000">
            <a:off x="4114800" y="3610541"/>
            <a:ext cx="135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Non-Color Hits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21E656-87FD-4484-81A0-EAF49A7D4134}"/>
              </a:ext>
            </a:extLst>
          </p:cNvPr>
          <p:cNvSpPr txBox="1"/>
          <p:nvPr/>
        </p:nvSpPr>
        <p:spPr>
          <a:xfrm rot="2700000">
            <a:off x="493776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42570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FF0000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AE2751AC-2DC8-48A8-82C7-0179DA94960B}"/>
              </a:ext>
            </a:extLst>
          </p:cNvPr>
          <p:cNvSpPr/>
          <p:nvPr/>
        </p:nvSpPr>
        <p:spPr>
          <a:xfrm rot="16200000">
            <a:off x="3444915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EE3D62C4-F44A-4FE4-AB3B-29BF35E57C51}"/>
              </a:ext>
            </a:extLst>
          </p:cNvPr>
          <p:cNvSpPr/>
          <p:nvPr/>
        </p:nvSpPr>
        <p:spPr>
          <a:xfrm rot="16200000">
            <a:off x="4248881" y="2726550"/>
            <a:ext cx="242252" cy="89166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6664641-6736-4FA3-B35E-460E174805ED}"/>
              </a:ext>
            </a:extLst>
          </p:cNvPr>
          <p:cNvSpPr/>
          <p:nvPr/>
        </p:nvSpPr>
        <p:spPr>
          <a:xfrm rot="16200000">
            <a:off x="5113180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871AA9-1F65-48DB-A8DE-E5F35AFA6393}"/>
              </a:ext>
            </a:extLst>
          </p:cNvPr>
          <p:cNvSpPr txBox="1"/>
          <p:nvPr/>
        </p:nvSpPr>
        <p:spPr>
          <a:xfrm rot="2700000">
            <a:off x="329184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Hits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2F856B-93DC-433E-852D-1E80C139C636}"/>
              </a:ext>
            </a:extLst>
          </p:cNvPr>
          <p:cNvSpPr txBox="1"/>
          <p:nvPr/>
        </p:nvSpPr>
        <p:spPr>
          <a:xfrm rot="2700000">
            <a:off x="4114800" y="3610541"/>
            <a:ext cx="135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Non-Color Hits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0DDE1-D378-4BC0-977A-4DEA8396A79B}"/>
              </a:ext>
            </a:extLst>
          </p:cNvPr>
          <p:cNvSpPr txBox="1"/>
          <p:nvPr/>
        </p:nvSpPr>
        <p:spPr>
          <a:xfrm rot="2700000">
            <a:off x="493776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29849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FF0000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7ABC7DDA-25E7-4878-9236-666BCEB59858}"/>
              </a:ext>
            </a:extLst>
          </p:cNvPr>
          <p:cNvSpPr/>
          <p:nvPr/>
        </p:nvSpPr>
        <p:spPr>
          <a:xfrm rot="16200000">
            <a:off x="3444915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4D0EE713-CFF0-4687-89F9-D8FA3724F7C6}"/>
              </a:ext>
            </a:extLst>
          </p:cNvPr>
          <p:cNvSpPr/>
          <p:nvPr/>
        </p:nvSpPr>
        <p:spPr>
          <a:xfrm rot="16200000">
            <a:off x="4248881" y="2726550"/>
            <a:ext cx="242252" cy="89166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CD0B97E5-AE4F-42B0-8F5A-1B88D5B42E3E}"/>
              </a:ext>
            </a:extLst>
          </p:cNvPr>
          <p:cNvSpPr/>
          <p:nvPr/>
        </p:nvSpPr>
        <p:spPr>
          <a:xfrm rot="16200000">
            <a:off x="5113180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38D3C-6558-407D-9A1E-22EC87992010}"/>
              </a:ext>
            </a:extLst>
          </p:cNvPr>
          <p:cNvSpPr txBox="1"/>
          <p:nvPr/>
        </p:nvSpPr>
        <p:spPr>
          <a:xfrm rot="2700000">
            <a:off x="329184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Hits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C7D53-FC8C-48FB-BE09-4ADDEDBBFA45}"/>
              </a:ext>
            </a:extLst>
          </p:cNvPr>
          <p:cNvSpPr txBox="1"/>
          <p:nvPr/>
        </p:nvSpPr>
        <p:spPr>
          <a:xfrm rot="2700000">
            <a:off x="4114800" y="3610541"/>
            <a:ext cx="135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Non-Color Hits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21B5A-B32E-4A77-9B33-9D3F65F8ED36}"/>
              </a:ext>
            </a:extLst>
          </p:cNvPr>
          <p:cNvSpPr txBox="1"/>
          <p:nvPr/>
        </p:nvSpPr>
        <p:spPr>
          <a:xfrm rot="2700000">
            <a:off x="493776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1413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FF0000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3F056FC4-6F1D-44EC-AD20-9C40221C7AEA}"/>
              </a:ext>
            </a:extLst>
          </p:cNvPr>
          <p:cNvSpPr/>
          <p:nvPr/>
        </p:nvSpPr>
        <p:spPr>
          <a:xfrm rot="16200000">
            <a:off x="3444915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9168131-2BB7-4F49-B6E5-650BDAED7E1F}"/>
              </a:ext>
            </a:extLst>
          </p:cNvPr>
          <p:cNvSpPr/>
          <p:nvPr/>
        </p:nvSpPr>
        <p:spPr>
          <a:xfrm rot="16200000">
            <a:off x="4248881" y="2726550"/>
            <a:ext cx="242252" cy="89166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4E5FB04E-50A6-42F3-B5A9-12BAFDE59092}"/>
              </a:ext>
            </a:extLst>
          </p:cNvPr>
          <p:cNvSpPr/>
          <p:nvPr/>
        </p:nvSpPr>
        <p:spPr>
          <a:xfrm rot="16200000">
            <a:off x="5113180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98B496-F7FB-4DF4-AE05-5B1EFD31CE43}"/>
              </a:ext>
            </a:extLst>
          </p:cNvPr>
          <p:cNvSpPr txBox="1"/>
          <p:nvPr/>
        </p:nvSpPr>
        <p:spPr>
          <a:xfrm rot="2700000">
            <a:off x="329184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Hits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80222-0944-4ABB-B1D4-CD4983549A8B}"/>
              </a:ext>
            </a:extLst>
          </p:cNvPr>
          <p:cNvSpPr txBox="1"/>
          <p:nvPr/>
        </p:nvSpPr>
        <p:spPr>
          <a:xfrm rot="2700000">
            <a:off x="4114800" y="3610541"/>
            <a:ext cx="135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Non-Color Hits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D5AC6A-1449-428F-96DF-73544E0E7F73}"/>
              </a:ext>
            </a:extLst>
          </p:cNvPr>
          <p:cNvSpPr txBox="1"/>
          <p:nvPr/>
        </p:nvSpPr>
        <p:spPr>
          <a:xfrm rot="2700000">
            <a:off x="493776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40148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FF0000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FC558AC4-5058-43B4-A588-9858490AC0F4}"/>
              </a:ext>
            </a:extLst>
          </p:cNvPr>
          <p:cNvSpPr/>
          <p:nvPr/>
        </p:nvSpPr>
        <p:spPr>
          <a:xfrm rot="16200000">
            <a:off x="3444915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C96CF016-76F4-4DA1-B534-C86034835AC4}"/>
              </a:ext>
            </a:extLst>
          </p:cNvPr>
          <p:cNvSpPr/>
          <p:nvPr/>
        </p:nvSpPr>
        <p:spPr>
          <a:xfrm rot="16200000">
            <a:off x="4248881" y="2726550"/>
            <a:ext cx="242252" cy="89166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6AE9930F-B994-4BEF-8193-3A02AC138D4C}"/>
              </a:ext>
            </a:extLst>
          </p:cNvPr>
          <p:cNvSpPr/>
          <p:nvPr/>
        </p:nvSpPr>
        <p:spPr>
          <a:xfrm rot="16200000">
            <a:off x="5113180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3723C8-41BD-4328-AD91-54A679E7CBE6}"/>
              </a:ext>
            </a:extLst>
          </p:cNvPr>
          <p:cNvSpPr txBox="1"/>
          <p:nvPr/>
        </p:nvSpPr>
        <p:spPr>
          <a:xfrm rot="2700000">
            <a:off x="329184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Hits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8CA07-73B0-40EB-9019-824209031C3B}"/>
              </a:ext>
            </a:extLst>
          </p:cNvPr>
          <p:cNvSpPr txBox="1"/>
          <p:nvPr/>
        </p:nvSpPr>
        <p:spPr>
          <a:xfrm rot="2700000">
            <a:off x="4114800" y="3610541"/>
            <a:ext cx="135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Non-Color Hits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764CF7-155B-478B-A50A-33F1C04143D7}"/>
              </a:ext>
            </a:extLst>
          </p:cNvPr>
          <p:cNvSpPr txBox="1"/>
          <p:nvPr/>
        </p:nvSpPr>
        <p:spPr>
          <a:xfrm rot="2700000">
            <a:off x="493776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24233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FF0000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0D7099CC-BF10-4548-A9C9-94B153186799}"/>
              </a:ext>
            </a:extLst>
          </p:cNvPr>
          <p:cNvSpPr/>
          <p:nvPr/>
        </p:nvSpPr>
        <p:spPr>
          <a:xfrm rot="16200000">
            <a:off x="3444915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5BDDA272-C81A-4A7B-B104-5560FDB63619}"/>
              </a:ext>
            </a:extLst>
          </p:cNvPr>
          <p:cNvSpPr/>
          <p:nvPr/>
        </p:nvSpPr>
        <p:spPr>
          <a:xfrm rot="16200000">
            <a:off x="4248881" y="2726550"/>
            <a:ext cx="242252" cy="89166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758289A0-8B53-4D94-BB3A-DAF42F4BCDBC}"/>
              </a:ext>
            </a:extLst>
          </p:cNvPr>
          <p:cNvSpPr/>
          <p:nvPr/>
        </p:nvSpPr>
        <p:spPr>
          <a:xfrm rot="16200000">
            <a:off x="5113180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5AB735-AFA2-403A-824C-5D8066D69FF9}"/>
              </a:ext>
            </a:extLst>
          </p:cNvPr>
          <p:cNvSpPr txBox="1"/>
          <p:nvPr/>
        </p:nvSpPr>
        <p:spPr>
          <a:xfrm rot="2700000">
            <a:off x="329184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Hits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C2271B-89B9-4413-80C2-B0851ECFFD77}"/>
              </a:ext>
            </a:extLst>
          </p:cNvPr>
          <p:cNvSpPr txBox="1"/>
          <p:nvPr/>
        </p:nvSpPr>
        <p:spPr>
          <a:xfrm rot="2700000">
            <a:off x="4114800" y="3610541"/>
            <a:ext cx="135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Non-Color Hits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A6E80A-48BF-4035-A3C1-FCB562CB7550}"/>
              </a:ext>
            </a:extLst>
          </p:cNvPr>
          <p:cNvSpPr txBox="1"/>
          <p:nvPr/>
        </p:nvSpPr>
        <p:spPr>
          <a:xfrm rot="2700000">
            <a:off x="493776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189059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G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FF0000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0D7099CC-BF10-4548-A9C9-94B153186799}"/>
              </a:ext>
            </a:extLst>
          </p:cNvPr>
          <p:cNvSpPr/>
          <p:nvPr/>
        </p:nvSpPr>
        <p:spPr>
          <a:xfrm rot="16200000">
            <a:off x="3444915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5BDDA272-C81A-4A7B-B104-5560FDB63619}"/>
              </a:ext>
            </a:extLst>
          </p:cNvPr>
          <p:cNvSpPr/>
          <p:nvPr/>
        </p:nvSpPr>
        <p:spPr>
          <a:xfrm rot="16200000">
            <a:off x="4248881" y="2726550"/>
            <a:ext cx="242252" cy="89166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758289A0-8B53-4D94-BB3A-DAF42F4BCDBC}"/>
              </a:ext>
            </a:extLst>
          </p:cNvPr>
          <p:cNvSpPr/>
          <p:nvPr/>
        </p:nvSpPr>
        <p:spPr>
          <a:xfrm rot="16200000">
            <a:off x="5113180" y="2970452"/>
            <a:ext cx="242251" cy="403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5AB735-AFA2-403A-824C-5D8066D69FF9}"/>
              </a:ext>
            </a:extLst>
          </p:cNvPr>
          <p:cNvSpPr txBox="1"/>
          <p:nvPr/>
        </p:nvSpPr>
        <p:spPr>
          <a:xfrm rot="2700000">
            <a:off x="329184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Hits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C2271B-89B9-4413-80C2-B0851ECFFD77}"/>
              </a:ext>
            </a:extLst>
          </p:cNvPr>
          <p:cNvSpPr txBox="1"/>
          <p:nvPr/>
        </p:nvSpPr>
        <p:spPr>
          <a:xfrm rot="2700000">
            <a:off x="4114800" y="3610541"/>
            <a:ext cx="135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Non-Color Hits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A6E80A-48BF-4035-A3C1-FCB562CB7550}"/>
              </a:ext>
            </a:extLst>
          </p:cNvPr>
          <p:cNvSpPr txBox="1"/>
          <p:nvPr/>
        </p:nvSpPr>
        <p:spPr>
          <a:xfrm rot="2700000">
            <a:off x="4937760" y="3749040"/>
            <a:ext cx="135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Alarms</a:t>
            </a:r>
          </a:p>
        </p:txBody>
      </p:sp>
    </p:spTree>
    <p:extLst>
      <p:ext uri="{BB962C8B-B14F-4D97-AF65-F5344CB8AC3E}">
        <p14:creationId xmlns:p14="http://schemas.microsoft.com/office/powerpoint/2010/main" val="308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87B514-F29E-4EA7-B697-FA996FEE0FE3}"/>
              </a:ext>
            </a:extLst>
          </p:cNvPr>
          <p:cNvCxnSpPr>
            <a:cxnSpLocks/>
          </p:cNvCxnSpPr>
          <p:nvPr/>
        </p:nvCxnSpPr>
        <p:spPr>
          <a:xfrm flipH="1">
            <a:off x="3289144" y="3198291"/>
            <a:ext cx="0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E4CF29-6510-4C23-9E45-6517600F7EB5}"/>
              </a:ext>
            </a:extLst>
          </p:cNvPr>
          <p:cNvCxnSpPr>
            <a:cxnSpLocks/>
          </p:cNvCxnSpPr>
          <p:nvPr/>
        </p:nvCxnSpPr>
        <p:spPr>
          <a:xfrm>
            <a:off x="3837784" y="3198291"/>
            <a:ext cx="19573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1BFB5C1B-AD3B-4C3D-B4BF-EE68D263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44" y="3289731"/>
            <a:ext cx="545301" cy="545301"/>
          </a:xfrm>
          <a:prstGeom prst="rect">
            <a:avLst/>
          </a:prstGeom>
        </p:spPr>
      </p:pic>
      <p:pic>
        <p:nvPicPr>
          <p:cNvPr id="112" name="Graphic 111" descr="Badge with solid fill">
            <a:extLst>
              <a:ext uri="{FF2B5EF4-FFF2-40B4-BE49-F238E27FC236}">
                <a16:creationId xmlns:a16="http://schemas.microsoft.com/office/drawing/2014/main" id="{EBE8F1E7-C429-4440-8ADD-F8588D44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144" y="3929811"/>
            <a:ext cx="545301" cy="545301"/>
          </a:xfrm>
          <a:prstGeom prst="rect">
            <a:avLst/>
          </a:prstGeom>
        </p:spPr>
      </p:pic>
      <p:pic>
        <p:nvPicPr>
          <p:cNvPr id="113" name="Graphic 112" descr="Badge 3 with solid fill">
            <a:extLst>
              <a:ext uri="{FF2B5EF4-FFF2-40B4-BE49-F238E27FC236}">
                <a16:creationId xmlns:a16="http://schemas.microsoft.com/office/drawing/2014/main" id="{A7B77408-D380-4868-B345-2534FD1D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144" y="4569891"/>
            <a:ext cx="545301" cy="545301"/>
          </a:xfrm>
          <a:prstGeom prst="rect">
            <a:avLst/>
          </a:prstGeom>
        </p:spPr>
      </p:pic>
      <p:pic>
        <p:nvPicPr>
          <p:cNvPr id="114" name="Graphic 113" descr="Badge with solid fill">
            <a:extLst>
              <a:ext uri="{FF2B5EF4-FFF2-40B4-BE49-F238E27FC236}">
                <a16:creationId xmlns:a16="http://schemas.microsoft.com/office/drawing/2014/main" id="{365BF1B9-A0C7-47BF-99DD-8A40BF552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7784" y="3289731"/>
            <a:ext cx="545301" cy="54530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04356677-290C-4198-AACC-8E65B13C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289731"/>
            <a:ext cx="545301" cy="545301"/>
          </a:xfrm>
          <a:prstGeom prst="rect">
            <a:avLst/>
          </a:prstGeom>
        </p:spPr>
      </p:pic>
      <p:pic>
        <p:nvPicPr>
          <p:cNvPr id="116" name="Graphic 115" descr="Badge 1 with solid fill">
            <a:extLst>
              <a:ext uri="{FF2B5EF4-FFF2-40B4-BE49-F238E27FC236}">
                <a16:creationId xmlns:a16="http://schemas.microsoft.com/office/drawing/2014/main" id="{52DA654F-A28F-4C62-A081-DCA9C5B7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3929811"/>
            <a:ext cx="545301" cy="545301"/>
          </a:xfrm>
          <a:prstGeom prst="rect">
            <a:avLst/>
          </a:prstGeom>
        </p:spPr>
      </p:pic>
      <p:pic>
        <p:nvPicPr>
          <p:cNvPr id="117" name="Graphic 116" descr="Badge 3 with solid fill">
            <a:extLst>
              <a:ext uri="{FF2B5EF4-FFF2-40B4-BE49-F238E27FC236}">
                <a16:creationId xmlns:a16="http://schemas.microsoft.com/office/drawing/2014/main" id="{9619365B-F046-486E-9BEE-AFC7E9522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929811"/>
            <a:ext cx="545301" cy="545301"/>
          </a:xfrm>
          <a:prstGeom prst="rect">
            <a:avLst/>
          </a:prstGeom>
        </p:spPr>
      </p:pic>
      <p:pic>
        <p:nvPicPr>
          <p:cNvPr id="118" name="Graphic 117" descr="Badge 1 with solid fill">
            <a:extLst>
              <a:ext uri="{FF2B5EF4-FFF2-40B4-BE49-F238E27FC236}">
                <a16:creationId xmlns:a16="http://schemas.microsoft.com/office/drawing/2014/main" id="{95570B32-DF9F-490E-A9E5-547C4E9B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4569891"/>
            <a:ext cx="545301" cy="545301"/>
          </a:xfrm>
          <a:prstGeom prst="rect">
            <a:avLst/>
          </a:prstGeom>
        </p:spPr>
      </p:pic>
      <p:pic>
        <p:nvPicPr>
          <p:cNvPr id="119" name="Graphic 118" descr="Badge with solid fill">
            <a:extLst>
              <a:ext uri="{FF2B5EF4-FFF2-40B4-BE49-F238E27FC236}">
                <a16:creationId xmlns:a16="http://schemas.microsoft.com/office/drawing/2014/main" id="{F1F1047C-D5CA-453B-B6CE-0375F79A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424" y="4569891"/>
            <a:ext cx="545301" cy="545301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482B3A-CA65-4FE9-AABF-57E37C1DEB65}"/>
              </a:ext>
            </a:extLst>
          </p:cNvPr>
          <p:cNvCxnSpPr>
            <a:cxnSpLocks/>
          </p:cNvCxnSpPr>
          <p:nvPr/>
        </p:nvCxnSpPr>
        <p:spPr>
          <a:xfrm flipH="1">
            <a:off x="911704" y="319829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21" descr="Badge 1 with solid fill">
            <a:extLst>
              <a:ext uri="{FF2B5EF4-FFF2-40B4-BE49-F238E27FC236}">
                <a16:creationId xmlns:a16="http://schemas.microsoft.com/office/drawing/2014/main" id="{F07EBF35-899D-4CE6-8C6A-A109359F49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704" y="3289731"/>
            <a:ext cx="545301" cy="545301"/>
          </a:xfrm>
          <a:prstGeom prst="rect">
            <a:avLst/>
          </a:prstGeom>
        </p:spPr>
      </p:pic>
      <p:pic>
        <p:nvPicPr>
          <p:cNvPr id="123" name="Graphic 122" descr="Badge with solid fill">
            <a:extLst>
              <a:ext uri="{FF2B5EF4-FFF2-40B4-BE49-F238E27FC236}">
                <a16:creationId xmlns:a16="http://schemas.microsoft.com/office/drawing/2014/main" id="{68EC2E3D-4F41-486C-84CB-5E5F8080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344" y="3289731"/>
            <a:ext cx="545301" cy="545301"/>
          </a:xfrm>
          <a:prstGeom prst="rect">
            <a:avLst/>
          </a:prstGeom>
        </p:spPr>
      </p:pic>
      <p:pic>
        <p:nvPicPr>
          <p:cNvPr id="124" name="Graphic 123" descr="Badge 3 with solid fill">
            <a:extLst>
              <a:ext uri="{FF2B5EF4-FFF2-40B4-BE49-F238E27FC236}">
                <a16:creationId xmlns:a16="http://schemas.microsoft.com/office/drawing/2014/main" id="{E8EA2A10-4D64-47AC-800B-9D0E1D35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289731"/>
            <a:ext cx="545301" cy="545301"/>
          </a:xfrm>
          <a:prstGeom prst="rect">
            <a:avLst/>
          </a:prstGeom>
        </p:spPr>
      </p:pic>
      <p:pic>
        <p:nvPicPr>
          <p:cNvPr id="126" name="Graphic 125" descr="Badge 1 with solid fill">
            <a:extLst>
              <a:ext uri="{FF2B5EF4-FFF2-40B4-BE49-F238E27FC236}">
                <a16:creationId xmlns:a16="http://schemas.microsoft.com/office/drawing/2014/main" id="{66797F3C-54B2-4765-BA39-2822D2CA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4" y="3926472"/>
            <a:ext cx="545301" cy="545301"/>
          </a:xfrm>
          <a:prstGeom prst="rect">
            <a:avLst/>
          </a:prstGeom>
        </p:spPr>
      </p:pic>
      <p:pic>
        <p:nvPicPr>
          <p:cNvPr id="127" name="Graphic 126" descr="Badge with solid fill">
            <a:extLst>
              <a:ext uri="{FF2B5EF4-FFF2-40B4-BE49-F238E27FC236}">
                <a16:creationId xmlns:a16="http://schemas.microsoft.com/office/drawing/2014/main" id="{28C5C4A9-C919-4BAB-827E-0D40B8CCC2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344" y="3926472"/>
            <a:ext cx="545301" cy="545301"/>
          </a:xfrm>
          <a:prstGeom prst="rect">
            <a:avLst/>
          </a:prstGeom>
        </p:spPr>
      </p:pic>
      <p:pic>
        <p:nvPicPr>
          <p:cNvPr id="128" name="Graphic 127" descr="Badge 3 with solid fill">
            <a:extLst>
              <a:ext uri="{FF2B5EF4-FFF2-40B4-BE49-F238E27FC236}">
                <a16:creationId xmlns:a16="http://schemas.microsoft.com/office/drawing/2014/main" id="{3EAD36CD-6ADF-4C6A-8416-2D8268C5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926472"/>
            <a:ext cx="545301" cy="545301"/>
          </a:xfrm>
          <a:prstGeom prst="rect">
            <a:avLst/>
          </a:prstGeom>
        </p:spPr>
      </p:pic>
      <p:pic>
        <p:nvPicPr>
          <p:cNvPr id="129" name="Graphic 128" descr="Badge 1 with solid fill">
            <a:extLst>
              <a:ext uri="{FF2B5EF4-FFF2-40B4-BE49-F238E27FC236}">
                <a16:creationId xmlns:a16="http://schemas.microsoft.com/office/drawing/2014/main" id="{D429F71F-7C0B-4FAD-B983-892761B9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11" y="4569891"/>
            <a:ext cx="545301" cy="545301"/>
          </a:xfrm>
          <a:prstGeom prst="rect">
            <a:avLst/>
          </a:prstGeom>
        </p:spPr>
      </p:pic>
      <p:pic>
        <p:nvPicPr>
          <p:cNvPr id="130" name="Graphic 129" descr="Badge with solid fill">
            <a:extLst>
              <a:ext uri="{FF2B5EF4-FFF2-40B4-BE49-F238E27FC236}">
                <a16:creationId xmlns:a16="http://schemas.microsoft.com/office/drawing/2014/main" id="{E18C9B86-FF6F-4F7F-9ECE-5EDC5700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1251" y="4569891"/>
            <a:ext cx="545301" cy="545301"/>
          </a:xfrm>
          <a:prstGeom prst="rect">
            <a:avLst/>
          </a:prstGeom>
        </p:spPr>
      </p:pic>
      <p:pic>
        <p:nvPicPr>
          <p:cNvPr id="131" name="Graphic 130" descr="Badge 3 with solid fill">
            <a:extLst>
              <a:ext uri="{FF2B5EF4-FFF2-40B4-BE49-F238E27FC236}">
                <a16:creationId xmlns:a16="http://schemas.microsoft.com/office/drawing/2014/main" id="{23F75ED3-E118-4BAB-9D42-74AB5FD6BA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9891" y="4569891"/>
            <a:ext cx="545301" cy="54530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FFDC9-694F-4EA4-81B8-5BDBB2B9B668}"/>
              </a:ext>
            </a:extLst>
          </p:cNvPr>
          <p:cNvSpPr txBox="1"/>
          <p:nvPr/>
        </p:nvSpPr>
        <p:spPr>
          <a:xfrm>
            <a:off x="443981" y="319829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Low Reward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rgbClr val="00FF00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9BB4992-7B34-47BE-A31E-71D5157B033D}"/>
              </a:ext>
            </a:extLst>
          </p:cNvPr>
          <p:cNvSpPr/>
          <p:nvPr/>
        </p:nvSpPr>
        <p:spPr>
          <a:xfrm>
            <a:off x="5010755" y="3347495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4D03FBD-3E10-4999-B943-F08FB2AD2581}"/>
              </a:ext>
            </a:extLst>
          </p:cNvPr>
          <p:cNvSpPr/>
          <p:nvPr/>
        </p:nvSpPr>
        <p:spPr>
          <a:xfrm>
            <a:off x="5013232" y="398791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70CFB3-FCB3-4E77-BCC5-422376279477}"/>
              </a:ext>
            </a:extLst>
          </p:cNvPr>
          <p:cNvSpPr/>
          <p:nvPr/>
        </p:nvSpPr>
        <p:spPr>
          <a:xfrm>
            <a:off x="5010755" y="4628327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946D98-25B1-43CA-BE7B-0563EE837B10}"/>
              </a:ext>
            </a:extLst>
          </p:cNvPr>
          <p:cNvCxnSpPr>
            <a:cxnSpLocks/>
          </p:cNvCxnSpPr>
          <p:nvPr/>
        </p:nvCxnSpPr>
        <p:spPr>
          <a:xfrm flipH="1">
            <a:off x="146304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FD206F-9A68-40D9-A75C-DD67BFBDEA0B}"/>
              </a:ext>
            </a:extLst>
          </p:cNvPr>
          <p:cNvCxnSpPr>
            <a:cxnSpLocks/>
          </p:cNvCxnSpPr>
          <p:nvPr/>
        </p:nvCxnSpPr>
        <p:spPr>
          <a:xfrm flipH="1">
            <a:off x="201168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1817FF-66E9-4545-81D8-6447A08B54D2}"/>
              </a:ext>
            </a:extLst>
          </p:cNvPr>
          <p:cNvCxnSpPr>
            <a:cxnSpLocks/>
          </p:cNvCxnSpPr>
          <p:nvPr/>
        </p:nvCxnSpPr>
        <p:spPr>
          <a:xfrm flipH="1">
            <a:off x="256032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7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87B514-F29E-4EA7-B697-FA996FEE0FE3}"/>
              </a:ext>
            </a:extLst>
          </p:cNvPr>
          <p:cNvCxnSpPr>
            <a:cxnSpLocks/>
          </p:cNvCxnSpPr>
          <p:nvPr/>
        </p:nvCxnSpPr>
        <p:spPr>
          <a:xfrm flipH="1">
            <a:off x="3289144" y="3198291"/>
            <a:ext cx="0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E4CF29-6510-4C23-9E45-6517600F7EB5}"/>
              </a:ext>
            </a:extLst>
          </p:cNvPr>
          <p:cNvCxnSpPr>
            <a:cxnSpLocks/>
          </p:cNvCxnSpPr>
          <p:nvPr/>
        </p:nvCxnSpPr>
        <p:spPr>
          <a:xfrm>
            <a:off x="3837784" y="3198291"/>
            <a:ext cx="19573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1BFB5C1B-AD3B-4C3D-B4BF-EE68D263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44" y="3289731"/>
            <a:ext cx="545301" cy="545301"/>
          </a:xfrm>
          <a:prstGeom prst="rect">
            <a:avLst/>
          </a:prstGeom>
        </p:spPr>
      </p:pic>
      <p:pic>
        <p:nvPicPr>
          <p:cNvPr id="112" name="Graphic 111" descr="Badge with solid fill">
            <a:extLst>
              <a:ext uri="{FF2B5EF4-FFF2-40B4-BE49-F238E27FC236}">
                <a16:creationId xmlns:a16="http://schemas.microsoft.com/office/drawing/2014/main" id="{EBE8F1E7-C429-4440-8ADD-F8588D44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144" y="3929811"/>
            <a:ext cx="545301" cy="545301"/>
          </a:xfrm>
          <a:prstGeom prst="rect">
            <a:avLst/>
          </a:prstGeom>
        </p:spPr>
      </p:pic>
      <p:pic>
        <p:nvPicPr>
          <p:cNvPr id="113" name="Graphic 112" descr="Badge 3 with solid fill">
            <a:extLst>
              <a:ext uri="{FF2B5EF4-FFF2-40B4-BE49-F238E27FC236}">
                <a16:creationId xmlns:a16="http://schemas.microsoft.com/office/drawing/2014/main" id="{A7B77408-D380-4868-B345-2534FD1D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144" y="4569891"/>
            <a:ext cx="545301" cy="545301"/>
          </a:xfrm>
          <a:prstGeom prst="rect">
            <a:avLst/>
          </a:prstGeom>
        </p:spPr>
      </p:pic>
      <p:pic>
        <p:nvPicPr>
          <p:cNvPr id="114" name="Graphic 113" descr="Badge with solid fill">
            <a:extLst>
              <a:ext uri="{FF2B5EF4-FFF2-40B4-BE49-F238E27FC236}">
                <a16:creationId xmlns:a16="http://schemas.microsoft.com/office/drawing/2014/main" id="{365BF1B9-A0C7-47BF-99DD-8A40BF552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7784" y="3289731"/>
            <a:ext cx="545301" cy="54530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04356677-290C-4198-AACC-8E65B13C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289731"/>
            <a:ext cx="545301" cy="545301"/>
          </a:xfrm>
          <a:prstGeom prst="rect">
            <a:avLst/>
          </a:prstGeom>
        </p:spPr>
      </p:pic>
      <p:pic>
        <p:nvPicPr>
          <p:cNvPr id="116" name="Graphic 115" descr="Badge 1 with solid fill">
            <a:extLst>
              <a:ext uri="{FF2B5EF4-FFF2-40B4-BE49-F238E27FC236}">
                <a16:creationId xmlns:a16="http://schemas.microsoft.com/office/drawing/2014/main" id="{52DA654F-A28F-4C62-A081-DCA9C5B7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3929811"/>
            <a:ext cx="545301" cy="545301"/>
          </a:xfrm>
          <a:prstGeom prst="rect">
            <a:avLst/>
          </a:prstGeom>
        </p:spPr>
      </p:pic>
      <p:pic>
        <p:nvPicPr>
          <p:cNvPr id="117" name="Graphic 116" descr="Badge 3 with solid fill">
            <a:extLst>
              <a:ext uri="{FF2B5EF4-FFF2-40B4-BE49-F238E27FC236}">
                <a16:creationId xmlns:a16="http://schemas.microsoft.com/office/drawing/2014/main" id="{9619365B-F046-486E-9BEE-AFC7E9522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929811"/>
            <a:ext cx="545301" cy="545301"/>
          </a:xfrm>
          <a:prstGeom prst="rect">
            <a:avLst/>
          </a:prstGeom>
        </p:spPr>
      </p:pic>
      <p:pic>
        <p:nvPicPr>
          <p:cNvPr id="118" name="Graphic 117" descr="Badge 1 with solid fill">
            <a:extLst>
              <a:ext uri="{FF2B5EF4-FFF2-40B4-BE49-F238E27FC236}">
                <a16:creationId xmlns:a16="http://schemas.microsoft.com/office/drawing/2014/main" id="{95570B32-DF9F-490E-A9E5-547C4E9B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4569891"/>
            <a:ext cx="545301" cy="545301"/>
          </a:xfrm>
          <a:prstGeom prst="rect">
            <a:avLst/>
          </a:prstGeom>
        </p:spPr>
      </p:pic>
      <p:pic>
        <p:nvPicPr>
          <p:cNvPr id="119" name="Graphic 118" descr="Badge with solid fill">
            <a:extLst>
              <a:ext uri="{FF2B5EF4-FFF2-40B4-BE49-F238E27FC236}">
                <a16:creationId xmlns:a16="http://schemas.microsoft.com/office/drawing/2014/main" id="{F1F1047C-D5CA-453B-B6CE-0375F79A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424" y="4569891"/>
            <a:ext cx="545301" cy="545301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482B3A-CA65-4FE9-AABF-57E37C1DEB65}"/>
              </a:ext>
            </a:extLst>
          </p:cNvPr>
          <p:cNvCxnSpPr>
            <a:cxnSpLocks/>
          </p:cNvCxnSpPr>
          <p:nvPr/>
        </p:nvCxnSpPr>
        <p:spPr>
          <a:xfrm flipH="1">
            <a:off x="911704" y="319829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21" descr="Badge 1 with solid fill">
            <a:extLst>
              <a:ext uri="{FF2B5EF4-FFF2-40B4-BE49-F238E27FC236}">
                <a16:creationId xmlns:a16="http://schemas.microsoft.com/office/drawing/2014/main" id="{F07EBF35-899D-4CE6-8C6A-A109359F49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704" y="3289731"/>
            <a:ext cx="545301" cy="545301"/>
          </a:xfrm>
          <a:prstGeom prst="rect">
            <a:avLst/>
          </a:prstGeom>
        </p:spPr>
      </p:pic>
      <p:pic>
        <p:nvPicPr>
          <p:cNvPr id="123" name="Graphic 122" descr="Badge with solid fill">
            <a:extLst>
              <a:ext uri="{FF2B5EF4-FFF2-40B4-BE49-F238E27FC236}">
                <a16:creationId xmlns:a16="http://schemas.microsoft.com/office/drawing/2014/main" id="{68EC2E3D-4F41-486C-84CB-5E5F8080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344" y="3289731"/>
            <a:ext cx="545301" cy="545301"/>
          </a:xfrm>
          <a:prstGeom prst="rect">
            <a:avLst/>
          </a:prstGeom>
        </p:spPr>
      </p:pic>
      <p:pic>
        <p:nvPicPr>
          <p:cNvPr id="124" name="Graphic 123" descr="Badge 3 with solid fill">
            <a:extLst>
              <a:ext uri="{FF2B5EF4-FFF2-40B4-BE49-F238E27FC236}">
                <a16:creationId xmlns:a16="http://schemas.microsoft.com/office/drawing/2014/main" id="{E8EA2A10-4D64-47AC-800B-9D0E1D35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289731"/>
            <a:ext cx="545301" cy="545301"/>
          </a:xfrm>
          <a:prstGeom prst="rect">
            <a:avLst/>
          </a:prstGeom>
        </p:spPr>
      </p:pic>
      <p:pic>
        <p:nvPicPr>
          <p:cNvPr id="126" name="Graphic 125" descr="Badge 1 with solid fill">
            <a:extLst>
              <a:ext uri="{FF2B5EF4-FFF2-40B4-BE49-F238E27FC236}">
                <a16:creationId xmlns:a16="http://schemas.microsoft.com/office/drawing/2014/main" id="{66797F3C-54B2-4765-BA39-2822D2CA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4" y="3926472"/>
            <a:ext cx="545301" cy="545301"/>
          </a:xfrm>
          <a:prstGeom prst="rect">
            <a:avLst/>
          </a:prstGeom>
        </p:spPr>
      </p:pic>
      <p:pic>
        <p:nvPicPr>
          <p:cNvPr id="127" name="Graphic 126" descr="Badge with solid fill">
            <a:extLst>
              <a:ext uri="{FF2B5EF4-FFF2-40B4-BE49-F238E27FC236}">
                <a16:creationId xmlns:a16="http://schemas.microsoft.com/office/drawing/2014/main" id="{28C5C4A9-C919-4BAB-827E-0D40B8CCC2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344" y="3926472"/>
            <a:ext cx="545301" cy="545301"/>
          </a:xfrm>
          <a:prstGeom prst="rect">
            <a:avLst/>
          </a:prstGeom>
        </p:spPr>
      </p:pic>
      <p:pic>
        <p:nvPicPr>
          <p:cNvPr id="128" name="Graphic 127" descr="Badge 3 with solid fill">
            <a:extLst>
              <a:ext uri="{FF2B5EF4-FFF2-40B4-BE49-F238E27FC236}">
                <a16:creationId xmlns:a16="http://schemas.microsoft.com/office/drawing/2014/main" id="{3EAD36CD-6ADF-4C6A-8416-2D8268C5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926472"/>
            <a:ext cx="545301" cy="545301"/>
          </a:xfrm>
          <a:prstGeom prst="rect">
            <a:avLst/>
          </a:prstGeom>
        </p:spPr>
      </p:pic>
      <p:pic>
        <p:nvPicPr>
          <p:cNvPr id="129" name="Graphic 128" descr="Badge 1 with solid fill">
            <a:extLst>
              <a:ext uri="{FF2B5EF4-FFF2-40B4-BE49-F238E27FC236}">
                <a16:creationId xmlns:a16="http://schemas.microsoft.com/office/drawing/2014/main" id="{D429F71F-7C0B-4FAD-B983-892761B9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11" y="4569891"/>
            <a:ext cx="545301" cy="545301"/>
          </a:xfrm>
          <a:prstGeom prst="rect">
            <a:avLst/>
          </a:prstGeom>
        </p:spPr>
      </p:pic>
      <p:pic>
        <p:nvPicPr>
          <p:cNvPr id="130" name="Graphic 129" descr="Badge with solid fill">
            <a:extLst>
              <a:ext uri="{FF2B5EF4-FFF2-40B4-BE49-F238E27FC236}">
                <a16:creationId xmlns:a16="http://schemas.microsoft.com/office/drawing/2014/main" id="{E18C9B86-FF6F-4F7F-9ECE-5EDC5700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1251" y="4569891"/>
            <a:ext cx="545301" cy="545301"/>
          </a:xfrm>
          <a:prstGeom prst="rect">
            <a:avLst/>
          </a:prstGeom>
        </p:spPr>
      </p:pic>
      <p:pic>
        <p:nvPicPr>
          <p:cNvPr id="131" name="Graphic 130" descr="Badge 3 with solid fill">
            <a:extLst>
              <a:ext uri="{FF2B5EF4-FFF2-40B4-BE49-F238E27FC236}">
                <a16:creationId xmlns:a16="http://schemas.microsoft.com/office/drawing/2014/main" id="{23F75ED3-E118-4BAB-9D42-74AB5FD6BA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9891" y="4569891"/>
            <a:ext cx="545301" cy="54530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FFDC9-694F-4EA4-81B8-5BDBB2B9B668}"/>
              </a:ext>
            </a:extLst>
          </p:cNvPr>
          <p:cNvSpPr txBox="1"/>
          <p:nvPr/>
        </p:nvSpPr>
        <p:spPr>
          <a:xfrm>
            <a:off x="443981" y="319829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Low Reward Color</a:t>
            </a:r>
          </a:p>
        </p:txBody>
      </p:sp>
      <p:pic>
        <p:nvPicPr>
          <p:cNvPr id="136" name="Graphic 135" descr="Badge 1 with solid fill">
            <a:extLst>
              <a:ext uri="{FF2B5EF4-FFF2-40B4-BE49-F238E27FC236}">
                <a16:creationId xmlns:a16="http://schemas.microsoft.com/office/drawing/2014/main" id="{CFA8AD2C-0A45-48B9-B371-525BFDD9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086" y="5542493"/>
            <a:ext cx="545301" cy="545301"/>
          </a:xfrm>
          <a:prstGeom prst="rect">
            <a:avLst/>
          </a:prstGeom>
        </p:spPr>
      </p:pic>
      <p:pic>
        <p:nvPicPr>
          <p:cNvPr id="139" name="Graphic 138" descr="Badge with solid fill">
            <a:extLst>
              <a:ext uri="{FF2B5EF4-FFF2-40B4-BE49-F238E27FC236}">
                <a16:creationId xmlns:a16="http://schemas.microsoft.com/office/drawing/2014/main" id="{63D0C12A-A124-4EA0-AC8F-74F1F103A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1726" y="5542493"/>
            <a:ext cx="545301" cy="545301"/>
          </a:xfrm>
          <a:prstGeom prst="rect">
            <a:avLst/>
          </a:prstGeom>
        </p:spPr>
      </p:pic>
      <p:pic>
        <p:nvPicPr>
          <p:cNvPr id="140" name="Graphic 139" descr="Badge 3 with solid fill">
            <a:extLst>
              <a:ext uri="{FF2B5EF4-FFF2-40B4-BE49-F238E27FC236}">
                <a16:creationId xmlns:a16="http://schemas.microsoft.com/office/drawing/2014/main" id="{ED00AFB2-5F18-4D95-8703-01CEBA2B9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0366" y="5542493"/>
            <a:ext cx="545301" cy="545301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538D763-9252-41B9-8D97-646C031D3F74}"/>
              </a:ext>
            </a:extLst>
          </p:cNvPr>
          <p:cNvCxnSpPr>
            <a:cxnSpLocks/>
          </p:cNvCxnSpPr>
          <p:nvPr/>
        </p:nvCxnSpPr>
        <p:spPr>
          <a:xfrm flipH="1">
            <a:off x="905646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c 146" descr="Badge 1 with solid fill">
            <a:extLst>
              <a:ext uri="{FF2B5EF4-FFF2-40B4-BE49-F238E27FC236}">
                <a16:creationId xmlns:a16="http://schemas.microsoft.com/office/drawing/2014/main" id="{3EFFA32E-F89A-4ED6-841E-5207CE27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46" y="5542493"/>
            <a:ext cx="545301" cy="545301"/>
          </a:xfrm>
          <a:prstGeom prst="rect">
            <a:avLst/>
          </a:prstGeom>
        </p:spPr>
      </p:pic>
      <p:pic>
        <p:nvPicPr>
          <p:cNvPr id="148" name="Graphic 147" descr="Badge with solid fill">
            <a:extLst>
              <a:ext uri="{FF2B5EF4-FFF2-40B4-BE49-F238E27FC236}">
                <a16:creationId xmlns:a16="http://schemas.microsoft.com/office/drawing/2014/main" id="{BC916FFB-9B11-4A0F-8E59-93487732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4286" y="5542493"/>
            <a:ext cx="545301" cy="545301"/>
          </a:xfrm>
          <a:prstGeom prst="rect">
            <a:avLst/>
          </a:prstGeom>
        </p:spPr>
      </p:pic>
      <p:pic>
        <p:nvPicPr>
          <p:cNvPr id="149" name="Graphic 148" descr="Badge 3 with solid fill">
            <a:extLst>
              <a:ext uri="{FF2B5EF4-FFF2-40B4-BE49-F238E27FC236}">
                <a16:creationId xmlns:a16="http://schemas.microsoft.com/office/drawing/2014/main" id="{64C7AE74-A8D8-4D17-BF35-A3935F6FC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2926" y="5542493"/>
            <a:ext cx="545301" cy="54530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24BB4A1-F12C-4ED5-A461-C633907BF9CF}"/>
              </a:ext>
            </a:extLst>
          </p:cNvPr>
          <p:cNvSpPr txBox="1"/>
          <p:nvPr/>
        </p:nvSpPr>
        <p:spPr>
          <a:xfrm>
            <a:off x="142160" y="5451054"/>
            <a:ext cx="738664" cy="6367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No Color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F6F916-9E80-4B04-B76F-A9970CCB2E63}"/>
              </a:ext>
            </a:extLst>
          </p:cNvPr>
          <p:cNvSpPr/>
          <p:nvPr/>
        </p:nvSpPr>
        <p:spPr>
          <a:xfrm>
            <a:off x="9301720" y="1489598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01634D-62B4-4F4F-8673-56AEF6490FAC}"/>
              </a:ext>
            </a:extLst>
          </p:cNvPr>
          <p:cNvSpPr/>
          <p:nvPr/>
        </p:nvSpPr>
        <p:spPr>
          <a:xfrm>
            <a:off x="8585461" y="2179284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5C3016E5-80C5-41CB-87DE-DC81F99FEB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785826" y="2379649"/>
            <a:ext cx="639670" cy="63967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094FC2E7-0270-47D2-8AC6-950671C558E1}"/>
              </a:ext>
            </a:extLst>
          </p:cNvPr>
          <p:cNvSpPr/>
          <p:nvPr/>
        </p:nvSpPr>
        <p:spPr>
          <a:xfrm>
            <a:off x="7911115" y="286138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B6C839-52C8-4373-BC3C-F125393EBA9C}"/>
              </a:ext>
            </a:extLst>
          </p:cNvPr>
          <p:cNvSpPr/>
          <p:nvPr/>
        </p:nvSpPr>
        <p:spPr>
          <a:xfrm>
            <a:off x="7202804" y="355253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7A1961E-BD26-4E18-B1E5-F22E367F9195}"/>
              </a:ext>
            </a:extLst>
          </p:cNvPr>
          <p:cNvSpPr/>
          <p:nvPr/>
        </p:nvSpPr>
        <p:spPr>
          <a:xfrm>
            <a:off x="6426554" y="4347356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>
                <a:solidFill>
                  <a:schemeClr val="tx1"/>
                </a:solidFill>
                <a:latin typeface="BACS1" panose="02000500000000000000" pitchFamily="2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0424D7F-DC0E-48D1-8ECA-6274D07F4571}"/>
              </a:ext>
            </a:extLst>
          </p:cNvPr>
          <p:cNvSpPr/>
          <p:nvPr/>
        </p:nvSpPr>
        <p:spPr>
          <a:xfrm>
            <a:off x="5665675" y="5129840"/>
            <a:ext cx="1040400" cy="1040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sp>
        <p:nvSpPr>
          <p:cNvPr id="172" name="Plus Sign 171">
            <a:extLst>
              <a:ext uri="{FF2B5EF4-FFF2-40B4-BE49-F238E27FC236}">
                <a16:creationId xmlns:a16="http://schemas.microsoft.com/office/drawing/2014/main" id="{5105FC54-E56E-424A-A043-69974CDCB66A}"/>
              </a:ext>
            </a:extLst>
          </p:cNvPr>
          <p:cNvSpPr/>
          <p:nvPr/>
        </p:nvSpPr>
        <p:spPr>
          <a:xfrm>
            <a:off x="6078328" y="5542493"/>
            <a:ext cx="215093" cy="215093"/>
          </a:xfrm>
          <a:prstGeom prst="mathPlus">
            <a:avLst>
              <a:gd name="adj1" fmla="val 10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B00FA95-23CC-48BB-BF9C-A5269568AC79}"/>
              </a:ext>
            </a:extLst>
          </p:cNvPr>
          <p:cNvCxnSpPr>
            <a:cxnSpLocks/>
          </p:cNvCxnSpPr>
          <p:nvPr/>
        </p:nvCxnSpPr>
        <p:spPr>
          <a:xfrm>
            <a:off x="6718383" y="6170240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6584386-E05B-44BB-8655-382638692859}"/>
              </a:ext>
            </a:extLst>
          </p:cNvPr>
          <p:cNvCxnSpPr>
            <a:cxnSpLocks/>
          </p:cNvCxnSpPr>
          <p:nvPr/>
        </p:nvCxnSpPr>
        <p:spPr>
          <a:xfrm flipV="1">
            <a:off x="6690703" y="2192756"/>
            <a:ext cx="3980550" cy="3980552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4E5AB6F-12B8-4A5B-8D9A-CF52A5199E2C}"/>
              </a:ext>
            </a:extLst>
          </p:cNvPr>
          <p:cNvCxnSpPr>
            <a:cxnSpLocks/>
          </p:cNvCxnSpPr>
          <p:nvPr/>
        </p:nvCxnSpPr>
        <p:spPr>
          <a:xfrm>
            <a:off x="7466952" y="539680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27C5E00-B13D-47FA-9975-937A4C1D84A6}"/>
              </a:ext>
            </a:extLst>
          </p:cNvPr>
          <p:cNvCxnSpPr>
            <a:cxnSpLocks/>
          </p:cNvCxnSpPr>
          <p:nvPr/>
        </p:nvCxnSpPr>
        <p:spPr>
          <a:xfrm>
            <a:off x="8243202" y="4591473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BFAE6CF-AA76-42DE-A4B3-201B6399D937}"/>
              </a:ext>
            </a:extLst>
          </p:cNvPr>
          <p:cNvCxnSpPr>
            <a:cxnSpLocks/>
          </p:cNvCxnSpPr>
          <p:nvPr/>
        </p:nvCxnSpPr>
        <p:spPr>
          <a:xfrm>
            <a:off x="8951514" y="3901786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998E4C-2623-4518-90FB-CF2858E4F493}"/>
              </a:ext>
            </a:extLst>
          </p:cNvPr>
          <p:cNvCxnSpPr>
            <a:cxnSpLocks/>
          </p:cNvCxnSpPr>
          <p:nvPr/>
        </p:nvCxnSpPr>
        <p:spPr>
          <a:xfrm>
            <a:off x="9625861" y="3219684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A5C8EC-4452-4EDF-8297-8FB927A60CA0}"/>
              </a:ext>
            </a:extLst>
          </p:cNvPr>
          <p:cNvCxnSpPr>
            <a:cxnSpLocks/>
          </p:cNvCxnSpPr>
          <p:nvPr/>
        </p:nvCxnSpPr>
        <p:spPr>
          <a:xfrm>
            <a:off x="10342119" y="2530739"/>
            <a:ext cx="716258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3624790-4356-4E0D-8B3D-D7F9218D2291}"/>
              </a:ext>
            </a:extLst>
          </p:cNvPr>
          <p:cNvSpPr txBox="1"/>
          <p:nvPr/>
        </p:nvSpPr>
        <p:spPr>
          <a:xfrm>
            <a:off x="7236637" y="5626901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– 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9D50D1C-E2D3-48F4-A1BE-F4C9921E2B55}"/>
              </a:ext>
            </a:extLst>
          </p:cNvPr>
          <p:cNvSpPr txBox="1"/>
          <p:nvPr/>
        </p:nvSpPr>
        <p:spPr>
          <a:xfrm>
            <a:off x="8022085" y="483676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68F6A0-E5D8-4B40-933A-490118CC34FF}"/>
              </a:ext>
            </a:extLst>
          </p:cNvPr>
          <p:cNvSpPr txBox="1"/>
          <p:nvPr/>
        </p:nvSpPr>
        <p:spPr>
          <a:xfrm>
            <a:off x="8835663" y="4060696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4FB976-4D04-435E-AA0B-D8F64D6E01C1}"/>
              </a:ext>
            </a:extLst>
          </p:cNvPr>
          <p:cNvSpPr txBox="1"/>
          <p:nvPr/>
        </p:nvSpPr>
        <p:spPr>
          <a:xfrm>
            <a:off x="9452302" y="3411234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ECA135F-399C-4F9E-9061-CB5712E1C465}"/>
              </a:ext>
            </a:extLst>
          </p:cNvPr>
          <p:cNvSpPr txBox="1"/>
          <p:nvPr/>
        </p:nvSpPr>
        <p:spPr>
          <a:xfrm>
            <a:off x="10167413" y="2691437"/>
            <a:ext cx="14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14960C7-4056-4E04-8819-3E1ACD7B7E80}"/>
              </a:ext>
            </a:extLst>
          </p:cNvPr>
          <p:cNvSpPr txBox="1"/>
          <p:nvPr/>
        </p:nvSpPr>
        <p:spPr>
          <a:xfrm>
            <a:off x="10482798" y="1619953"/>
            <a:ext cx="15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 </a:t>
            </a:r>
            <a:r>
              <a:rPr lang="en-US" dirty="0" err="1"/>
              <a:t>ms</a:t>
            </a:r>
            <a:r>
              <a:rPr lang="en-US" dirty="0"/>
              <a:t> or until response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9BB4992-7B34-47BE-A31E-71D5157B033D}"/>
              </a:ext>
            </a:extLst>
          </p:cNvPr>
          <p:cNvSpPr/>
          <p:nvPr/>
        </p:nvSpPr>
        <p:spPr>
          <a:xfrm>
            <a:off x="5010755" y="3347495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4D03FBD-3E10-4999-B943-F08FB2AD2581}"/>
              </a:ext>
            </a:extLst>
          </p:cNvPr>
          <p:cNvSpPr/>
          <p:nvPr/>
        </p:nvSpPr>
        <p:spPr>
          <a:xfrm>
            <a:off x="5013232" y="398791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70CFB3-FCB3-4E77-BCC5-422376279477}"/>
              </a:ext>
            </a:extLst>
          </p:cNvPr>
          <p:cNvSpPr/>
          <p:nvPr/>
        </p:nvSpPr>
        <p:spPr>
          <a:xfrm>
            <a:off x="5010755" y="4628327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B3A715-EC5F-49A0-8BFC-85F45157F685}"/>
              </a:ext>
            </a:extLst>
          </p:cNvPr>
          <p:cNvSpPr/>
          <p:nvPr/>
        </p:nvSpPr>
        <p:spPr>
          <a:xfrm>
            <a:off x="5010755" y="559503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946D98-25B1-43CA-BE7B-0563EE837B10}"/>
              </a:ext>
            </a:extLst>
          </p:cNvPr>
          <p:cNvCxnSpPr>
            <a:cxnSpLocks/>
          </p:cNvCxnSpPr>
          <p:nvPr/>
        </p:nvCxnSpPr>
        <p:spPr>
          <a:xfrm flipH="1">
            <a:off x="146304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FD206F-9A68-40D9-A75C-DD67BFBDEA0B}"/>
              </a:ext>
            </a:extLst>
          </p:cNvPr>
          <p:cNvCxnSpPr>
            <a:cxnSpLocks/>
          </p:cNvCxnSpPr>
          <p:nvPr/>
        </p:nvCxnSpPr>
        <p:spPr>
          <a:xfrm flipH="1">
            <a:off x="201168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1817FF-66E9-4545-81D8-6447A08B54D2}"/>
              </a:ext>
            </a:extLst>
          </p:cNvPr>
          <p:cNvCxnSpPr>
            <a:cxnSpLocks/>
          </p:cNvCxnSpPr>
          <p:nvPr/>
        </p:nvCxnSpPr>
        <p:spPr>
          <a:xfrm flipH="1">
            <a:off x="256032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2878F3C-E873-49A1-A206-72C0CD8B3310}"/>
              </a:ext>
            </a:extLst>
          </p:cNvPr>
          <p:cNvCxnSpPr>
            <a:cxnSpLocks/>
          </p:cNvCxnSpPr>
          <p:nvPr/>
        </p:nvCxnSpPr>
        <p:spPr>
          <a:xfrm flipH="1">
            <a:off x="146304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141B92-D16F-45BD-8E41-B58C4436DB3B}"/>
              </a:ext>
            </a:extLst>
          </p:cNvPr>
          <p:cNvCxnSpPr>
            <a:cxnSpLocks/>
          </p:cNvCxnSpPr>
          <p:nvPr/>
        </p:nvCxnSpPr>
        <p:spPr>
          <a:xfrm flipH="1">
            <a:off x="201168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13D5C1-7B05-439D-8B8B-3BE3BECBDABF}"/>
              </a:ext>
            </a:extLst>
          </p:cNvPr>
          <p:cNvCxnSpPr>
            <a:cxnSpLocks/>
          </p:cNvCxnSpPr>
          <p:nvPr/>
        </p:nvCxnSpPr>
        <p:spPr>
          <a:xfrm flipH="1">
            <a:off x="256032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00BA2-D8CF-4AF9-BECB-DFF5001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50F9-B84D-4FA2-AA26-DC956EEE4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03ED-8872-4236-9092-21BDB7114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DF3C6BD9-F2C3-44CC-A689-CECBC2E96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00328"/>
              </p:ext>
            </p:extLst>
          </p:nvPr>
        </p:nvGraphicFramePr>
        <p:xfrm>
          <a:off x="838200" y="1825625"/>
          <a:ext cx="10518649" cy="383589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121311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3180032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  <a:gridCol w="5217306">
                  <a:extLst>
                    <a:ext uri="{9D8B030D-6E8A-4147-A177-3AD203B41FA5}">
                      <a16:colId xmlns:a16="http://schemas.microsoft.com/office/drawing/2014/main" val="2875706938"/>
                    </a:ext>
                  </a:extLst>
                </a:gridCol>
              </a:tblGrid>
              <a:tr h="67559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magnitude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107658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Detection 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Direct 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Higher </a:t>
                      </a:r>
                      <a:r>
                        <a:rPr lang="en-US" sz="2800" i="1" dirty="0"/>
                        <a:t>d</a:t>
                      </a:r>
                      <a:r>
                        <a:rPr lang="en-US" sz="2800" dirty="0"/>
                        <a:t>’ for higher reward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Response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Inverse 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Liberal bias for higher reward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Inverse relationship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Faster responses for higher reward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E4E67-8B72-43DD-9018-2A1C42D7B818}"/>
              </a:ext>
            </a:extLst>
          </p:cNvPr>
          <p:cNvSpPr/>
          <p:nvPr/>
        </p:nvSpPr>
        <p:spPr>
          <a:xfrm>
            <a:off x="976122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EC055-9EE1-4F6E-8C66-639D6EDD69FB}"/>
              </a:ext>
            </a:extLst>
          </p:cNvPr>
          <p:cNvSpPr/>
          <p:nvPr/>
        </p:nvSpPr>
        <p:spPr>
          <a:xfrm>
            <a:off x="0" y="0"/>
            <a:ext cx="243078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94B3F-16F5-4380-9CB2-4C4C0D981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87" b="12243"/>
          <a:stretch/>
        </p:blipFill>
        <p:spPr>
          <a:xfrm>
            <a:off x="6096000" y="4006440"/>
            <a:ext cx="6096000" cy="28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C3B24-FF87-43A9-A555-DB31E3FE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Response Time by Trial Block and Color Value 775 x 400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3D-7335-456C-8081-ACE6176D8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B61C0-5CAF-400B-AF7F-BC3120E0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6396"/>
            <a:ext cx="7380952" cy="38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EA8CC-B725-4A74-B57E-DEB032A30D13}"/>
              </a:ext>
            </a:extLst>
          </p:cNvPr>
          <p:cNvSpPr txBox="1"/>
          <p:nvPr/>
        </p:nvSpPr>
        <p:spPr>
          <a:xfrm>
            <a:off x="1348740" y="1833109"/>
            <a:ext cx="324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Trial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4F174-1273-42A9-8863-50336AFDF72E}"/>
              </a:ext>
            </a:extLst>
          </p:cNvPr>
          <p:cNvSpPr txBox="1"/>
          <p:nvPr/>
        </p:nvSpPr>
        <p:spPr>
          <a:xfrm>
            <a:off x="4800600" y="1833108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Reward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2782E-03C6-4BD4-B122-BE144E872B69}"/>
              </a:ext>
            </a:extLst>
          </p:cNvPr>
          <p:cNvSpPr txBox="1"/>
          <p:nvPr/>
        </p:nvSpPr>
        <p:spPr>
          <a:xfrm rot="16200000">
            <a:off x="-1117264" y="3914901"/>
            <a:ext cx="370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Response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8F0C5-6741-4199-9026-E73F8D9641C0}"/>
              </a:ext>
            </a:extLst>
          </p:cNvPr>
          <p:cNvSpPr txBox="1"/>
          <p:nvPr/>
        </p:nvSpPr>
        <p:spPr>
          <a:xfrm>
            <a:off x="1348740" y="582259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0333F-77F7-4B4B-BB17-3CE94383DC3D}"/>
              </a:ext>
            </a:extLst>
          </p:cNvPr>
          <p:cNvSpPr txBox="1"/>
          <p:nvPr/>
        </p:nvSpPr>
        <p:spPr>
          <a:xfrm>
            <a:off x="4800600" y="57768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</a:t>
            </a:r>
          </a:p>
        </p:txBody>
      </p:sp>
      <p:graphicFrame>
        <p:nvGraphicFramePr>
          <p:cNvPr id="39" name="Table 35">
            <a:extLst>
              <a:ext uri="{FF2B5EF4-FFF2-40B4-BE49-F238E27FC236}">
                <a16:creationId xmlns:a16="http://schemas.microsoft.com/office/drawing/2014/main" id="{5245FD9C-2D51-4C2E-B27B-CD629C8B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41816"/>
              </p:ext>
            </p:extLst>
          </p:nvPr>
        </p:nvGraphicFramePr>
        <p:xfrm>
          <a:off x="8222200" y="2294896"/>
          <a:ext cx="3134648" cy="33666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9C0DB6C1-49A5-4AF5-BDA0-1CD808A11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720" y="3840480"/>
            <a:ext cx="914400" cy="914400"/>
          </a:xfrm>
          <a:prstGeom prst="rect">
            <a:avLst/>
          </a:prstGeom>
        </p:spPr>
      </p:pic>
      <p:pic>
        <p:nvPicPr>
          <p:cNvPr id="41" name="Graphic 40" descr="Close outline">
            <a:extLst>
              <a:ext uri="{FF2B5EF4-FFF2-40B4-BE49-F238E27FC236}">
                <a16:creationId xmlns:a16="http://schemas.microsoft.com/office/drawing/2014/main" id="{21B81F68-5747-4C75-A1A2-987A23382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2720" y="2926080"/>
            <a:ext cx="914400" cy="914400"/>
          </a:xfrm>
          <a:prstGeom prst="rect">
            <a:avLst/>
          </a:prstGeom>
        </p:spPr>
      </p:pic>
      <p:pic>
        <p:nvPicPr>
          <p:cNvPr id="42" name="Graphic 41" descr="Close outline">
            <a:extLst>
              <a:ext uri="{FF2B5EF4-FFF2-40B4-BE49-F238E27FC236}">
                <a16:creationId xmlns:a16="http://schemas.microsoft.com/office/drawing/2014/main" id="{A6FD6387-950D-4B8A-BC48-0D0CCD68D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2720" y="4754880"/>
            <a:ext cx="914400" cy="91440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218AD1-E0D8-490B-A307-66FEB1ADD92A}"/>
              </a:ext>
            </a:extLst>
          </p:cNvPr>
          <p:cNvSpPr txBox="1">
            <a:spLocks/>
          </p:cNvSpPr>
          <p:nvPr/>
        </p:nvSpPr>
        <p:spPr>
          <a:xfrm>
            <a:off x="838201" y="6356348"/>
            <a:ext cx="2224313" cy="5016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Color Value: </a:t>
            </a:r>
            <a:r>
              <a:rPr lang="en-US">
                <a:solidFill>
                  <a:srgbClr val="FF0000"/>
                </a:solidFill>
              </a:rPr>
              <a:t>High </a:t>
            </a:r>
            <a:r>
              <a:rPr lang="en-US">
                <a:solidFill>
                  <a:srgbClr val="00FF00"/>
                </a:solidFill>
              </a:rPr>
              <a:t>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F6AD636-7856-4F5B-A49A-7C745CE1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157984"/>
            <a:ext cx="7380952" cy="3809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2C3B24-FF87-43A9-A555-DB31E3FE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Accuracy by Trial Block and Color 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3D-7335-456C-8081-ACE6176D8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EA8CC-B725-4A74-B57E-DEB032A30D13}"/>
              </a:ext>
            </a:extLst>
          </p:cNvPr>
          <p:cNvSpPr txBox="1"/>
          <p:nvPr/>
        </p:nvSpPr>
        <p:spPr>
          <a:xfrm>
            <a:off x="1348740" y="1833109"/>
            <a:ext cx="324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Trial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4F174-1273-42A9-8863-50336AFDF72E}"/>
              </a:ext>
            </a:extLst>
          </p:cNvPr>
          <p:cNvSpPr txBox="1"/>
          <p:nvPr/>
        </p:nvSpPr>
        <p:spPr>
          <a:xfrm>
            <a:off x="4800600" y="1833108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By Reward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2782E-03C6-4BD4-B122-BE144E872B69}"/>
              </a:ext>
            </a:extLst>
          </p:cNvPr>
          <p:cNvSpPr txBox="1"/>
          <p:nvPr/>
        </p:nvSpPr>
        <p:spPr>
          <a:xfrm rot="16200000">
            <a:off x="-1117264" y="3914901"/>
            <a:ext cx="370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Proportion Correct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8F0C5-6741-4199-9026-E73F8D9641C0}"/>
              </a:ext>
            </a:extLst>
          </p:cNvPr>
          <p:cNvSpPr txBox="1"/>
          <p:nvPr/>
        </p:nvSpPr>
        <p:spPr>
          <a:xfrm>
            <a:off x="1348740" y="582259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0333F-77F7-4B4B-BB17-3CE94383DC3D}"/>
              </a:ext>
            </a:extLst>
          </p:cNvPr>
          <p:cNvSpPr txBox="1"/>
          <p:nvPr/>
        </p:nvSpPr>
        <p:spPr>
          <a:xfrm>
            <a:off x="4800600" y="5776853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</a:t>
            </a:r>
          </a:p>
        </p:txBody>
      </p:sp>
      <p:graphicFrame>
        <p:nvGraphicFramePr>
          <p:cNvPr id="32" name="Table 35">
            <a:extLst>
              <a:ext uri="{FF2B5EF4-FFF2-40B4-BE49-F238E27FC236}">
                <a16:creationId xmlns:a16="http://schemas.microsoft.com/office/drawing/2014/main" id="{ADB29435-1F46-44BA-8DE0-E83333B32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92673"/>
              </p:ext>
            </p:extLst>
          </p:nvPr>
        </p:nvGraphicFramePr>
        <p:xfrm>
          <a:off x="8222200" y="2294896"/>
          <a:ext cx="3134648" cy="33666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Reward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Trial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  <p:pic>
        <p:nvPicPr>
          <p:cNvPr id="34" name="Graphic 33" descr="Checkmark outline">
            <a:extLst>
              <a:ext uri="{FF2B5EF4-FFF2-40B4-BE49-F238E27FC236}">
                <a16:creationId xmlns:a16="http://schemas.microsoft.com/office/drawing/2014/main" id="{19CD8577-C282-4648-94D3-1051D8ED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840480"/>
            <a:ext cx="914400" cy="914400"/>
          </a:xfrm>
          <a:prstGeom prst="rect">
            <a:avLst/>
          </a:prstGeom>
        </p:spPr>
      </p:pic>
      <p:pic>
        <p:nvPicPr>
          <p:cNvPr id="36" name="Graphic 35" descr="Close outline">
            <a:extLst>
              <a:ext uri="{FF2B5EF4-FFF2-40B4-BE49-F238E27FC236}">
                <a16:creationId xmlns:a16="http://schemas.microsoft.com/office/drawing/2014/main" id="{835E30AB-C344-4EFA-88E3-B81E79393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2926080"/>
            <a:ext cx="914400" cy="914400"/>
          </a:xfrm>
          <a:prstGeom prst="rect">
            <a:avLst/>
          </a:prstGeom>
        </p:spPr>
      </p:pic>
      <p:pic>
        <p:nvPicPr>
          <p:cNvPr id="37" name="Graphic 36" descr="Close outline">
            <a:extLst>
              <a:ext uri="{FF2B5EF4-FFF2-40B4-BE49-F238E27FC236}">
                <a16:creationId xmlns:a16="http://schemas.microsoft.com/office/drawing/2014/main" id="{4D12EBB0-EE45-4CE7-825F-E8987A6B8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720" y="4754880"/>
            <a:ext cx="914400" cy="914400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51828DF-ED3A-4429-A32D-28E437976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6356348"/>
            <a:ext cx="2224313" cy="501652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Color Value: </a:t>
            </a:r>
            <a:r>
              <a:rPr lang="en-US" sz="1800" dirty="0">
                <a:solidFill>
                  <a:srgbClr val="FF0000"/>
                </a:solidFill>
              </a:rPr>
              <a:t>High </a:t>
            </a:r>
            <a:r>
              <a:rPr lang="en-US" sz="1800" dirty="0">
                <a:solidFill>
                  <a:srgbClr val="00FF00"/>
                </a:solidFill>
              </a:rPr>
              <a:t>Low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EEE-88DC-46FD-AB56-7A6F500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58CD-A443-4E89-8BCD-995ADF58E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Collapsing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pic>
        <p:nvPicPr>
          <p:cNvPr id="267" name="Graphic 266" descr="Badge with solid fill">
            <a:extLst>
              <a:ext uri="{FF2B5EF4-FFF2-40B4-BE49-F238E27FC236}">
                <a16:creationId xmlns:a16="http://schemas.microsoft.com/office/drawing/2014/main" id="{3D80BD06-3654-42D6-BFC9-D10803783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2030" y="1030291"/>
            <a:ext cx="545301" cy="545301"/>
          </a:xfrm>
          <a:prstGeom prst="rect">
            <a:avLst/>
          </a:prstGeom>
        </p:spPr>
      </p:pic>
      <p:pic>
        <p:nvPicPr>
          <p:cNvPr id="268" name="Graphic 267" descr="Badge 3 with solid fill">
            <a:extLst>
              <a:ext uri="{FF2B5EF4-FFF2-40B4-BE49-F238E27FC236}">
                <a16:creationId xmlns:a16="http://schemas.microsoft.com/office/drawing/2014/main" id="{90E44A4A-8E0D-4CA8-A231-C9DB40DE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030291"/>
            <a:ext cx="545301" cy="545301"/>
          </a:xfrm>
          <a:prstGeom prst="rect">
            <a:avLst/>
          </a:prstGeom>
        </p:spPr>
      </p:pic>
      <p:pic>
        <p:nvPicPr>
          <p:cNvPr id="269" name="Graphic 268" descr="Badge 1 with solid fill">
            <a:extLst>
              <a:ext uri="{FF2B5EF4-FFF2-40B4-BE49-F238E27FC236}">
                <a16:creationId xmlns:a16="http://schemas.microsoft.com/office/drawing/2014/main" id="{A1556318-9593-4A5C-A9D7-4510B083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1670371"/>
            <a:ext cx="545301" cy="545301"/>
          </a:xfrm>
          <a:prstGeom prst="rect">
            <a:avLst/>
          </a:prstGeom>
        </p:spPr>
      </p:pic>
      <p:pic>
        <p:nvPicPr>
          <p:cNvPr id="270" name="Graphic 269" descr="Badge 3 with solid fill">
            <a:extLst>
              <a:ext uri="{FF2B5EF4-FFF2-40B4-BE49-F238E27FC236}">
                <a16:creationId xmlns:a16="http://schemas.microsoft.com/office/drawing/2014/main" id="{19C3D2A5-1C7F-4092-A6DA-559115FB0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0670" y="1670371"/>
            <a:ext cx="545301" cy="545301"/>
          </a:xfrm>
          <a:prstGeom prst="rect">
            <a:avLst/>
          </a:prstGeom>
        </p:spPr>
      </p:pic>
      <p:pic>
        <p:nvPicPr>
          <p:cNvPr id="271" name="Graphic 270" descr="Badge 1 with solid fill">
            <a:extLst>
              <a:ext uri="{FF2B5EF4-FFF2-40B4-BE49-F238E27FC236}">
                <a16:creationId xmlns:a16="http://schemas.microsoft.com/office/drawing/2014/main" id="{47D477B1-EAD7-4C4D-AC18-A81325F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2030" y="2310451"/>
            <a:ext cx="545301" cy="545301"/>
          </a:xfrm>
          <a:prstGeom prst="rect">
            <a:avLst/>
          </a:prstGeom>
        </p:spPr>
      </p:pic>
      <p:pic>
        <p:nvPicPr>
          <p:cNvPr id="272" name="Graphic 271" descr="Badge with solid fill">
            <a:extLst>
              <a:ext uri="{FF2B5EF4-FFF2-40B4-BE49-F238E27FC236}">
                <a16:creationId xmlns:a16="http://schemas.microsoft.com/office/drawing/2014/main" id="{60FBDBB8-AC74-4A53-B0EA-52C615054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9067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87B514-F29E-4EA7-B697-FA996FEE0FE3}"/>
              </a:ext>
            </a:extLst>
          </p:cNvPr>
          <p:cNvCxnSpPr>
            <a:cxnSpLocks/>
          </p:cNvCxnSpPr>
          <p:nvPr/>
        </p:nvCxnSpPr>
        <p:spPr>
          <a:xfrm flipH="1">
            <a:off x="3289144" y="3198291"/>
            <a:ext cx="0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E4CF29-6510-4C23-9E45-6517600F7EB5}"/>
              </a:ext>
            </a:extLst>
          </p:cNvPr>
          <p:cNvCxnSpPr>
            <a:cxnSpLocks/>
          </p:cNvCxnSpPr>
          <p:nvPr/>
        </p:nvCxnSpPr>
        <p:spPr>
          <a:xfrm>
            <a:off x="3837784" y="3198291"/>
            <a:ext cx="19573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1BFB5C1B-AD3B-4C3D-B4BF-EE68D263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44" y="3289731"/>
            <a:ext cx="545301" cy="545301"/>
          </a:xfrm>
          <a:prstGeom prst="rect">
            <a:avLst/>
          </a:prstGeom>
        </p:spPr>
      </p:pic>
      <p:pic>
        <p:nvPicPr>
          <p:cNvPr id="112" name="Graphic 111" descr="Badge with solid fill">
            <a:extLst>
              <a:ext uri="{FF2B5EF4-FFF2-40B4-BE49-F238E27FC236}">
                <a16:creationId xmlns:a16="http://schemas.microsoft.com/office/drawing/2014/main" id="{EBE8F1E7-C429-4440-8ADD-F8588D44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144" y="3929811"/>
            <a:ext cx="545301" cy="545301"/>
          </a:xfrm>
          <a:prstGeom prst="rect">
            <a:avLst/>
          </a:prstGeom>
        </p:spPr>
      </p:pic>
      <p:pic>
        <p:nvPicPr>
          <p:cNvPr id="113" name="Graphic 112" descr="Badge 3 with solid fill">
            <a:extLst>
              <a:ext uri="{FF2B5EF4-FFF2-40B4-BE49-F238E27FC236}">
                <a16:creationId xmlns:a16="http://schemas.microsoft.com/office/drawing/2014/main" id="{A7B77408-D380-4868-B345-2534FD1D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144" y="4569891"/>
            <a:ext cx="545301" cy="545301"/>
          </a:xfrm>
          <a:prstGeom prst="rect">
            <a:avLst/>
          </a:prstGeom>
        </p:spPr>
      </p:pic>
      <p:pic>
        <p:nvPicPr>
          <p:cNvPr id="114" name="Graphic 113" descr="Badge with solid fill">
            <a:extLst>
              <a:ext uri="{FF2B5EF4-FFF2-40B4-BE49-F238E27FC236}">
                <a16:creationId xmlns:a16="http://schemas.microsoft.com/office/drawing/2014/main" id="{365BF1B9-A0C7-47BF-99DD-8A40BF552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7784" y="3289731"/>
            <a:ext cx="545301" cy="54530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04356677-290C-4198-AACC-8E65B13C7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289731"/>
            <a:ext cx="545301" cy="545301"/>
          </a:xfrm>
          <a:prstGeom prst="rect">
            <a:avLst/>
          </a:prstGeom>
        </p:spPr>
      </p:pic>
      <p:pic>
        <p:nvPicPr>
          <p:cNvPr id="116" name="Graphic 115" descr="Badge 1 with solid fill">
            <a:extLst>
              <a:ext uri="{FF2B5EF4-FFF2-40B4-BE49-F238E27FC236}">
                <a16:creationId xmlns:a16="http://schemas.microsoft.com/office/drawing/2014/main" id="{52DA654F-A28F-4C62-A081-DCA9C5B7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3929811"/>
            <a:ext cx="545301" cy="545301"/>
          </a:xfrm>
          <a:prstGeom prst="rect">
            <a:avLst/>
          </a:prstGeom>
        </p:spPr>
      </p:pic>
      <p:pic>
        <p:nvPicPr>
          <p:cNvPr id="117" name="Graphic 116" descr="Badge 3 with solid fill">
            <a:extLst>
              <a:ext uri="{FF2B5EF4-FFF2-40B4-BE49-F238E27FC236}">
                <a16:creationId xmlns:a16="http://schemas.microsoft.com/office/drawing/2014/main" id="{9619365B-F046-486E-9BEE-AFC7E9522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424" y="3929811"/>
            <a:ext cx="545301" cy="545301"/>
          </a:xfrm>
          <a:prstGeom prst="rect">
            <a:avLst/>
          </a:prstGeom>
        </p:spPr>
      </p:pic>
      <p:pic>
        <p:nvPicPr>
          <p:cNvPr id="118" name="Graphic 117" descr="Badge 1 with solid fill">
            <a:extLst>
              <a:ext uri="{FF2B5EF4-FFF2-40B4-BE49-F238E27FC236}">
                <a16:creationId xmlns:a16="http://schemas.microsoft.com/office/drawing/2014/main" id="{95570B32-DF9F-490E-A9E5-547C4E9B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7784" y="4569891"/>
            <a:ext cx="545301" cy="545301"/>
          </a:xfrm>
          <a:prstGeom prst="rect">
            <a:avLst/>
          </a:prstGeom>
        </p:spPr>
      </p:pic>
      <p:pic>
        <p:nvPicPr>
          <p:cNvPr id="119" name="Graphic 118" descr="Badge with solid fill">
            <a:extLst>
              <a:ext uri="{FF2B5EF4-FFF2-40B4-BE49-F238E27FC236}">
                <a16:creationId xmlns:a16="http://schemas.microsoft.com/office/drawing/2014/main" id="{F1F1047C-D5CA-453B-B6CE-0375F79A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424" y="4569891"/>
            <a:ext cx="545301" cy="545301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482B3A-CA65-4FE9-AABF-57E37C1DEB65}"/>
              </a:ext>
            </a:extLst>
          </p:cNvPr>
          <p:cNvCxnSpPr>
            <a:cxnSpLocks/>
          </p:cNvCxnSpPr>
          <p:nvPr/>
        </p:nvCxnSpPr>
        <p:spPr>
          <a:xfrm flipH="1">
            <a:off x="911704" y="319829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21" descr="Badge 1 with solid fill">
            <a:extLst>
              <a:ext uri="{FF2B5EF4-FFF2-40B4-BE49-F238E27FC236}">
                <a16:creationId xmlns:a16="http://schemas.microsoft.com/office/drawing/2014/main" id="{F07EBF35-899D-4CE6-8C6A-A109359F49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704" y="3289731"/>
            <a:ext cx="545301" cy="545301"/>
          </a:xfrm>
          <a:prstGeom prst="rect">
            <a:avLst/>
          </a:prstGeom>
        </p:spPr>
      </p:pic>
      <p:pic>
        <p:nvPicPr>
          <p:cNvPr id="123" name="Graphic 122" descr="Badge with solid fill">
            <a:extLst>
              <a:ext uri="{FF2B5EF4-FFF2-40B4-BE49-F238E27FC236}">
                <a16:creationId xmlns:a16="http://schemas.microsoft.com/office/drawing/2014/main" id="{68EC2E3D-4F41-486C-84CB-5E5F8080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344" y="3289731"/>
            <a:ext cx="545301" cy="545301"/>
          </a:xfrm>
          <a:prstGeom prst="rect">
            <a:avLst/>
          </a:prstGeom>
        </p:spPr>
      </p:pic>
      <p:pic>
        <p:nvPicPr>
          <p:cNvPr id="124" name="Graphic 123" descr="Badge 3 with solid fill">
            <a:extLst>
              <a:ext uri="{FF2B5EF4-FFF2-40B4-BE49-F238E27FC236}">
                <a16:creationId xmlns:a16="http://schemas.microsoft.com/office/drawing/2014/main" id="{E8EA2A10-4D64-47AC-800B-9D0E1D35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289731"/>
            <a:ext cx="545301" cy="545301"/>
          </a:xfrm>
          <a:prstGeom prst="rect">
            <a:avLst/>
          </a:prstGeom>
        </p:spPr>
      </p:pic>
      <p:pic>
        <p:nvPicPr>
          <p:cNvPr id="126" name="Graphic 125" descr="Badge 1 with solid fill">
            <a:extLst>
              <a:ext uri="{FF2B5EF4-FFF2-40B4-BE49-F238E27FC236}">
                <a16:creationId xmlns:a16="http://schemas.microsoft.com/office/drawing/2014/main" id="{66797F3C-54B2-4765-BA39-2822D2CA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4" y="3926472"/>
            <a:ext cx="545301" cy="545301"/>
          </a:xfrm>
          <a:prstGeom prst="rect">
            <a:avLst/>
          </a:prstGeom>
        </p:spPr>
      </p:pic>
      <p:pic>
        <p:nvPicPr>
          <p:cNvPr id="127" name="Graphic 126" descr="Badge with solid fill">
            <a:extLst>
              <a:ext uri="{FF2B5EF4-FFF2-40B4-BE49-F238E27FC236}">
                <a16:creationId xmlns:a16="http://schemas.microsoft.com/office/drawing/2014/main" id="{28C5C4A9-C919-4BAB-827E-0D40B8CCC2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344" y="3926472"/>
            <a:ext cx="545301" cy="545301"/>
          </a:xfrm>
          <a:prstGeom prst="rect">
            <a:avLst/>
          </a:prstGeom>
        </p:spPr>
      </p:pic>
      <p:pic>
        <p:nvPicPr>
          <p:cNvPr id="128" name="Graphic 127" descr="Badge 3 with solid fill">
            <a:extLst>
              <a:ext uri="{FF2B5EF4-FFF2-40B4-BE49-F238E27FC236}">
                <a16:creationId xmlns:a16="http://schemas.microsoft.com/office/drawing/2014/main" id="{3EAD36CD-6ADF-4C6A-8416-2D8268C5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984" y="3926472"/>
            <a:ext cx="545301" cy="545301"/>
          </a:xfrm>
          <a:prstGeom prst="rect">
            <a:avLst/>
          </a:prstGeom>
        </p:spPr>
      </p:pic>
      <p:pic>
        <p:nvPicPr>
          <p:cNvPr id="129" name="Graphic 128" descr="Badge 1 with solid fill">
            <a:extLst>
              <a:ext uri="{FF2B5EF4-FFF2-40B4-BE49-F238E27FC236}">
                <a16:creationId xmlns:a16="http://schemas.microsoft.com/office/drawing/2014/main" id="{D429F71F-7C0B-4FAD-B983-892761B9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11" y="4569891"/>
            <a:ext cx="545301" cy="545301"/>
          </a:xfrm>
          <a:prstGeom prst="rect">
            <a:avLst/>
          </a:prstGeom>
        </p:spPr>
      </p:pic>
      <p:pic>
        <p:nvPicPr>
          <p:cNvPr id="130" name="Graphic 129" descr="Badge with solid fill">
            <a:extLst>
              <a:ext uri="{FF2B5EF4-FFF2-40B4-BE49-F238E27FC236}">
                <a16:creationId xmlns:a16="http://schemas.microsoft.com/office/drawing/2014/main" id="{E18C9B86-FF6F-4F7F-9ECE-5EDC5700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1251" y="4569891"/>
            <a:ext cx="545301" cy="545301"/>
          </a:xfrm>
          <a:prstGeom prst="rect">
            <a:avLst/>
          </a:prstGeom>
        </p:spPr>
      </p:pic>
      <p:pic>
        <p:nvPicPr>
          <p:cNvPr id="131" name="Graphic 130" descr="Badge 3 with solid fill">
            <a:extLst>
              <a:ext uri="{FF2B5EF4-FFF2-40B4-BE49-F238E27FC236}">
                <a16:creationId xmlns:a16="http://schemas.microsoft.com/office/drawing/2014/main" id="{23F75ED3-E118-4BAB-9D42-74AB5FD6BA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9891" y="4569891"/>
            <a:ext cx="545301" cy="54530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FFDC9-694F-4EA4-81B8-5BDBB2B9B668}"/>
              </a:ext>
            </a:extLst>
          </p:cNvPr>
          <p:cNvSpPr txBox="1"/>
          <p:nvPr/>
        </p:nvSpPr>
        <p:spPr>
          <a:xfrm>
            <a:off x="443981" y="319829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Low Reward Color</a:t>
            </a:r>
          </a:p>
        </p:txBody>
      </p:sp>
      <p:pic>
        <p:nvPicPr>
          <p:cNvPr id="136" name="Graphic 135" descr="Badge 1 with solid fill">
            <a:extLst>
              <a:ext uri="{FF2B5EF4-FFF2-40B4-BE49-F238E27FC236}">
                <a16:creationId xmlns:a16="http://schemas.microsoft.com/office/drawing/2014/main" id="{CFA8AD2C-0A45-48B9-B371-525BFDD9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086" y="5542493"/>
            <a:ext cx="545301" cy="545301"/>
          </a:xfrm>
          <a:prstGeom prst="rect">
            <a:avLst/>
          </a:prstGeom>
        </p:spPr>
      </p:pic>
      <p:pic>
        <p:nvPicPr>
          <p:cNvPr id="139" name="Graphic 138" descr="Badge with solid fill">
            <a:extLst>
              <a:ext uri="{FF2B5EF4-FFF2-40B4-BE49-F238E27FC236}">
                <a16:creationId xmlns:a16="http://schemas.microsoft.com/office/drawing/2014/main" id="{63D0C12A-A124-4EA0-AC8F-74F1F103A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1726" y="5542493"/>
            <a:ext cx="545301" cy="545301"/>
          </a:xfrm>
          <a:prstGeom prst="rect">
            <a:avLst/>
          </a:prstGeom>
        </p:spPr>
      </p:pic>
      <p:pic>
        <p:nvPicPr>
          <p:cNvPr id="140" name="Graphic 139" descr="Badge 3 with solid fill">
            <a:extLst>
              <a:ext uri="{FF2B5EF4-FFF2-40B4-BE49-F238E27FC236}">
                <a16:creationId xmlns:a16="http://schemas.microsoft.com/office/drawing/2014/main" id="{ED00AFB2-5F18-4D95-8703-01CEBA2B9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0366" y="5542493"/>
            <a:ext cx="545301" cy="545301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538D763-9252-41B9-8D97-646C031D3F74}"/>
              </a:ext>
            </a:extLst>
          </p:cNvPr>
          <p:cNvCxnSpPr>
            <a:cxnSpLocks/>
          </p:cNvCxnSpPr>
          <p:nvPr/>
        </p:nvCxnSpPr>
        <p:spPr>
          <a:xfrm flipH="1">
            <a:off x="905646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c 146" descr="Badge 1 with solid fill">
            <a:extLst>
              <a:ext uri="{FF2B5EF4-FFF2-40B4-BE49-F238E27FC236}">
                <a16:creationId xmlns:a16="http://schemas.microsoft.com/office/drawing/2014/main" id="{3EFFA32E-F89A-4ED6-841E-5207CE27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46" y="5542493"/>
            <a:ext cx="545301" cy="545301"/>
          </a:xfrm>
          <a:prstGeom prst="rect">
            <a:avLst/>
          </a:prstGeom>
        </p:spPr>
      </p:pic>
      <p:pic>
        <p:nvPicPr>
          <p:cNvPr id="148" name="Graphic 147" descr="Badge with solid fill">
            <a:extLst>
              <a:ext uri="{FF2B5EF4-FFF2-40B4-BE49-F238E27FC236}">
                <a16:creationId xmlns:a16="http://schemas.microsoft.com/office/drawing/2014/main" id="{BC916FFB-9B11-4A0F-8E59-93487732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4286" y="5542493"/>
            <a:ext cx="545301" cy="545301"/>
          </a:xfrm>
          <a:prstGeom prst="rect">
            <a:avLst/>
          </a:prstGeom>
        </p:spPr>
      </p:pic>
      <p:pic>
        <p:nvPicPr>
          <p:cNvPr id="149" name="Graphic 148" descr="Badge 3 with solid fill">
            <a:extLst>
              <a:ext uri="{FF2B5EF4-FFF2-40B4-BE49-F238E27FC236}">
                <a16:creationId xmlns:a16="http://schemas.microsoft.com/office/drawing/2014/main" id="{64C7AE74-A8D8-4D17-BF35-A3935F6FC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2926" y="5542493"/>
            <a:ext cx="545301" cy="54530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24BB4A1-F12C-4ED5-A461-C633907BF9CF}"/>
              </a:ext>
            </a:extLst>
          </p:cNvPr>
          <p:cNvSpPr txBox="1"/>
          <p:nvPr/>
        </p:nvSpPr>
        <p:spPr>
          <a:xfrm>
            <a:off x="142160" y="5451054"/>
            <a:ext cx="738664" cy="6367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No Color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A8300-9BFA-43F0-A90C-5C10A29EAF06}"/>
              </a:ext>
            </a:extLst>
          </p:cNvPr>
          <p:cNvSpPr/>
          <p:nvPr/>
        </p:nvSpPr>
        <p:spPr>
          <a:xfrm>
            <a:off x="501777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CA2F5-73ED-4C26-82D1-5C7252D82F60}"/>
              </a:ext>
            </a:extLst>
          </p:cNvPr>
          <p:cNvSpPr/>
          <p:nvPr/>
        </p:nvSpPr>
        <p:spPr>
          <a:xfrm>
            <a:off x="5020247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E0B93E-3524-4E1D-8313-A4BA520662C3}"/>
              </a:ext>
            </a:extLst>
          </p:cNvPr>
          <p:cNvSpPr/>
          <p:nvPr/>
        </p:nvSpPr>
        <p:spPr>
          <a:xfrm>
            <a:off x="501777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9BB4992-7B34-47BE-A31E-71D5157B033D}"/>
              </a:ext>
            </a:extLst>
          </p:cNvPr>
          <p:cNvSpPr/>
          <p:nvPr/>
        </p:nvSpPr>
        <p:spPr>
          <a:xfrm>
            <a:off x="5010755" y="3347495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4D03FBD-3E10-4999-B943-F08FB2AD2581}"/>
              </a:ext>
            </a:extLst>
          </p:cNvPr>
          <p:cNvSpPr/>
          <p:nvPr/>
        </p:nvSpPr>
        <p:spPr>
          <a:xfrm>
            <a:off x="5013232" y="398791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70CFB3-FCB3-4E77-BCC5-422376279477}"/>
              </a:ext>
            </a:extLst>
          </p:cNvPr>
          <p:cNvSpPr/>
          <p:nvPr/>
        </p:nvSpPr>
        <p:spPr>
          <a:xfrm>
            <a:off x="5010755" y="4628327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B3A715-EC5F-49A0-8BFC-85F45157F685}"/>
              </a:ext>
            </a:extLst>
          </p:cNvPr>
          <p:cNvSpPr/>
          <p:nvPr/>
        </p:nvSpPr>
        <p:spPr>
          <a:xfrm>
            <a:off x="5010755" y="559503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946D98-25B1-43CA-BE7B-0563EE837B10}"/>
              </a:ext>
            </a:extLst>
          </p:cNvPr>
          <p:cNvCxnSpPr>
            <a:cxnSpLocks/>
          </p:cNvCxnSpPr>
          <p:nvPr/>
        </p:nvCxnSpPr>
        <p:spPr>
          <a:xfrm flipH="1">
            <a:off x="146304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FD206F-9A68-40D9-A75C-DD67BFBDEA0B}"/>
              </a:ext>
            </a:extLst>
          </p:cNvPr>
          <p:cNvCxnSpPr>
            <a:cxnSpLocks/>
          </p:cNvCxnSpPr>
          <p:nvPr/>
        </p:nvCxnSpPr>
        <p:spPr>
          <a:xfrm flipH="1">
            <a:off x="201168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1817FF-66E9-4545-81D8-6447A08B54D2}"/>
              </a:ext>
            </a:extLst>
          </p:cNvPr>
          <p:cNvCxnSpPr>
            <a:cxnSpLocks/>
          </p:cNvCxnSpPr>
          <p:nvPr/>
        </p:nvCxnSpPr>
        <p:spPr>
          <a:xfrm flipH="1">
            <a:off x="256032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2878F3C-E873-49A1-A206-72C0CD8B3310}"/>
              </a:ext>
            </a:extLst>
          </p:cNvPr>
          <p:cNvCxnSpPr>
            <a:cxnSpLocks/>
          </p:cNvCxnSpPr>
          <p:nvPr/>
        </p:nvCxnSpPr>
        <p:spPr>
          <a:xfrm flipH="1">
            <a:off x="146304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141B92-D16F-45BD-8E41-B58C4436DB3B}"/>
              </a:ext>
            </a:extLst>
          </p:cNvPr>
          <p:cNvCxnSpPr>
            <a:cxnSpLocks/>
          </p:cNvCxnSpPr>
          <p:nvPr/>
        </p:nvCxnSpPr>
        <p:spPr>
          <a:xfrm flipH="1">
            <a:off x="201168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13D5C1-7B05-439D-8B8B-3BE3BECBDABF}"/>
              </a:ext>
            </a:extLst>
          </p:cNvPr>
          <p:cNvCxnSpPr>
            <a:cxnSpLocks/>
          </p:cNvCxnSpPr>
          <p:nvPr/>
        </p:nvCxnSpPr>
        <p:spPr>
          <a:xfrm flipH="1">
            <a:off x="256032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eft Brace 74">
            <a:extLst>
              <a:ext uri="{FF2B5EF4-FFF2-40B4-BE49-F238E27FC236}">
                <a16:creationId xmlns:a16="http://schemas.microsoft.com/office/drawing/2014/main" id="{F0DA9DD9-E81B-4B17-BB26-FB7D26143422}"/>
              </a:ext>
            </a:extLst>
          </p:cNvPr>
          <p:cNvSpPr/>
          <p:nvPr/>
        </p:nvSpPr>
        <p:spPr>
          <a:xfrm rot="10800000">
            <a:off x="5669280" y="1005840"/>
            <a:ext cx="242252" cy="18288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5E0B0B98-85A4-4F57-8351-2D25205E4BF4}"/>
              </a:ext>
            </a:extLst>
          </p:cNvPr>
          <p:cNvSpPr/>
          <p:nvPr/>
        </p:nvSpPr>
        <p:spPr>
          <a:xfrm rot="10800000">
            <a:off x="5669280" y="3291840"/>
            <a:ext cx="242252" cy="18288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E9334ADC-939A-4E6D-B8E4-447036055C70}"/>
              </a:ext>
            </a:extLst>
          </p:cNvPr>
          <p:cNvSpPr/>
          <p:nvPr/>
        </p:nvSpPr>
        <p:spPr>
          <a:xfrm rot="10800000">
            <a:off x="5669280" y="5577840"/>
            <a:ext cx="242252" cy="54864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91AE5-4333-444E-808E-9FD7CA73F3F2}"/>
              </a:ext>
            </a:extLst>
          </p:cNvPr>
          <p:cNvSpPr txBox="1"/>
          <p:nvPr/>
        </p:nvSpPr>
        <p:spPr>
          <a:xfrm>
            <a:off x="5790405" y="1518616"/>
            <a:ext cx="198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73D3FC-61E3-430D-B85C-697FBF41D9FB}"/>
              </a:ext>
            </a:extLst>
          </p:cNvPr>
          <p:cNvSpPr txBox="1"/>
          <p:nvPr/>
        </p:nvSpPr>
        <p:spPr>
          <a:xfrm>
            <a:off x="5751745" y="3797330"/>
            <a:ext cx="198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Low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11DE67-732C-4BBE-977F-245E4FEEA0E4}"/>
              </a:ext>
            </a:extLst>
          </p:cNvPr>
          <p:cNvSpPr txBox="1"/>
          <p:nvPr/>
        </p:nvSpPr>
        <p:spPr>
          <a:xfrm>
            <a:off x="5846449" y="5399644"/>
            <a:ext cx="254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41629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D9856E-91F8-49B1-9150-888CE84A5F81}"/>
              </a:ext>
            </a:extLst>
          </p:cNvPr>
          <p:cNvSpPr/>
          <p:nvPr/>
        </p:nvSpPr>
        <p:spPr>
          <a:xfrm>
            <a:off x="6807564" y="334990"/>
            <a:ext cx="3758478" cy="9298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Collapsing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ABE9-9E0C-4F38-B711-8E8F01E79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F5EDFE9-7F3F-465F-9F02-A3CBDE15F7BB}"/>
              </a:ext>
            </a:extLst>
          </p:cNvPr>
          <p:cNvCxnSpPr>
            <a:cxnSpLocks/>
          </p:cNvCxnSpPr>
          <p:nvPr/>
        </p:nvCxnSpPr>
        <p:spPr>
          <a:xfrm flipH="1">
            <a:off x="329339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4" name="Graphic 263" descr="Badge 1 with solid fill">
            <a:extLst>
              <a:ext uri="{FF2B5EF4-FFF2-40B4-BE49-F238E27FC236}">
                <a16:creationId xmlns:a16="http://schemas.microsoft.com/office/drawing/2014/main" id="{B4405239-11FB-4B35-BEDA-EDB16709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390" y="1030291"/>
            <a:ext cx="545301" cy="545301"/>
          </a:xfrm>
          <a:prstGeom prst="rect">
            <a:avLst/>
          </a:prstGeom>
        </p:spPr>
      </p:pic>
      <p:pic>
        <p:nvPicPr>
          <p:cNvPr id="265" name="Graphic 264" descr="Badge with solid fill">
            <a:extLst>
              <a:ext uri="{FF2B5EF4-FFF2-40B4-BE49-F238E27FC236}">
                <a16:creationId xmlns:a16="http://schemas.microsoft.com/office/drawing/2014/main" id="{9417E9D5-BCBF-40F1-B540-CF122D70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390" y="1670371"/>
            <a:ext cx="545301" cy="545301"/>
          </a:xfrm>
          <a:prstGeom prst="rect">
            <a:avLst/>
          </a:prstGeom>
        </p:spPr>
      </p:pic>
      <p:pic>
        <p:nvPicPr>
          <p:cNvPr id="266" name="Graphic 265" descr="Badge 3 with solid fill">
            <a:extLst>
              <a:ext uri="{FF2B5EF4-FFF2-40B4-BE49-F238E27FC236}">
                <a16:creationId xmlns:a16="http://schemas.microsoft.com/office/drawing/2014/main" id="{AA36B4F9-DCD9-447E-AA74-4EDAD0913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3390" y="2310451"/>
            <a:ext cx="545301" cy="5453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BE2C7F-A3DD-4460-BB2F-947F39432D3E}"/>
              </a:ext>
            </a:extLst>
          </p:cNvPr>
          <p:cNvCxnSpPr>
            <a:cxnSpLocks/>
          </p:cNvCxnSpPr>
          <p:nvPr/>
        </p:nvCxnSpPr>
        <p:spPr>
          <a:xfrm flipH="1">
            <a:off x="915950" y="93885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Badge 1 with solid fill">
            <a:extLst>
              <a:ext uri="{FF2B5EF4-FFF2-40B4-BE49-F238E27FC236}">
                <a16:creationId xmlns:a16="http://schemas.microsoft.com/office/drawing/2014/main" id="{0A0682DE-68AC-4073-950E-7232608FB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950" y="1030291"/>
            <a:ext cx="545301" cy="545301"/>
          </a:xfrm>
          <a:prstGeom prst="rect">
            <a:avLst/>
          </a:prstGeom>
        </p:spPr>
      </p:pic>
      <p:pic>
        <p:nvPicPr>
          <p:cNvPr id="56" name="Graphic 55" descr="Badge with solid fill">
            <a:extLst>
              <a:ext uri="{FF2B5EF4-FFF2-40B4-BE49-F238E27FC236}">
                <a16:creationId xmlns:a16="http://schemas.microsoft.com/office/drawing/2014/main" id="{4AC4EC38-A61D-4B7A-B3FF-D3CC47CBE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4590" y="1030291"/>
            <a:ext cx="545301" cy="545301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A7AB8EB-DD98-43D4-B221-E5E84734A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030291"/>
            <a:ext cx="545301" cy="545301"/>
          </a:xfrm>
          <a:prstGeom prst="rect">
            <a:avLst/>
          </a:prstGeom>
        </p:spPr>
      </p:pic>
      <p:pic>
        <p:nvPicPr>
          <p:cNvPr id="63" name="Graphic 62" descr="Badge 1 with solid fill">
            <a:extLst>
              <a:ext uri="{FF2B5EF4-FFF2-40B4-BE49-F238E27FC236}">
                <a16:creationId xmlns:a16="http://schemas.microsoft.com/office/drawing/2014/main" id="{6719AE42-1EFB-4603-A738-84AD5264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50" y="1667032"/>
            <a:ext cx="545301" cy="545301"/>
          </a:xfrm>
          <a:prstGeom prst="rect">
            <a:avLst/>
          </a:prstGeom>
        </p:spPr>
      </p:pic>
      <p:pic>
        <p:nvPicPr>
          <p:cNvPr id="64" name="Graphic 63" descr="Badge with solid fill">
            <a:extLst>
              <a:ext uri="{FF2B5EF4-FFF2-40B4-BE49-F238E27FC236}">
                <a16:creationId xmlns:a16="http://schemas.microsoft.com/office/drawing/2014/main" id="{36B5694A-8B3E-4600-B1B2-C5CF7E528A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4590" y="1667032"/>
            <a:ext cx="545301" cy="545301"/>
          </a:xfrm>
          <a:prstGeom prst="rect">
            <a:avLst/>
          </a:prstGeom>
        </p:spPr>
      </p:pic>
      <p:pic>
        <p:nvPicPr>
          <p:cNvPr id="65" name="Graphic 64" descr="Badge 3 with solid fill">
            <a:extLst>
              <a:ext uri="{FF2B5EF4-FFF2-40B4-BE49-F238E27FC236}">
                <a16:creationId xmlns:a16="http://schemas.microsoft.com/office/drawing/2014/main" id="{70F4EBC7-DC1C-4673-9802-DCAD8C194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13230" y="1667032"/>
            <a:ext cx="545301" cy="545301"/>
          </a:xfrm>
          <a:prstGeom prst="rect">
            <a:avLst/>
          </a:prstGeom>
        </p:spPr>
      </p:pic>
      <p:pic>
        <p:nvPicPr>
          <p:cNvPr id="66" name="Graphic 65" descr="Badge 1 with solid fill">
            <a:extLst>
              <a:ext uri="{FF2B5EF4-FFF2-40B4-BE49-F238E27FC236}">
                <a16:creationId xmlns:a16="http://schemas.microsoft.com/office/drawing/2014/main" id="{35177F36-6322-4E3E-935D-0B88E725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57" y="2310451"/>
            <a:ext cx="545301" cy="545301"/>
          </a:xfrm>
          <a:prstGeom prst="rect">
            <a:avLst/>
          </a:prstGeom>
        </p:spPr>
      </p:pic>
      <p:pic>
        <p:nvPicPr>
          <p:cNvPr id="67" name="Graphic 66" descr="Badge with solid fill">
            <a:extLst>
              <a:ext uri="{FF2B5EF4-FFF2-40B4-BE49-F238E27FC236}">
                <a16:creationId xmlns:a16="http://schemas.microsoft.com/office/drawing/2014/main" id="{B9152898-D7EF-4D87-A129-849FD8C4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5497" y="2310451"/>
            <a:ext cx="545301" cy="545301"/>
          </a:xfrm>
          <a:prstGeom prst="rect">
            <a:avLst/>
          </a:prstGeom>
        </p:spPr>
      </p:pic>
      <p:pic>
        <p:nvPicPr>
          <p:cNvPr id="68" name="Graphic 67" descr="Badge 3 with solid fill">
            <a:extLst>
              <a:ext uri="{FF2B5EF4-FFF2-40B4-BE49-F238E27FC236}">
                <a16:creationId xmlns:a16="http://schemas.microsoft.com/office/drawing/2014/main" id="{4602FCEA-EB92-4BDB-82AA-6F2B404DE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4137" y="2310451"/>
            <a:ext cx="545301" cy="545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8781E-4815-4C56-B7CE-E3878A485AA5}"/>
              </a:ext>
            </a:extLst>
          </p:cNvPr>
          <p:cNvSpPr txBox="1"/>
          <p:nvPr/>
        </p:nvSpPr>
        <p:spPr>
          <a:xfrm>
            <a:off x="448227" y="93885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High Reward Color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87B514-F29E-4EA7-B697-FA996FEE0FE3}"/>
              </a:ext>
            </a:extLst>
          </p:cNvPr>
          <p:cNvCxnSpPr>
            <a:cxnSpLocks/>
          </p:cNvCxnSpPr>
          <p:nvPr/>
        </p:nvCxnSpPr>
        <p:spPr>
          <a:xfrm flipH="1">
            <a:off x="3289144" y="3198291"/>
            <a:ext cx="0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E4CF29-6510-4C23-9E45-6517600F7EB5}"/>
              </a:ext>
            </a:extLst>
          </p:cNvPr>
          <p:cNvCxnSpPr>
            <a:cxnSpLocks/>
          </p:cNvCxnSpPr>
          <p:nvPr/>
        </p:nvCxnSpPr>
        <p:spPr>
          <a:xfrm>
            <a:off x="3837784" y="3198291"/>
            <a:ext cx="19573" cy="2011680"/>
          </a:xfrm>
          <a:prstGeom prst="line">
            <a:avLst/>
          </a:prstGeom>
          <a:ln w="38100" cap="rnd">
            <a:solidFill>
              <a:srgbClr val="00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1BFB5C1B-AD3B-4C3D-B4BF-EE68D263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144" y="3289731"/>
            <a:ext cx="545301" cy="545301"/>
          </a:xfrm>
          <a:prstGeom prst="rect">
            <a:avLst/>
          </a:prstGeom>
        </p:spPr>
      </p:pic>
      <p:pic>
        <p:nvPicPr>
          <p:cNvPr id="112" name="Graphic 111" descr="Badge with solid fill">
            <a:extLst>
              <a:ext uri="{FF2B5EF4-FFF2-40B4-BE49-F238E27FC236}">
                <a16:creationId xmlns:a16="http://schemas.microsoft.com/office/drawing/2014/main" id="{EBE8F1E7-C429-4440-8ADD-F8588D44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144" y="3929811"/>
            <a:ext cx="545301" cy="545301"/>
          </a:xfrm>
          <a:prstGeom prst="rect">
            <a:avLst/>
          </a:prstGeom>
        </p:spPr>
      </p:pic>
      <p:pic>
        <p:nvPicPr>
          <p:cNvPr id="113" name="Graphic 112" descr="Badge 3 with solid fill">
            <a:extLst>
              <a:ext uri="{FF2B5EF4-FFF2-40B4-BE49-F238E27FC236}">
                <a16:creationId xmlns:a16="http://schemas.microsoft.com/office/drawing/2014/main" id="{A7B77408-D380-4868-B345-2534FD1DE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144" y="4569891"/>
            <a:ext cx="545301" cy="545301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482B3A-CA65-4FE9-AABF-57E37C1DEB65}"/>
              </a:ext>
            </a:extLst>
          </p:cNvPr>
          <p:cNvCxnSpPr>
            <a:cxnSpLocks/>
          </p:cNvCxnSpPr>
          <p:nvPr/>
        </p:nvCxnSpPr>
        <p:spPr>
          <a:xfrm flipH="1">
            <a:off x="911704" y="3198291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21" descr="Badge 1 with solid fill">
            <a:extLst>
              <a:ext uri="{FF2B5EF4-FFF2-40B4-BE49-F238E27FC236}">
                <a16:creationId xmlns:a16="http://schemas.microsoft.com/office/drawing/2014/main" id="{F07EBF35-899D-4CE6-8C6A-A109359F49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1704" y="3289731"/>
            <a:ext cx="545301" cy="545301"/>
          </a:xfrm>
          <a:prstGeom prst="rect">
            <a:avLst/>
          </a:prstGeom>
        </p:spPr>
      </p:pic>
      <p:pic>
        <p:nvPicPr>
          <p:cNvPr id="123" name="Graphic 122" descr="Badge with solid fill">
            <a:extLst>
              <a:ext uri="{FF2B5EF4-FFF2-40B4-BE49-F238E27FC236}">
                <a16:creationId xmlns:a16="http://schemas.microsoft.com/office/drawing/2014/main" id="{68EC2E3D-4F41-486C-84CB-5E5F8080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0344" y="3289731"/>
            <a:ext cx="545301" cy="545301"/>
          </a:xfrm>
          <a:prstGeom prst="rect">
            <a:avLst/>
          </a:prstGeom>
        </p:spPr>
      </p:pic>
      <p:pic>
        <p:nvPicPr>
          <p:cNvPr id="124" name="Graphic 123" descr="Badge 3 with solid fill">
            <a:extLst>
              <a:ext uri="{FF2B5EF4-FFF2-40B4-BE49-F238E27FC236}">
                <a16:creationId xmlns:a16="http://schemas.microsoft.com/office/drawing/2014/main" id="{E8EA2A10-4D64-47AC-800B-9D0E1D358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8984" y="3289731"/>
            <a:ext cx="545301" cy="545301"/>
          </a:xfrm>
          <a:prstGeom prst="rect">
            <a:avLst/>
          </a:prstGeom>
        </p:spPr>
      </p:pic>
      <p:pic>
        <p:nvPicPr>
          <p:cNvPr id="126" name="Graphic 125" descr="Badge 1 with solid fill">
            <a:extLst>
              <a:ext uri="{FF2B5EF4-FFF2-40B4-BE49-F238E27FC236}">
                <a16:creationId xmlns:a16="http://schemas.microsoft.com/office/drawing/2014/main" id="{66797F3C-54B2-4765-BA39-2822D2CA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04" y="3926472"/>
            <a:ext cx="545301" cy="545301"/>
          </a:xfrm>
          <a:prstGeom prst="rect">
            <a:avLst/>
          </a:prstGeom>
        </p:spPr>
      </p:pic>
      <p:pic>
        <p:nvPicPr>
          <p:cNvPr id="127" name="Graphic 126" descr="Badge with solid fill">
            <a:extLst>
              <a:ext uri="{FF2B5EF4-FFF2-40B4-BE49-F238E27FC236}">
                <a16:creationId xmlns:a16="http://schemas.microsoft.com/office/drawing/2014/main" id="{28C5C4A9-C919-4BAB-827E-0D40B8CCC2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60344" y="3926472"/>
            <a:ext cx="545301" cy="545301"/>
          </a:xfrm>
          <a:prstGeom prst="rect">
            <a:avLst/>
          </a:prstGeom>
        </p:spPr>
      </p:pic>
      <p:pic>
        <p:nvPicPr>
          <p:cNvPr id="128" name="Graphic 127" descr="Badge 3 with solid fill">
            <a:extLst>
              <a:ext uri="{FF2B5EF4-FFF2-40B4-BE49-F238E27FC236}">
                <a16:creationId xmlns:a16="http://schemas.microsoft.com/office/drawing/2014/main" id="{3EAD36CD-6ADF-4C6A-8416-2D8268C50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8984" y="3926472"/>
            <a:ext cx="545301" cy="545301"/>
          </a:xfrm>
          <a:prstGeom prst="rect">
            <a:avLst/>
          </a:prstGeom>
        </p:spPr>
      </p:pic>
      <p:pic>
        <p:nvPicPr>
          <p:cNvPr id="129" name="Graphic 128" descr="Badge 1 with solid fill">
            <a:extLst>
              <a:ext uri="{FF2B5EF4-FFF2-40B4-BE49-F238E27FC236}">
                <a16:creationId xmlns:a16="http://schemas.microsoft.com/office/drawing/2014/main" id="{D429F71F-7C0B-4FAD-B983-892761B9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11" y="4569891"/>
            <a:ext cx="545301" cy="545301"/>
          </a:xfrm>
          <a:prstGeom prst="rect">
            <a:avLst/>
          </a:prstGeom>
        </p:spPr>
      </p:pic>
      <p:pic>
        <p:nvPicPr>
          <p:cNvPr id="130" name="Graphic 129" descr="Badge with solid fill">
            <a:extLst>
              <a:ext uri="{FF2B5EF4-FFF2-40B4-BE49-F238E27FC236}">
                <a16:creationId xmlns:a16="http://schemas.microsoft.com/office/drawing/2014/main" id="{E18C9B86-FF6F-4F7F-9ECE-5EDC5700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1251" y="4569891"/>
            <a:ext cx="545301" cy="545301"/>
          </a:xfrm>
          <a:prstGeom prst="rect">
            <a:avLst/>
          </a:prstGeom>
        </p:spPr>
      </p:pic>
      <p:pic>
        <p:nvPicPr>
          <p:cNvPr id="131" name="Graphic 130" descr="Badge 3 with solid fill">
            <a:extLst>
              <a:ext uri="{FF2B5EF4-FFF2-40B4-BE49-F238E27FC236}">
                <a16:creationId xmlns:a16="http://schemas.microsoft.com/office/drawing/2014/main" id="{23F75ED3-E118-4BAB-9D42-74AB5FD6B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09891" y="4569891"/>
            <a:ext cx="545301" cy="54530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FFDC9-694F-4EA4-81B8-5BDBB2B9B668}"/>
              </a:ext>
            </a:extLst>
          </p:cNvPr>
          <p:cNvSpPr txBox="1"/>
          <p:nvPr/>
        </p:nvSpPr>
        <p:spPr>
          <a:xfrm>
            <a:off x="443981" y="3198292"/>
            <a:ext cx="461665" cy="2011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Low Reward Color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538D763-9252-41B9-8D97-646C031D3F74}"/>
              </a:ext>
            </a:extLst>
          </p:cNvPr>
          <p:cNvCxnSpPr>
            <a:cxnSpLocks/>
          </p:cNvCxnSpPr>
          <p:nvPr/>
        </p:nvCxnSpPr>
        <p:spPr>
          <a:xfrm flipH="1">
            <a:off x="905646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c 146" descr="Badge 1 with solid fill">
            <a:extLst>
              <a:ext uri="{FF2B5EF4-FFF2-40B4-BE49-F238E27FC236}">
                <a16:creationId xmlns:a16="http://schemas.microsoft.com/office/drawing/2014/main" id="{3EFFA32E-F89A-4ED6-841E-5207CE27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646" y="5542493"/>
            <a:ext cx="545301" cy="545301"/>
          </a:xfrm>
          <a:prstGeom prst="rect">
            <a:avLst/>
          </a:prstGeom>
        </p:spPr>
      </p:pic>
      <p:pic>
        <p:nvPicPr>
          <p:cNvPr id="148" name="Graphic 147" descr="Badge with solid fill">
            <a:extLst>
              <a:ext uri="{FF2B5EF4-FFF2-40B4-BE49-F238E27FC236}">
                <a16:creationId xmlns:a16="http://schemas.microsoft.com/office/drawing/2014/main" id="{BC916FFB-9B11-4A0F-8E59-93487732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4286" y="5542493"/>
            <a:ext cx="545301" cy="545301"/>
          </a:xfrm>
          <a:prstGeom prst="rect">
            <a:avLst/>
          </a:prstGeom>
        </p:spPr>
      </p:pic>
      <p:pic>
        <p:nvPicPr>
          <p:cNvPr id="149" name="Graphic 148" descr="Badge 3 with solid fill">
            <a:extLst>
              <a:ext uri="{FF2B5EF4-FFF2-40B4-BE49-F238E27FC236}">
                <a16:creationId xmlns:a16="http://schemas.microsoft.com/office/drawing/2014/main" id="{64C7AE74-A8D8-4D17-BF35-A3935F6FC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2926" y="5542493"/>
            <a:ext cx="545301" cy="54530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24BB4A1-F12C-4ED5-A461-C633907BF9CF}"/>
              </a:ext>
            </a:extLst>
          </p:cNvPr>
          <p:cNvSpPr txBox="1"/>
          <p:nvPr/>
        </p:nvSpPr>
        <p:spPr>
          <a:xfrm>
            <a:off x="142160" y="5451054"/>
            <a:ext cx="738664" cy="6367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No Color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394F7D6-C7C4-4893-92BA-A38774C2CD3E}"/>
              </a:ext>
            </a:extLst>
          </p:cNvPr>
          <p:cNvSpPr txBox="1"/>
          <p:nvPr/>
        </p:nvSpPr>
        <p:spPr>
          <a:xfrm>
            <a:off x="919289" y="469407"/>
            <a:ext cx="16683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List Item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349635-6728-48F0-A134-C2D01861351A}"/>
              </a:ext>
            </a:extLst>
          </p:cNvPr>
          <p:cNvSpPr txBox="1"/>
          <p:nvPr/>
        </p:nvSpPr>
        <p:spPr>
          <a:xfrm>
            <a:off x="3313788" y="481294"/>
            <a:ext cx="213705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dirty="0"/>
              <a:t>Test Item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3D9486-7DD2-442D-AD6A-13502DE8B35F}"/>
              </a:ext>
            </a:extLst>
          </p:cNvPr>
          <p:cNvCxnSpPr>
            <a:cxnSpLocks/>
          </p:cNvCxnSpPr>
          <p:nvPr/>
        </p:nvCxnSpPr>
        <p:spPr>
          <a:xfrm flipH="1">
            <a:off x="146304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B890FB-3B6B-4D23-8183-388B81FA898A}"/>
              </a:ext>
            </a:extLst>
          </p:cNvPr>
          <p:cNvCxnSpPr>
            <a:cxnSpLocks/>
          </p:cNvCxnSpPr>
          <p:nvPr/>
        </p:nvCxnSpPr>
        <p:spPr>
          <a:xfrm flipH="1">
            <a:off x="201168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BED3DD-DF5C-4445-9A69-08FF9E4DA6A7}"/>
              </a:ext>
            </a:extLst>
          </p:cNvPr>
          <p:cNvCxnSpPr>
            <a:cxnSpLocks/>
          </p:cNvCxnSpPr>
          <p:nvPr/>
        </p:nvCxnSpPr>
        <p:spPr>
          <a:xfrm flipH="1">
            <a:off x="2560320" y="914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1FCD1C2-5303-4E07-9F89-BC53F793F974}"/>
              </a:ext>
            </a:extLst>
          </p:cNvPr>
          <p:cNvCxnSpPr>
            <a:cxnSpLocks/>
          </p:cNvCxnSpPr>
          <p:nvPr/>
        </p:nvCxnSpPr>
        <p:spPr>
          <a:xfrm flipH="1">
            <a:off x="3840480" y="914400"/>
            <a:ext cx="0" cy="20116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946D98-25B1-43CA-BE7B-0563EE837B10}"/>
              </a:ext>
            </a:extLst>
          </p:cNvPr>
          <p:cNvCxnSpPr>
            <a:cxnSpLocks/>
          </p:cNvCxnSpPr>
          <p:nvPr/>
        </p:nvCxnSpPr>
        <p:spPr>
          <a:xfrm flipH="1">
            <a:off x="146304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FD206F-9A68-40D9-A75C-DD67BFBDEA0B}"/>
              </a:ext>
            </a:extLst>
          </p:cNvPr>
          <p:cNvCxnSpPr>
            <a:cxnSpLocks/>
          </p:cNvCxnSpPr>
          <p:nvPr/>
        </p:nvCxnSpPr>
        <p:spPr>
          <a:xfrm flipH="1">
            <a:off x="201168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1817FF-66E9-4545-81D8-6447A08B54D2}"/>
              </a:ext>
            </a:extLst>
          </p:cNvPr>
          <p:cNvCxnSpPr>
            <a:cxnSpLocks/>
          </p:cNvCxnSpPr>
          <p:nvPr/>
        </p:nvCxnSpPr>
        <p:spPr>
          <a:xfrm flipH="1">
            <a:off x="2560320" y="3200400"/>
            <a:ext cx="0" cy="2011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2878F3C-E873-49A1-A206-72C0CD8B3310}"/>
              </a:ext>
            </a:extLst>
          </p:cNvPr>
          <p:cNvCxnSpPr>
            <a:cxnSpLocks/>
          </p:cNvCxnSpPr>
          <p:nvPr/>
        </p:nvCxnSpPr>
        <p:spPr>
          <a:xfrm flipH="1">
            <a:off x="146304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141B92-D16F-45BD-8E41-B58C4436DB3B}"/>
              </a:ext>
            </a:extLst>
          </p:cNvPr>
          <p:cNvCxnSpPr>
            <a:cxnSpLocks/>
          </p:cNvCxnSpPr>
          <p:nvPr/>
        </p:nvCxnSpPr>
        <p:spPr>
          <a:xfrm flipH="1">
            <a:off x="201168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13D5C1-7B05-439D-8B8B-3BE3BECBDABF}"/>
              </a:ext>
            </a:extLst>
          </p:cNvPr>
          <p:cNvCxnSpPr>
            <a:cxnSpLocks/>
          </p:cNvCxnSpPr>
          <p:nvPr/>
        </p:nvCxnSpPr>
        <p:spPr>
          <a:xfrm flipH="1">
            <a:off x="2560320" y="5486400"/>
            <a:ext cx="0" cy="6400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183B6DC8-F42F-4F9B-9A3E-D69681545645}"/>
              </a:ext>
            </a:extLst>
          </p:cNvPr>
          <p:cNvSpPr/>
          <p:nvPr/>
        </p:nvSpPr>
        <p:spPr>
          <a:xfrm rot="10800000">
            <a:off x="4434038" y="1005840"/>
            <a:ext cx="242252" cy="18288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7E7A6567-C333-42F5-AC7B-730B7D0DCC0E}"/>
              </a:ext>
            </a:extLst>
          </p:cNvPr>
          <p:cNvSpPr/>
          <p:nvPr/>
        </p:nvSpPr>
        <p:spPr>
          <a:xfrm rot="10800000">
            <a:off x="4434038" y="3291840"/>
            <a:ext cx="242252" cy="18288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CC5CAA-3587-45D7-ADBB-D3A77059C2FB}"/>
              </a:ext>
            </a:extLst>
          </p:cNvPr>
          <p:cNvSpPr txBox="1"/>
          <p:nvPr/>
        </p:nvSpPr>
        <p:spPr>
          <a:xfrm>
            <a:off x="4555163" y="1518616"/>
            <a:ext cx="198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03EF7-FAD2-421E-86AA-B8AB2FD16619}"/>
              </a:ext>
            </a:extLst>
          </p:cNvPr>
          <p:cNvSpPr txBox="1"/>
          <p:nvPr/>
        </p:nvSpPr>
        <p:spPr>
          <a:xfrm>
            <a:off x="4516503" y="3797330"/>
            <a:ext cx="198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FF00"/>
                </a:solidFill>
              </a:rPr>
              <a:t>Low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586F511-238D-4655-8CFE-20C50B21CB65}"/>
              </a:ext>
            </a:extLst>
          </p:cNvPr>
          <p:cNvSpPr/>
          <p:nvPr/>
        </p:nvSpPr>
        <p:spPr>
          <a:xfrm>
            <a:off x="3931920" y="1082730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C44AC22-EEA6-4E71-BC88-2B0CF4EF8BEF}"/>
              </a:ext>
            </a:extLst>
          </p:cNvPr>
          <p:cNvSpPr/>
          <p:nvPr/>
        </p:nvSpPr>
        <p:spPr>
          <a:xfrm>
            <a:off x="3931920" y="1723146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A351F5F-C1E2-42AF-A267-5048D9F5BB51}"/>
              </a:ext>
            </a:extLst>
          </p:cNvPr>
          <p:cNvSpPr/>
          <p:nvPr/>
        </p:nvSpPr>
        <p:spPr>
          <a:xfrm>
            <a:off x="3931920" y="2363562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9A85A5E-2E17-4F0F-A3F1-6151AD932F5B}"/>
              </a:ext>
            </a:extLst>
          </p:cNvPr>
          <p:cNvSpPr/>
          <p:nvPr/>
        </p:nvSpPr>
        <p:spPr>
          <a:xfrm>
            <a:off x="3931920" y="3347495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6AC710D-7A45-4786-83E1-B0A6AFAC6A26}"/>
              </a:ext>
            </a:extLst>
          </p:cNvPr>
          <p:cNvSpPr/>
          <p:nvPr/>
        </p:nvSpPr>
        <p:spPr>
          <a:xfrm>
            <a:off x="3931920" y="398791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9C498D2-18DA-4731-9C2E-1CF27666DECA}"/>
              </a:ext>
            </a:extLst>
          </p:cNvPr>
          <p:cNvSpPr/>
          <p:nvPr/>
        </p:nvSpPr>
        <p:spPr>
          <a:xfrm>
            <a:off x="3931920" y="4628327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pic>
        <p:nvPicPr>
          <p:cNvPr id="143" name="Graphic 142" descr="Badge 1 with solid fill">
            <a:extLst>
              <a:ext uri="{FF2B5EF4-FFF2-40B4-BE49-F238E27FC236}">
                <a16:creationId xmlns:a16="http://schemas.microsoft.com/office/drawing/2014/main" id="{31654EEC-6A13-44B0-B8E1-6610120B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086" y="5542493"/>
            <a:ext cx="545301" cy="545301"/>
          </a:xfrm>
          <a:prstGeom prst="rect">
            <a:avLst/>
          </a:prstGeom>
        </p:spPr>
      </p:pic>
      <p:pic>
        <p:nvPicPr>
          <p:cNvPr id="144" name="Graphic 143" descr="Badge with solid fill">
            <a:extLst>
              <a:ext uri="{FF2B5EF4-FFF2-40B4-BE49-F238E27FC236}">
                <a16:creationId xmlns:a16="http://schemas.microsoft.com/office/drawing/2014/main" id="{E9815377-BF4B-49BD-AC1A-5BABF9FD4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1726" y="5542493"/>
            <a:ext cx="545301" cy="545301"/>
          </a:xfrm>
          <a:prstGeom prst="rect">
            <a:avLst/>
          </a:prstGeom>
        </p:spPr>
      </p:pic>
      <p:pic>
        <p:nvPicPr>
          <p:cNvPr id="146" name="Graphic 145" descr="Badge 3 with solid fill">
            <a:extLst>
              <a:ext uri="{FF2B5EF4-FFF2-40B4-BE49-F238E27FC236}">
                <a16:creationId xmlns:a16="http://schemas.microsoft.com/office/drawing/2014/main" id="{DA34739F-394D-4804-8CA3-F48AEE396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0366" y="5542493"/>
            <a:ext cx="545301" cy="545301"/>
          </a:xfrm>
          <a:prstGeom prst="rect">
            <a:avLst/>
          </a:prstGeom>
        </p:spPr>
      </p:pic>
      <p:sp>
        <p:nvSpPr>
          <p:cNvPr id="150" name="Oval 149">
            <a:extLst>
              <a:ext uri="{FF2B5EF4-FFF2-40B4-BE49-F238E27FC236}">
                <a16:creationId xmlns:a16="http://schemas.microsoft.com/office/drawing/2014/main" id="{005C7E0D-4F78-438B-9095-AF3EEA1F1084}"/>
              </a:ext>
            </a:extLst>
          </p:cNvPr>
          <p:cNvSpPr/>
          <p:nvPr/>
        </p:nvSpPr>
        <p:spPr>
          <a:xfrm>
            <a:off x="5010755" y="5595031"/>
            <a:ext cx="433071" cy="43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3DE21A6C-9B6D-4D93-BECB-A73016A6F719}"/>
              </a:ext>
            </a:extLst>
          </p:cNvPr>
          <p:cNvSpPr/>
          <p:nvPr/>
        </p:nvSpPr>
        <p:spPr>
          <a:xfrm rot="10800000">
            <a:off x="5669280" y="5577840"/>
            <a:ext cx="242252" cy="54864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B81FF1-B9D3-4ED3-BD4D-368BA770542E}"/>
              </a:ext>
            </a:extLst>
          </p:cNvPr>
          <p:cNvSpPr txBox="1"/>
          <p:nvPr/>
        </p:nvSpPr>
        <p:spPr>
          <a:xfrm>
            <a:off x="5846449" y="5399644"/>
            <a:ext cx="254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40463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627D51-0D99-4B54-956A-AD34E91A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9918B-7479-4A1E-A064-DA58412D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and False Alarm Rate by Color Value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8C84DB-BB2F-4DB9-A9DB-EF12B5F0A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6356348"/>
            <a:ext cx="2984499" cy="501652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Color Value: </a:t>
            </a:r>
            <a:r>
              <a:rPr lang="en-US" sz="1800" dirty="0">
                <a:solidFill>
                  <a:srgbClr val="FF0000"/>
                </a:solidFill>
              </a:rPr>
              <a:t>High </a:t>
            </a:r>
            <a:r>
              <a:rPr lang="en-US" sz="1800" dirty="0">
                <a:solidFill>
                  <a:srgbClr val="00FF00"/>
                </a:solidFill>
              </a:rPr>
              <a:t>Low </a:t>
            </a:r>
            <a:r>
              <a:rPr lang="en-US" sz="1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A7D34-4057-4EC9-AC39-7BF6AFB7AE58}"/>
              </a:ext>
            </a:extLst>
          </p:cNvPr>
          <p:cNvSpPr txBox="1"/>
          <p:nvPr/>
        </p:nvSpPr>
        <p:spPr>
          <a:xfrm rot="16200000">
            <a:off x="22479" y="3533537"/>
            <a:ext cx="1422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Proportion</a:t>
            </a:r>
          </a:p>
        </p:txBody>
      </p:sp>
      <p:graphicFrame>
        <p:nvGraphicFramePr>
          <p:cNvPr id="31" name="Table 35">
            <a:extLst>
              <a:ext uri="{FF2B5EF4-FFF2-40B4-BE49-F238E27FC236}">
                <a16:creationId xmlns:a16="http://schemas.microsoft.com/office/drawing/2014/main" id="{37A97C39-0A67-4EFA-95D0-A82B5067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65276"/>
              </p:ext>
            </p:extLst>
          </p:nvPr>
        </p:nvGraphicFramePr>
        <p:xfrm>
          <a:off x="8222200" y="1898022"/>
          <a:ext cx="3134648" cy="280416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90274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Hit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False Alarm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</a:tbl>
          </a:graphicData>
        </a:graphic>
      </p:graphicFrame>
      <p:pic>
        <p:nvPicPr>
          <p:cNvPr id="32" name="Graphic 31" descr="Close outline">
            <a:extLst>
              <a:ext uri="{FF2B5EF4-FFF2-40B4-BE49-F238E27FC236}">
                <a16:creationId xmlns:a16="http://schemas.microsoft.com/office/drawing/2014/main" id="{0A9140BE-1512-4330-A257-915497ECF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2834640"/>
            <a:ext cx="914400" cy="914400"/>
          </a:xfrm>
          <a:prstGeom prst="rect">
            <a:avLst/>
          </a:prstGeom>
        </p:spPr>
      </p:pic>
      <p:pic>
        <p:nvPicPr>
          <p:cNvPr id="33" name="Graphic 32" descr="Close outline">
            <a:extLst>
              <a:ext uri="{FF2B5EF4-FFF2-40B4-BE49-F238E27FC236}">
                <a16:creationId xmlns:a16="http://schemas.microsoft.com/office/drawing/2014/main" id="{3C62AF9A-7703-49B3-BEE4-728EB2E32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749040"/>
            <a:ext cx="914400" cy="914400"/>
          </a:xfrm>
          <a:prstGeom prst="rect">
            <a:avLst/>
          </a:prstGeom>
        </p:spPr>
      </p:pic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100400E8-EFD2-412B-B75A-80F1DB8C5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7201" y="6356348"/>
            <a:ext cx="3276600" cy="501652"/>
          </a:xfrm>
        </p:spPr>
        <p:txBody>
          <a:bodyPr/>
          <a:lstStyle/>
          <a:p>
            <a:r>
              <a:rPr lang="en-US" dirty="0">
                <a:hlinkClick r:id="rId5" action="ppaction://hlinksldjump"/>
              </a:rPr>
              <a:t>Full Stats Here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3A7122-DB20-4024-BD19-546B2CB4E972}"/>
              </a:ext>
            </a:extLst>
          </p:cNvPr>
          <p:cNvSpPr txBox="1"/>
          <p:nvPr/>
        </p:nvSpPr>
        <p:spPr>
          <a:xfrm>
            <a:off x="1348739" y="5822591"/>
            <a:ext cx="591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Response Measure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0CCD833-4F4E-445F-AE0C-623645FD1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52" y="1834778"/>
            <a:ext cx="6428571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Sensitivity by Color Value 500 x 400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6A0CA4-65A0-4C64-B72A-C49D78FC9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1016676" y="3360558"/>
            <a:ext cx="350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Detection Sensitivity (d’)</a:t>
            </a:r>
          </a:p>
        </p:txBody>
      </p:sp>
      <p:graphicFrame>
        <p:nvGraphicFramePr>
          <p:cNvPr id="22" name="Table 35">
            <a:extLst>
              <a:ext uri="{FF2B5EF4-FFF2-40B4-BE49-F238E27FC236}">
                <a16:creationId xmlns:a16="http://schemas.microsoft.com/office/drawing/2014/main" id="{9C5653E4-8FF7-474C-B536-08303231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82312"/>
              </p:ext>
            </p:extLst>
          </p:nvPr>
        </p:nvGraphicFramePr>
        <p:xfrm>
          <a:off x="7600950" y="1898022"/>
          <a:ext cx="3755898" cy="33361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Discriminability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037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8F243A-C6AE-4DEF-8AD1-E4BA9EAF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825624"/>
            <a:ext cx="4761905" cy="3809524"/>
          </a:xfrm>
          <a:prstGeom prst="rect">
            <a:avLst/>
          </a:prstGeom>
        </p:spPr>
      </p:pic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8E2E4A0D-CF23-47E4-91E0-75F5EAB8F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720" y="250317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5DF49A-4D4B-4E70-A861-E423C8C63AC4}"/>
              </a:ext>
            </a:extLst>
          </p:cNvPr>
          <p:cNvSpPr txBox="1"/>
          <p:nvPr/>
        </p:nvSpPr>
        <p:spPr>
          <a:xfrm>
            <a:off x="1422400" y="5822591"/>
            <a:ext cx="421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 Condition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6B5B42C-916F-4CB7-A658-EBC0587F9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7201" y="6356348"/>
            <a:ext cx="3276600" cy="501652"/>
          </a:xfrm>
        </p:spPr>
        <p:txBody>
          <a:bodyPr/>
          <a:lstStyle/>
          <a:p>
            <a:r>
              <a:rPr lang="en-US" dirty="0">
                <a:hlinkClick r:id="rId6" action="ppaction://hlinksldjump"/>
              </a:rPr>
              <a:t>Full Stats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Bias by Reward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A8D196-C9A4-4944-ABEC-B46CC8300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77201" y="6356348"/>
            <a:ext cx="3276600" cy="501652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Full Stats Here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6A0CA4-65A0-4C64-B72A-C49D78FC9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1016676" y="3360558"/>
            <a:ext cx="350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Response Bias (c)</a:t>
            </a:r>
          </a:p>
        </p:txBody>
      </p:sp>
      <p:graphicFrame>
        <p:nvGraphicFramePr>
          <p:cNvPr id="22" name="Table 35">
            <a:extLst>
              <a:ext uri="{FF2B5EF4-FFF2-40B4-BE49-F238E27FC236}">
                <a16:creationId xmlns:a16="http://schemas.microsoft.com/office/drawing/2014/main" id="{9C5653E4-8FF7-474C-B536-08303231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80264"/>
              </p:ext>
            </p:extLst>
          </p:nvPr>
        </p:nvGraphicFramePr>
        <p:xfrm>
          <a:off x="7600950" y="1898022"/>
          <a:ext cx="3755898" cy="33361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Discriminability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95757"/>
                  </a:ext>
                </a:extLst>
              </a:tr>
            </a:tbl>
          </a:graphicData>
        </a:graphic>
      </p:graphicFrame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8E2E4A0D-CF23-47E4-91E0-75F5EAB8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2503170"/>
            <a:ext cx="914400" cy="914400"/>
          </a:xfrm>
          <a:prstGeom prst="rect">
            <a:avLst/>
          </a:prstGeom>
        </p:spPr>
      </p:pic>
      <p:pic>
        <p:nvPicPr>
          <p:cNvPr id="24" name="Graphic 23" descr="Close outline">
            <a:extLst>
              <a:ext uri="{FF2B5EF4-FFF2-40B4-BE49-F238E27FC236}">
                <a16:creationId xmlns:a16="http://schemas.microsoft.com/office/drawing/2014/main" id="{3FA8F982-37D7-48A2-91A8-2F54A0E4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406140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8D804E-40CB-439A-8537-5EE2863FC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27" y="1825624"/>
            <a:ext cx="4761905" cy="3809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C02141-CF14-4D90-A0B3-65BDA072DC24}"/>
              </a:ext>
            </a:extLst>
          </p:cNvPr>
          <p:cNvSpPr txBox="1"/>
          <p:nvPr/>
        </p:nvSpPr>
        <p:spPr>
          <a:xfrm>
            <a:off x="1422400" y="5822591"/>
            <a:ext cx="421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 Condition</a:t>
            </a:r>
          </a:p>
        </p:txBody>
      </p:sp>
    </p:spTree>
    <p:extLst>
      <p:ext uri="{BB962C8B-B14F-4D97-AF65-F5344CB8AC3E}">
        <p14:creationId xmlns:p14="http://schemas.microsoft.com/office/powerpoint/2010/main" val="33155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3578A-A6BD-46EA-ADA9-B4B52331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86F54-33FF-4C49-84B0-97F0A370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by Reward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A8D196-C9A4-4944-ABEC-B46CC8300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Full Stats Here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7940-198E-4E1E-873B-3655C43DD8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46521-F4FA-4880-9409-2A7F9973309D}"/>
              </a:ext>
            </a:extLst>
          </p:cNvPr>
          <p:cNvSpPr txBox="1"/>
          <p:nvPr/>
        </p:nvSpPr>
        <p:spPr>
          <a:xfrm rot="16200000">
            <a:off x="-1016676" y="3360558"/>
            <a:ext cx="3500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Response Time (</a:t>
            </a:r>
            <a:r>
              <a:rPr lang="en-US" sz="2200" dirty="0" err="1"/>
              <a:t>ms</a:t>
            </a:r>
            <a:r>
              <a:rPr lang="en-US" sz="2200" dirty="0"/>
              <a:t>)</a:t>
            </a:r>
          </a:p>
        </p:txBody>
      </p:sp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8E2E4A0D-CF23-47E4-91E0-75F5EAB8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250317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C02141-CF14-4D90-A0B3-65BDA072DC24}"/>
              </a:ext>
            </a:extLst>
          </p:cNvPr>
          <p:cNvSpPr txBox="1"/>
          <p:nvPr/>
        </p:nvSpPr>
        <p:spPr>
          <a:xfrm>
            <a:off x="1422400" y="5822591"/>
            <a:ext cx="421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Reward Condition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FB837B-A2E7-45B5-B83B-690632C9A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27" y="1833682"/>
            <a:ext cx="4761905" cy="3809524"/>
          </a:xfrm>
          <a:prstGeom prst="rect">
            <a:avLst/>
          </a:prstGeom>
        </p:spPr>
      </p:pic>
      <p:graphicFrame>
        <p:nvGraphicFramePr>
          <p:cNvPr id="15" name="Table 35">
            <a:extLst>
              <a:ext uri="{FF2B5EF4-FFF2-40B4-BE49-F238E27FC236}">
                <a16:creationId xmlns:a16="http://schemas.microsoft.com/office/drawing/2014/main" id="{6B2182EB-4437-4D19-BD4B-A7D8CD9D2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59314"/>
              </p:ext>
            </p:extLst>
          </p:nvPr>
        </p:nvGraphicFramePr>
        <p:xfrm>
          <a:off x="7600950" y="1898022"/>
          <a:ext cx="3755898" cy="33361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523998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5929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Discriminability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95757"/>
                  </a:ext>
                </a:extLst>
              </a:tr>
            </a:tbl>
          </a:graphicData>
        </a:graphic>
      </p:graphicFrame>
      <p:pic>
        <p:nvPicPr>
          <p:cNvPr id="16" name="Graphic 15" descr="Close outline">
            <a:extLst>
              <a:ext uri="{FF2B5EF4-FFF2-40B4-BE49-F238E27FC236}">
                <a16:creationId xmlns:a16="http://schemas.microsoft.com/office/drawing/2014/main" id="{571F53B9-D400-4F6D-B677-FADFEF7B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3406140"/>
            <a:ext cx="914400" cy="914400"/>
          </a:xfrm>
          <a:prstGeom prst="rect">
            <a:avLst/>
          </a:prstGeom>
        </p:spPr>
      </p:pic>
      <p:pic>
        <p:nvPicPr>
          <p:cNvPr id="17" name="Graphic 16" descr="Close outline">
            <a:extLst>
              <a:ext uri="{FF2B5EF4-FFF2-40B4-BE49-F238E27FC236}">
                <a16:creationId xmlns:a16="http://schemas.microsoft.com/office/drawing/2014/main" id="{3B01F7A3-ADD6-4738-A621-85D1F3562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2720" y="43091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 talk: Audi, Traffic Light Information and the future of what—and  how—to drive - Audi Newsroom">
            <a:extLst>
              <a:ext uri="{FF2B5EF4-FFF2-40B4-BE49-F238E27FC236}">
                <a16:creationId xmlns:a16="http://schemas.microsoft.com/office/drawing/2014/main" id="{1B3BF16E-BF65-4772-8056-B6A8025B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7B5A6-BA99-486E-BED4-01713EC5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20" y="-175260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9F4988-05A5-4C5C-A758-344FD3C6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by Reward Condition and Target Position 1100 x 425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275F96-4328-45BC-81CC-00E52510E193}"/>
              </a:ext>
            </a:extLst>
          </p:cNvPr>
          <p:cNvSpPr txBox="1">
            <a:spLocks/>
          </p:cNvSpPr>
          <p:nvPr/>
        </p:nvSpPr>
        <p:spPr>
          <a:xfrm>
            <a:off x="838201" y="6356348"/>
            <a:ext cx="2806699" cy="5016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Color Value: </a:t>
            </a:r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>
                <a:solidFill>
                  <a:srgbClr val="00FF00"/>
                </a:solidFill>
              </a:rPr>
              <a:t>Low </a:t>
            </a:r>
            <a:r>
              <a:rPr lang="en-US" dirty="0">
                <a:solidFill>
                  <a:schemeClr val="tx1"/>
                </a:solidFill>
              </a:rPr>
              <a:t>None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6146C3-B45C-4133-AE20-DEE9F137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5" y="1737360"/>
            <a:ext cx="10476190" cy="452380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480360D-EFCC-41C5-94CB-36E04697E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7EE88-989F-476A-A484-1AFA7720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Sensitivity by Reward Condition and Target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C6A8-ED67-4D54-A100-A6D1967F2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Full Stats Here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DF9E7-D25F-4EA7-9DC1-E2E2069B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5" y="1737360"/>
            <a:ext cx="10476190" cy="4523809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8CC78A3-97EF-435D-B0FE-79933BB32BF2}"/>
              </a:ext>
            </a:extLst>
          </p:cNvPr>
          <p:cNvSpPr txBox="1">
            <a:spLocks/>
          </p:cNvSpPr>
          <p:nvPr/>
        </p:nvSpPr>
        <p:spPr>
          <a:xfrm>
            <a:off x="838201" y="6356348"/>
            <a:ext cx="2806699" cy="5016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Color Value: </a:t>
            </a:r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>
                <a:solidFill>
                  <a:srgbClr val="00FF00"/>
                </a:solidFill>
              </a:rPr>
              <a:t>Low </a:t>
            </a:r>
            <a:r>
              <a:rPr lang="en-US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778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7EE88-989F-476A-A484-1AFA7720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Bias by Reward Condition and Target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C6A8-ED67-4D54-A100-A6D1967F2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Full Stats Here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18968-05A6-497C-AB79-C2C0FF41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5" y="1737360"/>
            <a:ext cx="10476190" cy="4523809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CAEF1D0-6530-453B-AF9F-D4CFBF7F2C6C}"/>
              </a:ext>
            </a:extLst>
          </p:cNvPr>
          <p:cNvSpPr txBox="1">
            <a:spLocks/>
          </p:cNvSpPr>
          <p:nvPr/>
        </p:nvSpPr>
        <p:spPr>
          <a:xfrm>
            <a:off x="838201" y="6356348"/>
            <a:ext cx="2806699" cy="5016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Color Value: </a:t>
            </a:r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>
                <a:solidFill>
                  <a:srgbClr val="00FF00"/>
                </a:solidFill>
              </a:rPr>
              <a:t>Low </a:t>
            </a:r>
            <a:r>
              <a:rPr lang="en-US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1266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7EE88-989F-476A-A484-1AFA7720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by Reward Condition and Target 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C6A8-ED67-4D54-A100-A6D1967F2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Full Stats Here</a:t>
            </a:r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CAEF1D0-6530-453B-AF9F-D4CFBF7F2C6C}"/>
              </a:ext>
            </a:extLst>
          </p:cNvPr>
          <p:cNvSpPr txBox="1">
            <a:spLocks/>
          </p:cNvSpPr>
          <p:nvPr/>
        </p:nvSpPr>
        <p:spPr>
          <a:xfrm>
            <a:off x="838201" y="6356348"/>
            <a:ext cx="2806699" cy="5016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Color Value: </a:t>
            </a:r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>
                <a:solidFill>
                  <a:srgbClr val="00FF00"/>
                </a:solidFill>
              </a:rPr>
              <a:t>Low </a:t>
            </a:r>
            <a:r>
              <a:rPr lang="en-US" dirty="0">
                <a:solidFill>
                  <a:schemeClr val="tx1"/>
                </a:solidFill>
              </a:rPr>
              <a:t>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7D7D9-E2E8-4C10-AA49-F5295AA9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5" y="1737360"/>
            <a:ext cx="10476190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00BA2-D8CF-4AF9-BECB-DFF5001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50F9-B84D-4FA2-AA26-DC956EEE4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03ED-8872-4236-9092-21BDB7114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DF3C6BD9-F2C3-44CC-A689-CECBC2E96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31158"/>
              </p:ext>
            </p:extLst>
          </p:nvPr>
        </p:nvGraphicFramePr>
        <p:xfrm>
          <a:off x="2349500" y="1819910"/>
          <a:ext cx="7492999" cy="383589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338287">
                  <a:extLst>
                    <a:ext uri="{9D8B030D-6E8A-4147-A177-3AD203B41FA5}">
                      <a16:colId xmlns:a16="http://schemas.microsoft.com/office/drawing/2014/main" val="4190486745"/>
                    </a:ext>
                  </a:extLst>
                </a:gridCol>
                <a:gridCol w="4154712">
                  <a:extLst>
                    <a:ext uri="{9D8B030D-6E8A-4147-A177-3AD203B41FA5}">
                      <a16:colId xmlns:a16="http://schemas.microsoft.com/office/drawing/2014/main" val="1757349547"/>
                    </a:ext>
                  </a:extLst>
                </a:gridCol>
              </a:tblGrid>
              <a:tr h="6755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 of reward magnitude on…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49606"/>
                  </a:ext>
                </a:extLst>
              </a:tr>
              <a:tr h="107658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Detection 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Direct relationship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15801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Response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Inverse relationship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21197"/>
                  </a:ext>
                </a:extLst>
              </a:tr>
              <a:tr h="104185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Inverse relationship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6886"/>
                  </a:ext>
                </a:extLst>
              </a:tr>
            </a:tbl>
          </a:graphicData>
        </a:graphic>
      </p:graphicFrame>
      <p:pic>
        <p:nvPicPr>
          <p:cNvPr id="6" name="Graphic 5" descr="Close outline">
            <a:extLst>
              <a:ext uri="{FF2B5EF4-FFF2-40B4-BE49-F238E27FC236}">
                <a16:creationId xmlns:a16="http://schemas.microsoft.com/office/drawing/2014/main" id="{13CD61AC-1E73-409D-A8F1-568055F98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9352" y="2568456"/>
            <a:ext cx="914400" cy="914400"/>
          </a:xfrm>
          <a:prstGeom prst="rect">
            <a:avLst/>
          </a:prstGeom>
        </p:spPr>
      </p:pic>
      <p:pic>
        <p:nvPicPr>
          <p:cNvPr id="9" name="Graphic 8" descr="Close outline">
            <a:extLst>
              <a:ext uri="{FF2B5EF4-FFF2-40B4-BE49-F238E27FC236}">
                <a16:creationId xmlns:a16="http://schemas.microsoft.com/office/drawing/2014/main" id="{479293E4-15AE-45A5-AD87-CCA882BE7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9352" y="4741402"/>
            <a:ext cx="914400" cy="914400"/>
          </a:xfrm>
          <a:prstGeom prst="rect">
            <a:avLst/>
          </a:prstGeom>
        </p:spPr>
      </p:pic>
      <p:pic>
        <p:nvPicPr>
          <p:cNvPr id="10" name="Graphic 9" descr="Question Mark outline">
            <a:extLst>
              <a:ext uri="{FF2B5EF4-FFF2-40B4-BE49-F238E27FC236}">
                <a16:creationId xmlns:a16="http://schemas.microsoft.com/office/drawing/2014/main" id="{68170500-58CE-430C-B352-35619D6C4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3726" y="3654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6EADF-493A-407E-A22B-7FE6F01C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Insufficient trials counts leading to more </a:t>
            </a:r>
            <a:r>
              <a:rPr lang="en-US" i="1" dirty="0"/>
              <a:t>d</a:t>
            </a:r>
            <a:r>
              <a:rPr lang="en-US" dirty="0"/>
              <a:t>’ corrections</a:t>
            </a:r>
          </a:p>
          <a:p>
            <a:pPr lvl="1"/>
            <a:r>
              <a:rPr lang="en-US" dirty="0"/>
              <a:t>Only 5 trials per bin in </a:t>
            </a:r>
            <a:r>
              <a:rPr lang="en-US" dirty="0" err="1"/>
              <a:t>uncollapsed</a:t>
            </a:r>
            <a:r>
              <a:rPr lang="en-US" dirty="0"/>
              <a:t> data set</a:t>
            </a:r>
          </a:p>
          <a:p>
            <a:r>
              <a:rPr lang="en-US" dirty="0"/>
              <a:t>Greater training required for transfer between less similar tasks</a:t>
            </a:r>
          </a:p>
          <a:p>
            <a:pPr lvl="1"/>
            <a:r>
              <a:rPr lang="en-US" dirty="0"/>
              <a:t>Gong &amp; Li (2014) use upwards of 800 training trials compared to only 200 in the present study </a:t>
            </a:r>
          </a:p>
          <a:p>
            <a:r>
              <a:rPr lang="en-US" dirty="0"/>
              <a:t>No colored non-reward stimuli to compare as a baseline. The control condition was simply the lack of any color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F00BA2-D8CF-4AF9-BECB-DFF5001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67E9CC-A111-4659-A312-BB5C646ED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3DDD9D-B7BD-495D-91CB-40519C9B3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22869-03B4-45B8-8FA1-9E662C62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9B9E97C-37B4-4A33-8F4E-5481C4654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9991B-2665-4AA6-8F05-E81CCF90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Response Statistics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4D5E42-3730-49D1-A1D3-AFB4E9E0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Here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9526EB-A1DE-4008-A0C8-A17045E0D5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0CEF52-E031-453B-A365-BED84F64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79721"/>
              </p:ext>
            </p:extLst>
          </p:nvPr>
        </p:nvGraphicFramePr>
        <p:xfrm>
          <a:off x="1561051" y="2221905"/>
          <a:ext cx="9069897" cy="19313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83549">
                  <a:extLst>
                    <a:ext uri="{9D8B030D-6E8A-4147-A177-3AD203B41FA5}">
                      <a16:colId xmlns:a16="http://schemas.microsoft.com/office/drawing/2014/main" val="3165946468"/>
                    </a:ext>
                  </a:extLst>
                </a:gridCol>
                <a:gridCol w="1838290">
                  <a:extLst>
                    <a:ext uri="{9D8B030D-6E8A-4147-A177-3AD203B41FA5}">
                      <a16:colId xmlns:a16="http://schemas.microsoft.com/office/drawing/2014/main" val="2725270731"/>
                    </a:ext>
                  </a:extLst>
                </a:gridCol>
                <a:gridCol w="1211228">
                  <a:extLst>
                    <a:ext uri="{9D8B030D-6E8A-4147-A177-3AD203B41FA5}">
                      <a16:colId xmlns:a16="http://schemas.microsoft.com/office/drawing/2014/main" val="1143488448"/>
                    </a:ext>
                  </a:extLst>
                </a:gridCol>
                <a:gridCol w="2236830">
                  <a:extLst>
                    <a:ext uri="{9D8B030D-6E8A-4147-A177-3AD203B41FA5}">
                      <a16:colId xmlns:a16="http://schemas.microsoft.com/office/drawing/2014/main" val="2558124699"/>
                    </a:ext>
                  </a:extLst>
                </a:gridCol>
              </a:tblGrid>
              <a:tr h="48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 Measure</a:t>
                      </a: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F(2,122)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BF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extLst>
                  <a:ext uri="{0D108BD9-81ED-4DB2-BD59-A6C34878D82A}">
                    <a16:rowId xmlns:a16="http://schemas.microsoft.com/office/drawing/2014/main" val="1964415995"/>
                  </a:ext>
                </a:extLst>
              </a:tr>
              <a:tr h="48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Response Time (</a:t>
                      </a:r>
                      <a:r>
                        <a:rPr lang="en-US" sz="2800" dirty="0" err="1">
                          <a:effectLst/>
                        </a:rPr>
                        <a:t>ms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0.129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.971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0.0618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extLst>
                  <a:ext uri="{0D108BD9-81ED-4DB2-BD59-A6C34878D82A}">
                    <a16:rowId xmlns:a16="http://schemas.microsoft.com/office/drawing/2014/main" val="280482883"/>
                  </a:ext>
                </a:extLst>
              </a:tr>
              <a:tr h="48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Discriminability (d’)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0.402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.670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0.0790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extLst>
                  <a:ext uri="{0D108BD9-81ED-4DB2-BD59-A6C34878D82A}">
                    <a16:rowId xmlns:a16="http://schemas.microsoft.com/office/drawing/2014/main" val="3755672664"/>
                  </a:ext>
                </a:extLst>
              </a:tr>
              <a:tr h="482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Criterion (c)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1.784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.172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0.261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120" marR="211120" marT="0" marB="0"/>
                </a:tc>
                <a:extLst>
                  <a:ext uri="{0D108BD9-81ED-4DB2-BD59-A6C34878D82A}">
                    <a16:rowId xmlns:a16="http://schemas.microsoft.com/office/drawing/2014/main" val="420471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517F769E-5BE0-4EF1-A427-61DA5C31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Detection Sensitivity Comparisons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79F5-C5CF-4340-A087-557DFD620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Here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8F4DC-9B31-475D-B657-170828D6D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87AF44-C102-40AB-AF7B-EB21130CB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97814"/>
              </p:ext>
            </p:extLst>
          </p:nvPr>
        </p:nvGraphicFramePr>
        <p:xfrm>
          <a:off x="1940732" y="2338227"/>
          <a:ext cx="8310536" cy="17452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761">
                  <a:extLst>
                    <a:ext uri="{9D8B030D-6E8A-4147-A177-3AD203B41FA5}">
                      <a16:colId xmlns:a16="http://schemas.microsoft.com/office/drawing/2014/main" val="1491399075"/>
                    </a:ext>
                  </a:extLst>
                </a:gridCol>
                <a:gridCol w="344782">
                  <a:extLst>
                    <a:ext uri="{9D8B030D-6E8A-4147-A177-3AD203B41FA5}">
                      <a16:colId xmlns:a16="http://schemas.microsoft.com/office/drawing/2014/main" val="93148577"/>
                    </a:ext>
                  </a:extLst>
                </a:gridCol>
                <a:gridCol w="1664031">
                  <a:extLst>
                    <a:ext uri="{9D8B030D-6E8A-4147-A177-3AD203B41FA5}">
                      <a16:colId xmlns:a16="http://schemas.microsoft.com/office/drawing/2014/main" val="2223084961"/>
                    </a:ext>
                  </a:extLst>
                </a:gridCol>
                <a:gridCol w="1019348">
                  <a:extLst>
                    <a:ext uri="{9D8B030D-6E8A-4147-A177-3AD203B41FA5}">
                      <a16:colId xmlns:a16="http://schemas.microsoft.com/office/drawing/2014/main" val="333772373"/>
                    </a:ext>
                  </a:extLst>
                </a:gridCol>
                <a:gridCol w="1201614">
                  <a:extLst>
                    <a:ext uri="{9D8B030D-6E8A-4147-A177-3AD203B41FA5}">
                      <a16:colId xmlns:a16="http://schemas.microsoft.com/office/drawing/2014/main" val="3505851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Comparison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F(2,122)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BF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SP1 High vs. SP1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0.345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.709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.0729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690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SP2 High vs. SP2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1.928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.150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.2959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65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SP3 High vs. SP3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4.514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.128*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2.583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17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79F5-C5CF-4340-A087-557DFD620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Here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8F4DC-9B31-475D-B657-170828D6D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D3DDF3-9B5D-4235-AE1A-5CC6EF9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Response Bias Comparisons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58BD21-E4C9-4B34-AD0E-643275CA3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52808"/>
              </p:ext>
            </p:extLst>
          </p:nvPr>
        </p:nvGraphicFramePr>
        <p:xfrm>
          <a:off x="1940732" y="2338227"/>
          <a:ext cx="8310536" cy="17452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761">
                  <a:extLst>
                    <a:ext uri="{9D8B030D-6E8A-4147-A177-3AD203B41FA5}">
                      <a16:colId xmlns:a16="http://schemas.microsoft.com/office/drawing/2014/main" val="1491399075"/>
                    </a:ext>
                  </a:extLst>
                </a:gridCol>
                <a:gridCol w="344782">
                  <a:extLst>
                    <a:ext uri="{9D8B030D-6E8A-4147-A177-3AD203B41FA5}">
                      <a16:colId xmlns:a16="http://schemas.microsoft.com/office/drawing/2014/main" val="93148577"/>
                    </a:ext>
                  </a:extLst>
                </a:gridCol>
                <a:gridCol w="1471439">
                  <a:extLst>
                    <a:ext uri="{9D8B030D-6E8A-4147-A177-3AD203B41FA5}">
                      <a16:colId xmlns:a16="http://schemas.microsoft.com/office/drawing/2014/main" val="2223084961"/>
                    </a:ext>
                  </a:extLst>
                </a:gridCol>
                <a:gridCol w="1211940">
                  <a:extLst>
                    <a:ext uri="{9D8B030D-6E8A-4147-A177-3AD203B41FA5}">
                      <a16:colId xmlns:a16="http://schemas.microsoft.com/office/drawing/2014/main" val="333772373"/>
                    </a:ext>
                  </a:extLst>
                </a:gridCol>
                <a:gridCol w="1201614">
                  <a:extLst>
                    <a:ext uri="{9D8B030D-6E8A-4147-A177-3AD203B41FA5}">
                      <a16:colId xmlns:a16="http://schemas.microsoft.com/office/drawing/2014/main" val="3505851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Comparison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F(2,122)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BF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SP1 High vs. SP1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3.317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.039*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690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SP2 High vs. SP2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4.58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.012*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65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SP3 High vs. SP3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7.184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.001**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26.5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17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BDB3A3-93A7-46E2-B733-DCFCDE88D46E}"/>
              </a:ext>
            </a:extLst>
          </p:cNvPr>
          <p:cNvSpPr/>
          <p:nvPr/>
        </p:nvSpPr>
        <p:spPr>
          <a:xfrm>
            <a:off x="-8883446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612A2-7599-43F6-A0DF-E592D740D011}"/>
              </a:ext>
            </a:extLst>
          </p:cNvPr>
          <p:cNvSpPr/>
          <p:nvPr/>
        </p:nvSpPr>
        <p:spPr>
          <a:xfrm>
            <a:off x="235974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/>
              <a:t>Observer </a:t>
            </a:r>
          </a:p>
          <a:p>
            <a:pPr algn="ctr"/>
            <a:r>
              <a:rPr lang="en-US" sz="8400" dirty="0"/>
              <a:t>Goals</a:t>
            </a:r>
          </a:p>
          <a:p>
            <a:pPr algn="ctr"/>
            <a:endParaRPr lang="en-US" sz="8400" dirty="0"/>
          </a:p>
          <a:p>
            <a:pPr algn="ctr"/>
            <a:endParaRPr lang="en-US" sz="8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EFA-C080-4995-9A0A-37E30DE6E327}"/>
              </a:ext>
            </a:extLst>
          </p:cNvPr>
          <p:cNvSpPr/>
          <p:nvPr/>
        </p:nvSpPr>
        <p:spPr>
          <a:xfrm>
            <a:off x="2359742" y="342900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400" dirty="0"/>
              <a:t>Stimulus</a:t>
            </a:r>
          </a:p>
          <a:p>
            <a:pPr algn="ctr"/>
            <a:r>
              <a:rPr lang="en-US" sz="8400" dirty="0"/>
              <a:t> Salience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7DA9F-238E-4A54-9E62-DB1BF0D4DEA1}"/>
              </a:ext>
            </a:extLst>
          </p:cNvPr>
          <p:cNvSpPr/>
          <p:nvPr/>
        </p:nvSpPr>
        <p:spPr>
          <a:xfrm>
            <a:off x="-7277720" y="3428998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E4A63-4068-4B05-AA1C-F6A50DE09AE9}"/>
              </a:ext>
            </a:extLst>
          </p:cNvPr>
          <p:cNvGrpSpPr/>
          <p:nvPr/>
        </p:nvGrpSpPr>
        <p:grpSpPr>
          <a:xfrm>
            <a:off x="-14280746" y="-2"/>
            <a:ext cx="14280746" cy="6858002"/>
            <a:chOff x="-8261866" y="0"/>
            <a:chExt cx="14280746" cy="6858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E7FB3-AE79-4ACF-B911-8E5F95F70151}"/>
                </a:ext>
              </a:extLst>
            </p:cNvPr>
            <p:cNvGrpSpPr/>
            <p:nvPr/>
          </p:nvGrpSpPr>
          <p:grpSpPr>
            <a:xfrm>
              <a:off x="-8261866" y="0"/>
              <a:ext cx="14006053" cy="6858002"/>
              <a:chOff x="-7140372" y="-5143504"/>
              <a:chExt cx="14006053" cy="6858002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E1A530E-1CE4-4958-BF93-5D0937BE6B3D}"/>
                  </a:ext>
                </a:extLst>
              </p:cNvPr>
              <p:cNvSpPr/>
              <p:nvPr/>
            </p:nvSpPr>
            <p:spPr>
              <a:xfrm rot="5400000">
                <a:off x="2529654" y="-2621529"/>
                <a:ext cx="6858001" cy="181405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278B0E-9EB3-451A-87F3-AF34E329A08B}"/>
                  </a:ext>
                </a:extLst>
              </p:cNvPr>
              <p:cNvSpPr/>
              <p:nvPr/>
            </p:nvSpPr>
            <p:spPr>
              <a:xfrm>
                <a:off x="-7140372" y="-5143502"/>
                <a:ext cx="12192000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8400" dirty="0">
                  <a:noFill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3AFD6A-EDDC-4457-832C-CC7F296F1704}"/>
                </a:ext>
              </a:extLst>
            </p:cNvPr>
            <p:cNvSpPr txBox="1"/>
            <p:nvPr/>
          </p:nvSpPr>
          <p:spPr>
            <a:xfrm>
              <a:off x="443989" y="1443842"/>
              <a:ext cx="55748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400" dirty="0">
                  <a:solidFill>
                    <a:schemeClr val="bg1"/>
                  </a:solidFill>
                </a:rPr>
                <a:t>Selection History &amp;</a:t>
              </a:r>
            </a:p>
            <a:p>
              <a:r>
                <a:rPr lang="en-US" sz="8400" dirty="0">
                  <a:solidFill>
                    <a:schemeClr val="bg1"/>
                  </a:solidFill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3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49857 0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79F5-C5CF-4340-A087-557DFD620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Here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8F4DC-9B31-475D-B657-170828D6D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A1F8BBC-398B-42EE-BF5E-64781ED5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Response Time Comparisons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06A105-CE15-4E7B-9E32-BECFD1D1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25087"/>
              </p:ext>
            </p:extLst>
          </p:nvPr>
        </p:nvGraphicFramePr>
        <p:xfrm>
          <a:off x="1940732" y="2338227"/>
          <a:ext cx="8310536" cy="17452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761">
                  <a:extLst>
                    <a:ext uri="{9D8B030D-6E8A-4147-A177-3AD203B41FA5}">
                      <a16:colId xmlns:a16="http://schemas.microsoft.com/office/drawing/2014/main" val="1491399075"/>
                    </a:ext>
                  </a:extLst>
                </a:gridCol>
                <a:gridCol w="344782">
                  <a:extLst>
                    <a:ext uri="{9D8B030D-6E8A-4147-A177-3AD203B41FA5}">
                      <a16:colId xmlns:a16="http://schemas.microsoft.com/office/drawing/2014/main" val="93148577"/>
                    </a:ext>
                  </a:extLst>
                </a:gridCol>
                <a:gridCol w="1664031">
                  <a:extLst>
                    <a:ext uri="{9D8B030D-6E8A-4147-A177-3AD203B41FA5}">
                      <a16:colId xmlns:a16="http://schemas.microsoft.com/office/drawing/2014/main" val="2223084961"/>
                    </a:ext>
                  </a:extLst>
                </a:gridCol>
                <a:gridCol w="1019348">
                  <a:extLst>
                    <a:ext uri="{9D8B030D-6E8A-4147-A177-3AD203B41FA5}">
                      <a16:colId xmlns:a16="http://schemas.microsoft.com/office/drawing/2014/main" val="333772373"/>
                    </a:ext>
                  </a:extLst>
                </a:gridCol>
                <a:gridCol w="1201614">
                  <a:extLst>
                    <a:ext uri="{9D8B030D-6E8A-4147-A177-3AD203B41FA5}">
                      <a16:colId xmlns:a16="http://schemas.microsoft.com/office/drawing/2014/main" val="3505851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Comparison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F(2,122)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BF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38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SP1 High vs. SP1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0.637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.52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.0952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690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SP2 High vs. SP2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0.394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.675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.0761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65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SP3 High vs. SP3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.887</a:t>
                      </a:r>
                      <a:endParaRPr lang="en-US" sz="2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.0610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17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964265-C83F-4621-BFB0-19C37E9F2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Maljkovic</a:t>
            </a:r>
            <a:r>
              <a:rPr lang="en-US" dirty="0"/>
              <a:t> &amp; Nakayama, 1994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004B81-DD1E-4E28-91C3-A956656B0B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6356348"/>
            <a:ext cx="3870538" cy="501652"/>
          </a:xfrm>
        </p:spPr>
        <p:txBody>
          <a:bodyPr>
            <a:normAutofit/>
          </a:bodyPr>
          <a:lstStyle/>
          <a:p>
            <a:r>
              <a:rPr lang="en-US" dirty="0"/>
              <a:t>Priming of pop-out: I. Role of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3CAD6-5D4B-4F9D-B101-29B08614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9" y="622079"/>
            <a:ext cx="5788651" cy="5101862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DC4EA77-355F-48F0-AAFE-035F4DFFAE6A}"/>
              </a:ext>
            </a:extLst>
          </p:cNvPr>
          <p:cNvGrpSpPr/>
          <p:nvPr/>
        </p:nvGrpSpPr>
        <p:grpSpPr>
          <a:xfrm>
            <a:off x="811896" y="1141074"/>
            <a:ext cx="4756542" cy="4595361"/>
            <a:chOff x="811896" y="1141074"/>
            <a:chExt cx="4756542" cy="4595361"/>
          </a:xfrm>
        </p:grpSpPr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9C24B085-4C2D-4837-8DDC-B4F261BD80A5}"/>
                </a:ext>
              </a:extLst>
            </p:cNvPr>
            <p:cNvSpPr/>
            <p:nvPr/>
          </p:nvSpPr>
          <p:spPr>
            <a:xfrm flipV="1">
              <a:off x="811896" y="3474720"/>
              <a:ext cx="4754880" cy="226171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: Single Corner Rounded 69">
              <a:extLst>
                <a:ext uri="{FF2B5EF4-FFF2-40B4-BE49-F238E27FC236}">
                  <a16:creationId xmlns:a16="http://schemas.microsoft.com/office/drawing/2014/main" id="{A1DF2424-4051-4E4E-AE2B-099748E297BF}"/>
                </a:ext>
              </a:extLst>
            </p:cNvPr>
            <p:cNvSpPr/>
            <p:nvPr/>
          </p:nvSpPr>
          <p:spPr>
            <a:xfrm rot="16200000" flipV="1">
              <a:off x="3234792" y="1097280"/>
              <a:ext cx="2289852" cy="2377440"/>
            </a:xfrm>
            <a:prstGeom prst="round1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: Single Corner Rounded 74">
              <a:extLst>
                <a:ext uri="{FF2B5EF4-FFF2-40B4-BE49-F238E27FC236}">
                  <a16:creationId xmlns:a16="http://schemas.microsoft.com/office/drawing/2014/main" id="{A5BF1BF8-EDF6-48A9-92FE-B9B635C1BB2F}"/>
                </a:ext>
              </a:extLst>
            </p:cNvPr>
            <p:cNvSpPr/>
            <p:nvPr/>
          </p:nvSpPr>
          <p:spPr>
            <a:xfrm rot="5400000" flipH="1" flipV="1">
              <a:off x="856997" y="1097280"/>
              <a:ext cx="2289852" cy="2377440"/>
            </a:xfrm>
            <a:prstGeom prst="round1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: Single Corner Snipped 93">
            <a:extLst>
              <a:ext uri="{FF2B5EF4-FFF2-40B4-BE49-F238E27FC236}">
                <a16:creationId xmlns:a16="http://schemas.microsoft.com/office/drawing/2014/main" id="{07241EC3-CA97-489E-9AF2-87EEAC917627}"/>
              </a:ext>
            </a:extLst>
          </p:cNvPr>
          <p:cNvSpPr/>
          <p:nvPr/>
        </p:nvSpPr>
        <p:spPr>
          <a:xfrm rot="2700000">
            <a:off x="2352741" y="1958825"/>
            <a:ext cx="456593" cy="456593"/>
          </a:xfrm>
          <a:prstGeom prst="snip1Rect">
            <a:avLst>
              <a:gd name="adj" fmla="val 48249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sp>
        <p:nvSpPr>
          <p:cNvPr id="96" name="Rectangle: Single Corner Snipped 95">
            <a:extLst>
              <a:ext uri="{FF2B5EF4-FFF2-40B4-BE49-F238E27FC236}">
                <a16:creationId xmlns:a16="http://schemas.microsoft.com/office/drawing/2014/main" id="{CE4ED9C6-0DB6-43F5-A1C7-3B9AA4F28173}"/>
              </a:ext>
            </a:extLst>
          </p:cNvPr>
          <p:cNvSpPr/>
          <p:nvPr/>
        </p:nvSpPr>
        <p:spPr>
          <a:xfrm rot="2700000">
            <a:off x="1229241" y="2271102"/>
            <a:ext cx="456593" cy="456593"/>
          </a:xfrm>
          <a:prstGeom prst="snip1Rect">
            <a:avLst>
              <a:gd name="adj" fmla="val 48249"/>
            </a:avLst>
          </a:prstGeom>
          <a:solidFill>
            <a:srgbClr val="00FF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sp>
        <p:nvSpPr>
          <p:cNvPr id="97" name="Rectangle: Single Corner Snipped 96">
            <a:extLst>
              <a:ext uri="{FF2B5EF4-FFF2-40B4-BE49-F238E27FC236}">
                <a16:creationId xmlns:a16="http://schemas.microsoft.com/office/drawing/2014/main" id="{E11F8BAF-C070-4626-BCDF-B25F8FC10FD6}"/>
              </a:ext>
            </a:extLst>
          </p:cNvPr>
          <p:cNvSpPr/>
          <p:nvPr/>
        </p:nvSpPr>
        <p:spPr>
          <a:xfrm rot="13500000">
            <a:off x="1981268" y="2789905"/>
            <a:ext cx="456593" cy="456593"/>
          </a:xfrm>
          <a:prstGeom prst="snip1Rect">
            <a:avLst>
              <a:gd name="adj" fmla="val 48249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sp>
        <p:nvSpPr>
          <p:cNvPr id="98" name="Rectangle: Single Corner Snipped 97">
            <a:extLst>
              <a:ext uri="{FF2B5EF4-FFF2-40B4-BE49-F238E27FC236}">
                <a16:creationId xmlns:a16="http://schemas.microsoft.com/office/drawing/2014/main" id="{54A898B5-26AE-4E93-9916-D0F5C8A43AA2}"/>
              </a:ext>
            </a:extLst>
          </p:cNvPr>
          <p:cNvSpPr/>
          <p:nvPr/>
        </p:nvSpPr>
        <p:spPr>
          <a:xfrm rot="13500000">
            <a:off x="4144498" y="1900768"/>
            <a:ext cx="456593" cy="456593"/>
          </a:xfrm>
          <a:prstGeom prst="snip1Rect">
            <a:avLst>
              <a:gd name="adj" fmla="val 48249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sp>
        <p:nvSpPr>
          <p:cNvPr id="99" name="Rectangle: Single Corner Snipped 98">
            <a:extLst>
              <a:ext uri="{FF2B5EF4-FFF2-40B4-BE49-F238E27FC236}">
                <a16:creationId xmlns:a16="http://schemas.microsoft.com/office/drawing/2014/main" id="{6FCF224F-5D4C-4173-89A8-E7B5A8272CE7}"/>
              </a:ext>
            </a:extLst>
          </p:cNvPr>
          <p:cNvSpPr/>
          <p:nvPr/>
        </p:nvSpPr>
        <p:spPr>
          <a:xfrm rot="2700000">
            <a:off x="3653298" y="2617083"/>
            <a:ext cx="456593" cy="456593"/>
          </a:xfrm>
          <a:prstGeom prst="snip1Rect">
            <a:avLst>
              <a:gd name="adj" fmla="val 48249"/>
            </a:avLst>
          </a:prstGeom>
          <a:solidFill>
            <a:srgbClr val="00FF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sp>
        <p:nvSpPr>
          <p:cNvPr id="100" name="Rectangle: Single Corner Snipped 99">
            <a:extLst>
              <a:ext uri="{FF2B5EF4-FFF2-40B4-BE49-F238E27FC236}">
                <a16:creationId xmlns:a16="http://schemas.microsoft.com/office/drawing/2014/main" id="{0AA3F30E-13DB-4F33-9907-C1437CB00F10}"/>
              </a:ext>
            </a:extLst>
          </p:cNvPr>
          <p:cNvSpPr/>
          <p:nvPr/>
        </p:nvSpPr>
        <p:spPr>
          <a:xfrm rot="13500000">
            <a:off x="4554081" y="2758022"/>
            <a:ext cx="456593" cy="456593"/>
          </a:xfrm>
          <a:prstGeom prst="snip1Rect">
            <a:avLst>
              <a:gd name="adj" fmla="val 48249"/>
            </a:avLst>
          </a:prstGeom>
          <a:solidFill>
            <a:srgbClr val="00FF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C224FD-2EC6-4CF6-A193-A0E26963A49A}"/>
              </a:ext>
            </a:extLst>
          </p:cNvPr>
          <p:cNvCxnSpPr>
            <a:cxnSpLocks/>
          </p:cNvCxnSpPr>
          <p:nvPr/>
        </p:nvCxnSpPr>
        <p:spPr>
          <a:xfrm>
            <a:off x="1188720" y="5029200"/>
            <a:ext cx="164592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6282EB-1CFE-4F2B-887B-191A143E1499}"/>
              </a:ext>
            </a:extLst>
          </p:cNvPr>
          <p:cNvSpPr txBox="1"/>
          <p:nvPr/>
        </p:nvSpPr>
        <p:spPr>
          <a:xfrm>
            <a:off x="1119994" y="5120640"/>
            <a:ext cx="178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 Cut Off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AD6897-862F-44DB-BBF7-A56102894ECE}"/>
              </a:ext>
            </a:extLst>
          </p:cNvPr>
          <p:cNvSpPr txBox="1"/>
          <p:nvPr/>
        </p:nvSpPr>
        <p:spPr>
          <a:xfrm>
            <a:off x="3488452" y="5120640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Left Cut Off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342FBD-B505-437D-ACD6-80698E1F2435}"/>
              </a:ext>
            </a:extLst>
          </p:cNvPr>
          <p:cNvCxnSpPr>
            <a:cxnSpLocks/>
          </p:cNvCxnSpPr>
          <p:nvPr/>
        </p:nvCxnSpPr>
        <p:spPr>
          <a:xfrm>
            <a:off x="3474720" y="5029200"/>
            <a:ext cx="164592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AB04BC3D-2B9E-4EBE-BE0E-C1C2604E6F70}"/>
              </a:ext>
            </a:extLst>
          </p:cNvPr>
          <p:cNvSpPr/>
          <p:nvPr/>
        </p:nvSpPr>
        <p:spPr>
          <a:xfrm rot="2700000">
            <a:off x="1667938" y="3877879"/>
            <a:ext cx="782081" cy="782081"/>
          </a:xfrm>
          <a:prstGeom prst="snip1Rect">
            <a:avLst>
              <a:gd name="adj" fmla="val 48249"/>
            </a:avLst>
          </a:prstGeom>
          <a:solidFill>
            <a:srgbClr val="00FF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sp>
        <p:nvSpPr>
          <p:cNvPr id="68" name="Rectangle: Single Corner Snipped 67">
            <a:extLst>
              <a:ext uri="{FF2B5EF4-FFF2-40B4-BE49-F238E27FC236}">
                <a16:creationId xmlns:a16="http://schemas.microsoft.com/office/drawing/2014/main" id="{5D85B37F-CE82-4081-B762-54AF5DFBFDB2}"/>
              </a:ext>
            </a:extLst>
          </p:cNvPr>
          <p:cNvSpPr/>
          <p:nvPr/>
        </p:nvSpPr>
        <p:spPr>
          <a:xfrm rot="18900000" flipH="1">
            <a:off x="3930880" y="3877879"/>
            <a:ext cx="782081" cy="782081"/>
          </a:xfrm>
          <a:prstGeom prst="snip1Rect">
            <a:avLst>
              <a:gd name="adj" fmla="val 48249"/>
            </a:avLst>
          </a:prstGeom>
          <a:solidFill>
            <a:srgbClr val="00FF00"/>
          </a:solidFill>
          <a:ln w="762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9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D5F3A0-65D1-4CF8-BACB-77CF1B3E2038}"/>
              </a:ext>
            </a:extLst>
          </p:cNvPr>
          <p:cNvSpPr txBox="1"/>
          <p:nvPr/>
        </p:nvSpPr>
        <p:spPr>
          <a:xfrm>
            <a:off x="1264672" y="1280160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Green Target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28A0E-EF35-4E35-8826-07E701113156}"/>
              </a:ext>
            </a:extLst>
          </p:cNvPr>
          <p:cNvCxnSpPr>
            <a:cxnSpLocks/>
          </p:cNvCxnSpPr>
          <p:nvPr/>
        </p:nvCxnSpPr>
        <p:spPr>
          <a:xfrm>
            <a:off x="1187265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26E475A-0C2B-47BD-A672-0DD9E59FD1E5}"/>
              </a:ext>
            </a:extLst>
          </p:cNvPr>
          <p:cNvSpPr txBox="1"/>
          <p:nvPr/>
        </p:nvSpPr>
        <p:spPr>
          <a:xfrm>
            <a:off x="3364141" y="1280160"/>
            <a:ext cx="178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 Target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3D718A7-66D9-4C91-8E14-17EA8BBC3D79}"/>
              </a:ext>
            </a:extLst>
          </p:cNvPr>
          <p:cNvCxnSpPr>
            <a:cxnSpLocks/>
          </p:cNvCxnSpPr>
          <p:nvPr/>
        </p:nvCxnSpPr>
        <p:spPr>
          <a:xfrm>
            <a:off x="3381825" y="1737360"/>
            <a:ext cx="173736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r">
          <a:defRPr sz="8400" dirty="0" smtClean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60838FC93E948B73427493A2542EB" ma:contentTypeVersion="0" ma:contentTypeDescription="Create a new document." ma:contentTypeScope="" ma:versionID="b05f17b8d980ffb3748e00758699a3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3be15533c4d5ce34cc24ac5c72c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B61F67-8F8E-4B28-8B60-883B46086F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90F82-E192-49E9-B8B1-75FCBA4F02C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D76311F-BE0D-4066-8583-73CE838D4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9598</TotalTime>
  <Words>2584</Words>
  <Application>Microsoft Office PowerPoint</Application>
  <PresentationFormat>Widescreen</PresentationFormat>
  <Paragraphs>743</Paragraphs>
  <Slides>80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BACS1</vt:lpstr>
      <vt:lpstr>Calibri</vt:lpstr>
      <vt:lpstr>Calibri Light</vt:lpstr>
      <vt:lpstr>Office Theme</vt:lpstr>
      <vt:lpstr>Reward Capture 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Summary so Far</vt:lpstr>
      <vt:lpstr>PowerPoint Presentation</vt:lpstr>
      <vt:lpstr>PowerPoint Presentation</vt:lpstr>
      <vt:lpstr>PowerPoint Presentation</vt:lpstr>
      <vt:lpstr>Training Phase:  Lower RT for High Reward Targets</vt:lpstr>
      <vt:lpstr>Test Phase:  Higher RT for Previously Rewarded Distractors</vt:lpstr>
      <vt:lpstr>Experiment 2: Isolating Effects of Selection History</vt:lpstr>
      <vt:lpstr>PowerPoint Presentation</vt:lpstr>
      <vt:lpstr>Test Phase 2:  No Differences Between Distractor Conditions </vt:lpstr>
      <vt:lpstr>Rewarded Distractors Resulted in Higher RT</vt:lpstr>
      <vt:lpstr>Summary so Far</vt:lpstr>
      <vt:lpstr>Recognition Task</vt:lpstr>
      <vt:lpstr>Description of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High-Reward on Response Time</vt:lpstr>
      <vt:lpstr>Effect of High-Reward on Response Time</vt:lpstr>
      <vt:lpstr>Effect of Reward on Accuracy </vt:lpstr>
      <vt:lpstr>Effect of Reward on Accuracy </vt:lpstr>
      <vt:lpstr>Summary so Far</vt:lpstr>
      <vt:lpstr>PowerPoint Presentation</vt:lpstr>
      <vt:lpstr>PowerPoint Presentation</vt:lpstr>
      <vt:lpstr>PowerPoint Presentation</vt:lpstr>
      <vt:lpstr>Detection Sensitivity and Response Bias by Reward Condition</vt:lpstr>
      <vt:lpstr>PowerPoint Presentation</vt:lpstr>
      <vt:lpstr>Detection Sensitivity and Response Bias by Reward Condition</vt:lpstr>
      <vt:lpstr>Summary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Learning Phase</vt:lpstr>
      <vt:lpstr>Mean Response Time by Trial Block and Color Value 775 x 400</vt:lpstr>
      <vt:lpstr>Mean Accuracy by Trial Block and Color Value</vt:lpstr>
      <vt:lpstr>Test Phase</vt:lpstr>
      <vt:lpstr>PowerPoint Presentation</vt:lpstr>
      <vt:lpstr>PowerPoint Presentation</vt:lpstr>
      <vt:lpstr>Hit Rate and False Alarm Rate by Color Value</vt:lpstr>
      <vt:lpstr>Detection Sensitivity by Color Value 500 x 400</vt:lpstr>
      <vt:lpstr>Response Bias by Reward Condition</vt:lpstr>
      <vt:lpstr>Response Time by Reward Condition</vt:lpstr>
      <vt:lpstr>Hit Rate by Reward Condition and Target Position 1100 x 425</vt:lpstr>
      <vt:lpstr>Detection Sensitivity by Reward Condition and Target Position </vt:lpstr>
      <vt:lpstr>Response Bias by Reward Condition and Target Position </vt:lpstr>
      <vt:lpstr>Response Time by Reward Condition and Target Position </vt:lpstr>
      <vt:lpstr>Discussion</vt:lpstr>
      <vt:lpstr>Limitations</vt:lpstr>
      <vt:lpstr>Questions?</vt:lpstr>
      <vt:lpstr>Collapsed Response Statistics</vt:lpstr>
      <vt:lpstr>Detection Sensitivity Comparisons</vt:lpstr>
      <vt:lpstr>Response Bias Comparisons</vt:lpstr>
      <vt:lpstr>Response Time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Yuquimpo</dc:creator>
  <cp:lastModifiedBy>Yuquimpo, Jonathan</cp:lastModifiedBy>
  <cp:revision>131</cp:revision>
  <dcterms:created xsi:type="dcterms:W3CDTF">2021-06-17T00:53:04Z</dcterms:created>
  <dcterms:modified xsi:type="dcterms:W3CDTF">2021-08-24T15:26:11Z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0x01010032260838FC93E948B73427493A2542EB</vt:lpwstr>
  </property>
</Properties>
</file>