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05" r:id="rId2"/>
    <p:sldId id="308" r:id="rId3"/>
    <p:sldId id="316" r:id="rId4"/>
    <p:sldId id="309" r:id="rId5"/>
    <p:sldId id="520" r:id="rId6"/>
    <p:sldId id="306" r:id="rId7"/>
    <p:sldId id="307" r:id="rId8"/>
    <p:sldId id="313" r:id="rId9"/>
    <p:sldId id="311" r:id="rId10"/>
    <p:sldId id="523" r:id="rId11"/>
    <p:sldId id="521" r:id="rId12"/>
    <p:sldId id="522" r:id="rId13"/>
    <p:sldId id="524" r:id="rId14"/>
    <p:sldId id="460" r:id="rId15"/>
    <p:sldId id="503" r:id="rId16"/>
    <p:sldId id="504" r:id="rId17"/>
    <p:sldId id="261" r:id="rId18"/>
    <p:sldId id="262" r:id="rId19"/>
    <p:sldId id="265" r:id="rId20"/>
    <p:sldId id="505" r:id="rId21"/>
    <p:sldId id="462" r:id="rId22"/>
    <p:sldId id="267" r:id="rId23"/>
    <p:sldId id="269" r:id="rId24"/>
    <p:sldId id="333" r:id="rId25"/>
    <p:sldId id="403" r:id="rId26"/>
    <p:sldId id="463" r:id="rId27"/>
    <p:sldId id="464" r:id="rId28"/>
    <p:sldId id="465" r:id="rId29"/>
    <p:sldId id="466" r:id="rId30"/>
    <p:sldId id="469" r:id="rId31"/>
    <p:sldId id="470" r:id="rId32"/>
    <p:sldId id="471" r:id="rId33"/>
    <p:sldId id="473" r:id="rId34"/>
    <p:sldId id="472" r:id="rId35"/>
    <p:sldId id="476" r:id="rId36"/>
    <p:sldId id="474" r:id="rId37"/>
    <p:sldId id="475" r:id="rId38"/>
    <p:sldId id="477" r:id="rId39"/>
    <p:sldId id="478" r:id="rId40"/>
    <p:sldId id="418" r:id="rId41"/>
    <p:sldId id="417" r:id="rId42"/>
    <p:sldId id="438" r:id="rId43"/>
    <p:sldId id="439" r:id="rId44"/>
    <p:sldId id="486" r:id="rId45"/>
    <p:sldId id="506" r:id="rId46"/>
    <p:sldId id="511" r:id="rId47"/>
    <p:sldId id="507" r:id="rId48"/>
    <p:sldId id="510" r:id="rId49"/>
    <p:sldId id="512" r:id="rId50"/>
    <p:sldId id="508" r:id="rId51"/>
    <p:sldId id="495" r:id="rId52"/>
    <p:sldId id="516" r:id="rId53"/>
    <p:sldId id="518" r:id="rId54"/>
    <p:sldId id="496" r:id="rId55"/>
    <p:sldId id="490" r:id="rId56"/>
    <p:sldId id="492" r:id="rId57"/>
    <p:sldId id="519" r:id="rId58"/>
    <p:sldId id="498" r:id="rId59"/>
    <p:sldId id="500" r:id="rId60"/>
    <p:sldId id="499" r:id="rId61"/>
    <p:sldId id="494" r:id="rId62"/>
    <p:sldId id="491" r:id="rId63"/>
    <p:sldId id="51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A13AE8-62A9-4BA9-AC33-E3FB95A32465}">
          <p14:sldIdLst>
            <p14:sldId id="305"/>
            <p14:sldId id="308"/>
            <p14:sldId id="316"/>
            <p14:sldId id="309"/>
            <p14:sldId id="520"/>
            <p14:sldId id="306"/>
            <p14:sldId id="307"/>
            <p14:sldId id="313"/>
            <p14:sldId id="311"/>
          </p14:sldIdLst>
        </p14:section>
        <p14:section name="Selection History" id="{0CF38951-57E7-4A0B-9ADC-5A8A2EA9C8C4}">
          <p14:sldIdLst>
            <p14:sldId id="523"/>
            <p14:sldId id="521"/>
            <p14:sldId id="522"/>
            <p14:sldId id="524"/>
          </p14:sldIdLst>
        </p14:section>
        <p14:section name="Anderson" id="{6D45B75E-E5AE-4311-9C77-D93AB453B7C6}">
          <p14:sldIdLst>
            <p14:sldId id="460"/>
            <p14:sldId id="503"/>
            <p14:sldId id="504"/>
            <p14:sldId id="261"/>
            <p14:sldId id="262"/>
            <p14:sldId id="265"/>
            <p14:sldId id="505"/>
            <p14:sldId id="462"/>
            <p14:sldId id="267"/>
            <p14:sldId id="269"/>
            <p14:sldId id="333"/>
            <p14:sldId id="403"/>
            <p14:sldId id="463"/>
          </p14:sldIdLst>
        </p14:section>
        <p14:section name="Sandry" id="{215A35C3-5753-43ED-879A-6F6BE88D8C8D}">
          <p14:sldIdLst>
            <p14:sldId id="464"/>
            <p14:sldId id="465"/>
            <p14:sldId id="466"/>
            <p14:sldId id="469"/>
            <p14:sldId id="470"/>
            <p14:sldId id="471"/>
            <p14:sldId id="473"/>
            <p14:sldId id="472"/>
            <p14:sldId id="476"/>
            <p14:sldId id="474"/>
            <p14:sldId id="475"/>
            <p14:sldId id="477"/>
            <p14:sldId id="478"/>
            <p14:sldId id="418"/>
            <p14:sldId id="417"/>
            <p14:sldId id="438"/>
            <p14:sldId id="439"/>
          </p14:sldIdLst>
        </p14:section>
        <p14:section name="Methods" id="{285B2BCD-7002-41A4-AC70-F70DD4F96110}">
          <p14:sldIdLst>
            <p14:sldId id="486"/>
            <p14:sldId id="506"/>
            <p14:sldId id="511"/>
            <p14:sldId id="507"/>
            <p14:sldId id="510"/>
            <p14:sldId id="512"/>
            <p14:sldId id="508"/>
          </p14:sldIdLst>
        </p14:section>
        <p14:section name="Learning Results" id="{26198A2E-9781-4D0D-BBD4-4666F858F0A9}">
          <p14:sldIdLst>
            <p14:sldId id="495"/>
            <p14:sldId id="516"/>
            <p14:sldId id="518"/>
          </p14:sldIdLst>
        </p14:section>
        <p14:section name="Test Results" id="{FDFB5D84-0031-431E-B3AB-C70EAF79476B}">
          <p14:sldIdLst>
            <p14:sldId id="496"/>
            <p14:sldId id="490"/>
            <p14:sldId id="492"/>
            <p14:sldId id="519"/>
            <p14:sldId id="498"/>
            <p14:sldId id="500"/>
            <p14:sldId id="499"/>
            <p14:sldId id="494"/>
            <p14:sldId id="491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5448" autoAdjust="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5-4F3A-AE5F-654B6E9FE903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5-4F3A-AE5F-654B6E9FE903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5-4F3A-AE5F-654B6E9F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C-42E0-9963-79D227BFD6BC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C-42E0-9963-79D227BFD6BC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C-42E0-9963-79D227BFD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9-4453-A028-68DC134C7F1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9-4453-A028-68DC134C7F1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9-4453-A028-68DC134C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A980-6734-4743-9FF8-495E9596B84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71A58-6818-4846-9C05-5952BD40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110-2C29-4729-B661-8D453098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37B5-11A0-466C-B643-BC81CA6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10A8-C52C-4E53-A301-BBB0BF37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D966-3D94-4CCD-A338-87B327F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578-71E5-4878-8FAB-5F4B11A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D2A2-1A67-4234-9397-36C0442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EF41-3558-464D-9936-585AB801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4245-727D-4F7F-936D-9F2FB51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A474-44F2-4EFB-88A3-E75D2AFF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0E7-C325-41B2-B229-20998C5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C148-A5B6-486F-85E0-D4625A7C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2D89-1FE0-4968-A4ED-CD3364CC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5069-CCD9-4D3E-8EE0-2D244B09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AEC7-1BAF-486D-8B8E-1F2FAE8B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EA7-6416-4551-ABF6-93A9E05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F481904-4B70-40CC-8421-217834F1D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78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2C90D9-E7EF-4596-A55F-F36194EC083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D9CEF-C57F-4035-9B0E-8467EE086BAC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F58B8-16F8-4A0C-898A-444493C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AD-1A8B-497B-B8E1-8E72180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6106-2CC0-4702-BBD1-1FA63911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6001030A-A0E2-4558-8F03-0C02BA6E8B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4953E-76C4-48ED-9474-D244B1D220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12B38010-1029-4DA0-8E42-4EDF9E510A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27833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A2FD0489-924F-442B-BB06-1FE1B76B1D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8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F4E-C1E0-4296-A751-6EEBA3E1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507-E493-4B15-950C-FE39AB31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0C1-62ED-4F5A-B03F-6E8E347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837-FA62-41C3-8296-55BB356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BAAC-B95F-42BA-B0DA-84C03D81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11F-19A3-48C2-A7D3-680A0E9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CB72-FFDE-471C-ADD2-FF4793C9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7C60-57B7-4D28-B34D-9B381543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8360-2C05-4F28-AFEF-62BB21D8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363B-2CF9-4537-868F-745E165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F09-8477-4AB0-B104-D7FF015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86E3-1B42-4942-A831-19A1A15FD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FE59-C6C8-48A1-B0E4-FE4456A5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C3E8-D59F-4A01-BF83-1D69148E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55BD-A918-423A-8931-A727341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DCAE-C875-4BEC-9F60-D9B4A49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1ECC-F89B-4BCB-9A31-442C657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E8A2-AC41-400E-8F8D-02ECFFF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ADF4-09F5-49FA-9C8E-C42A4EC9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04C1-AA58-4AB1-9433-74E54A63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C4C22-BA72-4185-9615-0DED427FE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674D7-ECA7-46E1-8FAA-C86D02E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5D02-6165-4FCE-8321-352377F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B342-49D0-4357-BBC7-1DDC1CA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B7D-7532-441F-AF41-1FA604B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F068-23D2-49EE-9661-6A4B6C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F7B8-12BF-4E52-A90F-EAFEAC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4324-9235-4261-8880-5C26E1AD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D76F-E7C7-4420-99E6-26808B3F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A4A7-0B26-4FA2-A6A9-FA725BB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9B81-9110-4044-AA1D-F32E2D18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2E3F-FBF7-418C-AC09-3AFBA27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07-1EF6-4A12-BDFD-71296BEE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FA92-5984-4407-837E-65273A7F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3963-841D-4F8B-97CB-E7DA639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E45E-E34D-46B7-86D0-3ED0768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6929-89F8-436D-B8E5-8D7A191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B32-5DD0-4B0B-AEE0-570F8B24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FBAB-3410-4818-9318-A176A39C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2B761-F3BE-40A3-BF1F-1888FE1E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5948-2D63-4C56-AE9A-C0DF768F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3043-43D2-4FA6-8237-7F5DB6D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A79C-84B5-4ABE-9261-7706D9F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6EAF-C6FC-44D7-9A57-0C0CB53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5C6D-6D13-45DE-9CEF-BF1FECF2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6DD5-159F-43FC-9A34-F36FB4EB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13F-F093-46F4-B5E7-E63DDD9EBDA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D0EF-0919-4598-AE5E-CAA12DF24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0CBB-B0C6-44C6-89E4-04F3A42C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svg"/><Relationship Id="rId21" Type="http://schemas.openxmlformats.org/officeDocument/2006/relationships/image" Target="../media/image40.png"/><Relationship Id="rId7" Type="http://schemas.openxmlformats.org/officeDocument/2006/relationships/image" Target="../media/image26.sv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20.svg"/><Relationship Id="rId5" Type="http://schemas.openxmlformats.org/officeDocument/2006/relationships/image" Target="../media/image24.svg"/><Relationship Id="rId15" Type="http://schemas.openxmlformats.org/officeDocument/2006/relationships/image" Target="../media/image34.png"/><Relationship Id="rId23" Type="http://schemas.openxmlformats.org/officeDocument/2006/relationships/image" Target="../media/image19.pn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B959A-6973-40C4-85D5-71A2A2D7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3175"/>
            <a:ext cx="10515600" cy="504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Jonathan Yuquimpo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9CB8E-8E76-49D2-92E0-45B432F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3867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spc="300" dirty="0">
                <a:solidFill>
                  <a:schemeClr val="bg1"/>
                </a:solidFill>
                <a:cs typeface="Arial" panose="020B0604020202020204" pitchFamily="34" charset="0"/>
              </a:rPr>
              <a:t>Reward Capture Literature Review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The Truth About Your Grandma&amp;#39;s Favorite Strawberry Candy">
            <a:extLst>
              <a:ext uri="{FF2B5EF4-FFF2-40B4-BE49-F238E27FC236}">
                <a16:creationId xmlns:a16="http://schemas.microsoft.com/office/drawing/2014/main" id="{623F95C5-0F66-4CDD-9916-61640560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CE0D7-AA88-4E87-A5B4-62DA5AA61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History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321E33-A2B9-453F-A383-05C7918A0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11E1-BCB1-402B-B1D9-49059D75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FEEEE-57E1-4C57-936F-016B0873E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Posner, 1980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02C66C-9BC2-458E-83B5-B17150E38F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7E737BC-72CE-4674-A48D-FCE22CB8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26" y="365125"/>
            <a:ext cx="7746274" cy="58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FB57D49-619D-4C6A-9791-68F2C4D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92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C0D1D3-B813-44B5-9EDD-A33CA025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1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Task: identify cut off (right or left) of odd-colored diamond</a:t>
            </a:r>
          </a:p>
          <a:p>
            <a:r>
              <a:rPr lang="en-US" dirty="0"/>
              <a:t>Pits stimulus expectancy vs priming by manipulating probability of color switch</a:t>
            </a:r>
          </a:p>
          <a:p>
            <a:r>
              <a:rPr lang="en-US" i="1" dirty="0"/>
              <a:t>P</a:t>
            </a:r>
            <a:r>
              <a:rPr lang="en-US" dirty="0"/>
              <a:t>(switch) = 0: no switch – repetition effect</a:t>
            </a:r>
          </a:p>
          <a:p>
            <a:r>
              <a:rPr lang="en-US" i="1" dirty="0"/>
              <a:t>P</a:t>
            </a:r>
            <a:r>
              <a:rPr lang="en-US" dirty="0"/>
              <a:t>(switch) = 1: always switching – completely predictable </a:t>
            </a:r>
          </a:p>
          <a:p>
            <a:r>
              <a:rPr lang="en-US" i="1" dirty="0"/>
              <a:t>P</a:t>
            </a:r>
            <a:r>
              <a:rPr lang="en-US" dirty="0"/>
              <a:t>(switch) = .5: least predictable</a:t>
            </a:r>
            <a:endParaRPr lang="en-US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A414761-2A45-48E0-88BD-434A9D1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History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964265-C83F-4621-BFB0-19C37E9F2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Maljkovic</a:t>
            </a:r>
            <a:r>
              <a:rPr lang="en-US" dirty="0"/>
              <a:t> &amp; Nakayama, 1994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004B81-DD1E-4E28-91C3-A956656B0B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3CAD6-5D4B-4F9D-B101-29B08614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10" y="1820869"/>
            <a:ext cx="4942490" cy="43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61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E960A0-B604-4EF9-8AE3-F733E72D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C54A8-8C7C-40F8-923E-8FB2D1F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5355-68AE-4A79-B693-910BF7F9C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F9184-64E6-4F80-AEDF-2273FDE62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945EC-E2BD-4B11-BE81-6B9A0E0D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869213"/>
            <a:ext cx="9211961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904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83" descr="Arrow Right with solid fill">
            <a:extLst>
              <a:ext uri="{FF2B5EF4-FFF2-40B4-BE49-F238E27FC236}">
                <a16:creationId xmlns:a16="http://schemas.microsoft.com/office/drawing/2014/main" id="{4B9F88A0-4758-4B9A-9BD8-551968CA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EDDEEC-14FE-4083-8916-65064DC2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28099517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115">
            <a:extLst>
              <a:ext uri="{FF2B5EF4-FFF2-40B4-BE49-F238E27FC236}">
                <a16:creationId xmlns:a16="http://schemas.microsoft.com/office/drawing/2014/main" id="{EC745B70-4C89-4AF1-92B6-385196BB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98E353-0270-4FAD-8E48-6B99BB0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2F9D690D-9CAF-4B90-BF36-D5AE5A710C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8A80EA-A877-4BAB-BA6A-5A29E9860329}"/>
              </a:ext>
            </a:extLst>
          </p:cNvPr>
          <p:cNvGrpSpPr/>
          <p:nvPr/>
        </p:nvGrpSpPr>
        <p:grpSpPr>
          <a:xfrm>
            <a:off x="6991916" y="1643803"/>
            <a:ext cx="786431" cy="786431"/>
            <a:chOff x="6648994" y="483326"/>
            <a:chExt cx="966652" cy="96665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C7DB-CF31-48B7-93E5-5F9763DF21B6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623A35-F5F7-4C3C-97D0-4CF857C5C55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8DCFCF-F154-4D40-820C-CEB3B13399D6}"/>
              </a:ext>
            </a:extLst>
          </p:cNvPr>
          <p:cNvGrpSpPr/>
          <p:nvPr/>
        </p:nvGrpSpPr>
        <p:grpSpPr>
          <a:xfrm>
            <a:off x="8044732" y="1709207"/>
            <a:ext cx="786431" cy="786431"/>
            <a:chOff x="8034745" y="436654"/>
            <a:chExt cx="966652" cy="96665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DA43A20-A237-4012-9D53-4C960DAD43D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956756-76FB-497F-970D-9B28D018BC0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D74660-78CA-4E3B-98DB-3CDC7ECF913B}"/>
              </a:ext>
            </a:extLst>
          </p:cNvPr>
          <p:cNvGrpSpPr/>
          <p:nvPr/>
        </p:nvGrpSpPr>
        <p:grpSpPr>
          <a:xfrm rot="5400000">
            <a:off x="9260234" y="1674507"/>
            <a:ext cx="786431" cy="786431"/>
            <a:chOff x="6648994" y="483326"/>
            <a:chExt cx="966652" cy="96665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C63BC3C-B8DA-4E06-9B16-9DC3ADD60A3A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C48869-ADEA-4CA7-9B16-891B32C0E1D5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4CED1C-4928-497A-B14F-B84B5177FD0E}"/>
              </a:ext>
            </a:extLst>
          </p:cNvPr>
          <p:cNvGrpSpPr/>
          <p:nvPr/>
        </p:nvGrpSpPr>
        <p:grpSpPr>
          <a:xfrm rot="5400000">
            <a:off x="10370040" y="1660292"/>
            <a:ext cx="786431" cy="786431"/>
            <a:chOff x="8034745" y="436654"/>
            <a:chExt cx="966652" cy="96665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266010-218B-4B59-AE98-61DD5248E007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69430F-78E2-4760-BE24-605A036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2412C502-7391-4055-ACE0-923F54D5B5F4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2DE6C-561E-4244-989B-344DEEF2B2AA}"/>
              </a:ext>
            </a:extLst>
          </p:cNvPr>
          <p:cNvCxnSpPr>
            <a:cxnSpLocks/>
          </p:cNvCxnSpPr>
          <p:nvPr/>
        </p:nvCxnSpPr>
        <p:spPr>
          <a:xfrm>
            <a:off x="7140701" y="2702524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8D80F6-F11E-412B-946A-53196A538BAB}"/>
              </a:ext>
            </a:extLst>
          </p:cNvPr>
          <p:cNvSpPr txBox="1"/>
          <p:nvPr/>
        </p:nvSpPr>
        <p:spPr>
          <a:xfrm>
            <a:off x="7010997" y="2727661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2FDE23-9517-47EA-A85F-1B43B407773F}"/>
              </a:ext>
            </a:extLst>
          </p:cNvPr>
          <p:cNvSpPr txBox="1"/>
          <p:nvPr/>
        </p:nvSpPr>
        <p:spPr>
          <a:xfrm>
            <a:off x="9497465" y="274952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62428A-1839-47C5-94FD-EA3A01F27BF5}"/>
              </a:ext>
            </a:extLst>
          </p:cNvPr>
          <p:cNvCxnSpPr>
            <a:cxnSpLocks/>
          </p:cNvCxnSpPr>
          <p:nvPr/>
        </p:nvCxnSpPr>
        <p:spPr>
          <a:xfrm>
            <a:off x="9429445" y="2702524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B13B3F4F-210D-49FD-A521-0BAD3E1E4E69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CD3D521-8885-448B-808F-401715EF56A2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44CE9D7-5B45-452B-B80D-6E50AF08852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6DD857-4FA4-4205-AE5D-DF0CE7246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EE38F-2664-4AEC-87DE-7DDE4C94384E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0565ECE-EBCE-4BA7-9F22-AEEC62074979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04C43E-F8FB-4198-9B81-7A8ED85C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CC9A500-644D-4960-B0F4-5D929CDB4DEE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2B596E-72B4-431C-A7E9-5D8D764E0FAD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B346A21-9829-4806-8567-C26000F2D1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F01AD5-3301-44DF-B786-083647E21D12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DE401E-A41D-42E6-BA74-8C705819512E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885C024-2B2C-4652-BC52-9ADF7EE10D1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8407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54B08C82-ABC3-4028-9771-C26B6479EE0A}"/>
              </a:ext>
            </a:extLst>
          </p:cNvPr>
          <p:cNvSpPr/>
          <p:nvPr/>
        </p:nvSpPr>
        <p:spPr>
          <a:xfrm>
            <a:off x="811896" y="1113328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D2C283CB-BA40-4B85-8315-A124F8449EC5}"/>
              </a:ext>
            </a:extLst>
          </p:cNvPr>
          <p:cNvSpPr/>
          <p:nvPr/>
        </p:nvSpPr>
        <p:spPr>
          <a:xfrm rot="5400000">
            <a:off x="3203109" y="3366232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C3D58C-89C3-402C-8061-F7759685778E}"/>
              </a:ext>
            </a:extLst>
          </p:cNvPr>
          <p:cNvCxnSpPr>
            <a:cxnSpLocks/>
          </p:cNvCxnSpPr>
          <p:nvPr/>
        </p:nvCxnSpPr>
        <p:spPr>
          <a:xfrm>
            <a:off x="1332763" y="2791190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9B71718-79E2-47F5-8624-7CD75F873C25}"/>
              </a:ext>
            </a:extLst>
          </p:cNvPr>
          <p:cNvSpPr txBox="1"/>
          <p:nvPr/>
        </p:nvSpPr>
        <p:spPr>
          <a:xfrm>
            <a:off x="1203059" y="281632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46221-80B9-4517-95B7-FDC4BCD9EFE2}"/>
              </a:ext>
            </a:extLst>
          </p:cNvPr>
          <p:cNvSpPr txBox="1"/>
          <p:nvPr/>
        </p:nvSpPr>
        <p:spPr>
          <a:xfrm>
            <a:off x="3689527" y="2838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249922-32C3-4EAE-AC67-1E3D155DE620}"/>
              </a:ext>
            </a:extLst>
          </p:cNvPr>
          <p:cNvCxnSpPr>
            <a:cxnSpLocks/>
          </p:cNvCxnSpPr>
          <p:nvPr/>
        </p:nvCxnSpPr>
        <p:spPr>
          <a:xfrm>
            <a:off x="3621507" y="2791190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Single Corner Rounded 101">
            <a:extLst>
              <a:ext uri="{FF2B5EF4-FFF2-40B4-BE49-F238E27FC236}">
                <a16:creationId xmlns:a16="http://schemas.microsoft.com/office/drawing/2014/main" id="{B16A6938-4028-4B50-9AE0-281725C5E660}"/>
              </a:ext>
            </a:extLst>
          </p:cNvPr>
          <p:cNvSpPr/>
          <p:nvPr/>
        </p:nvSpPr>
        <p:spPr>
          <a:xfrm rot="16200000" flipH="1">
            <a:off x="840555" y="3366233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655A95-026E-47F8-9D9C-A66209AF9AD9}"/>
              </a:ext>
            </a:extLst>
          </p:cNvPr>
          <p:cNvGrpSpPr/>
          <p:nvPr/>
        </p:nvGrpSpPr>
        <p:grpSpPr>
          <a:xfrm rot="18900000">
            <a:off x="1147171" y="4512269"/>
            <a:ext cx="786431" cy="786431"/>
            <a:chOff x="6648994" y="483326"/>
            <a:chExt cx="966652" cy="9666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DE6704-2C29-4C47-A7F6-8032DCCD921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7C9E61-4249-4AEB-8B84-A4D7DB72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029E26-F454-4055-B15D-7E2D52EBD892}"/>
              </a:ext>
            </a:extLst>
          </p:cNvPr>
          <p:cNvGrpSpPr/>
          <p:nvPr/>
        </p:nvGrpSpPr>
        <p:grpSpPr>
          <a:xfrm rot="2700000">
            <a:off x="2129861" y="4573366"/>
            <a:ext cx="786431" cy="786431"/>
            <a:chOff x="6648994" y="483326"/>
            <a:chExt cx="966652" cy="9666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F0A4E4B-430E-49C5-88B6-F1238A034C9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447E24-1F90-42AA-B0B4-EE2443409A5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5C0FB8-4BB2-4CF0-81D7-55F35039BA21}"/>
              </a:ext>
            </a:extLst>
          </p:cNvPr>
          <p:cNvGrpSpPr/>
          <p:nvPr/>
        </p:nvGrpSpPr>
        <p:grpSpPr>
          <a:xfrm rot="18900000">
            <a:off x="3472722" y="4775404"/>
            <a:ext cx="786431" cy="786431"/>
            <a:chOff x="8034745" y="436654"/>
            <a:chExt cx="966652" cy="9666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420BCC5-316B-485C-850B-AF43CE7CCD2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3217B4C-018A-47C5-BFFE-531DD9335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98EEFD-1648-4203-ACA6-37146F0E58BE}"/>
              </a:ext>
            </a:extLst>
          </p:cNvPr>
          <p:cNvGrpSpPr/>
          <p:nvPr/>
        </p:nvGrpSpPr>
        <p:grpSpPr>
          <a:xfrm rot="2700000">
            <a:off x="4493456" y="4750400"/>
            <a:ext cx="786431" cy="786431"/>
            <a:chOff x="8034745" y="436654"/>
            <a:chExt cx="966652" cy="9666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1F7F5E7-133C-481D-A51E-F16B3808DF3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07EF3E-59A3-4003-A1EC-298584AD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DDE88B-9135-486F-BD49-C5048747EB2E}"/>
              </a:ext>
            </a:extLst>
          </p:cNvPr>
          <p:cNvGrpSpPr/>
          <p:nvPr/>
        </p:nvGrpSpPr>
        <p:grpSpPr>
          <a:xfrm rot="18900000">
            <a:off x="1820633" y="1843612"/>
            <a:ext cx="597122" cy="597122"/>
            <a:chOff x="6648994" y="483326"/>
            <a:chExt cx="966652" cy="96665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7B7BD04-1729-49C1-93BB-4866F6714C6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7B44336-6AAB-4842-B75F-91A2771B755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FB6B20-E817-4C17-92A3-859AD969179D}"/>
              </a:ext>
            </a:extLst>
          </p:cNvPr>
          <p:cNvGrpSpPr/>
          <p:nvPr/>
        </p:nvGrpSpPr>
        <p:grpSpPr>
          <a:xfrm rot="2700000">
            <a:off x="4194895" y="1836988"/>
            <a:ext cx="597122" cy="597122"/>
            <a:chOff x="6648994" y="483326"/>
            <a:chExt cx="966652" cy="96665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5F3834-7709-4E5A-98FE-1B2441E3A35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A363D8-1060-4E8A-B699-2B8C9F440AD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6795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0F3C6-8E77-48BB-9036-4E350FA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F6605-BD00-4306-BCCF-7F50E5E2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Phase: </a:t>
            </a:r>
            <a:br>
              <a:rPr lang="en-US" dirty="0"/>
            </a:br>
            <a:r>
              <a:rPr lang="en-US" dirty="0"/>
              <a:t>Lower RT for High Reward Targets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F22AFD-4308-4F26-95F3-58E0B00E3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8060B6-8320-4296-BC76-04F1DC4E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4786"/>
            <a:ext cx="10515600" cy="44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AEF2-CF6D-404B-A209-A7B2218C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6276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High-Value:	728 (3.8)</a:t>
            </a:r>
          </a:p>
          <a:p>
            <a:r>
              <a:rPr lang="en-US" dirty="0"/>
              <a:t>Low-Value: 	710 (3.9)</a:t>
            </a:r>
          </a:p>
          <a:p>
            <a:r>
              <a:rPr lang="en-US" dirty="0"/>
              <a:t>No Distractor: 	655 (5.5)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Phase: </a:t>
            </a:r>
            <a:br>
              <a:rPr lang="en-US" dirty="0"/>
            </a:br>
            <a:r>
              <a:rPr lang="en-US" dirty="0"/>
              <a:t>Higher RT for Previously Rewarded Distractors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726FB-0209-4FA4-9577-6B77C53D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38" y="1825625"/>
            <a:ext cx="624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FCDC-B61E-411D-9D63-B247470A1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3597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Targets</a:t>
            </a:r>
          </a:p>
          <a:p>
            <a:pPr lvl="1"/>
            <a:r>
              <a:rPr lang="en-US" dirty="0"/>
              <a:t>Green non-target</a:t>
            </a:r>
          </a:p>
          <a:p>
            <a:r>
              <a:rPr lang="en-US" dirty="0"/>
              <a:t>No reward feedback given</a:t>
            </a:r>
          </a:p>
          <a:p>
            <a:pPr lvl="1"/>
            <a:r>
              <a:rPr lang="en-US" dirty="0"/>
              <a:t>Compensation based on flat rate</a:t>
            </a:r>
          </a:p>
          <a:p>
            <a:r>
              <a:rPr lang="en-US" dirty="0"/>
              <a:t>Test phase was kept the same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Isolating Effects of Selection History (Reward =/= Selection History)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2"/>
          <a:stretch/>
        </p:blipFill>
        <p:spPr bwMode="auto">
          <a:xfrm>
            <a:off x="5770179" y="1825625"/>
            <a:ext cx="5583621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027C024-7179-45A4-A7B7-3697B0780863}"/>
              </a:ext>
            </a:extLst>
          </p:cNvPr>
          <p:cNvSpPr/>
          <p:nvPr/>
        </p:nvSpPr>
        <p:spPr>
          <a:xfrm>
            <a:off x="8105585" y="244075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4D30-465F-4A3E-BE5F-D99E8323F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25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rief History of the Dreaded Office Cubicle - WSJ">
            <a:extLst>
              <a:ext uri="{FF2B5EF4-FFF2-40B4-BE49-F238E27FC236}">
                <a16:creationId xmlns:a16="http://schemas.microsoft.com/office/drawing/2014/main" id="{CCCF285D-D117-4DDD-99AC-C314D28C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/>
          <a:stretch/>
        </p:blipFill>
        <p:spPr bwMode="auto">
          <a:xfrm>
            <a:off x="-2560320" y="0"/>
            <a:ext cx="10941951" cy="693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at In Skinner Box Carry-all Pouch for Sale by Photo Researchers, Inc.">
            <a:extLst>
              <a:ext uri="{FF2B5EF4-FFF2-40B4-BE49-F238E27FC236}">
                <a16:creationId xmlns:a16="http://schemas.microsoft.com/office/drawing/2014/main" id="{0330EA3F-DDD0-428C-B297-5D6D54B73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13853" r="6974" b="12382"/>
          <a:stretch/>
        </p:blipFill>
        <p:spPr bwMode="auto">
          <a:xfrm>
            <a:off x="4644359" y="-127000"/>
            <a:ext cx="11894852" cy="7057391"/>
          </a:xfrm>
          <a:prstGeom prst="parallelogram">
            <a:avLst>
              <a:gd name="adj" fmla="val 342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1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15400" y="6356350"/>
            <a:ext cx="3276600" cy="501650"/>
          </a:xfrm>
        </p:spPr>
        <p:txBody>
          <a:bodyPr>
            <a:normAutofit fontScale="92500"/>
          </a:bodyPr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2519A6B-CC03-4E7E-940D-EF0F7CEC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4"/>
          <a:stretch/>
        </p:blipFill>
        <p:spPr bwMode="auto">
          <a:xfrm>
            <a:off x="18781" y="44518"/>
            <a:ext cx="4083367" cy="3183236"/>
          </a:xfrm>
          <a:prstGeom prst="snip2SameRect">
            <a:avLst>
              <a:gd name="adj1" fmla="val 2084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51E7C5-A861-40EF-8438-655DB2C96594}"/>
              </a:ext>
            </a:extLst>
          </p:cNvPr>
          <p:cNvSpPr/>
          <p:nvPr/>
        </p:nvSpPr>
        <p:spPr>
          <a:xfrm>
            <a:off x="6426926" y="174625"/>
            <a:ext cx="5310241" cy="269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Targets:</a:t>
            </a:r>
          </a:p>
          <a:p>
            <a:endParaRPr lang="en-US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5D4C65-682C-416F-9AF2-480A2516A36B}"/>
              </a:ext>
            </a:extLst>
          </p:cNvPr>
          <p:cNvGrpSpPr/>
          <p:nvPr/>
        </p:nvGrpSpPr>
        <p:grpSpPr>
          <a:xfrm>
            <a:off x="6610894" y="855321"/>
            <a:ext cx="966652" cy="966652"/>
            <a:chOff x="6648994" y="483326"/>
            <a:chExt cx="966652" cy="96665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FB41A8-1592-41D9-A9D9-718E9CC2676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9791ED-CBAA-410C-9E66-00399B295D8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7D3FD7-3D38-48B9-89D6-3B0F8282B9BE}"/>
              </a:ext>
            </a:extLst>
          </p:cNvPr>
          <p:cNvGrpSpPr/>
          <p:nvPr/>
        </p:nvGrpSpPr>
        <p:grpSpPr>
          <a:xfrm>
            <a:off x="7860544" y="861236"/>
            <a:ext cx="966652" cy="966652"/>
            <a:chOff x="8034745" y="436654"/>
            <a:chExt cx="966652" cy="96665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20C362-8BAF-4C07-A973-BCA9669B314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5CAD1E-9E4E-4A9F-B7A0-248EAB40E1C2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C3E84-EAD3-49DD-91ED-7D761543EA6A}"/>
              </a:ext>
            </a:extLst>
          </p:cNvPr>
          <p:cNvGrpSpPr/>
          <p:nvPr/>
        </p:nvGrpSpPr>
        <p:grpSpPr>
          <a:xfrm rot="5400000">
            <a:off x="9077932" y="852363"/>
            <a:ext cx="966652" cy="966652"/>
            <a:chOff x="6648994" y="483326"/>
            <a:chExt cx="966652" cy="96665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501B2A-28F7-4ACB-B2EF-91798C732BBC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9E53BC-BE73-4111-ACA3-11A1701543A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BB936-5CF2-4E16-AE58-5845AF592D49}"/>
              </a:ext>
            </a:extLst>
          </p:cNvPr>
          <p:cNvSpPr/>
          <p:nvPr/>
        </p:nvSpPr>
        <p:spPr>
          <a:xfrm>
            <a:off x="6426926" y="3049505"/>
            <a:ext cx="2651005" cy="29102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 Distractor Color: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B6DF8-C315-469C-BAC4-F3D947C3E3DA}"/>
              </a:ext>
            </a:extLst>
          </p:cNvPr>
          <p:cNvSpPr/>
          <p:nvPr/>
        </p:nvSpPr>
        <p:spPr>
          <a:xfrm>
            <a:off x="9086162" y="3049505"/>
            <a:ext cx="2651005" cy="2910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Non-target distractor color:</a:t>
            </a:r>
          </a:p>
          <a:p>
            <a:endParaRPr lang="en-US" sz="2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67DEC5-1050-4A9D-9123-5D0C285F327F}"/>
              </a:ext>
            </a:extLst>
          </p:cNvPr>
          <p:cNvCxnSpPr/>
          <p:nvPr/>
        </p:nvCxnSpPr>
        <p:spPr>
          <a:xfrm>
            <a:off x="6713552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717C07-91D3-4EB4-A097-F3A559712635}"/>
              </a:ext>
            </a:extLst>
          </p:cNvPr>
          <p:cNvSpPr txBox="1"/>
          <p:nvPr/>
        </p:nvSpPr>
        <p:spPr>
          <a:xfrm>
            <a:off x="6789121" y="213333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52B34C-057C-4CF4-82BC-C40CACDD1B95}"/>
              </a:ext>
            </a:extLst>
          </p:cNvPr>
          <p:cNvSpPr txBox="1"/>
          <p:nvPr/>
        </p:nvSpPr>
        <p:spPr>
          <a:xfrm>
            <a:off x="9481828" y="215519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520C81-8492-4FB4-99CA-B5563937BE99}"/>
              </a:ext>
            </a:extLst>
          </p:cNvPr>
          <p:cNvCxnSpPr/>
          <p:nvPr/>
        </p:nvCxnSpPr>
        <p:spPr>
          <a:xfrm>
            <a:off x="9205960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D3608-D434-49AD-828A-297A18E31D4F}"/>
              </a:ext>
            </a:extLst>
          </p:cNvPr>
          <p:cNvGrpSpPr/>
          <p:nvPr/>
        </p:nvGrpSpPr>
        <p:grpSpPr>
          <a:xfrm>
            <a:off x="10327582" y="876877"/>
            <a:ext cx="966652" cy="966652"/>
            <a:chOff x="8034745" y="436654"/>
            <a:chExt cx="966652" cy="9666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3399B5D-4F5B-431E-B751-9412393EB249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695CDF-113C-40E9-85EA-556D1BB16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EAA91A46-3F49-478F-A1A9-690372633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2"/>
          <a:stretch/>
        </p:blipFill>
        <p:spPr bwMode="auto">
          <a:xfrm>
            <a:off x="1557595" y="2369178"/>
            <a:ext cx="3938677" cy="3591549"/>
          </a:xfrm>
          <a:prstGeom prst="snip2SameRect">
            <a:avLst>
              <a:gd name="adj1" fmla="val 38689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1E09601-832A-4EB1-93A9-4F422D2B39B8}"/>
              </a:ext>
            </a:extLst>
          </p:cNvPr>
          <p:cNvGrpSpPr/>
          <p:nvPr/>
        </p:nvGrpSpPr>
        <p:grpSpPr>
          <a:xfrm rot="18900000">
            <a:off x="6623181" y="3998436"/>
            <a:ext cx="857042" cy="857042"/>
            <a:chOff x="6648994" y="483326"/>
            <a:chExt cx="966652" cy="96665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3E4727-0A27-4E43-8042-0F423C31941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2DD777-6AA0-4BBA-A15B-C04D462D33C4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DF7C7F-0FFD-4338-A5A1-688973BEE52C}"/>
              </a:ext>
            </a:extLst>
          </p:cNvPr>
          <p:cNvGrpSpPr/>
          <p:nvPr/>
        </p:nvGrpSpPr>
        <p:grpSpPr>
          <a:xfrm rot="2700000">
            <a:off x="7910696" y="3932599"/>
            <a:ext cx="857042" cy="857042"/>
            <a:chOff x="6648994" y="483326"/>
            <a:chExt cx="966652" cy="9666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92CB5F-C5A7-4C41-90E7-D84AA9FC55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503696-FD0E-456A-993B-656E51250E8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03F91-BBA6-4A6E-9774-04326923271F}"/>
              </a:ext>
            </a:extLst>
          </p:cNvPr>
          <p:cNvGrpSpPr/>
          <p:nvPr/>
        </p:nvGrpSpPr>
        <p:grpSpPr>
          <a:xfrm rot="18900000">
            <a:off x="9205404" y="4384106"/>
            <a:ext cx="966652" cy="966652"/>
            <a:chOff x="8034745" y="436654"/>
            <a:chExt cx="966652" cy="9666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D33119-39D4-4170-A50D-A3E9DB1A0B8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57C0B2-A8FA-4488-BF6E-CCFAD9A7557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F3DA75-C938-49F1-B963-A80EF65476C2}"/>
              </a:ext>
            </a:extLst>
          </p:cNvPr>
          <p:cNvGrpSpPr/>
          <p:nvPr/>
        </p:nvGrpSpPr>
        <p:grpSpPr>
          <a:xfrm rot="2700000">
            <a:off x="10552481" y="4365154"/>
            <a:ext cx="966652" cy="966652"/>
            <a:chOff x="8034745" y="436654"/>
            <a:chExt cx="966652" cy="96665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4DA9EF-3718-4FAA-A5D4-9D84A1B1A34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B95969-14C4-4F32-B7F8-DAF184D1252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DAA113-3C1C-4ABA-8740-9397C1D4862F}"/>
              </a:ext>
            </a:extLst>
          </p:cNvPr>
          <p:cNvGrpSpPr/>
          <p:nvPr/>
        </p:nvGrpSpPr>
        <p:grpSpPr>
          <a:xfrm rot="18900000">
            <a:off x="6642270" y="5001646"/>
            <a:ext cx="857042" cy="857042"/>
            <a:chOff x="8034745" y="436654"/>
            <a:chExt cx="966652" cy="9666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DEE5137-CFEC-44D6-9266-03DD60C02AC3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4AD77-0BCD-4821-8663-8ED8C289459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B7D07D-28FE-44A1-B1C5-11D71ABBA504}"/>
              </a:ext>
            </a:extLst>
          </p:cNvPr>
          <p:cNvGrpSpPr/>
          <p:nvPr/>
        </p:nvGrpSpPr>
        <p:grpSpPr>
          <a:xfrm rot="2700000">
            <a:off x="7929761" y="4956282"/>
            <a:ext cx="857042" cy="857042"/>
            <a:chOff x="8034745" y="436654"/>
            <a:chExt cx="966652" cy="96665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DD5C84-AF09-4179-966B-5B66B9CB558C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1FAC52-780A-461F-9DC6-D7EA06257348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3700AABA-9F77-407E-A419-14E3F5B33D43}"/>
              </a:ext>
            </a:extLst>
          </p:cNvPr>
          <p:cNvSpPr/>
          <p:nvPr/>
        </p:nvSpPr>
        <p:spPr>
          <a:xfrm>
            <a:off x="1873735" y="55633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82D570-1B2F-497C-BC82-F42027D060AB}"/>
              </a:ext>
            </a:extLst>
          </p:cNvPr>
          <p:cNvCxnSpPr/>
          <p:nvPr/>
        </p:nvCxnSpPr>
        <p:spPr>
          <a:xfrm>
            <a:off x="6196472" y="174625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F8D32-D4DD-4C5E-9D33-E8A1D9C3ECD9}"/>
              </a:ext>
            </a:extLst>
          </p:cNvPr>
          <p:cNvSpPr txBox="1"/>
          <p:nvPr/>
        </p:nvSpPr>
        <p:spPr>
          <a:xfrm>
            <a:off x="5702394" y="464481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Training 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1604C-BDBE-4F72-AC7A-BE9D1A284E96}"/>
              </a:ext>
            </a:extLst>
          </p:cNvPr>
          <p:cNvSpPr txBox="1"/>
          <p:nvPr/>
        </p:nvSpPr>
        <p:spPr>
          <a:xfrm>
            <a:off x="5808045" y="3415904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Test Phase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0D0F37-E574-4CF8-955B-F6D26E794A2C}"/>
              </a:ext>
            </a:extLst>
          </p:cNvPr>
          <p:cNvCxnSpPr/>
          <p:nvPr/>
        </p:nvCxnSpPr>
        <p:spPr>
          <a:xfrm>
            <a:off x="6196472" y="3126046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9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Anderson et al., 2011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ED7DAF-5C37-40E0-BB0B-5CF89CAF9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Rectangle: Top Corners Rounded 144">
            <a:extLst>
              <a:ext uri="{FF2B5EF4-FFF2-40B4-BE49-F238E27FC236}">
                <a16:creationId xmlns:a16="http://schemas.microsoft.com/office/drawing/2014/main" id="{616E92BD-E6C0-4423-BFAE-DCCCE09740AF}"/>
              </a:ext>
            </a:extLst>
          </p:cNvPr>
          <p:cNvSpPr/>
          <p:nvPr/>
        </p:nvSpPr>
        <p:spPr>
          <a:xfrm>
            <a:off x="6619834" y="588563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26C795-DABC-44B5-83EC-DE896CE5C279}"/>
              </a:ext>
            </a:extLst>
          </p:cNvPr>
          <p:cNvGrpSpPr/>
          <p:nvPr/>
        </p:nvGrpSpPr>
        <p:grpSpPr>
          <a:xfrm>
            <a:off x="6991916" y="1207704"/>
            <a:ext cx="786431" cy="786431"/>
            <a:chOff x="6648994" y="483326"/>
            <a:chExt cx="966652" cy="96665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E5397AE-CBB4-421C-9173-3CFC0FB74DCD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69B980-D32E-483A-8F09-119BB304104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0447DA8-6B2C-4160-BCE1-3C6BBF5D03AC}"/>
              </a:ext>
            </a:extLst>
          </p:cNvPr>
          <p:cNvGrpSpPr/>
          <p:nvPr/>
        </p:nvGrpSpPr>
        <p:grpSpPr>
          <a:xfrm>
            <a:off x="8044732" y="1273108"/>
            <a:ext cx="786431" cy="786431"/>
            <a:chOff x="8034745" y="436654"/>
            <a:chExt cx="966652" cy="96665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1191CE6-09BF-45F2-85FB-041451EEACB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03A9763-796D-4FB6-B935-D32962BF6FE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663B90-86BD-4EF1-8C14-790EE03D660C}"/>
              </a:ext>
            </a:extLst>
          </p:cNvPr>
          <p:cNvGrpSpPr/>
          <p:nvPr/>
        </p:nvGrpSpPr>
        <p:grpSpPr>
          <a:xfrm rot="5400000">
            <a:off x="9260234" y="1238408"/>
            <a:ext cx="786431" cy="786431"/>
            <a:chOff x="6648994" y="483326"/>
            <a:chExt cx="966652" cy="96665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E4BE15B-ADB2-4EFE-A14E-00A8946481A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CC55737-ECAB-4458-9B79-ED5732E52C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66CA485-86C4-4287-85EA-989B1583D6B7}"/>
              </a:ext>
            </a:extLst>
          </p:cNvPr>
          <p:cNvGrpSpPr/>
          <p:nvPr/>
        </p:nvGrpSpPr>
        <p:grpSpPr>
          <a:xfrm rot="5400000">
            <a:off x="10370040" y="1224193"/>
            <a:ext cx="786431" cy="786431"/>
            <a:chOff x="8034745" y="436654"/>
            <a:chExt cx="966652" cy="96665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21DA3-9EB0-45F8-A148-7FD5B2EE246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8E6541-FA24-411A-BDF8-909BE590A31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: Single Corner Rounded 157">
            <a:extLst>
              <a:ext uri="{FF2B5EF4-FFF2-40B4-BE49-F238E27FC236}">
                <a16:creationId xmlns:a16="http://schemas.microsoft.com/office/drawing/2014/main" id="{31C9A75A-CC53-4CAC-89D3-54D59905470E}"/>
              </a:ext>
            </a:extLst>
          </p:cNvPr>
          <p:cNvSpPr/>
          <p:nvPr/>
        </p:nvSpPr>
        <p:spPr>
          <a:xfrm rot="5400000">
            <a:off x="8787537" y="3064567"/>
            <a:ext cx="2784997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31882B-4A00-4F1B-ACB0-91A3EEB58AFF}"/>
              </a:ext>
            </a:extLst>
          </p:cNvPr>
          <p:cNvCxnSpPr>
            <a:cxnSpLocks/>
          </p:cNvCxnSpPr>
          <p:nvPr/>
        </p:nvCxnSpPr>
        <p:spPr>
          <a:xfrm>
            <a:off x="7140701" y="2266425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C9CADD9-794B-489B-A898-1D627C628F5D}"/>
              </a:ext>
            </a:extLst>
          </p:cNvPr>
          <p:cNvSpPr txBox="1"/>
          <p:nvPr/>
        </p:nvSpPr>
        <p:spPr>
          <a:xfrm>
            <a:off x="7010997" y="2291562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CC5FEE-0900-440A-9A4A-BD3114EFC86C}"/>
              </a:ext>
            </a:extLst>
          </p:cNvPr>
          <p:cNvSpPr txBox="1"/>
          <p:nvPr/>
        </p:nvSpPr>
        <p:spPr>
          <a:xfrm>
            <a:off x="9497465" y="2313422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F9E0F4-7299-48F4-BE8C-16788A8D5015}"/>
              </a:ext>
            </a:extLst>
          </p:cNvPr>
          <p:cNvCxnSpPr>
            <a:cxnSpLocks/>
          </p:cNvCxnSpPr>
          <p:nvPr/>
        </p:nvCxnSpPr>
        <p:spPr>
          <a:xfrm>
            <a:off x="9429445" y="2266425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: Single Corner Rounded 162">
            <a:extLst>
              <a:ext uri="{FF2B5EF4-FFF2-40B4-BE49-F238E27FC236}">
                <a16:creationId xmlns:a16="http://schemas.microsoft.com/office/drawing/2014/main" id="{565DC4F1-B53B-4495-98BB-8FCA1361DE42}"/>
              </a:ext>
            </a:extLst>
          </p:cNvPr>
          <p:cNvSpPr/>
          <p:nvPr/>
        </p:nvSpPr>
        <p:spPr>
          <a:xfrm rot="16200000" flipH="1">
            <a:off x="6414472" y="3064567"/>
            <a:ext cx="2784997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D77F89F-8B5A-4CE8-B614-B3C9BB4F4EA8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6C0BFED-EF4E-449F-AC18-781199A3DE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F126E1-8303-4C4C-9D4C-06EC22986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483E3A8-4B2A-4CFF-BF51-D62223399B1B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5385D-69DA-4246-837E-2BFC07288DD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C9A57D5-5D7B-4828-B1A9-B47762A5CB1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C1F0F66-1667-4B5A-A78D-63DC01FAC339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2EABAC1-9AB1-45AE-90B1-024DB7C5A69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D781419-1E53-4216-905F-A1759862F4D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A4DEB2E-F300-43C4-8FAF-E57864ABA1C1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82AF1E3-58D8-4CFB-8A7C-CE7DC7319F90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0FE6BC-5CD0-41BD-84F1-B12DB4363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AC114B6-38BF-456C-89D1-2E573C2FC87E}"/>
              </a:ext>
            </a:extLst>
          </p:cNvPr>
          <p:cNvGrpSpPr/>
          <p:nvPr/>
        </p:nvGrpSpPr>
        <p:grpSpPr>
          <a:xfrm>
            <a:off x="6843132" y="3494135"/>
            <a:ext cx="786431" cy="786431"/>
            <a:chOff x="6648994" y="483326"/>
            <a:chExt cx="966652" cy="96665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C06FA70-A574-4E0A-9569-177C311C9DD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CB9D5F8-9078-47A0-8935-BED9AF3A38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43BF9DC-9236-486B-AED9-58EB14E8EAB8}"/>
              </a:ext>
            </a:extLst>
          </p:cNvPr>
          <p:cNvGrpSpPr/>
          <p:nvPr/>
        </p:nvGrpSpPr>
        <p:grpSpPr>
          <a:xfrm rot="5400000">
            <a:off x="7962846" y="3557119"/>
            <a:ext cx="786431" cy="786431"/>
            <a:chOff x="6648994" y="483326"/>
            <a:chExt cx="966652" cy="96665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E4B81FD-5A76-419F-A140-DBA7E86CF3C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4A05F4A-96E1-4A59-9517-459009545659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93EBA45-33A6-45F0-9145-E6EB2759CBE7}"/>
              </a:ext>
            </a:extLst>
          </p:cNvPr>
          <p:cNvGrpSpPr/>
          <p:nvPr/>
        </p:nvGrpSpPr>
        <p:grpSpPr>
          <a:xfrm>
            <a:off x="1159591" y="245042"/>
            <a:ext cx="3738385" cy="3093686"/>
            <a:chOff x="656393" y="1674090"/>
            <a:chExt cx="4769261" cy="394678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83DD86-2C02-4CA3-8935-7A7910CED758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E13A1E6-CBED-4CCE-B81A-E679D4FDCD83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C99A8A5-DA24-4EF8-AF70-F1DAC1B35A14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6" name="Plus Sign 185">
              <a:extLst>
                <a:ext uri="{FF2B5EF4-FFF2-40B4-BE49-F238E27FC236}">
                  <a16:creationId xmlns:a16="http://schemas.microsoft.com/office/drawing/2014/main" id="{A363FAE1-2D89-494D-8436-4BE1DFFA8C8E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3054358-276B-4773-A347-BF446170F73E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C765F51-F6B9-4D6E-9CD0-D103A8D03A0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949DE6A-EEC6-4D58-8030-A9DFC91CB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B0650E7-145A-4168-A3B3-F46899B6F6B7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12" name="Oval 150">
                <a:extLst>
                  <a:ext uri="{FF2B5EF4-FFF2-40B4-BE49-F238E27FC236}">
                    <a16:creationId xmlns:a16="http://schemas.microsoft.com/office/drawing/2014/main" id="{236A3312-885C-4E00-8326-91BD736BE117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B518DA-05FD-46FF-B395-C8A5690D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ED44EE7-B899-4F01-91BB-59C6C6DB3610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27786B6-E5BA-4BF5-A5B0-C2E1F6BFD83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F4DF32B-477A-4EE2-AEEC-6F826F61A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D5B119B-B033-45A5-9790-FDEDC4F9D4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EBF2442-D3BF-4612-9995-59C8DFF1D93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7F10DAD-6ACC-4D5D-83E1-2F98F7C9C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FB037D4-73E9-4F2B-9FDC-BAF5FD9F7813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A428E12-B152-4672-83D6-DD2EC6C4CA5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B155F28-2B33-4D1F-AADB-1B8EB1537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AC5D4DA-55C8-449B-BD1A-41D1790EFEA9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30F70D3-B63B-4C10-A9DF-7578FBFD84AF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CF82FE8-9373-4615-A428-BB6BF7F09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C36F8F5-29B5-448B-B2D0-C76F8D188CA0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94" name="Plus Sign 193">
              <a:extLst>
                <a:ext uri="{FF2B5EF4-FFF2-40B4-BE49-F238E27FC236}">
                  <a16:creationId xmlns:a16="http://schemas.microsoft.com/office/drawing/2014/main" id="{894F4BF3-8206-408F-B0FE-D62E44D80A2B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BDB2428-175E-4943-8293-909A99D1C570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7B0BC81-9D7A-4785-81E3-145CA95F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8D26DCE-2FA6-491D-969E-91D0B42AB0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D692F56-6E8E-4976-8EE8-093C0F1EBD32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E9D7DA6-0706-4D02-8F2A-6FCBB7E1F10B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Plus Sign 202">
              <a:extLst>
                <a:ext uri="{FF2B5EF4-FFF2-40B4-BE49-F238E27FC236}">
                  <a16:creationId xmlns:a16="http://schemas.microsoft.com/office/drawing/2014/main" id="{3B8820BE-2E04-456E-BF20-03A9473C2FEE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0BCDFEC-6FD2-4DCD-AAE4-52CD6AD379B1}"/>
              </a:ext>
            </a:extLst>
          </p:cNvPr>
          <p:cNvGrpSpPr/>
          <p:nvPr/>
        </p:nvGrpSpPr>
        <p:grpSpPr>
          <a:xfrm>
            <a:off x="2332229" y="2704362"/>
            <a:ext cx="3738385" cy="3093686"/>
            <a:chOff x="656393" y="1674090"/>
            <a:chExt cx="4769261" cy="394678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904F5DE-72A9-4F18-AC5E-EDB586945C51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8E30C6F-6295-45BA-B885-1342F15CB81D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68B4523-52B1-4ADE-BEDE-3AF00907FD8E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0" name="Plus Sign 219">
              <a:extLst>
                <a:ext uri="{FF2B5EF4-FFF2-40B4-BE49-F238E27FC236}">
                  <a16:creationId xmlns:a16="http://schemas.microsoft.com/office/drawing/2014/main" id="{2FB0845E-3FA0-422C-AB3E-71816D29F289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9D45B8C6-37E1-4E4D-AF1F-E049D4B4ADC2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063A0AB-D693-4DAE-BDEE-2970655D908F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699781C-566A-4AF8-9523-04E7276CC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7D2B9DE8-3563-43CA-9534-A81E324E287D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43" name="Oval 150">
                <a:extLst>
                  <a:ext uri="{FF2B5EF4-FFF2-40B4-BE49-F238E27FC236}">
                    <a16:creationId xmlns:a16="http://schemas.microsoft.com/office/drawing/2014/main" id="{124B7A57-FBC5-489F-9190-83E1C42CEA3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DF2387E9-487B-4E47-9CFE-C4D23C09C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8DED168-BC62-4DC7-B990-5926015B72F2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2DB4DB6-9B11-4B13-A7FD-CE129F579CFF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DC0519F-B873-4850-9BC6-312CC2611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18C585F-4C36-41FE-A672-0B9E6D140559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DA01BE1-9861-4B79-9F23-6DC187997629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4AFB56F-C7BA-400D-974B-E3884BDFB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810794F-10E4-4054-BEE2-82B1AB3C70AB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29FF2C7-8E30-4B14-B611-BBA99BC17AA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33491EC-B8D3-47FC-BF70-DE3BB6680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0ED3F89-2CD2-42D5-BDAA-F093DD94FDCF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8FD9A0-2034-42B2-9188-61E2A7850FB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C396F19-6926-488A-87E0-6360C915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C7F2590-ED65-448D-8E12-58D46DFF8D68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8" name="Plus Sign 227">
              <a:extLst>
                <a:ext uri="{FF2B5EF4-FFF2-40B4-BE49-F238E27FC236}">
                  <a16:creationId xmlns:a16="http://schemas.microsoft.com/office/drawing/2014/main" id="{0EE9ABA7-4C10-40D4-B08A-57A09685F310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FF08216-B299-45F7-A715-E0EDC4BC2CB1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9D80BCB-9CE7-43D5-A9BC-932DE67F0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4BB6946-4F32-4F02-8021-8622229E0F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01CAD79-0CE8-417D-9A5D-0F51AE23C119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8544E09-3D95-4AE2-B404-50CA389CD685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Plus Sign 233">
              <a:extLst>
                <a:ext uri="{FF2B5EF4-FFF2-40B4-BE49-F238E27FC236}">
                  <a16:creationId xmlns:a16="http://schemas.microsoft.com/office/drawing/2014/main" id="{4BC6E0DD-CA11-4363-B9F3-F0DBE1A066A3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8895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501" cy="4351338"/>
          </a:xfrm>
        </p:spPr>
        <p:txBody>
          <a:bodyPr/>
          <a:lstStyle/>
          <a:p>
            <a:r>
              <a:rPr lang="en-US" dirty="0"/>
              <a:t>Target: 		634 (4.8)</a:t>
            </a:r>
          </a:p>
          <a:p>
            <a:r>
              <a:rPr lang="en-US" dirty="0"/>
              <a:t>Non-target:	632 (4.1) </a:t>
            </a:r>
          </a:p>
          <a:p>
            <a:r>
              <a:rPr lang="en-US" dirty="0"/>
              <a:t>No Distractor	588 (6.3)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 2: </a:t>
            </a:r>
            <a:br>
              <a:rPr lang="en-US" dirty="0"/>
            </a:br>
            <a:r>
              <a:rPr lang="en-US" dirty="0"/>
              <a:t>No Differences Between Distractor Conditions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5871-B1A6-4C64-A2FC-C0034CAE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1" y="1825625"/>
            <a:ext cx="6085099" cy="43513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9AF5B-EBFC-4641-A073-916E3656F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04411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3BE-121C-43DF-A3A0-55E42AF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Distractors Resulted in Higher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02A-3B04-4A7B-BF4A-CB88BB3BE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1:</a:t>
            </a:r>
          </a:p>
          <a:p>
            <a:pPr marL="0" indent="0" algn="ctr">
              <a:buNone/>
            </a:pPr>
            <a:r>
              <a:rPr lang="en-US" dirty="0"/>
              <a:t>Rewards</a:t>
            </a:r>
          </a:p>
          <a:p>
            <a:r>
              <a:rPr lang="en-US" dirty="0"/>
              <a:t>High Reward:	728 (3.8)</a:t>
            </a:r>
          </a:p>
          <a:p>
            <a:r>
              <a:rPr lang="en-US" dirty="0"/>
              <a:t>Low Reward: 	710 (3.9)</a:t>
            </a:r>
          </a:p>
          <a:p>
            <a:r>
              <a:rPr lang="en-US" dirty="0"/>
              <a:t>No Distractor: 	655 (5.5)</a:t>
            </a:r>
          </a:p>
          <a:p>
            <a:endParaRPr lang="en-US" dirty="0"/>
          </a:p>
          <a:p>
            <a:r>
              <a:rPr lang="en-US" dirty="0"/>
              <a:t>Shows effect of reward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096C-96D9-4E90-B4BB-82E825B0B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Experiment 2:</a:t>
            </a:r>
          </a:p>
          <a:p>
            <a:pPr marL="0" indent="0" algn="ctr">
              <a:buNone/>
            </a:pPr>
            <a:r>
              <a:rPr lang="en-US" dirty="0"/>
              <a:t>Only Selection</a:t>
            </a:r>
          </a:p>
          <a:p>
            <a:r>
              <a:rPr lang="en-US" dirty="0"/>
              <a:t>Target Distractor:		634 (4.8)</a:t>
            </a:r>
          </a:p>
          <a:p>
            <a:r>
              <a:rPr lang="en-US" dirty="0"/>
              <a:t>Non-target Distractor:	632 (4.1)</a:t>
            </a:r>
          </a:p>
          <a:p>
            <a:r>
              <a:rPr lang="en-US" dirty="0"/>
              <a:t>No Distractor:		588 (3.6)</a:t>
            </a:r>
          </a:p>
          <a:p>
            <a:endParaRPr lang="en-US" dirty="0"/>
          </a:p>
          <a:p>
            <a:r>
              <a:rPr lang="en-US" dirty="0"/>
              <a:t>Shows effect of only selection history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278-64C9-455C-9641-33CF04AC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2F7F68-06AB-4404-9474-4FAD3462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37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independently of physical salience or prior selection history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0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92E08-0D2B-4144-8668-03495D96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Anderson, 2017</a:t>
            </a:r>
          </a:p>
          <a:p>
            <a:r>
              <a:rPr lang="en-US" dirty="0"/>
              <a:t>Mine &amp; Saiki, 2015</a:t>
            </a:r>
          </a:p>
          <a:p>
            <a:r>
              <a:rPr lang="en-US" dirty="0"/>
              <a:t>Grégoire &amp; Anderson, 2019</a:t>
            </a:r>
          </a:p>
          <a:p>
            <a:r>
              <a:rPr lang="en-US" dirty="0"/>
              <a:t>Roper et al., 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DD861-B30A-4236-92E3-CB7C1EB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7DAA-0638-452F-9973-EA880CB6B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E344E-1FAD-447F-A94B-4E6C66874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6D717-9D39-4FB9-B38C-EAEA6FCA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86" y="1825625"/>
            <a:ext cx="4823213" cy="43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13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Reward leads to attentional capture</a:t>
            </a:r>
          </a:p>
        </p:txBody>
      </p:sp>
    </p:spTree>
    <p:extLst>
      <p:ext uri="{BB962C8B-B14F-4D97-AF65-F5344CB8AC3E}">
        <p14:creationId xmlns:p14="http://schemas.microsoft.com/office/powerpoint/2010/main" val="217146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Each item shown for 0.5s</a:t>
            </a:r>
          </a:p>
          <a:p>
            <a:r>
              <a:rPr lang="en-US" dirty="0"/>
              <a:t>Black = 3 pts</a:t>
            </a:r>
          </a:p>
          <a:p>
            <a:r>
              <a:rPr lang="en-US" dirty="0"/>
              <a:t>Red = 25 pts</a:t>
            </a:r>
          </a:p>
          <a:p>
            <a:r>
              <a:rPr lang="en-US" dirty="0"/>
              <a:t>High-reward vs. Equal-reward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Prioritization within visual working memory reflects a flexible focus of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139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 Directions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Characters</a:t>
            </a:r>
          </a:p>
          <a:p>
            <a:pPr marL="0" indent="0"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Խ Կ </a:t>
            </a:r>
            <a:r>
              <a:rPr lang="hy-AM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Ջ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AF3F526-FACF-48A9-9F3E-0B82F3530020}"/>
              </a:ext>
            </a:extLst>
          </p:cNvPr>
          <p:cNvSpPr/>
          <p:nvPr/>
        </p:nvSpPr>
        <p:spPr>
          <a:xfrm flipV="1">
            <a:off x="1129895" y="2565481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02D83C-07B4-4785-9E8E-E00CBE5C0DAD}"/>
              </a:ext>
            </a:extLst>
          </p:cNvPr>
          <p:cNvSpPr/>
          <p:nvPr/>
        </p:nvSpPr>
        <p:spPr>
          <a:xfrm rot="2700000" flipV="1">
            <a:off x="1904053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EEC0CAC-2C2E-4010-9CBC-A9F218683594}"/>
              </a:ext>
            </a:extLst>
          </p:cNvPr>
          <p:cNvSpPr/>
          <p:nvPr/>
        </p:nvSpPr>
        <p:spPr>
          <a:xfrm rot="5400000" flipV="1">
            <a:off x="2759828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13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11D2-64D9-4817-A3D0-8C19A633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5-24F7-47DF-947A-BF389B3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Description of Results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42E3-C78B-47CD-B373-6A9B5AF1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774E-0B99-40E1-87B2-96AA56A34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46961-0D02-4172-93DD-A9164CED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89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439778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</p:spTree>
    <p:extLst>
      <p:ext uri="{BB962C8B-B14F-4D97-AF65-F5344CB8AC3E}">
        <p14:creationId xmlns:p14="http://schemas.microsoft.com/office/powerpoint/2010/main" val="3869410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12" grpId="0" animBg="1"/>
      <p:bldP spid="26" grpId="0" animBg="1"/>
      <p:bldP spid="1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 flipV="1">
            <a:off x="1674607" y="775053"/>
            <a:ext cx="1326807" cy="1326807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465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40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97531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053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130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22BAF6-3E6B-41B3-876D-E08ED180F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42497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219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26146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253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4538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B68F3-DC92-4117-BF50-BAF735E59781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54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4CCAA16-FF81-42BD-9D82-A620D8F17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81310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100581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D01A5DD-3E54-4C13-A7AE-F6E152444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46223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3569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B19598-202F-472E-BE47-B52E5D401898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year project!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EF4A15A6-FF72-44E0-AD41-D51BE1F9A4CB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Evidence VDAC may impact memory 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78F44AF0-625A-4009-9D23-CB1408834611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Value-Driven Attentional </a:t>
            </a:r>
          </a:p>
          <a:p>
            <a:pPr algn="ctr"/>
            <a:r>
              <a:rPr lang="en-US" sz="4000" dirty="0"/>
              <a:t>Capture (VDAC)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17DB-1EBB-4256-ACA3-C9285ABB3E66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</p:spTree>
    <p:extLst>
      <p:ext uri="{BB962C8B-B14F-4D97-AF65-F5344CB8AC3E}">
        <p14:creationId xmlns:p14="http://schemas.microsoft.com/office/powerpoint/2010/main" val="17782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2272508" y="3100275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3553468" y="322206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3B468-2D15-4AAF-A415-840AC914DDAE}"/>
              </a:ext>
            </a:extLst>
          </p:cNvPr>
          <p:cNvSpPr/>
          <p:nvPr/>
        </p:nvSpPr>
        <p:spPr>
          <a:xfrm>
            <a:off x="5179929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6517568" y="362696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7796284" y="398654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B17E2-8494-4876-B63A-78FC45CD1F98}"/>
              </a:ext>
            </a:extLst>
          </p:cNvPr>
          <p:cNvSpPr/>
          <p:nvPr/>
        </p:nvSpPr>
        <p:spPr>
          <a:xfrm>
            <a:off x="9082268" y="506068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9E1DF6-D584-4F82-962E-5B849C75A657}"/>
              </a:ext>
            </a:extLst>
          </p:cNvPr>
          <p:cNvSpPr/>
          <p:nvPr/>
        </p:nvSpPr>
        <p:spPr>
          <a:xfrm>
            <a:off x="9422745" y="2992730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46412-391C-45A2-B685-DF17F3F6AB0D}"/>
              </a:ext>
            </a:extLst>
          </p:cNvPr>
          <p:cNvSpPr/>
          <p:nvPr/>
        </p:nvSpPr>
        <p:spPr>
          <a:xfrm>
            <a:off x="10073126" y="4706377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D9183-9E0C-417D-914C-3953FCD4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 of High-Reward on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871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automatically and independently of physical salience or prior selection history</a:t>
            </a:r>
          </a:p>
          <a:p>
            <a:r>
              <a:rPr lang="en-US" dirty="0"/>
              <a:t>Attention can be flexibly allocated to maintain memory of rewarded stimuli with some resource trade-offs</a:t>
            </a:r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5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Content Placeholder 83" descr="Arrow Right with solid fill">
            <a:extLst>
              <a:ext uri="{FF2B5EF4-FFF2-40B4-BE49-F238E27FC236}">
                <a16:creationId xmlns:a16="http://schemas.microsoft.com/office/drawing/2014/main" id="{F9C492A3-2AF0-47EC-A9DD-9746EA46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94D019-76F5-4C7B-B7AD-94D5CD22F655}"/>
              </a:ext>
            </a:extLst>
          </p:cNvPr>
          <p:cNvGrpSpPr/>
          <p:nvPr/>
        </p:nvGrpSpPr>
        <p:grpSpPr>
          <a:xfrm>
            <a:off x="5665675" y="1489598"/>
            <a:ext cx="6395038" cy="4683710"/>
            <a:chOff x="5665675" y="1489598"/>
            <a:chExt cx="6395038" cy="468371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5A2FDAF-F60D-4632-8588-81E747444A6C}"/>
                </a:ext>
              </a:extLst>
            </p:cNvPr>
            <p:cNvSpPr/>
            <p:nvPr/>
          </p:nvSpPr>
          <p:spPr>
            <a:xfrm>
              <a:off x="9301720" y="1489598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A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9AD0F29-E1F5-4E62-974A-96DAD300566B}"/>
                </a:ext>
              </a:extLst>
            </p:cNvPr>
            <p:cNvSpPr/>
            <p:nvPr/>
          </p:nvSpPr>
          <p:spPr>
            <a:xfrm>
              <a:off x="8585461" y="2179284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4674EB7C-CD05-4484-9127-4CEA251C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5826" y="2379649"/>
              <a:ext cx="639670" cy="639670"/>
            </a:xfrm>
            <a:prstGeom prst="rect">
              <a:avLst/>
            </a:prstGeom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8B0125-9AC8-42C4-9D57-2C714EEA1837}"/>
                </a:ext>
              </a:extLst>
            </p:cNvPr>
            <p:cNvSpPr/>
            <p:nvPr/>
          </p:nvSpPr>
          <p:spPr>
            <a:xfrm>
              <a:off x="7911115" y="286138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54EB3AD-61A5-4E45-82D5-9446F59D1600}"/>
                </a:ext>
              </a:extLst>
            </p:cNvPr>
            <p:cNvSpPr/>
            <p:nvPr/>
          </p:nvSpPr>
          <p:spPr>
            <a:xfrm>
              <a:off x="7202804" y="355253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S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A58397-2655-40A3-843F-5CF78877A3BA}"/>
                </a:ext>
              </a:extLst>
            </p:cNvPr>
            <p:cNvSpPr/>
            <p:nvPr/>
          </p:nvSpPr>
          <p:spPr>
            <a:xfrm>
              <a:off x="6426554" y="434735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A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8FF2807-913B-40D8-BC7C-ADED45C891C7}"/>
                </a:ext>
              </a:extLst>
            </p:cNvPr>
            <p:cNvSpPr/>
            <p:nvPr/>
          </p:nvSpPr>
          <p:spPr>
            <a:xfrm>
              <a:off x="5665675" y="5129840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7" name="Plus Sign 186">
              <a:extLst>
                <a:ext uri="{FF2B5EF4-FFF2-40B4-BE49-F238E27FC236}">
                  <a16:creationId xmlns:a16="http://schemas.microsoft.com/office/drawing/2014/main" id="{B7D4410F-B4FE-4DA9-BC2E-4E7EB6494D9E}"/>
                </a:ext>
              </a:extLst>
            </p:cNvPr>
            <p:cNvSpPr/>
            <p:nvPr/>
          </p:nvSpPr>
          <p:spPr>
            <a:xfrm>
              <a:off x="6078328" y="5542493"/>
              <a:ext cx="215093" cy="215093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8D7615-C6FA-4C52-B2D0-8DF81902B985}"/>
                </a:ext>
              </a:extLst>
            </p:cNvPr>
            <p:cNvCxnSpPr>
              <a:cxnSpLocks/>
            </p:cNvCxnSpPr>
            <p:nvPr/>
          </p:nvCxnSpPr>
          <p:spPr>
            <a:xfrm>
              <a:off x="6718383" y="6170240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24B3DC1-0469-45AA-BA95-50A4A5AFF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703" y="2192756"/>
              <a:ext cx="3980550" cy="3980552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D9A7149-ECB6-4C17-8E5A-33EB7001465B}"/>
                </a:ext>
              </a:extLst>
            </p:cNvPr>
            <p:cNvCxnSpPr>
              <a:cxnSpLocks/>
            </p:cNvCxnSpPr>
            <p:nvPr/>
          </p:nvCxnSpPr>
          <p:spPr>
            <a:xfrm>
              <a:off x="7466952" y="5396803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98B7D2B-371F-485F-BB61-97E0FE325433}"/>
                </a:ext>
              </a:extLst>
            </p:cNvPr>
            <p:cNvCxnSpPr>
              <a:cxnSpLocks/>
            </p:cNvCxnSpPr>
            <p:nvPr/>
          </p:nvCxnSpPr>
          <p:spPr>
            <a:xfrm>
              <a:off x="8243202" y="4591473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3C8C62-937A-4FD5-B629-0A2C0CE1C7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14" y="3901786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6840BC3-42AF-40D6-BD86-388C14D243FF}"/>
                </a:ext>
              </a:extLst>
            </p:cNvPr>
            <p:cNvCxnSpPr>
              <a:cxnSpLocks/>
            </p:cNvCxnSpPr>
            <p:nvPr/>
          </p:nvCxnSpPr>
          <p:spPr>
            <a:xfrm>
              <a:off x="9625861" y="3219684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93D218D-7FB5-4AE5-B65E-D807BB09C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119" y="2530739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6C55E79-F250-42E9-91A6-DF6EB5B307B5}"/>
                </a:ext>
              </a:extLst>
            </p:cNvPr>
            <p:cNvSpPr txBox="1"/>
            <p:nvPr/>
          </p:nvSpPr>
          <p:spPr>
            <a:xfrm>
              <a:off x="7236637" y="562690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B5321B1-2E0C-4CC3-8C65-57B3F0CDE150}"/>
                </a:ext>
              </a:extLst>
            </p:cNvPr>
            <p:cNvSpPr txBox="1"/>
            <p:nvPr/>
          </p:nvSpPr>
          <p:spPr>
            <a:xfrm>
              <a:off x="8022085" y="4836764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2FC057C-77AA-434F-9F38-F0F112D7B459}"/>
                </a:ext>
              </a:extLst>
            </p:cNvPr>
            <p:cNvSpPr txBox="1"/>
            <p:nvPr/>
          </p:nvSpPr>
          <p:spPr>
            <a:xfrm>
              <a:off x="8835663" y="4060696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B358935-9629-49FC-8713-1B4593C59CE5}"/>
                </a:ext>
              </a:extLst>
            </p:cNvPr>
            <p:cNvSpPr txBox="1"/>
            <p:nvPr/>
          </p:nvSpPr>
          <p:spPr>
            <a:xfrm>
              <a:off x="9452302" y="3411234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9F9E143-C4C5-4F02-8C6E-EE6F1A82287C}"/>
                </a:ext>
              </a:extLst>
            </p:cNvPr>
            <p:cNvSpPr txBox="1"/>
            <p:nvPr/>
          </p:nvSpPr>
          <p:spPr>
            <a:xfrm>
              <a:off x="10167413" y="2691437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551B670-B089-4129-8A5F-5B8B268DB83F}"/>
                </a:ext>
              </a:extLst>
            </p:cNvPr>
            <p:cNvSpPr txBox="1"/>
            <p:nvPr/>
          </p:nvSpPr>
          <p:spPr>
            <a:xfrm>
              <a:off x="10482798" y="1619953"/>
              <a:ext cx="157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85998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Green and red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200 trials (4 blocks of 50)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Money substituted with points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357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6654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5188AB7-1A3B-42B6-BF9C-8DB9A48CC268}"/>
              </a:ext>
            </a:extLst>
          </p:cNvPr>
          <p:cNvCxnSpPr>
            <a:cxnSpLocks/>
          </p:cNvCxnSpPr>
          <p:nvPr/>
        </p:nvCxnSpPr>
        <p:spPr>
          <a:xfrm flipH="1">
            <a:off x="3293390" y="938851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7B008BB-AB4C-4531-96A5-A1EE1EFD757D}"/>
              </a:ext>
            </a:extLst>
          </p:cNvPr>
          <p:cNvCxnSpPr>
            <a:cxnSpLocks/>
          </p:cNvCxnSpPr>
          <p:nvPr/>
        </p:nvCxnSpPr>
        <p:spPr>
          <a:xfrm>
            <a:off x="3842030" y="938851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" name="Graphic 204" descr="Badge 1 with solid fill">
            <a:extLst>
              <a:ext uri="{FF2B5EF4-FFF2-40B4-BE49-F238E27FC236}">
                <a16:creationId xmlns:a16="http://schemas.microsoft.com/office/drawing/2014/main" id="{0DD4B457-A98A-4DB4-BAC4-7A6D60D1D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06" name="Graphic 205" descr="Badge with solid fill">
            <a:extLst>
              <a:ext uri="{FF2B5EF4-FFF2-40B4-BE49-F238E27FC236}">
                <a16:creationId xmlns:a16="http://schemas.microsoft.com/office/drawing/2014/main" id="{F2F731BB-E5EF-4149-966D-5A8AE01D1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07" name="Graphic 206" descr="Badge 3 with solid fill">
            <a:extLst>
              <a:ext uri="{FF2B5EF4-FFF2-40B4-BE49-F238E27FC236}">
                <a16:creationId xmlns:a16="http://schemas.microsoft.com/office/drawing/2014/main" id="{D32C6CF0-B31F-47BB-A04A-C84EF213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08" name="Graphic 207" descr="Badge with solid fill">
            <a:extLst>
              <a:ext uri="{FF2B5EF4-FFF2-40B4-BE49-F238E27FC236}">
                <a16:creationId xmlns:a16="http://schemas.microsoft.com/office/drawing/2014/main" id="{70499850-CAD8-4553-B7C1-5395D9024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09" name="Graphic 208" descr="Badge 3 with solid fill">
            <a:extLst>
              <a:ext uri="{FF2B5EF4-FFF2-40B4-BE49-F238E27FC236}">
                <a16:creationId xmlns:a16="http://schemas.microsoft.com/office/drawing/2014/main" id="{B74607B1-4567-498C-8517-E7625DFFF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10" name="Graphic 209" descr="Badge 1 with solid fill">
            <a:extLst>
              <a:ext uri="{FF2B5EF4-FFF2-40B4-BE49-F238E27FC236}">
                <a16:creationId xmlns:a16="http://schemas.microsoft.com/office/drawing/2014/main" id="{16AD3861-110B-4382-8E91-53BC231B2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11" name="Graphic 210" descr="Badge 3 with solid fill">
            <a:extLst>
              <a:ext uri="{FF2B5EF4-FFF2-40B4-BE49-F238E27FC236}">
                <a16:creationId xmlns:a16="http://schemas.microsoft.com/office/drawing/2014/main" id="{F7E1ED51-7FEA-4989-834C-50B4AF15B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12" name="Graphic 211" descr="Badge 1 with solid fill">
            <a:extLst>
              <a:ext uri="{FF2B5EF4-FFF2-40B4-BE49-F238E27FC236}">
                <a16:creationId xmlns:a16="http://schemas.microsoft.com/office/drawing/2014/main" id="{793EC57F-8BB2-4256-8A8D-D5FE7BFB3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13" name="Graphic 212" descr="Badge with solid fill">
            <a:extLst>
              <a:ext uri="{FF2B5EF4-FFF2-40B4-BE49-F238E27FC236}">
                <a16:creationId xmlns:a16="http://schemas.microsoft.com/office/drawing/2014/main" id="{7E5FEE2D-70A7-42C6-908A-1FC3EBCE5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3B106FA-7B20-4949-A67B-42E5BBAE340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8E3094-FCB1-49CD-9840-24617098B934}"/>
              </a:ext>
            </a:extLst>
          </p:cNvPr>
          <p:cNvCxnSpPr>
            <a:cxnSpLocks/>
          </p:cNvCxnSpPr>
          <p:nvPr/>
        </p:nvCxnSpPr>
        <p:spPr>
          <a:xfrm>
            <a:off x="1464590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Graphic 215" descr="Badge 1 with solid fill">
            <a:extLst>
              <a:ext uri="{FF2B5EF4-FFF2-40B4-BE49-F238E27FC236}">
                <a16:creationId xmlns:a16="http://schemas.microsoft.com/office/drawing/2014/main" id="{28E2FD52-3484-4DC6-B4E5-E2FC36B62A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217" name="Graphic 216" descr="Badge with solid fill">
            <a:extLst>
              <a:ext uri="{FF2B5EF4-FFF2-40B4-BE49-F238E27FC236}">
                <a16:creationId xmlns:a16="http://schemas.microsoft.com/office/drawing/2014/main" id="{F3A4C360-BD9C-4008-8B7A-C612E47D1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218" name="Graphic 217" descr="Badge 3 with solid fill">
            <a:extLst>
              <a:ext uri="{FF2B5EF4-FFF2-40B4-BE49-F238E27FC236}">
                <a16:creationId xmlns:a16="http://schemas.microsoft.com/office/drawing/2014/main" id="{27B8301A-EF1B-45C4-8BC2-7EDAD630E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FF6ADCC-5486-414B-A07C-892DAE944B7D}"/>
              </a:ext>
            </a:extLst>
          </p:cNvPr>
          <p:cNvCxnSpPr>
            <a:cxnSpLocks/>
          </p:cNvCxnSpPr>
          <p:nvPr/>
        </p:nvCxnSpPr>
        <p:spPr>
          <a:xfrm>
            <a:off x="2014137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Graphic 219" descr="Badge 1 with solid fill">
            <a:extLst>
              <a:ext uri="{FF2B5EF4-FFF2-40B4-BE49-F238E27FC236}">
                <a16:creationId xmlns:a16="http://schemas.microsoft.com/office/drawing/2014/main" id="{7DC3E9EC-F1DE-40A1-9840-5BC1EFE35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221" name="Graphic 220" descr="Badge with solid fill">
            <a:extLst>
              <a:ext uri="{FF2B5EF4-FFF2-40B4-BE49-F238E27FC236}">
                <a16:creationId xmlns:a16="http://schemas.microsoft.com/office/drawing/2014/main" id="{9C5B73CF-D4E5-49CB-9A32-A8297A56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222" name="Graphic 221" descr="Badge 3 with solid fill">
            <a:extLst>
              <a:ext uri="{FF2B5EF4-FFF2-40B4-BE49-F238E27FC236}">
                <a16:creationId xmlns:a16="http://schemas.microsoft.com/office/drawing/2014/main" id="{4C0C5A4A-E0F5-4230-A5C4-E42103E67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223" name="Graphic 222" descr="Badge 1 with solid fill">
            <a:extLst>
              <a:ext uri="{FF2B5EF4-FFF2-40B4-BE49-F238E27FC236}">
                <a16:creationId xmlns:a16="http://schemas.microsoft.com/office/drawing/2014/main" id="{0B080C25-77F3-46E4-B1F7-040BB378B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224" name="Graphic 223" descr="Badge with solid fill">
            <a:extLst>
              <a:ext uri="{FF2B5EF4-FFF2-40B4-BE49-F238E27FC236}">
                <a16:creationId xmlns:a16="http://schemas.microsoft.com/office/drawing/2014/main" id="{D3C5B518-3657-4791-85C8-D14EE5502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225" name="Graphic 224" descr="Badge 3 with solid fill">
            <a:extLst>
              <a:ext uri="{FF2B5EF4-FFF2-40B4-BE49-F238E27FC236}">
                <a16:creationId xmlns:a16="http://schemas.microsoft.com/office/drawing/2014/main" id="{DF12C658-4794-4C00-AA7C-391C6455B6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596DD71-463B-4F24-A45F-352D9E725D9F}"/>
              </a:ext>
            </a:extLst>
          </p:cNvPr>
          <p:cNvCxnSpPr>
            <a:cxnSpLocks/>
          </p:cNvCxnSpPr>
          <p:nvPr/>
        </p:nvCxnSpPr>
        <p:spPr>
          <a:xfrm>
            <a:off x="2559602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309A7EE-AA9F-4135-9F79-9331175E85A2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6A09AFB-B0D2-421D-A248-384B395D8A57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171977E-9F2C-40D4-8E18-D9BE4C1594C5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0FC492A8-CCC6-47F7-B6E1-E88A487C490B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0568463-2560-4F9B-93AA-D7419FFD9588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0591237-B052-4559-9CCA-44C346180B02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064524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5A2FDAF-F60D-4632-8588-81E747444A6C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9AD0F29-E1F5-4E62-974A-96DAD300566B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4674EB7C-CD05-4484-9127-4CEA251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9B8B0125-9AC8-42C4-9D57-2C714EEA1837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4EB3AD-61A5-4E45-82D5-9446F59D1600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A58397-2655-40A3-843F-5CF78877A3BA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FF2807-913B-40D8-BC7C-ADED45C891C7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7" name="Plus Sign 186">
            <a:extLst>
              <a:ext uri="{FF2B5EF4-FFF2-40B4-BE49-F238E27FC236}">
                <a16:creationId xmlns:a16="http://schemas.microsoft.com/office/drawing/2014/main" id="{B7D4410F-B4FE-4DA9-BC2E-4E7EB6494D9E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8D7615-C6FA-4C52-B2D0-8DF81902B985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4B3DC1-0469-45AA-BA95-50A4A5AFF27F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9A7149-ECB6-4C17-8E5A-33EB7001465B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7D2B-371F-485F-BB61-97E0FE325433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3C8C62-937A-4FD5-B629-0A2C0CE1C72A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840BC3-42AF-40D6-BD86-388C14D243FF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3D218D-7FB5-4AE5-B65E-D807BB09CA65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C55E79-F250-42E9-91A6-DF6EB5B307B5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5321B1-2E0C-4CC3-8C65-57B3F0CDE150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FC057C-77AA-434F-9F38-F0F112D7B459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358935-9629-49FC-8713-1B4593C59CE5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9F9E143-C4C5-4F02-8C6E-EE6F1A82287C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51B670-B089-4129-8A5F-5B8B268DB83F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0537B2DF-F844-433B-AD21-98652D662A9D}"/>
              </a:ext>
            </a:extLst>
          </p:cNvPr>
          <p:cNvSpPr/>
          <p:nvPr/>
        </p:nvSpPr>
        <p:spPr>
          <a:xfrm>
            <a:off x="593536" y="334990"/>
            <a:ext cx="4754880" cy="2824617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200 Old/New trials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 Old &amp; XX New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Green (XX), Red (XX), &amp; No Color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Llists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(xx0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reward feedback</a:t>
            </a:r>
          </a:p>
          <a:p>
            <a:pPr>
              <a:spcBef>
                <a:spcPts val="500"/>
              </a:spcBef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B7418F-C122-4745-A773-E417C11E9564}"/>
              </a:ext>
            </a:extLst>
          </p:cNvPr>
          <p:cNvCxnSpPr>
            <a:cxnSpLocks/>
          </p:cNvCxnSpPr>
          <p:nvPr/>
        </p:nvCxnSpPr>
        <p:spPr>
          <a:xfrm flipH="1">
            <a:off x="3293390" y="3984553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BFF4E-99D6-4BC4-9B7B-FACF536024D4}"/>
              </a:ext>
            </a:extLst>
          </p:cNvPr>
          <p:cNvCxnSpPr>
            <a:cxnSpLocks/>
          </p:cNvCxnSpPr>
          <p:nvPr/>
        </p:nvCxnSpPr>
        <p:spPr>
          <a:xfrm>
            <a:off x="3842030" y="3984553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Graphic 52" descr="Badge 1 with solid fill">
            <a:extLst>
              <a:ext uri="{FF2B5EF4-FFF2-40B4-BE49-F238E27FC236}">
                <a16:creationId xmlns:a16="http://schemas.microsoft.com/office/drawing/2014/main" id="{7E81CFCF-3A23-48F9-8871-1B2EBBBA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4075993"/>
            <a:ext cx="545301" cy="545301"/>
          </a:xfrm>
          <a:prstGeom prst="rect">
            <a:avLst/>
          </a:prstGeom>
        </p:spPr>
      </p:pic>
      <p:pic>
        <p:nvPicPr>
          <p:cNvPr id="55" name="Graphic 54" descr="Badge with solid fill">
            <a:extLst>
              <a:ext uri="{FF2B5EF4-FFF2-40B4-BE49-F238E27FC236}">
                <a16:creationId xmlns:a16="http://schemas.microsoft.com/office/drawing/2014/main" id="{35C3F01E-2953-4DF8-9417-38268C355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4716073"/>
            <a:ext cx="545301" cy="545301"/>
          </a:xfrm>
          <a:prstGeom prst="rect">
            <a:avLst/>
          </a:prstGeom>
        </p:spPr>
      </p:pic>
      <p:pic>
        <p:nvPicPr>
          <p:cNvPr id="56" name="Graphic 55" descr="Badge 3 with solid fill">
            <a:extLst>
              <a:ext uri="{FF2B5EF4-FFF2-40B4-BE49-F238E27FC236}">
                <a16:creationId xmlns:a16="http://schemas.microsoft.com/office/drawing/2014/main" id="{16610D0C-1B52-405C-A18D-33779EC36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5356153"/>
            <a:ext cx="545301" cy="545301"/>
          </a:xfrm>
          <a:prstGeom prst="rect">
            <a:avLst/>
          </a:prstGeom>
        </p:spPr>
      </p:pic>
      <p:pic>
        <p:nvPicPr>
          <p:cNvPr id="57" name="Graphic 56" descr="Badge with solid fill">
            <a:extLst>
              <a:ext uri="{FF2B5EF4-FFF2-40B4-BE49-F238E27FC236}">
                <a16:creationId xmlns:a16="http://schemas.microsoft.com/office/drawing/2014/main" id="{B886F6FE-A4B8-45BD-8218-EC33C3CAB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4075993"/>
            <a:ext cx="545301" cy="545301"/>
          </a:xfrm>
          <a:prstGeom prst="rect">
            <a:avLst/>
          </a:prstGeom>
        </p:spPr>
      </p:pic>
      <p:pic>
        <p:nvPicPr>
          <p:cNvPr id="58" name="Graphic 57" descr="Badge 3 with solid fill">
            <a:extLst>
              <a:ext uri="{FF2B5EF4-FFF2-40B4-BE49-F238E27FC236}">
                <a16:creationId xmlns:a16="http://schemas.microsoft.com/office/drawing/2014/main" id="{DA15E57B-EC9D-4633-9732-975C0ECB5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075993"/>
            <a:ext cx="545301" cy="545301"/>
          </a:xfrm>
          <a:prstGeom prst="rect">
            <a:avLst/>
          </a:prstGeom>
        </p:spPr>
      </p:pic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id="{462D9095-14AF-4955-A816-B83D8881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4716073"/>
            <a:ext cx="545301" cy="545301"/>
          </a:xfrm>
          <a:prstGeom prst="rect">
            <a:avLst/>
          </a:prstGeom>
        </p:spPr>
      </p:pic>
      <p:pic>
        <p:nvPicPr>
          <p:cNvPr id="60" name="Graphic 59" descr="Badge 3 with solid fill">
            <a:extLst>
              <a:ext uri="{FF2B5EF4-FFF2-40B4-BE49-F238E27FC236}">
                <a16:creationId xmlns:a16="http://schemas.microsoft.com/office/drawing/2014/main" id="{4897DD52-61C7-45D4-BC2C-C66C0AAD6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716073"/>
            <a:ext cx="545301" cy="545301"/>
          </a:xfrm>
          <a:prstGeom prst="rect">
            <a:avLst/>
          </a:prstGeom>
        </p:spPr>
      </p:pic>
      <p:pic>
        <p:nvPicPr>
          <p:cNvPr id="61" name="Graphic 60" descr="Badge 1 with solid fill">
            <a:extLst>
              <a:ext uri="{FF2B5EF4-FFF2-40B4-BE49-F238E27FC236}">
                <a16:creationId xmlns:a16="http://schemas.microsoft.com/office/drawing/2014/main" id="{819D5FD4-5063-44A6-98F6-6D49E04D8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5356153"/>
            <a:ext cx="545301" cy="545301"/>
          </a:xfrm>
          <a:prstGeom prst="rect">
            <a:avLst/>
          </a:prstGeom>
        </p:spPr>
      </p:pic>
      <p:pic>
        <p:nvPicPr>
          <p:cNvPr id="62" name="Graphic 61" descr="Badge with solid fill">
            <a:extLst>
              <a:ext uri="{FF2B5EF4-FFF2-40B4-BE49-F238E27FC236}">
                <a16:creationId xmlns:a16="http://schemas.microsoft.com/office/drawing/2014/main" id="{BEDBD379-974E-4422-A5C2-DFC7555EF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5356153"/>
            <a:ext cx="545301" cy="54530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BB0A6D-C698-4F67-9195-4AC989E2EADA}"/>
              </a:ext>
            </a:extLst>
          </p:cNvPr>
          <p:cNvCxnSpPr>
            <a:cxnSpLocks/>
          </p:cNvCxnSpPr>
          <p:nvPr/>
        </p:nvCxnSpPr>
        <p:spPr>
          <a:xfrm flipH="1">
            <a:off x="915950" y="3984553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177FD1-208F-473A-9ECD-70C123E34643}"/>
              </a:ext>
            </a:extLst>
          </p:cNvPr>
          <p:cNvCxnSpPr>
            <a:cxnSpLocks/>
          </p:cNvCxnSpPr>
          <p:nvPr/>
        </p:nvCxnSpPr>
        <p:spPr>
          <a:xfrm>
            <a:off x="1464590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3B3B0190-F300-43A6-AD5F-5C563EFFD5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4075993"/>
            <a:ext cx="545301" cy="545301"/>
          </a:xfrm>
          <a:prstGeom prst="rect">
            <a:avLst/>
          </a:prstGeom>
        </p:spPr>
      </p:pic>
      <p:pic>
        <p:nvPicPr>
          <p:cNvPr id="66" name="Graphic 65" descr="Badge with solid fill">
            <a:extLst>
              <a:ext uri="{FF2B5EF4-FFF2-40B4-BE49-F238E27FC236}">
                <a16:creationId xmlns:a16="http://schemas.microsoft.com/office/drawing/2014/main" id="{089F3312-7611-495C-B2AA-1A1995C38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4075993"/>
            <a:ext cx="545301" cy="545301"/>
          </a:xfrm>
          <a:prstGeom prst="rect">
            <a:avLst/>
          </a:prstGeom>
        </p:spPr>
      </p:pic>
      <p:pic>
        <p:nvPicPr>
          <p:cNvPr id="67" name="Graphic 66" descr="Badge 3 with solid fill">
            <a:extLst>
              <a:ext uri="{FF2B5EF4-FFF2-40B4-BE49-F238E27FC236}">
                <a16:creationId xmlns:a16="http://schemas.microsoft.com/office/drawing/2014/main" id="{5C699893-788E-4AB5-8CEC-CC5DF95D0C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075993"/>
            <a:ext cx="545301" cy="545301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71430A-B750-4910-8A44-F8B77FDF3D33}"/>
              </a:ext>
            </a:extLst>
          </p:cNvPr>
          <p:cNvCxnSpPr>
            <a:cxnSpLocks/>
          </p:cNvCxnSpPr>
          <p:nvPr/>
        </p:nvCxnSpPr>
        <p:spPr>
          <a:xfrm>
            <a:off x="2014137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Badge 1 with solid fill">
            <a:extLst>
              <a:ext uri="{FF2B5EF4-FFF2-40B4-BE49-F238E27FC236}">
                <a16:creationId xmlns:a16="http://schemas.microsoft.com/office/drawing/2014/main" id="{9B0AC4C1-166F-4DFA-BB65-4B6BE0AB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4712734"/>
            <a:ext cx="545301" cy="545301"/>
          </a:xfrm>
          <a:prstGeom prst="rect">
            <a:avLst/>
          </a:prstGeom>
        </p:spPr>
      </p:pic>
      <p:pic>
        <p:nvPicPr>
          <p:cNvPr id="70" name="Graphic 69" descr="Badge with solid fill">
            <a:extLst>
              <a:ext uri="{FF2B5EF4-FFF2-40B4-BE49-F238E27FC236}">
                <a16:creationId xmlns:a16="http://schemas.microsoft.com/office/drawing/2014/main" id="{997A59E8-6DB8-4732-89CC-3DDF86FA1A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4712734"/>
            <a:ext cx="545301" cy="545301"/>
          </a:xfrm>
          <a:prstGeom prst="rect">
            <a:avLst/>
          </a:prstGeom>
        </p:spPr>
      </p:pic>
      <p:pic>
        <p:nvPicPr>
          <p:cNvPr id="71" name="Graphic 70" descr="Badge 3 with solid fill">
            <a:extLst>
              <a:ext uri="{FF2B5EF4-FFF2-40B4-BE49-F238E27FC236}">
                <a16:creationId xmlns:a16="http://schemas.microsoft.com/office/drawing/2014/main" id="{D0DEEB46-6B18-404D-91D1-962049D0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712734"/>
            <a:ext cx="545301" cy="545301"/>
          </a:xfrm>
          <a:prstGeom prst="rect">
            <a:avLst/>
          </a:prstGeom>
        </p:spPr>
      </p:pic>
      <p:pic>
        <p:nvPicPr>
          <p:cNvPr id="72" name="Graphic 71" descr="Badge 1 with solid fill">
            <a:extLst>
              <a:ext uri="{FF2B5EF4-FFF2-40B4-BE49-F238E27FC236}">
                <a16:creationId xmlns:a16="http://schemas.microsoft.com/office/drawing/2014/main" id="{E6C0CD54-3F06-4B04-A765-874DD1C59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5356153"/>
            <a:ext cx="545301" cy="545301"/>
          </a:xfrm>
          <a:prstGeom prst="rect">
            <a:avLst/>
          </a:prstGeom>
        </p:spPr>
      </p:pic>
      <p:pic>
        <p:nvPicPr>
          <p:cNvPr id="73" name="Graphic 72" descr="Badge with solid fill">
            <a:extLst>
              <a:ext uri="{FF2B5EF4-FFF2-40B4-BE49-F238E27FC236}">
                <a16:creationId xmlns:a16="http://schemas.microsoft.com/office/drawing/2014/main" id="{A340DF43-4A4C-4040-B357-1D9BB229E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5356153"/>
            <a:ext cx="545301" cy="545301"/>
          </a:xfrm>
          <a:prstGeom prst="rect">
            <a:avLst/>
          </a:prstGeom>
        </p:spPr>
      </p:pic>
      <p:pic>
        <p:nvPicPr>
          <p:cNvPr id="74" name="Graphic 73" descr="Badge 3 with solid fill">
            <a:extLst>
              <a:ext uri="{FF2B5EF4-FFF2-40B4-BE49-F238E27FC236}">
                <a16:creationId xmlns:a16="http://schemas.microsoft.com/office/drawing/2014/main" id="{CC0F1009-F987-4BA3-9A6D-2192778E28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5356153"/>
            <a:ext cx="545301" cy="545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10C0B0-9BA8-40E1-B3E6-06E3B192F210}"/>
              </a:ext>
            </a:extLst>
          </p:cNvPr>
          <p:cNvCxnSpPr>
            <a:cxnSpLocks/>
          </p:cNvCxnSpPr>
          <p:nvPr/>
        </p:nvCxnSpPr>
        <p:spPr>
          <a:xfrm>
            <a:off x="2559602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5969B62-F388-4D9D-8467-4D2E6F7AF366}"/>
              </a:ext>
            </a:extLst>
          </p:cNvPr>
          <p:cNvSpPr txBox="1"/>
          <p:nvPr/>
        </p:nvSpPr>
        <p:spPr>
          <a:xfrm>
            <a:off x="448227" y="3984554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51F231-72E0-4E16-850F-A39C6FF4068B}"/>
              </a:ext>
            </a:extLst>
          </p:cNvPr>
          <p:cNvSpPr txBox="1"/>
          <p:nvPr/>
        </p:nvSpPr>
        <p:spPr>
          <a:xfrm>
            <a:off x="919289" y="3515109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117F7F-DDD8-44E5-BAED-9CBBDE0ACE17}"/>
              </a:ext>
            </a:extLst>
          </p:cNvPr>
          <p:cNvSpPr txBox="1"/>
          <p:nvPr/>
        </p:nvSpPr>
        <p:spPr>
          <a:xfrm>
            <a:off x="3313788" y="3526996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E707167-237B-4FC2-BD35-C885DD4E00D4}"/>
              </a:ext>
            </a:extLst>
          </p:cNvPr>
          <p:cNvSpPr/>
          <p:nvPr/>
        </p:nvSpPr>
        <p:spPr>
          <a:xfrm>
            <a:off x="5017770" y="412843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9F4531-D325-4895-BCC5-1F3D5981D9E3}"/>
              </a:ext>
            </a:extLst>
          </p:cNvPr>
          <p:cNvSpPr/>
          <p:nvPr/>
        </p:nvSpPr>
        <p:spPr>
          <a:xfrm>
            <a:off x="5020247" y="4768848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99DEFD-90C7-48E3-8F20-DDD8D5863B15}"/>
              </a:ext>
            </a:extLst>
          </p:cNvPr>
          <p:cNvSpPr/>
          <p:nvPr/>
        </p:nvSpPr>
        <p:spPr>
          <a:xfrm>
            <a:off x="5017770" y="5409264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68886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pic>
        <p:nvPicPr>
          <p:cNvPr id="136" name="Graphic 135" descr="Badge 1 with solid fill">
            <a:extLst>
              <a:ext uri="{FF2B5EF4-FFF2-40B4-BE49-F238E27FC236}">
                <a16:creationId xmlns:a16="http://schemas.microsoft.com/office/drawing/2014/main" id="{CFA8AD2C-0A45-48B9-B371-525BFDD9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39" name="Graphic 138" descr="Badge with solid fill">
            <a:extLst>
              <a:ext uri="{FF2B5EF4-FFF2-40B4-BE49-F238E27FC236}">
                <a16:creationId xmlns:a16="http://schemas.microsoft.com/office/drawing/2014/main" id="{63D0C12A-A124-4EA0-AC8F-74F1F103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0" name="Graphic 139" descr="Badge 3 with solid fill">
            <a:extLst>
              <a:ext uri="{FF2B5EF4-FFF2-40B4-BE49-F238E27FC236}">
                <a16:creationId xmlns:a16="http://schemas.microsoft.com/office/drawing/2014/main" id="{ED00AFB2-5F18-4D95-8703-01CEBA2B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B3A715-EC5F-49A0-8BFC-85F45157F685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878F3C-E873-49A1-A206-72C0CD8B3310}"/>
              </a:ext>
            </a:extLst>
          </p:cNvPr>
          <p:cNvCxnSpPr>
            <a:cxnSpLocks/>
          </p:cNvCxnSpPr>
          <p:nvPr/>
        </p:nvCxnSpPr>
        <p:spPr>
          <a:xfrm flipH="1">
            <a:off x="146304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141B92-D16F-45BD-8E41-B58C4436DB3B}"/>
              </a:ext>
            </a:extLst>
          </p:cNvPr>
          <p:cNvCxnSpPr>
            <a:cxnSpLocks/>
          </p:cNvCxnSpPr>
          <p:nvPr/>
        </p:nvCxnSpPr>
        <p:spPr>
          <a:xfrm flipH="1">
            <a:off x="201168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13D5C1-7B05-439D-8B8B-3BE3BECBDABF}"/>
              </a:ext>
            </a:extLst>
          </p:cNvPr>
          <p:cNvCxnSpPr>
            <a:cxnSpLocks/>
          </p:cNvCxnSpPr>
          <p:nvPr/>
        </p:nvCxnSpPr>
        <p:spPr>
          <a:xfrm flipH="1">
            <a:off x="256032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7845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50F9-B84D-4FA2-AA26-DC956EEE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03ED-8872-4236-9092-21BDB7114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DF3C6BD9-F2C3-44CC-A689-CECBC2E9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31257"/>
              </p:ext>
            </p:extLst>
          </p:nvPr>
        </p:nvGraphicFramePr>
        <p:xfrm>
          <a:off x="838200" y="1825625"/>
          <a:ext cx="10518648" cy="383589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6384875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4133773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6755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107658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14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year project!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Evidence VDAC may impact memory 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Value-Driven Attentional </a:t>
            </a:r>
          </a:p>
          <a:p>
            <a:pPr algn="ctr"/>
            <a:r>
              <a:rPr lang="en-US" sz="4000" dirty="0"/>
              <a:t>Capture (VDAC)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885611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13ABD-2CF2-4428-9029-91443FD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7985A-E70D-4201-A1C5-D9AB35E24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5A54-0D76-4076-B1F7-C62980F28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67 online participants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excluded due to technical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 due to failing attention checks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06234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6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Response Time by Trial Block and Reward Condition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E8DD8-BBEA-4680-AD95-3BA736900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7238999" cy="501652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B61C0-5CAF-400B-AF7F-BC3120E0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396"/>
            <a:ext cx="7380952" cy="38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9" name="Table 35">
            <a:extLst>
              <a:ext uri="{FF2B5EF4-FFF2-40B4-BE49-F238E27FC236}">
                <a16:creationId xmlns:a16="http://schemas.microsoft.com/office/drawing/2014/main" id="{5245FD9C-2D51-4C2E-B27B-CD629C8B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1816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9C0DB6C1-49A5-4AF5-BDA0-1CD808A1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41" name="Graphic 40" descr="Close outline">
            <a:extLst>
              <a:ext uri="{FF2B5EF4-FFF2-40B4-BE49-F238E27FC236}">
                <a16:creationId xmlns:a16="http://schemas.microsoft.com/office/drawing/2014/main" id="{21B81F68-5747-4C75-A1A2-987A23382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42" name="Graphic 41" descr="Close outline">
            <a:extLst>
              <a:ext uri="{FF2B5EF4-FFF2-40B4-BE49-F238E27FC236}">
                <a16:creationId xmlns:a16="http://schemas.microsoft.com/office/drawing/2014/main" id="{A6FD6387-950D-4B8A-BC48-0D0CCD68D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576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F6AD636-7856-4F5B-A49A-7C745CE1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157984"/>
            <a:ext cx="7380952" cy="3809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Accuracy by Trial Block and Reward Condition 775 x 400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E8DD8-BBEA-4680-AD95-3BA736900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7238999" cy="501652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Proportion 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ADB29435-1F46-44BA-8DE0-E83333B32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92673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34" name="Graphic 33" descr="Checkmark outline">
            <a:extLst>
              <a:ext uri="{FF2B5EF4-FFF2-40B4-BE49-F238E27FC236}">
                <a16:creationId xmlns:a16="http://schemas.microsoft.com/office/drawing/2014/main" id="{19CD8577-C282-4648-94D3-1051D8ED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36" name="Graphic 35" descr="Close outline">
            <a:extLst>
              <a:ext uri="{FF2B5EF4-FFF2-40B4-BE49-F238E27FC236}">
                <a16:creationId xmlns:a16="http://schemas.microsoft.com/office/drawing/2014/main" id="{835E30AB-C344-4EFA-88E3-B81E7939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37" name="Graphic 36" descr="Close outline">
            <a:extLst>
              <a:ext uri="{FF2B5EF4-FFF2-40B4-BE49-F238E27FC236}">
                <a16:creationId xmlns:a16="http://schemas.microsoft.com/office/drawing/2014/main" id="{4D12EBB0-EE45-4CE7-825F-E8987A6B8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111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0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627D51-0D99-4B54-956A-AD34E91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918B-7479-4A1E-A064-DA58412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(HR) and False Alarm Rate (FAR) by Reward Condition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AE85A-B316-44E2-8141-DE982268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8C84DB-BB2F-4DB9-A9DB-EF12B5F0A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7AAEA-411D-4B26-A435-912874B5C8D2}"/>
              </a:ext>
            </a:extLst>
          </p:cNvPr>
          <p:cNvSpPr/>
          <p:nvPr/>
        </p:nvSpPr>
        <p:spPr>
          <a:xfrm>
            <a:off x="6582253" y="1870073"/>
            <a:ext cx="1195401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Reward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High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Low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None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1AFC59-B2E8-47F6-A667-8853082F40A3}"/>
              </a:ext>
            </a:extLst>
          </p:cNvPr>
          <p:cNvSpPr/>
          <p:nvPr/>
        </p:nvSpPr>
        <p:spPr>
          <a:xfrm>
            <a:off x="6700426" y="2261481"/>
            <a:ext cx="163262" cy="189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DEF5D-3099-4345-865C-380EDC14DCD1}"/>
              </a:ext>
            </a:extLst>
          </p:cNvPr>
          <p:cNvSpPr/>
          <p:nvPr/>
        </p:nvSpPr>
        <p:spPr>
          <a:xfrm>
            <a:off x="6700833" y="2574175"/>
            <a:ext cx="163262" cy="18945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CD0BE-34B9-4E72-A917-8D6BD9A9793F}"/>
              </a:ext>
            </a:extLst>
          </p:cNvPr>
          <p:cNvSpPr/>
          <p:nvPr/>
        </p:nvSpPr>
        <p:spPr>
          <a:xfrm>
            <a:off x="6698472" y="2887118"/>
            <a:ext cx="163262" cy="18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A7D34-4057-4EC9-AC39-7BF6AFB7AE58}"/>
              </a:ext>
            </a:extLst>
          </p:cNvPr>
          <p:cNvSpPr txBox="1"/>
          <p:nvPr/>
        </p:nvSpPr>
        <p:spPr>
          <a:xfrm rot="16200000">
            <a:off x="22479" y="3533537"/>
            <a:ext cx="142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D7929-CB7D-4204-A219-341A31FBA3EE}"/>
              </a:ext>
            </a:extLst>
          </p:cNvPr>
          <p:cNvSpPr txBox="1"/>
          <p:nvPr/>
        </p:nvSpPr>
        <p:spPr>
          <a:xfrm>
            <a:off x="3742464" y="5878729"/>
            <a:ext cx="1343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Trial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C806E-87C4-4567-A219-35DA69FF6D5F}"/>
              </a:ext>
            </a:extLst>
          </p:cNvPr>
          <p:cNvSpPr txBox="1"/>
          <p:nvPr/>
        </p:nvSpPr>
        <p:spPr>
          <a:xfrm>
            <a:off x="1617513" y="5558510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9D5543-7B08-4F4D-A8F9-1886AADA3F6D}"/>
              </a:ext>
            </a:extLst>
          </p:cNvPr>
          <p:cNvSpPr txBox="1"/>
          <p:nvPr/>
        </p:nvSpPr>
        <p:spPr>
          <a:xfrm>
            <a:off x="2476501" y="5548985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84851-A90E-4B3F-B7AC-34A3F627910F}"/>
              </a:ext>
            </a:extLst>
          </p:cNvPr>
          <p:cNvSpPr txBox="1"/>
          <p:nvPr/>
        </p:nvSpPr>
        <p:spPr>
          <a:xfrm>
            <a:off x="36568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C4B18-AA3C-4A9F-9F72-336169689A76}"/>
              </a:ext>
            </a:extLst>
          </p:cNvPr>
          <p:cNvSpPr txBox="1"/>
          <p:nvPr/>
        </p:nvSpPr>
        <p:spPr>
          <a:xfrm>
            <a:off x="4515789" y="5546711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97D59-83CE-4902-822E-E8666DB99F99}"/>
              </a:ext>
            </a:extLst>
          </p:cNvPr>
          <p:cNvSpPr txBox="1"/>
          <p:nvPr/>
        </p:nvSpPr>
        <p:spPr>
          <a:xfrm>
            <a:off x="57523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788DB-1A27-46FD-83BB-50D821A8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80952" cy="3809524"/>
          </a:xfrm>
          <a:prstGeom prst="rect">
            <a:avLst/>
          </a:prstGeom>
        </p:spPr>
      </p:pic>
      <p:graphicFrame>
        <p:nvGraphicFramePr>
          <p:cNvPr id="31" name="Table 35">
            <a:extLst>
              <a:ext uri="{FF2B5EF4-FFF2-40B4-BE49-F238E27FC236}">
                <a16:creationId xmlns:a16="http://schemas.microsoft.com/office/drawing/2014/main" id="{37A97C39-0A67-4EFA-95D0-A82B5067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5276"/>
              </p:ext>
            </p:extLst>
          </p:nvPr>
        </p:nvGraphicFramePr>
        <p:xfrm>
          <a:off x="8222200" y="1898022"/>
          <a:ext cx="3134648" cy="280416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Hit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False Alarm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32" name="Graphic 31" descr="Close outline">
            <a:extLst>
              <a:ext uri="{FF2B5EF4-FFF2-40B4-BE49-F238E27FC236}">
                <a16:creationId xmlns:a16="http://schemas.microsoft.com/office/drawing/2014/main" id="{0A9140BE-1512-4330-A257-915497ECF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2834640"/>
            <a:ext cx="914400" cy="914400"/>
          </a:xfrm>
          <a:prstGeom prst="rect">
            <a:avLst/>
          </a:prstGeom>
        </p:spPr>
      </p:pic>
      <p:pic>
        <p:nvPicPr>
          <p:cNvPr id="33" name="Graphic 32" descr="Close outline">
            <a:extLst>
              <a:ext uri="{FF2B5EF4-FFF2-40B4-BE49-F238E27FC236}">
                <a16:creationId xmlns:a16="http://schemas.microsoft.com/office/drawing/2014/main" id="{3C62AF9A-7703-49B3-BEE4-728EB2E3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749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59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d-prime (d’)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28210"/>
              </p:ext>
            </p:extLst>
          </p:nvPr>
        </p:nvGraphicFramePr>
        <p:xfrm>
          <a:off x="7600950" y="1898022"/>
          <a:ext cx="3755898" cy="24217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8D804E-40CB-439A-8537-5EE2863F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7" y="1825624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735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and Criterion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Criterion (c)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/>
        </p:nvGraphicFramePr>
        <p:xfrm>
          <a:off x="7600950" y="1898022"/>
          <a:ext cx="3755898" cy="24217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pic>
        <p:nvPicPr>
          <p:cNvPr id="24" name="Graphic 23" descr="Close outline">
            <a:extLst>
              <a:ext uri="{FF2B5EF4-FFF2-40B4-BE49-F238E27FC236}">
                <a16:creationId xmlns:a16="http://schemas.microsoft.com/office/drawing/2014/main" id="{3FA8F982-37D7-48A2-91A8-2F54A0E4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2720" y="340614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8D804E-40CB-439A-8537-5EE2863F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7" y="1825624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273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EECD42-9CE3-473A-9E02-433078C1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50"/>
            <a:ext cx="10476190" cy="3809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9F4988-05A5-4C5C-A758-344FD3C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05F2-EC36-4094-97BD-00567E156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45DF-9FD4-4FFC-94F2-340E7E660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4042409" cy="501652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n </a:t>
            </a:r>
            <a:r>
              <a:rPr lang="en-US" dirty="0"/>
              <a:t>= 62, error bars represent standard error.</a:t>
            </a: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A59A-0F20-474C-BD72-921BB027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A64E4-681A-469A-92D2-F0743D11A5A8}"/>
              </a:ext>
            </a:extLst>
          </p:cNvPr>
          <p:cNvSpPr/>
          <p:nvPr/>
        </p:nvSpPr>
        <p:spPr>
          <a:xfrm>
            <a:off x="8077198" y="6356348"/>
            <a:ext cx="3276599" cy="50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Color Values: </a:t>
            </a:r>
            <a:r>
              <a:rPr lang="en-US" sz="2000" dirty="0">
                <a:solidFill>
                  <a:srgbClr val="FF0000"/>
                </a:solidFill>
              </a:rPr>
              <a:t>High </a:t>
            </a:r>
            <a:r>
              <a:rPr lang="en-US" sz="2000" dirty="0">
                <a:solidFill>
                  <a:srgbClr val="00FF00"/>
                </a:solidFill>
              </a:rPr>
              <a:t>Low </a:t>
            </a:r>
            <a:r>
              <a:rPr lang="en-US" sz="20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0270238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0AF19C-2880-4522-9761-A5218D53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Color x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B9DB3-4C61-41DD-B04B-B65C99085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F03F0-D969-4CA4-A948-01A788477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23EBAC-B2D4-445C-A4DA-5B2B6012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18" y="1825625"/>
            <a:ext cx="8219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15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E4E67-8B72-43DD-9018-2A1C42D7B818}"/>
              </a:ext>
            </a:extLst>
          </p:cNvPr>
          <p:cNvSpPr/>
          <p:nvPr/>
        </p:nvSpPr>
        <p:spPr>
          <a:xfrm>
            <a:off x="976122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EC055-9EE1-4F6E-8C66-639D6EDD69FB}"/>
              </a:ext>
            </a:extLst>
          </p:cNvPr>
          <p:cNvSpPr/>
          <p:nvPr/>
        </p:nvSpPr>
        <p:spPr>
          <a:xfrm>
            <a:off x="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C163-03DB-436E-8008-881789125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1D297-F0E3-4753-9C0B-CCD007D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F43BA-CD88-4C55-9E13-6A5688E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220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10FF0C-CFED-4892-B94A-C52D1D9B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29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3AF2F3-E8D7-47DB-9387-7CD528A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Color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FCAE-5492-44BA-A4BC-8A9AB94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32BCF-AE74-46AC-8E6C-C6310AF7F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01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14EDD-D71A-4C64-BB00-303D19C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798FB-BF5E-4B6E-8E43-2C369E7C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9F2B-0639-4E20-8352-816FBD8E6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196A2-2DBC-443C-8FA2-1A45BD5E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7E42B-BB60-497A-9EA4-BCB860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0" y="1825625"/>
            <a:ext cx="10476190" cy="38095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4CA81-950F-46CA-939C-1F51240E817A}"/>
              </a:ext>
            </a:extLst>
          </p:cNvPr>
          <p:cNvCxnSpPr/>
          <p:nvPr/>
        </p:nvCxnSpPr>
        <p:spPr>
          <a:xfrm>
            <a:off x="1051560" y="3166110"/>
            <a:ext cx="1080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4554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36E55-6453-4272-8762-71F5D949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627F2-32E5-42B8-853A-8C76DAE9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CAB11-7E61-4BBD-8379-C0A24F08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8F6AC-8AA3-4628-9E7F-F5BA02E27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FBFA0-BB8C-4576-B3D6-918CEB09D144}"/>
              </a:ext>
            </a:extLst>
          </p:cNvPr>
          <p:cNvCxnSpPr/>
          <p:nvPr/>
        </p:nvCxnSpPr>
        <p:spPr>
          <a:xfrm>
            <a:off x="1051560" y="4046220"/>
            <a:ext cx="1080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54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7B5A6-BA99-486E-BED4-01713EC5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0" y="-175260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BDB3A3-93A7-46E2-B733-DCFCDE88D46E}"/>
              </a:ext>
            </a:extLst>
          </p:cNvPr>
          <p:cNvSpPr/>
          <p:nvPr/>
        </p:nvSpPr>
        <p:spPr>
          <a:xfrm>
            <a:off x="-8883446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277720" y="3428998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E4A63-4068-4B05-AA1C-F6A50DE09AE9}"/>
              </a:ext>
            </a:extLst>
          </p:cNvPr>
          <p:cNvGrpSpPr/>
          <p:nvPr/>
        </p:nvGrpSpPr>
        <p:grpSpPr>
          <a:xfrm>
            <a:off x="-14280746" y="-2"/>
            <a:ext cx="14280746" cy="6858002"/>
            <a:chOff x="-8261866" y="0"/>
            <a:chExt cx="14280746" cy="6858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E7FB3-AE79-4ACF-B911-8E5F95F70151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E1A530E-1CE4-4958-BF93-5D0937BE6B3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278B0E-9EB3-451A-87F3-AF34E329A08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3AFD6A-EDDC-4457-832C-CC7F296F1704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3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49857 0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409835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FCD31-DCE6-4377-A976-337623A4BF1F}"/>
              </a:ext>
            </a:extLst>
          </p:cNvPr>
          <p:cNvGrpSpPr/>
          <p:nvPr/>
        </p:nvGrpSpPr>
        <p:grpSpPr>
          <a:xfrm>
            <a:off x="-8261866" y="0"/>
            <a:ext cx="14280746" cy="6858002"/>
            <a:chOff x="-8261866" y="0"/>
            <a:chExt cx="14280746" cy="685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0E4DA-310E-4488-8087-65E2A792830A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AFEAB039-BE6F-4BB0-B70F-89C03F33A58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886B3A-51C5-4B2E-8EF2-7B25CBF2DA7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11406-D91B-45DE-AB27-AF4D3AACF2E5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3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r">
          <a:defRPr sz="8400"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1407</Words>
  <Application>Microsoft Office PowerPoint</Application>
  <PresentationFormat>Widescreen</PresentationFormat>
  <Paragraphs>412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BACS1</vt:lpstr>
      <vt:lpstr>Calibri</vt:lpstr>
      <vt:lpstr>Calibri Light</vt:lpstr>
      <vt:lpstr>Office Theme</vt:lpstr>
      <vt:lpstr>Reward Capture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History</vt:lpstr>
      <vt:lpstr>PowerPoint Presentation</vt:lpstr>
      <vt:lpstr>Examples of Selection History</vt:lpstr>
      <vt:lpstr>PowerPoint Presentation</vt:lpstr>
      <vt:lpstr>PowerPoint Presentation</vt:lpstr>
      <vt:lpstr>PowerPoint Presentation</vt:lpstr>
      <vt:lpstr>PowerPoint Presentation</vt:lpstr>
      <vt:lpstr>Training Phase:  Lower RT for High Reward Targets</vt:lpstr>
      <vt:lpstr>Test Phase:  Higher RT for Previously Rewarded Distractors</vt:lpstr>
      <vt:lpstr>Experiment 2: Isolating Effects of Selection History (Reward =/= Selection History) </vt:lpstr>
      <vt:lpstr>PowerPoint Presentation</vt:lpstr>
      <vt:lpstr>PowerPoint Presentation</vt:lpstr>
      <vt:lpstr>Test Phase 2:  No Differences Between Distractor Conditions </vt:lpstr>
      <vt:lpstr>Rewarded Distractors Resulted in Higher RT</vt:lpstr>
      <vt:lpstr>Summary so Far</vt:lpstr>
      <vt:lpstr>Additional Findings</vt:lpstr>
      <vt:lpstr>PowerPoint Presentation</vt:lpstr>
      <vt:lpstr>Recognition Task</vt:lpstr>
      <vt:lpstr>Recognition Task</vt:lpstr>
      <vt:lpstr>Description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High-Reward on Response Time</vt:lpstr>
      <vt:lpstr>Effect of High-Reward on Response Time</vt:lpstr>
      <vt:lpstr>No Effect of High-Reward on Accuracy</vt:lpstr>
      <vt:lpstr>Summary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Learning Phase</vt:lpstr>
      <vt:lpstr>Mean Response Time by Trial Block and Reward Condition</vt:lpstr>
      <vt:lpstr>Mean Accuracy by Trial Block and Reward Condition 775 x 400</vt:lpstr>
      <vt:lpstr>Test Phase</vt:lpstr>
      <vt:lpstr>Hit Rate (HR) and False Alarm Rate (FAR) by Reward Condition</vt:lpstr>
      <vt:lpstr>dprime by Reward Condition</vt:lpstr>
      <vt:lpstr>dprime and Criterion by Reward Condition</vt:lpstr>
      <vt:lpstr>Hit Rate by Reward Condition and Target Position</vt:lpstr>
      <vt:lpstr>False Alarm Color x Position </vt:lpstr>
      <vt:lpstr>dPrime by Reward Condition and Target Position </vt:lpstr>
      <vt:lpstr>Response Time Color</vt:lpstr>
      <vt:lpstr>Response Time by Reward Condition and Target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Yuquimpo</dc:creator>
  <cp:lastModifiedBy>Jonathan Yuquimpo</cp:lastModifiedBy>
  <cp:revision>123</cp:revision>
  <dcterms:created xsi:type="dcterms:W3CDTF">2021-06-17T00:53:04Z</dcterms:created>
  <dcterms:modified xsi:type="dcterms:W3CDTF">2021-07-28T09:03:50Z</dcterms:modified>
</cp:coreProperties>
</file>