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4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1D2"/>
    <a:srgbClr val="6C6D6C"/>
    <a:srgbClr val="878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8A48C-AC21-4B5F-919A-2B06FDCEE0C6}" v="23" dt="2021-10-15T03:33:38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3" autoAdjust="0"/>
    <p:restoredTop sz="94660"/>
  </p:normalViewPr>
  <p:slideViewPr>
    <p:cSldViewPr snapToGrid="0">
      <p:cViewPr varScale="1">
        <p:scale>
          <a:sx n="52" d="100"/>
          <a:sy n="52" d="100"/>
        </p:scale>
        <p:origin x="252" y="132"/>
      </p:cViewPr>
      <p:guideLst>
        <p:guide orient="horz" pos="724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quimpo, Jonathan" userId="ca179e17-1be1-40e0-9ed1-0d0379e7448c" providerId="ADAL" clId="{DB8D2B67-D48E-41E8-AFCC-F95ED302FCBC}"/>
    <pc:docChg chg="modSld">
      <pc:chgData name="Yuquimpo, Jonathan" userId="ca179e17-1be1-40e0-9ed1-0d0379e7448c" providerId="ADAL" clId="{DB8D2B67-D48E-41E8-AFCC-F95ED302FCBC}" dt="2021-10-13T17:03:37.609" v="6"/>
      <pc:docMkLst>
        <pc:docMk/>
      </pc:docMkLst>
      <pc:sldChg chg="modSp mod">
        <pc:chgData name="Yuquimpo, Jonathan" userId="ca179e17-1be1-40e0-9ed1-0d0379e7448c" providerId="ADAL" clId="{DB8D2B67-D48E-41E8-AFCC-F95ED302FCBC}" dt="2021-10-13T17:03:37.609" v="6"/>
        <pc:sldMkLst>
          <pc:docMk/>
          <pc:sldMk cId="2553321106" sldId="256"/>
        </pc:sldMkLst>
        <pc:spChg chg="mod">
          <ac:chgData name="Yuquimpo, Jonathan" userId="ca179e17-1be1-40e0-9ed1-0d0379e7448c" providerId="ADAL" clId="{DB8D2B67-D48E-41E8-AFCC-F95ED302FCBC}" dt="2021-10-13T17:02:59.959" v="4" actId="207"/>
          <ac:spMkLst>
            <pc:docMk/>
            <pc:sldMk cId="2553321106" sldId="256"/>
            <ac:spMk id="4" creationId="{40F5449F-257F-4289-958D-878DD80CB0E1}"/>
          </ac:spMkLst>
        </pc:spChg>
        <pc:spChg chg="mod">
          <ac:chgData name="Yuquimpo, Jonathan" userId="ca179e17-1be1-40e0-9ed1-0d0379e7448c" providerId="ADAL" clId="{DB8D2B67-D48E-41E8-AFCC-F95ED302FCBC}" dt="2021-10-13T17:02:50.508" v="3" actId="207"/>
          <ac:spMkLst>
            <pc:docMk/>
            <pc:sldMk cId="2553321106" sldId="256"/>
            <ac:spMk id="86" creationId="{CC1A7E76-64F2-4C5A-B1E7-DABB6D2599A2}"/>
          </ac:spMkLst>
        </pc:spChg>
        <pc:spChg chg="mod">
          <ac:chgData name="Yuquimpo, Jonathan" userId="ca179e17-1be1-40e0-9ed1-0d0379e7448c" providerId="ADAL" clId="{DB8D2B67-D48E-41E8-AFCC-F95ED302FCBC}" dt="2021-10-13T17:02:50.508" v="3" actId="207"/>
          <ac:spMkLst>
            <pc:docMk/>
            <pc:sldMk cId="2553321106" sldId="256"/>
            <ac:spMk id="87" creationId="{8FC02807-3807-4590-89D0-98A53239F0C6}"/>
          </ac:spMkLst>
        </pc:spChg>
        <pc:spChg chg="mod">
          <ac:chgData name="Yuquimpo, Jonathan" userId="ca179e17-1be1-40e0-9ed1-0d0379e7448c" providerId="ADAL" clId="{DB8D2B67-D48E-41E8-AFCC-F95ED302FCBC}" dt="2021-10-13T17:02:50.508" v="3" actId="207"/>
          <ac:spMkLst>
            <pc:docMk/>
            <pc:sldMk cId="2553321106" sldId="256"/>
            <ac:spMk id="88" creationId="{EAA0AD13-4915-4CCF-9041-097BA6D4D4F8}"/>
          </ac:spMkLst>
        </pc:spChg>
        <pc:spChg chg="mod">
          <ac:chgData name="Yuquimpo, Jonathan" userId="ca179e17-1be1-40e0-9ed1-0d0379e7448c" providerId="ADAL" clId="{DB8D2B67-D48E-41E8-AFCC-F95ED302FCBC}" dt="2021-10-13T17:02:50.508" v="3" actId="207"/>
          <ac:spMkLst>
            <pc:docMk/>
            <pc:sldMk cId="2553321106" sldId="256"/>
            <ac:spMk id="90" creationId="{98FB6AEC-4533-40BC-8561-0CC6F93BAC68}"/>
          </ac:spMkLst>
        </pc:spChg>
        <pc:spChg chg="mod">
          <ac:chgData name="Yuquimpo, Jonathan" userId="ca179e17-1be1-40e0-9ed1-0d0379e7448c" providerId="ADAL" clId="{DB8D2B67-D48E-41E8-AFCC-F95ED302FCBC}" dt="2021-10-13T17:02:50.508" v="3" actId="207"/>
          <ac:spMkLst>
            <pc:docMk/>
            <pc:sldMk cId="2553321106" sldId="256"/>
            <ac:spMk id="98" creationId="{E72ECA5B-0506-4C9C-AEF6-F20680DA9914}"/>
          </ac:spMkLst>
        </pc:spChg>
        <pc:spChg chg="mod">
          <ac:chgData name="Yuquimpo, Jonathan" userId="ca179e17-1be1-40e0-9ed1-0d0379e7448c" providerId="ADAL" clId="{DB8D2B67-D48E-41E8-AFCC-F95ED302FCBC}" dt="2021-10-13T17:01:49.241" v="1" actId="113"/>
          <ac:spMkLst>
            <pc:docMk/>
            <pc:sldMk cId="2553321106" sldId="256"/>
            <ac:spMk id="99" creationId="{E6267547-796C-4AAE-ABDB-AEE75E4E0FD7}"/>
          </ac:spMkLst>
        </pc:spChg>
        <pc:spChg chg="mod">
          <ac:chgData name="Yuquimpo, Jonathan" userId="ca179e17-1be1-40e0-9ed1-0d0379e7448c" providerId="ADAL" clId="{DB8D2B67-D48E-41E8-AFCC-F95ED302FCBC}" dt="2021-10-13T17:02:50.508" v="3" actId="207"/>
          <ac:spMkLst>
            <pc:docMk/>
            <pc:sldMk cId="2553321106" sldId="256"/>
            <ac:spMk id="100" creationId="{1FE17A19-7DD0-4295-B50D-3C2D5227D218}"/>
          </ac:spMkLst>
        </pc:spChg>
        <pc:spChg chg="mod">
          <ac:chgData name="Yuquimpo, Jonathan" userId="ca179e17-1be1-40e0-9ed1-0d0379e7448c" providerId="ADAL" clId="{DB8D2B67-D48E-41E8-AFCC-F95ED302FCBC}" dt="2021-10-13T17:02:50.508" v="3" actId="207"/>
          <ac:spMkLst>
            <pc:docMk/>
            <pc:sldMk cId="2553321106" sldId="256"/>
            <ac:spMk id="101" creationId="{3615079F-598B-4343-8A8C-8A9911DB5F54}"/>
          </ac:spMkLst>
        </pc:spChg>
        <pc:spChg chg="mod">
          <ac:chgData name="Yuquimpo, Jonathan" userId="ca179e17-1be1-40e0-9ed1-0d0379e7448c" providerId="ADAL" clId="{DB8D2B67-D48E-41E8-AFCC-F95ED302FCBC}" dt="2021-10-13T17:01:43.121" v="0" actId="113"/>
          <ac:spMkLst>
            <pc:docMk/>
            <pc:sldMk cId="2553321106" sldId="256"/>
            <ac:spMk id="258" creationId="{4959E5D2-4B97-4AE5-AF05-B1A7914AA81A}"/>
          </ac:spMkLst>
        </pc:spChg>
        <pc:graphicFrameChg chg="mod modGraphic">
          <ac:chgData name="Yuquimpo, Jonathan" userId="ca179e17-1be1-40e0-9ed1-0d0379e7448c" providerId="ADAL" clId="{DB8D2B67-D48E-41E8-AFCC-F95ED302FCBC}" dt="2021-10-13T17:03:37.609" v="6"/>
          <ac:graphicFrameMkLst>
            <pc:docMk/>
            <pc:sldMk cId="2553321106" sldId="256"/>
            <ac:graphicFrameMk id="8" creationId="{C19FE474-26D7-41B9-91A0-FC3AD5DCAB36}"/>
          </ac:graphicFrameMkLst>
        </pc:graphicFrameChg>
      </pc:sldChg>
    </pc:docChg>
  </pc:docChgLst>
  <pc:docChgLst>
    <pc:chgData name="Yuquimpo, Jonathan" userId="ca179e17-1be1-40e0-9ed1-0d0379e7448c" providerId="ADAL" clId="{D978A48C-AC21-4B5F-919A-2B06FDCEE0C6}"/>
    <pc:docChg chg="undo redo custSel delSld modSld">
      <pc:chgData name="Yuquimpo, Jonathan" userId="ca179e17-1be1-40e0-9ed1-0d0379e7448c" providerId="ADAL" clId="{D978A48C-AC21-4B5F-919A-2B06FDCEE0C6}" dt="2021-10-15T03:42:11.105" v="230" actId="166"/>
      <pc:docMkLst>
        <pc:docMk/>
      </pc:docMkLst>
      <pc:sldChg chg="addSp delSp modSp mod">
        <pc:chgData name="Yuquimpo, Jonathan" userId="ca179e17-1be1-40e0-9ed1-0d0379e7448c" providerId="ADAL" clId="{D978A48C-AC21-4B5F-919A-2B06FDCEE0C6}" dt="2021-10-15T03:42:11.105" v="230" actId="166"/>
        <pc:sldMkLst>
          <pc:docMk/>
          <pc:sldMk cId="2553321106" sldId="256"/>
        </pc:sldMkLst>
        <pc:spChg chg="add mod">
          <ac:chgData name="Yuquimpo, Jonathan" userId="ca179e17-1be1-40e0-9ed1-0d0379e7448c" providerId="ADAL" clId="{D978A48C-AC21-4B5F-919A-2B06FDCEE0C6}" dt="2021-10-15T03:38:57.795" v="229" actId="20577"/>
          <ac:spMkLst>
            <pc:docMk/>
            <pc:sldMk cId="2553321106" sldId="256"/>
            <ac:spMk id="2" creationId="{2757D950-C790-4160-91DD-D8F4D76A5568}"/>
          </ac:spMkLst>
        </pc:spChg>
        <pc:spChg chg="mod">
          <ac:chgData name="Yuquimpo, Jonathan" userId="ca179e17-1be1-40e0-9ed1-0d0379e7448c" providerId="ADAL" clId="{D978A48C-AC21-4B5F-919A-2B06FDCEE0C6}" dt="2021-10-15T03:29:55.979" v="120" actId="1076"/>
          <ac:spMkLst>
            <pc:docMk/>
            <pc:sldMk cId="2553321106" sldId="256"/>
            <ac:spMk id="86" creationId="{CC1A7E76-64F2-4C5A-B1E7-DABB6D2599A2}"/>
          </ac:spMkLst>
        </pc:spChg>
        <pc:spChg chg="mod">
          <ac:chgData name="Yuquimpo, Jonathan" userId="ca179e17-1be1-40e0-9ed1-0d0379e7448c" providerId="ADAL" clId="{D978A48C-AC21-4B5F-919A-2B06FDCEE0C6}" dt="2021-10-15T03:29:22.250" v="93" actId="1076"/>
          <ac:spMkLst>
            <pc:docMk/>
            <pc:sldMk cId="2553321106" sldId="256"/>
            <ac:spMk id="87" creationId="{8FC02807-3807-4590-89D0-98A53239F0C6}"/>
          </ac:spMkLst>
        </pc:spChg>
        <pc:spChg chg="mod">
          <ac:chgData name="Yuquimpo, Jonathan" userId="ca179e17-1be1-40e0-9ed1-0d0379e7448c" providerId="ADAL" clId="{D978A48C-AC21-4B5F-919A-2B06FDCEE0C6}" dt="2021-10-15T03:29:25.163" v="94" actId="1076"/>
          <ac:spMkLst>
            <pc:docMk/>
            <pc:sldMk cId="2553321106" sldId="256"/>
            <ac:spMk id="88" creationId="{EAA0AD13-4915-4CCF-9041-097BA6D4D4F8}"/>
          </ac:spMkLst>
        </pc:spChg>
        <pc:spChg chg="mod">
          <ac:chgData name="Yuquimpo, Jonathan" userId="ca179e17-1be1-40e0-9ed1-0d0379e7448c" providerId="ADAL" clId="{D978A48C-AC21-4B5F-919A-2B06FDCEE0C6}" dt="2021-10-15T03:35:51.294" v="154" actId="14100"/>
          <ac:spMkLst>
            <pc:docMk/>
            <pc:sldMk cId="2553321106" sldId="256"/>
            <ac:spMk id="89" creationId="{2E28DE1D-D18A-4701-9C8E-D2C18E01E81D}"/>
          </ac:spMkLst>
        </pc:spChg>
        <pc:spChg chg="mod">
          <ac:chgData name="Yuquimpo, Jonathan" userId="ca179e17-1be1-40e0-9ed1-0d0379e7448c" providerId="ADAL" clId="{D978A48C-AC21-4B5F-919A-2B06FDCEE0C6}" dt="2021-10-15T03:29:46.134" v="117" actId="1076"/>
          <ac:spMkLst>
            <pc:docMk/>
            <pc:sldMk cId="2553321106" sldId="256"/>
            <ac:spMk id="90" creationId="{98FB6AEC-4533-40BC-8561-0CC6F93BAC68}"/>
          </ac:spMkLst>
        </pc:spChg>
        <pc:spChg chg="mod">
          <ac:chgData name="Yuquimpo, Jonathan" userId="ca179e17-1be1-40e0-9ed1-0d0379e7448c" providerId="ADAL" clId="{D978A48C-AC21-4B5F-919A-2B06FDCEE0C6}" dt="2021-10-15T03:29:42.599" v="116" actId="1076"/>
          <ac:spMkLst>
            <pc:docMk/>
            <pc:sldMk cId="2553321106" sldId="256"/>
            <ac:spMk id="98" creationId="{E72ECA5B-0506-4C9C-AEF6-F20680DA9914}"/>
          </ac:spMkLst>
        </pc:spChg>
        <pc:spChg chg="mod">
          <ac:chgData name="Yuquimpo, Jonathan" userId="ca179e17-1be1-40e0-9ed1-0d0379e7448c" providerId="ADAL" clId="{D978A48C-AC21-4B5F-919A-2B06FDCEE0C6}" dt="2021-10-15T03:38:39.683" v="226" actId="14100"/>
          <ac:spMkLst>
            <pc:docMk/>
            <pc:sldMk cId="2553321106" sldId="256"/>
            <ac:spMk id="99" creationId="{E6267547-796C-4AAE-ABDB-AEE75E4E0FD7}"/>
          </ac:spMkLst>
        </pc:spChg>
        <pc:spChg chg="mod">
          <ac:chgData name="Yuquimpo, Jonathan" userId="ca179e17-1be1-40e0-9ed1-0d0379e7448c" providerId="ADAL" clId="{D978A48C-AC21-4B5F-919A-2B06FDCEE0C6}" dt="2021-10-15T03:29:31.808" v="97" actId="1076"/>
          <ac:spMkLst>
            <pc:docMk/>
            <pc:sldMk cId="2553321106" sldId="256"/>
            <ac:spMk id="100" creationId="{1FE17A19-7DD0-4295-B50D-3C2D5227D218}"/>
          </ac:spMkLst>
        </pc:spChg>
        <pc:spChg chg="mod">
          <ac:chgData name="Yuquimpo, Jonathan" userId="ca179e17-1be1-40e0-9ed1-0d0379e7448c" providerId="ADAL" clId="{D978A48C-AC21-4B5F-919A-2B06FDCEE0C6}" dt="2021-10-15T03:28:18.334" v="79" actId="1076"/>
          <ac:spMkLst>
            <pc:docMk/>
            <pc:sldMk cId="2553321106" sldId="256"/>
            <ac:spMk id="101" creationId="{3615079F-598B-4343-8A8C-8A9911DB5F54}"/>
          </ac:spMkLst>
        </pc:spChg>
        <pc:spChg chg="mod">
          <ac:chgData name="Yuquimpo, Jonathan" userId="ca179e17-1be1-40e0-9ed1-0d0379e7448c" providerId="ADAL" clId="{D978A48C-AC21-4B5F-919A-2B06FDCEE0C6}" dt="2021-10-15T03:32:12.804" v="125" actId="242"/>
          <ac:spMkLst>
            <pc:docMk/>
            <pc:sldMk cId="2553321106" sldId="256"/>
            <ac:spMk id="197" creationId="{970DEF6A-D714-4020-9ABF-78A1AFA71009}"/>
          </ac:spMkLst>
        </pc:spChg>
        <pc:spChg chg="mod">
          <ac:chgData name="Yuquimpo, Jonathan" userId="ca179e17-1be1-40e0-9ed1-0d0379e7448c" providerId="ADAL" clId="{D978A48C-AC21-4B5F-919A-2B06FDCEE0C6}" dt="2021-10-15T03:21:45.579" v="47" actId="123"/>
          <ac:spMkLst>
            <pc:docMk/>
            <pc:sldMk cId="2553321106" sldId="256"/>
            <ac:spMk id="258" creationId="{4959E5D2-4B97-4AE5-AF05-B1A7914AA81A}"/>
          </ac:spMkLst>
        </pc:spChg>
        <pc:graphicFrameChg chg="mod modGraphic">
          <ac:chgData name="Yuquimpo, Jonathan" userId="ca179e17-1be1-40e0-9ed1-0d0379e7448c" providerId="ADAL" clId="{D978A48C-AC21-4B5F-919A-2B06FDCEE0C6}" dt="2021-10-15T03:25:19.356" v="70" actId="1076"/>
          <ac:graphicFrameMkLst>
            <pc:docMk/>
            <pc:sldMk cId="2553321106" sldId="256"/>
            <ac:graphicFrameMk id="8" creationId="{C19FE474-26D7-41B9-91A0-FC3AD5DCAB36}"/>
          </ac:graphicFrameMkLst>
        </pc:graphicFrameChg>
        <pc:picChg chg="mod">
          <ac:chgData name="Yuquimpo, Jonathan" userId="ca179e17-1be1-40e0-9ed1-0d0379e7448c" providerId="ADAL" clId="{D978A48C-AC21-4B5F-919A-2B06FDCEE0C6}" dt="2021-10-15T03:26:45.221" v="74" actId="1076"/>
          <ac:picMkLst>
            <pc:docMk/>
            <pc:sldMk cId="2553321106" sldId="256"/>
            <ac:picMk id="7" creationId="{AE2F657C-01B3-4B32-BD91-119F9AB666F9}"/>
          </ac:picMkLst>
        </pc:picChg>
        <pc:picChg chg="mod">
          <ac:chgData name="Yuquimpo, Jonathan" userId="ca179e17-1be1-40e0-9ed1-0d0379e7448c" providerId="ADAL" clId="{D978A48C-AC21-4B5F-919A-2B06FDCEE0C6}" dt="2021-10-15T03:27:00.799" v="75" actId="1076"/>
          <ac:picMkLst>
            <pc:docMk/>
            <pc:sldMk cId="2553321106" sldId="256"/>
            <ac:picMk id="9" creationId="{74AF3AFD-D2FB-4BC9-BFF3-6CE9016CA644}"/>
          </ac:picMkLst>
        </pc:picChg>
        <pc:picChg chg="del">
          <ac:chgData name="Yuquimpo, Jonathan" userId="ca179e17-1be1-40e0-9ed1-0d0379e7448c" providerId="ADAL" clId="{D978A48C-AC21-4B5F-919A-2B06FDCEE0C6}" dt="2021-10-15T03:19:50.343" v="0" actId="478"/>
          <ac:picMkLst>
            <pc:docMk/>
            <pc:sldMk cId="2553321106" sldId="256"/>
            <ac:picMk id="16" creationId="{D3DCD52E-95C3-4453-ABDD-6B8DA604DC16}"/>
          </ac:picMkLst>
        </pc:picChg>
        <pc:picChg chg="del">
          <ac:chgData name="Yuquimpo, Jonathan" userId="ca179e17-1be1-40e0-9ed1-0d0379e7448c" providerId="ADAL" clId="{D978A48C-AC21-4B5F-919A-2B06FDCEE0C6}" dt="2021-10-15T03:19:50.343" v="0" actId="478"/>
          <ac:picMkLst>
            <pc:docMk/>
            <pc:sldMk cId="2553321106" sldId="256"/>
            <ac:picMk id="20" creationId="{C68CEA28-2CF3-4A41-88E7-4B84B57F7962}"/>
          </ac:picMkLst>
        </pc:picChg>
        <pc:picChg chg="add mod">
          <ac:chgData name="Yuquimpo, Jonathan" userId="ca179e17-1be1-40e0-9ed1-0d0379e7448c" providerId="ADAL" clId="{D978A48C-AC21-4B5F-919A-2B06FDCEE0C6}" dt="2021-10-15T03:19:50.613" v="1"/>
          <ac:picMkLst>
            <pc:docMk/>
            <pc:sldMk cId="2553321106" sldId="256"/>
            <ac:picMk id="84" creationId="{D30021B1-5F43-408E-A809-C09987D172A3}"/>
          </ac:picMkLst>
        </pc:picChg>
        <pc:picChg chg="add mod">
          <ac:chgData name="Yuquimpo, Jonathan" userId="ca179e17-1be1-40e0-9ed1-0d0379e7448c" providerId="ADAL" clId="{D978A48C-AC21-4B5F-919A-2B06FDCEE0C6}" dt="2021-10-15T03:19:50.613" v="1"/>
          <ac:picMkLst>
            <pc:docMk/>
            <pc:sldMk cId="2553321106" sldId="256"/>
            <ac:picMk id="91" creationId="{E963E560-B41A-4B92-8021-AF0A93E10902}"/>
          </ac:picMkLst>
        </pc:picChg>
        <pc:cxnChg chg="ord">
          <ac:chgData name="Yuquimpo, Jonathan" userId="ca179e17-1be1-40e0-9ed1-0d0379e7448c" providerId="ADAL" clId="{D978A48C-AC21-4B5F-919A-2B06FDCEE0C6}" dt="2021-10-15T03:42:11.105" v="230" actId="166"/>
          <ac:cxnSpMkLst>
            <pc:docMk/>
            <pc:sldMk cId="2553321106" sldId="256"/>
            <ac:cxnSpMk id="83" creationId="{6CAF154C-4471-43CA-9F86-DBDC405471B1}"/>
          </ac:cxnSpMkLst>
        </pc:cxnChg>
      </pc:sldChg>
      <pc:sldChg chg="del">
        <pc:chgData name="Yuquimpo, Jonathan" userId="ca179e17-1be1-40e0-9ed1-0d0379e7448c" providerId="ADAL" clId="{D978A48C-AC21-4B5F-919A-2B06FDCEE0C6}" dt="2021-10-15T03:25:36.594" v="71" actId="2696"/>
        <pc:sldMkLst>
          <pc:docMk/>
          <pc:sldMk cId="1673207945" sldId="25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7T19:41:30.584" idx="1">
    <p:pos x="11304" y="4666"/>
    <p:text>these are appearing as regular letters to me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5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D045-C637-4D75-8D18-EA3F8D97C8C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5C59-99C1-4847-85C7-297C61CC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4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hyperlink" Target="http://labs.psychology.illinois.edu/~jy57/demos/PsyNomDem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5449F-257F-4289-958D-878DD80CB0E1}"/>
              </a:ext>
            </a:extLst>
          </p:cNvPr>
          <p:cNvSpPr/>
          <p:nvPr/>
        </p:nvSpPr>
        <p:spPr>
          <a:xfrm>
            <a:off x="0" y="1"/>
            <a:ext cx="32918399" cy="24407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>
              <a:solidFill>
                <a:schemeClr val="accent2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FE474-26D7-41B9-91A0-FC3AD5DCA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608"/>
              </p:ext>
            </p:extLst>
          </p:nvPr>
        </p:nvGraphicFramePr>
        <p:xfrm>
          <a:off x="6083558" y="25726"/>
          <a:ext cx="20751282" cy="240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282">
                  <a:extLst>
                    <a:ext uri="{9D8B030D-6E8A-4147-A177-3AD203B41FA5}">
                      <a16:colId xmlns:a16="http://schemas.microsoft.com/office/drawing/2014/main" val="1381081777"/>
                    </a:ext>
                  </a:extLst>
                </a:gridCol>
              </a:tblGrid>
              <a:tr h="926692">
                <a:tc>
                  <a:txBody>
                    <a:bodyPr/>
                    <a:lstStyle/>
                    <a:p>
                      <a:pPr algn="ctr"/>
                      <a:r>
                        <a:rPr lang="en-US" sz="4400" b="0" spc="300" dirty="0">
                          <a:latin typeface="Avenir Next LT Pro" panose="020B0504020202020204" pitchFamily="34" charset="0"/>
                          <a:cs typeface="Arial" panose="020B0604020202020204" pitchFamily="34" charset="0"/>
                        </a:rPr>
                        <a:t>Long-Term Effects of Value-Driven Attentional Capture on</a:t>
                      </a:r>
                    </a:p>
                    <a:p>
                      <a:pPr algn="ctr"/>
                      <a:r>
                        <a:rPr lang="en-US" sz="4400" b="0" spc="300" dirty="0">
                          <a:latin typeface="Avenir Next LT Pro" panose="020B0504020202020204" pitchFamily="34" charset="0"/>
                          <a:cs typeface="Arial" panose="020B0604020202020204" pitchFamily="34" charset="0"/>
                        </a:rPr>
                        <a:t>Memory: Reward Influences Criterion But Not Discriminability (1451)</a:t>
                      </a:r>
                    </a:p>
                  </a:txBody>
                  <a:tcPr marL="90655" marR="90655" marT="45327" marB="45327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1125"/>
                  </a:ext>
                </a:extLst>
              </a:tr>
              <a:tr h="9712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500" spc="3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cs typeface="Arial" panose="020B0604020202020204" pitchFamily="34" charset="0"/>
                        </a:rPr>
                        <a:t>Jonathan Yuquimpo, Aaron Benjamin</a:t>
                      </a:r>
                    </a:p>
                  </a:txBody>
                  <a:tcPr marL="90655" marR="90655" marT="45327" marB="453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210320"/>
                  </a:ext>
                </a:extLst>
              </a:tr>
            </a:tbl>
          </a:graphicData>
        </a:graphic>
      </p:graphicFrame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E2F657C-01B3-4B32-BD91-119F9AB66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995" y="723570"/>
            <a:ext cx="3825248" cy="993650"/>
          </a:xfrm>
          <a:prstGeom prst="rect">
            <a:avLst/>
          </a:prstGeom>
        </p:spPr>
      </p:pic>
      <p:pic>
        <p:nvPicPr>
          <p:cNvPr id="9" name="Picture 2" descr="Psychonomic Society">
            <a:extLst>
              <a:ext uri="{FF2B5EF4-FFF2-40B4-BE49-F238E27FC236}">
                <a16:creationId xmlns:a16="http://schemas.microsoft.com/office/drawing/2014/main" id="{74AF3AFD-D2FB-4BC9-BFF3-6CE9016C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2" y="443787"/>
            <a:ext cx="4313755" cy="12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Content Placeholder 83" descr="Arrow Right with solid fill">
            <a:extLst>
              <a:ext uri="{FF2B5EF4-FFF2-40B4-BE49-F238E27FC236}">
                <a16:creationId xmlns:a16="http://schemas.microsoft.com/office/drawing/2014/main" id="{5A971190-3909-44ED-83B9-118A77A9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66055" y="2697302"/>
            <a:ext cx="1088871" cy="1088871"/>
          </a:xfrm>
          <a:prstGeom prst="rect">
            <a:avLst/>
          </a:prstGeom>
        </p:spPr>
      </p:pic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6FB30E7-70E9-4BC5-AF51-CC0A2257889F}"/>
              </a:ext>
            </a:extLst>
          </p:cNvPr>
          <p:cNvGrpSpPr/>
          <p:nvPr/>
        </p:nvGrpSpPr>
        <p:grpSpPr>
          <a:xfrm>
            <a:off x="9924143" y="4023360"/>
            <a:ext cx="7902522" cy="5667793"/>
            <a:chOff x="374252" y="1420097"/>
            <a:chExt cx="6636292" cy="4759637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674165-3270-455F-BD7B-A92F74D0293D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0DEF6A-D714-4020-9ABF-78A1AFA71009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+ 10 points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42 points total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107A53E-F053-4427-BF0B-3FFDDFD750BB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1EBE902-5981-4615-B2F1-CF3F01FDCEE5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Plus Sign 199">
              <a:extLst>
                <a:ext uri="{FF2B5EF4-FFF2-40B4-BE49-F238E27FC236}">
                  <a16:creationId xmlns:a16="http://schemas.microsoft.com/office/drawing/2014/main" id="{A2D8893B-1270-4B4F-BCE1-ADE6F0434379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375AB78-27CA-4ED7-9603-B9B3DE3B454F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ysClr val="window" lastClr="FFFFFF"/>
            </a:solidFill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671CEB0-3A49-42F4-90A0-235DB27469B0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9212E67-B078-4CF4-8C5E-408CDE756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17EA5FA-0DA4-4614-87D0-059FE8AC15A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ysClr val="window" lastClr="FFFFFF"/>
            </a:solidFill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F9AFE7D-C133-453C-A179-9A0C0C896DB0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8E585038-93BC-427F-93C8-D160E1F19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D84486D-5E16-4203-A427-1EFB81F4A581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ysClr val="window" lastClr="FFFFFF"/>
            </a:solidFill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F8A5726-F061-464C-A479-000046DB06F7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6CB8F75-A89A-413D-98F3-6BDA966BD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2D9D2279-D851-4113-8F58-CE9BE35F27A2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ysClr val="window" lastClr="FFFFFF"/>
            </a:solidFill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B8E43163-17C8-4AF9-B713-696D1940D3DD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91606A4-BD4F-4330-AF5B-9F2A8B11F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2911F6F-3A32-4058-BCA6-564E69ECB595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ysClr val="window" lastClr="FFFFFF"/>
            </a:solidFill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C16F894-146A-46D3-8A84-F5B545C36BC2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E820B4FC-2B76-4D41-8889-FDB057A90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2CE2B413-164D-45D5-A930-9D44B8253103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ysClr val="window" lastClr="FFFFFF"/>
            </a:solidFill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16B50C54-36EF-4849-B64F-6CFC1F8F1B1C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DC34342-56CD-45BE-ACD4-6286405CA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5CAEDB3-2C18-4312-8084-A2D06A1706A4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Plus Sign 207">
              <a:extLst>
                <a:ext uri="{FF2B5EF4-FFF2-40B4-BE49-F238E27FC236}">
                  <a16:creationId xmlns:a16="http://schemas.microsoft.com/office/drawing/2014/main" id="{6A13611D-6073-45AA-8628-6ACA40FE3405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07053F2-A412-4EE8-BE36-7298F0F1F4B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454C9F6-5EB4-4BFE-8110-72D70D4A6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B076D2C-69AF-413C-B37E-272E007FC56F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888CB97-8327-452C-8CF2-11F92B20DC3B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AB51848-732E-4110-96B7-880310935274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462DE3E-91CB-484D-8A4D-B4B4EA8A7B00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1441650-5120-456C-9C1A-4E0EC7DE2C23}"/>
                </a:ext>
              </a:extLst>
            </p:cNvPr>
            <p:cNvSpPr txBox="1"/>
            <p:nvPr/>
          </p:nvSpPr>
          <p:spPr>
            <a:xfrm>
              <a:off x="2273168" y="5547852"/>
              <a:ext cx="2732334" cy="38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400 – 600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ms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56DDC0D-C906-4B95-83F1-69B7D9F905E9}"/>
                </a:ext>
              </a:extLst>
            </p:cNvPr>
            <p:cNvSpPr txBox="1"/>
            <p:nvPr/>
          </p:nvSpPr>
          <p:spPr>
            <a:xfrm>
              <a:off x="3330368" y="4465481"/>
              <a:ext cx="3051150" cy="69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Horizontal or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Vertical Target?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61F302-E9E5-429F-9A1F-F4A1A9B91367}"/>
                </a:ext>
              </a:extLst>
            </p:cNvPr>
            <p:cNvSpPr txBox="1"/>
            <p:nvPr/>
          </p:nvSpPr>
          <p:spPr>
            <a:xfrm>
              <a:off x="4088052" y="3702475"/>
              <a:ext cx="1930054" cy="38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1000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ms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59724D6-9383-47AD-8774-CB3D44C8F960}"/>
                </a:ext>
              </a:extLst>
            </p:cNvPr>
            <p:cNvSpPr txBox="1"/>
            <p:nvPr/>
          </p:nvSpPr>
          <p:spPr>
            <a:xfrm>
              <a:off x="4909744" y="2886871"/>
              <a:ext cx="2100800" cy="38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1500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ms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endParaRPr>
            </a:p>
          </p:txBody>
        </p:sp>
        <p:sp>
          <p:nvSpPr>
            <p:cNvPr id="219" name="Plus Sign 218">
              <a:extLst>
                <a:ext uri="{FF2B5EF4-FFF2-40B4-BE49-F238E27FC236}">
                  <a16:creationId xmlns:a16="http://schemas.microsoft.com/office/drawing/2014/main" id="{8C04E51C-24E7-4381-945D-D7702C4C1AD9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FDED18B-ED67-4FB3-93F4-5548710E216E}"/>
              </a:ext>
            </a:extLst>
          </p:cNvPr>
          <p:cNvGrpSpPr/>
          <p:nvPr/>
        </p:nvGrpSpPr>
        <p:grpSpPr>
          <a:xfrm>
            <a:off x="15868876" y="4023360"/>
            <a:ext cx="8855355" cy="5577379"/>
            <a:chOff x="5665675" y="1489598"/>
            <a:chExt cx="7436452" cy="468371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1F3DABF-1E25-4422-9C02-AE1834A14EB4}"/>
                </a:ext>
              </a:extLst>
            </p:cNvPr>
            <p:cNvSpPr/>
            <p:nvPr/>
          </p:nvSpPr>
          <p:spPr>
            <a:xfrm>
              <a:off x="9301720" y="1489598"/>
              <a:ext cx="1040400" cy="1040400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400" kern="0" dirty="0">
                  <a:solidFill>
                    <a:prstClr val="black"/>
                  </a:solidFill>
                  <a:latin typeface="BACS1" panose="02000500000000000000" pitchFamily="2" charset="0"/>
                </a:rPr>
                <a:t>S</a:t>
              </a: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E86186D-77B0-4436-B456-81C403A5AEF5}"/>
                </a:ext>
              </a:extLst>
            </p:cNvPr>
            <p:cNvSpPr/>
            <p:nvPr/>
          </p:nvSpPr>
          <p:spPr>
            <a:xfrm>
              <a:off x="8585461" y="2179284"/>
              <a:ext cx="1040400" cy="1040400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6F0DE9FF-F5A2-4F81-92BF-230A38D7B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5826" y="2379649"/>
              <a:ext cx="639670" cy="639670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151FA62-88CE-4B8D-A538-9F6FE5C1F086}"/>
                </a:ext>
              </a:extLst>
            </p:cNvPr>
            <p:cNvSpPr/>
            <p:nvPr/>
          </p:nvSpPr>
          <p:spPr>
            <a:xfrm>
              <a:off x="7911115" y="2861386"/>
              <a:ext cx="1040400" cy="1040400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CS1" panose="02000500000000000000" pitchFamily="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7AC6F33-BB6F-4EA4-A3EA-FAFCDDBF49CA}"/>
                </a:ext>
              </a:extLst>
            </p:cNvPr>
            <p:cNvSpPr/>
            <p:nvPr/>
          </p:nvSpPr>
          <p:spPr>
            <a:xfrm>
              <a:off x="7202804" y="3552536"/>
              <a:ext cx="1040400" cy="1040400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CS1" panose="02000500000000000000" pitchFamily="2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757A3EE-A1E9-47B3-B456-99C72906A1FE}"/>
                </a:ext>
              </a:extLst>
            </p:cNvPr>
            <p:cNvSpPr/>
            <p:nvPr/>
          </p:nvSpPr>
          <p:spPr>
            <a:xfrm>
              <a:off x="6426554" y="4347356"/>
              <a:ext cx="1040400" cy="1040400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ACS1" panose="02000500000000000000" pitchFamily="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6CEFD78-2D8B-44ED-B8D6-DAB5EFE0555E}"/>
                </a:ext>
              </a:extLst>
            </p:cNvPr>
            <p:cNvSpPr/>
            <p:nvPr/>
          </p:nvSpPr>
          <p:spPr>
            <a:xfrm>
              <a:off x="5665675" y="5129840"/>
              <a:ext cx="1040400" cy="1040400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Plus Sign 239">
              <a:extLst>
                <a:ext uri="{FF2B5EF4-FFF2-40B4-BE49-F238E27FC236}">
                  <a16:creationId xmlns:a16="http://schemas.microsoft.com/office/drawing/2014/main" id="{BB5E7934-44A9-407D-8E6C-A894371548E0}"/>
                </a:ext>
              </a:extLst>
            </p:cNvPr>
            <p:cNvSpPr/>
            <p:nvPr/>
          </p:nvSpPr>
          <p:spPr>
            <a:xfrm>
              <a:off x="6078328" y="5542493"/>
              <a:ext cx="215093" cy="215093"/>
            </a:xfrm>
            <a:prstGeom prst="mathPlus">
              <a:avLst>
                <a:gd name="adj1" fmla="val 1026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7D66D76-4FDD-4402-973E-6F0F38465FC5}"/>
                </a:ext>
              </a:extLst>
            </p:cNvPr>
            <p:cNvCxnSpPr>
              <a:cxnSpLocks/>
            </p:cNvCxnSpPr>
            <p:nvPr/>
          </p:nvCxnSpPr>
          <p:spPr>
            <a:xfrm>
              <a:off x="6718383" y="6170240"/>
              <a:ext cx="7162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861AA45-1087-4DBD-9C66-8344CAACE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0703" y="2192756"/>
              <a:ext cx="3980550" cy="3980552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5803188-54DA-4BB7-B677-E83DDB60D913}"/>
                </a:ext>
              </a:extLst>
            </p:cNvPr>
            <p:cNvCxnSpPr>
              <a:cxnSpLocks/>
            </p:cNvCxnSpPr>
            <p:nvPr/>
          </p:nvCxnSpPr>
          <p:spPr>
            <a:xfrm>
              <a:off x="7466952" y="5396803"/>
              <a:ext cx="7162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3E14A6B-0075-4425-8B75-DDF70EA80DC0}"/>
                </a:ext>
              </a:extLst>
            </p:cNvPr>
            <p:cNvCxnSpPr>
              <a:cxnSpLocks/>
            </p:cNvCxnSpPr>
            <p:nvPr/>
          </p:nvCxnSpPr>
          <p:spPr>
            <a:xfrm>
              <a:off x="8243202" y="4591473"/>
              <a:ext cx="7162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9463632-51F8-467A-9B75-1B1B5828C6F2}"/>
                </a:ext>
              </a:extLst>
            </p:cNvPr>
            <p:cNvCxnSpPr>
              <a:cxnSpLocks/>
            </p:cNvCxnSpPr>
            <p:nvPr/>
          </p:nvCxnSpPr>
          <p:spPr>
            <a:xfrm>
              <a:off x="8951514" y="3901786"/>
              <a:ext cx="7162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CFCD127-5607-4BCC-8728-3E7461504BD2}"/>
                </a:ext>
              </a:extLst>
            </p:cNvPr>
            <p:cNvCxnSpPr>
              <a:cxnSpLocks/>
            </p:cNvCxnSpPr>
            <p:nvPr/>
          </p:nvCxnSpPr>
          <p:spPr>
            <a:xfrm>
              <a:off x="9625861" y="3219684"/>
              <a:ext cx="7162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1C6694A-6439-4477-8FAD-4669DD48D2EB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119" y="2530739"/>
              <a:ext cx="716258" cy="0"/>
            </a:xfrm>
            <a:prstGeom prst="line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4C49C9E-FB38-4481-AE24-1162251B4539}"/>
                </a:ext>
              </a:extLst>
            </p:cNvPr>
            <p:cNvSpPr txBox="1"/>
            <p:nvPr/>
          </p:nvSpPr>
          <p:spPr>
            <a:xfrm>
              <a:off x="7395088" y="5614714"/>
              <a:ext cx="2776263" cy="38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400 – 600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ms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92A8FD7-DC7C-4C27-82E5-9205E44382FF}"/>
                </a:ext>
              </a:extLst>
            </p:cNvPr>
            <p:cNvSpPr txBox="1"/>
            <p:nvPr/>
          </p:nvSpPr>
          <p:spPr>
            <a:xfrm>
              <a:off x="8180537" y="4824576"/>
              <a:ext cx="4534701" cy="38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500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ms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 (SP1)	       SP = Serial Position 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584BA93-D360-47F2-91A6-C856996D170B}"/>
                </a:ext>
              </a:extLst>
            </p:cNvPr>
            <p:cNvSpPr txBox="1"/>
            <p:nvPr/>
          </p:nvSpPr>
          <p:spPr>
            <a:xfrm>
              <a:off x="8969738" y="4072883"/>
              <a:ext cx="2776263" cy="38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500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ms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 (SP2)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7E0F1A4-0964-4461-ACE5-1473B3F477E2}"/>
                </a:ext>
              </a:extLst>
            </p:cNvPr>
            <p:cNvSpPr txBox="1"/>
            <p:nvPr/>
          </p:nvSpPr>
          <p:spPr>
            <a:xfrm>
              <a:off x="9610754" y="3399045"/>
              <a:ext cx="2776263" cy="38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500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ms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 (SP3)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DB00728F-771C-450F-BAF4-F3216504A7EE}"/>
                </a:ext>
              </a:extLst>
            </p:cNvPr>
            <p:cNvSpPr txBox="1"/>
            <p:nvPr/>
          </p:nvSpPr>
          <p:spPr>
            <a:xfrm>
              <a:off x="10325864" y="2679250"/>
              <a:ext cx="2776263" cy="38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500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ms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3E8E385D-9205-4711-A817-0EAB2F33C1DF}"/>
                </a:ext>
              </a:extLst>
            </p:cNvPr>
            <p:cNvSpPr txBox="1"/>
            <p:nvPr/>
          </p:nvSpPr>
          <p:spPr>
            <a:xfrm>
              <a:off x="10750954" y="1571200"/>
              <a:ext cx="2262605" cy="69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Old or New Symbol? </a:t>
              </a:r>
            </a:p>
          </p:txBody>
        </p:sp>
      </p:grp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9D36BAA-5B0D-4290-95C4-CA180D576E23}"/>
              </a:ext>
            </a:extLst>
          </p:cNvPr>
          <p:cNvCxnSpPr>
            <a:cxnSpLocks/>
          </p:cNvCxnSpPr>
          <p:nvPr/>
        </p:nvCxnSpPr>
        <p:spPr>
          <a:xfrm flipH="1">
            <a:off x="1463040" y="10058400"/>
            <a:ext cx="30089214" cy="0"/>
          </a:xfrm>
          <a:prstGeom prst="line">
            <a:avLst/>
          </a:prstGeom>
          <a:ln w="127000" cap="rnd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4959E5D2-4B97-4AE5-AF05-B1A7914AA81A}"/>
              </a:ext>
            </a:extLst>
          </p:cNvPr>
          <p:cNvSpPr txBox="1"/>
          <p:nvPr/>
        </p:nvSpPr>
        <p:spPr>
          <a:xfrm>
            <a:off x="1463040" y="4023360"/>
            <a:ext cx="7244063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Stimulus features previously associated with reward can automatically capture attention in contexts where those reward associations no longer apply        </a:t>
            </a:r>
            <a:r>
              <a:rPr lang="en-US" sz="2400" dirty="0">
                <a:solidFill>
                  <a:prstClr val="black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(Anderson et al., 2011; Le Pelley et al., 2015)</a:t>
            </a:r>
            <a:r>
              <a:rPr lang="en-US" sz="3200" dirty="0">
                <a:solidFill>
                  <a:prstClr val="black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Do stimulus features associated with reward in an attention task influence memory discriminability and response bias in a later short-term memory task?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807943-5CA8-4A25-BE0D-EDBBEBD80A64}"/>
              </a:ext>
            </a:extLst>
          </p:cNvPr>
          <p:cNvCxnSpPr>
            <a:cxnSpLocks/>
          </p:cNvCxnSpPr>
          <p:nvPr/>
        </p:nvCxnSpPr>
        <p:spPr>
          <a:xfrm>
            <a:off x="11109496" y="6752048"/>
            <a:ext cx="500365" cy="500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35DEBC-9726-4609-A8DB-2306C81F3C71}"/>
              </a:ext>
            </a:extLst>
          </p:cNvPr>
          <p:cNvSpPr txBox="1"/>
          <p:nvPr/>
        </p:nvSpPr>
        <p:spPr>
          <a:xfrm>
            <a:off x="10525372" y="6302024"/>
            <a:ext cx="125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Target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C1A7E76-64F2-4C5A-B1E7-DABB6D2599A2}"/>
              </a:ext>
            </a:extLst>
          </p:cNvPr>
          <p:cNvSpPr/>
          <p:nvPr/>
        </p:nvSpPr>
        <p:spPr>
          <a:xfrm>
            <a:off x="2743200" y="2743200"/>
            <a:ext cx="4572000" cy="109728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Background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FC02807-3807-4590-89D0-98A53239F0C6}"/>
              </a:ext>
            </a:extLst>
          </p:cNvPr>
          <p:cNvSpPr/>
          <p:nvPr/>
        </p:nvSpPr>
        <p:spPr>
          <a:xfrm>
            <a:off x="10515600" y="2743200"/>
            <a:ext cx="4572000" cy="109728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Learning Phase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AA0AD13-4915-4CCF-9041-097BA6D4D4F8}"/>
              </a:ext>
            </a:extLst>
          </p:cNvPr>
          <p:cNvSpPr/>
          <p:nvPr/>
        </p:nvSpPr>
        <p:spPr>
          <a:xfrm>
            <a:off x="17830800" y="2743200"/>
            <a:ext cx="4572000" cy="109728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Recognition Task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28DE1D-D18A-4701-9C8E-D2C18E01E81D}"/>
              </a:ext>
            </a:extLst>
          </p:cNvPr>
          <p:cNvSpPr txBox="1"/>
          <p:nvPr/>
        </p:nvSpPr>
        <p:spPr>
          <a:xfrm>
            <a:off x="24323040" y="4023360"/>
            <a:ext cx="7244063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</a:rPr>
              <a:t>62 participants were trained to associate one of two target colors (red or green) with a higher chance of receiving the greater of two reward amounts (10 points or 2 points).</a:t>
            </a:r>
          </a:p>
          <a:p>
            <a:pPr marR="0" lvl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</a:rPr>
              <a:t>In a later recognition task, participants made old/new judgments on a sequence of three symbols, one of which was sometimes rendered in a previously rewarded color.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8FB6AEC-4533-40BC-8561-0CC6F93BAC68}"/>
              </a:ext>
            </a:extLst>
          </p:cNvPr>
          <p:cNvSpPr/>
          <p:nvPr/>
        </p:nvSpPr>
        <p:spPr>
          <a:xfrm>
            <a:off x="25603200" y="2743200"/>
            <a:ext cx="4572000" cy="109728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Methods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FE17A19-7DD0-4295-B50D-3C2D5227D218}"/>
              </a:ext>
            </a:extLst>
          </p:cNvPr>
          <p:cNvSpPr/>
          <p:nvPr/>
        </p:nvSpPr>
        <p:spPr>
          <a:xfrm>
            <a:off x="5349255" y="10332720"/>
            <a:ext cx="7040880" cy="137160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Recognition Task Results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by Serial Position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15079F-598B-4343-8A8C-8A9911DB5F54}"/>
              </a:ext>
            </a:extLst>
          </p:cNvPr>
          <p:cNvSpPr/>
          <p:nvPr/>
        </p:nvSpPr>
        <p:spPr>
          <a:xfrm>
            <a:off x="16825645" y="10332720"/>
            <a:ext cx="7040880" cy="137160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solidFill>
                  <a:prstClr val="black"/>
                </a:solidFill>
                <a:latin typeface="Avenir Next LT Pro" panose="020B0504020202020204" pitchFamily="34" charset="0"/>
              </a:rPr>
              <a:t>Recognition Task Results Aggregated by Reward</a:t>
            </a:r>
          </a:p>
        </p:txBody>
      </p:sp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664A5530-5BF7-46A9-9BE2-5F680BEA7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6733520"/>
            <a:ext cx="14630430" cy="4572009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231893C-5987-4F96-9000-0F94AE17F2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1795760"/>
            <a:ext cx="14630430" cy="4572009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72ECA5B-0506-4C9C-AEF6-F20680DA9914}"/>
              </a:ext>
            </a:extLst>
          </p:cNvPr>
          <p:cNvSpPr/>
          <p:nvPr/>
        </p:nvSpPr>
        <p:spPr>
          <a:xfrm>
            <a:off x="25603200" y="10332720"/>
            <a:ext cx="4172650" cy="137160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solidFill>
                  <a:prstClr val="black"/>
                </a:solidFill>
                <a:latin typeface="Avenir Next LT Pro" panose="020B0504020202020204" pitchFamily="34" charset="0"/>
              </a:rPr>
              <a:t>Conclusions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267547-796C-4AAE-ABDB-AEE75E4E0FD7}"/>
              </a:ext>
            </a:extLst>
          </p:cNvPr>
          <p:cNvSpPr txBox="1"/>
          <p:nvPr/>
        </p:nvSpPr>
        <p:spPr>
          <a:xfrm>
            <a:off x="24323040" y="12252960"/>
            <a:ext cx="72440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Arial" panose="020B0604020202020204" pitchFamily="34" charset="0"/>
              </a:rPr>
              <a:t>Memory discriminability for colored items was no different than control items.</a:t>
            </a:r>
          </a:p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Arial" panose="020B0604020202020204" pitchFamily="34" charset="0"/>
              </a:rPr>
              <a:t>Response bias was more conservative for high-value items, with effects apparent at position 2 (BF = 3.11), and position 3 (BF = 26.5) compared to the control. </a:t>
            </a:r>
          </a:p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Arial" panose="020B0604020202020204" pitchFamily="34" charset="0"/>
              </a:rPr>
              <a:t>Prior reward appears to influence response bias but not discriminability in memory for sequences.</a:t>
            </a:r>
          </a:p>
        </p:txBody>
      </p:sp>
      <p:pic>
        <p:nvPicPr>
          <p:cNvPr id="84" name="Picture 8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30021B1-5F43-408E-A809-C09987D17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16733520"/>
            <a:ext cx="5486411" cy="4572009"/>
          </a:xfrm>
          <a:prstGeom prst="rect">
            <a:avLst/>
          </a:prstGeom>
        </p:spPr>
      </p:pic>
      <p:pic>
        <p:nvPicPr>
          <p:cNvPr id="91" name="Picture 90" descr="Chart, box and whisker chart&#10;&#10;Description automatically generated">
            <a:extLst>
              <a:ext uri="{FF2B5EF4-FFF2-40B4-BE49-F238E27FC236}">
                <a16:creationId xmlns:a16="http://schemas.microsoft.com/office/drawing/2014/main" id="{E963E560-B41A-4B92-8021-AF0A93E109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11795760"/>
            <a:ext cx="5486411" cy="45720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57D950-C790-4160-91DD-D8F4D76A5568}"/>
              </a:ext>
            </a:extLst>
          </p:cNvPr>
          <p:cNvSpPr txBox="1"/>
          <p:nvPr/>
        </p:nvSpPr>
        <p:spPr>
          <a:xfrm>
            <a:off x="24323040" y="19525832"/>
            <a:ext cx="704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Arial" panose="020B0604020202020204" pitchFamily="34" charset="0"/>
              </a:rPr>
              <a:t>Try a demo of the study!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Arial" panose="020B0604020202020204" pitchFamily="34" charset="0"/>
                <a:hlinkClick r:id="rId12"/>
              </a:rPr>
              <a:t>http://labs.psychology.illinois.edu/~jy57/demos/PsyNomDemo.html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AF154C-4471-43CA-9F86-DBDC405471B1}"/>
              </a:ext>
            </a:extLst>
          </p:cNvPr>
          <p:cNvCxnSpPr>
            <a:cxnSpLocks/>
          </p:cNvCxnSpPr>
          <p:nvPr/>
        </p:nvCxnSpPr>
        <p:spPr>
          <a:xfrm flipH="1">
            <a:off x="2194560" y="16276320"/>
            <a:ext cx="21031200" cy="0"/>
          </a:xfrm>
          <a:prstGeom prst="line">
            <a:avLst/>
          </a:prstGeom>
          <a:ln w="127000" cap="rnd">
            <a:solidFill>
              <a:schemeClr val="tx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2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</TotalTime>
  <Words>304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BACS1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Yuquimpo</dc:creator>
  <cp:lastModifiedBy>Yuquimpo, Jonathan</cp:lastModifiedBy>
  <cp:revision>244</cp:revision>
  <dcterms:created xsi:type="dcterms:W3CDTF">2018-04-13T04:33:41Z</dcterms:created>
  <dcterms:modified xsi:type="dcterms:W3CDTF">2021-10-15T03:42:36Z</dcterms:modified>
</cp:coreProperties>
</file>