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3" r:id="rId2"/>
    <p:sldId id="272" r:id="rId3"/>
    <p:sldId id="256" r:id="rId4"/>
    <p:sldId id="258" r:id="rId5"/>
    <p:sldId id="261" r:id="rId6"/>
    <p:sldId id="260" r:id="rId7"/>
    <p:sldId id="259" r:id="rId8"/>
    <p:sldId id="25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l" userId="618ecbde52e1f06d" providerId="LiveId" clId="{610710FF-19FD-46EA-8044-116701FDE36B}"/>
    <pc:docChg chg="undo redo custSel addSld delSld modSld sldOrd">
      <pc:chgData name="praveen l" userId="618ecbde52e1f06d" providerId="LiveId" clId="{610710FF-19FD-46EA-8044-116701FDE36B}" dt="2022-05-16T17:21:46.691" v="166"/>
      <pc:docMkLst>
        <pc:docMk/>
      </pc:docMkLst>
      <pc:sldChg chg="modSp mod">
        <pc:chgData name="praveen l" userId="618ecbde52e1f06d" providerId="LiveId" clId="{610710FF-19FD-46EA-8044-116701FDE36B}" dt="2022-05-16T17:15:06.935" v="47" actId="20577"/>
        <pc:sldMkLst>
          <pc:docMk/>
          <pc:sldMk cId="2205986571" sldId="256"/>
        </pc:sldMkLst>
        <pc:spChg chg="mod">
          <ac:chgData name="praveen l" userId="618ecbde52e1f06d" providerId="LiveId" clId="{610710FF-19FD-46EA-8044-116701FDE36B}" dt="2022-05-16T17:15:06.935" v="47" actId="20577"/>
          <ac:spMkLst>
            <pc:docMk/>
            <pc:sldMk cId="2205986571" sldId="256"/>
            <ac:spMk id="3" creationId="{00000000-0000-0000-0000-000000000000}"/>
          </ac:spMkLst>
        </pc:spChg>
      </pc:sldChg>
      <pc:sldChg chg="modSp mod">
        <pc:chgData name="praveen l" userId="618ecbde52e1f06d" providerId="LiveId" clId="{610710FF-19FD-46EA-8044-116701FDE36B}" dt="2022-05-16T17:15:41.967" v="54" actId="20577"/>
        <pc:sldMkLst>
          <pc:docMk/>
          <pc:sldMk cId="810956658" sldId="257"/>
        </pc:sldMkLst>
        <pc:spChg chg="mod">
          <ac:chgData name="praveen l" userId="618ecbde52e1f06d" providerId="LiveId" clId="{610710FF-19FD-46EA-8044-116701FDE36B}" dt="2022-05-16T17:15:41.967" v="54" actId="20577"/>
          <ac:spMkLst>
            <pc:docMk/>
            <pc:sldMk cId="810956658" sldId="257"/>
            <ac:spMk id="3" creationId="{00000000-0000-0000-0000-000000000000}"/>
          </ac:spMkLst>
        </pc:spChg>
      </pc:sldChg>
      <pc:sldChg chg="ord">
        <pc:chgData name="praveen l" userId="618ecbde52e1f06d" providerId="LiveId" clId="{610710FF-19FD-46EA-8044-116701FDE36B}" dt="2022-05-16T17:19:45.077" v="81"/>
        <pc:sldMkLst>
          <pc:docMk/>
          <pc:sldMk cId="1096201799" sldId="258"/>
        </pc:sldMkLst>
      </pc:sldChg>
      <pc:sldChg chg="ord">
        <pc:chgData name="praveen l" userId="618ecbde52e1f06d" providerId="LiveId" clId="{610710FF-19FD-46EA-8044-116701FDE36B}" dt="2022-05-16T17:16:18.002" v="56"/>
        <pc:sldMkLst>
          <pc:docMk/>
          <pc:sldMk cId="2299486341" sldId="259"/>
        </pc:sldMkLst>
      </pc:sldChg>
      <pc:sldChg chg="modSp mod ord">
        <pc:chgData name="praveen l" userId="618ecbde52e1f06d" providerId="LiveId" clId="{610710FF-19FD-46EA-8044-116701FDE36B}" dt="2022-05-16T17:21:36.328" v="160" actId="20577"/>
        <pc:sldMkLst>
          <pc:docMk/>
          <pc:sldMk cId="3305538423" sldId="260"/>
        </pc:sldMkLst>
        <pc:spChg chg="mod">
          <ac:chgData name="praveen l" userId="618ecbde52e1f06d" providerId="LiveId" clId="{610710FF-19FD-46EA-8044-116701FDE36B}" dt="2022-05-16T17:21:36.328" v="160" actId="20577"/>
          <ac:spMkLst>
            <pc:docMk/>
            <pc:sldMk cId="3305538423" sldId="260"/>
            <ac:spMk id="2" creationId="{00000000-0000-0000-0000-000000000000}"/>
          </ac:spMkLst>
        </pc:spChg>
      </pc:sldChg>
      <pc:sldChg chg="ord">
        <pc:chgData name="praveen l" userId="618ecbde52e1f06d" providerId="LiveId" clId="{610710FF-19FD-46EA-8044-116701FDE36B}" dt="2022-05-16T17:19:54.273" v="83"/>
        <pc:sldMkLst>
          <pc:docMk/>
          <pc:sldMk cId="4160855018" sldId="261"/>
        </pc:sldMkLst>
      </pc:sldChg>
      <pc:sldChg chg="delSp modSp del mod">
        <pc:chgData name="praveen l" userId="618ecbde52e1f06d" providerId="LiveId" clId="{610710FF-19FD-46EA-8044-116701FDE36B}" dt="2022-05-16T17:14:45.151" v="26" actId="47"/>
        <pc:sldMkLst>
          <pc:docMk/>
          <pc:sldMk cId="1368663222" sldId="271"/>
        </pc:sldMkLst>
        <pc:spChg chg="del mod">
          <ac:chgData name="praveen l" userId="618ecbde52e1f06d" providerId="LiveId" clId="{610710FF-19FD-46EA-8044-116701FDE36B}" dt="2022-05-16T17:13:04.923" v="4"/>
          <ac:spMkLst>
            <pc:docMk/>
            <pc:sldMk cId="1368663222" sldId="271"/>
            <ac:spMk id="4" creationId="{00000000-0000-0000-0000-000000000000}"/>
          </ac:spMkLst>
        </pc:spChg>
      </pc:sldChg>
      <pc:sldChg chg="modSp mod">
        <pc:chgData name="praveen l" userId="618ecbde52e1f06d" providerId="LiveId" clId="{610710FF-19FD-46EA-8044-116701FDE36B}" dt="2022-05-16T17:21:46.691" v="166"/>
        <pc:sldMkLst>
          <pc:docMk/>
          <pc:sldMk cId="2367917295" sldId="272"/>
        </pc:sldMkLst>
        <pc:spChg chg="mod">
          <ac:chgData name="praveen l" userId="618ecbde52e1f06d" providerId="LiveId" clId="{610710FF-19FD-46EA-8044-116701FDE36B}" dt="2022-05-16T17:21:46.691" v="166"/>
          <ac:spMkLst>
            <pc:docMk/>
            <pc:sldMk cId="2367917295" sldId="272"/>
            <ac:spMk id="2" creationId="{5991E0F7-CCAC-8C43-9D09-F6F778DAE5DD}"/>
          </ac:spMkLst>
        </pc:spChg>
      </pc:sldChg>
      <pc:sldChg chg="modSp new mod">
        <pc:chgData name="praveen l" userId="618ecbde52e1f06d" providerId="LiveId" clId="{610710FF-19FD-46EA-8044-116701FDE36B}" dt="2022-05-16T17:14:40.763" v="25" actId="14100"/>
        <pc:sldMkLst>
          <pc:docMk/>
          <pc:sldMk cId="684282259" sldId="273"/>
        </pc:sldMkLst>
        <pc:spChg chg="mod">
          <ac:chgData name="praveen l" userId="618ecbde52e1f06d" providerId="LiveId" clId="{610710FF-19FD-46EA-8044-116701FDE36B}" dt="2022-05-16T17:14:40.763" v="25" actId="14100"/>
          <ac:spMkLst>
            <pc:docMk/>
            <pc:sldMk cId="684282259" sldId="273"/>
            <ac:spMk id="2" creationId="{5941F9A5-1C96-32DA-9848-99FDE9298B56}"/>
          </ac:spMkLst>
        </pc:spChg>
        <pc:spChg chg="mod">
          <ac:chgData name="praveen l" userId="618ecbde52e1f06d" providerId="LiveId" clId="{610710FF-19FD-46EA-8044-116701FDE36B}" dt="2022-05-16T17:14:11.691" v="19" actId="120"/>
          <ac:spMkLst>
            <pc:docMk/>
            <pc:sldMk cId="684282259" sldId="273"/>
            <ac:spMk id="3" creationId="{D249EF70-B6A6-B5AB-D100-07C60783C333}"/>
          </ac:spMkLst>
        </pc:spChg>
      </pc:sldChg>
      <pc:sldMasterChg chg="delSldLayout">
        <pc:chgData name="praveen l" userId="618ecbde52e1f06d" providerId="LiveId" clId="{610710FF-19FD-46EA-8044-116701FDE36B}" dt="2022-05-16T17:14:45.151" v="26" actId="47"/>
        <pc:sldMasterMkLst>
          <pc:docMk/>
          <pc:sldMasterMk cId="3186705416" sldId="2147483648"/>
        </pc:sldMasterMkLst>
        <pc:sldLayoutChg chg="del">
          <pc:chgData name="praveen l" userId="618ecbde52e1f06d" providerId="LiveId" clId="{610710FF-19FD-46EA-8044-116701FDE36B}" dt="2022-05-16T17:14:45.151" v="26" actId="47"/>
          <pc:sldLayoutMkLst>
            <pc:docMk/>
            <pc:sldMasterMk cId="3186705416" sldId="2147483648"/>
            <pc:sldLayoutMk cId="1003232926"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E11CE-56A1-400B-A742-1376F337FD84}" type="datetimeFigureOut">
              <a:rPr lang="en-US" smtClean="0"/>
              <a:t>5/16/2022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31F1-539E-49B6-98F1-6161E25EDFFA}" type="slidenum">
              <a:rPr lang="en-US" smtClean="0"/>
              <a:t>‹#›</a:t>
            </a:fld>
            <a:endParaRPr lang="en-US" dirty="0"/>
          </a:p>
        </p:txBody>
      </p:sp>
    </p:spTree>
    <p:extLst>
      <p:ext uri="{BB962C8B-B14F-4D97-AF65-F5344CB8AC3E}">
        <p14:creationId xmlns:p14="http://schemas.microsoft.com/office/powerpoint/2010/main" val="410013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C86159-46B4-4828-AB20-B8539B7311F3}"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91239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C8D1E1-76C5-4780-82AB-19C65845448C}"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170187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6163B1-E070-4307-A2E4-F61297403FB0}"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130493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00487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246AD-1DE9-49AB-B657-A54C5F74437D}"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6367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5C4FF-9B63-4B8C-95BF-9C0146ECB268}"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40291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E9AA0C-E06F-4189-B8EE-74230B709849}"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43796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3F2C1-7667-438D-BEE2-48CFDE35F190}" type="datetime1">
              <a:rPr lang="en-US" smtClean="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34738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21178-9230-4A99-B8FA-EC7D2EE08750}" type="datetime1">
              <a:rPr lang="en-US" smtClean="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60417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E966C-CD89-4FE1-9A6E-D30714A08E5E}" type="datetime1">
              <a:rPr lang="en-US" smtClean="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33167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A6F2EA-9411-4B8D-8141-3FBE9D607B46}"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5273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9C5753-78FD-45C5-9FDF-40D9C9BE1B0C}"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49787-070D-4FC2-98BD-3EA5B570F078}" type="slidenum">
              <a:rPr lang="en-US" smtClean="0"/>
              <a:t>‹#›</a:t>
            </a:fld>
            <a:endParaRPr lang="en-US" dirty="0"/>
          </a:p>
        </p:txBody>
      </p:sp>
    </p:spTree>
    <p:extLst>
      <p:ext uri="{BB962C8B-B14F-4D97-AF65-F5344CB8AC3E}">
        <p14:creationId xmlns:p14="http://schemas.microsoft.com/office/powerpoint/2010/main" val="23877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68CF4-A8D3-4A96-B557-410C5B05709C}" type="datetime1">
              <a:rPr lang="en-US" smtClean="0"/>
              <a:t>5/16/2022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49787-070D-4FC2-98BD-3EA5B570F078}" type="slidenum">
              <a:rPr lang="en-US" smtClean="0"/>
              <a:t>‹#›</a:t>
            </a:fld>
            <a:endParaRPr lang="en-US" dirty="0"/>
          </a:p>
        </p:txBody>
      </p:sp>
    </p:spTree>
    <p:extLst>
      <p:ext uri="{BB962C8B-B14F-4D97-AF65-F5344CB8AC3E}">
        <p14:creationId xmlns:p14="http://schemas.microsoft.com/office/powerpoint/2010/main" val="318670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9A5-1C96-32DA-9848-99FDE9298B56}"/>
              </a:ext>
            </a:extLst>
          </p:cNvPr>
          <p:cNvSpPr>
            <a:spLocks noGrp="1"/>
          </p:cNvSpPr>
          <p:nvPr>
            <p:ph type="ctrTitle"/>
          </p:nvPr>
        </p:nvSpPr>
        <p:spPr>
          <a:xfrm>
            <a:off x="950259" y="224118"/>
            <a:ext cx="9717741" cy="1900517"/>
          </a:xfrm>
        </p:spPr>
        <p:txBody>
          <a:bodyPr>
            <a:normAutofit/>
          </a:bodyPr>
          <a:lstStyle/>
          <a:p>
            <a:pPr algn="l"/>
            <a:r>
              <a:rPr lang="en-US" sz="3200" dirty="0">
                <a:solidFill>
                  <a:srgbClr val="CC3300"/>
                </a:solidFill>
                <a:latin typeface="Wells Fargo Sans (Body)"/>
              </a:rPr>
              <a:t>Solution to Increase Diverse Customer Search and Identify Growth Opportunities.</a:t>
            </a:r>
            <a:endParaRPr lang="en-IN" sz="3200" dirty="0">
              <a:solidFill>
                <a:srgbClr val="CC3300"/>
              </a:solidFill>
              <a:latin typeface="Wells Fargo Sans (Body)"/>
            </a:endParaRPr>
          </a:p>
        </p:txBody>
      </p:sp>
      <p:sp>
        <p:nvSpPr>
          <p:cNvPr id="3" name="Subtitle 2">
            <a:extLst>
              <a:ext uri="{FF2B5EF4-FFF2-40B4-BE49-F238E27FC236}">
                <a16:creationId xmlns:a16="http://schemas.microsoft.com/office/drawing/2014/main" id="{D249EF70-B6A6-B5AB-D100-07C60783C333}"/>
              </a:ext>
            </a:extLst>
          </p:cNvPr>
          <p:cNvSpPr>
            <a:spLocks noGrp="1"/>
          </p:cNvSpPr>
          <p:nvPr>
            <p:ph type="subTitle" idx="1"/>
          </p:nvPr>
        </p:nvSpPr>
        <p:spPr>
          <a:xfrm>
            <a:off x="950259" y="3602037"/>
            <a:ext cx="9717741" cy="2387599"/>
          </a:xfrm>
        </p:spPr>
        <p:txBody>
          <a:bodyPr>
            <a:normAutofit/>
          </a:bodyPr>
          <a:lstStyle/>
          <a:p>
            <a:pPr algn="l"/>
            <a:r>
              <a:rPr lang="en-US" dirty="0"/>
              <a:t>May 2022</a:t>
            </a:r>
          </a:p>
          <a:p>
            <a:pPr algn="l"/>
            <a:r>
              <a:rPr lang="en-US" dirty="0" err="1"/>
              <a:t>TheEngineers</a:t>
            </a:r>
            <a:endParaRPr lang="en-US" dirty="0"/>
          </a:p>
          <a:p>
            <a:pPr algn="l"/>
            <a:r>
              <a:rPr lang="en-US" dirty="0"/>
              <a:t>Team Members – Praveen </a:t>
            </a:r>
            <a:r>
              <a:rPr lang="en-US" dirty="0" err="1"/>
              <a:t>Lingampate</a:t>
            </a:r>
            <a:r>
              <a:rPr lang="en-US" dirty="0"/>
              <a:t>, </a:t>
            </a:r>
            <a:r>
              <a:rPr lang="en-US" dirty="0" err="1"/>
              <a:t>Kambham</a:t>
            </a:r>
            <a:r>
              <a:rPr lang="en-US" dirty="0"/>
              <a:t> Sunil, Singh Nirmal, </a:t>
            </a:r>
            <a:r>
              <a:rPr lang="en-US" dirty="0" err="1"/>
              <a:t>Aiswarya</a:t>
            </a:r>
            <a:r>
              <a:rPr lang="en-US" dirty="0"/>
              <a:t> KV, Amrutha KJ</a:t>
            </a:r>
          </a:p>
          <a:p>
            <a:pPr algn="l"/>
            <a:endParaRPr lang="en-IN" dirty="0"/>
          </a:p>
        </p:txBody>
      </p:sp>
      <p:sp>
        <p:nvSpPr>
          <p:cNvPr id="4" name="Date Placeholder 3">
            <a:extLst>
              <a:ext uri="{FF2B5EF4-FFF2-40B4-BE49-F238E27FC236}">
                <a16:creationId xmlns:a16="http://schemas.microsoft.com/office/drawing/2014/main" id="{12CA72DE-C3E8-65FD-038F-F7BDF21C1F12}"/>
              </a:ext>
            </a:extLst>
          </p:cNvPr>
          <p:cNvSpPr>
            <a:spLocks noGrp="1"/>
          </p:cNvSpPr>
          <p:nvPr>
            <p:ph type="dt" sz="half" idx="10"/>
          </p:nvPr>
        </p:nvSpPr>
        <p:spPr/>
        <p:txBody>
          <a:bodyPr/>
          <a:lstStyle/>
          <a:p>
            <a:fld id="{63C86159-46B4-4828-AB20-B8539B7311F3}" type="datetime1">
              <a:rPr lang="en-US" smtClean="0"/>
              <a:t>5/16/2022</a:t>
            </a:fld>
            <a:endParaRPr lang="en-US" dirty="0"/>
          </a:p>
        </p:txBody>
      </p:sp>
      <p:sp>
        <p:nvSpPr>
          <p:cNvPr id="5" name="Slide Number Placeholder 4">
            <a:extLst>
              <a:ext uri="{FF2B5EF4-FFF2-40B4-BE49-F238E27FC236}">
                <a16:creationId xmlns:a16="http://schemas.microsoft.com/office/drawing/2014/main" id="{1FE09012-8325-C217-25F3-B40FAD2747C9}"/>
              </a:ext>
            </a:extLst>
          </p:cNvPr>
          <p:cNvSpPr>
            <a:spLocks noGrp="1"/>
          </p:cNvSpPr>
          <p:nvPr>
            <p:ph type="sldNum" sz="quarter" idx="12"/>
          </p:nvPr>
        </p:nvSpPr>
        <p:spPr/>
        <p:txBody>
          <a:bodyPr/>
          <a:lstStyle/>
          <a:p>
            <a:fld id="{EFF49787-070D-4FC2-98BD-3EA5B570F078}" type="slidenum">
              <a:rPr lang="en-US" smtClean="0"/>
              <a:t>1</a:t>
            </a:fld>
            <a:endParaRPr lang="en-US" dirty="0"/>
          </a:p>
        </p:txBody>
      </p:sp>
    </p:spTree>
    <p:extLst>
      <p:ext uri="{BB962C8B-B14F-4D97-AF65-F5344CB8AC3E}">
        <p14:creationId xmlns:p14="http://schemas.microsoft.com/office/powerpoint/2010/main" val="68428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6AF2BF76-0B4E-654F-AFD6-72FC8323B2DB}"/>
              </a:ext>
            </a:extLst>
          </p:cNvPr>
          <p:cNvSpPr>
            <a:spLocks noGrp="1"/>
          </p:cNvSpPr>
          <p:nvPr>
            <p:ph type="title"/>
          </p:nvPr>
        </p:nvSpPr>
        <p:spPr/>
        <p:txBody>
          <a:bodyPr/>
          <a:lstStyle/>
          <a:p>
            <a:r>
              <a:rPr lang="en-US" dirty="0"/>
              <a:t>Contents</a:t>
            </a:r>
          </a:p>
        </p:txBody>
      </p:sp>
      <p:sp>
        <p:nvSpPr>
          <p:cNvPr id="2" name="Content Placeholder 1">
            <a:extLst>
              <a:ext uri="{FF2B5EF4-FFF2-40B4-BE49-F238E27FC236}">
                <a16:creationId xmlns:a16="http://schemas.microsoft.com/office/drawing/2014/main" id="{5991E0F7-CCAC-8C43-9D09-F6F778DAE5DD}"/>
              </a:ext>
            </a:extLst>
          </p:cNvPr>
          <p:cNvSpPr>
            <a:spLocks noGrp="1"/>
          </p:cNvSpPr>
          <p:nvPr>
            <p:ph idx="1"/>
          </p:nvPr>
        </p:nvSpPr>
        <p:spPr>
          <a:xfrm>
            <a:off x="457200" y="1828802"/>
            <a:ext cx="11277600" cy="3699162"/>
          </a:xfrm>
        </p:spPr>
        <p:txBody>
          <a:bodyPr>
            <a:normAutofit/>
          </a:bodyPr>
          <a:lstStyle/>
          <a:p>
            <a:pPr marL="342900" lvl="0" indent="-342900">
              <a:buFont typeface="+mj-lt"/>
              <a:buAutoNum type="arabicPeriod"/>
            </a:pPr>
            <a:r>
              <a:rPr lang="en-US" sz="1700" dirty="0">
                <a:latin typeface="Wells Fargo Sans (Body)"/>
              </a:rPr>
              <a:t>Challenge	03</a:t>
            </a:r>
          </a:p>
          <a:p>
            <a:pPr marL="342900" lvl="0" indent="-342900">
              <a:buFont typeface="+mj-lt"/>
              <a:buAutoNum type="arabicPeriod"/>
            </a:pPr>
            <a:r>
              <a:rPr lang="en-US" sz="1700" dirty="0">
                <a:latin typeface="Wells Fargo Sans (Body)"/>
              </a:rPr>
              <a:t>Objectives	04-05</a:t>
            </a:r>
          </a:p>
          <a:p>
            <a:pPr marL="342900" lvl="0" indent="-342900">
              <a:buFont typeface="+mj-lt"/>
              <a:buAutoNum type="arabicPeriod"/>
            </a:pPr>
            <a:r>
              <a:rPr lang="en-US" sz="1700" dirty="0">
                <a:latin typeface="Wells Fargo Sans (Body)"/>
              </a:rPr>
              <a:t>Steps to implement solution	06</a:t>
            </a:r>
          </a:p>
          <a:p>
            <a:pPr marL="342900" lvl="0" indent="-342900">
              <a:buFont typeface="+mj-lt"/>
              <a:buAutoNum type="arabicPeriod"/>
            </a:pPr>
            <a:r>
              <a:rPr lang="en-US" sz="1700" dirty="0">
                <a:latin typeface="Wells Fargo Sans (Body)"/>
              </a:rPr>
              <a:t>Design- Proposed Architecture	07</a:t>
            </a:r>
          </a:p>
          <a:p>
            <a:pPr marL="342900" lvl="0" indent="-342900">
              <a:buFont typeface="+mj-lt"/>
              <a:buAutoNum type="arabicPeriod"/>
            </a:pPr>
            <a:r>
              <a:rPr lang="en-US" sz="1700" dirty="0">
                <a:latin typeface="Wells Fargo Sans (Body)"/>
              </a:rPr>
              <a:t>Scope of the challenge	   07-08</a:t>
            </a:r>
          </a:p>
          <a:p>
            <a:pPr marL="0" lvl="0" indent="0">
              <a:buNone/>
            </a:pPr>
            <a:endParaRPr lang="en-US" sz="1700" dirty="0">
              <a:latin typeface="Wells Fargo Sans (Body)"/>
            </a:endParaRPr>
          </a:p>
        </p:txBody>
      </p:sp>
      <p:sp>
        <p:nvSpPr>
          <p:cNvPr id="3" name="Slide Number">
            <a:extLst>
              <a:ext uri="{FF2B5EF4-FFF2-40B4-BE49-F238E27FC236}">
                <a16:creationId xmlns:a16="http://schemas.microsoft.com/office/drawing/2014/main" id="{3E240073-20AC-8447-ADD3-81935451A59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srgbClr val="141414"/>
                </a:solidFill>
                <a:effectLst/>
                <a:uLnTx/>
                <a:uFillTx/>
                <a:latin typeface="Wells Fargo Sans" panose="020B05030202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141414"/>
              </a:solidFill>
              <a:effectLst/>
              <a:uLnTx/>
              <a:uFillTx/>
              <a:latin typeface="Wells Fargo Sans" panose="020B0503020203020204" pitchFamily="34" charset="0"/>
              <a:ea typeface="+mn-ea"/>
              <a:cs typeface="+mn-cs"/>
            </a:endParaRPr>
          </a:p>
        </p:txBody>
      </p:sp>
    </p:spTree>
    <p:extLst>
      <p:ext uri="{BB962C8B-B14F-4D97-AF65-F5344CB8AC3E}">
        <p14:creationId xmlns:p14="http://schemas.microsoft.com/office/powerpoint/2010/main" val="236791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0006" y="1636758"/>
            <a:ext cx="10763794" cy="4297680"/>
          </a:xfrm>
        </p:spPr>
        <p:txBody>
          <a:bodyPr>
            <a:normAutofit/>
          </a:bodyPr>
          <a:lstStyle/>
          <a:p>
            <a:pPr algn="l"/>
            <a:r>
              <a:rPr lang="en-US" b="1" dirty="0"/>
              <a:t>Strategic growth opportunities with diverse customers</a:t>
            </a:r>
          </a:p>
          <a:p>
            <a:pPr algn="l"/>
            <a:r>
              <a:rPr lang="en-US" sz="1700" dirty="0">
                <a:latin typeface="Wells Fargo Sans (Body)"/>
              </a:rPr>
              <a:t>Company has innovative programs to support women and minority-owned businesses with banking products for near and longer term growth.</a:t>
            </a:r>
          </a:p>
          <a:p>
            <a:pPr algn="l"/>
            <a:r>
              <a:rPr lang="en-US" sz="1700" dirty="0">
                <a:latin typeface="Wells Fargo Sans (Body)"/>
              </a:rPr>
              <a:t>In order to better serve these customers or prospects, Organization needs an effective and automated technology tool(s) identify the diversity dimensions of the ownership and/or the leadership of these commercial customers and/or prospects. </a:t>
            </a:r>
          </a:p>
          <a:p>
            <a:pPr algn="l"/>
            <a:r>
              <a:rPr lang="en-US" sz="1700" dirty="0">
                <a:latin typeface="Wells Fargo Sans (Body)"/>
              </a:rPr>
              <a:t>Currently, this data is being combed from customer and prospect websites and other public data in a manual fashion.  A new technology or tool will to increase efficiency of this effort, reduce potential human bias, and generate more potential opportunities for diverse customer engagement.</a:t>
            </a:r>
          </a:p>
          <a:p>
            <a:pPr algn="l"/>
            <a:r>
              <a:rPr lang="en-US" sz="1700" dirty="0">
                <a:latin typeface="Wells Fargo Sans (Body)"/>
              </a:rPr>
              <a:t>.  </a:t>
            </a:r>
          </a:p>
          <a:p>
            <a:endParaRPr lang="en-US" sz="1700" dirty="0">
              <a:latin typeface="Wells Fargo Sans (Body)"/>
            </a:endParaRPr>
          </a:p>
        </p:txBody>
      </p:sp>
      <p:sp>
        <p:nvSpPr>
          <p:cNvPr id="6" name="Title 1"/>
          <p:cNvSpPr txBox="1">
            <a:spLocks/>
          </p:cNvSpPr>
          <p:nvPr/>
        </p:nvSpPr>
        <p:spPr>
          <a:xfrm>
            <a:off x="535577" y="365125"/>
            <a:ext cx="10818223" cy="8497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CC3300"/>
                </a:solidFill>
                <a:latin typeface="Wells Fargo Sans (Body)"/>
              </a:rPr>
              <a:t>Challenge</a:t>
            </a:r>
          </a:p>
        </p:txBody>
      </p:sp>
      <p:sp>
        <p:nvSpPr>
          <p:cNvPr id="7" name="Date Placeholder 6"/>
          <p:cNvSpPr>
            <a:spLocks noGrp="1"/>
          </p:cNvSpPr>
          <p:nvPr>
            <p:ph type="dt" sz="half" idx="10"/>
          </p:nvPr>
        </p:nvSpPr>
        <p:spPr/>
        <p:txBody>
          <a:bodyPr/>
          <a:lstStyle/>
          <a:p>
            <a:fld id="{6DD22EAF-85CB-4960-BC8A-BBA7BD4A760E}" type="datetime1">
              <a:rPr lang="en-US" smtClean="0"/>
              <a:t>5/16/2022</a:t>
            </a:fld>
            <a:endParaRPr lang="en-US" dirty="0"/>
          </a:p>
        </p:txBody>
      </p:sp>
      <p:sp>
        <p:nvSpPr>
          <p:cNvPr id="8" name="Slide Number Placeholder 7"/>
          <p:cNvSpPr>
            <a:spLocks noGrp="1"/>
          </p:cNvSpPr>
          <p:nvPr>
            <p:ph type="sldNum" sz="quarter" idx="12"/>
          </p:nvPr>
        </p:nvSpPr>
        <p:spPr>
          <a:xfrm>
            <a:off x="5438775" y="2955925"/>
            <a:ext cx="2743200" cy="365125"/>
          </a:xfrm>
        </p:spPr>
        <p:txBody>
          <a:bodyPr/>
          <a:lstStyle/>
          <a:p>
            <a:fld id="{EFF49787-070D-4FC2-98BD-3EA5B570F078}" type="slidenum">
              <a:rPr lang="en-US" smtClean="0"/>
              <a:t>3</a:t>
            </a:fld>
            <a:endParaRPr lang="en-US" dirty="0"/>
          </a:p>
        </p:txBody>
      </p:sp>
    </p:spTree>
    <p:extLst>
      <p:ext uri="{BB962C8B-B14F-4D97-AF65-F5344CB8AC3E}">
        <p14:creationId xmlns:p14="http://schemas.microsoft.com/office/powerpoint/2010/main" val="220598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551"/>
            <a:ext cx="10515600" cy="1019538"/>
          </a:xfrm>
        </p:spPr>
        <p:txBody>
          <a:bodyPr>
            <a:normAutofit/>
          </a:bodyPr>
          <a:lstStyle/>
          <a:p>
            <a:r>
              <a:rPr lang="en-US" sz="3200" dirty="0">
                <a:solidFill>
                  <a:srgbClr val="CC3300"/>
                </a:solidFill>
                <a:latin typeface="Wells Fargo Sans (Body)"/>
              </a:rPr>
              <a:t>Objectives</a:t>
            </a:r>
            <a:endParaRPr lang="en-US" sz="3200" dirty="0">
              <a:latin typeface="Wells Fargo Sans (Body)"/>
            </a:endParaRPr>
          </a:p>
        </p:txBody>
      </p:sp>
      <p:sp>
        <p:nvSpPr>
          <p:cNvPr id="5" name="Rectangle 4"/>
          <p:cNvSpPr/>
          <p:nvPr/>
        </p:nvSpPr>
        <p:spPr>
          <a:xfrm>
            <a:off x="933450" y="1043576"/>
            <a:ext cx="10325100" cy="7128875"/>
          </a:xfrm>
          <a:custGeom>
            <a:avLst/>
            <a:gdLst>
              <a:gd name="connsiteX0" fmla="*/ 0 w 9344025"/>
              <a:gd name="connsiteY0" fmla="*/ 0 h 7128875"/>
              <a:gd name="connsiteX1" fmla="*/ 9344025 w 9344025"/>
              <a:gd name="connsiteY1" fmla="*/ 0 h 7128875"/>
              <a:gd name="connsiteX2" fmla="*/ 9344025 w 9344025"/>
              <a:gd name="connsiteY2" fmla="*/ 7128875 h 7128875"/>
              <a:gd name="connsiteX3" fmla="*/ 0 w 9344025"/>
              <a:gd name="connsiteY3" fmla="*/ 7128875 h 7128875"/>
              <a:gd name="connsiteX4" fmla="*/ 0 w 9344025"/>
              <a:gd name="connsiteY4" fmla="*/ 0 h 7128875"/>
              <a:gd name="connsiteX0" fmla="*/ 0 w 9345399"/>
              <a:gd name="connsiteY0" fmla="*/ 0 h 7128875"/>
              <a:gd name="connsiteX1" fmla="*/ 9344025 w 9345399"/>
              <a:gd name="connsiteY1" fmla="*/ 0 h 7128875"/>
              <a:gd name="connsiteX2" fmla="*/ 9344025 w 9345399"/>
              <a:gd name="connsiteY2" fmla="*/ 3544524 h 7128875"/>
              <a:gd name="connsiteX3" fmla="*/ 9344025 w 9345399"/>
              <a:gd name="connsiteY3" fmla="*/ 7128875 h 7128875"/>
              <a:gd name="connsiteX4" fmla="*/ 0 w 9345399"/>
              <a:gd name="connsiteY4" fmla="*/ 7128875 h 7128875"/>
              <a:gd name="connsiteX5" fmla="*/ 0 w 9345399"/>
              <a:gd name="connsiteY5" fmla="*/ 0 h 712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5399" h="7128875">
                <a:moveTo>
                  <a:pt x="0" y="0"/>
                </a:moveTo>
                <a:lnTo>
                  <a:pt x="9344025" y="0"/>
                </a:lnTo>
                <a:cubicBezTo>
                  <a:pt x="9339262" y="1862545"/>
                  <a:pt x="9348788" y="1681979"/>
                  <a:pt x="9344025" y="3544524"/>
                </a:cubicBezTo>
                <a:lnTo>
                  <a:pt x="9344025" y="7128875"/>
                </a:lnTo>
                <a:lnTo>
                  <a:pt x="0" y="7128875"/>
                </a:lnTo>
                <a:lnTo>
                  <a:pt x="0" y="0"/>
                </a:lnTo>
                <a:close/>
              </a:path>
            </a:pathLst>
          </a:custGeom>
        </p:spPr>
        <p:txBody>
          <a:bodyPr wrap="square" anchor="b">
            <a:spAutoFit/>
          </a:bodyPr>
          <a:lstStyle/>
          <a:p>
            <a:pPr marL="285750" indent="-285750">
              <a:spcAft>
                <a:spcPts val="800"/>
              </a:spcAft>
              <a:buFont typeface="Arial" panose="020B0604020202020204" pitchFamily="34" charset="0"/>
              <a:buChar char="•"/>
            </a:pPr>
            <a:r>
              <a:rPr lang="en-US" sz="1400" dirty="0">
                <a:latin typeface="Wells Fargo Sans" panose="020B0503020203020204" pitchFamily="34" charset="0"/>
                <a:ea typeface="Calibri" panose="020F0502020204030204" pitchFamily="34" charset="0"/>
                <a:cs typeface="Times New Roman" panose="02020603050405020304" pitchFamily="18" charset="0"/>
              </a:rPr>
              <a:t>Identify a diverse business(relevant to Commercial Banking interest) from the public domain and it could be the website of the company. Once the site is identified, Team will attempt to identify whether the company is women or diverse owned. If the information is found confirming that the company is women or diverse owned, the tool should document in column K if the company is woman owned. If the company is diverse owned, the tool should update column L with a description of what diverse segment that the owner identifies with. </a:t>
            </a:r>
          </a:p>
          <a:p>
            <a:pPr>
              <a:spcAft>
                <a:spcPts val="800"/>
              </a:spcAft>
            </a:pPr>
            <a:endParaRPr lang="en-US" sz="1400" dirty="0">
              <a:latin typeface="Wells Fargo Sans" panose="020B0503020203020204" pitchFamily="34" charset="0"/>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n-US" sz="1400" dirty="0">
                <a:latin typeface="Wells Fargo Sans" panose="020B0503020203020204" pitchFamily="34" charset="0"/>
                <a:ea typeface="Calibri" panose="020F0502020204030204" pitchFamily="34" charset="0"/>
                <a:cs typeface="Times New Roman" panose="02020603050405020304" pitchFamily="18" charset="0"/>
              </a:rPr>
              <a:t>Team also need to perform a search on company’s website to identify whether the company has women or diverse senior leadership (e.g., CEO, CFO, COO, Treasurer, Director of Finance). If the information can be found at this level, no more searching is needed for woman-led or diverse-led businesses.</a:t>
            </a:r>
          </a:p>
          <a:p>
            <a:pPr>
              <a:spcAft>
                <a:spcPts val="800"/>
              </a:spcAft>
            </a:pPr>
            <a:endParaRPr lang="en-US" sz="1400" dirty="0">
              <a:latin typeface="Wells Fargo Sans" panose="020B0503020203020204" pitchFamily="34" charset="0"/>
              <a:ea typeface="Calibri" panose="020F05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n-US" sz="1400" dirty="0">
                <a:latin typeface="Wells Fargo Sans" panose="020B0503020203020204" pitchFamily="34" charset="0"/>
                <a:ea typeface="Calibri" panose="020F0502020204030204" pitchFamily="34" charset="0"/>
                <a:cs typeface="Times New Roman" panose="02020603050405020304" pitchFamily="18" charset="0"/>
              </a:rPr>
              <a:t>If ownership or leadership minority status is unclear, further searching will need to be executed via LinkedIn, or via other news sites to define owners and leaders within the company. When this information is acquired and appended to the file, no further searching is needed.</a:t>
            </a: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700" dirty="0">
              <a:latin typeface="Wells Fargo Sans (Body)"/>
              <a:ea typeface="Calibri" panose="020F0502020204030204" pitchFamily="34" charset="0"/>
              <a:cs typeface="Times New Roman" panose="02020603050405020304" pitchFamily="18" charset="0"/>
            </a:endParaRPr>
          </a:p>
          <a:p>
            <a:pPr>
              <a:lnSpc>
                <a:spcPct val="107000"/>
              </a:lnSpc>
              <a:spcAft>
                <a:spcPts val="800"/>
              </a:spcAft>
            </a:pPr>
            <a:endParaRPr lang="en-US" sz="1700" dirty="0">
              <a:latin typeface="Wells Fargo Sans (Body)"/>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FF5547B-BCB7-4E06-A8DF-9D0499183DD8}" type="datetime1">
              <a:rPr lang="en-US" smtClean="0"/>
              <a:t>5/16/2022</a:t>
            </a:fld>
            <a:endParaRPr lang="en-US" dirty="0"/>
          </a:p>
        </p:txBody>
      </p:sp>
      <p:sp>
        <p:nvSpPr>
          <p:cNvPr id="7" name="Slide Number Placeholder 6"/>
          <p:cNvSpPr>
            <a:spLocks noGrp="1"/>
          </p:cNvSpPr>
          <p:nvPr>
            <p:ph type="sldNum" sz="quarter" idx="12"/>
          </p:nvPr>
        </p:nvSpPr>
        <p:spPr/>
        <p:txBody>
          <a:bodyPr/>
          <a:lstStyle/>
          <a:p>
            <a:fld id="{EFF49787-070D-4FC2-98BD-3EA5B570F078}" type="slidenum">
              <a:rPr lang="en-US" smtClean="0"/>
              <a:t>4</a:t>
            </a:fld>
            <a:endParaRPr lang="en-US" dirty="0"/>
          </a:p>
        </p:txBody>
      </p:sp>
    </p:spTree>
    <p:extLst>
      <p:ext uri="{BB962C8B-B14F-4D97-AF65-F5344CB8AC3E}">
        <p14:creationId xmlns:p14="http://schemas.microsoft.com/office/powerpoint/2010/main" val="109620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rmAutofit/>
          </a:bodyPr>
          <a:lstStyle/>
          <a:p>
            <a:r>
              <a:rPr lang="en-US" sz="3200" dirty="0">
                <a:solidFill>
                  <a:srgbClr val="CC3300"/>
                </a:solidFill>
                <a:latin typeface="Wells Fargo Sans (Body)"/>
              </a:rPr>
              <a:t>Cont. </a:t>
            </a:r>
            <a:endParaRPr lang="en-US" sz="3200" dirty="0">
              <a:latin typeface="Wells Fargo Sans (Body)"/>
            </a:endParaRPr>
          </a:p>
        </p:txBody>
      </p:sp>
      <p:sp>
        <p:nvSpPr>
          <p:cNvPr id="3" name="Content Placeholder 2"/>
          <p:cNvSpPr>
            <a:spLocks noGrp="1"/>
          </p:cNvSpPr>
          <p:nvPr>
            <p:ph idx="1"/>
          </p:nvPr>
        </p:nvSpPr>
        <p:spPr>
          <a:xfrm>
            <a:off x="838200" y="901338"/>
            <a:ext cx="10515600" cy="3427775"/>
          </a:xfrm>
        </p:spPr>
        <p:txBody>
          <a:bodyPr>
            <a:normAutofit/>
          </a:bodyPr>
          <a:lstStyle/>
          <a:p>
            <a:r>
              <a:rPr lang="en-US" sz="1700" b="1" dirty="0">
                <a:latin typeface="Wells Fargo Sans (Body)"/>
              </a:rPr>
              <a:t>Dataset Update:</a:t>
            </a:r>
          </a:p>
          <a:p>
            <a:r>
              <a:rPr lang="en-US" sz="1700" dirty="0">
                <a:latin typeface="Wells Fargo Sans (Body)"/>
              </a:rPr>
              <a:t>Depends upon the results retrieved from the above search, updating the input Dataset with columns (</a:t>
            </a:r>
            <a:r>
              <a:rPr lang="en-US" sz="1700" dirty="0" err="1">
                <a:latin typeface="Wells Fargo Sans (Body)"/>
              </a:rPr>
              <a:t>isWomanowned</a:t>
            </a:r>
            <a:r>
              <a:rPr lang="en-US" sz="1700" dirty="0">
                <a:latin typeface="Wells Fargo Sans (Body)"/>
              </a:rPr>
              <a:t>/MinorityOwnedDesc).</a:t>
            </a:r>
          </a:p>
          <a:p>
            <a:r>
              <a:rPr lang="en-US" sz="1700" dirty="0">
                <a:latin typeface="Wells Fargo Sans (Body)"/>
              </a:rPr>
              <a:t> If the company is Womanowmned, then the flag will be set to 1.</a:t>
            </a:r>
          </a:p>
          <a:p>
            <a:r>
              <a:rPr lang="en-US" sz="1700" dirty="0">
                <a:latin typeface="Wells Fargo Sans (Body)"/>
              </a:rPr>
              <a:t>If the company is minorityowned( , then the column “Minorityowned Desc” will be updated with diversity description like Asian, African American etc.</a:t>
            </a:r>
          </a:p>
          <a:p>
            <a:r>
              <a:rPr lang="en-US" sz="1700" dirty="0">
                <a:latin typeface="Wells Fargo Sans (Body)"/>
              </a:rPr>
              <a:t>If the search retrieved nothing, “isWomanOwned” will be zero and “MinorityOwnedDesc” will be NA.</a:t>
            </a:r>
          </a:p>
        </p:txBody>
      </p:sp>
      <p:sp>
        <p:nvSpPr>
          <p:cNvPr id="6" name="Date Placeholder 5"/>
          <p:cNvSpPr>
            <a:spLocks noGrp="1"/>
          </p:cNvSpPr>
          <p:nvPr>
            <p:ph type="dt" sz="half" idx="10"/>
          </p:nvPr>
        </p:nvSpPr>
        <p:spPr/>
        <p:txBody>
          <a:bodyPr/>
          <a:lstStyle/>
          <a:p>
            <a:fld id="{5C41CF9C-572C-47B4-BDF4-BB71F830BD7D}" type="datetime1">
              <a:rPr lang="en-US" smtClean="0"/>
              <a:t>5/16/2022</a:t>
            </a:fld>
            <a:endParaRPr lang="en-US" dirty="0"/>
          </a:p>
        </p:txBody>
      </p:sp>
      <p:sp>
        <p:nvSpPr>
          <p:cNvPr id="7" name="Slide Number Placeholder 6"/>
          <p:cNvSpPr>
            <a:spLocks noGrp="1"/>
          </p:cNvSpPr>
          <p:nvPr>
            <p:ph type="sldNum" sz="quarter" idx="12"/>
          </p:nvPr>
        </p:nvSpPr>
        <p:spPr/>
        <p:txBody>
          <a:bodyPr/>
          <a:lstStyle/>
          <a:p>
            <a:fld id="{EFF49787-070D-4FC2-98BD-3EA5B570F078}" type="slidenum">
              <a:rPr lang="en-US" smtClean="0"/>
              <a:t>5</a:t>
            </a:fld>
            <a:endParaRPr lang="en-US" dirty="0"/>
          </a:p>
        </p:txBody>
      </p:sp>
    </p:spTree>
    <p:extLst>
      <p:ext uri="{BB962C8B-B14F-4D97-AF65-F5344CB8AC3E}">
        <p14:creationId xmlns:p14="http://schemas.microsoft.com/office/powerpoint/2010/main" val="416085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6"/>
          </a:xfrm>
        </p:spPr>
        <p:txBody>
          <a:bodyPr>
            <a:noAutofit/>
          </a:bodyPr>
          <a:lstStyle/>
          <a:p>
            <a:r>
              <a:rPr lang="en-US" sz="3200" dirty="0">
                <a:solidFill>
                  <a:srgbClr val="CC3300"/>
                </a:solidFill>
                <a:latin typeface="Wells Fargo Sans (Body)"/>
              </a:rPr>
              <a:t>Steps to Implement solution</a:t>
            </a:r>
            <a:endParaRPr lang="en-US" sz="3200" dirty="0">
              <a:latin typeface="Wells Fargo Sans (Body)"/>
            </a:endParaRPr>
          </a:p>
        </p:txBody>
      </p:sp>
      <p:sp>
        <p:nvSpPr>
          <p:cNvPr id="3" name="Content Placeholder 2"/>
          <p:cNvSpPr>
            <a:spLocks noGrp="1"/>
          </p:cNvSpPr>
          <p:nvPr>
            <p:ph idx="1"/>
          </p:nvPr>
        </p:nvSpPr>
        <p:spPr>
          <a:xfrm>
            <a:off x="838200" y="1162595"/>
            <a:ext cx="10515600" cy="4611188"/>
          </a:xfrm>
        </p:spPr>
        <p:txBody>
          <a:bodyPr>
            <a:noAutofit/>
          </a:bodyPr>
          <a:lstStyle/>
          <a:p>
            <a:pPr lvl="0"/>
            <a:endParaRPr lang="en-US" sz="1700" b="1" dirty="0">
              <a:latin typeface="Wells Fargo Sans (Body)"/>
            </a:endParaRPr>
          </a:p>
          <a:p>
            <a:pPr lvl="0"/>
            <a:endParaRPr lang="en-US" sz="1700" b="1" dirty="0">
              <a:latin typeface="Wells Fargo Sans (Body)"/>
            </a:endParaRPr>
          </a:p>
          <a:p>
            <a:pPr lvl="0"/>
            <a:r>
              <a:rPr lang="en-US" sz="1700" b="1" dirty="0">
                <a:latin typeface="Wells Fargo Sans (Body)"/>
              </a:rPr>
              <a:t>Reading the Data Model</a:t>
            </a:r>
          </a:p>
          <a:p>
            <a:pPr lvl="1"/>
            <a:r>
              <a:rPr lang="en-US" sz="1700" dirty="0">
                <a:latin typeface="Wells Fargo Sans (Body)"/>
              </a:rPr>
              <a:t>Reading the input dataset (Hackathon_Data_MinorityWomenOwned_2022 v1.xls) to retrieve the </a:t>
            </a:r>
          </a:p>
          <a:p>
            <a:pPr marL="457200" lvl="1" indent="0">
              <a:buNone/>
            </a:pPr>
            <a:r>
              <a:rPr lang="en-US" sz="1700" dirty="0">
                <a:latin typeface="Wells Fargo Sans (Body)"/>
              </a:rPr>
              <a:t>dunsName by using python’s pandas library </a:t>
            </a:r>
          </a:p>
          <a:p>
            <a:pPr lvl="0"/>
            <a:r>
              <a:rPr lang="en-US" sz="1700" b="1" dirty="0">
                <a:latin typeface="Wells Fargo Sans (Body)"/>
              </a:rPr>
              <a:t>Accessing Websites:</a:t>
            </a:r>
          </a:p>
          <a:p>
            <a:pPr lvl="1"/>
            <a:r>
              <a:rPr lang="en-US" sz="1700" dirty="0">
                <a:latin typeface="Wells Fargo Sans (Body)"/>
              </a:rPr>
              <a:t>Automated search for each dunsName in google to access their official website by using Libraries.</a:t>
            </a:r>
          </a:p>
          <a:p>
            <a:pPr lvl="1"/>
            <a:r>
              <a:rPr lang="en-US" sz="1700" dirty="0">
                <a:latin typeface="Wells Fargo Sans (Body)"/>
              </a:rPr>
              <a:t>We are taking first search into consideration.</a:t>
            </a:r>
          </a:p>
          <a:p>
            <a:pPr lvl="0"/>
            <a:r>
              <a:rPr lang="en-US" sz="1700" b="1" dirty="0">
                <a:latin typeface="Wells Fargo Sans (Body)"/>
              </a:rPr>
              <a:t>Web scrapping:</a:t>
            </a:r>
          </a:p>
          <a:p>
            <a:pPr lvl="1"/>
            <a:r>
              <a:rPr lang="en-US" sz="1700" dirty="0">
                <a:latin typeface="Wells Fargo Sans (Body)"/>
              </a:rPr>
              <a:t>Use Python Web scrapping technique to access the HTML page content of the website and search for the keywords like women owned/minority owned/ diverse owned</a:t>
            </a:r>
          </a:p>
          <a:p>
            <a:pPr marL="457200" lvl="1" indent="0">
              <a:buNone/>
            </a:pPr>
            <a:endParaRPr lang="en-US" sz="1700" dirty="0">
              <a:latin typeface="Wells Fargo Sans (Body)"/>
            </a:endParaRPr>
          </a:p>
          <a:p>
            <a:pPr marL="0" indent="0">
              <a:buNone/>
            </a:pPr>
            <a:endParaRPr lang="en-US" sz="1700" dirty="0">
              <a:latin typeface="Wells Fargo Sans (Body)"/>
            </a:endParaRPr>
          </a:p>
          <a:p>
            <a:endParaRPr lang="en-US" sz="1700" dirty="0">
              <a:latin typeface="Wells Fargo Sans (Body)"/>
            </a:endParaRPr>
          </a:p>
        </p:txBody>
      </p:sp>
      <p:sp>
        <p:nvSpPr>
          <p:cNvPr id="4" name="Date Placeholder 3"/>
          <p:cNvSpPr>
            <a:spLocks noGrp="1"/>
          </p:cNvSpPr>
          <p:nvPr>
            <p:ph type="dt" sz="half" idx="10"/>
          </p:nvPr>
        </p:nvSpPr>
        <p:spPr/>
        <p:txBody>
          <a:bodyPr/>
          <a:lstStyle/>
          <a:p>
            <a:fld id="{EAD58C2D-83B9-47B9-9F2F-AED411593287}" type="datetime1">
              <a:rPr lang="en-US" smtClean="0"/>
              <a:t>5/16/2022</a:t>
            </a:fld>
            <a:endParaRPr lang="en-US" dirty="0"/>
          </a:p>
        </p:txBody>
      </p:sp>
      <p:sp>
        <p:nvSpPr>
          <p:cNvPr id="5" name="Slide Number Placeholder 4"/>
          <p:cNvSpPr>
            <a:spLocks noGrp="1"/>
          </p:cNvSpPr>
          <p:nvPr>
            <p:ph type="sldNum" sz="quarter" idx="12"/>
          </p:nvPr>
        </p:nvSpPr>
        <p:spPr/>
        <p:txBody>
          <a:bodyPr/>
          <a:lstStyle/>
          <a:p>
            <a:fld id="{EFF49787-070D-4FC2-98BD-3EA5B570F078}" type="slidenum">
              <a:rPr lang="en-US" smtClean="0"/>
              <a:t>6</a:t>
            </a:fld>
            <a:endParaRPr lang="en-US" dirty="0"/>
          </a:p>
        </p:txBody>
      </p:sp>
    </p:spTree>
    <p:extLst>
      <p:ext uri="{BB962C8B-B14F-4D97-AF65-F5344CB8AC3E}">
        <p14:creationId xmlns:p14="http://schemas.microsoft.com/office/powerpoint/2010/main" val="330553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a:bodyPr>
          <a:lstStyle/>
          <a:p>
            <a:r>
              <a:rPr lang="en-US" sz="3200" dirty="0">
                <a:solidFill>
                  <a:srgbClr val="CC3300"/>
                </a:solidFill>
                <a:latin typeface="Wells Fargo Sans (Body)"/>
              </a:rPr>
              <a:t>Design- Proposed Architecture</a:t>
            </a:r>
            <a:endParaRPr lang="en-US" sz="3200" dirty="0">
              <a:latin typeface="Wells Fargo Sans (Body)"/>
            </a:endParaRPr>
          </a:p>
        </p:txBody>
      </p:sp>
      <p:sp>
        <p:nvSpPr>
          <p:cNvPr id="5" name="Date Placeholder 4"/>
          <p:cNvSpPr>
            <a:spLocks noGrp="1"/>
          </p:cNvSpPr>
          <p:nvPr>
            <p:ph type="dt" sz="half" idx="10"/>
          </p:nvPr>
        </p:nvSpPr>
        <p:spPr/>
        <p:txBody>
          <a:bodyPr/>
          <a:lstStyle/>
          <a:p>
            <a:fld id="{BC6F46B4-B26B-4DB4-98EA-6A760F5EB1FB}" type="datetime1">
              <a:rPr lang="en-US" smtClean="0"/>
              <a:t>5/16/2022</a:t>
            </a:fld>
            <a:endParaRPr lang="en-US" dirty="0"/>
          </a:p>
        </p:txBody>
      </p:sp>
      <p:sp>
        <p:nvSpPr>
          <p:cNvPr id="6" name="Slide Number Placeholder 5"/>
          <p:cNvSpPr>
            <a:spLocks noGrp="1"/>
          </p:cNvSpPr>
          <p:nvPr>
            <p:ph type="sldNum" sz="quarter" idx="12"/>
          </p:nvPr>
        </p:nvSpPr>
        <p:spPr>
          <a:xfrm>
            <a:off x="8610600" y="6172200"/>
            <a:ext cx="2743200" cy="549275"/>
          </a:xfrm>
        </p:spPr>
        <p:txBody>
          <a:bodyPr/>
          <a:lstStyle/>
          <a:p>
            <a:fld id="{EFF49787-070D-4FC2-98BD-3EA5B570F078}" type="slidenum">
              <a:rPr lang="en-US" smtClean="0"/>
              <a:t>7</a:t>
            </a:fld>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922" y="3564285"/>
            <a:ext cx="835641" cy="690282"/>
          </a:xfrm>
        </p:spPr>
      </p:pic>
      <p:sp>
        <p:nvSpPr>
          <p:cNvPr id="33" name="TextBox 32"/>
          <p:cNvSpPr txBox="1"/>
          <p:nvPr/>
        </p:nvSpPr>
        <p:spPr>
          <a:xfrm flipH="1">
            <a:off x="235922" y="4254567"/>
            <a:ext cx="911544" cy="369332"/>
          </a:xfrm>
          <a:prstGeom prst="rect">
            <a:avLst/>
          </a:prstGeom>
          <a:noFill/>
        </p:spPr>
        <p:txBody>
          <a:bodyPr wrap="square" rtlCol="0">
            <a:spAutoFit/>
          </a:bodyPr>
          <a:lstStyle/>
          <a:p>
            <a:r>
              <a:rPr lang="en-US" dirty="0"/>
              <a:t>Dataset</a:t>
            </a:r>
          </a:p>
        </p:txBody>
      </p:sp>
      <p:sp>
        <p:nvSpPr>
          <p:cNvPr id="34" name="Rounded Rectangle 33"/>
          <p:cNvSpPr/>
          <p:nvPr/>
        </p:nvSpPr>
        <p:spPr>
          <a:xfrm>
            <a:off x="1928813" y="3564285"/>
            <a:ext cx="1314450" cy="6902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Browser</a:t>
            </a:r>
          </a:p>
        </p:txBody>
      </p:sp>
      <p:sp>
        <p:nvSpPr>
          <p:cNvPr id="35" name="Right Arrow 34"/>
          <p:cNvSpPr/>
          <p:nvPr/>
        </p:nvSpPr>
        <p:spPr>
          <a:xfrm>
            <a:off x="957263" y="3909426"/>
            <a:ext cx="971550" cy="133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flipH="1">
            <a:off x="931367" y="3329693"/>
            <a:ext cx="1100137" cy="646331"/>
          </a:xfrm>
          <a:prstGeom prst="rect">
            <a:avLst/>
          </a:prstGeom>
          <a:noFill/>
        </p:spPr>
        <p:txBody>
          <a:bodyPr wrap="square" rtlCol="0">
            <a:spAutoFit/>
          </a:bodyPr>
          <a:lstStyle/>
          <a:p>
            <a:r>
              <a:rPr lang="en-US" dirty="0" err="1"/>
              <a:t>Dns</a:t>
            </a:r>
            <a:r>
              <a:rPr lang="en-US" dirty="0"/>
              <a:t> Name</a:t>
            </a:r>
          </a:p>
        </p:txBody>
      </p:sp>
      <p:sp>
        <p:nvSpPr>
          <p:cNvPr id="37" name="Rounded Rectangle 36"/>
          <p:cNvSpPr/>
          <p:nvPr/>
        </p:nvSpPr>
        <p:spPr>
          <a:xfrm>
            <a:off x="5414963" y="3564284"/>
            <a:ext cx="1600200" cy="9077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HTML page </a:t>
            </a:r>
          </a:p>
          <a:p>
            <a:pPr algn="ctr"/>
            <a:r>
              <a:rPr lang="en-US" dirty="0"/>
              <a:t>Of web content</a:t>
            </a:r>
          </a:p>
        </p:txBody>
      </p:sp>
      <p:sp>
        <p:nvSpPr>
          <p:cNvPr id="39" name="Right Arrow 38"/>
          <p:cNvSpPr/>
          <p:nvPr/>
        </p:nvSpPr>
        <p:spPr>
          <a:xfrm>
            <a:off x="3243263" y="3909426"/>
            <a:ext cx="2171700" cy="133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386138" y="3527843"/>
            <a:ext cx="1885950" cy="369332"/>
          </a:xfrm>
          <a:prstGeom prst="rect">
            <a:avLst/>
          </a:prstGeom>
          <a:noFill/>
        </p:spPr>
        <p:txBody>
          <a:bodyPr wrap="square" rtlCol="0">
            <a:spAutoFit/>
          </a:bodyPr>
          <a:lstStyle/>
          <a:p>
            <a:r>
              <a:rPr lang="en-US" dirty="0"/>
              <a:t>Company website</a:t>
            </a:r>
          </a:p>
        </p:txBody>
      </p:sp>
      <p:sp>
        <p:nvSpPr>
          <p:cNvPr id="41" name="Rounded Rectangle 40"/>
          <p:cNvSpPr/>
          <p:nvPr/>
        </p:nvSpPr>
        <p:spPr>
          <a:xfrm>
            <a:off x="5081587" y="1154510"/>
            <a:ext cx="2028825" cy="857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scrapping</a:t>
            </a:r>
          </a:p>
        </p:txBody>
      </p:sp>
      <p:sp>
        <p:nvSpPr>
          <p:cNvPr id="43" name="Down Arrow 42"/>
          <p:cNvSpPr/>
          <p:nvPr/>
        </p:nvSpPr>
        <p:spPr>
          <a:xfrm>
            <a:off x="6096000" y="1967472"/>
            <a:ext cx="119063" cy="1596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745832" y="2246119"/>
            <a:ext cx="1140618" cy="646331"/>
          </a:xfrm>
          <a:prstGeom prst="rect">
            <a:avLst/>
          </a:prstGeom>
          <a:noFill/>
        </p:spPr>
        <p:txBody>
          <a:bodyPr wrap="square" rtlCol="0">
            <a:spAutoFit/>
          </a:bodyPr>
          <a:lstStyle/>
          <a:p>
            <a:r>
              <a:rPr lang="en-US" dirty="0"/>
              <a:t>Web pages</a:t>
            </a:r>
          </a:p>
        </p:txBody>
      </p:sp>
      <p:sp>
        <p:nvSpPr>
          <p:cNvPr id="45" name="Flowchart: Document 44"/>
          <p:cNvSpPr/>
          <p:nvPr/>
        </p:nvSpPr>
        <p:spPr>
          <a:xfrm>
            <a:off x="10486728" y="3322567"/>
            <a:ext cx="1185862" cy="1301332"/>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 list is confirmed</a:t>
            </a:r>
          </a:p>
        </p:txBody>
      </p:sp>
      <p:sp>
        <p:nvSpPr>
          <p:cNvPr id="47" name="Right Arrow 46"/>
          <p:cNvSpPr/>
          <p:nvPr/>
        </p:nvSpPr>
        <p:spPr>
          <a:xfrm>
            <a:off x="7015163" y="3897175"/>
            <a:ext cx="3471565" cy="146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110412" y="3283525"/>
            <a:ext cx="3169147" cy="646331"/>
          </a:xfrm>
          <a:prstGeom prst="rect">
            <a:avLst/>
          </a:prstGeom>
          <a:noFill/>
        </p:spPr>
        <p:txBody>
          <a:bodyPr wrap="square" rtlCol="0">
            <a:spAutoFit/>
          </a:bodyPr>
          <a:lstStyle/>
          <a:p>
            <a:r>
              <a:rPr lang="en-US" dirty="0"/>
              <a:t>Female owned/minority owned/diverse-led business</a:t>
            </a:r>
          </a:p>
        </p:txBody>
      </p:sp>
      <p:pic>
        <p:nvPicPr>
          <p:cNvPr id="49"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1838" y="5345460"/>
            <a:ext cx="835641" cy="690282"/>
          </a:xfrm>
          <a:prstGeom prst="rect">
            <a:avLst/>
          </a:prstGeom>
        </p:spPr>
      </p:pic>
      <p:sp>
        <p:nvSpPr>
          <p:cNvPr id="50" name="Down Arrow 49"/>
          <p:cNvSpPr/>
          <p:nvPr/>
        </p:nvSpPr>
        <p:spPr>
          <a:xfrm>
            <a:off x="10958513" y="4623899"/>
            <a:ext cx="121145" cy="721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0138588" y="4645858"/>
            <a:ext cx="1046499" cy="369332"/>
          </a:xfrm>
          <a:prstGeom prst="rect">
            <a:avLst/>
          </a:prstGeom>
          <a:noFill/>
        </p:spPr>
        <p:txBody>
          <a:bodyPr wrap="square" rtlCol="0">
            <a:spAutoFit/>
          </a:bodyPr>
          <a:lstStyle/>
          <a:p>
            <a:r>
              <a:rPr lang="en-US" dirty="0"/>
              <a:t>update</a:t>
            </a:r>
          </a:p>
        </p:txBody>
      </p:sp>
      <p:sp>
        <p:nvSpPr>
          <p:cNvPr id="52" name="TextBox 51"/>
          <p:cNvSpPr txBox="1"/>
          <p:nvPr/>
        </p:nvSpPr>
        <p:spPr>
          <a:xfrm flipH="1">
            <a:off x="10770796" y="5905017"/>
            <a:ext cx="1803588" cy="369332"/>
          </a:xfrm>
          <a:prstGeom prst="rect">
            <a:avLst/>
          </a:prstGeom>
          <a:noFill/>
        </p:spPr>
        <p:txBody>
          <a:bodyPr wrap="square" rtlCol="0">
            <a:spAutoFit/>
          </a:bodyPr>
          <a:lstStyle/>
          <a:p>
            <a:r>
              <a:rPr lang="en-US" dirty="0"/>
              <a:t>Dataset</a:t>
            </a:r>
          </a:p>
        </p:txBody>
      </p:sp>
    </p:spTree>
    <p:extLst>
      <p:ext uri="{BB962C8B-B14F-4D97-AF65-F5344CB8AC3E}">
        <p14:creationId xmlns:p14="http://schemas.microsoft.com/office/powerpoint/2010/main" val="229948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Autofit/>
          </a:bodyPr>
          <a:lstStyle/>
          <a:p>
            <a:r>
              <a:rPr lang="en-US" sz="3200" dirty="0">
                <a:solidFill>
                  <a:srgbClr val="CC3300"/>
                </a:solidFill>
                <a:latin typeface="Wells Fargo Sans (Body)"/>
              </a:rPr>
              <a:t>Scope of the challenge</a:t>
            </a:r>
            <a:br>
              <a:rPr lang="en-US" sz="3200" dirty="0">
                <a:solidFill>
                  <a:srgbClr val="CC3300"/>
                </a:solidFill>
                <a:latin typeface="Wells Fargo Sans (Body)"/>
              </a:rPr>
            </a:br>
            <a:endParaRPr lang="en-US" sz="3200" dirty="0">
              <a:solidFill>
                <a:srgbClr val="FF3300"/>
              </a:solidFill>
              <a:latin typeface="Wells Fargo Sans (Body)"/>
            </a:endParaRPr>
          </a:p>
        </p:txBody>
      </p:sp>
      <p:sp>
        <p:nvSpPr>
          <p:cNvPr id="3" name="Content Placeholder 2"/>
          <p:cNvSpPr>
            <a:spLocks noGrp="1"/>
          </p:cNvSpPr>
          <p:nvPr>
            <p:ph idx="1"/>
          </p:nvPr>
        </p:nvSpPr>
        <p:spPr>
          <a:xfrm>
            <a:off x="838200" y="1224734"/>
            <a:ext cx="10515600" cy="4351338"/>
          </a:xfrm>
        </p:spPr>
        <p:txBody>
          <a:bodyPr>
            <a:normAutofit fontScale="55000" lnSpcReduction="20000"/>
          </a:bodyPr>
          <a:lstStyle/>
          <a:p>
            <a:pPr marL="0" indent="0">
              <a:buNone/>
            </a:pPr>
            <a:r>
              <a:rPr lang="en-US" b="1" dirty="0">
                <a:latin typeface="Wells Fargo Sans" panose="020B0503020203020204" pitchFamily="34" charset="0"/>
              </a:rPr>
              <a:t>Challenge include diverse owned or led businesses.</a:t>
            </a:r>
          </a:p>
          <a:p>
            <a:r>
              <a:rPr lang="en-US" sz="2900" b="1" dirty="0">
                <a:latin typeface="Wells Fargo Sans" panose="020B0503020203020204" pitchFamily="34" charset="0"/>
              </a:rPr>
              <a:t>Diverse-owned businesses</a:t>
            </a:r>
            <a:r>
              <a:rPr lang="en-US" sz="2900" dirty="0">
                <a:latin typeface="Wells Fargo Sans" panose="020B0503020203020204" pitchFamily="34" charset="0"/>
              </a:rPr>
              <a:t> </a:t>
            </a:r>
            <a:r>
              <a:rPr lang="en-US" dirty="0">
                <a:latin typeface="Wells Fargo Sans" panose="020B0503020203020204" pitchFamily="34" charset="0"/>
              </a:rPr>
              <a:t>include: </a:t>
            </a:r>
            <a:endParaRPr lang="en-US" sz="2400" dirty="0">
              <a:latin typeface="Wells Fargo Sans" panose="020B0503020203020204" pitchFamily="34" charset="0"/>
            </a:endParaRPr>
          </a:p>
          <a:p>
            <a:pPr lvl="0"/>
            <a:r>
              <a:rPr lang="en-US" dirty="0">
                <a:latin typeface="Wells Fargo Sans" panose="020B0503020203020204" pitchFamily="34" charset="0"/>
              </a:rPr>
              <a:t>Minority Owned: where a business is more than 50% owned and controlled by individuals who are </a:t>
            </a:r>
            <a:endParaRPr lang="en-US" sz="2400" dirty="0">
              <a:latin typeface="Wells Fargo Sans" panose="020B0503020203020204" pitchFamily="34" charset="0"/>
            </a:endParaRPr>
          </a:p>
          <a:p>
            <a:pPr lvl="1"/>
            <a:r>
              <a:rPr lang="en-US" dirty="0">
                <a:latin typeface="Wells Fargo Sans" panose="020B0503020203020204" pitchFamily="34" charset="0"/>
              </a:rPr>
              <a:t>Black or African American</a:t>
            </a:r>
            <a:endParaRPr lang="en-US" sz="2000" dirty="0">
              <a:latin typeface="Wells Fargo Sans" panose="020B0503020203020204" pitchFamily="34" charset="0"/>
            </a:endParaRPr>
          </a:p>
          <a:p>
            <a:pPr lvl="1"/>
            <a:r>
              <a:rPr lang="en-US" dirty="0">
                <a:latin typeface="Wells Fargo Sans" panose="020B0503020203020204" pitchFamily="34" charset="0"/>
              </a:rPr>
              <a:t>Hispanic or Latino</a:t>
            </a:r>
            <a:endParaRPr lang="en-US" sz="2000" dirty="0">
              <a:latin typeface="Wells Fargo Sans" panose="020B0503020203020204" pitchFamily="34" charset="0"/>
            </a:endParaRPr>
          </a:p>
          <a:p>
            <a:pPr lvl="1"/>
            <a:r>
              <a:rPr lang="en-US" dirty="0">
                <a:latin typeface="Wells Fargo Sans" panose="020B0503020203020204" pitchFamily="34" charset="0"/>
              </a:rPr>
              <a:t>Native American or Indigenous</a:t>
            </a:r>
            <a:endParaRPr lang="en-US" sz="2000" dirty="0">
              <a:latin typeface="Wells Fargo Sans" panose="020B0503020203020204" pitchFamily="34" charset="0"/>
            </a:endParaRPr>
          </a:p>
          <a:p>
            <a:pPr lvl="1"/>
            <a:r>
              <a:rPr lang="en-US" dirty="0">
                <a:latin typeface="Wells Fargo Sans" panose="020B0503020203020204" pitchFamily="34" charset="0"/>
              </a:rPr>
              <a:t>Asian-Pacific Americans</a:t>
            </a:r>
            <a:endParaRPr lang="en-US" sz="2000" dirty="0">
              <a:latin typeface="Wells Fargo Sans" panose="020B0503020203020204" pitchFamily="34" charset="0"/>
            </a:endParaRPr>
          </a:p>
          <a:p>
            <a:pPr lvl="1"/>
            <a:r>
              <a:rPr lang="en-US" dirty="0">
                <a:latin typeface="Wells Fargo Sans" panose="020B0503020203020204" pitchFamily="34" charset="0"/>
              </a:rPr>
              <a:t>Asian-Indian Americans</a:t>
            </a:r>
            <a:endParaRPr lang="en-US" sz="2000" dirty="0">
              <a:latin typeface="Wells Fargo Sans" panose="020B0503020203020204" pitchFamily="34" charset="0"/>
            </a:endParaRPr>
          </a:p>
          <a:p>
            <a:pPr lvl="0"/>
            <a:r>
              <a:rPr lang="en-US" dirty="0">
                <a:latin typeface="Wells Fargo Sans" panose="020B0503020203020204" pitchFamily="34" charset="0"/>
              </a:rPr>
              <a:t>Women Owned: where a business is more than 50% owned and controlled by a women</a:t>
            </a:r>
            <a:endParaRPr lang="en-US" sz="2400" dirty="0">
              <a:latin typeface="Wells Fargo Sans" panose="020B0503020203020204" pitchFamily="34" charset="0"/>
            </a:endParaRPr>
          </a:p>
          <a:p>
            <a:pPr lvl="0"/>
            <a:r>
              <a:rPr lang="en-US" dirty="0">
                <a:latin typeface="Wells Fargo Sans" panose="020B0503020203020204" pitchFamily="34" charset="0"/>
              </a:rPr>
              <a:t>Disabled Owned: where a business is more than 50% owned and controlled by a person with a disability, regardless of their ethnic background</a:t>
            </a:r>
            <a:endParaRPr lang="en-US" sz="2400" dirty="0">
              <a:latin typeface="Wells Fargo Sans" panose="020B0503020203020204" pitchFamily="34" charset="0"/>
            </a:endParaRPr>
          </a:p>
          <a:p>
            <a:pPr lvl="0"/>
            <a:r>
              <a:rPr lang="en-US" dirty="0">
                <a:latin typeface="Wells Fargo Sans" panose="020B0503020203020204" pitchFamily="34" charset="0"/>
              </a:rPr>
              <a:t>LGBTQIA+ Owned: where a business is more than 50% owned and controlled by a person who identifies as lesbian, gay, bisexual, transgender, queer, intersex, or asexual regardless of ethnic background.</a:t>
            </a:r>
            <a:endParaRPr lang="en-US" sz="2400" dirty="0">
              <a:latin typeface="Wells Fargo Sans" panose="020B0503020203020204" pitchFamily="34" charset="0"/>
            </a:endParaRPr>
          </a:p>
          <a:p>
            <a:pPr lvl="0"/>
            <a:r>
              <a:rPr lang="en-US" dirty="0">
                <a:latin typeface="Wells Fargo Sans" panose="020B0503020203020204" pitchFamily="34" charset="0"/>
              </a:rPr>
              <a:t>Veteran Owned: where a business is more than 50% owned and controlled by individuals who are veterans regardless of their ethnic background ..</a:t>
            </a:r>
            <a:endParaRPr lang="en-US" sz="2400" dirty="0">
              <a:latin typeface="Wells Fargo Sans" panose="020B0503020203020204" pitchFamily="34" charset="0"/>
            </a:endParaRPr>
          </a:p>
          <a:p>
            <a:r>
              <a:rPr lang="en-US" sz="2900" b="1" dirty="0">
                <a:latin typeface="Wells Fargo Sans" panose="020B0503020203020204" pitchFamily="34" charset="0"/>
              </a:rPr>
              <a:t>Diverse led businesses </a:t>
            </a:r>
            <a:r>
              <a:rPr lang="en-US" dirty="0">
                <a:latin typeface="Wells Fargo Sans" panose="020B0503020203020204" pitchFamily="34" charset="0"/>
              </a:rPr>
              <a:t>can be categorized the same as above but without the ownership component. Leadership is considered Chief Executive Officer (CEO), Chief Financial Officer (CFO), Chief Operating Officer (COO) or Treasurer/Director of </a:t>
            </a:r>
            <a:r>
              <a:rPr lang="en-US" dirty="0"/>
              <a:t>Finance.</a:t>
            </a:r>
            <a:endParaRPr lang="en-US" sz="2400" dirty="0"/>
          </a:p>
          <a:p>
            <a:pPr marL="0" indent="0">
              <a:buNone/>
            </a:pPr>
            <a:endParaRPr lang="en-US" sz="1700" dirty="0">
              <a:latin typeface="Wells Fargo Sans (Body)"/>
            </a:endParaRPr>
          </a:p>
        </p:txBody>
      </p:sp>
      <p:sp>
        <p:nvSpPr>
          <p:cNvPr id="4" name="Date Placeholder 3"/>
          <p:cNvSpPr>
            <a:spLocks noGrp="1"/>
          </p:cNvSpPr>
          <p:nvPr>
            <p:ph type="dt" sz="half" idx="10"/>
          </p:nvPr>
        </p:nvSpPr>
        <p:spPr/>
        <p:txBody>
          <a:bodyPr/>
          <a:lstStyle/>
          <a:p>
            <a:fld id="{76D1E9EC-9689-46C2-BFD0-A56F089A11A9}" type="datetime1">
              <a:rPr lang="en-US" smtClean="0"/>
              <a:t>5/16/2022</a:t>
            </a:fld>
            <a:endParaRPr lang="en-US" dirty="0"/>
          </a:p>
        </p:txBody>
      </p:sp>
      <p:sp>
        <p:nvSpPr>
          <p:cNvPr id="5" name="Slide Number Placeholder 4"/>
          <p:cNvSpPr>
            <a:spLocks noGrp="1"/>
          </p:cNvSpPr>
          <p:nvPr>
            <p:ph type="sldNum" sz="quarter" idx="12"/>
          </p:nvPr>
        </p:nvSpPr>
        <p:spPr/>
        <p:txBody>
          <a:bodyPr/>
          <a:lstStyle/>
          <a:p>
            <a:fld id="{EFF49787-070D-4FC2-98BD-3EA5B570F078}" type="slidenum">
              <a:rPr lang="en-US" smtClean="0"/>
              <a:t>8</a:t>
            </a:fld>
            <a:endParaRPr lang="en-US" dirty="0"/>
          </a:p>
        </p:txBody>
      </p:sp>
    </p:spTree>
    <p:extLst>
      <p:ext uri="{BB962C8B-B14F-4D97-AF65-F5344CB8AC3E}">
        <p14:creationId xmlns:p14="http://schemas.microsoft.com/office/powerpoint/2010/main" val="81095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endParaRPr lang="en-US" sz="4000" dirty="0">
              <a:latin typeface="Wells Fargo Sans (Body)"/>
            </a:endParaRPr>
          </a:p>
          <a:p>
            <a:pPr marL="0" indent="0" algn="ctr">
              <a:buNone/>
            </a:pPr>
            <a:endParaRPr lang="en-US" sz="4000" dirty="0">
              <a:latin typeface="Wells Fargo Sans (Body)"/>
            </a:endParaRPr>
          </a:p>
          <a:p>
            <a:pPr marL="0" indent="0" algn="ctr">
              <a:buNone/>
            </a:pPr>
            <a:r>
              <a:rPr lang="en-US" sz="4000" dirty="0">
                <a:solidFill>
                  <a:srgbClr val="CC3300"/>
                </a:solidFill>
                <a:latin typeface="Wells Fargo Sans (Body)"/>
              </a:rPr>
              <a:t>THANK YOU</a:t>
            </a:r>
            <a:endParaRPr lang="en-US" sz="4000" dirty="0">
              <a:latin typeface="Wells Fargo Sans (Body)"/>
            </a:endParaRPr>
          </a:p>
        </p:txBody>
      </p:sp>
      <p:sp>
        <p:nvSpPr>
          <p:cNvPr id="8" name="Title 7"/>
          <p:cNvSpPr>
            <a:spLocks noGrp="1"/>
          </p:cNvSpPr>
          <p:nvPr>
            <p:ph type="title"/>
          </p:nvPr>
        </p:nvSpPr>
        <p:spPr/>
        <p:txBody>
          <a:bodyPr/>
          <a:lstStyle/>
          <a:p>
            <a:endParaRPr lang="en-US" dirty="0"/>
          </a:p>
        </p:txBody>
      </p:sp>
      <p:sp>
        <p:nvSpPr>
          <p:cNvPr id="9" name="Date Placeholder 8"/>
          <p:cNvSpPr>
            <a:spLocks noGrp="1"/>
          </p:cNvSpPr>
          <p:nvPr>
            <p:ph type="dt" sz="half" idx="10"/>
          </p:nvPr>
        </p:nvSpPr>
        <p:spPr/>
        <p:txBody>
          <a:bodyPr/>
          <a:lstStyle/>
          <a:p>
            <a:fld id="{3A644932-4267-4543-8C3E-8238C4EF3A99}" type="datetime1">
              <a:rPr lang="en-US" smtClean="0"/>
              <a:t>5/16/2022</a:t>
            </a:fld>
            <a:endParaRPr lang="en-US" dirty="0"/>
          </a:p>
        </p:txBody>
      </p:sp>
      <p:sp>
        <p:nvSpPr>
          <p:cNvPr id="10" name="Slide Number Placeholder 9"/>
          <p:cNvSpPr>
            <a:spLocks noGrp="1"/>
          </p:cNvSpPr>
          <p:nvPr>
            <p:ph type="sldNum" sz="quarter" idx="12"/>
          </p:nvPr>
        </p:nvSpPr>
        <p:spPr/>
        <p:txBody>
          <a:bodyPr/>
          <a:lstStyle/>
          <a:p>
            <a:fld id="{EFF49787-070D-4FC2-98BD-3EA5B570F078}" type="slidenum">
              <a:rPr lang="en-US" smtClean="0"/>
              <a:t>9</a:t>
            </a:fld>
            <a:endParaRPr lang="en-US" dirty="0"/>
          </a:p>
        </p:txBody>
      </p:sp>
    </p:spTree>
    <p:extLst>
      <p:ext uri="{BB962C8B-B14F-4D97-AF65-F5344CB8AC3E}">
        <p14:creationId xmlns:p14="http://schemas.microsoft.com/office/powerpoint/2010/main" val="231650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819</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Wells Fargo Sans</vt:lpstr>
      <vt:lpstr>Wells Fargo Sans (Body)</vt:lpstr>
      <vt:lpstr>Office Theme</vt:lpstr>
      <vt:lpstr>Solution to Increase Diverse Customer Search and Identify Growth Opportunities.</vt:lpstr>
      <vt:lpstr>Contents</vt:lpstr>
      <vt:lpstr>PowerPoint Presentation</vt:lpstr>
      <vt:lpstr>Objectives</vt:lpstr>
      <vt:lpstr>Cont. </vt:lpstr>
      <vt:lpstr>Steps to Implement solution</vt:lpstr>
      <vt:lpstr>Design- Proposed Architecture</vt:lpstr>
      <vt:lpstr>Scope of the challenge </vt:lpstr>
      <vt:lpstr>PowerPoint Presentation</vt:lpstr>
    </vt:vector>
  </TitlesOfParts>
  <Company>Wells Fargo 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dc:title>
  <dc:creator>Lingampate, Praveen</dc:creator>
  <cp:lastModifiedBy>praveen l</cp:lastModifiedBy>
  <cp:revision>81</cp:revision>
  <dcterms:created xsi:type="dcterms:W3CDTF">2021-03-03T14:59:21Z</dcterms:created>
  <dcterms:modified xsi:type="dcterms:W3CDTF">2022-05-16T17:21:49Z</dcterms:modified>
</cp:coreProperties>
</file>