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59" r:id="rId9"/>
    <p:sldId id="258" r:id="rId10"/>
    <p:sldId id="266" r:id="rId11"/>
    <p:sldId id="282" r:id="rId12"/>
    <p:sldId id="263" r:id="rId13"/>
    <p:sldId id="262" r:id="rId14"/>
    <p:sldId id="260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4" autoAdjust="0"/>
    <p:restoredTop sz="70458" autoAdjust="0"/>
  </p:normalViewPr>
  <p:slideViewPr>
    <p:cSldViewPr snapToGrid="0" snapToObjects="1">
      <p:cViewPr varScale="1">
        <p:scale>
          <a:sx n="75" d="100"/>
          <a:sy n="75" d="100"/>
        </p:scale>
        <p:origin x="15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914F5-BDF5-7246-A84B-A66E8B9D8ACD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776E9-A9CD-4043-959E-659F562B1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06765-E16F-FA43-BF9C-D124BAA34082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9D75A-08D5-2F4E-8CF6-F3F8A5397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really like teaching this class – </a:t>
            </a:r>
            <a:r>
              <a:rPr lang="en-US" baseline="0" dirty="0" smtClean="0"/>
              <a:t>a complex topic in Computer Science.  You </a:t>
            </a:r>
            <a:r>
              <a:rPr lang="en-US" baseline="0" dirty="0" smtClean="0"/>
              <a:t>get to poke under the hood to see how things really work.  And a lot of what you find in an </a:t>
            </a:r>
            <a:r>
              <a:rPr lang="en-US" baseline="0" dirty="0" smtClean="0"/>
              <a:t>O/S</a:t>
            </a:r>
            <a:r>
              <a:rPr lang="en-US" baseline="0" dirty="0" smtClean="0"/>
              <a:t>, has an analogue in real life -- you’ll find you won’t be able to look at a traffic jam or a supermarket line the same way again.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</a:t>
            </a:r>
            <a:r>
              <a:rPr lang="en-US" baseline="0" dirty="0" smtClean="0"/>
              <a:t> challenges: Server invokes helper apps.  </a:t>
            </a:r>
            <a:r>
              <a:rPr lang="en-US" dirty="0" smtClean="0"/>
              <a:t>How does the operating system enable multiple applications to communicate with each other?</a:t>
            </a:r>
          </a:p>
          <a:p>
            <a:endParaRPr lang="en-US" dirty="0" smtClean="0"/>
          </a:p>
          <a:p>
            <a:r>
              <a:rPr lang="en-US" dirty="0" smtClean="0"/>
              <a:t>Synchronize</a:t>
            </a:r>
            <a:r>
              <a:rPr lang="en-US" baseline="0" dirty="0" smtClean="0"/>
              <a:t> access by multiple requests to shared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excuse</a:t>
            </a:r>
            <a:r>
              <a:rPr lang="en-US" baseline="0" dirty="0" smtClean="0"/>
              <a:t> to define some terms!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6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3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Walk through some of the connections: Windows</a:t>
            </a:r>
            <a:r>
              <a:rPr lang="en-US" baseline="0" dirty="0" smtClean="0"/>
              <a:t> dragged in some tech from VMS and </a:t>
            </a:r>
            <a:r>
              <a:rPr lang="en-US" baseline="0" dirty="0" smtClean="0"/>
              <a:t>UNIX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99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</a:t>
            </a:r>
            <a:r>
              <a:rPr lang="en-US" baseline="0" dirty="0" smtClean="0"/>
              <a:t>O/S </a:t>
            </a:r>
            <a:r>
              <a:rPr lang="en-US" baseline="0" dirty="0" smtClean="0"/>
              <a:t>code base lasts for 20 years, it has to survive between at least two of these columns – that’s a huge amount of change; a couple orders of magnitude in CPU speed, cost/performance, DRAM, and disk capacity.   You often hear about Moore’s Law – how CPU has sped up a huge amount.  But memory and disk have gone up by even more!</a:t>
            </a:r>
          </a:p>
          <a:p>
            <a:endParaRPr lang="en-US" baseline="0" dirty="0" smtClean="0"/>
          </a:p>
          <a:p>
            <a:r>
              <a:rPr lang="en-US" dirty="0" smtClean="0"/>
              <a:t>A lot of hardware has sped up, but some hasn’t.  These relative</a:t>
            </a:r>
            <a:r>
              <a:rPr lang="en-US" baseline="0" dirty="0" smtClean="0"/>
              <a:t> performance changes are pretty important.  Its not listed here, but disks have become much bigger, but they haven’t gotten much faster – a disk access still takes almost as long as it did in 1981, so the relative speed of the CPU and the disk has become enormous.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Same thing for the network: the Internet backbone has sped up a lot, but a bit harder to see that difference per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Perhaps most interesting is the # of users per machine – that ratio has changed dramatically, and it’s a consequence of the 500K times change in cost/performance of computing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</a:t>
            </a:r>
            <a:r>
              <a:rPr lang="en-US" baseline="0" dirty="0" smtClean="0"/>
              <a:t> things will suddenly stop, but more likely that we’ll see continued speed improvements.  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Most </a:t>
            </a:r>
            <a:r>
              <a:rPr lang="en-US" baseline="0" dirty="0" smtClean="0"/>
              <a:t>of your professional life, you’ll be using this right hand column as the illustration of how slow things were when you were in college!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wait…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31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5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some sense,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O/S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just a software engineering problem: how do you convert what the hardware gives you into something that the application programmers want?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O/S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 (file systems, virtual memory, networking, CPU scheduling), begin by asking two questions: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what’s the hardware interface? (the physical reality)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what’s the application interface? (the nicer abstraction)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baseline="0" dirty="0" smtClean="0"/>
              <a:t>We’ve broken it down a bit: we have users and their applications.  You probably already know about libraries – that applications can be linked with code that helps them do their job, e.g., like the C library, with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and free and string operations.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when you write an app, you write it as if it has the entire machine – you don’t need to worry about the fact that there are multiple other apps running at the same time.  It doesn’t crash just because one of those other apps has a bug.  This interface is an abstract virtual machine – an abstraction that allows programmers to ignore the </a:t>
            </a:r>
            <a:r>
              <a:rPr lang="en-US" baseline="0" dirty="0" smtClean="0"/>
              <a:t>O/S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Much of the </a:t>
            </a:r>
            <a:r>
              <a:rPr lang="en-US" baseline="0" dirty="0" smtClean="0"/>
              <a:t>O/S </a:t>
            </a:r>
            <a:r>
              <a:rPr lang="en-US" baseline="0" dirty="0" smtClean="0"/>
              <a:t>runs in “kernel mode” – we’ll describe that in the next lecture.  That code provides applications the abstraction of their own dedicated hardware.  And under all of that is another abstraction, that allows the </a:t>
            </a:r>
            <a:r>
              <a:rPr lang="en-US" baseline="0" dirty="0" smtClean="0"/>
              <a:t>O/S </a:t>
            </a:r>
            <a:r>
              <a:rPr lang="en-US" baseline="0" dirty="0" smtClean="0"/>
              <a:t>to run on a variety of different hardware – this is the HAL.  That way, you can change the underlying hardware, without changing (much of) the </a:t>
            </a:r>
            <a:r>
              <a:rPr lang="en-US" baseline="0" dirty="0" smtClean="0"/>
              <a:t>O/S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to have the various layers coordinate – library makes calls into the kernel to do things, like write file data to the disk, or get a network packet.  But they run in separate domains.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Iyou</a:t>
            </a:r>
            <a:r>
              <a:rPr lang="en-US" baseline="0" dirty="0" smtClean="0"/>
              <a:t> </a:t>
            </a:r>
            <a:r>
              <a:rPr lang="en-US" baseline="0" dirty="0" smtClean="0"/>
              <a:t>look inside Linux (or any other </a:t>
            </a:r>
            <a:r>
              <a:rPr lang="en-US" baseline="0" dirty="0" smtClean="0"/>
              <a:t>O/S </a:t>
            </a:r>
            <a:r>
              <a:rPr lang="en-US" baseline="0" dirty="0" smtClean="0"/>
              <a:t>you might find), you’ll see these three categories.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kern </a:t>
            </a:r>
            <a:r>
              <a:rPr lang="en-US" baseline="0" dirty="0" smtClean="0"/>
              <a:t>– kernel code</a:t>
            </a:r>
          </a:p>
          <a:p>
            <a:r>
              <a:rPr lang="en-US" baseline="0" dirty="0" err="1" smtClean="0"/>
              <a:t>userland</a:t>
            </a:r>
            <a:r>
              <a:rPr lang="en-US" baseline="0" dirty="0" smtClean="0"/>
              <a:t> </a:t>
            </a:r>
            <a:r>
              <a:rPr lang="en-US" baseline="0" dirty="0" smtClean="0"/>
              <a:t>– system libraries</a:t>
            </a:r>
          </a:p>
          <a:p>
            <a:r>
              <a:rPr lang="en-US" baseline="0" dirty="0" smtClean="0"/>
              <a:t>kern/arch </a:t>
            </a:r>
            <a:r>
              <a:rPr lang="en-US" baseline="0" dirty="0" smtClean="0"/>
              <a:t>– machine dependent routines, specific to each different type of </a:t>
            </a:r>
            <a:r>
              <a:rPr lang="en-US" baseline="0" dirty="0" smtClean="0"/>
              <a:t>CPU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of these points is pretty complex!  But we’ll see a lot of examples.</a:t>
            </a:r>
          </a:p>
          <a:p>
            <a:endParaRPr lang="en-US" dirty="0" smtClean="0"/>
          </a:p>
          <a:p>
            <a:r>
              <a:rPr lang="en-US" dirty="0" smtClean="0"/>
              <a:t>90%</a:t>
            </a:r>
            <a:r>
              <a:rPr lang="en-US" baseline="0" dirty="0" smtClean="0"/>
              <a:t> of the code in an </a:t>
            </a:r>
            <a:r>
              <a:rPr lang="en-US" baseline="0" dirty="0" smtClean="0"/>
              <a:t>O/S </a:t>
            </a:r>
            <a:r>
              <a:rPr lang="en-US" baseline="0" dirty="0" smtClean="0"/>
              <a:t>is in the glue – but its mostly easy to understand, so we won’t spend any time on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the illusion though – you buy a new computer, with more processors than the last one.  But you don’t have to get all new software – the </a:t>
            </a:r>
            <a:r>
              <a:rPr lang="en-US" baseline="0" dirty="0" smtClean="0"/>
              <a:t>O/S </a:t>
            </a:r>
            <a:r>
              <a:rPr lang="en-US" baseline="0" dirty="0" smtClean="0"/>
              <a:t>is the same, the apps are the same, but the system runs faster.  How does it do that?  You buy more memory – you don’t change the </a:t>
            </a:r>
            <a:r>
              <a:rPr lang="en-US" baseline="0" dirty="0" smtClean="0"/>
              <a:t>O/S</a:t>
            </a:r>
            <a:r>
              <a:rPr lang="en-US" baseline="0" dirty="0" smtClean="0"/>
              <a:t>, you don’t change the apps, but the system runs faster.  How does it do that?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of the answer is that the </a:t>
            </a:r>
            <a:r>
              <a:rPr lang="en-US" baseline="0" dirty="0" smtClean="0"/>
              <a:t>O/S </a:t>
            </a:r>
            <a:r>
              <a:rPr lang="en-US" baseline="0" dirty="0" smtClean="0"/>
              <a:t>serves as the referee between applications.  How much memory should everyone have?  How much of the CPU?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smtClean="0"/>
              <a:t>O/S </a:t>
            </a:r>
            <a:r>
              <a:rPr lang="en-US" baseline="0" dirty="0" smtClean="0"/>
              <a:t>also has to isolate the different applications and users from each other – if one app crashes, you don’t want it to require a system reboot.  If one user writes a buggy </a:t>
            </a:r>
            <a:r>
              <a:rPr lang="en-US" baseline="0" dirty="0" smtClean="0"/>
              <a:t>app, </a:t>
            </a:r>
            <a:r>
              <a:rPr lang="en-US" baseline="0" dirty="0" smtClean="0"/>
              <a:t>you don’t want it to crash the system for everyone else.  How is that even possible?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3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Ask: Examples of </a:t>
            </a:r>
            <a:r>
              <a:rPr lang="en-US" dirty="0" smtClean="0"/>
              <a:t>O/S </a:t>
            </a:r>
            <a:r>
              <a:rPr lang="en-US" dirty="0" smtClean="0"/>
              <a:t>as referee?</a:t>
            </a:r>
          </a:p>
          <a:p>
            <a:endParaRPr lang="en-US" dirty="0" smtClean="0"/>
          </a:p>
          <a:p>
            <a:r>
              <a:rPr lang="en-US" dirty="0" smtClean="0"/>
              <a:t>Examples of</a:t>
            </a:r>
            <a:r>
              <a:rPr lang="en-US" baseline="0" dirty="0" smtClean="0"/>
              <a:t> </a:t>
            </a:r>
            <a:r>
              <a:rPr lang="en-US" baseline="0" dirty="0" smtClean="0"/>
              <a:t>O/S </a:t>
            </a:r>
            <a:r>
              <a:rPr lang="en-US" baseline="0" dirty="0" smtClean="0"/>
              <a:t>as illusionist?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audience for ideas – they’ve taken machine structures.</a:t>
            </a:r>
          </a:p>
          <a:p>
            <a:endParaRPr lang="en-US" dirty="0" smtClean="0"/>
          </a:p>
          <a:p>
            <a:r>
              <a:rPr lang="en-US" dirty="0" smtClean="0"/>
              <a:t>Answer:</a:t>
            </a:r>
            <a:r>
              <a:rPr lang="en-US" baseline="0" dirty="0" smtClean="0"/>
              <a:t> need memory protection, but also ability to interrupt a running job.  And to have a privileged mode – capable of changing the memory </a:t>
            </a:r>
            <a:r>
              <a:rPr lang="en-US" baseline="0" dirty="0" smtClean="0"/>
              <a:t>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8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0242-A2DC-5440-B75E-4243E2002920}" type="datetimeFigureOut">
              <a:rPr lang="en-US" smtClean="0"/>
              <a:pPr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466-2D85-774F-88AA-F9B0A19E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0008"/>
          </a:xfrm>
        </p:spPr>
        <p:txBody>
          <a:bodyPr>
            <a:normAutofit/>
          </a:bodyPr>
          <a:lstStyle/>
          <a:p>
            <a:r>
              <a:rPr lang="en-US" dirty="0" smtClean="0"/>
              <a:t>Spring 2018 Lecture Notes</a:t>
            </a:r>
          </a:p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sz="1800" dirty="0" smtClean="0"/>
              <a:t>Adapted from Tom Anderson’s slides on OSPP web site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Referee:</a:t>
            </a:r>
          </a:p>
          <a:p>
            <a:pPr lvl="1"/>
            <a:r>
              <a:rPr lang="en-US" dirty="0" smtClean="0"/>
              <a:t>Resource allocation among users, applications</a:t>
            </a:r>
          </a:p>
          <a:p>
            <a:pPr lvl="1"/>
            <a:r>
              <a:rPr lang="en-US" dirty="0" smtClean="0"/>
              <a:t>Isolation of different users, applications from each other</a:t>
            </a:r>
          </a:p>
          <a:p>
            <a:pPr lvl="1"/>
            <a:r>
              <a:rPr lang="en-US" dirty="0" smtClean="0"/>
              <a:t>Communication between users, applications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Each application appears to have the entire machine to itself</a:t>
            </a:r>
          </a:p>
          <a:p>
            <a:pPr lvl="1"/>
            <a:r>
              <a:rPr lang="en-US" dirty="0" smtClean="0"/>
              <a:t>Infinite number of processors, (near) infinite amount of memory, reliable storage, reliable network transport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Libraries, user interface widgets,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Prevent users from accessing each other’s files without permission</a:t>
            </a:r>
          </a:p>
          <a:p>
            <a:pPr lvl="1"/>
            <a:r>
              <a:rPr lang="en-US" dirty="0" smtClean="0"/>
              <a:t>Even after a file is deleting and its space re-used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Files can grow (nearly) arbitrarily large</a:t>
            </a:r>
          </a:p>
          <a:p>
            <a:pPr lvl="1"/>
            <a:r>
              <a:rPr lang="en-US" dirty="0" smtClean="0"/>
              <a:t>Files persist even when the machine crashes in the middle of a save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Named directories, </a:t>
            </a:r>
            <a:r>
              <a:rPr lang="en-US" dirty="0" err="1" smtClean="0"/>
              <a:t>printf</a:t>
            </a:r>
            <a:r>
              <a:rPr lang="en-US" dirty="0" smtClean="0"/>
              <a:t>, 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</a:rPr>
              <a:t>Question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(hardware, software) do you need to be able to run an untrustworthy application?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should an operating system allocate processing time between competing uses?</a:t>
            </a:r>
          </a:p>
          <a:p>
            <a:pPr lvl="1"/>
            <a:r>
              <a:rPr lang="en-US" dirty="0" smtClean="0"/>
              <a:t>Give the CPU to the first to arrive?</a:t>
            </a:r>
          </a:p>
          <a:p>
            <a:pPr lvl="1"/>
            <a:r>
              <a:rPr lang="en-US" dirty="0" smtClean="0"/>
              <a:t>To the one that needs the least resources to complete?   To the one that needs the most resources?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service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055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does the server manage many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simultaneous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requests?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keep the client safe from spyware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embedded in scripts </a:t>
            </a:r>
            <a:r>
              <a:rPr lang="en-US" sz="2800" dirty="0" smtClean="0"/>
              <a:t>on a web site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How do make updates to the web site so that clients always see a consistent view?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 descr="ch1-01_clientserver.pdf"/>
          <p:cNvPicPr>
            <a:picLocks noGrp="1" noChangeAspect="1"/>
          </p:cNvPicPr>
          <p:nvPr>
            <p:ph idx="1"/>
          </p:nvPr>
        </p:nvPicPr>
        <p:blipFill>
          <a:blip r:embed="rId3"/>
          <a:srcRect t="-14544" b="-14544"/>
          <a:stretch>
            <a:fillRect/>
          </a:stretch>
        </p:blipFill>
        <p:spPr>
          <a:xfrm>
            <a:off x="-202304" y="0"/>
            <a:ext cx="9530103" cy="52411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O/S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Does the system do what it was designed to do?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What portion of the time is the system working?</a:t>
            </a:r>
          </a:p>
          <a:p>
            <a:pPr lvl="1"/>
            <a:r>
              <a:rPr lang="en-US" dirty="0" smtClean="0"/>
              <a:t>Mean Time To Failure (MTTF), Mean Time to Repair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Can the system be compromised by an attacker?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 Data is accessible only to authorized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48483" cy="1143000"/>
          </a:xfrm>
        </p:spPr>
        <p:txBody>
          <a:bodyPr/>
          <a:lstStyle/>
          <a:p>
            <a:r>
              <a:rPr lang="en-US" dirty="0" smtClean="0"/>
              <a:t>O/S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62" y="1930705"/>
            <a:ext cx="463995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For programs:</a:t>
            </a:r>
          </a:p>
          <a:p>
            <a:pPr lvl="2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Abstract virtual machine (AVM)</a:t>
            </a:r>
          </a:p>
          <a:p>
            <a:pPr lvl="1"/>
            <a:r>
              <a:rPr lang="en-US" dirty="0" smtClean="0"/>
              <a:t>For the operating system</a:t>
            </a:r>
          </a:p>
          <a:p>
            <a:pPr lvl="2"/>
            <a:r>
              <a:rPr lang="en-US" dirty="0" smtClean="0"/>
              <a:t>Hardware abstraction layer</a:t>
            </a:r>
          </a:p>
        </p:txBody>
      </p:sp>
      <p:pic>
        <p:nvPicPr>
          <p:cNvPr id="5" name="Content Placeholder 3" descr="ch1-03_osbig.pdf"/>
          <p:cNvPicPr>
            <a:picLocks noChangeAspect="1"/>
          </p:cNvPicPr>
          <p:nvPr/>
        </p:nvPicPr>
        <p:blipFill>
          <a:blip r:embed="rId3"/>
          <a:srcRect l="-41991" r="-41991"/>
          <a:stretch>
            <a:fillRect/>
          </a:stretch>
        </p:blipFill>
        <p:spPr>
          <a:xfrm>
            <a:off x="1548930" y="539168"/>
            <a:ext cx="10712505" cy="6175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O/S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Latency/response time</a:t>
            </a:r>
          </a:p>
          <a:p>
            <a:pPr lvl="2"/>
            <a:r>
              <a:rPr lang="en-US" dirty="0" smtClean="0"/>
              <a:t>How long does an operation take to complete?</a:t>
            </a:r>
          </a:p>
          <a:p>
            <a:pPr lvl="1"/>
            <a:r>
              <a:rPr lang="en-US" dirty="0" smtClean="0"/>
              <a:t>Throughput</a:t>
            </a:r>
          </a:p>
          <a:p>
            <a:pPr lvl="2"/>
            <a:r>
              <a:rPr lang="en-US" dirty="0" smtClean="0"/>
              <a:t>How many operations can be done per unit of time?</a:t>
            </a:r>
          </a:p>
          <a:p>
            <a:pPr lvl="1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How much extra work is done by the OS?</a:t>
            </a:r>
          </a:p>
          <a:p>
            <a:pPr lvl="1"/>
            <a:r>
              <a:rPr lang="en-US" dirty="0" smtClean="0"/>
              <a:t>Fairness</a:t>
            </a:r>
          </a:p>
          <a:p>
            <a:pPr lvl="2"/>
            <a:r>
              <a:rPr lang="en-US" dirty="0" smtClean="0"/>
              <a:t>How equal is the performance received by different users?</a:t>
            </a:r>
          </a:p>
          <a:p>
            <a:pPr lvl="1"/>
            <a:r>
              <a:rPr lang="en-US" dirty="0" smtClean="0"/>
              <a:t>Predictability</a:t>
            </a:r>
          </a:p>
          <a:p>
            <a:pPr lvl="2"/>
            <a:r>
              <a:rPr lang="en-US" dirty="0" smtClean="0"/>
              <a:t>How consistent is the performance over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Brief O/S </a:t>
            </a:r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6" name="Content Placeholder 5" descr="ch1-10_history.pdf"/>
          <p:cNvPicPr>
            <a:picLocks noGrp="1" noChangeAspect="1"/>
          </p:cNvPicPr>
          <p:nvPr>
            <p:ph idx="1"/>
          </p:nvPr>
        </p:nvPicPr>
        <p:blipFill>
          <a:blip r:embed="rId3"/>
          <a:srcRect t="-296" b="-296"/>
          <a:stretch>
            <a:fillRect/>
          </a:stretch>
        </p:blipFill>
        <p:spPr>
          <a:xfrm>
            <a:off x="-516109" y="722371"/>
            <a:ext cx="11092906" cy="61006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Performance Over Time</a:t>
            </a:r>
            <a:endParaRPr lang="en-US" dirty="0"/>
          </a:p>
        </p:txBody>
      </p:sp>
      <p:pic>
        <p:nvPicPr>
          <p:cNvPr id="11" name="Content Placeholder 10" descr="mooreTbl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492" r="-1492"/>
          <a:stretch>
            <a:fillRect/>
          </a:stretch>
        </p:blipFill>
        <p:spPr>
          <a:xfrm>
            <a:off x="-1" y="1348758"/>
            <a:ext cx="9398375" cy="5168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definition</a:t>
            </a:r>
          </a:p>
          <a:p>
            <a:pPr lvl="1"/>
            <a:r>
              <a:rPr lang="en-US" dirty="0" smtClean="0"/>
              <a:t>Software to manage a computer’s resources for its users and applications</a:t>
            </a:r>
          </a:p>
          <a:p>
            <a:r>
              <a:rPr lang="en-US" dirty="0" smtClean="0"/>
              <a:t>O/S </a:t>
            </a:r>
            <a:r>
              <a:rPr lang="en-US" dirty="0" smtClean="0"/>
              <a:t>roles</a:t>
            </a:r>
            <a:endParaRPr lang="en-US" dirty="0"/>
          </a:p>
          <a:p>
            <a:pPr lvl="1"/>
            <a:r>
              <a:rPr lang="en-US" dirty="0" smtClean="0"/>
              <a:t>Referee, illusionist, and glue</a:t>
            </a:r>
            <a:endParaRPr lang="en-US" dirty="0"/>
          </a:p>
          <a:p>
            <a:r>
              <a:rPr lang="en-US" dirty="0" smtClean="0"/>
              <a:t>Core ideas</a:t>
            </a:r>
          </a:p>
          <a:p>
            <a:pPr lvl="1"/>
            <a:r>
              <a:rPr lang="en-US" dirty="0" smtClean="0"/>
              <a:t>Protection, concurrency, resource allocation</a:t>
            </a:r>
            <a:r>
              <a:rPr lang="en-US" dirty="0"/>
              <a:t>, virtualization, reliable </a:t>
            </a:r>
            <a:r>
              <a:rPr lang="en-US" dirty="0" smtClean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4284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Early Operating Systems:</a:t>
            </a:r>
            <a:br>
              <a:rPr lang="en-US" dirty="0" smtClean="0"/>
            </a:br>
            <a:r>
              <a:rPr lang="en-US" dirty="0" smtClean="0"/>
              <a:t>Computers Very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application at a time</a:t>
            </a:r>
          </a:p>
          <a:p>
            <a:pPr lvl="1"/>
            <a:r>
              <a:rPr lang="en-US" dirty="0" smtClean="0"/>
              <a:t>Had complete control of hardware</a:t>
            </a:r>
          </a:p>
          <a:p>
            <a:pPr lvl="1"/>
            <a:r>
              <a:rPr lang="en-US" dirty="0" smtClean="0"/>
              <a:t>O/S </a:t>
            </a:r>
            <a:r>
              <a:rPr lang="en-US" dirty="0" smtClean="0"/>
              <a:t>was runtime library</a:t>
            </a:r>
          </a:p>
          <a:p>
            <a:pPr lvl="1"/>
            <a:r>
              <a:rPr lang="en-US" dirty="0" smtClean="0"/>
              <a:t>Users would stand in line to use the computer</a:t>
            </a:r>
          </a:p>
          <a:p>
            <a:r>
              <a:rPr lang="en-US" dirty="0" smtClean="0"/>
              <a:t>Batch systems</a:t>
            </a:r>
          </a:p>
          <a:p>
            <a:pPr lvl="1"/>
            <a:r>
              <a:rPr lang="en-US" dirty="0" smtClean="0"/>
              <a:t>Keep CPU busy by having a queue of jobs</a:t>
            </a:r>
          </a:p>
          <a:p>
            <a:pPr lvl="1"/>
            <a:r>
              <a:rPr lang="en-US" dirty="0" smtClean="0"/>
              <a:t>O/S </a:t>
            </a:r>
            <a:r>
              <a:rPr lang="en-US" dirty="0" smtClean="0"/>
              <a:t>would load next job while current one runs</a:t>
            </a:r>
          </a:p>
          <a:p>
            <a:pPr lvl="1"/>
            <a:r>
              <a:rPr lang="en-US" dirty="0" smtClean="0"/>
              <a:t>Users would submit jobs, and wait, and wait, 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Time-Sharing Operating Systems:</a:t>
            </a:r>
            <a:br>
              <a:rPr lang="en-US" dirty="0" smtClean="0"/>
            </a:br>
            <a:r>
              <a:rPr lang="en-US" dirty="0" smtClean="0"/>
              <a:t>Computers and People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users on computer at same time</a:t>
            </a:r>
          </a:p>
          <a:p>
            <a:pPr lvl="1"/>
            <a:r>
              <a:rPr lang="en-US" dirty="0" smtClean="0"/>
              <a:t>Multiprogramming: run multiple programs at same time</a:t>
            </a:r>
          </a:p>
          <a:p>
            <a:pPr lvl="1"/>
            <a:r>
              <a:rPr lang="en-US" dirty="0" smtClean="0"/>
              <a:t>Interactive performance: try to complete everyone’s tasks quickly</a:t>
            </a:r>
          </a:p>
          <a:p>
            <a:pPr lvl="1"/>
            <a:r>
              <a:rPr lang="en-US" dirty="0" smtClean="0"/>
              <a:t>As computers became cheaper, more important to optimize for user time, not computer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Operating Systems:</a:t>
            </a:r>
            <a:br>
              <a:rPr lang="en-US" dirty="0" smtClean="0"/>
            </a:br>
            <a:r>
              <a:rPr lang="en-US" dirty="0" smtClean="0"/>
              <a:t>Computers Cheap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Smartphones</a:t>
            </a:r>
            <a:endParaRPr lang="en-US" dirty="0" smtClean="0"/>
          </a:p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Laptops</a:t>
            </a:r>
          </a:p>
          <a:p>
            <a:r>
              <a:rPr lang="en-US" dirty="0" smtClean="0"/>
              <a:t>Tablets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Data center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Tomorrow’s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Giant-scale data centers</a:t>
            </a:r>
          </a:p>
          <a:p>
            <a:r>
              <a:rPr lang="en-US" dirty="0" smtClean="0"/>
              <a:t>Increasing numbers of processors per computer</a:t>
            </a:r>
          </a:p>
          <a:p>
            <a:r>
              <a:rPr lang="en-US" dirty="0" smtClean="0"/>
              <a:t>Increasing numbers of computers per user</a:t>
            </a:r>
          </a:p>
          <a:p>
            <a:r>
              <a:rPr lang="en-US" dirty="0" smtClean="0"/>
              <a:t>Very large scale storage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– </a:t>
            </a:r>
            <a:r>
              <a:rPr lang="en-US" dirty="0" smtClean="0"/>
              <a:t>Chapters 2-3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isolation of potentially misbehaving applications and users so that they do not corrupt other applications or the OS itself</a:t>
            </a:r>
          </a:p>
          <a:p>
            <a:r>
              <a:rPr lang="en-US" dirty="0" smtClean="0"/>
              <a:t>Prevent corruption of memory and files</a:t>
            </a:r>
          </a:p>
          <a:p>
            <a:r>
              <a:rPr lang="en-US" dirty="0" smtClean="0"/>
              <a:t>Prevent </a:t>
            </a:r>
            <a:r>
              <a:rPr lang="en-US" dirty="0" err="1" smtClean="0"/>
              <a:t>DoS</a:t>
            </a:r>
            <a:r>
              <a:rPr lang="en-US" dirty="0" smtClean="0"/>
              <a:t> to other users by unstoppable infinite loop on CPU</a:t>
            </a:r>
          </a:p>
          <a:p>
            <a:r>
              <a:rPr lang="en-US" dirty="0" smtClean="0"/>
              <a:t>Prevent crash of one application causing whole system to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– Chapters 4-6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activities that can happen at the same time</a:t>
            </a:r>
          </a:p>
          <a:p>
            <a:r>
              <a:rPr lang="en-US" dirty="0" smtClean="0"/>
              <a:t>Real concurrency: multiple CPUs</a:t>
            </a:r>
          </a:p>
          <a:p>
            <a:r>
              <a:rPr lang="en-US" dirty="0" smtClean="0"/>
              <a:t>Apparent concurrency: time sharing on a single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– Chapter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Resource: a physical or virtual entity that can be assigned to a user or application</a:t>
            </a:r>
          </a:p>
          <a:p>
            <a:r>
              <a:rPr lang="en-US" dirty="0" smtClean="0"/>
              <a:t>E.g., </a:t>
            </a:r>
            <a:r>
              <a:rPr lang="en-US" dirty="0" smtClean="0"/>
              <a:t>O/S </a:t>
            </a:r>
            <a:r>
              <a:rPr lang="en-US" dirty="0" smtClean="0"/>
              <a:t>decides how much CPU time and when, how much memory and when</a:t>
            </a:r>
          </a:p>
          <a:p>
            <a:r>
              <a:rPr lang="en-US" dirty="0" smtClean="0"/>
              <a:t>O/S </a:t>
            </a:r>
            <a:r>
              <a:rPr lang="en-US" dirty="0" smtClean="0"/>
              <a:t>may limit allocations for purposes of efficiency and fairness</a:t>
            </a:r>
          </a:p>
          <a:p>
            <a:r>
              <a:rPr lang="en-US" dirty="0" smtClean="0"/>
              <a:t>O/S </a:t>
            </a:r>
            <a:r>
              <a:rPr lang="en-US" dirty="0" smtClean="0"/>
              <a:t>controls the sharing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1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– Chapters 8-10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application with the illusion of resources that are not physically present</a:t>
            </a:r>
          </a:p>
          <a:p>
            <a:r>
              <a:rPr lang="en-US" dirty="0" smtClean="0"/>
              <a:t>May be within a physical machine, such as virtual memory, or may be a full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storage – Chapters 11-14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store user data even if the system crashes due to software errors or hardware failures</a:t>
            </a:r>
          </a:p>
          <a:p>
            <a:r>
              <a:rPr lang="en-US" dirty="0" smtClean="0"/>
              <a:t>Atomically update multiple blocks of storage in a single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6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 (for 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definition</a:t>
            </a:r>
          </a:p>
          <a:p>
            <a:pPr lvl="1"/>
            <a:r>
              <a:rPr lang="en-US" dirty="0" smtClean="0"/>
              <a:t>Software to manage a computer’s resources for its users and applications</a:t>
            </a:r>
          </a:p>
          <a:p>
            <a:r>
              <a:rPr lang="en-US" dirty="0" smtClean="0"/>
              <a:t>O/S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Reliability, security, responsiveness, portability, …</a:t>
            </a:r>
          </a:p>
          <a:p>
            <a:r>
              <a:rPr lang="en-US" dirty="0" smtClean="0"/>
              <a:t>O/S </a:t>
            </a:r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How are OS X, Windows 8, and Linux related?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85" y="274638"/>
            <a:ext cx="417664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07" y="1736265"/>
            <a:ext cx="3335227" cy="4850690"/>
          </a:xfrm>
        </p:spPr>
        <p:txBody>
          <a:bodyPr>
            <a:normAutofit/>
          </a:bodyPr>
          <a:lstStyle/>
          <a:p>
            <a:r>
              <a:rPr lang="en-US" dirty="0" smtClean="0"/>
              <a:t>Software to manage a computer’s resources for its users and applications</a:t>
            </a:r>
          </a:p>
        </p:txBody>
      </p:sp>
      <p:pic>
        <p:nvPicPr>
          <p:cNvPr id="5" name="Content Placeholder 3" descr="ch1-03_osbig.pdf"/>
          <p:cNvPicPr>
            <a:picLocks noChangeAspect="1"/>
          </p:cNvPicPr>
          <p:nvPr/>
        </p:nvPicPr>
        <p:blipFill>
          <a:blip r:embed="rId3"/>
          <a:srcRect l="-41991" r="-41991"/>
          <a:stretch>
            <a:fillRect/>
          </a:stretch>
        </p:blipFill>
        <p:spPr>
          <a:xfrm>
            <a:off x="648556" y="-87052"/>
            <a:ext cx="12047779" cy="6945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1499</Words>
  <Application>Microsoft Macintosh PowerPoint</Application>
  <PresentationFormat>On-screen Show (4:3)</PresentationFormat>
  <Paragraphs>202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Office Theme</vt:lpstr>
      <vt:lpstr>Introduction to Operating Systems</vt:lpstr>
      <vt:lpstr>Chapter 1</vt:lpstr>
      <vt:lpstr>Protection – Chapters 2-3</vt:lpstr>
      <vt:lpstr>Concurrency – Chapters 4-6</vt:lpstr>
      <vt:lpstr>Resource allocation – Chapter 7</vt:lpstr>
      <vt:lpstr>Virtualization – Chapters 8-10</vt:lpstr>
      <vt:lpstr>Reliable storage – Chapters 11-14</vt:lpstr>
      <vt:lpstr>Main Points (for today)</vt:lpstr>
      <vt:lpstr>What is an operating system?</vt:lpstr>
      <vt:lpstr>Operating System Roles</vt:lpstr>
      <vt:lpstr>Example: File Systems</vt:lpstr>
      <vt:lpstr>Question</vt:lpstr>
      <vt:lpstr>Question</vt:lpstr>
      <vt:lpstr>Example: web service</vt:lpstr>
      <vt:lpstr>O/S Challenges</vt:lpstr>
      <vt:lpstr>O/S Challenges</vt:lpstr>
      <vt:lpstr>O/S Challenges</vt:lpstr>
      <vt:lpstr>Brief O/S History</vt:lpstr>
      <vt:lpstr>Computer Performance Over Time</vt:lpstr>
      <vt:lpstr>Early Operating Systems: Computers Very Expensive</vt:lpstr>
      <vt:lpstr>Time-Sharing Operating Systems: Computers and People Expensive</vt:lpstr>
      <vt:lpstr>Today’s Operating Systems: Computers Cheap</vt:lpstr>
      <vt:lpstr>Tomorrow’s Operating Systems</vt:lpstr>
    </vt:vector>
  </TitlesOfParts>
  <Manager/>
  <Company>University of Washington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Principles and Practice, Introduction</dc:title>
  <dc:subject/>
  <dc:creator>Thomas Anderson</dc:creator>
  <cp:keywords/>
  <dc:description>Copyright 2012 Thomas Anderson</dc:description>
  <cp:lastModifiedBy>Microsoft Office User</cp:lastModifiedBy>
  <cp:revision>35</cp:revision>
  <cp:lastPrinted>2014-03-31T18:05:18Z</cp:lastPrinted>
  <dcterms:created xsi:type="dcterms:W3CDTF">2014-09-24T06:21:04Z</dcterms:created>
  <dcterms:modified xsi:type="dcterms:W3CDTF">2018-01-10T15:42:12Z</dcterms:modified>
  <cp:category/>
</cp:coreProperties>
</file>