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15" r:id="rId2"/>
    <p:sldId id="256" r:id="rId3"/>
    <p:sldId id="299" r:id="rId4"/>
    <p:sldId id="308" r:id="rId5"/>
    <p:sldId id="309" r:id="rId6"/>
    <p:sldId id="341" r:id="rId7"/>
    <p:sldId id="316" r:id="rId8"/>
    <p:sldId id="317" r:id="rId9"/>
    <p:sldId id="318" r:id="rId10"/>
    <p:sldId id="260" r:id="rId11"/>
    <p:sldId id="258" r:id="rId12"/>
    <p:sldId id="261" r:id="rId13"/>
    <p:sldId id="262" r:id="rId14"/>
    <p:sldId id="263" r:id="rId15"/>
    <p:sldId id="264" r:id="rId16"/>
    <p:sldId id="265" r:id="rId17"/>
    <p:sldId id="266" r:id="rId18"/>
    <p:sldId id="319" r:id="rId19"/>
    <p:sldId id="320" r:id="rId20"/>
    <p:sldId id="321" r:id="rId21"/>
    <p:sldId id="322" r:id="rId22"/>
    <p:sldId id="276" r:id="rId23"/>
    <p:sldId id="268" r:id="rId24"/>
    <p:sldId id="271" r:id="rId25"/>
    <p:sldId id="323" r:id="rId26"/>
    <p:sldId id="324" r:id="rId27"/>
    <p:sldId id="272" r:id="rId28"/>
    <p:sldId id="274" r:id="rId29"/>
    <p:sldId id="277" r:id="rId30"/>
    <p:sldId id="326" r:id="rId31"/>
    <p:sldId id="327" r:id="rId32"/>
    <p:sldId id="275" r:id="rId33"/>
    <p:sldId id="278" r:id="rId34"/>
    <p:sldId id="305" r:id="rId35"/>
    <p:sldId id="279" r:id="rId36"/>
    <p:sldId id="280" r:id="rId37"/>
    <p:sldId id="328" r:id="rId38"/>
    <p:sldId id="329" r:id="rId39"/>
    <p:sldId id="281" r:id="rId40"/>
    <p:sldId id="330" r:id="rId41"/>
    <p:sldId id="331" r:id="rId42"/>
    <p:sldId id="332" r:id="rId43"/>
    <p:sldId id="334" r:id="rId44"/>
    <p:sldId id="283" r:id="rId45"/>
    <p:sldId id="284" r:id="rId46"/>
    <p:sldId id="285" r:id="rId47"/>
    <p:sldId id="313" r:id="rId48"/>
    <p:sldId id="286" r:id="rId49"/>
    <p:sldId id="287" r:id="rId50"/>
    <p:sldId id="288" r:id="rId51"/>
    <p:sldId id="289" r:id="rId52"/>
    <p:sldId id="337" r:id="rId53"/>
    <p:sldId id="335" r:id="rId54"/>
    <p:sldId id="336" r:id="rId55"/>
    <p:sldId id="290" r:id="rId56"/>
    <p:sldId id="302" r:id="rId57"/>
    <p:sldId id="314" r:id="rId58"/>
    <p:sldId id="303" r:id="rId59"/>
    <p:sldId id="304" r:id="rId60"/>
    <p:sldId id="296" r:id="rId61"/>
    <p:sldId id="297" r:id="rId62"/>
    <p:sldId id="338" r:id="rId63"/>
    <p:sldId id="298" r:id="rId64"/>
    <p:sldId id="300" r:id="rId65"/>
    <p:sldId id="301" r:id="rId66"/>
    <p:sldId id="339" r:id="rId67"/>
    <p:sldId id="340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02" autoAdjust="0"/>
    <p:restoredTop sz="84281" autoAdjust="0"/>
  </p:normalViewPr>
  <p:slideViewPr>
    <p:cSldViewPr snapToGrid="0" snapToObjects="1">
      <p:cViewPr varScale="1">
        <p:scale>
          <a:sx n="91" d="100"/>
          <a:sy n="91" d="100"/>
        </p:scale>
        <p:origin x="16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Upsides?  Downsides to this approach?  Essentially what you do in </a:t>
            </a:r>
            <a:r>
              <a:rPr lang="en-US" dirty="0" err="1" smtClean="0"/>
              <a:t>Javascript</a:t>
            </a:r>
            <a:r>
              <a:rPr lang="en-US" dirty="0" smtClean="0"/>
              <a:t> in a browser – simulate the execution of the script, one line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Obviously, you need</a:t>
            </a:r>
            <a:r>
              <a:rPr lang="en-US" baseline="0" dirty="0" smtClean="0"/>
              <a:t> the part that has full rights to be really reliable!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2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interrupts fit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8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6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Expandable heap?  </a:t>
            </a:r>
          </a:p>
          <a:p>
            <a:pPr lvl="1"/>
            <a:r>
              <a:rPr lang="en-US" dirty="0" smtClean="0"/>
              <a:t>Expandable stack?</a:t>
            </a:r>
          </a:p>
          <a:p>
            <a:pPr lvl="1"/>
            <a:r>
              <a:rPr lang="en-US" dirty="0" smtClean="0"/>
              <a:t>Memory sharing between processes?</a:t>
            </a:r>
          </a:p>
          <a:p>
            <a:pPr lvl="1"/>
            <a:r>
              <a:rPr lang="en-US" dirty="0" smtClean="0"/>
              <a:t>Non-relative</a:t>
            </a:r>
            <a:r>
              <a:rPr lang="en-US" baseline="0" dirty="0" smtClean="0"/>
              <a:t> addresses – hard to move memory around</a:t>
            </a:r>
          </a:p>
          <a:p>
            <a:pPr lvl="1"/>
            <a:r>
              <a:rPr lang="en-US" baseline="0" dirty="0" smtClean="0"/>
              <a:t>Memory fragmentation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4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63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every instruction!</a:t>
            </a:r>
          </a:p>
          <a:p>
            <a:endParaRPr lang="en-US" dirty="0" smtClean="0"/>
          </a:p>
          <a:p>
            <a:r>
              <a:rPr lang="en-US" dirty="0" smtClean="0"/>
              <a:t>Table of instructions set up by the kernel: similar idea to</a:t>
            </a:r>
            <a:r>
              <a:rPr lang="en-US" baseline="0" dirty="0" smtClean="0"/>
              <a:t> buffer descriptor queue for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0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of stack address </a:t>
            </a:r>
            <a:r>
              <a:rPr lang="en-US" dirty="0" err="1" smtClean="0"/>
              <a:t>munging</a:t>
            </a:r>
            <a:r>
              <a:rPr lang="en-US" baseline="0" dirty="0" smtClean="0"/>
              <a:t> on modern systems (to prevent viruses), if you use a procedure local variable, won’t get the same result – different addresses used by different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6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I stop a runaway program?  How do I know if a runaway program needs to be stopped, or its just taking a long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Might work better starting with interrupts!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9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6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9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  <a:r>
              <a:rPr lang="en-US" baseline="0" dirty="0" smtClean="0"/>
              <a:t> by “processor register” I do not mean %</a:t>
            </a:r>
            <a:r>
              <a:rPr lang="en-US" baseline="0" dirty="0" err="1" smtClean="0"/>
              <a:t>eax</a:t>
            </a:r>
            <a:r>
              <a:rPr lang="en-US" baseline="0" dirty="0" smtClean="0"/>
              <a:t>.  Rather – these are special purpose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7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7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8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Lots of complexity on this slide.  Let’s unpack: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 process/thread has two stacks.  When the process is running, does the kernel stack have anything useful on it?  You might think yes – it called into the user program.  But actually no – the user program doesn’t return from main.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change this to add “crt0.s” – main returns to crt0.s, and then calls exit.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Best to think of this as multiple personality disorder: sometimes we want to save context, other times not!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process is ready to run, but not running – it has its user stack as before, but now I also need a place to store the state that had been in the CPU when it stopped running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process is waiting for I/O, it had done a system call,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0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9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Why does the stack pointer on the x86 have two components?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power up a computer, what happens?  Starts executing instructions.   Why</a:t>
            </a:r>
            <a:r>
              <a:rPr lang="en-US" baseline="0" dirty="0" smtClean="0"/>
              <a:t> not start running the O/S in step 1?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does the BIOS load the </a:t>
            </a:r>
            <a:r>
              <a:rPr lang="en-US" baseline="0" dirty="0" err="1" smtClean="0"/>
              <a:t>bootloader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O/S starts running, are i</a:t>
            </a:r>
            <a:r>
              <a:rPr lang="en-US" dirty="0" smtClean="0"/>
              <a:t>nterrupts enabled?</a:t>
            </a:r>
          </a:p>
          <a:p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will it be possible to start displaying things to the screen?  Or console.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not just start running the app in the kernel?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Kind of inconvenient if you have to reboot all the time, just to change the app!</a:t>
            </a:r>
          </a:p>
          <a:p>
            <a:r>
              <a:rPr lang="en-US" baseline="0" dirty="0" smtClean="0"/>
              <a:t>Also, could allow the app to access data on disk that it doesn’t have permission to do,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6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Apologies: it</a:t>
            </a:r>
            <a:r>
              <a:rPr lang="en-US" baseline="0" dirty="0" smtClean="0"/>
              <a:t> should be Guest/Host Interrupt Stack to be consistent with the </a:t>
            </a:r>
            <a:r>
              <a:rPr lang="en-US" baseline="0" smtClean="0"/>
              <a:t>other figures.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9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a quick tour of I/O.  Without I/O, can’t do much of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going to answer these questions,</a:t>
            </a:r>
            <a:r>
              <a:rPr lang="en-US" baseline="0" dirty="0" smtClean="0"/>
              <a:t> kind of as a side light to the rest of the discussion.  But they are pretty 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just about O/S; not just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6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you compile your program into an executable image with instructions and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of these is the program?  How does it start running?  Well, if its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– no compilation step!  Just interprets the source code.</a:t>
            </a:r>
          </a:p>
          <a:p>
            <a:r>
              <a:rPr lang="en-US" baseline="0" dirty="0" smtClean="0"/>
              <a:t>If its Android, then its compiled into a byte code that is interpreted in software – well, actually, interpreted into short snippets of instructions, with jumps back into the interpreter when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it’s </a:t>
            </a:r>
            <a:r>
              <a:rPr lang="en-US" baseline="0" dirty="0" err="1" smtClean="0"/>
              <a:t>attu</a:t>
            </a:r>
            <a:r>
              <a:rPr lang="en-US" baseline="0" dirty="0" smtClean="0"/>
              <a:t>, then compiled into x86 instructions.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to keep the process from overwriting the OS kernel?   Or some other process running at the same time?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to keep it from overwriting the disk?  From reading someone else’s files that are stored on disk?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0008"/>
          </a:xfrm>
        </p:spPr>
        <p:txBody>
          <a:bodyPr>
            <a:normAutofit/>
          </a:bodyPr>
          <a:lstStyle/>
          <a:p>
            <a:r>
              <a:rPr lang="en-US" dirty="0" smtClean="0"/>
              <a:t>Spring 2018 Lecture Notes</a:t>
            </a:r>
          </a:p>
          <a:p>
            <a:r>
              <a:rPr lang="en-US" dirty="0" smtClean="0"/>
              <a:t>Chapter 2</a:t>
            </a:r>
          </a:p>
          <a:p>
            <a:endParaRPr lang="en-US" dirty="0" smtClean="0"/>
          </a:p>
          <a:p>
            <a:r>
              <a:rPr lang="en-US" sz="1800" dirty="0" smtClean="0"/>
              <a:t>Adapted from Tom Anderson’s slides on OSPP web site</a:t>
            </a:r>
          </a:p>
        </p:txBody>
      </p:sp>
    </p:spTree>
    <p:extLst>
      <p:ext uri="{BB962C8B-B14F-4D97-AF65-F5344CB8AC3E}">
        <p14:creationId xmlns:p14="http://schemas.microsoft.com/office/powerpoint/2010/main" val="14544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pic>
        <p:nvPicPr>
          <p:cNvPr id="8" name="Content Placeholder 7" descr="ch2-02_Processes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659769" y="949626"/>
            <a:ext cx="10572430" cy="5814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</a:p>
          <a:p>
            <a:pPr lvl="1"/>
            <a:r>
              <a:rPr lang="en-US" dirty="0" smtClean="0"/>
              <a:t>A process is the O/S abstraction for executing a program with limited privileges</a:t>
            </a:r>
          </a:p>
          <a:p>
            <a:r>
              <a:rPr lang="en-US" dirty="0" smtClean="0"/>
              <a:t>Dual-mode operation: user vs. kernel</a:t>
            </a:r>
          </a:p>
          <a:p>
            <a:pPr lvl="1"/>
            <a:r>
              <a:rPr lang="en-US" dirty="0" smtClean="0"/>
              <a:t>Kernel-mode: execute with complete privileges</a:t>
            </a:r>
          </a:p>
          <a:p>
            <a:pPr lvl="1"/>
            <a:r>
              <a:rPr lang="en-US" dirty="0" smtClean="0"/>
              <a:t>User-mode: execute with fewer privileges</a:t>
            </a:r>
          </a:p>
          <a:p>
            <a:r>
              <a:rPr lang="en-US" dirty="0" smtClean="0"/>
              <a:t>Safe control transfer</a:t>
            </a:r>
          </a:p>
          <a:p>
            <a:pPr lvl="1"/>
            <a:r>
              <a:rPr lang="en-US" dirty="0" smtClean="0"/>
              <a:t>How do we switch from one mode to the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234"/>
          </a:xfrm>
        </p:spPr>
        <p:txBody>
          <a:bodyPr>
            <a:normAutofit/>
          </a:bodyPr>
          <a:lstStyle/>
          <a:p>
            <a:r>
              <a:rPr lang="en-US" dirty="0" smtClean="0"/>
              <a:t>Process: an </a:t>
            </a:r>
            <a:r>
              <a:rPr lang="en-US" i="1" dirty="0" smtClean="0"/>
              <a:t>instance</a:t>
            </a:r>
            <a:r>
              <a:rPr lang="en-US" dirty="0" smtClean="0"/>
              <a:t> of a program, running with limited rights</a:t>
            </a:r>
          </a:p>
          <a:p>
            <a:pPr lvl="1"/>
            <a:r>
              <a:rPr lang="en-US" dirty="0" smtClean="0"/>
              <a:t>Thread: a sequence of instructions within a process</a:t>
            </a:r>
          </a:p>
          <a:p>
            <a:pPr lvl="2"/>
            <a:r>
              <a:rPr lang="en-US" dirty="0" smtClean="0"/>
              <a:t>Potentially many threads per process (for now 1:1)</a:t>
            </a:r>
          </a:p>
          <a:p>
            <a:pPr lvl="1"/>
            <a:r>
              <a:rPr lang="en-US" dirty="0" smtClean="0"/>
              <a:t>Address space: set of rights of a process</a:t>
            </a:r>
          </a:p>
          <a:p>
            <a:pPr lvl="2"/>
            <a:r>
              <a:rPr lang="en-US" dirty="0" smtClean="0"/>
              <a:t>Memory that the process can access</a:t>
            </a:r>
          </a:p>
          <a:p>
            <a:pPr lvl="2"/>
            <a:r>
              <a:rPr lang="en-US" dirty="0" smtClean="0"/>
              <a:t>Other permissions the process has (e.g., which system calls it can make, what files it can access)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we implement execution with limited privilege?</a:t>
            </a:r>
          </a:p>
          <a:p>
            <a:pPr lvl="1"/>
            <a:r>
              <a:rPr lang="en-US" dirty="0" smtClean="0"/>
              <a:t>Execute each program instruction in a simulator</a:t>
            </a:r>
          </a:p>
          <a:p>
            <a:pPr lvl="1"/>
            <a:r>
              <a:rPr lang="en-US" dirty="0" smtClean="0"/>
              <a:t>If the instruction is permitted, do the instruction</a:t>
            </a:r>
          </a:p>
          <a:p>
            <a:pPr lvl="1"/>
            <a:r>
              <a:rPr lang="en-US" dirty="0" smtClean="0"/>
              <a:t>Otherwise, stop the process</a:t>
            </a:r>
          </a:p>
          <a:p>
            <a:pPr lvl="1"/>
            <a:r>
              <a:rPr lang="en-US" dirty="0" smtClean="0"/>
              <a:t>Basic model in </a:t>
            </a:r>
            <a:r>
              <a:rPr lang="en-US" dirty="0" err="1" smtClean="0"/>
              <a:t>Javascript</a:t>
            </a:r>
            <a:r>
              <a:rPr lang="en-US" dirty="0" smtClean="0"/>
              <a:t> and other interpreted languages</a:t>
            </a:r>
          </a:p>
          <a:p>
            <a:r>
              <a:rPr lang="en-US" dirty="0" smtClean="0"/>
              <a:t>How do we go faster?</a:t>
            </a:r>
          </a:p>
          <a:p>
            <a:pPr lvl="1"/>
            <a:r>
              <a:rPr lang="en-US" dirty="0" smtClean="0"/>
              <a:t>Run the unprivileged code directly on the CPU!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 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mode</a:t>
            </a:r>
          </a:p>
          <a:p>
            <a:pPr lvl="1"/>
            <a:r>
              <a:rPr lang="en-US" dirty="0" smtClean="0"/>
              <a:t>Execution with the full privileges of the hardware</a:t>
            </a:r>
          </a:p>
          <a:p>
            <a:pPr lvl="1"/>
            <a:r>
              <a:rPr lang="en-US" dirty="0" smtClean="0"/>
              <a:t>Read/write to any memory, access any I/O device, read/write any disk sector, send/read any packet</a:t>
            </a:r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Limited privileges</a:t>
            </a:r>
          </a:p>
          <a:p>
            <a:pPr lvl="1"/>
            <a:r>
              <a:rPr lang="en-US" dirty="0" smtClean="0"/>
              <a:t>Only those granted by the operating system kernel</a:t>
            </a:r>
          </a:p>
          <a:p>
            <a:r>
              <a:rPr lang="en-US" dirty="0" smtClean="0"/>
              <a:t>On the x86, mode stored in EFLAGS register</a:t>
            </a:r>
          </a:p>
          <a:p>
            <a:r>
              <a:rPr lang="en-US" dirty="0" smtClean="0"/>
              <a:t>On the MIPS, mode in the status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 of a CPU</a:t>
            </a:r>
            <a:endParaRPr lang="en-US" dirty="0"/>
          </a:p>
        </p:txBody>
      </p:sp>
      <p:pic>
        <p:nvPicPr>
          <p:cNvPr id="6" name="Content Placeholder 5" descr="ch2-03_ProgramCounter1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4544" b="-145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CPU with Dual-Mode Operation</a:t>
            </a:r>
            <a:endParaRPr lang="en-US" dirty="0"/>
          </a:p>
        </p:txBody>
      </p:sp>
      <p:pic>
        <p:nvPicPr>
          <p:cNvPr id="6" name="Content Placeholder 5" descr="ch2-04_ProgramCounter2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4286" r="-14286"/>
          <a:stretch>
            <a:fillRect/>
          </a:stretch>
        </p:blipFill>
        <p:spPr>
          <a:xfrm>
            <a:off x="-783319" y="1047544"/>
            <a:ext cx="10380681" cy="570897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Privileged instructions</a:t>
            </a:r>
          </a:p>
          <a:p>
            <a:pPr lvl="1"/>
            <a:r>
              <a:rPr lang="en-US" dirty="0" smtClean="0"/>
              <a:t>Available to kernel</a:t>
            </a:r>
          </a:p>
          <a:p>
            <a:pPr lvl="1"/>
            <a:r>
              <a:rPr lang="en-US" dirty="0" smtClean="0"/>
              <a:t>Not available to user code</a:t>
            </a:r>
          </a:p>
          <a:p>
            <a:r>
              <a:rPr lang="en-US" dirty="0" smtClean="0"/>
              <a:t>Limits on memory accesses</a:t>
            </a:r>
          </a:p>
          <a:p>
            <a:pPr lvl="1"/>
            <a:r>
              <a:rPr lang="en-US" dirty="0" smtClean="0"/>
              <a:t>To prevent user code from overwriting the kernel</a:t>
            </a:r>
          </a:p>
          <a:p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To regain control from a user program in a loop</a:t>
            </a:r>
          </a:p>
          <a:p>
            <a:r>
              <a:rPr lang="en-US" dirty="0" smtClean="0"/>
              <a:t>Safe way to switch from user mode to kernel mode, and vice versa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Change mode bit in </a:t>
            </a:r>
            <a:r>
              <a:rPr lang="en-US" dirty="0" smtClean="0"/>
              <a:t>processor status register</a:t>
            </a:r>
            <a:endParaRPr lang="en-US" dirty="0"/>
          </a:p>
          <a:p>
            <a:pPr lvl="1"/>
            <a:r>
              <a:rPr lang="en-US" dirty="0"/>
              <a:t>Change which memory locations a user program can access</a:t>
            </a:r>
          </a:p>
          <a:p>
            <a:pPr lvl="1"/>
            <a:r>
              <a:rPr lang="en-US" dirty="0"/>
              <a:t>Send commands to I/O devices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into kernel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What should happen if a user program attempts to execute a privileged 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Non-Privileged (“Safe”)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Load, store</a:t>
            </a:r>
          </a:p>
          <a:p>
            <a:pPr lvl="1"/>
            <a:r>
              <a:rPr lang="en-US" dirty="0" smtClean="0"/>
              <a:t>Add, subtract, …</a:t>
            </a:r>
          </a:p>
          <a:p>
            <a:pPr lvl="1"/>
            <a:r>
              <a:rPr lang="en-US" dirty="0" smtClean="0"/>
              <a:t>Conditional branch, jump to subroutine, …</a:t>
            </a:r>
          </a:p>
          <a:p>
            <a:r>
              <a:rPr lang="en-US" dirty="0" smtClean="0"/>
              <a:t>Allowed to execute in both kernel and user mode</a:t>
            </a:r>
          </a:p>
          <a:p>
            <a:pPr lvl="1"/>
            <a:r>
              <a:rPr lang="en-US" dirty="0" smtClean="0"/>
              <a:t>OS and applications all need the ability to add numbers!</a:t>
            </a:r>
          </a:p>
          <a:p>
            <a:pPr lvl="1"/>
            <a:r>
              <a:rPr lang="en-US" dirty="0" smtClean="0"/>
              <a:t>OS and applications all need the ability to use loops and call subroutines!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Kernel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28" y="2243976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2060" y="2299132"/>
            <a:ext cx="363474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mode: non-privileged (“safe”) instructions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060" y="3356302"/>
            <a:ext cx="33032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mode: both privileged and non-privileged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81288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38" y="1592373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4930" y="1479560"/>
            <a:ext cx="36347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ttempt to execute a privileged instruction in user mode?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Stop the application and alert the OS!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71975" y="2272739"/>
            <a:ext cx="240030" cy="7103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314" y="4326693"/>
            <a:ext cx="7709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ypically the attempt is an error, but for selected instructions we will use this response to intentionally invoke the O/S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(Note: could be an inefficient way to implement a virtual machine that is running a guest O/S completely in user mode)</a:t>
            </a:r>
            <a:endParaRPr lang="en-US" sz="2400" dirty="0"/>
          </a:p>
        </p:txBody>
      </p:sp>
      <p:sp>
        <p:nvSpPr>
          <p:cNvPr id="7" name="Explosion 1 6"/>
          <p:cNvSpPr/>
          <p:nvPr/>
        </p:nvSpPr>
        <p:spPr>
          <a:xfrm>
            <a:off x="4263390" y="2055661"/>
            <a:ext cx="457200" cy="388620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“Hello world” program, the kernel must copy the string from the user </a:t>
            </a:r>
            <a:r>
              <a:rPr lang="en-US" dirty="0" smtClean="0"/>
              <a:t>program memory </a:t>
            </a:r>
            <a:r>
              <a:rPr lang="en-US" dirty="0"/>
              <a:t>into the screen memory.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Why not allow the application to write directly to the </a:t>
            </a:r>
            <a:r>
              <a:rPr lang="en-US" dirty="0"/>
              <a:t>screen’s buffer </a:t>
            </a:r>
            <a:r>
              <a:rPr lang="en-US" dirty="0" smtClean="0"/>
              <a:t>memory?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Protection</a:t>
            </a:r>
            <a:endParaRPr lang="en-US" dirty="0"/>
          </a:p>
        </p:txBody>
      </p:sp>
      <p:pic>
        <p:nvPicPr>
          <p:cNvPr id="8" name="Content Placeholder 7" descr="ch2-05PhysicalMemory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58" r="-3258"/>
          <a:stretch>
            <a:fillRect/>
          </a:stretch>
        </p:blipFill>
        <p:spPr>
          <a:xfrm>
            <a:off x="-642617" y="995344"/>
            <a:ext cx="10660121" cy="5862656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base and bounds?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14" y="1417638"/>
            <a:ext cx="8452586" cy="3830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324" y="5302470"/>
            <a:ext cx="770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address relative to 0 checked against bottom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address added to contents of base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92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 Approaches!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 with the additive base and bounds?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sharing between </a:t>
            </a:r>
            <a:r>
              <a:rPr lang="en-US" dirty="0" smtClean="0"/>
              <a:t>processes? (e.g., how to share one copy of same machine instructions)</a:t>
            </a:r>
          </a:p>
          <a:p>
            <a:pPr lvl="1"/>
            <a:r>
              <a:rPr lang="en-US" dirty="0" smtClean="0"/>
              <a:t>Memory fragmentation as processes come and go</a:t>
            </a:r>
          </a:p>
          <a:p>
            <a:endParaRPr lang="en-US" dirty="0" smtClean="0"/>
          </a:p>
          <a:p>
            <a:r>
              <a:rPr lang="en-US" dirty="0" smtClean="0"/>
              <a:t>Paging and segmentation in Chapter 8</a:t>
            </a:r>
          </a:p>
          <a:p>
            <a:pPr lvl="1"/>
            <a:r>
              <a:rPr lang="en-US" dirty="0"/>
              <a:t>Translation done in hardware, using a </a:t>
            </a:r>
            <a:r>
              <a:rPr lang="en-US" dirty="0" smtClean="0"/>
              <a:t>table for each process</a:t>
            </a:r>
            <a:endParaRPr lang="en-US" dirty="0"/>
          </a:p>
          <a:p>
            <a:pPr lvl="1"/>
            <a:r>
              <a:rPr lang="en-US" dirty="0"/>
              <a:t>Table </a:t>
            </a:r>
            <a:r>
              <a:rPr lang="en-US" dirty="0" smtClean="0"/>
              <a:t>is set </a:t>
            </a:r>
            <a:r>
              <a:rPr lang="en-US" dirty="0"/>
              <a:t>up </a:t>
            </a:r>
            <a:r>
              <a:rPr lang="en-US" dirty="0" smtClean="0"/>
              <a:t>and managed by kernel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55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0071"/>
            <a:ext cx="3126216" cy="4525963"/>
          </a:xfrm>
        </p:spPr>
        <p:txBody>
          <a:bodyPr/>
          <a:lstStyle/>
          <a:p>
            <a:r>
              <a:rPr lang="en-US" dirty="0" smtClean="0"/>
              <a:t>Translation done in hardware, using a table</a:t>
            </a:r>
          </a:p>
          <a:p>
            <a:r>
              <a:rPr lang="en-US" dirty="0" smtClean="0"/>
              <a:t>Table set up by operating system kernel</a:t>
            </a:r>
          </a:p>
        </p:txBody>
      </p:sp>
      <p:pic>
        <p:nvPicPr>
          <p:cNvPr id="5" name="Content Placeholder 3" descr="ch2-06_VirtualAddresses.pdf"/>
          <p:cNvPicPr>
            <a:picLocks noChangeAspect="1"/>
          </p:cNvPicPr>
          <p:nvPr/>
        </p:nvPicPr>
        <p:blipFill>
          <a:blip r:embed="rId3"/>
          <a:srcRect l="-3258" r="-3258"/>
          <a:stretch>
            <a:fillRect/>
          </a:stretch>
        </p:blipFill>
        <p:spPr>
          <a:xfrm>
            <a:off x="2239529" y="1380071"/>
            <a:ext cx="822960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51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 = 0;      	// a static variable - global</a:t>
            </a:r>
          </a:p>
          <a:p>
            <a:pPr>
              <a:buNone/>
            </a:pPr>
            <a:r>
              <a:rPr lang="en-US" sz="2600" dirty="0" smtClean="0"/>
              <a:t>main() {</a:t>
            </a:r>
          </a:p>
          <a:p>
            <a:pPr>
              <a:buNone/>
            </a:pPr>
            <a:r>
              <a:rPr lang="en-US" sz="2600" dirty="0" smtClean="0"/>
              <a:t>   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 += 1;</a:t>
            </a:r>
          </a:p>
          <a:p>
            <a:pPr>
              <a:buNone/>
            </a:pPr>
            <a:r>
              <a:rPr lang="en-US" sz="2600" dirty="0" smtClean="0"/>
              <a:t>   sleep(10);  			// sleep for x seconds</a:t>
            </a:r>
          </a:p>
          <a:p>
            <a:pPr>
              <a:buNone/>
            </a:pPr>
            <a:r>
              <a:rPr lang="en-US" sz="2600" dirty="0" smtClean="0"/>
              <a:t>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 ("static address: %x, value: %d\n", &amp;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, </a:t>
            </a:r>
            <a:r>
              <a:rPr lang="en-US" sz="2600" dirty="0" err="1" smtClean="0"/>
              <a:t>staticVar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en-US" dirty="0" smtClean="0"/>
              <a:t>What happens if we run two instances of this program at the same time?</a:t>
            </a:r>
          </a:p>
          <a:p>
            <a:pPr>
              <a:buNone/>
            </a:pPr>
            <a:r>
              <a:rPr lang="en-US" dirty="0" smtClean="0"/>
              <a:t>What if we took the address of a procedure local variable in two copies of the same program running at the same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an object</a:t>
            </a:r>
            <a:r>
              <a:rPr lang="en-US" dirty="0"/>
              <a:t>-oriented language and compiler,</a:t>
            </a:r>
            <a:r>
              <a:rPr lang="en-US" dirty="0" smtClean="0"/>
              <a:t> only </a:t>
            </a:r>
            <a:r>
              <a:rPr lang="en-US" dirty="0"/>
              <a:t>an object’s methods </a:t>
            </a:r>
            <a:r>
              <a:rPr lang="en-US" dirty="0" smtClean="0"/>
              <a:t>can </a:t>
            </a:r>
            <a:r>
              <a:rPr lang="en-US" dirty="0"/>
              <a:t>access the internal data inside an object. If the operating system only ran programs written in that language, would it still need hardware memory address protection?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 if the contents of every object were encrypted except when its method was running, including the O/S?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</a:t>
            </a:r>
            <a:endParaRPr lang="en-US" dirty="0"/>
          </a:p>
        </p:txBody>
      </p:sp>
      <p:pic>
        <p:nvPicPr>
          <p:cNvPr id="6" name="Content Placeholder 5" descr="ch2-15_bios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7783" r="-17783"/>
          <a:stretch>
            <a:fillRect/>
          </a:stretch>
        </p:blipFill>
        <p:spPr>
          <a:xfrm>
            <a:off x="-737587" y="943114"/>
            <a:ext cx="10755091" cy="59148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Alerts to 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8490" y="2196667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33559" y="2168750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8625" y="3755032"/>
            <a:ext cx="641522" cy="719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7057" y="3667780"/>
            <a:ext cx="64152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Wingdings 2" panose="050201020105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2912" y="4507886"/>
            <a:ext cx="5898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Exceptions, e.g., divide by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</a:t>
            </a:r>
            <a:r>
              <a:rPr lang="en-US" sz="2400" dirty="0" smtClean="0"/>
              <a:t>ntentionally invoke kernel for 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Timer interrupts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I/O interrupts, e.g., completion</a:t>
            </a:r>
            <a:r>
              <a:rPr lang="en-US" sz="2400" dirty="0"/>
              <a:t> </a:t>
            </a:r>
            <a:r>
              <a:rPr lang="en-US" sz="2400" dirty="0" smtClean="0"/>
              <a:t>or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713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– Interrupt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–&gt; </a:t>
            </a:r>
            <a:r>
              <a:rPr lang="en-US" dirty="0"/>
              <a:t>unrelated to current instruction</a:t>
            </a:r>
          </a:p>
          <a:p>
            <a:pPr lvl="1"/>
            <a:r>
              <a:rPr lang="en-US" dirty="0"/>
              <a:t>“Interrupt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Synchronous –&gt; related to instruction being executed</a:t>
            </a:r>
          </a:p>
          <a:p>
            <a:pPr lvl="1"/>
            <a:r>
              <a:rPr lang="en-US" dirty="0" smtClean="0"/>
              <a:t>“Exception”</a:t>
            </a:r>
          </a:p>
          <a:p>
            <a:pPr lvl="1"/>
            <a:r>
              <a:rPr lang="en-US" dirty="0" smtClean="0"/>
              <a:t>“Fault”</a:t>
            </a:r>
          </a:p>
          <a:p>
            <a:pPr lvl="1"/>
            <a:r>
              <a:rPr lang="en-US" dirty="0" smtClean="0"/>
              <a:t>“Trap”</a:t>
            </a:r>
          </a:p>
          <a:p>
            <a:pPr lvl="1"/>
            <a:r>
              <a:rPr lang="en-US" dirty="0" smtClean="0"/>
              <a:t>For some processor manufacturers, these terms are synonyms; for others, there are subtle differences (e.g., in the way the stack is handled and whether the faulting instruction can be resumed or restarted)</a:t>
            </a:r>
          </a:p>
        </p:txBody>
      </p:sp>
    </p:spTree>
    <p:extLst>
      <p:ext uri="{BB962C8B-B14F-4D97-AF65-F5344CB8AC3E}">
        <p14:creationId xmlns:p14="http://schemas.microsoft.com/office/powerpoint/2010/main" val="139708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device that periodically interrupts the processor</a:t>
            </a:r>
          </a:p>
          <a:p>
            <a:pPr lvl="1"/>
            <a:r>
              <a:rPr lang="en-US" dirty="0" smtClean="0"/>
              <a:t>Returns control to the kernel handler</a:t>
            </a:r>
          </a:p>
          <a:p>
            <a:pPr lvl="1"/>
            <a:r>
              <a:rPr lang="en-US" dirty="0" smtClean="0"/>
              <a:t>Interrupt frequency set by the kernel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1"/>
            <a:r>
              <a:rPr lang="en-US" dirty="0" smtClean="0"/>
              <a:t>Interrupts can be temporarily deferred 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2"/>
            <a:r>
              <a:rPr lang="en-US" dirty="0" smtClean="0"/>
              <a:t>Interrupt deferral crucial for implementing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user mode to kernel mode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Triggered by timer and I/O devices</a:t>
            </a:r>
          </a:p>
          <a:p>
            <a:pPr lvl="1"/>
            <a:r>
              <a:rPr lang="en-US" dirty="0" smtClean="0"/>
              <a:t>Exceptions</a:t>
            </a:r>
          </a:p>
          <a:p>
            <a:pPr lvl="2"/>
            <a:r>
              <a:rPr lang="en-US" dirty="0" smtClean="0"/>
              <a:t>Triggered by unexpected program behavior</a:t>
            </a:r>
          </a:p>
          <a:p>
            <a:pPr lvl="2"/>
            <a:r>
              <a:rPr lang="en-US" dirty="0" smtClean="0"/>
              <a:t>Or malicious behavior!</a:t>
            </a:r>
          </a:p>
          <a:p>
            <a:pPr lvl="1"/>
            <a:r>
              <a:rPr lang="en-US" dirty="0" smtClean="0"/>
              <a:t>System calls (</a:t>
            </a:r>
            <a:r>
              <a:rPr lang="en-US" dirty="0"/>
              <a:t>a</a:t>
            </a:r>
            <a:r>
              <a:rPr lang="en-US" dirty="0" smtClean="0"/>
              <a:t>ka protected procedure call)</a:t>
            </a:r>
          </a:p>
          <a:p>
            <a:pPr lvl="2"/>
            <a:r>
              <a:rPr lang="en-US" dirty="0" smtClean="0"/>
              <a:t>Request by program for kernel to do some operation on its behalf</a:t>
            </a:r>
          </a:p>
          <a:p>
            <a:pPr lvl="2"/>
            <a:r>
              <a:rPr lang="en-US" dirty="0" smtClean="0"/>
              <a:t>Only limited # of very carefully coded entry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exceptions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 of system calls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From kernel mode to user mode</a:t>
            </a:r>
          </a:p>
          <a:p>
            <a:pPr lvl="1"/>
            <a:r>
              <a:rPr lang="en-US" dirty="0" smtClean="0"/>
              <a:t>New process/new thread start</a:t>
            </a:r>
          </a:p>
          <a:p>
            <a:pPr lvl="2"/>
            <a:r>
              <a:rPr lang="en-US" dirty="0" smtClean="0"/>
              <a:t>Jump to first instruction in program/thread</a:t>
            </a:r>
          </a:p>
          <a:p>
            <a:pPr lvl="1"/>
            <a:r>
              <a:rPr lang="en-US" dirty="0" smtClean="0"/>
              <a:t>Return from interrupt, exception, system call</a:t>
            </a:r>
          </a:p>
          <a:p>
            <a:pPr lvl="2"/>
            <a:r>
              <a:rPr lang="en-US" dirty="0" smtClean="0"/>
              <a:t>Resume suspended execution</a:t>
            </a:r>
          </a:p>
          <a:p>
            <a:pPr lvl="1"/>
            <a:r>
              <a:rPr lang="en-US" dirty="0" smtClean="0"/>
              <a:t>Process/thread context switch</a:t>
            </a:r>
          </a:p>
          <a:p>
            <a:pPr lvl="2"/>
            <a:r>
              <a:rPr lang="en-US" dirty="0" smtClean="0"/>
              <a:t>Resume some other process</a:t>
            </a:r>
          </a:p>
          <a:p>
            <a:pPr lvl="1"/>
            <a:r>
              <a:rPr lang="en-US" dirty="0" smtClean="0"/>
              <a:t>User-level </a:t>
            </a:r>
            <a:r>
              <a:rPr lang="en-US" dirty="0" err="1" smtClean="0"/>
              <a:t>upcall</a:t>
            </a:r>
            <a:r>
              <a:rPr lang="en-US" dirty="0" smtClean="0"/>
              <a:t> (UNIX signal)</a:t>
            </a:r>
          </a:p>
          <a:p>
            <a:pPr lvl="2"/>
            <a:r>
              <a:rPr lang="en-US" dirty="0" smtClean="0"/>
              <a:t>Asynchronous notification to user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Single instruction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Bit And Permission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held in Processor Status Register (PSR)</a:t>
            </a:r>
          </a:p>
          <a:p>
            <a:pPr lvl="1"/>
            <a:r>
              <a:rPr lang="en-US" dirty="0" smtClean="0"/>
              <a:t>E.g., MC68000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x86 stores two execution mode bits (CPL) in low bits of the code segment 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81" y="2572110"/>
            <a:ext cx="7643479" cy="25132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8660" y="3989070"/>
            <a:ext cx="1885950" cy="99918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0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525963"/>
          </a:xfrm>
        </p:spPr>
        <p:txBody>
          <a:bodyPr/>
          <a:lstStyle/>
          <a:p>
            <a:r>
              <a:rPr lang="en-US" dirty="0" smtClean="0"/>
              <a:t>Table is set up by kernel</a:t>
            </a:r>
          </a:p>
          <a:p>
            <a:r>
              <a:rPr lang="en-US" dirty="0" smtClean="0"/>
              <a:t>At a fixed location in kernel memory or located using a privileged register</a:t>
            </a:r>
          </a:p>
          <a:p>
            <a:r>
              <a:rPr lang="en-US" dirty="0"/>
              <a:t>C</a:t>
            </a:r>
            <a:r>
              <a:rPr lang="en-US" dirty="0" smtClean="0"/>
              <a:t>ontains pointers to code to run in response</a:t>
            </a:r>
            <a:r>
              <a:rPr lang="en-US" dirty="0"/>
              <a:t> </a:t>
            </a:r>
            <a:r>
              <a:rPr lang="en-US" dirty="0" smtClean="0"/>
              <a:t>to different events</a:t>
            </a:r>
          </a:p>
          <a:p>
            <a:r>
              <a:rPr lang="en-US" dirty="0" smtClean="0"/>
              <a:t>Code segments are called “interrupt handlers” or “interrupt service routines”</a:t>
            </a:r>
          </a:p>
        </p:txBody>
      </p:sp>
    </p:spTree>
    <p:extLst>
      <p:ext uri="{BB962C8B-B14F-4D97-AF65-F5344CB8AC3E}">
        <p14:creationId xmlns:p14="http://schemas.microsoft.com/office/powerpoint/2010/main" val="1171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525963"/>
          </a:xfrm>
        </p:spPr>
        <p:txBody>
          <a:bodyPr/>
          <a:lstStyle/>
          <a:p>
            <a:r>
              <a:rPr lang="en-US" dirty="0" smtClean="0"/>
              <a:t>Table set up by O/S kernel; pointers to code to run on different events</a:t>
            </a:r>
            <a:endParaRPr lang="en-US" dirty="0"/>
          </a:p>
        </p:txBody>
      </p:sp>
      <p:pic>
        <p:nvPicPr>
          <p:cNvPr id="5" name="Content Placeholder 3" descr="ch2-07_interruptVector.pdf"/>
          <p:cNvPicPr>
            <a:picLocks noChangeAspect="1"/>
          </p:cNvPicPr>
          <p:nvPr/>
        </p:nvPicPr>
        <p:blipFill>
          <a:blip r:embed="rId3"/>
          <a:srcRect l="-3258" r="-3258"/>
          <a:stretch>
            <a:fillRect/>
          </a:stretch>
        </p:blipFill>
        <p:spPr>
          <a:xfrm>
            <a:off x="-443831" y="2248102"/>
            <a:ext cx="9130631" cy="5021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O/S kernel needs to communicate with physical devices</a:t>
            </a:r>
          </a:p>
          <a:p>
            <a:r>
              <a:rPr lang="en-US" dirty="0" smtClean="0"/>
              <a:t>Devices operate asynchronously from the CPU</a:t>
            </a:r>
          </a:p>
          <a:p>
            <a:pPr lvl="1"/>
            <a:r>
              <a:rPr lang="en-US" dirty="0" smtClean="0"/>
              <a:t>Polling: Kernel waits until I/O is done</a:t>
            </a:r>
          </a:p>
          <a:p>
            <a:pPr lvl="1"/>
            <a:r>
              <a:rPr lang="en-US" dirty="0" smtClean="0"/>
              <a:t>Interrupts: Kernel can do other work in the meantime</a:t>
            </a:r>
          </a:p>
          <a:p>
            <a:r>
              <a:rPr lang="en-US" dirty="0" smtClean="0"/>
              <a:t>Device access to memory</a:t>
            </a:r>
          </a:p>
          <a:p>
            <a:pPr lvl="1"/>
            <a:r>
              <a:rPr lang="en-US" dirty="0" smtClean="0"/>
              <a:t>Programmed I/O: CPU reads and writes to device</a:t>
            </a:r>
          </a:p>
          <a:p>
            <a:pPr lvl="1"/>
            <a:r>
              <a:rPr lang="en-US" dirty="0" smtClean="0"/>
              <a:t>Direct memory access (DMA) by device</a:t>
            </a:r>
          </a:p>
          <a:p>
            <a:pPr lvl="1"/>
            <a:r>
              <a:rPr lang="en-US" dirty="0" smtClean="0"/>
              <a:t>Buffer descriptor: sequence of DMA’s</a:t>
            </a:r>
          </a:p>
          <a:p>
            <a:pPr lvl="2"/>
            <a:r>
              <a:rPr lang="en-US" dirty="0" smtClean="0"/>
              <a:t>E.g., packet header and packet body</a:t>
            </a:r>
          </a:p>
          <a:p>
            <a:pPr lvl="1"/>
            <a:r>
              <a:rPr lang="en-US" dirty="0" smtClean="0"/>
              <a:t>Queue of buffer descriptors</a:t>
            </a:r>
          </a:p>
          <a:p>
            <a:pPr lvl="2"/>
            <a:r>
              <a:rPr lang="en-US" dirty="0" smtClean="0"/>
              <a:t>Buffer descriptor itself is </a:t>
            </a:r>
            <a:r>
              <a:rPr lang="en-US" dirty="0" err="1" smtClean="0"/>
              <a:t>DMA’ed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Interrupt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PC and PSR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execution mode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or restrict further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new PC from interrupt vector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=&gt; Transfers control into the kernel at a kernel-defined entry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7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an application invoke the kernel via a subroutine call that specifies the subroutine address?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56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is Interrupt-Driven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3278" y="1424570"/>
            <a:ext cx="5017443" cy="2621507"/>
          </a:xfrm>
          <a:prstGeom prst="rect">
            <a:avLst/>
          </a:prstGeom>
        </p:spPr>
      </p:pic>
      <p:sp>
        <p:nvSpPr>
          <p:cNvPr id="3" name="Lightning Bolt 2"/>
          <p:cNvSpPr/>
          <p:nvPr/>
        </p:nvSpPr>
        <p:spPr>
          <a:xfrm>
            <a:off x="2264533" y="2240279"/>
            <a:ext cx="377190" cy="63188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/>
          <p:cNvSpPr/>
          <p:nvPr/>
        </p:nvSpPr>
        <p:spPr>
          <a:xfrm flipV="1">
            <a:off x="2811780" y="3450324"/>
            <a:ext cx="445770" cy="45873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5336340" y="2240279"/>
            <a:ext cx="437280" cy="58293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 flipH="1" flipV="1">
            <a:off x="4949190" y="3437334"/>
            <a:ext cx="605790" cy="367296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7210" y="4507886"/>
            <a:ext cx="797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the entry points into the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handlers are software!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Interrupt Return instruction (IRET) restores PC and PSR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754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0469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Per-processor, located in kernel (not user) memory</a:t>
            </a:r>
          </a:p>
          <a:p>
            <a:pPr lvl="1"/>
            <a:r>
              <a:rPr lang="en-US" dirty="0" smtClean="0"/>
              <a:t>Usually a process/thread has both; kernel stack and user stack</a:t>
            </a:r>
          </a:p>
          <a:p>
            <a:r>
              <a:rPr lang="en-US" dirty="0"/>
              <a:t>I</a:t>
            </a:r>
            <a:r>
              <a:rPr lang="en-US" dirty="0" smtClean="0"/>
              <a:t>nterrupt response will save PC, PSR, and user SP on the interrupt stack and then set the new SP to the top of the interrupt stack</a:t>
            </a:r>
          </a:p>
          <a:p>
            <a:r>
              <a:rPr lang="en-US" dirty="0" smtClean="0"/>
              <a:t>Why can’t the interrupt handler run on the user stack of the interrupted user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Stack</a:t>
            </a:r>
            <a:endParaRPr lang="en-US" dirty="0"/>
          </a:p>
        </p:txBody>
      </p:sp>
      <p:pic>
        <p:nvPicPr>
          <p:cNvPr id="5" name="Content Placeholder 4" descr="ch2-08_kernelUserStacks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58" r="-3258"/>
          <a:stretch>
            <a:fillRect/>
          </a:stretch>
        </p:blipFill>
        <p:spPr>
          <a:xfrm>
            <a:off x="-622019" y="1006672"/>
            <a:ext cx="10639523" cy="58513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Interrupt handler runs with interrupts off</a:t>
            </a:r>
          </a:p>
          <a:p>
            <a:pPr lvl="1"/>
            <a:r>
              <a:rPr lang="en-US" dirty="0" smtClean="0"/>
              <a:t>Re-enabled when interrupt completes</a:t>
            </a:r>
          </a:p>
          <a:p>
            <a:r>
              <a:rPr lang="en-US" dirty="0" smtClean="0"/>
              <a:t>O/S kernel can also turn interrupts off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when determining the next process/thread to run</a:t>
            </a:r>
          </a:p>
          <a:p>
            <a:pPr lvl="1"/>
            <a:r>
              <a:rPr lang="en-US" dirty="0" smtClean="0"/>
              <a:t>On x86</a:t>
            </a:r>
          </a:p>
          <a:p>
            <a:pPr lvl="2"/>
            <a:r>
              <a:rPr lang="en-US" dirty="0" smtClean="0"/>
              <a:t>CLI: disable interrupts</a:t>
            </a:r>
          </a:p>
          <a:p>
            <a:pPr lvl="2"/>
            <a:r>
              <a:rPr lang="en-US" dirty="0" smtClean="0"/>
              <a:t>STI: enable interrupts</a:t>
            </a:r>
          </a:p>
          <a:p>
            <a:pPr lvl="2"/>
            <a:r>
              <a:rPr lang="en-US" dirty="0" smtClean="0"/>
              <a:t>Only applies to the current CPU (on a </a:t>
            </a:r>
            <a:r>
              <a:rPr lang="en-US" dirty="0" err="1" smtClean="0"/>
              <a:t>multicore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We’ll need this to implement synchronization in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Non-blocking, run to completion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necessary to allow device to take next interrupt</a:t>
            </a:r>
          </a:p>
          <a:p>
            <a:pPr lvl="1"/>
            <a:r>
              <a:rPr lang="en-US" dirty="0" smtClean="0"/>
              <a:t>Any waiting must be limited duration</a:t>
            </a:r>
          </a:p>
          <a:p>
            <a:pPr lvl="1"/>
            <a:r>
              <a:rPr lang="en-US" dirty="0" smtClean="0"/>
              <a:t>Wake up other threads to do any real work</a:t>
            </a:r>
          </a:p>
          <a:p>
            <a:pPr lvl="2"/>
            <a:r>
              <a:rPr lang="en-US" dirty="0" smtClean="0"/>
              <a:t>Linux: semaphore</a:t>
            </a:r>
          </a:p>
          <a:p>
            <a:r>
              <a:rPr lang="en-US" dirty="0" smtClean="0"/>
              <a:t>Rest of device driver runs as a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MIPS Interrupt/Trap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96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entry points: TLB miss handler, everything else</a:t>
            </a:r>
          </a:p>
          <a:p>
            <a:r>
              <a:rPr lang="en-US" dirty="0" smtClean="0"/>
              <a:t>Save type: </a:t>
            </a:r>
            <a:r>
              <a:rPr lang="en-US" dirty="0" err="1" smtClean="0"/>
              <a:t>syscall</a:t>
            </a:r>
            <a:r>
              <a:rPr lang="en-US" dirty="0" smtClean="0"/>
              <a:t>, exception, interrupt</a:t>
            </a:r>
          </a:p>
          <a:p>
            <a:pPr lvl="1"/>
            <a:r>
              <a:rPr lang="en-US" dirty="0" smtClean="0"/>
              <a:t>And which type of interrupt/exception</a:t>
            </a:r>
          </a:p>
          <a:p>
            <a:r>
              <a:rPr lang="en-US" dirty="0" smtClean="0"/>
              <a:t>Save program counter: where to resume</a:t>
            </a:r>
          </a:p>
          <a:p>
            <a:r>
              <a:rPr lang="en-US" dirty="0" smtClean="0"/>
              <a:t>Save old mode, interruptible bits to status register</a:t>
            </a:r>
          </a:p>
          <a:p>
            <a:r>
              <a:rPr lang="en-US" dirty="0" smtClean="0"/>
              <a:t>Set mode bit to kernel</a:t>
            </a:r>
          </a:p>
          <a:p>
            <a:r>
              <a:rPr lang="en-US" dirty="0" smtClean="0"/>
              <a:t>Set interrupts disabled</a:t>
            </a:r>
          </a:p>
          <a:p>
            <a:r>
              <a:rPr lang="en-US" dirty="0" smtClean="0"/>
              <a:t>For memory faults</a:t>
            </a:r>
          </a:p>
          <a:p>
            <a:pPr lvl="1"/>
            <a:r>
              <a:rPr lang="en-US" dirty="0" smtClean="0"/>
              <a:t>Save virtual address and virtual page</a:t>
            </a:r>
          </a:p>
          <a:p>
            <a:r>
              <a:rPr lang="en-US" dirty="0" smtClean="0"/>
              <a:t>Jump to general exception handler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x86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Save current stack pointer</a:t>
            </a:r>
          </a:p>
          <a:p>
            <a:r>
              <a:rPr lang="en-US" dirty="0" smtClean="0"/>
              <a:t>Save current program counter</a:t>
            </a:r>
          </a:p>
          <a:p>
            <a:r>
              <a:rPr lang="en-US" dirty="0" smtClean="0"/>
              <a:t>Save current processor status word (condition codes)</a:t>
            </a:r>
          </a:p>
          <a:p>
            <a:r>
              <a:rPr lang="en-US" dirty="0" smtClean="0"/>
              <a:t>Switch to kernel stack; put SP, PC, PSW on stack</a:t>
            </a:r>
          </a:p>
          <a:p>
            <a:r>
              <a:rPr lang="en-US" dirty="0" smtClean="0"/>
              <a:t>Switch to kernel mode</a:t>
            </a:r>
          </a:p>
          <a:p>
            <a:r>
              <a:rPr lang="en-US" dirty="0" smtClean="0"/>
              <a:t>Vector through interrupt table</a:t>
            </a:r>
          </a:p>
          <a:p>
            <a:r>
              <a:rPr lang="en-US" dirty="0" smtClean="0"/>
              <a:t>Interrupt handler saves registers it might clobber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Interrupt</a:t>
            </a:r>
            <a:endParaRPr lang="en-US" dirty="0"/>
          </a:p>
        </p:txBody>
      </p:sp>
      <p:pic>
        <p:nvPicPr>
          <p:cNvPr id="5" name="Content Placeholder 4" descr="ch2-09_beforeInterrupt.pdf"/>
          <p:cNvPicPr>
            <a:picLocks noGrp="1" noChangeAspect="1"/>
          </p:cNvPicPr>
          <p:nvPr>
            <p:ph idx="1"/>
          </p:nvPr>
        </p:nvPicPr>
        <p:blipFill>
          <a:blip r:embed="rId3"/>
          <a:srcRect t="-1635" b="-1635"/>
          <a:stretch>
            <a:fillRect/>
          </a:stretch>
        </p:blipFill>
        <p:spPr>
          <a:xfrm>
            <a:off x="-257460" y="1159987"/>
            <a:ext cx="10017506" cy="55092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device interrupts work?</a:t>
            </a:r>
          </a:p>
          <a:p>
            <a:pPr lvl="1"/>
            <a:r>
              <a:rPr lang="en-US" dirty="0" smtClean="0"/>
              <a:t>Where does the CPU run after an interrupt?</a:t>
            </a:r>
          </a:p>
          <a:p>
            <a:pPr lvl="1"/>
            <a:r>
              <a:rPr lang="en-US" dirty="0" smtClean="0"/>
              <a:t>What is the interrupt handler written in?</a:t>
            </a:r>
          </a:p>
          <a:p>
            <a:pPr lvl="1"/>
            <a:r>
              <a:rPr lang="en-US" dirty="0" smtClean="0"/>
              <a:t>What stack does it use?</a:t>
            </a:r>
          </a:p>
          <a:p>
            <a:pPr lvl="1"/>
            <a:r>
              <a:rPr lang="en-US" dirty="0" smtClean="0"/>
              <a:t>Is the work the CPU had been doing before the interrupt lost forever?  </a:t>
            </a:r>
          </a:p>
          <a:p>
            <a:pPr lvl="1"/>
            <a:r>
              <a:rPr lang="en-US" dirty="0" smtClean="0"/>
              <a:t>If not, how does the CPU know how to resume that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Interrupt</a:t>
            </a:r>
            <a:endParaRPr lang="en-US" dirty="0"/>
          </a:p>
        </p:txBody>
      </p:sp>
      <p:pic>
        <p:nvPicPr>
          <p:cNvPr id="5" name="Content Placeholder 4" descr="ch2-10_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1277864" y="943859"/>
            <a:ext cx="11663729" cy="64146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934"/>
            <a:ext cx="8229600" cy="1143000"/>
          </a:xfrm>
        </p:spPr>
        <p:txBody>
          <a:bodyPr/>
          <a:lstStyle/>
          <a:p>
            <a:r>
              <a:rPr lang="en-US" dirty="0" smtClean="0"/>
              <a:t>After Interrupt</a:t>
            </a:r>
            <a:endParaRPr lang="en-US" dirty="0"/>
          </a:p>
        </p:txBody>
      </p:sp>
      <p:pic>
        <p:nvPicPr>
          <p:cNvPr id="5" name="Content Placeholder 4" descr="ch2-11_after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2332573" y="349866"/>
            <a:ext cx="13430097" cy="73860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 stack pointer saved twice on the interrupt stack?</a:t>
            </a:r>
          </a:p>
          <a:p>
            <a:pPr lvl="1"/>
            <a:r>
              <a:rPr lang="en-US" dirty="0" smtClean="0"/>
              <a:t>Hint: is it the same stack pointer?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64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Per-process, located in kernel memory</a:t>
            </a:r>
          </a:p>
          <a:p>
            <a:pPr lvl="1"/>
            <a:r>
              <a:rPr lang="en-US" dirty="0" smtClean="0"/>
              <a:t>There may still be a per-processor interrupt stack</a:t>
            </a:r>
          </a:p>
          <a:p>
            <a:r>
              <a:rPr lang="en-US" dirty="0"/>
              <a:t>F</a:t>
            </a:r>
            <a:r>
              <a:rPr lang="en-US" dirty="0" smtClean="0"/>
              <a:t>ixed size and locked in memory</a:t>
            </a:r>
          </a:p>
          <a:p>
            <a:r>
              <a:rPr lang="en-US" dirty="0" smtClean="0"/>
              <a:t>Only </a:t>
            </a:r>
            <a:r>
              <a:rPr lang="en-US" dirty="0"/>
              <a:t>trusted components </a:t>
            </a:r>
            <a:r>
              <a:rPr lang="en-US" dirty="0" smtClean="0"/>
              <a:t>such as interrupt handlers </a:t>
            </a:r>
            <a:r>
              <a:rPr lang="en-US" dirty="0"/>
              <a:t>and kernel routines </a:t>
            </a:r>
            <a:r>
              <a:rPr lang="en-US" dirty="0" smtClean="0"/>
              <a:t>use them =&gt;</a:t>
            </a:r>
          </a:p>
          <a:p>
            <a:pPr lvl="1"/>
            <a:r>
              <a:rPr lang="en-US" dirty="0" smtClean="0"/>
              <a:t>Kernel stack and SP are always in valid states</a:t>
            </a:r>
          </a:p>
          <a:p>
            <a:pPr lvl="1"/>
            <a:r>
              <a:rPr lang="en-US" dirty="0" smtClean="0"/>
              <a:t>Access by kernel cannot cause a page fault</a:t>
            </a:r>
          </a:p>
          <a:p>
            <a:pPr lvl="1"/>
            <a:r>
              <a:rPr lang="en-US" dirty="0" smtClean="0"/>
              <a:t>No accesses allowed to </a:t>
            </a:r>
            <a:r>
              <a:rPr lang="en-US" dirty="0"/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225564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kernel to perform a privileged action</a:t>
            </a:r>
          </a:p>
          <a:p>
            <a:r>
              <a:rPr lang="en-US" dirty="0" smtClean="0"/>
              <a:t>Library routine acts as wrapper function (stub) around a trap into the kernel</a:t>
            </a:r>
          </a:p>
          <a:p>
            <a:pPr lvl="1"/>
            <a:r>
              <a:rPr lang="en-US" dirty="0" smtClean="0"/>
              <a:t>Sets registers to pass the appropriate system call identification code and any parameters (e.g., size, address)</a:t>
            </a:r>
          </a:p>
          <a:p>
            <a:pPr lvl="1"/>
            <a:r>
              <a:rPr lang="en-US" dirty="0" smtClean="0"/>
              <a:t>Trap is intentional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4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end of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 restores saved registers</a:t>
            </a:r>
          </a:p>
          <a:p>
            <a:r>
              <a:rPr lang="en-US" dirty="0" smtClean="0"/>
              <a:t>Atomically return to interrupted process/thread</a:t>
            </a:r>
          </a:p>
          <a:p>
            <a:pPr lvl="1"/>
            <a:r>
              <a:rPr lang="en-US" dirty="0" smtClean="0"/>
              <a:t>Restore program counter</a:t>
            </a:r>
          </a:p>
          <a:p>
            <a:pPr lvl="1"/>
            <a:r>
              <a:rPr lang="en-US" dirty="0" smtClean="0"/>
              <a:t>Restore program stack</a:t>
            </a:r>
          </a:p>
          <a:p>
            <a:pPr lvl="1"/>
            <a:r>
              <a:rPr lang="en-US" dirty="0" smtClean="0"/>
              <a:t>Restore processor status word/condition codes</a:t>
            </a:r>
          </a:p>
          <a:p>
            <a:pPr lvl="1"/>
            <a:r>
              <a:rPr lang="en-US" dirty="0" smtClean="0"/>
              <a:t>Switch to user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Upcall</a:t>
            </a:r>
            <a:r>
              <a:rPr lang="en-US" dirty="0" smtClean="0"/>
              <a:t>: User-level event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8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Notify user process of some event that needs to be handled right away</a:t>
            </a:r>
          </a:p>
          <a:p>
            <a:pPr lvl="1"/>
            <a:r>
              <a:rPr lang="en-US" dirty="0" smtClean="0"/>
              <a:t>Time expiration</a:t>
            </a:r>
          </a:p>
          <a:p>
            <a:pPr lvl="2"/>
            <a:r>
              <a:rPr lang="en-US" dirty="0" smtClean="0"/>
              <a:t>Real-time user interface</a:t>
            </a:r>
          </a:p>
          <a:p>
            <a:pPr lvl="2"/>
            <a:r>
              <a:rPr lang="en-US" dirty="0" smtClean="0"/>
              <a:t>Time-slice for user-level thread manager</a:t>
            </a:r>
          </a:p>
          <a:p>
            <a:pPr lvl="1"/>
            <a:r>
              <a:rPr lang="en-US" dirty="0" smtClean="0"/>
              <a:t>Interrupt delivery for VM player</a:t>
            </a:r>
          </a:p>
          <a:p>
            <a:pPr lvl="1"/>
            <a:r>
              <a:rPr lang="en-US" dirty="0" smtClean="0"/>
              <a:t>Asynchronous I/O completion (</a:t>
            </a:r>
            <a:r>
              <a:rPr lang="en-US" dirty="0" err="1" smtClean="0"/>
              <a:t>async</a:t>
            </a:r>
            <a:r>
              <a:rPr lang="en-US" dirty="0" smtClean="0"/>
              <a:t>/await)</a:t>
            </a:r>
          </a:p>
          <a:p>
            <a:r>
              <a:rPr lang="en-US" dirty="0" smtClean="0"/>
              <a:t>AKA UNIX signal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handlers = interrupt vector</a:t>
            </a:r>
          </a:p>
          <a:p>
            <a:r>
              <a:rPr lang="en-US" dirty="0" smtClean="0"/>
              <a:t>Signal stack = interrupt stack</a:t>
            </a:r>
          </a:p>
          <a:p>
            <a:r>
              <a:rPr lang="en-US" dirty="0" smtClean="0"/>
              <a:t>Automatic save/restore registers = transparent resume</a:t>
            </a:r>
          </a:p>
          <a:p>
            <a:r>
              <a:rPr lang="en-US" dirty="0" smtClean="0"/>
              <a:t>Signal masking: signals disabled while in signal handler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</a:t>
            </a:r>
            <a:r>
              <a:rPr lang="en-US" dirty="0" smtClean="0"/>
              <a:t>: Before</a:t>
            </a:r>
            <a:endParaRPr lang="en-US" dirty="0"/>
          </a:p>
        </p:txBody>
      </p:sp>
      <p:pic>
        <p:nvPicPr>
          <p:cNvPr id="6" name="Content Placeholder 5" descr="ch2-13_beforeSignal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-899749" y="725646"/>
            <a:ext cx="10461340" cy="5753334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</a:t>
            </a:r>
            <a:r>
              <a:rPr lang="en-US" dirty="0" smtClean="0"/>
              <a:t>: During</a:t>
            </a:r>
            <a:endParaRPr lang="en-US" dirty="0"/>
          </a:p>
        </p:txBody>
      </p:sp>
      <p:pic>
        <p:nvPicPr>
          <p:cNvPr id="5" name="Content Placeholder 4" descr="ch2-14_duringSignal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-920957" y="842267"/>
            <a:ext cx="10579147" cy="581812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execute code with restricted privileges?</a:t>
            </a:r>
          </a:p>
          <a:p>
            <a:pPr lvl="1"/>
            <a:r>
              <a:rPr lang="en-US" dirty="0" smtClean="0"/>
              <a:t>Either because the code is buggy or if it might be malicious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script running in a web browser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program you just downloaded off the Internet</a:t>
            </a:r>
          </a:p>
          <a:p>
            <a:pPr lvl="1"/>
            <a:r>
              <a:rPr lang="en-US" dirty="0" smtClean="0"/>
              <a:t>A program you just wrote that you haven’t tested yet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2-12_syscallStub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2941" r="-12941"/>
          <a:stretch>
            <a:fillRect/>
          </a:stretch>
        </p:blipFill>
        <p:spPr>
          <a:xfrm>
            <a:off x="-2004153" y="98163"/>
            <a:ext cx="13144824" cy="72291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 stack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user addresses into kernel addresses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  <a:endParaRPr lang="en-US" i="1" dirty="0" smtClean="0"/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into user memory </a:t>
            </a:r>
          </a:p>
          <a:p>
            <a:pPr lvl="1"/>
            <a:r>
              <a:rPr lang="en-US" i="1" dirty="0" smtClean="0"/>
              <a:t>Translate</a:t>
            </a:r>
            <a:r>
              <a:rPr lang="en-US" dirty="0" smtClean="0"/>
              <a:t> kernel addresses into user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builds user and kernel stacks for a new process to look like the process was interrupted before even the first instruction was executed</a:t>
            </a:r>
          </a:p>
          <a:p>
            <a:r>
              <a:rPr lang="en-US" dirty="0" smtClean="0"/>
              <a:t>Avoids special case checking in the dispatcher, so dispatching is slightly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6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10-01_onecp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768767" y="274638"/>
            <a:ext cx="11970588" cy="6583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2-16_vmmgues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1953084" y="-68583"/>
            <a:ext cx="13012026" cy="7156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does VM Player work?</a:t>
            </a:r>
          </a:p>
          <a:p>
            <a:pPr lvl="1"/>
            <a:r>
              <a:rPr lang="en-US" dirty="0" smtClean="0"/>
              <a:t>Runs as a user-level application</a:t>
            </a:r>
          </a:p>
          <a:p>
            <a:pPr lvl="1"/>
            <a:r>
              <a:rPr lang="en-US" dirty="0" smtClean="0"/>
              <a:t>How does it catch privileged instructions, interrupts, device I/O?</a:t>
            </a:r>
          </a:p>
          <a:p>
            <a:r>
              <a:rPr lang="en-US" dirty="0" smtClean="0"/>
              <a:t>Installs kernel driver, transparent to host kernel</a:t>
            </a:r>
          </a:p>
          <a:p>
            <a:pPr lvl="1"/>
            <a:r>
              <a:rPr lang="en-US" dirty="0" smtClean="0"/>
              <a:t>Requires administrator privileges!</a:t>
            </a:r>
          </a:p>
          <a:p>
            <a:pPr lvl="1"/>
            <a:r>
              <a:rPr lang="en-US" dirty="0" smtClean="0"/>
              <a:t>Modifies interrupt table to redirect to kernel VM code</a:t>
            </a:r>
          </a:p>
          <a:p>
            <a:pPr lvl="1"/>
            <a:r>
              <a:rPr lang="en-US" dirty="0" smtClean="0"/>
              <a:t>If interrupt is for VM, </a:t>
            </a:r>
            <a:r>
              <a:rPr lang="en-US" dirty="0" err="1" smtClean="0"/>
              <a:t>upcall</a:t>
            </a:r>
            <a:endParaRPr lang="en-US" dirty="0" smtClean="0"/>
          </a:p>
          <a:p>
            <a:pPr lvl="1"/>
            <a:r>
              <a:rPr lang="en-US" dirty="0" smtClean="0"/>
              <a:t>If interrupt is for another process, reinstalls interrupt table and resumes kernel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 Monitor /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Protection </a:t>
            </a:r>
            <a:r>
              <a:rPr lang="en-US" dirty="0"/>
              <a:t>– </a:t>
            </a:r>
            <a:r>
              <a:rPr lang="en-US" dirty="0" smtClean="0"/>
              <a:t>failure isolated </a:t>
            </a:r>
            <a:r>
              <a:rPr lang="en-US" dirty="0"/>
              <a:t>to a single VM instance</a:t>
            </a:r>
          </a:p>
          <a:p>
            <a:r>
              <a:rPr lang="en-US" dirty="0" smtClean="0"/>
              <a:t>Replication </a:t>
            </a:r>
            <a:r>
              <a:rPr lang="en-US" dirty="0"/>
              <a:t>– </a:t>
            </a:r>
            <a:r>
              <a:rPr lang="en-US" dirty="0" smtClean="0"/>
              <a:t>run </a:t>
            </a:r>
            <a:r>
              <a:rPr lang="en-US" dirty="0"/>
              <a:t>different </a:t>
            </a:r>
            <a:r>
              <a:rPr lang="en-US" dirty="0" smtClean="0"/>
              <a:t>types or versions of OS</a:t>
            </a:r>
          </a:p>
          <a:p>
            <a:pPr lvl="1"/>
            <a:r>
              <a:rPr lang="en-US" dirty="0" smtClean="0"/>
              <a:t>Developing software for multiple platforms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of OS </a:t>
            </a:r>
            <a:r>
              <a:rPr lang="en-US" dirty="0" smtClean="0"/>
              <a:t>modifications</a:t>
            </a:r>
            <a:endParaRPr lang="en-US" dirty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legacy applications with </a:t>
            </a:r>
            <a:r>
              <a:rPr lang="en-US" dirty="0" smtClean="0"/>
              <a:t>an older </a:t>
            </a:r>
            <a:r>
              <a:rPr lang="en-US" dirty="0"/>
              <a:t>version of OS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an “</a:t>
            </a:r>
            <a:r>
              <a:rPr lang="en-US" dirty="0" smtClean="0"/>
              <a:t>appliance” = application </a:t>
            </a:r>
            <a:r>
              <a:rPr lang="en-US" dirty="0"/>
              <a:t>and tuned OS instance distributed as a VM</a:t>
            </a:r>
          </a:p>
          <a:p>
            <a:r>
              <a:rPr lang="en-US" dirty="0" smtClean="0"/>
              <a:t>Hardware consolidation </a:t>
            </a:r>
            <a:r>
              <a:rPr lang="en-US" dirty="0"/>
              <a:t>– </a:t>
            </a:r>
            <a:r>
              <a:rPr lang="en-US" dirty="0" smtClean="0"/>
              <a:t>one </a:t>
            </a:r>
            <a:r>
              <a:rPr lang="en-US" dirty="0"/>
              <a:t>physical </a:t>
            </a:r>
            <a:r>
              <a:rPr lang="en-US" dirty="0" smtClean="0"/>
              <a:t>machine appears as multiple virtual servers</a:t>
            </a:r>
            <a:endParaRPr lang="en-US" dirty="0"/>
          </a:p>
          <a:p>
            <a:r>
              <a:rPr lang="en-US" dirty="0" smtClean="0"/>
              <a:t>Live </a:t>
            </a:r>
            <a:r>
              <a:rPr lang="en-US" dirty="0"/>
              <a:t>migration – </a:t>
            </a:r>
            <a:r>
              <a:rPr lang="en-US" dirty="0" smtClean="0"/>
              <a:t>load </a:t>
            </a:r>
            <a:r>
              <a:rPr lang="en-US" dirty="0"/>
              <a:t>balancing and </a:t>
            </a:r>
            <a:r>
              <a:rPr lang="en-US" dirty="0" smtClean="0"/>
              <a:t>repair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20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VMMs / Hypervisors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9493"/>
            <a:ext cx="8229600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3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Lowest level of software running on the system</a:t>
            </a:r>
          </a:p>
          <a:p>
            <a:r>
              <a:rPr lang="en-US" dirty="0" smtClean="0"/>
              <a:t>Purpose </a:t>
            </a:r>
            <a:r>
              <a:rPr lang="en-US" dirty="0"/>
              <a:t>is to implement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Kernel is fully trusted and has access to all the hardware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44" y="1493532"/>
            <a:ext cx="5011579" cy="2621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4584" y="2727972"/>
            <a:ext cx="3663316" cy="83818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Untrusted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should restrict privileges of untrusted code</a:t>
            </a:r>
          </a:p>
          <a:p>
            <a:r>
              <a:rPr lang="en-US" dirty="0" smtClean="0"/>
              <a:t>Should not have access to all the hardware</a:t>
            </a:r>
          </a:p>
          <a:p>
            <a:r>
              <a:rPr lang="en-US" dirty="0" smtClean="0"/>
              <a:t>Should not have ability to modify the kernel or other applications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28" y="1417638"/>
            <a:ext cx="5017443" cy="26215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4580" y="1508760"/>
            <a:ext cx="754380" cy="88011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7620" y="1508760"/>
            <a:ext cx="754380" cy="88011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80660" y="1508760"/>
            <a:ext cx="754380" cy="88011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 file on disk</a:t>
            </a:r>
          </a:p>
          <a:p>
            <a:r>
              <a:rPr lang="en-US" dirty="0" smtClean="0"/>
              <a:t>Executable file on disk</a:t>
            </a:r>
          </a:p>
          <a:p>
            <a:pPr lvl="1"/>
            <a:r>
              <a:rPr lang="en-US" dirty="0" smtClean="0"/>
              <a:t>After compiling and linking</a:t>
            </a:r>
          </a:p>
          <a:p>
            <a:pPr lvl="1"/>
            <a:r>
              <a:rPr lang="en-US" dirty="0" smtClean="0"/>
              <a:t>Set of machine instructions (with a specified entry point) and initialized data</a:t>
            </a:r>
          </a:p>
          <a:p>
            <a:r>
              <a:rPr lang="en-US" dirty="0" smtClean="0"/>
              <a:t>Memory image</a:t>
            </a:r>
          </a:p>
          <a:p>
            <a:pPr lvl="1"/>
            <a:r>
              <a:rPr lang="en-US" dirty="0" smtClean="0"/>
              <a:t>After loading</a:t>
            </a:r>
          </a:p>
          <a:p>
            <a:pPr lvl="1"/>
            <a:r>
              <a:rPr lang="en-US" dirty="0" smtClean="0"/>
              <a:t>Stack, heap, and uninitialized data areas added to provide full execution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71256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7338</TotalTime>
  <Words>2942</Words>
  <Application>Microsoft Macintosh PowerPoint</Application>
  <PresentationFormat>On-screen Show (4:3)</PresentationFormat>
  <Paragraphs>458</Paragraphs>
  <Slides>67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Times New Roman</vt:lpstr>
      <vt:lpstr>Wingdings 2</vt:lpstr>
      <vt:lpstr>Office Theme</vt:lpstr>
      <vt:lpstr>Introduction to Operating Systems</vt:lpstr>
      <vt:lpstr>The Kernel Abstraction</vt:lpstr>
      <vt:lpstr>Booting</vt:lpstr>
      <vt:lpstr>Device Interrupts</vt:lpstr>
      <vt:lpstr>Device Interrupts</vt:lpstr>
      <vt:lpstr>Challenge: Protection</vt:lpstr>
      <vt:lpstr>Kernel</vt:lpstr>
      <vt:lpstr>Untrusted Code</vt:lpstr>
      <vt:lpstr>Stages of a Program</vt:lpstr>
      <vt:lpstr>A Problem</vt:lpstr>
      <vt:lpstr>Main Points</vt:lpstr>
      <vt:lpstr>Process Abstraction</vt:lpstr>
      <vt:lpstr>Thought Experiment</vt:lpstr>
      <vt:lpstr>Hardware Support:  Dual-Mode Operation</vt:lpstr>
      <vt:lpstr>A Model of a CPU</vt:lpstr>
      <vt:lpstr>A CPU with Dual-Mode Operation</vt:lpstr>
      <vt:lpstr>Hardware Support: Dual-Mode Operation</vt:lpstr>
      <vt:lpstr>Privileged instructions</vt:lpstr>
      <vt:lpstr>Non-Privileged (“Safe”) Instructions</vt:lpstr>
      <vt:lpstr>Valid Instructions</vt:lpstr>
      <vt:lpstr>Invalid Instructions</vt:lpstr>
      <vt:lpstr>Question</vt:lpstr>
      <vt:lpstr>Simple Memory Protection</vt:lpstr>
      <vt:lpstr>Towards Virtual Addresses</vt:lpstr>
      <vt:lpstr>A Better Approach</vt:lpstr>
      <vt:lpstr>Even Better Approaches!</vt:lpstr>
      <vt:lpstr>Virtual Addresses</vt:lpstr>
      <vt:lpstr>Example </vt:lpstr>
      <vt:lpstr>Question</vt:lpstr>
      <vt:lpstr>Types of Alerts to Kernel</vt:lpstr>
      <vt:lpstr>Aside – Interrupt Terminology</vt:lpstr>
      <vt:lpstr>Hardware Timer</vt:lpstr>
      <vt:lpstr>Mode Switch</vt:lpstr>
      <vt:lpstr>Question</vt:lpstr>
      <vt:lpstr>Mode Switch</vt:lpstr>
      <vt:lpstr>How do we take interrupts safely?</vt:lpstr>
      <vt:lpstr>Mode Bit And Permission Bits</vt:lpstr>
      <vt:lpstr>Interrupt Vector Table</vt:lpstr>
      <vt:lpstr>Interrupt Vector</vt:lpstr>
      <vt:lpstr>Generic Interrupt Response</vt:lpstr>
      <vt:lpstr>Question</vt:lpstr>
      <vt:lpstr>Kernel is Interrupt-Driven</vt:lpstr>
      <vt:lpstr>Interrupt Stack</vt:lpstr>
      <vt:lpstr>Interrupt Stack</vt:lpstr>
      <vt:lpstr>Interrupt Masking</vt:lpstr>
      <vt:lpstr>Interrupt Handlers</vt:lpstr>
      <vt:lpstr>Case Study: MIPS Interrupt/Trap</vt:lpstr>
      <vt:lpstr>Case Study: x86 Interrupt</vt:lpstr>
      <vt:lpstr>Before Interrupt</vt:lpstr>
      <vt:lpstr>During Interrupt</vt:lpstr>
      <vt:lpstr>After Interrupt</vt:lpstr>
      <vt:lpstr>Question</vt:lpstr>
      <vt:lpstr>Kernel Stacks</vt:lpstr>
      <vt:lpstr>System Call</vt:lpstr>
      <vt:lpstr>At end of handler</vt:lpstr>
      <vt:lpstr>Upcall: User-level event delivery</vt:lpstr>
      <vt:lpstr>Upcalls vs Interrupts</vt:lpstr>
      <vt:lpstr>Upcall: Before</vt:lpstr>
      <vt:lpstr>Upcall: During</vt:lpstr>
      <vt:lpstr>PowerPoint Presentation</vt:lpstr>
      <vt:lpstr>Kernel System Call Handler</vt:lpstr>
      <vt:lpstr>Starting a New Process</vt:lpstr>
      <vt:lpstr>PowerPoint Presentation</vt:lpstr>
      <vt:lpstr>PowerPoint Presentation</vt:lpstr>
      <vt:lpstr>User-Level Virtual Machine</vt:lpstr>
      <vt:lpstr>Virtual Machine Monitor / Hypervisor</vt:lpstr>
      <vt:lpstr>Types of VMMs / Hypervisors</vt:lpstr>
    </vt:vector>
  </TitlesOfParts>
  <Manager/>
  <Company>University of Washington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Microsoft Office User</cp:lastModifiedBy>
  <cp:revision>44</cp:revision>
  <cp:lastPrinted>2012-09-26T05:02:31Z</cp:lastPrinted>
  <dcterms:created xsi:type="dcterms:W3CDTF">2014-10-01T16:55:19Z</dcterms:created>
  <dcterms:modified xsi:type="dcterms:W3CDTF">2018-01-22T00:03:44Z</dcterms:modified>
  <cp:category/>
</cp:coreProperties>
</file>