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74" r:id="rId2"/>
    <p:sldId id="256" r:id="rId3"/>
    <p:sldId id="275" r:id="rId4"/>
    <p:sldId id="276" r:id="rId5"/>
    <p:sldId id="257" r:id="rId6"/>
    <p:sldId id="258" r:id="rId7"/>
    <p:sldId id="259" r:id="rId8"/>
    <p:sldId id="260" r:id="rId9"/>
    <p:sldId id="261" r:id="rId10"/>
    <p:sldId id="277" r:id="rId11"/>
    <p:sldId id="278" r:id="rId12"/>
    <p:sldId id="262" r:id="rId13"/>
    <p:sldId id="263" r:id="rId14"/>
    <p:sldId id="264" r:id="rId15"/>
    <p:sldId id="267" r:id="rId16"/>
    <p:sldId id="265" r:id="rId17"/>
    <p:sldId id="266" r:id="rId18"/>
    <p:sldId id="268" r:id="rId19"/>
    <p:sldId id="270" r:id="rId20"/>
    <p:sldId id="271" r:id="rId21"/>
    <p:sldId id="279" r:id="rId22"/>
    <p:sldId id="272" r:id="rId23"/>
    <p:sldId id="280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5624"/>
  </p:normalViewPr>
  <p:slideViewPr>
    <p:cSldViewPr snapToGrid="0" snapToObjects="1">
      <p:cViewPr varScale="1">
        <p:scale>
          <a:sx n="92" d="100"/>
          <a:sy n="92" d="100"/>
        </p:scale>
        <p:origin x="220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5FDABC-58CD-3948-B12A-02A5BA297BD2}" type="datetimeFigureOut">
              <a:rPr lang="en-US" smtClean="0"/>
              <a:pPr/>
              <a:t>1/30/18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52372-3169-3E47-91B9-B9FD441558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9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36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Ok, pretty complex!  But its because there</a:t>
            </a:r>
            <a:r>
              <a:rPr lang="en-US" baseline="0" dirty="0" smtClean="0"/>
              <a:t> are a lot of aspects to a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2372-3169-3E47-91B9-B9FD4415589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80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UNIX splits creating</a:t>
            </a:r>
            <a:r>
              <a:rPr lang="en-US" baseline="0" dirty="0" smtClean="0"/>
              <a:t> a process into two steps, each of them a lot simpler.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2372-3169-3E47-91B9-B9FD4415589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39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UNIX splits creating</a:t>
            </a:r>
            <a:r>
              <a:rPr lang="en-US" baseline="0" dirty="0" smtClean="0"/>
              <a:t> a process into two steps, each of them a lot simpler.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2372-3169-3E47-91B9-B9FD4415589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96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is this used – typically, fork a process, child and parent are now both running the same program.  One</a:t>
            </a:r>
            <a:r>
              <a:rPr lang="en-US" baseline="0" dirty="0" smtClean="0"/>
              <a:t> sets up the child program, and runs exec – becoming the new program</a:t>
            </a:r>
          </a:p>
          <a:p>
            <a:r>
              <a:rPr lang="en-US" baseline="0" dirty="0" smtClean="0"/>
              <a:t>The parent, usually, waits for the child to finish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2372-3169-3E47-91B9-B9FD4415589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33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Parent could print first, or child could print first – you don’t know!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2372-3169-3E47-91B9-B9FD4415589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53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98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39CD-56EF-564F-B713-A85C18AA6919}" type="datetimeFigureOut">
              <a:rPr lang="en-US" smtClean="0"/>
              <a:pPr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39CD-56EF-564F-B713-A85C18AA6919}" type="datetimeFigureOut">
              <a:rPr lang="en-US" smtClean="0"/>
              <a:pPr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39CD-56EF-564F-B713-A85C18AA6919}" type="datetimeFigureOut">
              <a:rPr lang="en-US" smtClean="0"/>
              <a:pPr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39CD-56EF-564F-B713-A85C18AA6919}" type="datetimeFigureOut">
              <a:rPr lang="en-US" smtClean="0"/>
              <a:pPr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39CD-56EF-564F-B713-A85C18AA6919}" type="datetimeFigureOut">
              <a:rPr lang="en-US" smtClean="0"/>
              <a:pPr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39CD-56EF-564F-B713-A85C18AA6919}" type="datetimeFigureOut">
              <a:rPr lang="en-US" smtClean="0"/>
              <a:pPr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39CD-56EF-564F-B713-A85C18AA6919}" type="datetimeFigureOut">
              <a:rPr lang="en-US" smtClean="0"/>
              <a:pPr/>
              <a:t>1/30/18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39CD-56EF-564F-B713-A85C18AA6919}" type="datetimeFigureOut">
              <a:rPr lang="en-US" smtClean="0"/>
              <a:pPr/>
              <a:t>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39CD-56EF-564F-B713-A85C18AA6919}" type="datetimeFigureOut">
              <a:rPr lang="en-US" smtClean="0"/>
              <a:pPr/>
              <a:t>1/30/18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39CD-56EF-564F-B713-A85C18AA6919}" type="datetimeFigureOut">
              <a:rPr lang="en-US" smtClean="0"/>
              <a:pPr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39CD-56EF-564F-B713-A85C18AA6919}" type="datetimeFigureOut">
              <a:rPr lang="en-US" smtClean="0"/>
              <a:pPr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839CD-56EF-564F-B713-A85C18AA6919}" type="datetimeFigureOut">
              <a:rPr lang="en-US" smtClean="0"/>
              <a:pPr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Introduction to Operating Systems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Spring</a:t>
            </a:r>
            <a:r>
              <a:rPr lang="en-US" dirty="0" smtClean="0"/>
              <a:t> 2018 </a:t>
            </a:r>
            <a:r>
              <a:rPr lang="en-US" dirty="0" smtClean="0"/>
              <a:t>Lecture </a:t>
            </a:r>
            <a:r>
              <a:rPr lang="en-US" dirty="0" smtClean="0"/>
              <a:t>Notes</a:t>
            </a:r>
          </a:p>
          <a:p>
            <a:r>
              <a:rPr lang="en-US" dirty="0" smtClean="0"/>
              <a:t>Chapter </a:t>
            </a:r>
            <a:r>
              <a:rPr lang="en-US" dirty="0" smtClean="0"/>
              <a:t>3</a:t>
            </a:r>
          </a:p>
          <a:p>
            <a:endParaRPr lang="en-US" dirty="0" smtClean="0"/>
          </a:p>
          <a:p>
            <a:r>
              <a:rPr lang="en-US" sz="2200" dirty="0" smtClean="0"/>
              <a:t>adapted </a:t>
            </a:r>
            <a:r>
              <a:rPr lang="en-US" sz="2200" dirty="0" smtClean="0"/>
              <a:t>from Tom Anderson’s slides on OSPP web </a:t>
            </a:r>
            <a:r>
              <a:rPr lang="en-US" sz="2200" dirty="0" smtClean="0"/>
              <a:t>site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58386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and managing processes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ork(), exec(), wait()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Performing I/O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pen(), read(), write(), close()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Communicating between processes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ipe(), dup2(), select(), connect()</a:t>
            </a:r>
          </a:p>
        </p:txBody>
      </p:sp>
    </p:spTree>
    <p:extLst>
      <p:ext uri="{BB962C8B-B14F-4D97-AF65-F5344CB8AC3E}">
        <p14:creationId xmlns:p14="http://schemas.microsoft.com/office/powerpoint/2010/main" val="1681805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Process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UNIX fork() – system call to create a copy of the current process, and start it running</a:t>
            </a:r>
          </a:p>
          <a:p>
            <a:pPr lvl="1"/>
            <a:r>
              <a:rPr lang="en-US" dirty="0" smtClean="0"/>
              <a:t>No arguments!</a:t>
            </a:r>
          </a:p>
          <a:p>
            <a:r>
              <a:rPr lang="en-US" dirty="0" smtClean="0"/>
              <a:t>UNIX exec() – system call to change the program being run by the current process</a:t>
            </a:r>
          </a:p>
          <a:p>
            <a:r>
              <a:rPr lang="en-US" dirty="0" smtClean="0"/>
              <a:t>UNIX wait() – system call to wait for a process to finish</a:t>
            </a:r>
          </a:p>
          <a:p>
            <a:r>
              <a:rPr lang="en-US" dirty="0" smtClean="0"/>
              <a:t>UNIX signal() – system call to send a notification to another process</a:t>
            </a:r>
          </a:p>
        </p:txBody>
      </p:sp>
    </p:spTree>
    <p:extLst>
      <p:ext uri="{BB962C8B-B14F-4D97-AF65-F5344CB8AC3E}">
        <p14:creationId xmlns:p14="http://schemas.microsoft.com/office/powerpoint/2010/main" val="927838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Process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UNIX fork – system call to create a copy of the current process, and start it running</a:t>
            </a:r>
          </a:p>
          <a:p>
            <a:pPr lvl="1"/>
            <a:r>
              <a:rPr lang="en-US" dirty="0" smtClean="0"/>
              <a:t>No arguments!</a:t>
            </a:r>
          </a:p>
          <a:p>
            <a:r>
              <a:rPr lang="en-US" dirty="0" smtClean="0"/>
              <a:t>UNIX exec – system call to change the program being run by the current process</a:t>
            </a:r>
          </a:p>
          <a:p>
            <a:r>
              <a:rPr lang="en-US" dirty="0" smtClean="0"/>
              <a:t>UNIX wait – system call to wait for a process to finish</a:t>
            </a:r>
          </a:p>
          <a:p>
            <a:r>
              <a:rPr lang="en-US" dirty="0" smtClean="0"/>
              <a:t>UNIX signal – system call to send a notification to another process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Process Management</a:t>
            </a:r>
            <a:endParaRPr lang="en-US" dirty="0"/>
          </a:p>
        </p:txBody>
      </p:sp>
      <p:pic>
        <p:nvPicPr>
          <p:cNvPr id="6" name="Content Placeholder 5" descr="ch3-03_forkexec.pdf"/>
          <p:cNvPicPr>
            <a:picLocks noGrp="1" noChangeAspect="1"/>
          </p:cNvPicPr>
          <p:nvPr>
            <p:ph idx="1"/>
          </p:nvPr>
        </p:nvPicPr>
        <p:blipFill>
          <a:blip r:embed="rId3"/>
          <a:srcRect l="-8100" r="-8100"/>
          <a:stretch>
            <a:fillRect/>
          </a:stretch>
        </p:blipFill>
        <p:spPr>
          <a:xfrm>
            <a:off x="-337259" y="1163278"/>
            <a:ext cx="10057990" cy="5531507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Question: What does this code print?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child_pid</a:t>
            </a:r>
            <a:r>
              <a:rPr lang="en-US" dirty="0" smtClean="0"/>
              <a:t> = fork();</a:t>
            </a:r>
          </a:p>
          <a:p>
            <a:pPr>
              <a:buNone/>
            </a:pPr>
            <a:r>
              <a:rPr lang="en-US" dirty="0" smtClean="0"/>
              <a:t>if (</a:t>
            </a:r>
            <a:r>
              <a:rPr lang="en-US" dirty="0" err="1" smtClean="0"/>
              <a:t>child_pid</a:t>
            </a:r>
            <a:r>
              <a:rPr lang="en-US" dirty="0" smtClean="0"/>
              <a:t> == 0) </a:t>
            </a:r>
            <a:r>
              <a:rPr lang="en-US" dirty="0" smtClean="0"/>
              <a:t>{ 		// </a:t>
            </a:r>
            <a:r>
              <a:rPr lang="en-US" dirty="0" smtClean="0"/>
              <a:t>I'm the child </a:t>
            </a:r>
            <a:r>
              <a:rPr lang="en-US" dirty="0" smtClean="0"/>
              <a:t>process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("I am process #%d\n", </a:t>
            </a:r>
            <a:r>
              <a:rPr lang="en-US" dirty="0" err="1" smtClean="0"/>
              <a:t>getpid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 smtClean="0"/>
              <a:t>0;</a:t>
            </a:r>
          </a:p>
          <a:p>
            <a:pPr>
              <a:buNone/>
            </a:pPr>
            <a:r>
              <a:rPr lang="en-US" dirty="0" smtClean="0"/>
              <a:t>} else </a:t>
            </a:r>
            <a:r>
              <a:rPr lang="en-US" dirty="0" smtClean="0"/>
              <a:t>{ 						// </a:t>
            </a:r>
            <a:r>
              <a:rPr lang="en-US" dirty="0" smtClean="0"/>
              <a:t>I'm the parent </a:t>
            </a:r>
            <a:r>
              <a:rPr lang="en-US" dirty="0" smtClean="0"/>
              <a:t>process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("I am parent of process #%d\n", </a:t>
            </a:r>
            <a:r>
              <a:rPr lang="en-US" dirty="0" err="1" smtClean="0"/>
              <a:t>child_pid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 smtClean="0"/>
              <a:t>0;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UNIX fork() return an error?  Why?</a:t>
            </a:r>
          </a:p>
          <a:p>
            <a:endParaRPr lang="en-US" dirty="0" smtClean="0"/>
          </a:p>
          <a:p>
            <a:r>
              <a:rPr lang="en-US" dirty="0" smtClean="0"/>
              <a:t>Can UNIX exec() return an error?  Why?</a:t>
            </a:r>
          </a:p>
          <a:p>
            <a:endParaRPr lang="en-US" dirty="0" smtClean="0"/>
          </a:p>
          <a:p>
            <a:r>
              <a:rPr lang="en-US" dirty="0" smtClean="0"/>
              <a:t>Can UNIX wait() ever return immediately?  Why?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UNIX fork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Steps to implement UNIX fork</a:t>
            </a:r>
          </a:p>
          <a:p>
            <a:pPr lvl="1"/>
            <a:r>
              <a:rPr lang="en-US" dirty="0" smtClean="0"/>
              <a:t>Create and initialize the process control block (PCB) in the kernel</a:t>
            </a:r>
          </a:p>
          <a:p>
            <a:pPr lvl="1"/>
            <a:r>
              <a:rPr lang="en-US" dirty="0" smtClean="0"/>
              <a:t>Create a new address space</a:t>
            </a:r>
          </a:p>
          <a:p>
            <a:pPr lvl="1"/>
            <a:r>
              <a:rPr lang="en-US" dirty="0" smtClean="0"/>
              <a:t>Initialize the address space with a copy of the entire contents of the address space of the parent</a:t>
            </a:r>
          </a:p>
          <a:p>
            <a:pPr lvl="1"/>
            <a:r>
              <a:rPr lang="en-US" dirty="0" smtClean="0"/>
              <a:t>Inherit the execution context of the parent (e.g., any open files)</a:t>
            </a:r>
          </a:p>
          <a:p>
            <a:pPr lvl="1"/>
            <a:r>
              <a:rPr lang="en-US" dirty="0" smtClean="0"/>
              <a:t>Inform the scheduler that the new process is ready to run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UNIX exec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Steps to implement UNIX fork</a:t>
            </a:r>
          </a:p>
          <a:p>
            <a:pPr lvl="1"/>
            <a:r>
              <a:rPr lang="en-US" dirty="0" smtClean="0"/>
              <a:t>Load the program into the current address space</a:t>
            </a:r>
          </a:p>
          <a:p>
            <a:pPr lvl="1"/>
            <a:r>
              <a:rPr lang="en-US" dirty="0" smtClean="0"/>
              <a:t>Copy arguments into memory in the address space</a:t>
            </a:r>
          </a:p>
          <a:p>
            <a:pPr lvl="1"/>
            <a:r>
              <a:rPr lang="en-US" dirty="0" smtClean="0"/>
              <a:t>Initialize the hardware context to start execution at ``start</a:t>
            </a:r>
            <a:r>
              <a:rPr lang="en-US" dirty="0" smtClean="0"/>
              <a:t>'’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(note that exec() does not create a new process)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Uniformity</a:t>
            </a:r>
          </a:p>
          <a:p>
            <a:pPr lvl="1"/>
            <a:r>
              <a:rPr lang="en-US" dirty="0" smtClean="0"/>
              <a:t>All operations on all files, devices use the same set of system calls: open, close, read, write</a:t>
            </a:r>
          </a:p>
          <a:p>
            <a:r>
              <a:rPr lang="en-US" dirty="0" smtClean="0"/>
              <a:t>Open before use</a:t>
            </a:r>
          </a:p>
          <a:p>
            <a:pPr lvl="1"/>
            <a:r>
              <a:rPr lang="en-US" dirty="0" smtClean="0"/>
              <a:t>Open returns a handle (file descriptor) for use in later calls on the file</a:t>
            </a:r>
          </a:p>
          <a:p>
            <a:r>
              <a:rPr lang="en-US" dirty="0" smtClean="0"/>
              <a:t>Byte-oriented</a:t>
            </a:r>
          </a:p>
          <a:p>
            <a:r>
              <a:rPr lang="en-US" dirty="0" smtClean="0"/>
              <a:t>Kernel-buffered read/write</a:t>
            </a:r>
          </a:p>
          <a:p>
            <a:r>
              <a:rPr lang="en-US" dirty="0" smtClean="0"/>
              <a:t>Explicit close</a:t>
            </a:r>
          </a:p>
          <a:p>
            <a:pPr lvl="1"/>
            <a:r>
              <a:rPr lang="en-US" dirty="0" smtClean="0"/>
              <a:t>To garbage collect the open file descriptor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File System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UNIX file open is a Swiss Army knife:</a:t>
            </a:r>
          </a:p>
          <a:p>
            <a:pPr lvl="1"/>
            <a:r>
              <a:rPr lang="en-US" dirty="0" smtClean="0"/>
              <a:t>Open the file, return file descriptor</a:t>
            </a:r>
          </a:p>
          <a:p>
            <a:pPr lvl="1"/>
            <a:r>
              <a:rPr lang="en-US" dirty="0" smtClean="0"/>
              <a:t>Options: </a:t>
            </a:r>
          </a:p>
          <a:p>
            <a:pPr lvl="2"/>
            <a:r>
              <a:rPr lang="en-US" dirty="0" smtClean="0"/>
              <a:t>if file doesn’t exist, return an error</a:t>
            </a:r>
          </a:p>
          <a:p>
            <a:pPr lvl="2"/>
            <a:r>
              <a:rPr lang="en-US" dirty="0" smtClean="0"/>
              <a:t>If file doesn’t exist, create file and open it</a:t>
            </a:r>
          </a:p>
          <a:p>
            <a:pPr lvl="2"/>
            <a:r>
              <a:rPr lang="en-US" dirty="0" smtClean="0"/>
              <a:t>If file does exist, return an error</a:t>
            </a:r>
          </a:p>
          <a:p>
            <a:pPr lvl="2"/>
            <a:r>
              <a:rPr lang="en-US" dirty="0" smtClean="0"/>
              <a:t>If file does exist, open file</a:t>
            </a:r>
          </a:p>
          <a:p>
            <a:pPr lvl="2"/>
            <a:r>
              <a:rPr lang="en-US" dirty="0" smtClean="0"/>
              <a:t>If file exists but isn’t empty, nix it then open</a:t>
            </a:r>
          </a:p>
          <a:p>
            <a:pPr lvl="2"/>
            <a:r>
              <a:rPr lang="en-US" dirty="0" smtClean="0"/>
              <a:t>If file exists but isn’t empty, return an error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Programming Interface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Design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Why not separate </a:t>
            </a:r>
            <a:r>
              <a:rPr lang="en-US" dirty="0" err="1" smtClean="0"/>
              <a:t>syscalls</a:t>
            </a:r>
            <a:r>
              <a:rPr lang="en-US" dirty="0" smtClean="0"/>
              <a:t> for open/create/exists?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if (!</a:t>
            </a:r>
            <a:r>
              <a:rPr lang="en-US" dirty="0" err="1" smtClean="0"/>
              <a:t>exists(name</a:t>
            </a:r>
            <a:r>
              <a:rPr lang="en-US" dirty="0" smtClean="0"/>
              <a:t>))</a:t>
            </a:r>
          </a:p>
          <a:p>
            <a:pPr lvl="1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create(name</a:t>
            </a:r>
            <a:r>
              <a:rPr lang="en-US" dirty="0" smtClean="0"/>
              <a:t>);   // can create fail?</a:t>
            </a:r>
          </a:p>
          <a:p>
            <a:pPr lvl="1">
              <a:buNone/>
            </a:pPr>
            <a:r>
              <a:rPr lang="en-US" dirty="0" err="1" smtClean="0"/>
              <a:t>fd</a:t>
            </a:r>
            <a:r>
              <a:rPr lang="en-US" dirty="0" smtClean="0"/>
              <a:t> = </a:t>
            </a:r>
            <a:r>
              <a:rPr lang="en-US" dirty="0" err="1" smtClean="0"/>
              <a:t>open(name</a:t>
            </a:r>
            <a:r>
              <a:rPr lang="en-US" dirty="0" smtClean="0"/>
              <a:t>);   // does the file exist?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Interpreter (“Shell”)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Interactive </a:t>
            </a:r>
            <a:r>
              <a:rPr lang="en-US" dirty="0"/>
              <a:t>interface to </a:t>
            </a:r>
            <a:r>
              <a:rPr lang="en-US" dirty="0" smtClean="0"/>
              <a:t>O/S </a:t>
            </a:r>
            <a:r>
              <a:rPr lang="en-US" dirty="0"/>
              <a:t>system calls</a:t>
            </a:r>
          </a:p>
          <a:p>
            <a:r>
              <a:rPr lang="en-US" dirty="0"/>
              <a:t>F</a:t>
            </a:r>
            <a:r>
              <a:rPr lang="en-US" dirty="0" smtClean="0"/>
              <a:t>inds executable </a:t>
            </a:r>
            <a:r>
              <a:rPr lang="en-US" dirty="0"/>
              <a:t>file associated with a </a:t>
            </a:r>
            <a:r>
              <a:rPr lang="en-US" dirty="0" smtClean="0"/>
              <a:t>command and </a:t>
            </a:r>
            <a:r>
              <a:rPr lang="en-US" dirty="0"/>
              <a:t>creates a process </a:t>
            </a:r>
            <a:r>
              <a:rPr lang="en-US" dirty="0" smtClean="0"/>
              <a:t>(passing any parameters)</a:t>
            </a:r>
            <a:endParaRPr lang="en-US" dirty="0"/>
          </a:p>
          <a:p>
            <a:r>
              <a:rPr lang="en-US" dirty="0" smtClean="0"/>
              <a:t>Typically </a:t>
            </a:r>
            <a:r>
              <a:rPr lang="en-US" dirty="0"/>
              <a:t>extended as a mini-language (e.g., control structures, macros)</a:t>
            </a:r>
          </a:p>
          <a:p>
            <a:r>
              <a:rPr lang="en-US" dirty="0"/>
              <a:t>S</a:t>
            </a:r>
            <a:r>
              <a:rPr lang="en-US" dirty="0" smtClean="0"/>
              <a:t>hell </a:t>
            </a:r>
            <a:r>
              <a:rPr lang="en-US" dirty="0"/>
              <a:t>scripts </a:t>
            </a:r>
            <a:r>
              <a:rPr lang="en-US" dirty="0" smtClean="0"/>
              <a:t>(“batch files” on Windows)</a:t>
            </a:r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tart-up </a:t>
            </a:r>
            <a:r>
              <a:rPr lang="en-US" dirty="0"/>
              <a:t>files (e.g., .</a:t>
            </a:r>
            <a:r>
              <a:rPr lang="en-US" dirty="0" err="1"/>
              <a:t>cshrc</a:t>
            </a:r>
            <a:r>
              <a:rPr lang="en-US" dirty="0"/>
              <a:t>) and environment variables (predefined </a:t>
            </a:r>
            <a:r>
              <a:rPr lang="en-US" dirty="0" smtClean="0"/>
              <a:t>macros)</a:t>
            </a:r>
          </a:p>
          <a:p>
            <a:r>
              <a:rPr lang="en-US" dirty="0" smtClean="0"/>
              <a:t>Handles </a:t>
            </a:r>
            <a:r>
              <a:rPr lang="en-US" dirty="0"/>
              <a:t>I/O redirection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93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char *</a:t>
            </a:r>
            <a:r>
              <a:rPr lang="en-US" sz="2000" dirty="0" err="1" smtClean="0"/>
              <a:t>prog</a:t>
            </a:r>
            <a:r>
              <a:rPr lang="en-US" sz="2000" dirty="0" smtClean="0"/>
              <a:t>, **</a:t>
            </a:r>
            <a:r>
              <a:rPr lang="en-US" sz="2000" dirty="0" err="1" smtClean="0"/>
              <a:t>args</a:t>
            </a:r>
            <a:r>
              <a:rPr lang="en-US" sz="2000" dirty="0" smtClean="0"/>
              <a:t>; </a:t>
            </a: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child_pid</a:t>
            </a:r>
            <a:r>
              <a:rPr lang="en-US" sz="2000" dirty="0" smtClean="0"/>
              <a:t>; 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// Read and parse the input a line at a </a:t>
            </a:r>
            <a:r>
              <a:rPr lang="en-US" sz="2000" dirty="0" smtClean="0"/>
              <a:t>time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while (</a:t>
            </a:r>
            <a:r>
              <a:rPr lang="en-US" sz="2000" dirty="0" err="1" smtClean="0"/>
              <a:t>readAndParseCmdLine</a:t>
            </a:r>
            <a:r>
              <a:rPr lang="en-US" sz="2000" dirty="0" smtClean="0"/>
              <a:t>(&amp;</a:t>
            </a:r>
            <a:r>
              <a:rPr lang="en-US" sz="2000" dirty="0" err="1" smtClean="0"/>
              <a:t>prog</a:t>
            </a:r>
            <a:r>
              <a:rPr lang="en-US" sz="2000" dirty="0" smtClean="0"/>
              <a:t>, &amp;</a:t>
            </a:r>
            <a:r>
              <a:rPr lang="en-US" sz="2000" dirty="0" err="1" smtClean="0"/>
              <a:t>args</a:t>
            </a:r>
            <a:r>
              <a:rPr lang="en-US" sz="2000" dirty="0" smtClean="0"/>
              <a:t>)) </a:t>
            </a:r>
            <a:r>
              <a:rPr lang="en-US" sz="2000" dirty="0" smtClean="0"/>
              <a:t>{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child_pid</a:t>
            </a:r>
            <a:r>
              <a:rPr lang="en-US" sz="2000" dirty="0" smtClean="0"/>
              <a:t> </a:t>
            </a:r>
            <a:r>
              <a:rPr lang="en-US" sz="2000" dirty="0" smtClean="0"/>
              <a:t>= fork</a:t>
            </a:r>
            <a:r>
              <a:rPr lang="en-US" sz="2000" dirty="0" smtClean="0"/>
              <a:t>();			// </a:t>
            </a:r>
            <a:r>
              <a:rPr lang="en-US" sz="2000" dirty="0" smtClean="0"/>
              <a:t>create a child </a:t>
            </a:r>
            <a:r>
              <a:rPr lang="en-US" sz="2000" dirty="0" smtClean="0"/>
              <a:t>process 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if </a:t>
            </a:r>
            <a:r>
              <a:rPr lang="en-US" sz="2000" dirty="0" smtClean="0"/>
              <a:t>(</a:t>
            </a:r>
            <a:r>
              <a:rPr lang="en-US" sz="2000" dirty="0" err="1" smtClean="0"/>
              <a:t>child_pid</a:t>
            </a:r>
            <a:r>
              <a:rPr lang="en-US" sz="2000" dirty="0" smtClean="0"/>
              <a:t> == 0) </a:t>
            </a:r>
            <a:r>
              <a:rPr lang="en-US" sz="2000" dirty="0" smtClean="0"/>
              <a:t>{ 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		</a:t>
            </a:r>
            <a:r>
              <a:rPr lang="en-US" sz="2000" dirty="0" smtClean="0"/>
              <a:t>exec(</a:t>
            </a:r>
            <a:r>
              <a:rPr lang="en-US" sz="2000" dirty="0" err="1" smtClean="0"/>
              <a:t>prog</a:t>
            </a:r>
            <a:r>
              <a:rPr lang="en-US" sz="2000" dirty="0" smtClean="0"/>
              <a:t>, </a:t>
            </a:r>
            <a:r>
              <a:rPr lang="en-US" sz="2000" dirty="0" err="1" smtClean="0"/>
              <a:t>args</a:t>
            </a:r>
            <a:r>
              <a:rPr lang="en-US" sz="2000" dirty="0" smtClean="0"/>
              <a:t>);		// </a:t>
            </a:r>
            <a:r>
              <a:rPr lang="en-US" sz="2000" dirty="0" smtClean="0"/>
              <a:t>I'm the child process.  Run </a:t>
            </a:r>
            <a:r>
              <a:rPr lang="en-US" sz="2000" dirty="0" smtClean="0"/>
              <a:t>program 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		</a:t>
            </a:r>
            <a:r>
              <a:rPr lang="en-US" sz="2000" dirty="0" smtClean="0"/>
              <a:t>// </a:t>
            </a:r>
            <a:r>
              <a:rPr lang="en-US" sz="2000" dirty="0" smtClean="0"/>
              <a:t>NOT </a:t>
            </a:r>
            <a:r>
              <a:rPr lang="en-US" sz="2000" dirty="0" smtClean="0"/>
              <a:t>REACHED 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} </a:t>
            </a:r>
            <a:r>
              <a:rPr lang="en-US" sz="2000" dirty="0" smtClean="0"/>
              <a:t>else </a:t>
            </a:r>
            <a:r>
              <a:rPr lang="en-US" sz="2000" dirty="0" smtClean="0"/>
              <a:t>{ 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		</a:t>
            </a:r>
            <a:r>
              <a:rPr lang="en-US" sz="2000" dirty="0" smtClean="0"/>
              <a:t>wait(</a:t>
            </a:r>
            <a:r>
              <a:rPr lang="en-US" sz="2000" dirty="0" err="1" smtClean="0"/>
              <a:t>child_pid</a:t>
            </a:r>
            <a:r>
              <a:rPr lang="en-US" sz="2000" dirty="0" smtClean="0"/>
              <a:t>);		// </a:t>
            </a:r>
            <a:r>
              <a:rPr lang="en-US" sz="2000" dirty="0" smtClean="0"/>
              <a:t>I'm the parent, wait for </a:t>
            </a:r>
            <a:r>
              <a:rPr lang="en-US" sz="2000" dirty="0" smtClean="0"/>
              <a:t>child 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		</a:t>
            </a:r>
            <a:r>
              <a:rPr lang="en-US" sz="2000" dirty="0" smtClean="0"/>
              <a:t>return </a:t>
            </a:r>
            <a:r>
              <a:rPr lang="en-US" sz="2000" dirty="0" smtClean="0"/>
              <a:t>0</a:t>
            </a:r>
            <a:r>
              <a:rPr lang="en-US" sz="2000" dirty="0" smtClean="0"/>
              <a:t>; 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}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} 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Interprocess</a:t>
            </a:r>
            <a:r>
              <a:rPr lang="en-US" sz="3200" dirty="0" smtClean="0"/>
              <a:t> Communication (IPC) Using Pipes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456" y="1420151"/>
            <a:ext cx="6758175" cy="31971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6252" y="4788976"/>
            <a:ext cx="76114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Connect the I/O of two programs on the command line using a pipe (“|”)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Combine applications into complex structures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7577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Client-Server IPC Using Pipes</a:t>
            </a:r>
            <a:endParaRPr lang="en-US" sz="3800" dirty="0"/>
          </a:p>
        </p:txBody>
      </p:sp>
      <p:sp>
        <p:nvSpPr>
          <p:cNvPr id="5" name="TextBox 4"/>
          <p:cNvSpPr txBox="1"/>
          <p:nvPr/>
        </p:nvSpPr>
        <p:spPr>
          <a:xfrm>
            <a:off x="766252" y="5091193"/>
            <a:ext cx="76114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Server process can wait on input from multiple client processes using select()</a:t>
            </a:r>
            <a:endParaRPr lang="en-US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928" y="1413764"/>
            <a:ext cx="6034141" cy="344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98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O/S </a:t>
            </a:r>
            <a:r>
              <a:rPr lang="en-US" dirty="0" smtClean="0"/>
              <a:t>Structure Design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225546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Large kernel provides all or most system services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ometimes called a “bloated kernel”</a:t>
            </a:r>
          </a:p>
          <a:p>
            <a:r>
              <a:rPr lang="en-US" dirty="0" smtClean="0"/>
              <a:t>Microkernel provides minimal services</a:t>
            </a:r>
          </a:p>
          <a:p>
            <a:pPr lvl="1"/>
            <a:r>
              <a:rPr lang="en-US" dirty="0" smtClean="0"/>
              <a:t>Other services provided by user-mode servers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944" y="3901254"/>
            <a:ext cx="5194110" cy="25160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9934" y="6581001"/>
            <a:ext cx="8564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Diagram 2.14 from </a:t>
            </a:r>
            <a:r>
              <a:rPr lang="en-US" sz="1200" dirty="0" err="1" smtClean="0"/>
              <a:t>Silberschatz</a:t>
            </a:r>
            <a:r>
              <a:rPr lang="en-US" sz="1200" dirty="0" smtClean="0"/>
              <a:t>, Galvin, and Gagne, </a:t>
            </a:r>
            <a:r>
              <a:rPr lang="en-US" sz="1200" dirty="0" smtClean="0"/>
              <a:t>O/S </a:t>
            </a:r>
            <a:r>
              <a:rPr lang="en-US" sz="1200" dirty="0" smtClean="0"/>
              <a:t>concepts, 9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39566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934" y="274638"/>
            <a:ext cx="8564131" cy="64246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9934" y="6581001"/>
            <a:ext cx="8564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Diagram from http</a:t>
            </a:r>
            <a:r>
              <a:rPr lang="en-US" sz="1200" dirty="0"/>
              <a:t>://www.makelinux.net/kernel_map/</a:t>
            </a:r>
          </a:p>
        </p:txBody>
      </p:sp>
    </p:spTree>
    <p:extLst>
      <p:ext uri="{BB962C8B-B14F-4D97-AF65-F5344CB8AC3E}">
        <p14:creationId xmlns:p14="http://schemas.microsoft.com/office/powerpoint/2010/main" val="143795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O/S </a:t>
            </a:r>
            <a:r>
              <a:rPr lang="en-US" dirty="0" smtClean="0"/>
              <a:t>Design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functions should </a:t>
            </a:r>
            <a:r>
              <a:rPr lang="en-US" dirty="0" smtClean="0"/>
              <a:t>O/S </a:t>
            </a:r>
            <a:r>
              <a:rPr lang="en-US" dirty="0" smtClean="0"/>
              <a:t>provide?</a:t>
            </a:r>
          </a:p>
          <a:p>
            <a:r>
              <a:rPr lang="en-US" dirty="0" smtClean="0"/>
              <a:t>Where should this functionality be located?</a:t>
            </a:r>
          </a:p>
          <a:p>
            <a:pPr lvl="1"/>
            <a:r>
              <a:rPr lang="en-US" dirty="0"/>
              <a:t>In library routines that run in user mode?</a:t>
            </a:r>
          </a:p>
          <a:p>
            <a:pPr lvl="1"/>
            <a:r>
              <a:rPr lang="en-US" dirty="0" smtClean="0"/>
              <a:t>In the kernel?</a:t>
            </a:r>
          </a:p>
          <a:p>
            <a:pPr lvl="1"/>
            <a:r>
              <a:rPr lang="en-US" dirty="0"/>
              <a:t>In </a:t>
            </a:r>
            <a:r>
              <a:rPr lang="en-US" dirty="0" smtClean="0"/>
              <a:t>O/S </a:t>
            </a:r>
            <a:r>
              <a:rPr lang="en-US" dirty="0"/>
              <a:t>server processes that run in </a:t>
            </a:r>
            <a:r>
              <a:rPr lang="en-US" dirty="0" smtClean="0"/>
              <a:t>kernel </a:t>
            </a:r>
            <a:r>
              <a:rPr lang="en-US" dirty="0"/>
              <a:t>mode?</a:t>
            </a:r>
          </a:p>
          <a:p>
            <a:pPr lvl="1"/>
            <a:r>
              <a:rPr lang="en-US" dirty="0" smtClean="0"/>
              <a:t>In </a:t>
            </a:r>
            <a:r>
              <a:rPr lang="en-US" dirty="0" smtClean="0"/>
              <a:t>O/S </a:t>
            </a:r>
            <a:r>
              <a:rPr lang="en-US" dirty="0" smtClean="0"/>
              <a:t>server processes that run in user mode?</a:t>
            </a:r>
          </a:p>
          <a:p>
            <a:pPr lvl="1"/>
            <a:r>
              <a:rPr lang="en-US" dirty="0" smtClean="0"/>
              <a:t>(Note that clients and servers will need to make kernel calls to communicate.)</a:t>
            </a:r>
          </a:p>
        </p:txBody>
      </p:sp>
    </p:spTree>
    <p:extLst>
      <p:ext uri="{BB962C8B-B14F-4D97-AF65-F5344CB8AC3E}">
        <p14:creationId xmlns:p14="http://schemas.microsoft.com/office/powerpoint/2010/main" val="2104617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1677" y="182105"/>
            <a:ext cx="5540645" cy="65595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0156" y="3208149"/>
            <a:ext cx="137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“thin waist”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26444" y="2792650"/>
            <a:ext cx="2580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system call can be limited in functionality. Provides primitives that you can “mix and match”.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911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and managing processes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ork, exec, wait</a:t>
            </a:r>
          </a:p>
          <a:p>
            <a:r>
              <a:rPr lang="en-US" dirty="0" smtClean="0"/>
              <a:t>Performing I/O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pen, read, write, close</a:t>
            </a:r>
          </a:p>
          <a:p>
            <a:r>
              <a:rPr lang="en-US" dirty="0" smtClean="0"/>
              <a:t>Communicating between processes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ipe, dup, select, connect</a:t>
            </a:r>
          </a:p>
          <a:p>
            <a:r>
              <a:rPr lang="en-US" dirty="0" smtClean="0"/>
              <a:t>Example: implementing a shell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shell is a job control system </a:t>
            </a:r>
          </a:p>
          <a:p>
            <a:pPr lvl="1"/>
            <a:r>
              <a:rPr lang="en-US" dirty="0" smtClean="0"/>
              <a:t>Allows programmer to create and manage a set of programs to do some task</a:t>
            </a:r>
          </a:p>
          <a:p>
            <a:pPr lvl="1"/>
            <a:r>
              <a:rPr lang="en-US" dirty="0" smtClean="0"/>
              <a:t>Windows, </a:t>
            </a:r>
            <a:r>
              <a:rPr lang="en-US" dirty="0" err="1" smtClean="0"/>
              <a:t>MacOS</a:t>
            </a:r>
            <a:r>
              <a:rPr lang="en-US" dirty="0" smtClean="0"/>
              <a:t>, Linux all have shells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Example: to compile a C program</a:t>
            </a:r>
          </a:p>
          <a:p>
            <a:pPr lvl="1">
              <a:buNone/>
            </a:pPr>
            <a:r>
              <a:rPr lang="en-US" dirty="0" smtClean="0"/>
              <a:t>cc –</a:t>
            </a:r>
            <a:r>
              <a:rPr lang="en-US" dirty="0" err="1" smtClean="0"/>
              <a:t>c</a:t>
            </a:r>
            <a:r>
              <a:rPr lang="en-US" dirty="0" smtClean="0"/>
              <a:t> sourcefile1.c</a:t>
            </a:r>
          </a:p>
          <a:p>
            <a:pPr lvl="1">
              <a:buNone/>
            </a:pPr>
            <a:r>
              <a:rPr lang="en-US" dirty="0" smtClean="0"/>
              <a:t>cc –</a:t>
            </a:r>
            <a:r>
              <a:rPr lang="en-US" dirty="0" err="1" smtClean="0"/>
              <a:t>c</a:t>
            </a:r>
            <a:r>
              <a:rPr lang="en-US" dirty="0" smtClean="0"/>
              <a:t> sourcefile2.c</a:t>
            </a:r>
          </a:p>
          <a:p>
            <a:pPr lvl="1">
              <a:buNone/>
            </a:pPr>
            <a:r>
              <a:rPr lang="en-US" dirty="0" err="1" smtClean="0"/>
              <a:t>ln</a:t>
            </a:r>
            <a:r>
              <a:rPr lang="en-US" dirty="0" smtClean="0"/>
              <a:t> –</a:t>
            </a:r>
            <a:r>
              <a:rPr lang="en-US" dirty="0" err="1" smtClean="0"/>
              <a:t>o</a:t>
            </a:r>
            <a:r>
              <a:rPr lang="en-US" dirty="0" smtClean="0"/>
              <a:t> program sourcefile1.o sourcefile2.o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shell runs at user-level, what system calls does it make to run each of the programs?</a:t>
            </a:r>
          </a:p>
          <a:p>
            <a:pPr lvl="1"/>
            <a:r>
              <a:rPr lang="en-US" dirty="0" smtClean="0"/>
              <a:t>Ex: cc, </a:t>
            </a:r>
            <a:r>
              <a:rPr lang="en-US" dirty="0" err="1" smtClean="0"/>
              <a:t>ln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</a:t>
            </a:r>
            <a:r>
              <a:rPr lang="en-US" dirty="0" err="1" smtClean="0"/>
              <a:t>CreateProcess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System call to create a new process to run a program</a:t>
            </a:r>
          </a:p>
          <a:p>
            <a:pPr lvl="1"/>
            <a:r>
              <a:rPr lang="en-US" dirty="0" smtClean="0"/>
              <a:t>Create and initialize the process control block (PCB) in the kernel</a:t>
            </a:r>
          </a:p>
          <a:p>
            <a:pPr lvl="1"/>
            <a:r>
              <a:rPr lang="en-US" dirty="0" smtClean="0"/>
              <a:t>Create and initialize a new address space</a:t>
            </a:r>
          </a:p>
          <a:p>
            <a:pPr lvl="1"/>
            <a:r>
              <a:rPr lang="en-US" dirty="0" smtClean="0"/>
              <a:t>Load the program into the address space</a:t>
            </a:r>
          </a:p>
          <a:p>
            <a:pPr lvl="1"/>
            <a:r>
              <a:rPr lang="en-US" dirty="0" smtClean="0"/>
              <a:t>Copy arguments into memory in the address space</a:t>
            </a:r>
          </a:p>
          <a:p>
            <a:pPr lvl="1"/>
            <a:r>
              <a:rPr lang="en-US" dirty="0" smtClean="0"/>
              <a:t>Initialize the hardware context to start execution at ``start'’</a:t>
            </a:r>
          </a:p>
          <a:p>
            <a:pPr lvl="1"/>
            <a:r>
              <a:rPr lang="en-US" dirty="0" smtClean="0"/>
              <a:t>Inform the scheduler that the new process is ready to run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Windows </a:t>
            </a:r>
            <a:r>
              <a:rPr lang="en-US" dirty="0" err="1" smtClean="0"/>
              <a:t>CreateProcess</a:t>
            </a:r>
            <a:r>
              <a:rPr lang="en-US" dirty="0" smtClean="0"/>
              <a:t> API</a:t>
            </a:r>
            <a:br>
              <a:rPr lang="en-US" dirty="0" smtClean="0"/>
            </a:br>
            <a:r>
              <a:rPr lang="en-US" dirty="0" smtClean="0"/>
              <a:t>(simplified)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21571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if (!</a:t>
            </a:r>
            <a:r>
              <a:rPr lang="en-US" dirty="0" err="1" smtClean="0"/>
              <a:t>CreateProcess</a:t>
            </a:r>
            <a:r>
              <a:rPr lang="en-US" dirty="0" smtClean="0"/>
              <a:t>(</a:t>
            </a:r>
          </a:p>
          <a:p>
            <a:pPr>
              <a:buNone/>
            </a:pPr>
            <a:r>
              <a:rPr lang="en-US" dirty="0" smtClean="0"/>
              <a:t>    NULL,           // No module name (use command line)</a:t>
            </a:r>
          </a:p>
          <a:p>
            <a:pPr>
              <a:buNone/>
            </a:pPr>
            <a:r>
              <a:rPr lang="en-US" dirty="0" smtClean="0"/>
              <a:t>    argv[1],        // Command line</a:t>
            </a:r>
          </a:p>
          <a:p>
            <a:pPr>
              <a:buNone/>
            </a:pPr>
            <a:r>
              <a:rPr lang="en-US" dirty="0" smtClean="0"/>
              <a:t>    NULL,           // Process handle not inheritable</a:t>
            </a:r>
          </a:p>
          <a:p>
            <a:pPr>
              <a:buNone/>
            </a:pPr>
            <a:r>
              <a:rPr lang="en-US" dirty="0" smtClean="0"/>
              <a:t>    NULL,           // Thread handle not inheritable</a:t>
            </a:r>
          </a:p>
          <a:p>
            <a:pPr>
              <a:buNone/>
            </a:pPr>
            <a:r>
              <a:rPr lang="en-US" dirty="0" smtClean="0"/>
              <a:t>    FALSE,          // Set handle inheritance to FALSE</a:t>
            </a:r>
          </a:p>
          <a:p>
            <a:pPr>
              <a:buNone/>
            </a:pPr>
            <a:r>
              <a:rPr lang="en-US" dirty="0" smtClean="0"/>
              <a:t>    0,                  // No creation flags</a:t>
            </a:r>
          </a:p>
          <a:p>
            <a:pPr>
              <a:buNone/>
            </a:pPr>
            <a:r>
              <a:rPr lang="en-US" dirty="0" smtClean="0"/>
              <a:t>    NULL,           // Use parent's environment block</a:t>
            </a:r>
          </a:p>
          <a:p>
            <a:pPr>
              <a:buNone/>
            </a:pPr>
            <a:r>
              <a:rPr lang="en-US" dirty="0" smtClean="0"/>
              <a:t>    NULL,           // Use parent's starting directory</a:t>
            </a:r>
          </a:p>
          <a:p>
            <a:pPr>
              <a:buNone/>
            </a:pPr>
            <a:r>
              <a:rPr lang="en-US" dirty="0" smtClean="0"/>
              <a:t>    &amp;</a:t>
            </a:r>
            <a:r>
              <a:rPr lang="en-US" dirty="0" err="1" smtClean="0"/>
              <a:t>si</a:t>
            </a:r>
            <a:r>
              <a:rPr lang="en-US" dirty="0" smtClean="0"/>
              <a:t>,              // Pointer to STARTUPINFO structure</a:t>
            </a:r>
          </a:p>
          <a:p>
            <a:pPr>
              <a:buNone/>
            </a:pPr>
            <a:r>
              <a:rPr lang="en-US" dirty="0" smtClean="0"/>
              <a:t>    &amp;pi )            // Pointer to PROCESS_INFORMATION structure</a:t>
            </a:r>
          </a:p>
          <a:p>
            <a:pPr>
              <a:buNone/>
            </a:pPr>
            <a:r>
              <a:rPr lang="en-US" dirty="0" smtClean="0"/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1196</Words>
  <Application>Microsoft Macintosh PowerPoint</Application>
  <PresentationFormat>On-screen Show (4:3)</PresentationFormat>
  <Paragraphs>181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Calibri</vt:lpstr>
      <vt:lpstr>Arial</vt:lpstr>
      <vt:lpstr>Office Theme</vt:lpstr>
      <vt:lpstr>Introduction to Operating Systems</vt:lpstr>
      <vt:lpstr>The Programming Interface</vt:lpstr>
      <vt:lpstr>O/S Design Questions</vt:lpstr>
      <vt:lpstr>PowerPoint Presentation</vt:lpstr>
      <vt:lpstr>Main Points</vt:lpstr>
      <vt:lpstr>Shell</vt:lpstr>
      <vt:lpstr>Question</vt:lpstr>
      <vt:lpstr>Windows CreateProcess</vt:lpstr>
      <vt:lpstr>Windows CreateProcess API (simplified)</vt:lpstr>
      <vt:lpstr>UNIX Case Study</vt:lpstr>
      <vt:lpstr>UNIX Process Management</vt:lpstr>
      <vt:lpstr>UNIX Process Management</vt:lpstr>
      <vt:lpstr>UNIX Process Management</vt:lpstr>
      <vt:lpstr>Question: What does this code print?</vt:lpstr>
      <vt:lpstr>Questions</vt:lpstr>
      <vt:lpstr>Implementing UNIX fork</vt:lpstr>
      <vt:lpstr>Implementing UNIX exec</vt:lpstr>
      <vt:lpstr>UNIX I/O</vt:lpstr>
      <vt:lpstr>UNIX File System Interface</vt:lpstr>
      <vt:lpstr>Interface Design Question</vt:lpstr>
      <vt:lpstr>Command Interpreter (“Shell”)</vt:lpstr>
      <vt:lpstr>Implementing a Shell</vt:lpstr>
      <vt:lpstr>Interprocess Communication (IPC) Using Pipes</vt:lpstr>
      <vt:lpstr>Client-Server IPC Using Pipes</vt:lpstr>
      <vt:lpstr>O/S Structure Design Choice</vt:lpstr>
      <vt:lpstr>PowerPoint Presentation</vt:lpstr>
    </vt:vector>
  </TitlesOfParts>
  <Company>University of Washington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Interface</dc:title>
  <dc:creator>Thomas Anderson</dc:creator>
  <cp:lastModifiedBy>Microsoft Office User</cp:lastModifiedBy>
  <cp:revision>11</cp:revision>
  <dcterms:created xsi:type="dcterms:W3CDTF">2014-09-07T00:32:42Z</dcterms:created>
  <dcterms:modified xsi:type="dcterms:W3CDTF">2018-01-30T18:49:39Z</dcterms:modified>
</cp:coreProperties>
</file>