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46" r:id="rId2"/>
    <p:sldId id="256" r:id="rId3"/>
    <p:sldId id="285" r:id="rId4"/>
    <p:sldId id="329" r:id="rId5"/>
    <p:sldId id="324" r:id="rId6"/>
    <p:sldId id="330" r:id="rId7"/>
    <p:sldId id="347" r:id="rId8"/>
    <p:sldId id="307" r:id="rId9"/>
    <p:sldId id="326" r:id="rId10"/>
    <p:sldId id="325" r:id="rId11"/>
    <p:sldId id="312" r:id="rId12"/>
    <p:sldId id="348" r:id="rId13"/>
    <p:sldId id="349" r:id="rId14"/>
    <p:sldId id="333" r:id="rId15"/>
    <p:sldId id="308" r:id="rId16"/>
    <p:sldId id="328" r:id="rId17"/>
    <p:sldId id="341" r:id="rId18"/>
    <p:sldId id="334" r:id="rId19"/>
    <p:sldId id="350" r:id="rId20"/>
    <p:sldId id="309" r:id="rId21"/>
    <p:sldId id="351" r:id="rId22"/>
    <p:sldId id="301" r:id="rId23"/>
    <p:sldId id="352" r:id="rId24"/>
    <p:sldId id="336" r:id="rId25"/>
    <p:sldId id="318" r:id="rId26"/>
    <p:sldId id="335" r:id="rId27"/>
    <p:sldId id="319" r:id="rId28"/>
    <p:sldId id="320" r:id="rId29"/>
    <p:sldId id="338" r:id="rId30"/>
    <p:sldId id="337" r:id="rId31"/>
    <p:sldId id="323" r:id="rId32"/>
    <p:sldId id="339" r:id="rId33"/>
    <p:sldId id="353" r:id="rId34"/>
    <p:sldId id="354" r:id="rId35"/>
    <p:sldId id="35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2" autoAdjust="0"/>
    <p:restoredTop sz="89780" autoAdjust="0"/>
  </p:normalViewPr>
  <p:slideViewPr>
    <p:cSldViewPr snapToGrid="0" snapToObjects="1">
      <p:cViewPr varScale="1">
        <p:scale>
          <a:sx n="98" d="100"/>
          <a:sy n="98" d="100"/>
        </p:scale>
        <p:origin x="1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9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9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Execution model: each thread runs on a dedicated virtual processor with unpredictable and variable speed.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4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fork</a:t>
            </a:r>
            <a:r>
              <a:rPr lang="en-US" baseline="0" dirty="0" smtClean="0"/>
              <a:t> and thread fork are not the same 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4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Labels</a:t>
            </a:r>
            <a:r>
              <a:rPr lang="en-US" baseline="0" dirty="0" smtClean="0"/>
              <a:t> should be </a:t>
            </a:r>
            <a:r>
              <a:rPr lang="en-US" baseline="0" dirty="0" err="1" smtClean="0"/>
              <a:t>thread_create</a:t>
            </a:r>
            <a:r>
              <a:rPr lang="en-US" baseline="0" dirty="0" smtClean="0"/>
              <a:t>() not </a:t>
            </a:r>
            <a:r>
              <a:rPr lang="en-US" baseline="0" dirty="0" err="1" smtClean="0"/>
              <a:t>sthread_create</a:t>
            </a:r>
            <a:r>
              <a:rPr lang="en-US" baseline="0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 to Operating Systems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Spring</a:t>
            </a:r>
            <a:r>
              <a:rPr lang="en-US" dirty="0" smtClean="0"/>
              <a:t> 2018 </a:t>
            </a:r>
            <a:r>
              <a:rPr lang="en-US" dirty="0" smtClean="0"/>
              <a:t>Lecture Notes</a:t>
            </a:r>
          </a:p>
          <a:p>
            <a:r>
              <a:rPr lang="en-US" dirty="0" smtClean="0"/>
              <a:t>Chapter </a:t>
            </a:r>
            <a:r>
              <a:rPr lang="en-US" dirty="0"/>
              <a:t>4</a:t>
            </a:r>
            <a:endParaRPr lang="en-US" dirty="0" smtClean="0"/>
          </a:p>
          <a:p>
            <a:endParaRPr lang="en-US" dirty="0" smtClean="0"/>
          </a:p>
          <a:p>
            <a:r>
              <a:rPr lang="en-US" sz="2200" dirty="0" smtClean="0"/>
              <a:t>adapted </a:t>
            </a:r>
            <a:r>
              <a:rPr lang="en-US" sz="2200" dirty="0" smtClean="0"/>
              <a:t>from Tom Anderson’s slides on OSPP web </a:t>
            </a:r>
            <a:r>
              <a:rPr lang="en-US" sz="2200" dirty="0" smtClean="0"/>
              <a:t>site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435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Executions</a:t>
            </a:r>
            <a:endParaRPr lang="en-US" dirty="0"/>
          </a:p>
        </p:txBody>
      </p:sp>
      <p:pic>
        <p:nvPicPr>
          <p:cNvPr id="6" name="Content Placeholder 5" descr="ch4-04_unpredictableSpeed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>
          <a:xfrm>
            <a:off x="0" y="1348758"/>
            <a:ext cx="10017506" cy="55092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thread_create(thread</a:t>
            </a:r>
            <a:r>
              <a:rPr lang="en-US" dirty="0" smtClean="0"/>
              <a:t>, </a:t>
            </a:r>
            <a:r>
              <a:rPr lang="en-US" dirty="0" err="1" smtClean="0"/>
              <a:t>func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Create a new thread to run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err="1" smtClean="0"/>
              <a:t>thread_yield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Relinquish processor </a:t>
            </a:r>
            <a:r>
              <a:rPr lang="en-US" dirty="0" smtClean="0"/>
              <a:t>voluntarily</a:t>
            </a:r>
            <a:endParaRPr lang="en-US" dirty="0" smtClean="0"/>
          </a:p>
          <a:p>
            <a:r>
              <a:rPr lang="en-US" dirty="0" err="1" smtClean="0"/>
              <a:t>thread_join(thread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parent, wait for forked thread to exit, then </a:t>
            </a:r>
            <a:r>
              <a:rPr lang="en-US" dirty="0" smtClean="0"/>
              <a:t>return</a:t>
            </a:r>
            <a:endParaRPr lang="en-US" dirty="0" smtClean="0"/>
          </a:p>
          <a:p>
            <a:r>
              <a:rPr lang="en-US" dirty="0" err="1" smtClean="0"/>
              <a:t>thread_exit</a:t>
            </a:r>
            <a:endParaRPr lang="en-US" dirty="0" smtClean="0"/>
          </a:p>
          <a:p>
            <a:pPr lvl="1"/>
            <a:r>
              <a:rPr lang="en-US" dirty="0" smtClean="0"/>
              <a:t>Quit thread and clean up, wake up joiner if </a:t>
            </a:r>
            <a:r>
              <a:rPr lang="en-US" dirty="0" smtClean="0"/>
              <a:t>any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Voluntary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hread_yield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hread_join</a:t>
            </a:r>
            <a:r>
              <a:rPr lang="en-US" dirty="0" smtClean="0"/>
              <a:t>() – if child is not done yet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Involuntary (“preemption”)</a:t>
            </a:r>
          </a:p>
          <a:p>
            <a:pPr lvl="1"/>
            <a:r>
              <a:rPr lang="en-US" dirty="0" smtClean="0"/>
              <a:t>Interrupt or exception</a:t>
            </a:r>
          </a:p>
          <a:p>
            <a:pPr lvl="1"/>
            <a:r>
              <a:rPr lang="en-US" dirty="0" smtClean="0"/>
              <a:t>Some other thread is higher 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Fork/Join Executes a</a:t>
            </a:r>
            <a:br>
              <a:rPr lang="en-US" dirty="0" smtClean="0"/>
            </a:br>
            <a:r>
              <a:rPr lang="en-US" dirty="0" smtClean="0"/>
              <a:t>Procedure Call in Parallel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995777"/>
            <a:ext cx="4038600" cy="413038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Procedure Call/Return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call </a:t>
            </a:r>
            <a:r>
              <a:rPr lang="en-US" dirty="0" err="1" smtClean="0"/>
              <a:t>func</a:t>
            </a:r>
            <a:r>
              <a:rPr lang="en-US" dirty="0" smtClean="0"/>
              <a:t>()</a:t>
            </a:r>
            <a:r>
              <a:rPr lang="en-US" dirty="0" smtClean="0">
                <a:sym typeface="Wingdings" panose="05000000000000000000" pitchFamily="2" charset="2"/>
              </a:rPr>
              <a:t>	</a:t>
            </a:r>
            <a:r>
              <a:rPr lang="en-US" dirty="0" err="1" smtClean="0">
                <a:sym typeface="Wingdings" panose="05000000000000000000" pitchFamily="2" charset="2"/>
              </a:rPr>
              <a:t>func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	return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caller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resumes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execution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995777"/>
            <a:ext cx="4038600" cy="413038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 smtClean="0"/>
              <a:t>Thread Fork/Join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t_create</a:t>
            </a:r>
            <a:r>
              <a:rPr lang="en-US" dirty="0" smtClean="0"/>
              <a:t>()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 smtClean="0">
                <a:sym typeface="Wingdings" panose="05000000000000000000" pitchFamily="2" charset="2"/>
              </a:rPr>
              <a:t>func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execute		execute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t_join</a:t>
            </a:r>
            <a:r>
              <a:rPr lang="en-US" dirty="0" smtClean="0">
                <a:sym typeface="Wingdings" panose="05000000000000000000" pitchFamily="2" charset="2"/>
              </a:rPr>
              <a:t>()		</a:t>
            </a:r>
            <a:r>
              <a:rPr lang="en-US" dirty="0" err="1" smtClean="0">
                <a:sym typeface="Wingdings" panose="05000000000000000000" pitchFamily="2" charset="2"/>
              </a:rPr>
              <a:t>t_exit</a:t>
            </a:r>
            <a:r>
              <a:rPr lang="en-US" dirty="0" smtClean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execute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Exit is immediate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Join will wait for exit if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7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threadHello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487025"/>
            <a:ext cx="8229601" cy="54417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#define NTHREADS 10</a:t>
            </a:r>
          </a:p>
          <a:p>
            <a:pPr>
              <a:buNone/>
            </a:pPr>
            <a:r>
              <a:rPr lang="en-US" dirty="0" err="1" smtClean="0"/>
              <a:t>thread_t</a:t>
            </a:r>
            <a:r>
              <a:rPr lang="en-US" dirty="0" smtClean="0"/>
              <a:t> </a:t>
            </a:r>
            <a:r>
              <a:rPr lang="en-US" dirty="0" err="1" smtClean="0"/>
              <a:t>threads[NTHREADS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main() {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 </a:t>
            </a:r>
            <a:r>
              <a:rPr lang="en-US" dirty="0" err="1" smtClean="0"/>
              <a:t>thread_create(&amp;threads[i</a:t>
            </a:r>
            <a:r>
              <a:rPr lang="en-US" dirty="0" smtClean="0"/>
              <a:t>], &amp;go,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exitValue</a:t>
            </a:r>
            <a:r>
              <a:rPr lang="en-US" dirty="0" smtClean="0"/>
              <a:t> = </a:t>
            </a:r>
            <a:r>
              <a:rPr lang="en-US" dirty="0" err="1" smtClean="0"/>
              <a:t>thread_join(threads[i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printf("Thread</a:t>
            </a:r>
            <a:r>
              <a:rPr lang="en-US" dirty="0" smtClean="0"/>
              <a:t> %</a:t>
            </a:r>
            <a:r>
              <a:rPr lang="en-US" dirty="0" err="1" smtClean="0"/>
              <a:t>d</a:t>
            </a:r>
            <a:r>
              <a:rPr lang="en-US" dirty="0" smtClean="0"/>
              <a:t> returned with %ld\</a:t>
            </a:r>
            <a:r>
              <a:rPr lang="en-US" dirty="0" err="1" smtClean="0"/>
              <a:t>n</a:t>
            </a:r>
            <a:r>
              <a:rPr lang="en-US" dirty="0" smtClean="0"/>
              <a:t>",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exitValue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printf("Main</a:t>
            </a:r>
            <a:r>
              <a:rPr lang="en-US" dirty="0" smtClean="0"/>
              <a:t> thread done.\</a:t>
            </a:r>
            <a:r>
              <a:rPr lang="en-US" dirty="0" err="1" smtClean="0"/>
              <a:t>n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void go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printf("Hello</a:t>
            </a:r>
            <a:r>
              <a:rPr lang="en-US" dirty="0" smtClean="0"/>
              <a:t> from thread 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thread_exit(100 + </a:t>
            </a:r>
            <a:r>
              <a:rPr lang="en-US" dirty="0" err="1" smtClean="0"/>
              <a:t>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  // REACHED?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threadHello</a:t>
            </a:r>
            <a:r>
              <a:rPr lang="en-US" dirty="0" smtClean="0"/>
              <a:t>: Example 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551677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Why must “thread returned” print in order?</a:t>
            </a:r>
          </a:p>
          <a:p>
            <a:r>
              <a:rPr lang="en-US" dirty="0" smtClean="0"/>
              <a:t>What is maximum # of threads running when thread 5 prints hello?</a:t>
            </a:r>
          </a:p>
          <a:p>
            <a:r>
              <a:rPr lang="en-US" dirty="0" smtClean="0"/>
              <a:t>Minimum?</a:t>
            </a:r>
            <a:endParaRPr lang="en-US" dirty="0"/>
          </a:p>
        </p:txBody>
      </p:sp>
      <p:pic>
        <p:nvPicPr>
          <p:cNvPr id="6" name="Content Placeholder 3" descr="threadHelloOut.pdf"/>
          <p:cNvPicPr>
            <a:picLocks noChangeAspect="1"/>
          </p:cNvPicPr>
          <p:nvPr/>
        </p:nvPicPr>
        <p:blipFill>
          <a:blip r:embed="rId2"/>
          <a:srcRect l="-118098" r="-118098"/>
          <a:stretch>
            <a:fillRect/>
          </a:stretch>
        </p:blipFill>
        <p:spPr>
          <a:xfrm>
            <a:off x="3415528" y="1610445"/>
            <a:ext cx="822960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Fork/Join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Threads can create children, and wait for their completion</a:t>
            </a:r>
          </a:p>
          <a:p>
            <a:r>
              <a:rPr lang="en-US" dirty="0" smtClean="0"/>
              <a:t>Data only shared before fork/after join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Web server: fork a new thread for every new connection</a:t>
            </a:r>
          </a:p>
          <a:p>
            <a:pPr lvl="2"/>
            <a:r>
              <a:rPr lang="en-US" dirty="0" smtClean="0"/>
              <a:t>As long as the threads are completely independent</a:t>
            </a:r>
          </a:p>
          <a:p>
            <a:pPr lvl="1"/>
            <a:r>
              <a:rPr lang="en-US" dirty="0" smtClean="0"/>
              <a:t>Merge sort</a:t>
            </a:r>
          </a:p>
          <a:p>
            <a:pPr lvl="1"/>
            <a:r>
              <a:rPr lang="en-US" dirty="0" smtClean="0"/>
              <a:t>Parallel memory copy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bzero</a:t>
            </a:r>
            <a:r>
              <a:rPr lang="en-US" dirty="0" smtClean="0"/>
              <a:t> with fork/join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4920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blockzero</a:t>
            </a:r>
            <a:r>
              <a:rPr lang="en-US" dirty="0" smtClean="0"/>
              <a:t> (unsigned char *</a:t>
            </a:r>
            <a:r>
              <a:rPr lang="en-US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length)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thread_t</a:t>
            </a:r>
            <a:r>
              <a:rPr lang="en-US" dirty="0" smtClean="0"/>
              <a:t> </a:t>
            </a:r>
            <a:r>
              <a:rPr lang="en-US" dirty="0" err="1" smtClean="0"/>
              <a:t>threads[NTHREADS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bzeroparams</a:t>
            </a:r>
            <a:r>
              <a:rPr lang="en-US" dirty="0" smtClean="0"/>
              <a:t> </a:t>
            </a:r>
            <a:r>
              <a:rPr lang="en-US" dirty="0" err="1" smtClean="0"/>
              <a:t>params[NTHREADS</a:t>
            </a:r>
            <a:r>
              <a:rPr lang="en-US" dirty="0" smtClean="0"/>
              <a:t>];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For simplicity, assumes length is divisible by NTHREADS.</a:t>
            </a:r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0, </a:t>
            </a:r>
            <a:r>
              <a:rPr lang="en-US" dirty="0" err="1" smtClean="0"/>
              <a:t>j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++, </a:t>
            </a:r>
            <a:r>
              <a:rPr lang="en-US" dirty="0" err="1" smtClean="0"/>
              <a:t>j</a:t>
            </a:r>
            <a:r>
              <a:rPr lang="en-US" dirty="0" smtClean="0"/>
              <a:t> += length/NTHREADS)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params[i].buffer</a:t>
            </a:r>
            <a:r>
              <a:rPr lang="en-US" dirty="0" smtClean="0"/>
              <a:t> = </a:t>
            </a:r>
            <a:r>
              <a:rPr lang="en-US" dirty="0" err="1" smtClean="0"/>
              <a:t>p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length/NTHREADS;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params[i].length</a:t>
            </a:r>
            <a:r>
              <a:rPr lang="en-US" dirty="0" smtClean="0"/>
              <a:t> = length/NTHREADS;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thread_create_p(&amp;(threads[i</a:t>
            </a:r>
            <a:r>
              <a:rPr lang="en-US" dirty="0" smtClean="0"/>
              <a:t>]), &amp;go, &amp;</a:t>
            </a:r>
            <a:r>
              <a:rPr lang="en-US" dirty="0" err="1" smtClean="0"/>
              <a:t>params[i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NTHREADS;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thread_join(threads[i</a:t>
            </a:r>
            <a:r>
              <a:rPr lang="en-US" dirty="0" smtClean="0"/>
              <a:t>]);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Data Structures</a:t>
            </a:r>
            <a:endParaRPr lang="en-US" dirty="0"/>
          </a:p>
        </p:txBody>
      </p:sp>
      <p:pic>
        <p:nvPicPr>
          <p:cNvPr id="8" name="Content Placeholder 7" descr="ch4-05_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364617" y="1348758"/>
            <a:ext cx="10017506" cy="55092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Thread ID</a:t>
            </a:r>
          </a:p>
          <a:p>
            <a:r>
              <a:rPr lang="en-US" dirty="0" smtClean="0"/>
              <a:t>Scheduling priority</a:t>
            </a:r>
          </a:p>
          <a:p>
            <a:r>
              <a:rPr lang="en-US" dirty="0" smtClean="0"/>
              <a:t>Thread state (ready, running, waiting, …)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3512047"/>
          <a:ext cx="8042745" cy="306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656">
                  <a:extLst>
                    <a:ext uri="{9D8B030D-6E8A-4147-A177-3AD203B41FA5}">
                      <a16:colId xmlns="" xmlns:a16="http://schemas.microsoft.com/office/drawing/2014/main" val="4114396297"/>
                    </a:ext>
                  </a:extLst>
                </a:gridCol>
                <a:gridCol w="3346174">
                  <a:extLst>
                    <a:ext uri="{9D8B030D-6E8A-4147-A177-3AD203B41FA5}">
                      <a16:colId xmlns="" xmlns:a16="http://schemas.microsoft.com/office/drawing/2014/main" val="973951261"/>
                    </a:ext>
                  </a:extLst>
                </a:gridCol>
                <a:gridCol w="2680915">
                  <a:extLst>
                    <a:ext uri="{9D8B030D-6E8A-4147-A177-3AD203B41FA5}">
                      <a16:colId xmlns="" xmlns:a16="http://schemas.microsoft.com/office/drawing/2014/main" val="2820570607"/>
                    </a:ext>
                  </a:extLst>
                </a:gridCol>
              </a:tblGrid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State of Thread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Location of TCB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Location</a:t>
                      </a:r>
                      <a:r>
                        <a:rPr lang="en-US" sz="2000" baseline="0" dirty="0" smtClean="0"/>
                        <a:t> of Registers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4027877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Init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being created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TCB or thread’s stack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62017396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Ready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Ready List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TCB/stack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32405301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Running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Running List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processor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633117515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Waiting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synch. variable’s Waiting List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TCB/stack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368527723"/>
                  </a:ext>
                </a:extLst>
              </a:tr>
              <a:tr h="5106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Finished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Finished List then deleted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TCB/stack or deleted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0407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6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Lifecycle</a:t>
            </a:r>
            <a:endParaRPr lang="en-US" dirty="0"/>
          </a:p>
        </p:txBody>
      </p:sp>
      <p:pic>
        <p:nvPicPr>
          <p:cNvPr id="5" name="Content Placeholder 4" descr="ch4-06_thread-states.pdf"/>
          <p:cNvPicPr>
            <a:picLocks noGrp="1" noChangeAspect="1"/>
          </p:cNvPicPr>
          <p:nvPr>
            <p:ph idx="1"/>
          </p:nvPr>
        </p:nvPicPr>
        <p:blipFill>
          <a:blip r:embed="rId3"/>
          <a:srcRect t="-9440" b="-9440"/>
          <a:stretch>
            <a:fillRect/>
          </a:stretch>
        </p:blipFill>
        <p:spPr>
          <a:xfrm>
            <a:off x="-1" y="1348758"/>
            <a:ext cx="9140065" cy="50266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Ready Threads in QNX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097" y="1417639"/>
            <a:ext cx="4150925" cy="36552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5144495"/>
            <a:ext cx="8229600" cy="1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/>
              <a:t>Shows alternate design decisions with one list per priority level and with running thread remaining linked</a:t>
            </a:r>
          </a:p>
          <a:p>
            <a:pPr algn="l"/>
            <a:endParaRPr lang="en-US" sz="2200" dirty="0" smtClean="0"/>
          </a:p>
          <a:p>
            <a:pPr algn="l"/>
            <a:r>
              <a:rPr lang="en-US" sz="1700" dirty="0" smtClean="0"/>
              <a:t>(Diagram from http</a:t>
            </a:r>
            <a:r>
              <a:rPr lang="en-US" sz="1700" dirty="0"/>
              <a:t>://</a:t>
            </a:r>
            <a:r>
              <a:rPr lang="en-US" sz="1700" dirty="0" smtClean="0"/>
              <a:t>www.qnx.com/developers/docs/6.3.2/neutrino/sys_arch/kernel.html)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90174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Threads: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Kernel threads</a:t>
            </a:r>
          </a:p>
          <a:p>
            <a:pPr lvl="1"/>
            <a:r>
              <a:rPr lang="en-US" dirty="0" smtClean="0"/>
              <a:t>Thread abstraction only available to kernel</a:t>
            </a:r>
          </a:p>
          <a:p>
            <a:pPr lvl="1"/>
            <a:r>
              <a:rPr lang="en-US" dirty="0" smtClean="0"/>
              <a:t>To the kernel, a kernel thread and a single threaded user process look quite similar</a:t>
            </a:r>
          </a:p>
          <a:p>
            <a:r>
              <a:rPr lang="en-US" dirty="0" smtClean="0"/>
              <a:t>Multithreaded processes using kernel threads (Linux,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Kernel thread operations available via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User-level threads</a:t>
            </a:r>
          </a:p>
          <a:p>
            <a:pPr lvl="1"/>
            <a:r>
              <a:rPr lang="en-US" dirty="0" smtClean="0"/>
              <a:t>Thread operations without 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93554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Threads at User and Kernel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7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Multiple single-threaded processes</a:t>
            </a:r>
          </a:p>
          <a:p>
            <a:pPr lvl="1"/>
            <a:r>
              <a:rPr lang="en-US" dirty="0" smtClean="0"/>
              <a:t>System calls access shared kernel data structures</a:t>
            </a:r>
          </a:p>
          <a:p>
            <a:r>
              <a:rPr lang="en-US" dirty="0" smtClean="0"/>
              <a:t>Multiple multi-threaded user processes</a:t>
            </a:r>
          </a:p>
          <a:p>
            <a:pPr lvl="1"/>
            <a:r>
              <a:rPr lang="en-US" dirty="0" smtClean="0"/>
              <a:t>Each with multiple threads, sharing same data structures, isolated from other user processes</a:t>
            </a:r>
          </a:p>
          <a:p>
            <a:r>
              <a:rPr lang="en-US" dirty="0" smtClean="0"/>
              <a:t>Kernel design</a:t>
            </a:r>
          </a:p>
          <a:p>
            <a:pPr lvl="1"/>
            <a:r>
              <a:rPr lang="en-US" dirty="0" smtClean="0"/>
              <a:t>Kernel can have zero threads (e.g., IBM MVT)</a:t>
            </a:r>
          </a:p>
          <a:p>
            <a:pPr lvl="1"/>
            <a:r>
              <a:rPr lang="en-US" dirty="0" smtClean="0"/>
              <a:t>Kernel can use internal threads</a:t>
            </a:r>
          </a:p>
          <a:p>
            <a:pPr lvl="1"/>
            <a:r>
              <a:rPr lang="en-US" dirty="0" smtClean="0"/>
              <a:t>In general, interrupt handlers are not threads but can be used to wake or signal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Multithreaded OS Kernel</a:t>
            </a:r>
            <a:endParaRPr lang="en-US" dirty="0"/>
          </a:p>
        </p:txBody>
      </p:sp>
      <p:pic>
        <p:nvPicPr>
          <p:cNvPr id="7" name="Content Placeholder 6" descr="ch4-07_threadsAndProcesse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3089" r="-13089"/>
          <a:stretch>
            <a:fillRect/>
          </a:stretch>
        </p:blipFill>
        <p:spPr>
          <a:xfrm>
            <a:off x="-388762" y="964219"/>
            <a:ext cx="10630720" cy="58464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thread puts too many procedures on its stack?</a:t>
            </a:r>
          </a:p>
          <a:p>
            <a:pPr lvl="1"/>
            <a:r>
              <a:rPr lang="en-US" dirty="0" smtClean="0"/>
              <a:t>What happens in Java?</a:t>
            </a:r>
          </a:p>
          <a:p>
            <a:pPr lvl="1"/>
            <a:r>
              <a:rPr lang="en-US" dirty="0" smtClean="0"/>
              <a:t>What happens in the Linux kernel?</a:t>
            </a:r>
          </a:p>
          <a:p>
            <a:pPr lvl="1"/>
            <a:r>
              <a:rPr lang="en-US" dirty="0" smtClean="0"/>
              <a:t>What happens in OS/161?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should </a:t>
            </a:r>
            <a:r>
              <a:rPr lang="en-US" dirty="0" smtClean="0"/>
              <a:t>happen?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Voluntary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hread_yield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hread_join</a:t>
            </a:r>
            <a:r>
              <a:rPr lang="en-US" dirty="0" smtClean="0"/>
              <a:t> </a:t>
            </a:r>
            <a:r>
              <a:rPr lang="en-US" dirty="0" smtClean="0"/>
              <a:t>(if child is not done yet)</a:t>
            </a:r>
          </a:p>
          <a:p>
            <a:r>
              <a:rPr lang="en-US" dirty="0" smtClean="0"/>
              <a:t>Involuntary</a:t>
            </a:r>
          </a:p>
          <a:p>
            <a:pPr lvl="1"/>
            <a:r>
              <a:rPr lang="en-US" dirty="0" smtClean="0"/>
              <a:t>Interrupt or exception</a:t>
            </a:r>
          </a:p>
          <a:p>
            <a:pPr lvl="1"/>
            <a:r>
              <a:rPr lang="en-US" dirty="0" smtClean="0"/>
              <a:t>Some other thread is higher priority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Voluntary thread 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Save registers on old stack</a:t>
            </a:r>
          </a:p>
          <a:p>
            <a:r>
              <a:rPr lang="en-US" dirty="0" smtClean="0"/>
              <a:t>Switch to new stack, new thread</a:t>
            </a:r>
          </a:p>
          <a:p>
            <a:r>
              <a:rPr lang="en-US" dirty="0" smtClean="0"/>
              <a:t>Restore registers from new stack</a:t>
            </a:r>
          </a:p>
          <a:p>
            <a:r>
              <a:rPr lang="en-US" dirty="0" smtClean="0"/>
              <a:t>Return</a:t>
            </a:r>
          </a:p>
          <a:p>
            <a:r>
              <a:rPr lang="en-US" dirty="0" smtClean="0"/>
              <a:t>Exactly the same with kernel threads or user </a:t>
            </a:r>
            <a:r>
              <a:rPr lang="en-US" dirty="0" smtClean="0"/>
              <a:t>threads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x86 </a:t>
            </a:r>
            <a:r>
              <a:rPr lang="en-US" dirty="0" err="1" smtClean="0"/>
              <a:t>switch_threads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91000" cy="493871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 Save caller’s register state</a:t>
            </a:r>
          </a:p>
          <a:p>
            <a:pPr>
              <a:buNone/>
            </a:pPr>
            <a:r>
              <a:rPr lang="en-US" dirty="0" smtClean="0"/>
              <a:t>#  NOTE: %</a:t>
            </a:r>
            <a:r>
              <a:rPr lang="en-US" dirty="0" err="1" smtClean="0"/>
              <a:t>eax</a:t>
            </a:r>
            <a:r>
              <a:rPr lang="en-US" dirty="0" smtClean="0"/>
              <a:t>, etc. are ephemeral</a:t>
            </a:r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pushl</a:t>
            </a:r>
            <a:r>
              <a:rPr lang="en-US" dirty="0" smtClean="0"/>
              <a:t> %</a:t>
            </a:r>
            <a:r>
              <a:rPr lang="en-US" dirty="0" err="1" smtClean="0"/>
              <a:t>edi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Get </a:t>
            </a:r>
            <a:r>
              <a:rPr lang="en-US" dirty="0" err="1" smtClean="0"/>
              <a:t>offsetof</a:t>
            </a:r>
            <a:r>
              <a:rPr lang="en-US" dirty="0" smtClean="0"/>
              <a:t> (</a:t>
            </a:r>
            <a:r>
              <a:rPr lang="en-US" dirty="0" err="1" smtClean="0"/>
              <a:t>struct</a:t>
            </a:r>
            <a:r>
              <a:rPr lang="en-US" dirty="0" smtClean="0"/>
              <a:t> thread, stack)</a:t>
            </a:r>
          </a:p>
          <a:p>
            <a:pPr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thread_stack_ofs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# Save current stack pointer to old thread's stack, if any.</a:t>
            </a:r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</a:t>
            </a:r>
            <a:r>
              <a:rPr lang="en-US" dirty="0" err="1" smtClean="0"/>
              <a:t>SWITCH_CUR(%esp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%</a:t>
            </a:r>
            <a:r>
              <a:rPr lang="en-US" dirty="0" err="1" smtClean="0"/>
              <a:t>esp</a:t>
            </a:r>
            <a:r>
              <a:rPr lang="en-US" dirty="0" smtClean="0"/>
              <a:t>, (%eax,%edx,1)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3871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 Change stack pointer to new thread's stack</a:t>
            </a:r>
          </a:p>
          <a:p>
            <a:pPr>
              <a:buNone/>
            </a:pPr>
            <a:r>
              <a:rPr lang="en-US" dirty="0" smtClean="0"/>
              <a:t># this also changes </a:t>
            </a:r>
            <a:r>
              <a:rPr lang="en-US" dirty="0" err="1" smtClean="0"/>
              <a:t>currentThread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</a:t>
            </a:r>
            <a:r>
              <a:rPr lang="en-US" dirty="0" err="1" smtClean="0"/>
              <a:t>SWITCH_NEXT(%esp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movl</a:t>
            </a:r>
            <a:r>
              <a:rPr lang="en-US" dirty="0" smtClean="0"/>
              <a:t> (%ecx,%edx,1),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# Restore caller's register state.</a:t>
            </a:r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edi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esi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popl</a:t>
            </a:r>
            <a:r>
              <a:rPr lang="en-US" dirty="0" smtClean="0"/>
              <a:t> %</a:t>
            </a:r>
            <a:r>
              <a:rPr lang="en-US" dirty="0" err="1" smtClean="0"/>
              <a:t>ebx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 (Take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thread = kernel thread (Linux, </a:t>
            </a:r>
            <a:r>
              <a:rPr lang="en-US" dirty="0" err="1" smtClean="0"/>
              <a:t>MacOS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System calls for thread fork, join, exit (and lock, unlock,…)</a:t>
            </a:r>
          </a:p>
          <a:p>
            <a:pPr lvl="1"/>
            <a:r>
              <a:rPr lang="en-US" dirty="0" smtClean="0"/>
              <a:t>Kernel does context switch</a:t>
            </a:r>
          </a:p>
          <a:p>
            <a:pPr lvl="1"/>
            <a:r>
              <a:rPr lang="en-US" dirty="0" smtClean="0"/>
              <a:t>Simple, but a lot of transitions between user and kernel mode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938714"/>
          </a:xfrm>
        </p:spPr>
        <p:txBody>
          <a:bodyPr>
            <a:normAutofit/>
          </a:bodyPr>
          <a:lstStyle/>
          <a:p>
            <a:r>
              <a:rPr lang="en-US" dirty="0" smtClean="0"/>
              <a:t>Operating systems (and application programs) often need to be able to handle multiple things happening at the same time</a:t>
            </a:r>
          </a:p>
          <a:p>
            <a:pPr lvl="1"/>
            <a:r>
              <a:rPr lang="en-US" dirty="0" smtClean="0"/>
              <a:t>Process execution, interrupts, background tasks, system maintenance </a:t>
            </a:r>
          </a:p>
          <a:p>
            <a:r>
              <a:rPr lang="en-US" dirty="0" smtClean="0"/>
              <a:t>Humans are not very good at keeping track of multiple things happening simultaneously</a:t>
            </a:r>
          </a:p>
          <a:p>
            <a:r>
              <a:rPr lang="en-US" dirty="0" smtClean="0"/>
              <a:t>Threads are an abstraction to help bridge this gap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</a:t>
            </a:r>
            <a:br>
              <a:rPr lang="en-US" dirty="0" smtClean="0"/>
            </a:br>
            <a:r>
              <a:rPr lang="en-US" dirty="0" smtClean="0"/>
              <a:t>(Take 1)</a:t>
            </a:r>
            <a:endParaRPr lang="en-US" dirty="0"/>
          </a:p>
        </p:txBody>
      </p:sp>
      <p:pic>
        <p:nvPicPr>
          <p:cNvPr id="7" name="Content Placeholder 6" descr="ch4-08_ch4-07_threadsAndMTProcesse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3089" r="-13089"/>
          <a:stretch>
            <a:fillRect/>
          </a:stretch>
        </p:blipFill>
        <p:spPr>
          <a:xfrm>
            <a:off x="-603511" y="1217376"/>
            <a:ext cx="10256398" cy="5640624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 (Take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9612"/>
          </a:xfrm>
        </p:spPr>
        <p:txBody>
          <a:bodyPr>
            <a:normAutofit/>
          </a:bodyPr>
          <a:lstStyle/>
          <a:p>
            <a:r>
              <a:rPr lang="en-US" dirty="0" smtClean="0"/>
              <a:t>Green threads (early Java)</a:t>
            </a:r>
          </a:p>
          <a:p>
            <a:pPr lvl="1"/>
            <a:r>
              <a:rPr lang="en-US" dirty="0" smtClean="0"/>
              <a:t>User-level library, within a single-threaded process</a:t>
            </a:r>
          </a:p>
          <a:p>
            <a:pPr lvl="1"/>
            <a:r>
              <a:rPr lang="en-US" dirty="0" smtClean="0"/>
              <a:t>Library does thread context switch</a:t>
            </a:r>
          </a:p>
          <a:p>
            <a:pPr lvl="1"/>
            <a:r>
              <a:rPr lang="en-US" dirty="0" smtClean="0"/>
              <a:t>Preemption via </a:t>
            </a:r>
            <a:r>
              <a:rPr lang="en-US" dirty="0" err="1" smtClean="0"/>
              <a:t>upcall</a:t>
            </a:r>
            <a:r>
              <a:rPr lang="en-US" dirty="0" smtClean="0"/>
              <a:t>/UNIX signal on timer interrupt</a:t>
            </a:r>
          </a:p>
          <a:p>
            <a:pPr lvl="1"/>
            <a:r>
              <a:rPr lang="en-US" dirty="0" smtClean="0"/>
              <a:t>Use multiple processes for parallelism</a:t>
            </a:r>
          </a:p>
          <a:p>
            <a:pPr lvl="2"/>
            <a:r>
              <a:rPr lang="en-US" dirty="0" smtClean="0"/>
              <a:t>Shared memory region mapped into each process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Multithreaded User Processes (Take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Scheduler activations (Windows 8)</a:t>
            </a:r>
          </a:p>
          <a:p>
            <a:pPr lvl="1"/>
            <a:r>
              <a:rPr lang="en-US" dirty="0" smtClean="0"/>
              <a:t>Kernel allocates processors to user-level library</a:t>
            </a:r>
          </a:p>
          <a:p>
            <a:pPr lvl="1"/>
            <a:r>
              <a:rPr lang="en-US" dirty="0" smtClean="0"/>
              <a:t>Thread library implements context switch</a:t>
            </a:r>
          </a:p>
          <a:p>
            <a:pPr lvl="1"/>
            <a:r>
              <a:rPr lang="en-US" dirty="0" smtClean="0"/>
              <a:t>Thread library decides what thread to run next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 err="1" smtClean="0"/>
              <a:t>Upcall</a:t>
            </a:r>
            <a:r>
              <a:rPr lang="en-US" sz="3200" dirty="0" smtClean="0"/>
              <a:t> whenever kernel needs a user-level scheduling decision</a:t>
            </a:r>
          </a:p>
          <a:p>
            <a:pPr marL="742950" lvl="2" indent="-342900"/>
            <a:r>
              <a:rPr lang="en-US" sz="2800" dirty="0" smtClean="0"/>
              <a:t>Process assigned a new processor</a:t>
            </a:r>
          </a:p>
          <a:p>
            <a:pPr marL="742950" lvl="2" indent="-342900"/>
            <a:r>
              <a:rPr lang="en-US" sz="2800" dirty="0" smtClean="0"/>
              <a:t>Processor removed from process</a:t>
            </a:r>
          </a:p>
          <a:p>
            <a:pPr marL="742950" lvl="2" indent="-342900"/>
            <a:r>
              <a:rPr lang="en-US" sz="2800" dirty="0" smtClean="0"/>
              <a:t>System call blocks in kernel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Asynchronous I/O as a Alternative to Threads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6836"/>
            <a:ext cx="8229600" cy="4172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18115" y="2089687"/>
            <a:ext cx="3153905" cy="258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2753" y="203027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21657" y="2038026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7214" y="2022528"/>
            <a:ext cx="573437" cy="3874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62753" y="2084522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36190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6221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0651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21657" y="2084520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95094" y="2089687"/>
            <a:ext cx="0" cy="263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86753" y="4863884"/>
            <a:ext cx="1133960" cy="263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3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Ousterhout</a:t>
            </a:r>
            <a:r>
              <a:rPr lang="en-US" dirty="0" smtClean="0"/>
              <a:t> description:</a:t>
            </a:r>
          </a:p>
          <a:p>
            <a:pPr lvl="1"/>
            <a:r>
              <a:rPr lang="en-US" dirty="0" smtClean="0"/>
              <a:t>One execution sequence; no concurrency</a:t>
            </a:r>
          </a:p>
          <a:p>
            <a:pPr lvl="1"/>
            <a:r>
              <a:rPr lang="en-US" dirty="0" smtClean="0"/>
              <a:t>Establish callbacks for events</a:t>
            </a:r>
          </a:p>
          <a:p>
            <a:pPr lvl="1"/>
            <a:r>
              <a:rPr lang="en-US" dirty="0" smtClean="0"/>
              <a:t>Event loop waits for an event and invokes handlers</a:t>
            </a:r>
          </a:p>
          <a:p>
            <a:pPr lvl="1"/>
            <a:r>
              <a:rPr lang="en-US" dirty="0" smtClean="0"/>
              <a:t>No preemption of event handlers</a:t>
            </a:r>
          </a:p>
          <a:p>
            <a:pPr lvl="1"/>
            <a:r>
              <a:rPr lang="en-US" dirty="0" smtClean="0"/>
              <a:t>Event handlers are generally short-lived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must add “continuation” data structures if event processing is complex and needs local state and tracking of next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0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When is event-driven programming better than multithreaded concurrency</a:t>
            </a:r>
            <a:r>
              <a:rPr lang="en-US" dirty="0"/>
              <a:t>?</a:t>
            </a:r>
            <a:r>
              <a:rPr lang="en-US" dirty="0" smtClean="0"/>
              <a:t> Why?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26" y="2560638"/>
            <a:ext cx="5525547" cy="411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Servers</a:t>
            </a:r>
          </a:p>
          <a:p>
            <a:pPr lvl="1"/>
            <a:r>
              <a:rPr lang="en-US" dirty="0" smtClean="0"/>
              <a:t>Multiple connections handled simultaneously</a:t>
            </a:r>
          </a:p>
          <a:p>
            <a:r>
              <a:rPr lang="en-US" dirty="0" smtClean="0"/>
              <a:t>Parallel programs</a:t>
            </a:r>
          </a:p>
          <a:p>
            <a:pPr lvl="1"/>
            <a:r>
              <a:rPr lang="en-US" dirty="0" smtClean="0"/>
              <a:t>To achieve better performance</a:t>
            </a:r>
          </a:p>
          <a:p>
            <a:r>
              <a:rPr lang="en-US" dirty="0" smtClean="0"/>
              <a:t>Programs with user interfaces</a:t>
            </a:r>
          </a:p>
          <a:p>
            <a:pPr lvl="1"/>
            <a:r>
              <a:rPr lang="en-US" dirty="0" smtClean="0"/>
              <a:t>To achieve user responsiveness while doing computation</a:t>
            </a:r>
          </a:p>
          <a:p>
            <a:r>
              <a:rPr lang="en-US" dirty="0" smtClean="0"/>
              <a:t>Network and disk bound programs</a:t>
            </a:r>
          </a:p>
          <a:p>
            <a:pPr lvl="1"/>
            <a:r>
              <a:rPr lang="en-US" dirty="0" smtClean="0"/>
              <a:t>To hide network/disk latency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82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thread is a single execution sequence that represents a separately schedulable task</a:t>
            </a:r>
          </a:p>
          <a:p>
            <a:pPr lvl="1"/>
            <a:r>
              <a:rPr lang="en-US" dirty="0" smtClean="0"/>
              <a:t>Single execution sequence: familiar programming model</a:t>
            </a:r>
          </a:p>
          <a:p>
            <a:pPr lvl="1"/>
            <a:r>
              <a:rPr lang="en-US" dirty="0" smtClean="0"/>
              <a:t>Separately schedulable: </a:t>
            </a:r>
            <a:r>
              <a:rPr lang="en-US" dirty="0" smtClean="0"/>
              <a:t>O/S </a:t>
            </a:r>
            <a:r>
              <a:rPr lang="en-US" dirty="0" smtClean="0"/>
              <a:t>can run or suspend a thread at any time</a:t>
            </a:r>
          </a:p>
          <a:p>
            <a:r>
              <a:rPr lang="en-US" dirty="0" smtClean="0"/>
              <a:t>Protection is an orthogonal concept</a:t>
            </a:r>
          </a:p>
          <a:p>
            <a:pPr lvl="1"/>
            <a:r>
              <a:rPr lang="en-US" dirty="0" smtClean="0"/>
              <a:t>Can have one or many threads per protection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Threads in the Kernel and at User-Level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6737"/>
          </a:xfrm>
        </p:spPr>
        <p:txBody>
          <a:bodyPr>
            <a:normAutofit/>
          </a:bodyPr>
          <a:lstStyle/>
          <a:p>
            <a:r>
              <a:rPr lang="en-US" dirty="0" smtClean="0"/>
              <a:t>Multi-threaded kernel</a:t>
            </a:r>
          </a:p>
          <a:p>
            <a:pPr lvl="1"/>
            <a:r>
              <a:rPr lang="en-US" dirty="0" smtClean="0"/>
              <a:t>multiple threads, sharing kernel data structures, capable of using privileged </a:t>
            </a:r>
            <a:r>
              <a:rPr lang="en-US" dirty="0" smtClean="0"/>
              <a:t>instructions</a:t>
            </a:r>
            <a:endParaRPr lang="en-US" dirty="0" smtClean="0"/>
          </a:p>
          <a:p>
            <a:r>
              <a:rPr lang="en-US" dirty="0" smtClean="0"/>
              <a:t>Multi-process </a:t>
            </a:r>
            <a:r>
              <a:rPr lang="en-US" dirty="0" smtClean="0"/>
              <a:t>kernel</a:t>
            </a:r>
          </a:p>
          <a:p>
            <a:pPr lvl="1"/>
            <a:r>
              <a:rPr lang="en-US" dirty="0" smtClean="0"/>
              <a:t>Multiple single-threaded processes</a:t>
            </a:r>
          </a:p>
          <a:p>
            <a:pPr lvl="1"/>
            <a:r>
              <a:rPr lang="en-US" dirty="0" smtClean="0"/>
              <a:t>System calls access shared kernel data </a:t>
            </a:r>
            <a:r>
              <a:rPr lang="en-US" dirty="0" smtClean="0"/>
              <a:t>structures</a:t>
            </a:r>
            <a:endParaRPr lang="en-US" dirty="0" smtClean="0"/>
          </a:p>
          <a:p>
            <a:r>
              <a:rPr lang="en-US" dirty="0" smtClean="0"/>
              <a:t>Multiple multi-threaded user processes</a:t>
            </a:r>
          </a:p>
          <a:p>
            <a:pPr lvl="1"/>
            <a:r>
              <a:rPr lang="en-US" dirty="0" smtClean="0"/>
              <a:t>Each with multiple threads, sharing same data structures, isolated from other user processes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vs.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sz="3000" dirty="0" smtClean="0"/>
              <a:t>For </a:t>
            </a:r>
            <a:r>
              <a:rPr lang="en-US" sz="3000" dirty="0"/>
              <a:t>parallel processing involving </a:t>
            </a:r>
            <a:r>
              <a:rPr lang="en-US" sz="3000" dirty="0" smtClean="0"/>
              <a:t>shared objects, </a:t>
            </a:r>
            <a:r>
              <a:rPr lang="en-US" sz="3000" dirty="0"/>
              <a:t>threads are </a:t>
            </a:r>
            <a:r>
              <a:rPr lang="en-US" sz="3000" dirty="0" smtClean="0"/>
              <a:t>more efficient </a:t>
            </a:r>
            <a:r>
              <a:rPr lang="en-US" sz="3000" dirty="0"/>
              <a:t>than </a:t>
            </a:r>
            <a:r>
              <a:rPr lang="en-US" sz="3000" dirty="0" smtClean="0"/>
              <a:t>processes</a:t>
            </a:r>
          </a:p>
          <a:p>
            <a:pPr lvl="1"/>
            <a:r>
              <a:rPr lang="en-US" dirty="0" smtClean="0"/>
              <a:t>Cheaper </a:t>
            </a:r>
            <a:r>
              <a:rPr lang="en-US" dirty="0"/>
              <a:t>to create and </a:t>
            </a:r>
            <a:r>
              <a:rPr lang="en-US" dirty="0" smtClean="0"/>
              <a:t>destroy</a:t>
            </a:r>
          </a:p>
          <a:p>
            <a:pPr lvl="1"/>
            <a:r>
              <a:rPr lang="en-US" dirty="0" smtClean="0"/>
              <a:t>Faster </a:t>
            </a:r>
            <a:r>
              <a:rPr lang="en-US" dirty="0"/>
              <a:t>to switch </a:t>
            </a:r>
            <a:r>
              <a:rPr lang="en-US" dirty="0" smtClean="0"/>
              <a:t>among</a:t>
            </a:r>
          </a:p>
          <a:p>
            <a:pPr lvl="1"/>
            <a:r>
              <a:rPr lang="en-US" dirty="0" smtClean="0"/>
              <a:t>Communicate </a:t>
            </a:r>
            <a:r>
              <a:rPr lang="en-US" dirty="0"/>
              <a:t>through shared </a:t>
            </a:r>
            <a:r>
              <a:rPr lang="en-US" dirty="0" smtClean="0"/>
              <a:t>memory in single process</a:t>
            </a:r>
          </a:p>
          <a:p>
            <a:r>
              <a:rPr lang="en-US" dirty="0" smtClean="0"/>
              <a:t>But code is hard to get correct when multiple threads can update shared objects</a:t>
            </a:r>
          </a:p>
          <a:p>
            <a:pPr lvl="1"/>
            <a:r>
              <a:rPr lang="en-US" dirty="0" smtClean="0"/>
              <a:t>“[N]on-trivial </a:t>
            </a:r>
            <a:r>
              <a:rPr lang="en-US" dirty="0"/>
              <a:t>multi-threaded programs </a:t>
            </a:r>
            <a:r>
              <a:rPr lang="en-US" dirty="0" smtClean="0"/>
              <a:t>are incomprehensible to humans.” Edward Lee, UCB</a:t>
            </a:r>
          </a:p>
          <a:p>
            <a:pPr lvl="1"/>
            <a:r>
              <a:rPr lang="en-US" dirty="0" smtClean="0"/>
              <a:t>“For </a:t>
            </a:r>
            <a:r>
              <a:rPr lang="en-US" dirty="0"/>
              <a:t>most purposes proposed for threads, events are </a:t>
            </a:r>
            <a:r>
              <a:rPr lang="en-US" dirty="0" smtClean="0"/>
              <a:t>better. Threads </a:t>
            </a:r>
            <a:r>
              <a:rPr lang="en-US" dirty="0"/>
              <a:t>should be used only when true </a:t>
            </a:r>
            <a:r>
              <a:rPr lang="en-US" dirty="0" smtClean="0"/>
              <a:t>CPU concurrency </a:t>
            </a:r>
            <a:r>
              <a:rPr lang="en-US" dirty="0"/>
              <a:t>is needed</a:t>
            </a:r>
            <a:r>
              <a:rPr lang="en-US" dirty="0" smtClean="0"/>
              <a:t>.” John </a:t>
            </a:r>
            <a:r>
              <a:rPr lang="en-US" dirty="0" err="1" smtClean="0"/>
              <a:t>Ousterhout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52" y="1417637"/>
            <a:ext cx="8900547" cy="4525963"/>
          </a:xfrm>
        </p:spPr>
        <p:txBody>
          <a:bodyPr/>
          <a:lstStyle/>
          <a:p>
            <a:r>
              <a:rPr lang="en-US" dirty="0" smtClean="0"/>
              <a:t>Infinite number of processors</a:t>
            </a:r>
          </a:p>
          <a:p>
            <a:r>
              <a:rPr lang="en-US" dirty="0" smtClean="0"/>
              <a:t>Threads execute with variable speed</a:t>
            </a:r>
          </a:p>
          <a:p>
            <a:pPr lvl="1"/>
            <a:r>
              <a:rPr lang="en-US" dirty="0" smtClean="0"/>
              <a:t>Programs must be designed to work with any schedule</a:t>
            </a:r>
          </a:p>
        </p:txBody>
      </p:sp>
      <p:pic>
        <p:nvPicPr>
          <p:cNvPr id="5" name="Content Placeholder 3" descr="ch4-02_threadAbstraction.pdf"/>
          <p:cNvPicPr>
            <a:picLocks noChangeAspect="1"/>
          </p:cNvPicPr>
          <p:nvPr/>
        </p:nvPicPr>
        <p:blipFill>
          <a:blip r:embed="rId3"/>
          <a:srcRect t="-14544" b="-14544"/>
          <a:stretch>
            <a:fillRect/>
          </a:stretch>
        </p:blipFill>
        <p:spPr>
          <a:xfrm>
            <a:off x="22548" y="2489821"/>
            <a:ext cx="9104307" cy="5007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 vs. Processor View</a:t>
            </a:r>
            <a:endParaRPr lang="en-US" dirty="0"/>
          </a:p>
        </p:txBody>
      </p:sp>
      <p:pic>
        <p:nvPicPr>
          <p:cNvPr id="8" name="Content Placeholder 7" descr="ch4-03_threadSuspend2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>
          <a:xfrm>
            <a:off x="-417479" y="1207185"/>
            <a:ext cx="9786192" cy="53820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9811</TotalTime>
  <Words>1387</Words>
  <Application>Microsoft Macintosh PowerPoint</Application>
  <PresentationFormat>On-screen Show (4:3)</PresentationFormat>
  <Paragraphs>260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Wingdings</vt:lpstr>
      <vt:lpstr>Arial</vt:lpstr>
      <vt:lpstr>Office Theme</vt:lpstr>
      <vt:lpstr>Introduction to Operating Systems</vt:lpstr>
      <vt:lpstr>Concurrency</vt:lpstr>
      <vt:lpstr>Motivation</vt:lpstr>
      <vt:lpstr>Why Concurrency?</vt:lpstr>
      <vt:lpstr>Definitions</vt:lpstr>
      <vt:lpstr>Threads in the Kernel and at User-Level</vt:lpstr>
      <vt:lpstr>Threads vs. Processes</vt:lpstr>
      <vt:lpstr>Thread Abstraction</vt:lpstr>
      <vt:lpstr>Programmer vs. Processor View</vt:lpstr>
      <vt:lpstr>Possible Executions</vt:lpstr>
      <vt:lpstr>Thread Operations</vt:lpstr>
      <vt:lpstr>Thread Context Switch</vt:lpstr>
      <vt:lpstr>Fork/Join Executes a Procedure Call in Parallel</vt:lpstr>
      <vt:lpstr>Example: threadHello</vt:lpstr>
      <vt:lpstr>threadHello: Example Output</vt:lpstr>
      <vt:lpstr>Fork/Join Concurrency</vt:lpstr>
      <vt:lpstr>bzero with fork/join concurrency</vt:lpstr>
      <vt:lpstr>Thread Data Structures</vt:lpstr>
      <vt:lpstr>Thread Metadata</vt:lpstr>
      <vt:lpstr>Thread Lifecycle</vt:lpstr>
      <vt:lpstr>Ready Threads in QNX</vt:lpstr>
      <vt:lpstr>Implementing Threads: Roadmap</vt:lpstr>
      <vt:lpstr>Threads at User and Kernel Level</vt:lpstr>
      <vt:lpstr>Multithreaded OS Kernel</vt:lpstr>
      <vt:lpstr>Thread Stack</vt:lpstr>
      <vt:lpstr>Thread Context Switch</vt:lpstr>
      <vt:lpstr>Voluntary thread context switch</vt:lpstr>
      <vt:lpstr>x86 switch_threads</vt:lpstr>
      <vt:lpstr>Multithreaded User Processes (Take 1)</vt:lpstr>
      <vt:lpstr>Multithreaded User Processes (Take 1)</vt:lpstr>
      <vt:lpstr>Multithreaded User Processes (Take 2)</vt:lpstr>
      <vt:lpstr>Multithreaded User Processes (Take 3)</vt:lpstr>
      <vt:lpstr>Asynchronous I/O as a Alternative to Threads</vt:lpstr>
      <vt:lpstr>Event-Driven Approach</vt:lpstr>
      <vt:lpstr>Question</vt:lpstr>
    </vt:vector>
  </TitlesOfParts>
  <Manager/>
  <Company>University of Washington</Company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Concurrency</dc:title>
  <dc:subject/>
  <dc:creator>Thomas Anderson</dc:creator>
  <cp:keywords/>
  <dc:description>Copyright Thomas Anderson 2012</dc:description>
  <cp:lastModifiedBy>Microsoft Office User</cp:lastModifiedBy>
  <cp:revision>47</cp:revision>
  <cp:lastPrinted>2012-09-28T07:28:16Z</cp:lastPrinted>
  <dcterms:created xsi:type="dcterms:W3CDTF">2014-10-08T04:57:38Z</dcterms:created>
  <dcterms:modified xsi:type="dcterms:W3CDTF">2018-02-05T16:07:44Z</dcterms:modified>
  <cp:category/>
</cp:coreProperties>
</file>