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14" r:id="rId2"/>
    <p:sldId id="256" r:id="rId3"/>
    <p:sldId id="265" r:id="rId4"/>
    <p:sldId id="278" r:id="rId5"/>
    <p:sldId id="306" r:id="rId6"/>
    <p:sldId id="302" r:id="rId7"/>
    <p:sldId id="303" r:id="rId8"/>
    <p:sldId id="304" r:id="rId9"/>
    <p:sldId id="305" r:id="rId10"/>
    <p:sldId id="282" r:id="rId11"/>
    <p:sldId id="307" r:id="rId12"/>
    <p:sldId id="283" r:id="rId13"/>
    <p:sldId id="284" r:id="rId14"/>
    <p:sldId id="315" r:id="rId15"/>
    <p:sldId id="316" r:id="rId16"/>
    <p:sldId id="285" r:id="rId17"/>
    <p:sldId id="296" r:id="rId18"/>
    <p:sldId id="297" r:id="rId19"/>
    <p:sldId id="294" r:id="rId20"/>
    <p:sldId id="317" r:id="rId21"/>
    <p:sldId id="299" r:id="rId22"/>
    <p:sldId id="308" r:id="rId23"/>
    <p:sldId id="309" r:id="rId24"/>
    <p:sldId id="298" r:id="rId25"/>
    <p:sldId id="295" r:id="rId26"/>
    <p:sldId id="318" r:id="rId27"/>
    <p:sldId id="286" r:id="rId28"/>
    <p:sldId id="287" r:id="rId29"/>
    <p:sldId id="288" r:id="rId30"/>
    <p:sldId id="258" r:id="rId31"/>
    <p:sldId id="259" r:id="rId32"/>
    <p:sldId id="273" r:id="rId33"/>
    <p:sldId id="261" r:id="rId34"/>
    <p:sldId id="260" r:id="rId35"/>
    <p:sldId id="262" r:id="rId36"/>
    <p:sldId id="263" r:id="rId37"/>
    <p:sldId id="289" r:id="rId38"/>
    <p:sldId id="291" r:id="rId39"/>
    <p:sldId id="319" r:id="rId40"/>
    <p:sldId id="292" r:id="rId41"/>
    <p:sldId id="290" r:id="rId42"/>
    <p:sldId id="271" r:id="rId43"/>
    <p:sldId id="270" r:id="rId44"/>
    <p:sldId id="310" r:id="rId45"/>
    <p:sldId id="277" r:id="rId46"/>
    <p:sldId id="312" r:id="rId47"/>
    <p:sldId id="313" r:id="rId48"/>
    <p:sldId id="268" r:id="rId49"/>
    <p:sldId id="26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266" r:id="rId61"/>
    <p:sldId id="293" r:id="rId62"/>
    <p:sldId id="300" r:id="rId63"/>
    <p:sldId id="301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71" autoAdjust="0"/>
    <p:restoredTop sz="55270" autoAdjust="0"/>
  </p:normalViewPr>
  <p:slideViewPr>
    <p:cSldViewPr snapToGrid="0" snapToObjects="1">
      <p:cViewPr varScale="1">
        <p:scale>
          <a:sx n="76" d="100"/>
          <a:sy n="76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6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6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9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 way of looking at it: dining </a:t>
            </a:r>
            <a:r>
              <a:rPr lang="en-US" dirty="0" smtClean="0"/>
              <a:t>philosophers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Dining philosophers,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 circle with five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plates.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chopsticks to go around.</a:t>
            </a:r>
          </a:p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they all grab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their chopstick at the same time?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Won’t always get deadlock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depends on the precise order of execution.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., what if one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philosophers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left-handed?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many angels on the head of a pin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1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access: an infinite pool of chopsticks</a:t>
            </a:r>
          </a:p>
          <a:p>
            <a:r>
              <a:rPr lang="en-US" dirty="0" smtClean="0"/>
              <a:t>No preemption: take a chopstick away from a </a:t>
            </a:r>
            <a:r>
              <a:rPr lang="en-US" dirty="0" smtClean="0"/>
              <a:t>philosopher </a:t>
            </a:r>
            <a:r>
              <a:rPr lang="en-US" dirty="0" smtClean="0"/>
              <a:t>if they</a:t>
            </a:r>
            <a:r>
              <a:rPr lang="en-US" baseline="0" dirty="0" smtClean="0"/>
              <a:t> are in deadlock</a:t>
            </a:r>
          </a:p>
          <a:p>
            <a:r>
              <a:rPr lang="en-US" baseline="0" dirty="0" smtClean="0"/>
              <a:t>Wait while holding: grab both chopsticks at once or neither</a:t>
            </a:r>
          </a:p>
          <a:p>
            <a:r>
              <a:rPr lang="en-US" baseline="0" dirty="0" smtClean="0"/>
              <a:t>Circular chain: one left handed </a:t>
            </a:r>
            <a:r>
              <a:rPr lang="en-US" baseline="0" dirty="0" smtClean="0"/>
              <a:t>philosopher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8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additional chopstick anywhere on the table is enough!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Acquire both chopsticks at once?</a:t>
            </a:r>
          </a:p>
          <a:p>
            <a:endParaRPr lang="en-US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we apply lock ordering to dining </a:t>
            </a:r>
            <a:r>
              <a:rPr lang="en-US" baseline="0" dirty="0" smtClean="0"/>
              <a:t>philosopher?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8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Have to stall at step 2 – after that, doomed.  Preventing deadlock means waiting even when the resource you are asking for is available, if some of the resources you will (or may) need are not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3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Deadlock free if when try to grab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chopstick,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it unless it's the last one, and no one would have 2.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67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k-handed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philosophers?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 teenage mutant ninja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philosophers.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Deadlock free if when try to grab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chopsticks: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it unless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it's the last one, and no one would have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it's the next to the last, and no one would have k-1,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7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 crisis -- sum of gas tanks in cars bigger than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storage capacity of tanks.  Usually ok!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thread, force it to give up resources.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traffic example, Godzilla -- picks up a car, hurls it into the east river.  Other three cars can go!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philosopher. 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feature. Of course, what's going to happen,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philosopher's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to fall face first into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clutching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chopstick.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other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philosophers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rush over and pry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chopstick out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his fingers.  Maybe better to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all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dining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philosopher.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isn't always possible -- for instance, with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can't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a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and leave world in a consistent state,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unless the exception handling code is very carefully written.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Continue even though you don’t have the resource you need --- e.g., Amazon will say you can have a book, if the inventory subsystem doesn’t reply quickly enough (wrong answer quickly is better than the right answer slowly)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Roll back actions of deadlocked threads (transactions)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technique in databases.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 the reverse button on the VCR.  Pretend the last few minutes didn't happen.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 -- allow you to do this rollback, to beginning of transaction. How many of you have seen Groundhog Day?  Screenwriter must have taken 451!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Common technique in databases.  Of course, if restart in exactly the same way, might still get deadlock.  So roll only one car back.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08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to source code control</a:t>
            </a:r>
            <a:r>
              <a:rPr lang="en-US" baseline="0" dirty="0" smtClean="0"/>
              <a:t> –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you take a copy of the source tree, and only check in if no one else has changed it in the meantime.  Otherwise, integrate and start over.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9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8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speedup curves – often get speedup that’s worse than sequential version, or tops out at a factor of 2-3, even with 10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expect to see?</a:t>
            </a:r>
          </a:p>
          <a:p>
            <a:endParaRPr lang="en-US" dirty="0" smtClean="0"/>
          </a:p>
          <a:p>
            <a:r>
              <a:rPr lang="en-US" dirty="0" smtClean="0"/>
              <a:t>Test</a:t>
            </a:r>
            <a:r>
              <a:rPr lang="en-US" baseline="0" dirty="0" smtClean="0"/>
              <a:t> 1 is the baseline – not quite sequential performance, but close.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2 is whether two processors accessing memory in parallel conflict with each other.  They don’t.  Why not?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(disk space -- what would you think if I took space for your files?)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(mutual exclusion is a weird kind of resource!)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Deadlock won't always happen with this code, but it might.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you release a piece of software, and you tested it, there it is, controlling the nuclear power plant, and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whamo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 deadlock!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happens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Deadlock can happen with any kind of resource.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jam -- twice as many cars in Manhattan as there are parking spaces (1/2 the city out at 3am looking for parking!)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what if people didn't obey traffic signals?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of intersection -- 4 cars (represent as arrows), turning left.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Deadlocks can occur with multiple resources.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you can't decompose the problem -- can't solve deadlock for each resource independently.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example:  one thread grabs the memory it needs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another grabs disk space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another grabs the tape drive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each waits for the other to release.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9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Spring 2018</a:t>
            </a:r>
            <a:r>
              <a:rPr lang="en-US" dirty="0" smtClean="0"/>
              <a:t> </a:t>
            </a:r>
            <a:r>
              <a:rPr lang="en-US" dirty="0" smtClean="0"/>
              <a:t>Lecture Notes</a:t>
            </a:r>
          </a:p>
          <a:p>
            <a:r>
              <a:rPr lang="en-US" dirty="0" smtClean="0"/>
              <a:t>Chapter 6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adapted </a:t>
            </a:r>
            <a:r>
              <a:rPr lang="en-US" sz="2200" dirty="0" smtClean="0"/>
              <a:t>from Tom Anderson’s slides on OSPP web </a:t>
            </a:r>
            <a:r>
              <a:rPr lang="en-US" sz="2200" dirty="0" smtClean="0"/>
              <a:t>site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062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// A counter protected by a spinlock</a:t>
            </a:r>
          </a:p>
          <a:p>
            <a:pPr>
              <a:buNone/>
            </a:pPr>
            <a:r>
              <a:rPr lang="en-US" dirty="0" err="1" smtClean="0"/>
              <a:t>Counter::Increment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while (</a:t>
            </a:r>
            <a:r>
              <a:rPr lang="en-US" dirty="0" err="1" smtClean="0"/>
              <a:t>test_and_set(&amp;lock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   ;</a:t>
            </a:r>
          </a:p>
          <a:p>
            <a:pPr>
              <a:buNone/>
            </a:pPr>
            <a:r>
              <a:rPr lang="en-US" dirty="0" smtClean="0"/>
              <a:t>    value++;</a:t>
            </a:r>
          </a:p>
          <a:p>
            <a:pPr>
              <a:buNone/>
            </a:pPr>
            <a:r>
              <a:rPr lang="en-US" dirty="0" smtClean="0"/>
              <a:t>    lock = FREE;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Test of Cache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Array of 1K counters, each protected by a separate spinlock</a:t>
            </a:r>
          </a:p>
          <a:p>
            <a:pPr lvl="1"/>
            <a:r>
              <a:rPr lang="en-US" dirty="0" smtClean="0"/>
              <a:t>Array small enough to fit in cache</a:t>
            </a:r>
          </a:p>
          <a:p>
            <a:r>
              <a:rPr lang="en-US" dirty="0" smtClean="0"/>
              <a:t>Test 1: one thread loops over array</a:t>
            </a:r>
          </a:p>
          <a:p>
            <a:r>
              <a:rPr lang="en-US" dirty="0" smtClean="0"/>
              <a:t>Test 2: two threads loop over different arrays</a:t>
            </a:r>
          </a:p>
          <a:p>
            <a:r>
              <a:rPr lang="en-US" dirty="0" smtClean="0"/>
              <a:t>Test 3: two threads loop over single array</a:t>
            </a:r>
          </a:p>
          <a:p>
            <a:r>
              <a:rPr lang="en-US" dirty="0" smtClean="0"/>
              <a:t>Test 4: two threads loop over alternate elements in single array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(64 core AMD </a:t>
            </a:r>
            <a:r>
              <a:rPr lang="en-US" dirty="0" err="1" smtClean="0"/>
              <a:t>Opteron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One thread</a:t>
                      </a:r>
                      <a:r>
                        <a:rPr lang="en-US" sz="2800" baseline="0" dirty="0" smtClean="0"/>
                        <a:t>, one 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51 cycles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Two threads, two arrays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52 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Two threads, one 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Two</a:t>
                      </a:r>
                      <a:r>
                        <a:rPr lang="en-US" sz="2800" baseline="0" dirty="0" smtClean="0"/>
                        <a:t> threads, odd/even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Lock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5070" cy="49220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Fine-grained locking</a:t>
            </a:r>
          </a:p>
          <a:p>
            <a:pPr lvl="1"/>
            <a:r>
              <a:rPr lang="en-US" dirty="0" smtClean="0"/>
              <a:t>Partition object into subsets, each protected by its own lock</a:t>
            </a:r>
          </a:p>
          <a:p>
            <a:pPr lvl="1"/>
            <a:r>
              <a:rPr lang="en-US" dirty="0" smtClean="0"/>
              <a:t>Example: hash table buckets</a:t>
            </a:r>
          </a:p>
          <a:p>
            <a:r>
              <a:rPr lang="en-US" dirty="0" smtClean="0"/>
              <a:t>Per-processor data structures</a:t>
            </a:r>
          </a:p>
          <a:p>
            <a:pPr lvl="1"/>
            <a:r>
              <a:rPr lang="en-US" dirty="0" smtClean="0"/>
              <a:t>Partition object so that most/all accesses are made by one processor</a:t>
            </a:r>
          </a:p>
          <a:p>
            <a:pPr lvl="1"/>
            <a:r>
              <a:rPr lang="en-US" dirty="0" smtClean="0"/>
              <a:t>Example: per-processor heap</a:t>
            </a:r>
          </a:p>
          <a:p>
            <a:r>
              <a:rPr lang="en-US" dirty="0" smtClean="0"/>
              <a:t>Ownership/Staged architecture</a:t>
            </a:r>
          </a:p>
          <a:p>
            <a:pPr lvl="1"/>
            <a:r>
              <a:rPr lang="en-US" dirty="0" smtClean="0"/>
              <a:t>Only one thread at a time accesses shared data</a:t>
            </a:r>
          </a:p>
          <a:p>
            <a:pPr lvl="1"/>
            <a:r>
              <a:rPr lang="en-US" dirty="0" smtClean="0"/>
              <a:t>Example: pipeline of threads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Linus Shares His Opinion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seem to have this blue-eyed belief that locking is </a:t>
            </a:r>
            <a:r>
              <a:rPr lang="en-US" dirty="0" smtClean="0"/>
              <a:t>simple. It's </a:t>
            </a:r>
            <a:r>
              <a:rPr lang="en-US" dirty="0"/>
              <a:t>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... </a:t>
            </a:r>
            <a:r>
              <a:rPr lang="en-US" dirty="0"/>
              <a:t>you talk about the locking cost as if something like a </a:t>
            </a:r>
            <a:r>
              <a:rPr lang="en-US" dirty="0" smtClean="0"/>
              <a:t>12-20 cycles </a:t>
            </a:r>
            <a:r>
              <a:rPr lang="en-US" dirty="0"/>
              <a:t>is "free". That's pure [BS]. Even if it's </a:t>
            </a:r>
            <a:r>
              <a:rPr lang="en-US" dirty="0" smtClean="0"/>
              <a:t>uncontended, you're </a:t>
            </a:r>
            <a:r>
              <a:rPr lang="en-US" dirty="0"/>
              <a:t>dirtying </a:t>
            </a:r>
            <a:r>
              <a:rPr lang="en-US" dirty="0" err="1"/>
              <a:t>cachelines</a:t>
            </a:r>
            <a:r>
              <a:rPr lang="en-US" dirty="0"/>
              <a:t> in the L1. Guess what? If you </a:t>
            </a:r>
            <a:r>
              <a:rPr lang="en-US" dirty="0" smtClean="0"/>
              <a:t>have </a:t>
            </a:r>
            <a:r>
              <a:rPr lang="en-US" dirty="0" err="1" smtClean="0"/>
              <a:t>finegrained</a:t>
            </a:r>
            <a:r>
              <a:rPr lang="en-US" dirty="0" smtClean="0"/>
              <a:t> </a:t>
            </a:r>
            <a:r>
              <a:rPr lang="en-US" dirty="0"/>
              <a:t>locking for lots of objects, the cost of all </a:t>
            </a:r>
            <a:r>
              <a:rPr lang="en-US" dirty="0" smtClean="0"/>
              <a:t>that extra </a:t>
            </a:r>
            <a:r>
              <a:rPr lang="en-US" dirty="0"/>
              <a:t>cache traffic is really bad, and takes up a </a:t>
            </a:r>
            <a:r>
              <a:rPr lang="en-US" dirty="0" smtClean="0"/>
              <a:t>valuable resource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result: very few people actually do fine-grained locking </a:t>
            </a:r>
            <a:r>
              <a:rPr lang="en-US" dirty="0" smtClean="0"/>
              <a:t>at all</a:t>
            </a:r>
            <a:r>
              <a:rPr lang="en-US" dirty="0"/>
              <a:t>. It's damn hard, and it easily eats up 50%+ of your </a:t>
            </a:r>
            <a:r>
              <a:rPr lang="en-US" dirty="0" smtClean="0"/>
              <a:t>CPU cycles </a:t>
            </a:r>
            <a:r>
              <a:rPr lang="en-US" dirty="0"/>
              <a:t>if you do it wrong. You spend years getting it right </a:t>
            </a:r>
            <a:r>
              <a:rPr lang="en-US" dirty="0" smtClean="0"/>
              <a:t>for anything </a:t>
            </a:r>
            <a:r>
              <a:rPr lang="en-US" dirty="0"/>
              <a:t>but the most trivial case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[from </a:t>
            </a:r>
            <a:r>
              <a:rPr lang="en-US" dirty="0"/>
              <a:t>realworldtech.com, June 6, </a:t>
            </a:r>
            <a:r>
              <a:rPr lang="en-US" dirty="0" smtClean="0"/>
              <a:t>2013]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8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570"/>
            <a:ext cx="8229600" cy="4643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Fine-grained locking comes at a cost, however. In a kernel with thousands of locks, it can be very hard to know which locks you need—and in which order you should acquire them—to perform a specific operation. Remember that locking bugs can be very difficult to find; more locks provide more opportunities for truly nasty locking bugs to creep into the kernel. Fine-grained locking can bring a level of complexity that, over the long term, can have a large, adverse effect on the maintainability of the kernel.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Locking in a device driver is usually relatively straightforward; you can have a single lock that covers everything you do, or you can create one lock for every device you manage. As a general rule, you should start with relatively coarse locking unless you have a real reason to believe that contention could be a problem. Resist the urge to optimize prematurely; the real performance constraints often show up in unexpected places.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If you do suspect that lock contention is hurting performance, you may find the </a:t>
            </a:r>
            <a:r>
              <a:rPr lang="en-US" sz="1600" dirty="0" err="1"/>
              <a:t>lockmeter</a:t>
            </a:r>
            <a:r>
              <a:rPr lang="en-US" sz="1600" dirty="0"/>
              <a:t> tool useful. This patch (available at http://oss.sgi.com/projects/lockmeter/) instruments the kernel to measure time spent waiting in locks. By looking at the report, you are able to determine quickly whether lock contention is truly the problem or not.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100" dirty="0" smtClean="0"/>
              <a:t>From "Locking </a:t>
            </a:r>
            <a:r>
              <a:rPr lang="en-US" sz="1100" dirty="0"/>
              <a:t>Traps," sec. 5.6 in J. </a:t>
            </a:r>
            <a:r>
              <a:rPr lang="en-US" sz="1100" dirty="0" err="1"/>
              <a:t>Corbet</a:t>
            </a:r>
            <a:r>
              <a:rPr lang="en-US" sz="1100" dirty="0"/>
              <a:t>, G. </a:t>
            </a:r>
            <a:r>
              <a:rPr lang="en-US" sz="1100" dirty="0" err="1"/>
              <a:t>Kroah</a:t>
            </a:r>
            <a:r>
              <a:rPr lang="en-US" sz="1100" dirty="0"/>
              <a:t>-Hartman, and A. </a:t>
            </a:r>
            <a:r>
              <a:rPr lang="en-US" sz="1100" dirty="0" smtClean="0"/>
              <a:t>Rubin, Linux </a:t>
            </a:r>
            <a:r>
              <a:rPr lang="en-US" sz="1100" dirty="0"/>
              <a:t>Device Drivers, www.makelinux.net/ldd3/chp-5-sect-6</a:t>
            </a:r>
          </a:p>
        </p:txBody>
      </p:sp>
    </p:spTree>
    <p:extLst>
      <p:ext uri="{BB962C8B-B14F-4D97-AF65-F5344CB8AC3E}">
        <p14:creationId xmlns:p14="http://schemas.microsoft.com/office/powerpoint/2010/main" val="180028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Locks are Still Mostly Busy?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485"/>
          </a:xfrm>
        </p:spPr>
        <p:txBody>
          <a:bodyPr>
            <a:normAutofit/>
          </a:bodyPr>
          <a:lstStyle/>
          <a:p>
            <a:r>
              <a:rPr lang="en-US" dirty="0" smtClean="0"/>
              <a:t>MCS Locks</a:t>
            </a:r>
          </a:p>
          <a:p>
            <a:pPr lvl="1"/>
            <a:r>
              <a:rPr lang="en-US" dirty="0" smtClean="0"/>
              <a:t>Optimize lock implementation for when lock is contended</a:t>
            </a:r>
          </a:p>
          <a:p>
            <a:r>
              <a:rPr lang="en-US" dirty="0" smtClean="0"/>
              <a:t>RCU (read-copy-update)</a:t>
            </a:r>
          </a:p>
          <a:p>
            <a:pPr lvl="1"/>
            <a:r>
              <a:rPr lang="en-US" dirty="0" smtClean="0"/>
              <a:t>Efficient readers/writers lock used in Linux kernel</a:t>
            </a:r>
          </a:p>
          <a:p>
            <a:pPr lvl="1"/>
            <a:r>
              <a:rPr lang="en-US" dirty="0" smtClean="0"/>
              <a:t>Readers proceed without first acquiring lock</a:t>
            </a:r>
          </a:p>
          <a:p>
            <a:pPr lvl="1"/>
            <a:r>
              <a:rPr lang="en-US" dirty="0" smtClean="0"/>
              <a:t>Writer ensures that readers are done</a:t>
            </a:r>
          </a:p>
          <a:p>
            <a:r>
              <a:rPr lang="en-US" dirty="0" smtClean="0"/>
              <a:t>Both rely on atomic read-modify-write instructions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Test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Counter::Increment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while (</a:t>
            </a:r>
            <a:r>
              <a:rPr lang="en-US" dirty="0" err="1" smtClean="0"/>
              <a:t>test_and_set(&amp;lock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   ;</a:t>
            </a:r>
          </a:p>
          <a:p>
            <a:pPr>
              <a:buNone/>
            </a:pPr>
            <a:r>
              <a:rPr lang="en-US" dirty="0" smtClean="0"/>
              <a:t>    value++;</a:t>
            </a:r>
          </a:p>
          <a:p>
            <a:pPr>
              <a:buNone/>
            </a:pPr>
            <a:r>
              <a:rPr lang="en-US" dirty="0" smtClean="0"/>
              <a:t>    lock = FREE;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What happens if many processors try to acquire the lock at the same time?</a:t>
            </a:r>
          </a:p>
          <a:p>
            <a:pPr lvl="1"/>
            <a:r>
              <a:rPr lang="en-US" dirty="0" smtClean="0"/>
              <a:t>Hardware doesn’t prioritize FREE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507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 with Test and Test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Counter::Increment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while (lock == BUSY &amp;&amp; </a:t>
            </a:r>
            <a:r>
              <a:rPr lang="en-US" dirty="0" err="1" smtClean="0"/>
              <a:t>test_and_set(&amp;lock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   ;</a:t>
            </a:r>
          </a:p>
          <a:p>
            <a:pPr>
              <a:buNone/>
            </a:pPr>
            <a:r>
              <a:rPr lang="en-US" dirty="0" smtClean="0"/>
              <a:t>    value++;</a:t>
            </a:r>
          </a:p>
          <a:p>
            <a:pPr>
              <a:buNone/>
            </a:pPr>
            <a:r>
              <a:rPr lang="en-US" dirty="0" smtClean="0"/>
              <a:t>    lock = FREE;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What happens if many processors try to acquire the lock?</a:t>
            </a:r>
          </a:p>
          <a:p>
            <a:pPr lvl="1"/>
            <a:r>
              <a:rPr lang="en-US" dirty="0" smtClean="0"/>
              <a:t>Lock value pings between caches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(and Test) and Set Performance</a:t>
            </a:r>
            <a:endParaRPr lang="en-US" dirty="0"/>
          </a:p>
        </p:txBody>
      </p:sp>
      <p:pic>
        <p:nvPicPr>
          <p:cNvPr id="4" name="Content Placeholder 3" descr="ch6-13_mcsperf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7783" r="-17783"/>
          <a:stretch>
            <a:fillRect/>
          </a:stretch>
        </p:blipFill>
        <p:spPr>
          <a:xfrm>
            <a:off x="-455820" y="1098074"/>
            <a:ext cx="10473326" cy="57599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Multi-Object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(and Test) and Set Performance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700" y="1417638"/>
            <a:ext cx="6920919" cy="5031419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366634" y="1464357"/>
            <a:ext cx="1269507" cy="506028"/>
          </a:xfrm>
          <a:prstGeom prst="borderCallout1">
            <a:avLst>
              <a:gd name="adj1" fmla="val 52083"/>
              <a:gd name="adj2" fmla="val -641"/>
              <a:gd name="adj3" fmla="val 52851"/>
              <a:gd name="adj4" fmla="val -208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contention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813612" y="2999228"/>
            <a:ext cx="1269507" cy="1022356"/>
          </a:xfrm>
          <a:prstGeom prst="borderCallout1">
            <a:avLst>
              <a:gd name="adj1" fmla="val -1761"/>
              <a:gd name="adj2" fmla="val 40618"/>
              <a:gd name="adj3" fmla="val -31880"/>
              <a:gd name="adj4" fmla="val 40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imilar to a broadcast wakeup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814916" y="4610152"/>
            <a:ext cx="1269507" cy="993022"/>
          </a:xfrm>
          <a:prstGeom prst="borderCallout1">
            <a:avLst>
              <a:gd name="adj1" fmla="val 43109"/>
              <a:gd name="adj2" fmla="val -2040"/>
              <a:gd name="adj3" fmla="val 42553"/>
              <a:gd name="adj4" fmla="val -243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imilar to a signal wakeup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Insert a delay in the spin loop</a:t>
            </a:r>
          </a:p>
          <a:p>
            <a:pPr lvl="1"/>
            <a:r>
              <a:rPr lang="en-US" dirty="0" smtClean="0"/>
              <a:t>Helps but acquire is slow when not much contention</a:t>
            </a:r>
          </a:p>
          <a:p>
            <a:r>
              <a:rPr lang="en-US" dirty="0" smtClean="0"/>
              <a:t>Spin adaptively</a:t>
            </a:r>
          </a:p>
          <a:p>
            <a:pPr lvl="1"/>
            <a:r>
              <a:rPr lang="en-US" dirty="0" smtClean="0"/>
              <a:t>No delay if few waiting</a:t>
            </a:r>
          </a:p>
          <a:p>
            <a:pPr lvl="1"/>
            <a:r>
              <a:rPr lang="en-US" dirty="0" smtClean="0"/>
              <a:t>Longer delay if many waiting</a:t>
            </a:r>
          </a:p>
          <a:p>
            <a:pPr lvl="1"/>
            <a:r>
              <a:rPr lang="en-US" dirty="0" smtClean="0"/>
              <a:t>Guess number of waiters by how long you wait</a:t>
            </a:r>
          </a:p>
          <a:p>
            <a:r>
              <a:rPr lang="en-US" dirty="0" smtClean="0"/>
              <a:t>MCS</a:t>
            </a:r>
          </a:p>
          <a:p>
            <a:pPr lvl="1"/>
            <a:r>
              <a:rPr lang="en-US" dirty="0" smtClean="0"/>
              <a:t>Create a linked list of waiters using </a:t>
            </a:r>
            <a:r>
              <a:rPr lang="en-US" dirty="0" err="1" smtClean="0"/>
              <a:t>compareAndSwap</a:t>
            </a:r>
            <a:endParaRPr lang="en-US" dirty="0" smtClean="0"/>
          </a:p>
          <a:p>
            <a:pPr lvl="1"/>
            <a:r>
              <a:rPr lang="en-US" dirty="0" smtClean="0"/>
              <a:t>Spin on a per-processor location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</a:t>
            </a:r>
            <a:r>
              <a:rPr lang="en-US" dirty="0" err="1" smtClean="0"/>
              <a:t>CompareAndSwap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a memory word</a:t>
            </a:r>
          </a:p>
          <a:p>
            <a:r>
              <a:rPr lang="en-US" dirty="0" smtClean="0"/>
              <a:t>Check that the value of the memory word hasn’t changed from what you expect</a:t>
            </a:r>
          </a:p>
          <a:p>
            <a:pPr lvl="1"/>
            <a:r>
              <a:rPr lang="en-US" dirty="0" smtClean="0"/>
              <a:t>E.g., no other thread did </a:t>
            </a:r>
            <a:r>
              <a:rPr lang="en-US" dirty="0" err="1" smtClean="0"/>
              <a:t>compareAndSwap</a:t>
            </a:r>
            <a:r>
              <a:rPr lang="en-US" dirty="0" smtClean="0"/>
              <a:t> first</a:t>
            </a:r>
          </a:p>
          <a:p>
            <a:r>
              <a:rPr lang="en-US" dirty="0" smtClean="0"/>
              <a:t>If it has changed, return an error (and loop)</a:t>
            </a:r>
          </a:p>
          <a:p>
            <a:r>
              <a:rPr lang="en-US" dirty="0" smtClean="0"/>
              <a:t>If it has not changed, set the memory word to a new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Maintain a list of threads waiting for the lock</a:t>
            </a:r>
          </a:p>
          <a:p>
            <a:pPr lvl="1"/>
            <a:r>
              <a:rPr lang="en-US" dirty="0" smtClean="0"/>
              <a:t>Front of list holds the lock</a:t>
            </a:r>
          </a:p>
          <a:p>
            <a:pPr lvl="1"/>
            <a:r>
              <a:rPr lang="en-US" dirty="0" err="1" smtClean="0"/>
              <a:t>MCSLock::tail</a:t>
            </a:r>
            <a:r>
              <a:rPr lang="en-US" dirty="0" smtClean="0"/>
              <a:t> is last thread in list</a:t>
            </a:r>
          </a:p>
          <a:p>
            <a:pPr lvl="1"/>
            <a:r>
              <a:rPr lang="en-US" dirty="0" smtClean="0"/>
              <a:t>New thread uses </a:t>
            </a:r>
            <a:r>
              <a:rPr lang="en-US" dirty="0" err="1" smtClean="0"/>
              <a:t>CompareAndSwap</a:t>
            </a:r>
            <a:r>
              <a:rPr lang="en-US" dirty="0" smtClean="0"/>
              <a:t> to add to the tail</a:t>
            </a:r>
          </a:p>
          <a:p>
            <a:r>
              <a:rPr lang="en-US" dirty="0" smtClean="0"/>
              <a:t>Lock is passed by setting next-&gt;</a:t>
            </a:r>
            <a:r>
              <a:rPr lang="en-US" dirty="0" err="1" smtClean="0"/>
              <a:t>needToWait</a:t>
            </a:r>
            <a:r>
              <a:rPr lang="en-US" dirty="0" smtClean="0"/>
              <a:t> = FALSE;</a:t>
            </a:r>
          </a:p>
          <a:p>
            <a:pPr lvl="1"/>
            <a:r>
              <a:rPr lang="en-US" dirty="0" smtClean="0"/>
              <a:t>Next thread spins while its </a:t>
            </a:r>
            <a:r>
              <a:rPr lang="en-US" dirty="0" err="1" smtClean="0"/>
              <a:t>needToWait</a:t>
            </a:r>
            <a:r>
              <a:rPr lang="en-US" dirty="0" smtClean="0"/>
              <a:t> is TRUE</a:t>
            </a:r>
          </a:p>
          <a:p>
            <a:pPr lvl="1">
              <a:buNone/>
            </a:pPr>
            <a:r>
              <a:rPr lang="en-US" dirty="0" smtClean="0"/>
              <a:t>TCB {</a:t>
            </a:r>
          </a:p>
          <a:p>
            <a:pPr lvl="1">
              <a:buNone/>
            </a:pPr>
            <a:r>
              <a:rPr lang="en-US" dirty="0" smtClean="0"/>
              <a:t>        TCB *next;                 // next in line</a:t>
            </a:r>
          </a:p>
          <a:p>
            <a:pPr lvl="1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needToWait</a:t>
            </a:r>
            <a:r>
              <a:rPr lang="en-US" dirty="0" smtClean="0"/>
              <a:t>;  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err="1" smtClean="0"/>
              <a:t>MCSLock</a:t>
            </a:r>
            <a:r>
              <a:rPr lang="en-US" dirty="0" smtClean="0"/>
              <a:t> {</a:t>
            </a:r>
          </a:p>
          <a:p>
            <a:pPr lvl="1">
              <a:buNone/>
            </a:pPr>
            <a:r>
              <a:rPr lang="en-US" dirty="0" smtClean="0"/>
              <a:t>        Queue *tail = NULL; // end of line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Lock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03300"/>
            <a:ext cx="4191000" cy="56547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MCSLock::acquire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Queue ∗</a:t>
            </a:r>
            <a:r>
              <a:rPr lang="en-US" dirty="0" err="1" smtClean="0"/>
              <a:t>oldTail</a:t>
            </a:r>
            <a:r>
              <a:rPr lang="en-US" dirty="0" smtClean="0"/>
              <a:t> = tail;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−&gt;next = NULL;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</a:t>
            </a:r>
            <a:r>
              <a:rPr lang="en-US" dirty="0" err="1" smtClean="0"/>
              <a:t>needToWait</a:t>
            </a:r>
            <a:r>
              <a:rPr lang="en-US" dirty="0" smtClean="0"/>
              <a:t> = TRUE;</a:t>
            </a:r>
          </a:p>
          <a:p>
            <a:pPr>
              <a:buNone/>
            </a:pPr>
            <a:r>
              <a:rPr lang="en-US" dirty="0" smtClean="0"/>
              <a:t>    while (!</a:t>
            </a:r>
            <a:r>
              <a:rPr lang="en-US" dirty="0" err="1" smtClean="0"/>
              <a:t>compareAndSwap(&amp;tail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oldTail</a:t>
            </a:r>
            <a:r>
              <a:rPr lang="en-US" dirty="0" smtClean="0"/>
              <a:t>, &amp;</a:t>
            </a:r>
            <a:r>
              <a:rPr lang="en-US" dirty="0" err="1" smtClean="0"/>
              <a:t>myTCB</a:t>
            </a:r>
            <a:r>
              <a:rPr lang="en-US" dirty="0" smtClean="0"/>
              <a:t>)) {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oldTail</a:t>
            </a:r>
            <a:r>
              <a:rPr lang="en-US" dirty="0" smtClean="0"/>
              <a:t> = tail;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oldTail</a:t>
            </a:r>
            <a:r>
              <a:rPr lang="en-US" dirty="0" smtClean="0"/>
              <a:t> != NULL)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oldTail</a:t>
            </a:r>
            <a:r>
              <a:rPr lang="en-US" dirty="0" smtClean="0"/>
              <a:t>−&gt;next = </a:t>
            </a:r>
            <a:r>
              <a:rPr lang="en-US" dirty="0" err="1" smtClean="0"/>
              <a:t>myTCB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memory_barrier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    while (</a:t>
            </a:r>
            <a:r>
              <a:rPr lang="en-US" dirty="0" err="1" smtClean="0"/>
              <a:t>myTCB</a:t>
            </a:r>
            <a:r>
              <a:rPr lang="en-US" dirty="0" smtClean="0"/>
              <a:t>−&gt;</a:t>
            </a:r>
            <a:r>
              <a:rPr lang="en-US" dirty="0" err="1" smtClean="0"/>
              <a:t>needToWait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03300"/>
            <a:ext cx="4495800" cy="54380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MCSLock::release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compareAndSwap(&amp;tail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myTCB</a:t>
            </a:r>
            <a:r>
              <a:rPr lang="en-US" dirty="0" smtClean="0"/>
              <a:t>, NULL)) { </a:t>
            </a:r>
          </a:p>
          <a:p>
            <a:pPr>
              <a:buNone/>
            </a:pPr>
            <a:r>
              <a:rPr lang="en-US" dirty="0" smtClean="0"/>
              <a:t>        while (</a:t>
            </a:r>
            <a:r>
              <a:rPr lang="en-US" dirty="0" err="1" smtClean="0"/>
              <a:t>myTCB</a:t>
            </a:r>
            <a:r>
              <a:rPr lang="en-US" dirty="0" smtClean="0"/>
              <a:t>−&gt;next == NULL)</a:t>
            </a:r>
            <a:br>
              <a:rPr lang="en-US" dirty="0" smtClean="0"/>
            </a:br>
            <a:r>
              <a:rPr lang="en-US" dirty="0" smtClean="0"/>
              <a:t>       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−&gt;next−&gt;</a:t>
            </a:r>
            <a:r>
              <a:rPr lang="en-US" dirty="0" err="1" smtClean="0"/>
              <a:t>needToWait</a:t>
            </a:r>
            <a:r>
              <a:rPr lang="en-US" dirty="0" smtClean="0"/>
              <a:t>=FALSE;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In Operation</a:t>
            </a:r>
            <a:endParaRPr lang="en-US" dirty="0"/>
          </a:p>
        </p:txBody>
      </p:sp>
      <p:pic>
        <p:nvPicPr>
          <p:cNvPr id="4" name="Content Placeholder 3" descr="ch6-14_mcsop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7783" r="-17783"/>
          <a:stretch>
            <a:fillRect/>
          </a:stretch>
        </p:blipFill>
        <p:spPr>
          <a:xfrm>
            <a:off x="-864771" y="873168"/>
            <a:ext cx="11185980" cy="615185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In </a:t>
            </a:r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290" y="1571347"/>
            <a:ext cx="8294509" cy="36495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584964"/>
            <a:ext cx="8229600" cy="72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Diagram from A.S. </a:t>
            </a:r>
            <a:r>
              <a:rPr lang="en-US" sz="1200" dirty="0" err="1" smtClean="0"/>
              <a:t>Tanenbaum</a:t>
            </a:r>
            <a:r>
              <a:rPr lang="en-US" sz="1200" dirty="0" smtClean="0"/>
              <a:t>, Modern Operating Systems,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ed., as appears in A.S. </a:t>
            </a:r>
            <a:r>
              <a:rPr lang="en-US" sz="1200" dirty="0" err="1" smtClean="0"/>
              <a:t>Tanenbaum</a:t>
            </a:r>
            <a:r>
              <a:rPr lang="en-US" sz="1200" dirty="0" smtClean="0"/>
              <a:t>, “Multiprocessor Operating Systems,” </a:t>
            </a:r>
            <a:r>
              <a:rPr lang="en-US" sz="1200" dirty="0" err="1" smtClean="0"/>
              <a:t>InformIT</a:t>
            </a:r>
            <a:r>
              <a:rPr lang="en-US" sz="1200" dirty="0"/>
              <a:t>,  March 22, 2002, http://</a:t>
            </a:r>
            <a:r>
              <a:rPr lang="en-US" sz="1200" dirty="0" smtClean="0"/>
              <a:t>www.informit.com/articles/article.aspx?p=26027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5067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Read-Copy-Update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very fast reads to shared data </a:t>
            </a:r>
          </a:p>
          <a:p>
            <a:pPr lvl="1"/>
            <a:r>
              <a:rPr lang="en-US" dirty="0" smtClean="0"/>
              <a:t>Reads proceed without first acquiring a lock</a:t>
            </a:r>
          </a:p>
          <a:p>
            <a:pPr lvl="1"/>
            <a:r>
              <a:rPr lang="en-US" dirty="0" smtClean="0"/>
              <a:t>OK if write is (very) slow</a:t>
            </a:r>
          </a:p>
          <a:p>
            <a:r>
              <a:rPr lang="en-US" dirty="0" smtClean="0"/>
              <a:t>Restricted update</a:t>
            </a:r>
          </a:p>
          <a:p>
            <a:pPr lvl="1"/>
            <a:r>
              <a:rPr lang="en-US" dirty="0" smtClean="0"/>
              <a:t>Writer computes new version of data structure </a:t>
            </a:r>
          </a:p>
          <a:p>
            <a:pPr lvl="1"/>
            <a:r>
              <a:rPr lang="en-US" dirty="0" smtClean="0"/>
              <a:t>Publishes new version with a single atomic instruction</a:t>
            </a:r>
          </a:p>
          <a:p>
            <a:r>
              <a:rPr lang="en-US" dirty="0" smtClean="0"/>
              <a:t>Multiple concurrent versions</a:t>
            </a:r>
          </a:p>
          <a:p>
            <a:pPr lvl="1"/>
            <a:r>
              <a:rPr lang="en-US" dirty="0" smtClean="0"/>
              <a:t>Readers may see old or new version</a:t>
            </a:r>
          </a:p>
          <a:p>
            <a:r>
              <a:rPr lang="en-US" dirty="0" smtClean="0"/>
              <a:t>Integration with thread scheduler</a:t>
            </a:r>
          </a:p>
          <a:p>
            <a:pPr lvl="1"/>
            <a:r>
              <a:rPr lang="en-US" dirty="0" smtClean="0"/>
              <a:t>Guarantee all readers complete within grace period, and then garbage collect old version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Read-Copy-Update</a:t>
            </a:r>
            <a:endParaRPr lang="en-US" dirty="0"/>
          </a:p>
        </p:txBody>
      </p:sp>
      <p:pic>
        <p:nvPicPr>
          <p:cNvPr id="4" name="Content Placeholder 3" descr="ch6-11_rcuTimelin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635" b="-1635"/>
          <a:stretch>
            <a:fillRect/>
          </a:stretch>
        </p:blipFill>
        <p:spPr>
          <a:xfrm>
            <a:off x="-431764" y="1111304"/>
            <a:ext cx="9935076" cy="5463909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Read-Copy-Update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Readers disable interrupts on entry</a:t>
            </a:r>
          </a:p>
          <a:p>
            <a:pPr lvl="1"/>
            <a:r>
              <a:rPr lang="en-US" dirty="0" smtClean="0"/>
              <a:t>Guarantees they complete critical section in a timely fashion</a:t>
            </a:r>
          </a:p>
          <a:p>
            <a:pPr lvl="1"/>
            <a:r>
              <a:rPr lang="en-US" dirty="0" smtClean="0"/>
              <a:t>No read or write lock</a:t>
            </a:r>
          </a:p>
          <a:p>
            <a:r>
              <a:rPr lang="en-US" dirty="0" smtClean="0"/>
              <a:t>Writer</a:t>
            </a:r>
          </a:p>
          <a:p>
            <a:pPr lvl="1"/>
            <a:r>
              <a:rPr lang="en-US" dirty="0" smtClean="0"/>
              <a:t>Acquire write lock</a:t>
            </a:r>
          </a:p>
          <a:p>
            <a:pPr lvl="1"/>
            <a:r>
              <a:rPr lang="en-US" dirty="0" smtClean="0"/>
              <a:t>Compute new data structure</a:t>
            </a:r>
          </a:p>
          <a:p>
            <a:pPr lvl="1"/>
            <a:r>
              <a:rPr lang="en-US" dirty="0" smtClean="0"/>
              <a:t>Publish new version with atomic instruction</a:t>
            </a:r>
          </a:p>
          <a:p>
            <a:pPr lvl="1"/>
            <a:r>
              <a:rPr lang="en-US" dirty="0" smtClean="0"/>
              <a:t>Release write lock</a:t>
            </a:r>
          </a:p>
          <a:p>
            <a:pPr lvl="1"/>
            <a:r>
              <a:rPr lang="en-US" dirty="0" smtClean="0"/>
              <a:t>Wait for time slice on each CPU</a:t>
            </a:r>
          </a:p>
          <a:p>
            <a:pPr lvl="1"/>
            <a:r>
              <a:rPr lang="en-US" dirty="0" smtClean="0"/>
              <a:t>Only then, garbage collect old version of data structure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we try to synchronize across multiple objects in a large program?</a:t>
            </a:r>
          </a:p>
          <a:p>
            <a:pPr lvl="1"/>
            <a:r>
              <a:rPr lang="en-US" dirty="0" smtClean="0"/>
              <a:t>Each object with its own lock, condition variables</a:t>
            </a:r>
          </a:p>
          <a:p>
            <a:pPr lvl="1"/>
            <a:r>
              <a:rPr lang="en-US" dirty="0" smtClean="0"/>
              <a:t>Is locking modular?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Semantics/correctness</a:t>
            </a:r>
          </a:p>
          <a:p>
            <a:r>
              <a:rPr lang="en-US" dirty="0" smtClean="0"/>
              <a:t>Deadlock</a:t>
            </a:r>
          </a:p>
          <a:p>
            <a:r>
              <a:rPr lang="en-US" dirty="0" smtClean="0"/>
              <a:t>Eliminating locks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Resource: any (passive) thing needed by a thread to do its job (CPU, disk space, memory, lock)</a:t>
            </a:r>
          </a:p>
          <a:p>
            <a:pPr lvl="1"/>
            <a:r>
              <a:rPr lang="en-US" dirty="0" err="1" smtClean="0"/>
              <a:t>Preemptable</a:t>
            </a:r>
            <a:r>
              <a:rPr lang="en-US" dirty="0" smtClean="0"/>
              <a:t>: can be taken away by OS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preemptable</a:t>
            </a:r>
            <a:r>
              <a:rPr lang="en-US" dirty="0" smtClean="0"/>
              <a:t>: must leave with thread</a:t>
            </a:r>
          </a:p>
          <a:p>
            <a:r>
              <a:rPr lang="en-US" dirty="0" smtClean="0"/>
              <a:t>Starvation: thread waits indefinitely</a:t>
            </a:r>
          </a:p>
          <a:p>
            <a:r>
              <a:rPr lang="en-US" dirty="0" smtClean="0"/>
              <a:t>Deadlock: circular waiting for resources</a:t>
            </a:r>
          </a:p>
          <a:p>
            <a:pPr lvl="1"/>
            <a:r>
              <a:rPr lang="en-US" dirty="0" smtClean="0"/>
              <a:t>Deadlock =&gt; starvation, but not vice versa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two 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r>
              <a:rPr lang="en-US" dirty="0" smtClean="0"/>
              <a:t>lock2.acquire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// critical section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r>
              <a:rPr lang="en-US" dirty="0" smtClean="0"/>
              <a:t>lock1.acquire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// critical section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Bounded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buffer1.put(data);</a:t>
            </a:r>
          </a:p>
          <a:p>
            <a:pPr>
              <a:buNone/>
            </a:pPr>
            <a:r>
              <a:rPr lang="en-US" dirty="0" smtClean="0"/>
              <a:t>buffer1.put(data);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buffer2.get();</a:t>
            </a:r>
          </a:p>
          <a:p>
            <a:pPr>
              <a:buNone/>
            </a:pPr>
            <a:r>
              <a:rPr lang="en-US" dirty="0" smtClean="0"/>
              <a:t>buffer2.get();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buffer2.put(data);</a:t>
            </a:r>
          </a:p>
          <a:p>
            <a:pPr>
              <a:buNone/>
            </a:pPr>
            <a:r>
              <a:rPr lang="en-US" dirty="0" smtClean="0"/>
              <a:t>buffer2.put(data);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buffer1.get();</a:t>
            </a:r>
          </a:p>
          <a:p>
            <a:pPr>
              <a:buNone/>
            </a:pPr>
            <a:r>
              <a:rPr lang="en-US" dirty="0" smtClean="0"/>
              <a:t>buffer1.get();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645" y="5794644"/>
            <a:ext cx="756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buffer1 and buffer2 both start almost full.</a:t>
            </a:r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locks and a condition 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r>
              <a:rPr lang="en-US" dirty="0" smtClean="0"/>
              <a:t>while (need to wait) {</a:t>
            </a:r>
          </a:p>
          <a:p>
            <a:pPr>
              <a:buNone/>
            </a:pPr>
            <a:r>
              <a:rPr lang="en-US" dirty="0" smtClean="0"/>
              <a:t>     condition.wait(lock2);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condition.signal(lock2);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Example</a:t>
            </a:r>
            <a:endParaRPr lang="en-US" dirty="0"/>
          </a:p>
        </p:txBody>
      </p:sp>
      <p:pic>
        <p:nvPicPr>
          <p:cNvPr id="6" name="Content Placeholder 5" descr="ch6-10_trucks.pdf"/>
          <p:cNvPicPr>
            <a:picLocks noGrp="1" noChangeAspect="1"/>
          </p:cNvPicPr>
          <p:nvPr>
            <p:ph idx="1"/>
          </p:nvPr>
        </p:nvPicPr>
        <p:blipFill>
          <a:blip r:embed="rId3"/>
          <a:srcRect t="-1635" b="-1635"/>
          <a:stretch>
            <a:fillRect/>
          </a:stretch>
        </p:blipFill>
        <p:spPr/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</a:t>
            </a:r>
            <a:r>
              <a:rPr lang="en-US" dirty="0" smtClean="0"/>
              <a:t>Philosophers</a:t>
            </a:r>
            <a:endParaRPr lang="en-US" dirty="0"/>
          </a:p>
        </p:txBody>
      </p:sp>
      <p:pic>
        <p:nvPicPr>
          <p:cNvPr id="4" name="Content Placeholder 3" descr="dining.pdf"/>
          <p:cNvPicPr>
            <a:picLocks noGrp="1" noChangeAspect="1"/>
          </p:cNvPicPr>
          <p:nvPr>
            <p:ph idx="1"/>
          </p:nvPr>
        </p:nvPicPr>
        <p:blipFill>
          <a:blip r:embed="rId3"/>
          <a:srcRect l="-40915" r="-40915"/>
          <a:stretch>
            <a:fillRect/>
          </a:stretch>
        </p:blipFill>
        <p:spPr>
          <a:xfrm>
            <a:off x="770961" y="1600201"/>
            <a:ext cx="7327153" cy="4029652"/>
          </a:xfrm>
        </p:spPr>
      </p:pic>
      <p:sp>
        <p:nvSpPr>
          <p:cNvPr id="5" name="TextBox 4"/>
          <p:cNvSpPr txBox="1"/>
          <p:nvPr/>
        </p:nvSpPr>
        <p:spPr>
          <a:xfrm>
            <a:off x="2072759" y="5716575"/>
            <a:ext cx="5287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Each lawyer needs two chopsticks to eat. </a:t>
            </a:r>
          </a:p>
          <a:p>
            <a:r>
              <a:rPr lang="en-US" sz="2400" dirty="0" smtClean="0"/>
              <a:t>Each grabs chopstick on the right first.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access to resources</a:t>
            </a:r>
          </a:p>
          <a:p>
            <a:pPr lvl="1"/>
            <a:r>
              <a:rPr lang="en-US" dirty="0" smtClean="0"/>
              <a:t>If infinite resources, no deadlock!</a:t>
            </a:r>
          </a:p>
          <a:p>
            <a:r>
              <a:rPr lang="en-US" dirty="0" smtClean="0"/>
              <a:t>No preemption</a:t>
            </a:r>
          </a:p>
          <a:p>
            <a:pPr lvl="1"/>
            <a:r>
              <a:rPr lang="en-US" dirty="0" smtClean="0"/>
              <a:t>If resources are virtual, can break deadlock</a:t>
            </a:r>
          </a:p>
          <a:p>
            <a:r>
              <a:rPr lang="en-US" dirty="0" smtClean="0"/>
              <a:t>Multiple independent requests</a:t>
            </a:r>
          </a:p>
          <a:p>
            <a:pPr lvl="1"/>
            <a:r>
              <a:rPr lang="en-US" dirty="0" smtClean="0"/>
              <a:t>“wait while holding”</a:t>
            </a:r>
          </a:p>
          <a:p>
            <a:r>
              <a:rPr lang="en-US" dirty="0" smtClean="0"/>
              <a:t>Circular chain of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215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does Dining </a:t>
            </a:r>
            <a:r>
              <a:rPr lang="en-US" dirty="0" smtClean="0"/>
              <a:t>Philosophers</a:t>
            </a:r>
            <a:r>
              <a:rPr lang="en-US" dirty="0" smtClean="0"/>
              <a:t> </a:t>
            </a:r>
            <a:r>
              <a:rPr lang="en-US" dirty="0" smtClean="0"/>
              <a:t>meet the necessary conditions for deadlock?</a:t>
            </a:r>
          </a:p>
          <a:p>
            <a:pPr lvl="1"/>
            <a:r>
              <a:rPr lang="en-US" dirty="0" smtClean="0"/>
              <a:t>Limited access to resources</a:t>
            </a:r>
          </a:p>
          <a:p>
            <a:pPr lvl="1"/>
            <a:r>
              <a:rPr lang="en-US" dirty="0" smtClean="0"/>
              <a:t>No preemption</a:t>
            </a:r>
          </a:p>
          <a:p>
            <a:pPr lvl="1"/>
            <a:r>
              <a:rPr lang="en-US" dirty="0" smtClean="0"/>
              <a:t>Multiple independent requests (wait while holding)</a:t>
            </a:r>
          </a:p>
          <a:p>
            <a:pPr lvl="1"/>
            <a:r>
              <a:rPr lang="en-US" dirty="0" smtClean="0"/>
              <a:t>Circular chain of requests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can we modify Dining </a:t>
            </a:r>
            <a:r>
              <a:rPr lang="en-US" dirty="0" smtClean="0"/>
              <a:t>Philosophers</a:t>
            </a:r>
            <a:r>
              <a:rPr lang="en-US" dirty="0" smtClean="0"/>
              <a:t> </a:t>
            </a:r>
            <a:r>
              <a:rPr lang="en-US" dirty="0" smtClean="0"/>
              <a:t>to prevent deadlock?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Deadlock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Exploit or limit program behavior</a:t>
            </a:r>
          </a:p>
          <a:p>
            <a:pPr lvl="1"/>
            <a:r>
              <a:rPr lang="en-US" dirty="0" smtClean="0"/>
              <a:t>Limit program from doing anything that might lead to deadlock</a:t>
            </a:r>
          </a:p>
          <a:p>
            <a:r>
              <a:rPr lang="en-US" dirty="0" smtClean="0"/>
              <a:t>Predict the future</a:t>
            </a:r>
          </a:p>
          <a:p>
            <a:pPr lvl="1"/>
            <a:r>
              <a:rPr lang="en-US" dirty="0" smtClean="0"/>
              <a:t>If we know what program will do, we can tell if granting a resource might lead to deadlock</a:t>
            </a:r>
          </a:p>
          <a:p>
            <a:r>
              <a:rPr lang="en-US" dirty="0" smtClean="0"/>
              <a:t>Detect and recover</a:t>
            </a:r>
          </a:p>
          <a:p>
            <a:pPr lvl="1"/>
            <a:r>
              <a:rPr lang="en-US" dirty="0" smtClean="0"/>
              <a:t>If we can rollback a thread, we can fix a deadlock once it occurs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Handling Deadlock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Prevent by limiting program behavior</a:t>
            </a:r>
          </a:p>
          <a:p>
            <a:pPr lvl="1"/>
            <a:r>
              <a:rPr lang="en-US" dirty="0" smtClean="0"/>
              <a:t>Limit program from doing anything that might lead to deadlock</a:t>
            </a:r>
          </a:p>
          <a:p>
            <a:r>
              <a:rPr lang="en-US" dirty="0" smtClean="0"/>
              <a:t>Avoid by predicting the future</a:t>
            </a:r>
          </a:p>
          <a:p>
            <a:pPr lvl="1"/>
            <a:r>
              <a:rPr lang="en-US" dirty="0" smtClean="0"/>
              <a:t>If we know what program will do, we can tell if granting a resource might lead to deadlock</a:t>
            </a:r>
          </a:p>
          <a:p>
            <a:r>
              <a:rPr lang="en-US" dirty="0" smtClean="0"/>
              <a:t>Detect and recover</a:t>
            </a:r>
          </a:p>
          <a:p>
            <a:pPr lvl="1"/>
            <a:r>
              <a:rPr lang="en-US" dirty="0" smtClean="0"/>
              <a:t>If we can rollback a thread, we can fix a deadlock once it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2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program with lots of concurrent threads can still have poor performance on a multiprocessor:</a:t>
            </a:r>
          </a:p>
          <a:p>
            <a:pPr lvl="1"/>
            <a:r>
              <a:rPr lang="en-US" dirty="0" smtClean="0"/>
              <a:t>Overhead of creating threads, if not needed</a:t>
            </a:r>
          </a:p>
          <a:p>
            <a:pPr lvl="1"/>
            <a:r>
              <a:rPr lang="en-US" dirty="0" smtClean="0"/>
              <a:t>Lock contention: only one thread at a time can hold a given lock</a:t>
            </a:r>
          </a:p>
          <a:p>
            <a:pPr lvl="1"/>
            <a:r>
              <a:rPr lang="en-US" dirty="0" smtClean="0"/>
              <a:t>Shared data protected by a lock may ping back and forth between cores</a:t>
            </a:r>
          </a:p>
          <a:p>
            <a:pPr lvl="1"/>
            <a:r>
              <a:rPr lang="en-US" dirty="0" smtClean="0"/>
              <a:t>False sharing: communication between cores even for data that is not shared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or Limit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enough resources</a:t>
            </a:r>
          </a:p>
          <a:p>
            <a:pPr lvl="1"/>
            <a:r>
              <a:rPr lang="en-US" dirty="0" smtClean="0"/>
              <a:t>How many chopsticks are enough?</a:t>
            </a:r>
          </a:p>
          <a:p>
            <a:r>
              <a:rPr lang="en-US" dirty="0" smtClean="0"/>
              <a:t>Eliminate wait while holding</a:t>
            </a:r>
          </a:p>
          <a:p>
            <a:pPr lvl="1"/>
            <a:r>
              <a:rPr lang="en-US" dirty="0" smtClean="0"/>
              <a:t>Release lock when calling out of module</a:t>
            </a:r>
          </a:p>
          <a:p>
            <a:pPr lvl="1"/>
            <a:r>
              <a:rPr lang="en-US" dirty="0" smtClean="0"/>
              <a:t>Telephone circuit setup</a:t>
            </a:r>
          </a:p>
          <a:p>
            <a:r>
              <a:rPr lang="en-US" dirty="0" smtClean="0"/>
              <a:t>Eliminate circular waiting</a:t>
            </a:r>
          </a:p>
          <a:p>
            <a:pPr lvl="1"/>
            <a:r>
              <a:rPr lang="en-US" dirty="0" smtClean="0"/>
              <a:t>Lock ordering: always acquire locks in a fixed order</a:t>
            </a:r>
          </a:p>
          <a:p>
            <a:pPr lvl="1"/>
            <a:r>
              <a:rPr lang="en-US" dirty="0" smtClean="0"/>
              <a:t>Example: move file from one directory to another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Thread 1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(maybe) Wait for B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Thread 2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Wait for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8858" y="5602943"/>
            <a:ext cx="635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can we make sure </a:t>
            </a:r>
            <a:r>
              <a:rPr lang="en-US" sz="2800" smtClean="0"/>
              <a:t>to avoid </a:t>
            </a:r>
            <a:r>
              <a:rPr lang="en-US" sz="2800" dirty="0" smtClean="0"/>
              <a:t>deadlock?</a:t>
            </a: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Safe state:</a:t>
            </a:r>
          </a:p>
          <a:p>
            <a:pPr lvl="1"/>
            <a:r>
              <a:rPr lang="en-US" dirty="0" smtClean="0"/>
              <a:t>For any possible sequence of future resource requests, it is possible to eventually grant all requests</a:t>
            </a:r>
          </a:p>
          <a:p>
            <a:pPr lvl="1"/>
            <a:r>
              <a:rPr lang="en-US" dirty="0" smtClean="0"/>
              <a:t>May require waiting even when resources are available!</a:t>
            </a:r>
          </a:p>
          <a:p>
            <a:r>
              <a:rPr lang="en-US" dirty="0" smtClean="0"/>
              <a:t>Unsafe state:</a:t>
            </a:r>
          </a:p>
          <a:p>
            <a:pPr lvl="1"/>
            <a:r>
              <a:rPr lang="en-US" dirty="0" smtClean="0"/>
              <a:t>Some sequence of resource requests can result in deadlock </a:t>
            </a:r>
          </a:p>
          <a:p>
            <a:r>
              <a:rPr lang="en-US" dirty="0" smtClean="0"/>
              <a:t>Doomed state:</a:t>
            </a:r>
          </a:p>
          <a:p>
            <a:pPr lvl="1"/>
            <a:r>
              <a:rPr lang="en-US" dirty="0" smtClean="0"/>
              <a:t>All possible computations lead to deadlock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System States</a:t>
            </a:r>
            <a:endParaRPr lang="en-US" dirty="0"/>
          </a:p>
        </p:txBody>
      </p:sp>
      <p:pic>
        <p:nvPicPr>
          <p:cNvPr id="5" name="Content Placeholder 4" descr="ch6-08_safe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635" b="-1635"/>
          <a:stretch>
            <a:fillRect/>
          </a:stretch>
        </p:blipFill>
        <p:spPr>
          <a:xfrm>
            <a:off x="0" y="1348758"/>
            <a:ext cx="9682804" cy="5325169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doomed states for Dining </a:t>
            </a:r>
            <a:r>
              <a:rPr lang="en-US" dirty="0" smtClean="0"/>
              <a:t>Philosophers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are the unsafe states?</a:t>
            </a:r>
          </a:p>
          <a:p>
            <a:endParaRPr lang="en-US" dirty="0" smtClean="0"/>
          </a:p>
          <a:p>
            <a:r>
              <a:rPr lang="en-US" dirty="0" smtClean="0"/>
              <a:t>What are the safe states?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Communal Dining </a:t>
            </a:r>
            <a:r>
              <a:rPr lang="en-US" dirty="0" smtClean="0"/>
              <a:t>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</a:t>
            </a:r>
            <a:r>
              <a:rPr lang="en-US" dirty="0" smtClean="0"/>
              <a:t> chopsticks in middle of table </a:t>
            </a:r>
          </a:p>
          <a:p>
            <a:r>
              <a:rPr lang="en-US" dirty="0" smtClean="0"/>
              <a:t>n </a:t>
            </a:r>
            <a:r>
              <a:rPr lang="en-US" dirty="0" smtClean="0"/>
              <a:t>philosophers</a:t>
            </a:r>
            <a:r>
              <a:rPr lang="en-US" dirty="0" smtClean="0"/>
              <a:t>, </a:t>
            </a:r>
            <a:r>
              <a:rPr lang="en-US" dirty="0" smtClean="0"/>
              <a:t>each can take one chopstick at a time</a:t>
            </a:r>
          </a:p>
          <a:p>
            <a:r>
              <a:rPr lang="en-US" dirty="0" smtClean="0"/>
              <a:t>What are the safe states?</a:t>
            </a:r>
          </a:p>
          <a:p>
            <a:r>
              <a:rPr lang="en-US" dirty="0" smtClean="0"/>
              <a:t>What are the unsafe states?</a:t>
            </a:r>
          </a:p>
          <a:p>
            <a:r>
              <a:rPr lang="en-US" dirty="0" smtClean="0"/>
              <a:t>What are the doomed states?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Communal Mutant Dining </a:t>
            </a:r>
            <a:r>
              <a:rPr lang="en-US" dirty="0" smtClean="0"/>
              <a:t>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 chopsticks in the middle of the table</a:t>
            </a:r>
          </a:p>
          <a:p>
            <a:r>
              <a:rPr lang="en-US" dirty="0" smtClean="0"/>
              <a:t>N </a:t>
            </a:r>
            <a:r>
              <a:rPr lang="en-US" dirty="0" smtClean="0"/>
              <a:t>philosophers</a:t>
            </a:r>
            <a:r>
              <a:rPr lang="en-US" dirty="0" smtClean="0"/>
              <a:t>, </a:t>
            </a:r>
            <a:r>
              <a:rPr lang="en-US" dirty="0" smtClean="0"/>
              <a:t>each takes one chopstick at a time</a:t>
            </a:r>
          </a:p>
          <a:p>
            <a:r>
              <a:rPr lang="en-US" dirty="0" smtClean="0"/>
              <a:t>Philosopher</a:t>
            </a:r>
            <a:r>
              <a:rPr lang="en-US" dirty="0" smtClean="0"/>
              <a:t> </a:t>
            </a:r>
            <a:r>
              <a:rPr lang="en-US" dirty="0" smtClean="0"/>
              <a:t>need k chopsticks to eat, k &gt; 1</a:t>
            </a:r>
          </a:p>
          <a:p>
            <a:endParaRPr lang="en-US" dirty="0" smtClean="0"/>
          </a:p>
          <a:p>
            <a:r>
              <a:rPr lang="en-US" dirty="0" smtClean="0"/>
              <a:t>What are the safe states?</a:t>
            </a:r>
          </a:p>
          <a:p>
            <a:r>
              <a:rPr lang="en-US" dirty="0" smtClean="0"/>
              <a:t>What are the unsafe states?</a:t>
            </a:r>
          </a:p>
          <a:p>
            <a:r>
              <a:rPr lang="en-US" dirty="0" smtClean="0"/>
              <a:t>What are the doomed states?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Communal Mutant Absent-Minded </a:t>
            </a:r>
            <a:br>
              <a:rPr lang="en-US" dirty="0" smtClean="0"/>
            </a:br>
            <a:r>
              <a:rPr lang="en-US" dirty="0" smtClean="0"/>
              <a:t>Dining </a:t>
            </a:r>
            <a:r>
              <a:rPr lang="en-US" dirty="0" smtClean="0"/>
              <a:t>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 chopsticks in the middle of the table</a:t>
            </a:r>
          </a:p>
          <a:p>
            <a:r>
              <a:rPr lang="en-US" dirty="0" smtClean="0"/>
              <a:t>N </a:t>
            </a:r>
            <a:r>
              <a:rPr lang="en-US" dirty="0" smtClean="0"/>
              <a:t>philosophers</a:t>
            </a:r>
            <a:r>
              <a:rPr lang="en-US" dirty="0" smtClean="0"/>
              <a:t>, </a:t>
            </a:r>
            <a:r>
              <a:rPr lang="en-US" dirty="0" smtClean="0"/>
              <a:t>each takes one chopstick at a time</a:t>
            </a:r>
          </a:p>
          <a:p>
            <a:r>
              <a:rPr lang="en-US" dirty="0" smtClean="0"/>
              <a:t>Philosophers</a:t>
            </a:r>
            <a:r>
              <a:rPr lang="en-US" dirty="0" smtClean="0"/>
              <a:t> </a:t>
            </a:r>
            <a:r>
              <a:rPr lang="en-US" dirty="0" smtClean="0"/>
              <a:t>need k chopsticks to eat, k &gt; 1</a:t>
            </a:r>
          </a:p>
          <a:p>
            <a:pPr lvl="1"/>
            <a:r>
              <a:rPr lang="en-US" dirty="0" smtClean="0"/>
              <a:t>k larger if </a:t>
            </a:r>
            <a:r>
              <a:rPr lang="en-US" dirty="0" smtClean="0"/>
              <a:t>philosophers</a:t>
            </a:r>
            <a:r>
              <a:rPr lang="en-US" dirty="0" smtClean="0"/>
              <a:t> </a:t>
            </a:r>
            <a:r>
              <a:rPr lang="en-US" dirty="0" smtClean="0"/>
              <a:t>is talking on his/her cellphone</a:t>
            </a:r>
          </a:p>
          <a:p>
            <a:endParaRPr lang="en-US" dirty="0" smtClean="0"/>
          </a:p>
          <a:p>
            <a:r>
              <a:rPr lang="en-US" dirty="0" smtClean="0"/>
              <a:t>What are the safe states?</a:t>
            </a:r>
          </a:p>
          <a:p>
            <a:r>
              <a:rPr lang="en-US" dirty="0" smtClean="0"/>
              <a:t>What are the unsafe states?</a:t>
            </a:r>
          </a:p>
          <a:p>
            <a:r>
              <a:rPr lang="en-US" dirty="0" smtClean="0"/>
              <a:t>What are the doomed states?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408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Banker’s </a:t>
            </a:r>
            <a:r>
              <a:rPr lang="en-US" dirty="0" smtClean="0"/>
              <a:t>algorithm (Dijkstra)</a:t>
            </a:r>
            <a:endParaRPr lang="en-US" dirty="0" smtClean="0"/>
          </a:p>
          <a:p>
            <a:pPr lvl="1"/>
            <a:r>
              <a:rPr lang="en-US" dirty="0" smtClean="0"/>
              <a:t>State maximum resource needs in advance</a:t>
            </a:r>
          </a:p>
          <a:p>
            <a:pPr lvl="1"/>
            <a:r>
              <a:rPr lang="en-US" dirty="0" smtClean="0"/>
              <a:t>Allocate resources dynamically when resource is needed -- wait if granting request would lead to deadlock</a:t>
            </a:r>
          </a:p>
          <a:p>
            <a:pPr lvl="1"/>
            <a:r>
              <a:rPr lang="en-US" dirty="0" smtClean="0"/>
              <a:t>Request can be granted if some sequential ordering of threads is deadlock </a:t>
            </a:r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Extends to multiple resource types</a:t>
            </a: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Grant request </a:t>
            </a:r>
            <a:r>
              <a:rPr lang="en-US" dirty="0" err="1" smtClean="0"/>
              <a:t>iff</a:t>
            </a:r>
            <a:r>
              <a:rPr lang="en-US" dirty="0" smtClean="0"/>
              <a:t> result is a safe state</a:t>
            </a:r>
          </a:p>
          <a:p>
            <a:r>
              <a:rPr lang="en-US" dirty="0" smtClean="0"/>
              <a:t>Sum of maximum resource needs of current threads can be greater than the total resources</a:t>
            </a:r>
          </a:p>
          <a:p>
            <a:pPr lvl="1"/>
            <a:r>
              <a:rPr lang="en-US" dirty="0" smtClean="0"/>
              <a:t>Provided there is some way for all the threads to finish without getting into deadlock</a:t>
            </a:r>
          </a:p>
          <a:p>
            <a:r>
              <a:rPr lang="en-US" dirty="0" smtClean="0"/>
              <a:t>Example: proceed </a:t>
            </a:r>
            <a:r>
              <a:rPr lang="en-US" dirty="0" err="1" smtClean="0"/>
              <a:t>iff</a:t>
            </a:r>
            <a:endParaRPr lang="en-US" dirty="0" smtClean="0"/>
          </a:p>
          <a:p>
            <a:pPr lvl="1"/>
            <a:r>
              <a:rPr lang="en-US" dirty="0" smtClean="0"/>
              <a:t>total available resources - # allocated &gt;= max remaining that might be needed by this thread in order to finish </a:t>
            </a:r>
          </a:p>
          <a:p>
            <a:pPr lvl="1"/>
            <a:r>
              <a:rPr lang="en-US" dirty="0" smtClean="0"/>
              <a:t>Guarantees this thread can finish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Multiprocessor cache coherence</a:t>
            </a:r>
          </a:p>
          <a:p>
            <a:r>
              <a:rPr lang="en-US" dirty="0" smtClean="0"/>
              <a:t>MCS locks (if locks are mostly busy)</a:t>
            </a:r>
          </a:p>
          <a:p>
            <a:r>
              <a:rPr lang="en-US" dirty="0" smtClean="0"/>
              <a:t>RCU locks (if locks are mostly busy, and data is mostly read-only)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process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2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3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2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0562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process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/>
              <a:t>p</a:t>
            </a:r>
            <a:r>
              <a:rPr lang="en-US" sz="1600" u="sng" dirty="0" smtClean="0"/>
              <a:t>rocess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endParaRPr lang="en-US" sz="1600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Total		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0587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process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/>
              <a:t>p</a:t>
            </a:r>
            <a:r>
              <a:rPr lang="en-US" sz="1600" u="sng" dirty="0" smtClean="0"/>
              <a:t>rocess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</a:t>
            </a:r>
          </a:p>
          <a:p>
            <a:pPr marL="0" indent="0">
              <a:buNone/>
            </a:pPr>
            <a:r>
              <a:rPr lang="en-US" sz="1600" dirty="0" smtClean="0"/>
              <a:t>Total		7		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7489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process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/>
              <a:t>p</a:t>
            </a:r>
            <a:r>
              <a:rPr lang="en-US" sz="1600" u="sng" dirty="0" smtClean="0"/>
              <a:t>rocess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		2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		3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 release=&gt;0</a:t>
            </a:r>
          </a:p>
          <a:p>
            <a:pPr marL="0" indent="0">
              <a:buNone/>
            </a:pPr>
            <a:r>
              <a:rPr lang="en-US" sz="1600" dirty="0" smtClean="0"/>
              <a:t>Total		7		9		5</a:t>
            </a:r>
          </a:p>
        </p:txBody>
      </p:sp>
    </p:spTree>
    <p:extLst>
      <p:ext uri="{BB962C8B-B14F-4D97-AF65-F5344CB8AC3E}">
        <p14:creationId xmlns:p14="http://schemas.microsoft.com/office/powerpoint/2010/main" val="16809368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process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/>
              <a:t>p</a:t>
            </a:r>
            <a:r>
              <a:rPr lang="en-US" sz="1600" u="sng" dirty="0" smtClean="0"/>
              <a:t>rocess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		2		2		2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		3</a:t>
            </a:r>
            <a:r>
              <a:rPr lang="en-US" sz="1600" dirty="0" smtClean="0">
                <a:solidFill>
                  <a:schemeClr val="accent1"/>
                </a:solidFill>
              </a:rPr>
              <a:t> grant3=&gt;6 release=&gt;0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 release=&gt;0		0		0</a:t>
            </a:r>
          </a:p>
          <a:p>
            <a:pPr marL="0" indent="0">
              <a:buNone/>
            </a:pPr>
            <a:r>
              <a:rPr lang="en-US" sz="1600" dirty="0" smtClean="0"/>
              <a:t>Total		7		9		5		8		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7908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process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/>
              <a:t>p</a:t>
            </a:r>
            <a:r>
              <a:rPr lang="en-US" sz="1600" u="sng" dirty="0" smtClean="0"/>
              <a:t>rocess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		2		2		2</a:t>
            </a:r>
            <a:r>
              <a:rPr lang="en-US" sz="1600" dirty="0" smtClean="0">
                <a:solidFill>
                  <a:schemeClr val="accent1"/>
                </a:solidFill>
              </a:rPr>
              <a:t> grant 6=&gt;8 release=&gt;0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		3</a:t>
            </a:r>
            <a:r>
              <a:rPr lang="en-US" sz="1600" dirty="0" smtClean="0">
                <a:solidFill>
                  <a:schemeClr val="accent1"/>
                </a:solidFill>
              </a:rPr>
              <a:t> grant3=&gt;6 release=&gt;0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accent1"/>
                </a:solidFill>
              </a:rPr>
              <a:t>0		0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 release=&gt;0		0		0		0		0	</a:t>
            </a:r>
          </a:p>
          <a:p>
            <a:pPr marL="0" indent="0">
              <a:buNone/>
            </a:pPr>
            <a:r>
              <a:rPr lang="en-US" sz="1600" dirty="0" smtClean="0"/>
              <a:t>Total		7		9		5		8		2		8		0</a:t>
            </a:r>
          </a:p>
        </p:txBody>
      </p:sp>
    </p:spTree>
    <p:extLst>
      <p:ext uri="{BB962C8B-B14F-4D97-AF65-F5344CB8AC3E}">
        <p14:creationId xmlns:p14="http://schemas.microsoft.com/office/powerpoint/2010/main" val="1063106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process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This is a safe state </a:t>
            </a:r>
            <a:r>
              <a:rPr lang="en-US" sz="1600" dirty="0" smtClean="0"/>
              <a:t>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/>
              <a:t>p</a:t>
            </a:r>
            <a:r>
              <a:rPr lang="en-US" sz="1600" u="sng" dirty="0" smtClean="0"/>
              <a:t>rocess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endParaRPr lang="en-US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endParaRPr lang="en-US" sz="1600" dirty="0"/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endParaRPr lang="en-US" sz="16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Total		7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Can you show a second sequence that leads to the recovery of all 10 resources?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21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example 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u="sng" dirty="0" smtClean="0"/>
              <a:t>process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 A</a:t>
            </a:r>
            <a:r>
              <a:rPr lang="en-US" sz="1600" dirty="0" smtClean="0"/>
              <a:t>		8		2		6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B</a:t>
            </a:r>
            <a:r>
              <a:rPr lang="en-US" sz="1600" dirty="0" smtClean="0"/>
              <a:t>		6		3		3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C</a:t>
            </a:r>
            <a:r>
              <a:rPr lang="en-US" sz="1600" dirty="0" smtClean="0"/>
              <a:t>		4		2		2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process A </a:t>
            </a:r>
            <a:r>
              <a:rPr lang="en-US" sz="1600" dirty="0"/>
              <a:t>requests 2 units (of the three unallocated)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Process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		8		</a:t>
            </a:r>
            <a:r>
              <a:rPr lang="en-US" sz="1600" b="1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B</a:t>
            </a:r>
            <a:r>
              <a:rPr lang="en-US" sz="1600" dirty="0" smtClean="0"/>
              <a:t>		6		3		3			</a:t>
            </a:r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		4		2		2			</a:t>
            </a:r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annot </a:t>
            </a:r>
            <a:r>
              <a:rPr lang="en-US" sz="1600" dirty="0"/>
              <a:t>grant </a:t>
            </a:r>
            <a:r>
              <a:rPr lang="en-US" sz="1600" dirty="0" smtClean="0"/>
              <a:t>this request </a:t>
            </a:r>
            <a:r>
              <a:rPr lang="en-US" sz="1600" dirty="0"/>
              <a:t>since </a:t>
            </a:r>
            <a:r>
              <a:rPr lang="en-US" sz="1600" dirty="0" smtClean="0"/>
              <a:t>there would not be enough </a:t>
            </a:r>
            <a:r>
              <a:rPr lang="en-US" sz="1600" dirty="0"/>
              <a:t>unallocated </a:t>
            </a:r>
            <a:r>
              <a:rPr lang="en-US" sz="1600" dirty="0" smtClean="0"/>
              <a:t>units to satisfy the remaining need for any process!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027937" y="1874583"/>
            <a:ext cx="1793290" cy="1109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7937" y="4004113"/>
            <a:ext cx="1793290" cy="1109709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Unsafe state if request is granted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98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process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2		6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3		3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2		2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process C </a:t>
            </a:r>
            <a:r>
              <a:rPr lang="en-US" sz="1600" dirty="0"/>
              <a:t>requests </a:t>
            </a:r>
            <a:r>
              <a:rPr lang="en-US" sz="1600" dirty="0" smtClean="0"/>
              <a:t>1 </a:t>
            </a:r>
            <a:r>
              <a:rPr lang="en-US" sz="1600" dirty="0"/>
              <a:t>units (of the three unallocated)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/>
              <a:t>p</a:t>
            </a:r>
            <a:r>
              <a:rPr lang="en-US" sz="1600" u="sng" dirty="0" smtClean="0"/>
              <a:t>rocess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		8		2		6			</a:t>
            </a:r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B</a:t>
            </a:r>
            <a:r>
              <a:rPr lang="en-US" sz="1600" dirty="0" smtClean="0"/>
              <a:t>		6		3		3			</a:t>
            </a:r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		4		</a:t>
            </a:r>
            <a:r>
              <a:rPr lang="en-US" sz="1600" b="1" dirty="0" smtClean="0">
                <a:solidFill>
                  <a:srgbClr val="FF0000"/>
                </a:solidFill>
              </a:rPr>
              <a:t>3</a:t>
            </a: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= </a:t>
            </a:r>
            <a:r>
              <a:rPr lang="en-US" sz="1600" b="1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dirty="0" smtClean="0"/>
              <a:t>Can </a:t>
            </a:r>
            <a:r>
              <a:rPr lang="en-US" sz="1600" dirty="0"/>
              <a:t>grant </a:t>
            </a:r>
            <a:r>
              <a:rPr lang="en-US" sz="1600" dirty="0" smtClean="0"/>
              <a:t>this request!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027937" y="1900390"/>
            <a:ext cx="1793290" cy="1109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7937" y="4039625"/>
            <a:ext cx="1793290" cy="1109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state if request is granted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71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max need      allocated     remaining			  unused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u="sng" dirty="0" smtClean="0"/>
              <a:t>R1  </a:t>
            </a:r>
            <a:r>
              <a:rPr lang="en-US" u="sng" dirty="0"/>
              <a:t>R2  R3 </a:t>
            </a:r>
            <a:r>
              <a:rPr lang="en-US" u="sng" dirty="0" smtClean="0"/>
              <a:t>    R1  </a:t>
            </a:r>
            <a:r>
              <a:rPr lang="en-US" u="sng" dirty="0"/>
              <a:t>R2  </a:t>
            </a:r>
            <a:r>
              <a:rPr lang="en-US" u="sng" dirty="0" smtClean="0"/>
              <a:t>R3     </a:t>
            </a:r>
            <a:r>
              <a:rPr lang="en-US" u="sng" dirty="0"/>
              <a:t>R1  </a:t>
            </a:r>
            <a:r>
              <a:rPr lang="en-US" u="sng" dirty="0" smtClean="0"/>
              <a:t>R2  R3</a:t>
            </a:r>
            <a:r>
              <a:rPr lang="en-US" dirty="0" smtClean="0"/>
              <a:t>			</a:t>
            </a:r>
            <a:r>
              <a:rPr lang="en-US" u="sng" dirty="0" smtClean="0"/>
              <a:t>R1  R2  R3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   4    1    2        3    </a:t>
            </a:r>
            <a:r>
              <a:rPr lang="en-US" dirty="0"/>
              <a:t>0    0        1    1    </a:t>
            </a:r>
            <a:r>
              <a:rPr lang="en-US" dirty="0" smtClean="0"/>
              <a:t>2		</a:t>
            </a:r>
            <a:r>
              <a:rPr lang="en-US" dirty="0"/>
              <a:t>	</a:t>
            </a:r>
            <a:r>
              <a:rPr lang="en-US" dirty="0" smtClean="0"/>
              <a:t> 5    </a:t>
            </a:r>
            <a:r>
              <a:rPr lang="en-US" dirty="0"/>
              <a:t>1    1</a:t>
            </a:r>
          </a:p>
          <a:p>
            <a:pPr marL="0" indent="0">
              <a:buNone/>
            </a:pPr>
            <a:r>
              <a:rPr lang="en-US" dirty="0" smtClean="0"/>
              <a:t>B    7    4    4        2    </a:t>
            </a:r>
            <a:r>
              <a:rPr lang="en-US" dirty="0"/>
              <a:t>4    3        5    0    1</a:t>
            </a:r>
          </a:p>
          <a:p>
            <a:pPr marL="0" indent="0">
              <a:buNone/>
            </a:pPr>
            <a:r>
              <a:rPr lang="en-US" dirty="0" smtClean="0"/>
              <a:t>C    3    3    3        0    </a:t>
            </a:r>
            <a:r>
              <a:rPr lang="en-US" dirty="0"/>
              <a:t>2    1        3    1    2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safe state since the unused units (5,1,1) can </a:t>
            </a:r>
            <a:r>
              <a:rPr lang="en-US" dirty="0" smtClean="0"/>
              <a:t>satisfy B's remaining </a:t>
            </a:r>
            <a:r>
              <a:rPr lang="en-US" dirty="0"/>
              <a:t>claim of (5,0,1); </a:t>
            </a:r>
            <a:r>
              <a:rPr lang="en-US" dirty="0" smtClean="0"/>
              <a:t>when B </a:t>
            </a:r>
            <a:r>
              <a:rPr lang="en-US" dirty="0"/>
              <a:t>ends it will release </a:t>
            </a:r>
            <a:r>
              <a:rPr lang="en-US" dirty="0" smtClean="0"/>
              <a:t>its resources </a:t>
            </a:r>
            <a:r>
              <a:rPr lang="en-US" dirty="0"/>
              <a:t>and thus increase the unused units </a:t>
            </a:r>
            <a:r>
              <a:rPr lang="en-US" dirty="0" smtClean="0"/>
              <a:t>to (7,5,4</a:t>
            </a:r>
            <a:r>
              <a:rPr lang="en-US" dirty="0"/>
              <a:t>). This </a:t>
            </a:r>
            <a:r>
              <a:rPr lang="en-US" dirty="0" smtClean="0"/>
              <a:t>can satisfy both A and C's remaining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6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Thread A modifies data inside a critical section and releases lock</a:t>
            </a:r>
          </a:p>
          <a:p>
            <a:pPr lvl="1"/>
            <a:r>
              <a:rPr lang="en-US" dirty="0" smtClean="0"/>
              <a:t>Thread B acquires lock and reads data</a:t>
            </a:r>
          </a:p>
          <a:p>
            <a:r>
              <a:rPr lang="en-US" dirty="0" smtClean="0"/>
              <a:t>Easy if all accesses go to main memory</a:t>
            </a:r>
          </a:p>
          <a:p>
            <a:pPr lvl="1"/>
            <a:r>
              <a:rPr lang="en-US" dirty="0" smtClean="0"/>
              <a:t>Thread A changes main memory; thread B reads it</a:t>
            </a:r>
          </a:p>
          <a:p>
            <a:r>
              <a:rPr lang="en-US" dirty="0" smtClean="0"/>
              <a:t>What if new data is cached at processor A?</a:t>
            </a:r>
          </a:p>
          <a:p>
            <a:r>
              <a:rPr lang="en-US" dirty="0" smtClean="0"/>
              <a:t>What if old data is cached at processor B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and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330" cy="47337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Scan wait for graph</a:t>
            </a:r>
          </a:p>
          <a:p>
            <a:pPr lvl="1"/>
            <a:r>
              <a:rPr lang="en-US" dirty="0" smtClean="0"/>
              <a:t>Detect cycles</a:t>
            </a:r>
          </a:p>
          <a:p>
            <a:pPr lvl="1"/>
            <a:r>
              <a:rPr lang="en-US" dirty="0" smtClean="0"/>
              <a:t>Fix cycles</a:t>
            </a:r>
          </a:p>
          <a:p>
            <a:r>
              <a:rPr lang="en-US" dirty="0" smtClean="0"/>
              <a:t>Proceed without the resource</a:t>
            </a:r>
          </a:p>
          <a:p>
            <a:pPr lvl="1"/>
            <a:r>
              <a:rPr lang="en-US" dirty="0" smtClean="0"/>
              <a:t>Requires robust exception handling code</a:t>
            </a:r>
          </a:p>
          <a:p>
            <a:r>
              <a:rPr lang="en-US" dirty="0" smtClean="0"/>
              <a:t>Roll back and retry</a:t>
            </a:r>
          </a:p>
          <a:p>
            <a:pPr lvl="1"/>
            <a:r>
              <a:rPr lang="en-US" dirty="0" smtClean="0"/>
              <a:t>Transaction: all operations are provisional until have all required resources to complete operation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Deadlock</a:t>
            </a:r>
            <a:endParaRPr lang="en-US" dirty="0"/>
          </a:p>
        </p:txBody>
      </p:sp>
      <p:pic>
        <p:nvPicPr>
          <p:cNvPr id="4" name="Content Placeholder 3" descr="ch6-09_deadlockGraph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5384" b="-15384"/>
          <a:stretch>
            <a:fillRect/>
          </a:stretch>
        </p:blipFill>
        <p:spPr>
          <a:xfrm>
            <a:off x="24857" y="1101564"/>
            <a:ext cx="9136274" cy="5024599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data structures that can be read/modified without acquiring a lock</a:t>
            </a:r>
          </a:p>
          <a:p>
            <a:pPr lvl="1"/>
            <a:r>
              <a:rPr lang="en-US" dirty="0" smtClean="0"/>
              <a:t>No lock contention!</a:t>
            </a:r>
          </a:p>
          <a:p>
            <a:pPr lvl="1"/>
            <a:r>
              <a:rPr lang="en-US" dirty="0" smtClean="0"/>
              <a:t>No deadlock!</a:t>
            </a:r>
          </a:p>
          <a:p>
            <a:r>
              <a:rPr lang="en-US" dirty="0" smtClean="0"/>
              <a:t>General method using </a:t>
            </a:r>
            <a:r>
              <a:rPr lang="en-US" dirty="0" err="1" smtClean="0"/>
              <a:t>compareAndSwap</a:t>
            </a:r>
            <a:endParaRPr lang="en-US" dirty="0" smtClean="0"/>
          </a:p>
          <a:p>
            <a:pPr lvl="1"/>
            <a:r>
              <a:rPr lang="en-US" dirty="0" smtClean="0"/>
              <a:t>Create copy of data structure</a:t>
            </a:r>
          </a:p>
          <a:p>
            <a:pPr lvl="1"/>
            <a:r>
              <a:rPr lang="en-US" dirty="0" smtClean="0"/>
              <a:t>Modify copy</a:t>
            </a:r>
          </a:p>
          <a:p>
            <a:pPr lvl="1"/>
            <a:r>
              <a:rPr lang="en-US" dirty="0" smtClean="0"/>
              <a:t>Swap in new version </a:t>
            </a:r>
            <a:r>
              <a:rPr lang="en-US" dirty="0" err="1" smtClean="0"/>
              <a:t>iff</a:t>
            </a:r>
            <a:r>
              <a:rPr lang="en-US" dirty="0" smtClean="0"/>
              <a:t> no one else has</a:t>
            </a:r>
          </a:p>
          <a:p>
            <a:pPr lvl="1"/>
            <a:r>
              <a:rPr lang="en-US" dirty="0" smtClean="0"/>
              <a:t>Restart if pointer has changed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63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tryget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do {</a:t>
            </a:r>
          </a:p>
          <a:p>
            <a:pPr>
              <a:buNone/>
            </a:pPr>
            <a:r>
              <a:rPr lang="en-US" dirty="0" smtClean="0"/>
              <a:t>        copy = </a:t>
            </a:r>
            <a:r>
              <a:rPr lang="en-US" dirty="0" err="1" smtClean="0"/>
              <a:t>ConsistentCopy(p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if (copy-&gt;front == copy-&gt;tail)</a:t>
            </a:r>
          </a:p>
          <a:p>
            <a:pPr>
              <a:buNone/>
            </a:pPr>
            <a:r>
              <a:rPr lang="en-US" dirty="0" smtClean="0"/>
              <a:t>            return NULL;</a:t>
            </a:r>
          </a:p>
          <a:p>
            <a:pPr>
              <a:buNone/>
            </a:pPr>
            <a:r>
              <a:rPr lang="en-US" dirty="0" smtClean="0"/>
              <a:t>        else {</a:t>
            </a:r>
          </a:p>
          <a:p>
            <a:pPr>
              <a:buNone/>
            </a:pPr>
            <a:r>
              <a:rPr lang="en-US" dirty="0" smtClean="0"/>
              <a:t>            item = copy-&gt;</a:t>
            </a:r>
            <a:r>
              <a:rPr lang="en-US" dirty="0" err="1" smtClean="0"/>
              <a:t>buf[copy</a:t>
            </a:r>
            <a:r>
              <a:rPr lang="en-US" dirty="0" smtClean="0"/>
              <a:t>-&gt;front % MAX];</a:t>
            </a:r>
          </a:p>
          <a:p>
            <a:pPr>
              <a:buNone/>
            </a:pPr>
            <a:r>
              <a:rPr lang="en-US" dirty="0" smtClean="0"/>
              <a:t>            copy-&gt;front++;</a:t>
            </a:r>
          </a:p>
          <a:p>
            <a:pPr>
              <a:buNone/>
            </a:pPr>
            <a:r>
              <a:rPr lang="en-US" dirty="0" smtClean="0"/>
              <a:t>     } while (</a:t>
            </a:r>
            <a:r>
              <a:rPr lang="en-US" dirty="0" err="1" smtClean="0"/>
              <a:t>compareAndSwap(&amp;p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copy));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Back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Cache coherence = system behaves as if there is one copy of the data</a:t>
            </a:r>
          </a:p>
          <a:p>
            <a:pPr lvl="1"/>
            <a:r>
              <a:rPr lang="en-US" dirty="0" smtClean="0"/>
              <a:t>If data is only being read, any number of caches can have a copy</a:t>
            </a:r>
          </a:p>
          <a:p>
            <a:pPr lvl="1"/>
            <a:r>
              <a:rPr lang="en-US" dirty="0" smtClean="0"/>
              <a:t>If data is being modified, at most one cached copy</a:t>
            </a:r>
          </a:p>
          <a:p>
            <a:r>
              <a:rPr lang="en-US" dirty="0" smtClean="0"/>
              <a:t>On write: (get ownership)</a:t>
            </a:r>
          </a:p>
          <a:p>
            <a:pPr lvl="1"/>
            <a:r>
              <a:rPr lang="en-US" dirty="0" smtClean="0"/>
              <a:t>Invalidate all cached copies, before doing write</a:t>
            </a:r>
          </a:p>
          <a:p>
            <a:pPr lvl="1"/>
            <a:r>
              <a:rPr lang="en-US" dirty="0" smtClean="0"/>
              <a:t>Modified data stays in cache (“write back”)</a:t>
            </a:r>
          </a:p>
          <a:p>
            <a:r>
              <a:rPr lang="en-US" dirty="0" smtClean="0"/>
              <a:t>On read:</a:t>
            </a:r>
          </a:p>
          <a:p>
            <a:pPr lvl="1"/>
            <a:r>
              <a:rPr lang="en-US" dirty="0" smtClean="0"/>
              <a:t>Fetch value from owner or from memory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State Machine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4788" y="3452979"/>
            <a:ext cx="136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Invalid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27271" y="4842109"/>
            <a:ext cx="1533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Exclusive</a:t>
            </a:r>
          </a:p>
          <a:p>
            <a:r>
              <a:rPr lang="en-US" sz="2400" dirty="0" smtClean="0"/>
              <a:t>(writable)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7271" y="2288756"/>
            <a:ext cx="186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Read-Only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21788" y="2598021"/>
            <a:ext cx="2646193" cy="70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550914" y="3780224"/>
            <a:ext cx="20611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81078" y="4109058"/>
            <a:ext cx="2486903" cy="95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895643" y="3781813"/>
            <a:ext cx="206119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553046" y="2751217"/>
            <a:ext cx="2646193" cy="70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997461" y="4379065"/>
            <a:ext cx="2612847" cy="99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76040" y="2288756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miss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029536" y="4109058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miss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21788" y="4999761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write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6499" y="3069746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write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8853" y="3683811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Peer read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926239" y="3647393"/>
            <a:ext cx="15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hit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Directory-Based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do we know which cores have a location cached?</a:t>
            </a:r>
          </a:p>
          <a:p>
            <a:pPr lvl="1"/>
            <a:r>
              <a:rPr lang="en-US" dirty="0" smtClean="0"/>
              <a:t>Hardware keeps track of all cached copies</a:t>
            </a:r>
          </a:p>
          <a:p>
            <a:pPr lvl="1"/>
            <a:r>
              <a:rPr lang="en-US" dirty="0" smtClean="0"/>
              <a:t>On a read miss, if held exclusive, fetch latest copy and invalidate that copy</a:t>
            </a:r>
          </a:p>
          <a:p>
            <a:pPr lvl="1"/>
            <a:r>
              <a:rPr lang="en-US" dirty="0" smtClean="0"/>
              <a:t>On a write miss, invalidate all copies</a:t>
            </a:r>
          </a:p>
          <a:p>
            <a:r>
              <a:rPr lang="en-US" dirty="0" smtClean="0"/>
              <a:t>Read-modify-write instructions</a:t>
            </a:r>
          </a:p>
          <a:p>
            <a:pPr lvl="1"/>
            <a:r>
              <a:rPr lang="en-US" dirty="0" smtClean="0"/>
              <a:t>Fetch cache entry exclusive, prevent any other cache from reading the data until instruction completes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3024</Words>
  <Application>Microsoft Macintosh PowerPoint</Application>
  <PresentationFormat>On-screen Show (4:3)</PresentationFormat>
  <Paragraphs>684</Paragraphs>
  <Slides>63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Calibri</vt:lpstr>
      <vt:lpstr>Arial</vt:lpstr>
      <vt:lpstr>Office Theme</vt:lpstr>
      <vt:lpstr>Introduction to Operating Systems</vt:lpstr>
      <vt:lpstr>Multi-Object Synchronization</vt:lpstr>
      <vt:lpstr>Multi-Object Programs</vt:lpstr>
      <vt:lpstr>Synchronization Performance </vt:lpstr>
      <vt:lpstr>Topics</vt:lpstr>
      <vt:lpstr>Multiprocessor Cache Coherence</vt:lpstr>
      <vt:lpstr>Write Back Cache Coherence</vt:lpstr>
      <vt:lpstr>Cache State Machine</vt:lpstr>
      <vt:lpstr>Directory-Based Cache Coherence</vt:lpstr>
      <vt:lpstr>A Simple Critical Section</vt:lpstr>
      <vt:lpstr>A Simple Test of Cache Behavior</vt:lpstr>
      <vt:lpstr>Results (64 core AMD Opteron)</vt:lpstr>
      <vt:lpstr>Reducing Lock Contention</vt:lpstr>
      <vt:lpstr>Linus Shares His Opinion</vt:lpstr>
      <vt:lpstr>Locking Design Issues</vt:lpstr>
      <vt:lpstr>What If Locks are Still Mostly Busy?</vt:lpstr>
      <vt:lpstr>The Problem with Test and Set</vt:lpstr>
      <vt:lpstr>The Problem with Test and Test and Set</vt:lpstr>
      <vt:lpstr>Test (and Test) and Set Performance</vt:lpstr>
      <vt:lpstr>Test (and Test) and Set Performance</vt:lpstr>
      <vt:lpstr>Some Approaches</vt:lpstr>
      <vt:lpstr>Atomic CompareAndSwap</vt:lpstr>
      <vt:lpstr>MCS Lock</vt:lpstr>
      <vt:lpstr>MCS Lock Implementation</vt:lpstr>
      <vt:lpstr>MCS In Operation</vt:lpstr>
      <vt:lpstr>MCS In Operation</vt:lpstr>
      <vt:lpstr>Read-Copy-Update</vt:lpstr>
      <vt:lpstr>Read-Copy-Update</vt:lpstr>
      <vt:lpstr>Read-Copy-Update Implementation</vt:lpstr>
      <vt:lpstr>Deadlock Definition</vt:lpstr>
      <vt:lpstr>Example: two locks</vt:lpstr>
      <vt:lpstr>Bidirectional Bounded Buffer</vt:lpstr>
      <vt:lpstr>Two locks and a condition variable</vt:lpstr>
      <vt:lpstr>Yet another Example</vt:lpstr>
      <vt:lpstr>Dining Philosophers</vt:lpstr>
      <vt:lpstr>Necessary Conditions for Deadlock</vt:lpstr>
      <vt:lpstr>Question</vt:lpstr>
      <vt:lpstr>Preventing Deadlock</vt:lpstr>
      <vt:lpstr>Approaches to Handling Deadlock</vt:lpstr>
      <vt:lpstr>Exploit or Limit Behavior</vt:lpstr>
      <vt:lpstr>Example</vt:lpstr>
      <vt:lpstr>Deadlock Dynamics</vt:lpstr>
      <vt:lpstr>Possible System States</vt:lpstr>
      <vt:lpstr>Question</vt:lpstr>
      <vt:lpstr>Communal Dining Philosophers</vt:lpstr>
      <vt:lpstr>Communal Mutant Dining Philosophers</vt:lpstr>
      <vt:lpstr>Communal Mutant Absent-Minded  Dining Philosophers</vt:lpstr>
      <vt:lpstr>Predict the Future</vt:lpstr>
      <vt:lpstr>Banker’s Algorithm</vt:lpstr>
      <vt:lpstr>Banker’s Algorithm Example (1a)</vt:lpstr>
      <vt:lpstr>Banker’s Algorithm Example (1b)</vt:lpstr>
      <vt:lpstr>Banker’s Algorithm Example (1c)</vt:lpstr>
      <vt:lpstr>Banker’s Algorithm Example (1d)</vt:lpstr>
      <vt:lpstr>Banker’s Algorithm Example (1e)</vt:lpstr>
      <vt:lpstr>Banker’s Algorithm Example (1f)</vt:lpstr>
      <vt:lpstr>Banker’s Algorithm Example (1g)</vt:lpstr>
      <vt:lpstr>Banker’s Algorithm Example (2)</vt:lpstr>
      <vt:lpstr>Banker’s Algorithm Example (3)</vt:lpstr>
      <vt:lpstr>Banker’s Algorithm Example (4)</vt:lpstr>
      <vt:lpstr>Detect and Repair</vt:lpstr>
      <vt:lpstr>Detecting Deadlock</vt:lpstr>
      <vt:lpstr>Non-Blocking Synchronization</vt:lpstr>
      <vt:lpstr>Lock-Free Bounded Buffer</vt:lpstr>
    </vt:vector>
  </TitlesOfParts>
  <Manager/>
  <Company>University of Washington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Advanced Synchronization</dc:title>
  <dc:subject/>
  <dc:creator>Thomas Anderson</dc:creator>
  <cp:keywords/>
  <dc:description>Copyright Thomas Anderson 2012</dc:description>
  <cp:lastModifiedBy>Microsoft Office User</cp:lastModifiedBy>
  <cp:revision>74</cp:revision>
  <cp:lastPrinted>2014-04-18T16:56:32Z</cp:lastPrinted>
  <dcterms:created xsi:type="dcterms:W3CDTF">2014-10-29T16:28:28Z</dcterms:created>
  <dcterms:modified xsi:type="dcterms:W3CDTF">2018-02-26T17:46:52Z</dcterms:modified>
  <cp:category/>
</cp:coreProperties>
</file>