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handoutMasterIdLst>
    <p:handoutMasterId r:id="rId68"/>
  </p:handoutMasterIdLst>
  <p:sldIdLst>
    <p:sldId id="324" r:id="rId2"/>
    <p:sldId id="256" r:id="rId3"/>
    <p:sldId id="257" r:id="rId4"/>
    <p:sldId id="259" r:id="rId5"/>
    <p:sldId id="260" r:id="rId6"/>
    <p:sldId id="261" r:id="rId7"/>
    <p:sldId id="262" r:id="rId8"/>
    <p:sldId id="263" r:id="rId9"/>
    <p:sldId id="264" r:id="rId10"/>
    <p:sldId id="265" r:id="rId11"/>
    <p:sldId id="312" r:id="rId12"/>
    <p:sldId id="266" r:id="rId13"/>
    <p:sldId id="321" r:id="rId14"/>
    <p:sldId id="325" r:id="rId15"/>
    <p:sldId id="267" r:id="rId16"/>
    <p:sldId id="268" r:id="rId17"/>
    <p:sldId id="270" r:id="rId18"/>
    <p:sldId id="269" r:id="rId19"/>
    <p:sldId id="274" r:id="rId20"/>
    <p:sldId id="326" r:id="rId21"/>
    <p:sldId id="271" r:id="rId22"/>
    <p:sldId id="272" r:id="rId23"/>
    <p:sldId id="273" r:id="rId24"/>
    <p:sldId id="278" r:id="rId25"/>
    <p:sldId id="277" r:id="rId26"/>
    <p:sldId id="275" r:id="rId27"/>
    <p:sldId id="276" r:id="rId28"/>
    <p:sldId id="313" r:id="rId29"/>
    <p:sldId id="327" r:id="rId30"/>
    <p:sldId id="328" r:id="rId31"/>
    <p:sldId id="329" r:id="rId32"/>
    <p:sldId id="330" r:id="rId33"/>
    <p:sldId id="331" r:id="rId34"/>
    <p:sldId id="332" r:id="rId35"/>
    <p:sldId id="333" r:id="rId36"/>
    <p:sldId id="289" r:id="rId37"/>
    <p:sldId id="322" r:id="rId38"/>
    <p:sldId id="334" r:id="rId39"/>
    <p:sldId id="294" r:id="rId40"/>
    <p:sldId id="323" r:id="rId41"/>
    <p:sldId id="295" r:id="rId42"/>
    <p:sldId id="293" r:id="rId43"/>
    <p:sldId id="296" r:id="rId44"/>
    <p:sldId id="297" r:id="rId45"/>
    <p:sldId id="298" r:id="rId46"/>
    <p:sldId id="335" r:id="rId47"/>
    <p:sldId id="336" r:id="rId48"/>
    <p:sldId id="337" r:id="rId49"/>
    <p:sldId id="299" r:id="rId50"/>
    <p:sldId id="300" r:id="rId51"/>
    <p:sldId id="301" r:id="rId52"/>
    <p:sldId id="314" r:id="rId53"/>
    <p:sldId id="315" r:id="rId54"/>
    <p:sldId id="316" r:id="rId55"/>
    <p:sldId id="302" r:id="rId56"/>
    <p:sldId id="303" r:id="rId57"/>
    <p:sldId id="304" r:id="rId58"/>
    <p:sldId id="305" r:id="rId59"/>
    <p:sldId id="317" r:id="rId60"/>
    <p:sldId id="306" r:id="rId61"/>
    <p:sldId id="307" r:id="rId62"/>
    <p:sldId id="318" r:id="rId63"/>
    <p:sldId id="319" r:id="rId64"/>
    <p:sldId id="308" r:id="rId65"/>
    <p:sldId id="310"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15" autoAdjust="0"/>
    <p:restoredTop sz="82622" autoAdjust="0"/>
  </p:normalViewPr>
  <p:slideViewPr>
    <p:cSldViewPr snapToGrid="0" snapToObjects="1">
      <p:cViewPr varScale="1">
        <p:scale>
          <a:sx n="89" d="100"/>
          <a:sy n="89" d="100"/>
        </p:scale>
        <p:origin x="1832" y="168"/>
      </p:cViewPr>
      <p:guideLst>
        <p:guide orient="horz" pos="2160"/>
        <p:guide pos="2880"/>
      </p:guideLst>
    </p:cSldViewPr>
  </p:slideViewPr>
  <p:outlineViewPr>
    <p:cViewPr>
      <p:scale>
        <a:sx n="33" d="100"/>
        <a:sy n="33" d="100"/>
      </p:scale>
      <p:origin x="0" y="1725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837913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3/7/18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extLst>
      <p:ext uri="{BB962C8B-B14F-4D97-AF65-F5344CB8AC3E}">
        <p14:creationId xmlns:p14="http://schemas.microsoft.com/office/powerpoint/2010/main" val="822262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3D9D75A-08D5-2F4E-8CF6-F3F8A539724C}" type="slidenum">
              <a:rPr lang="en-US" smtClean="0"/>
              <a:pPr/>
              <a:t>1</a:t>
            </a:fld>
            <a:endParaRPr lang="en-US"/>
          </a:p>
        </p:txBody>
      </p:sp>
    </p:spTree>
    <p:extLst>
      <p:ext uri="{BB962C8B-B14F-4D97-AF65-F5344CB8AC3E}">
        <p14:creationId xmlns:p14="http://schemas.microsoft.com/office/powerpoint/2010/main" val="968300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onsider </a:t>
            </a:r>
            <a:r>
              <a:rPr lang="en-US" sz="1200" kern="1200" dirty="0" smtClean="0">
                <a:solidFill>
                  <a:schemeClr val="tx1"/>
                </a:solidFill>
                <a:latin typeface="+mn-lt"/>
                <a:ea typeface="+mn-ea"/>
                <a:cs typeface="+mn-cs"/>
              </a:rPr>
              <a:t>a hypothetical alternative policy that is not SJF, but that we think might be optimal. Because the alternative is not SJF, at some point it will choose to run a task that is longer than something else in the queue. If we now switch the order of tasks, keeping everything the same, but doing the shorter task first, we will reduce the average response time.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Downsides: starvation, and variance in response time.  Some task might take forever! </a:t>
            </a:r>
            <a:endParaRPr lang="en-US" dirty="0" smtClean="0"/>
          </a:p>
          <a:p>
            <a:endParaRPr lang="en-US" dirty="0" smtClean="0"/>
          </a:p>
          <a:p>
            <a:r>
              <a:rPr lang="en-US" dirty="0" smtClean="0"/>
              <a:t>Imagine a supermarket that used SJF – would it work?</a:t>
            </a:r>
          </a:p>
          <a:p>
            <a:endParaRPr lang="en-US" dirty="0" smtClean="0"/>
          </a:p>
          <a:p>
            <a:r>
              <a:rPr lang="en-US" dirty="0" smtClean="0"/>
              <a:t>What would you do if you went</a:t>
            </a:r>
            <a:r>
              <a:rPr lang="en-US" baseline="0" dirty="0" smtClean="0"/>
              <a:t> to the supermarket and they were using SJF?  </a:t>
            </a:r>
            <a:r>
              <a:rPr lang="en-US" dirty="0" smtClean="0"/>
              <a:t>Clever</a:t>
            </a:r>
            <a:r>
              <a:rPr lang="en-US" baseline="0" dirty="0" smtClean="0"/>
              <a:t> person would go through with one item at a time…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10</a:t>
            </a:fld>
            <a:endParaRPr lang="en-US"/>
          </a:p>
        </p:txBody>
      </p:sp>
    </p:spTree>
    <p:extLst>
      <p:ext uri="{BB962C8B-B14F-4D97-AF65-F5344CB8AC3E}">
        <p14:creationId xmlns:p14="http://schemas.microsoft.com/office/powerpoint/2010/main" val="93020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Optimal</a:t>
            </a:r>
            <a:r>
              <a:rPr lang="en-US" sz="1200" kern="1200" baseline="0" dirty="0" smtClean="0">
                <a:solidFill>
                  <a:schemeClr val="tx1"/>
                </a:solidFill>
                <a:latin typeface="+mn-lt"/>
                <a:ea typeface="+mn-ea"/>
                <a:cs typeface="+mn-cs"/>
              </a:rPr>
              <a:t> = SJF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Pessimal = LJF</a:t>
            </a:r>
            <a:endParaRPr lang="en-US" dirty="0" smtClean="0"/>
          </a:p>
        </p:txBody>
      </p:sp>
      <p:sp>
        <p:nvSpPr>
          <p:cNvPr id="4" name="Slide Number Placeholder 3"/>
          <p:cNvSpPr>
            <a:spLocks noGrp="1"/>
          </p:cNvSpPr>
          <p:nvPr>
            <p:ph type="sldNum" sz="quarter" idx="10"/>
          </p:nvPr>
        </p:nvSpPr>
        <p:spPr/>
        <p:txBody>
          <a:bodyPr/>
          <a:lstStyle/>
          <a:p>
            <a:fld id="{87D3955F-9E14-2048-A3C7-B473A3FD9833}" type="slidenum">
              <a:rPr lang="en-US" smtClean="0"/>
              <a:pPr/>
              <a:t>11</a:t>
            </a:fld>
            <a:endParaRPr lang="en-US"/>
          </a:p>
        </p:txBody>
      </p:sp>
    </p:spTree>
    <p:extLst>
      <p:ext uri="{BB962C8B-B14F-4D97-AF65-F5344CB8AC3E}">
        <p14:creationId xmlns:p14="http://schemas.microsoft.com/office/powerpoint/2010/main" val="29416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SJF and</a:t>
            </a:r>
            <a:r>
              <a:rPr lang="en-US" baseline="0" dirty="0" smtClean="0"/>
              <a:t> FIFO would complete a different set of tasks – so they average response time isn’t directly comparable.</a:t>
            </a:r>
          </a:p>
          <a:p>
            <a:endParaRPr lang="en-US" baseline="0" dirty="0" smtClean="0"/>
          </a:p>
          <a:p>
            <a:r>
              <a:rPr lang="en-US" baseline="0" dirty="0" smtClean="0"/>
              <a:t>For example, in previous graphic – suppose you stopped at any point.  </a:t>
            </a:r>
          </a:p>
          <a:p>
            <a:endParaRPr lang="en-US" baseline="0" dirty="0" smtClean="0"/>
          </a:p>
          <a:p>
            <a:r>
              <a:rPr lang="en-US" baseline="0" dirty="0" smtClean="0"/>
              <a:t>Worse, it tells you what you wanted to know – so you’d stop and say see!</a:t>
            </a:r>
          </a:p>
          <a:p>
            <a:endParaRPr lang="en-US" baseline="0" dirty="0" smtClean="0"/>
          </a:p>
          <a:p>
            <a:r>
              <a:rPr lang="en-US" baseline="0" dirty="0" smtClean="0"/>
              <a:t>Solution?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12</a:t>
            </a:fld>
            <a:endParaRPr lang="en-US"/>
          </a:p>
        </p:txBody>
      </p:sp>
    </p:spTree>
    <p:extLst>
      <p:ext uri="{BB962C8B-B14F-4D97-AF65-F5344CB8AC3E}">
        <p14:creationId xmlns:p14="http://schemas.microsoft.com/office/powerpoint/2010/main" val="53786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13</a:t>
            </a:fld>
            <a:endParaRPr lang="en-US"/>
          </a:p>
        </p:txBody>
      </p:sp>
    </p:spTree>
    <p:extLst>
      <p:ext uri="{BB962C8B-B14F-4D97-AF65-F5344CB8AC3E}">
        <p14:creationId xmlns:p14="http://schemas.microsoft.com/office/powerpoint/2010/main" val="405535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14</a:t>
            </a:fld>
            <a:endParaRPr lang="en-US"/>
          </a:p>
        </p:txBody>
      </p:sp>
    </p:spTree>
    <p:extLst>
      <p:ext uri="{BB962C8B-B14F-4D97-AF65-F5344CB8AC3E}">
        <p14:creationId xmlns:p14="http://schemas.microsoft.com/office/powerpoint/2010/main" val="76530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a:t>
            </a:r>
            <a:r>
              <a:rPr lang="en-US" baseline="0" dirty="0" smtClean="0"/>
              <a:t> we combine best of both worlds?  RR approximates SJF by moving long tasks to the end of the line.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173091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Approximation</a:t>
            </a:r>
            <a:r>
              <a:rPr lang="en-US" baseline="0" dirty="0" smtClean="0"/>
              <a:t> depends on granularity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96973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Show of hands!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What’s the worst case for RR?</a:t>
            </a:r>
            <a:r>
              <a:rPr lang="en-US" baseline="0" dirty="0" smtClean="0"/>
              <a:t>  Same sized jobs – then you are time-slicing for no purpose.  Worse, this is nearly </a:t>
            </a:r>
            <a:r>
              <a:rPr lang="en-US" baseline="0" dirty="0" err="1" smtClean="0"/>
              <a:t>pessimal</a:t>
            </a:r>
            <a:r>
              <a:rPr lang="en-US" baseline="0" dirty="0" smtClean="0"/>
              <a:t> for average response time.</a:t>
            </a: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17</a:t>
            </a:fld>
            <a:endParaRPr lang="en-US"/>
          </a:p>
        </p:txBody>
      </p:sp>
    </p:spTree>
    <p:extLst>
      <p:ext uri="{BB962C8B-B14F-4D97-AF65-F5344CB8AC3E}">
        <p14:creationId xmlns:p14="http://schemas.microsoft.com/office/powerpoint/2010/main" val="2034572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Everything</a:t>
            </a:r>
            <a:r>
              <a:rPr lang="en-US" baseline="0" dirty="0" smtClean="0"/>
              <a:t> is fair, but average response time in this case is awful – everyone finishes very late!  In fact, this case is exactly when FIFO is optimal, RR is poor.</a:t>
            </a:r>
          </a:p>
          <a:p>
            <a:endParaRPr lang="en-US" baseline="0" dirty="0" smtClean="0"/>
          </a:p>
          <a:p>
            <a:r>
              <a:rPr lang="en-US" baseline="0" dirty="0" smtClean="0"/>
              <a:t>On the other hand, if we’re running streaming video, RR is great – everything happens in turn.  SJF maximizes variance.  But RR minimizes it.</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686182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Show of hands!  After all, round robin ensures we don’t starve, and gives</a:t>
            </a:r>
            <a:r>
              <a:rPr lang="en-US" baseline="0" dirty="0" smtClean="0"/>
              <a:t> everyone a turn, but lets short tasks complete before long tasks.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extLst>
      <p:ext uri="{BB962C8B-B14F-4D97-AF65-F5344CB8AC3E}">
        <p14:creationId xmlns:p14="http://schemas.microsoft.com/office/powerpoint/2010/main" val="676546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a:t>
            </a:fld>
            <a:endParaRPr lang="en-US"/>
          </a:p>
        </p:txBody>
      </p:sp>
    </p:spTree>
    <p:extLst>
      <p:ext uri="{BB962C8B-B14F-4D97-AF65-F5344CB8AC3E}">
        <p14:creationId xmlns:p14="http://schemas.microsoft.com/office/powerpoint/2010/main" val="710653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20</a:t>
            </a:fld>
            <a:endParaRPr lang="en-US"/>
          </a:p>
        </p:txBody>
      </p:sp>
    </p:spTree>
    <p:extLst>
      <p:ext uri="{BB962C8B-B14F-4D97-AF65-F5344CB8AC3E}">
        <p14:creationId xmlns:p14="http://schemas.microsoft.com/office/powerpoint/2010/main" val="75266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task</a:t>
            </a:r>
            <a:r>
              <a:rPr lang="en-US" baseline="0" dirty="0" smtClean="0"/>
              <a:t> does I/O </a:t>
            </a:r>
            <a:r>
              <a:rPr lang="en-US" baseline="0" dirty="0" err="1" smtClean="0"/>
              <a:t>repetively</a:t>
            </a:r>
            <a:endParaRPr lang="en-US" baseline="0" dirty="0" smtClean="0"/>
          </a:p>
          <a:p>
            <a:r>
              <a:rPr lang="en-US" baseline="0" dirty="0" smtClean="0"/>
              <a:t>The other tasks consume the CPU.</a:t>
            </a:r>
          </a:p>
          <a:p>
            <a:endParaRPr lang="en-US" baseline="0" dirty="0" smtClean="0"/>
          </a:p>
          <a:p>
            <a:r>
              <a:rPr lang="en-US" dirty="0" smtClean="0"/>
              <a:t>I/O task has to wait its turn for the CPU, and the result is that it gets a tiny fraction of the performance it could get.</a:t>
            </a:r>
          </a:p>
          <a:p>
            <a:r>
              <a:rPr lang="en-US" dirty="0" smtClean="0"/>
              <a:t>By contrast the compute bound job gets almost as much as it would if the I/O task</a:t>
            </a:r>
            <a:r>
              <a:rPr lang="en-US" baseline="0" dirty="0" smtClean="0"/>
              <a:t> wasn’t there.</a:t>
            </a:r>
            <a:endParaRPr lang="en-US" dirty="0" smtClean="0"/>
          </a:p>
          <a:p>
            <a:endParaRPr lang="en-US" dirty="0" smtClean="0"/>
          </a:p>
          <a:p>
            <a:r>
              <a:rPr lang="en-US" dirty="0" smtClean="0"/>
              <a:t>We could shorten the RR quantum,</a:t>
            </a:r>
            <a:r>
              <a:rPr lang="en-US" baseline="0" dirty="0" smtClean="0"/>
              <a:t> and that would help, but it would increase overhead.</a:t>
            </a:r>
          </a:p>
          <a:p>
            <a:endParaRPr lang="en-US" baseline="0" dirty="0" smtClean="0"/>
          </a:p>
          <a:p>
            <a:r>
              <a:rPr lang="en-US" baseline="0" dirty="0" smtClean="0"/>
              <a:t>what would this do under SJF?  Every time the task returns to the CPU, it would get scheduled immediately!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1943640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previous slide, what would</a:t>
            </a:r>
            <a:r>
              <a:rPr lang="en-US" baseline="0" dirty="0" smtClean="0"/>
              <a:t> happen if we used max-min fairness?  Then I/O task would be scheduled immediately – its always the one using less than its equal share.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22</a:t>
            </a:fld>
            <a:endParaRPr lang="en-US"/>
          </a:p>
        </p:txBody>
      </p:sp>
    </p:spTree>
    <p:extLst>
      <p:ext uri="{BB962C8B-B14F-4D97-AF65-F5344CB8AC3E}">
        <p14:creationId xmlns:p14="http://schemas.microsoft.com/office/powerpoint/2010/main" val="1390145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187318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24</a:t>
            </a:fld>
            <a:endParaRPr lang="en-US"/>
          </a:p>
        </p:txBody>
      </p:sp>
    </p:spTree>
    <p:extLst>
      <p:ext uri="{BB962C8B-B14F-4D97-AF65-F5344CB8AC3E}">
        <p14:creationId xmlns:p14="http://schemas.microsoft.com/office/powerpoint/2010/main" val="487979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strategy should you adopt if you knew you were running on an MFQ system?</a:t>
            </a:r>
          </a:p>
          <a:p>
            <a:endParaRPr lang="en-US" baseline="0" dirty="0" smtClean="0"/>
          </a:p>
        </p:txBody>
      </p:sp>
      <p:sp>
        <p:nvSpPr>
          <p:cNvPr id="4" name="Slide Number Placeholder 3"/>
          <p:cNvSpPr>
            <a:spLocks noGrp="1"/>
          </p:cNvSpPr>
          <p:nvPr>
            <p:ph type="sldNum" sz="quarter" idx="10"/>
          </p:nvPr>
        </p:nvSpPr>
        <p:spPr/>
        <p:txBody>
          <a:bodyPr/>
          <a:lstStyle/>
          <a:p>
            <a:fld id="{87D3955F-9E14-2048-A3C7-B473A3FD9833}" type="slidenum">
              <a:rPr lang="en-US" smtClean="0"/>
              <a:pPr/>
              <a:t>25</a:t>
            </a:fld>
            <a:endParaRPr lang="en-US"/>
          </a:p>
        </p:txBody>
      </p:sp>
    </p:spTree>
    <p:extLst>
      <p:ext uri="{BB962C8B-B14F-4D97-AF65-F5344CB8AC3E}">
        <p14:creationId xmlns:p14="http://schemas.microsoft.com/office/powerpoint/2010/main" val="1705142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26</a:t>
            </a:fld>
            <a:endParaRPr lang="en-US"/>
          </a:p>
        </p:txBody>
      </p:sp>
    </p:spTree>
    <p:extLst>
      <p:ext uri="{BB962C8B-B14F-4D97-AF65-F5344CB8AC3E}">
        <p14:creationId xmlns:p14="http://schemas.microsoft.com/office/powerpoint/2010/main" val="22629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27</a:t>
            </a:fld>
            <a:endParaRPr lang="en-US"/>
          </a:p>
        </p:txBody>
      </p:sp>
    </p:spTree>
    <p:extLst>
      <p:ext uri="{BB962C8B-B14F-4D97-AF65-F5344CB8AC3E}">
        <p14:creationId xmlns:p14="http://schemas.microsoft.com/office/powerpoint/2010/main" val="218443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28</a:t>
            </a:fld>
            <a:endParaRPr lang="en-US"/>
          </a:p>
        </p:txBody>
      </p:sp>
    </p:spTree>
    <p:extLst>
      <p:ext uri="{BB962C8B-B14F-4D97-AF65-F5344CB8AC3E}">
        <p14:creationId xmlns:p14="http://schemas.microsoft.com/office/powerpoint/2010/main" val="1327259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29</a:t>
            </a:fld>
            <a:endParaRPr lang="en-US"/>
          </a:p>
        </p:txBody>
      </p:sp>
    </p:spTree>
    <p:extLst>
      <p:ext uri="{BB962C8B-B14F-4D97-AF65-F5344CB8AC3E}">
        <p14:creationId xmlns:p14="http://schemas.microsoft.com/office/powerpoint/2010/main" val="171514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a:t>
            </a:fld>
            <a:endParaRPr lang="en-US"/>
          </a:p>
        </p:txBody>
      </p:sp>
    </p:spTree>
    <p:extLst>
      <p:ext uri="{BB962C8B-B14F-4D97-AF65-F5344CB8AC3E}">
        <p14:creationId xmlns:p14="http://schemas.microsoft.com/office/powerpoint/2010/main" val="1790477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30</a:t>
            </a:fld>
            <a:endParaRPr lang="en-US"/>
          </a:p>
        </p:txBody>
      </p:sp>
    </p:spTree>
    <p:extLst>
      <p:ext uri="{BB962C8B-B14F-4D97-AF65-F5344CB8AC3E}">
        <p14:creationId xmlns:p14="http://schemas.microsoft.com/office/powerpoint/2010/main" val="1429773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31</a:t>
            </a:fld>
            <a:endParaRPr lang="en-US"/>
          </a:p>
        </p:txBody>
      </p:sp>
    </p:spTree>
    <p:extLst>
      <p:ext uri="{BB962C8B-B14F-4D97-AF65-F5344CB8AC3E}">
        <p14:creationId xmlns:p14="http://schemas.microsoft.com/office/powerpoint/2010/main" val="1181065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32</a:t>
            </a:fld>
            <a:endParaRPr lang="en-US"/>
          </a:p>
        </p:txBody>
      </p:sp>
    </p:spTree>
    <p:extLst>
      <p:ext uri="{BB962C8B-B14F-4D97-AF65-F5344CB8AC3E}">
        <p14:creationId xmlns:p14="http://schemas.microsoft.com/office/powerpoint/2010/main" val="1475759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33</a:t>
            </a:fld>
            <a:endParaRPr lang="en-US"/>
          </a:p>
        </p:txBody>
      </p:sp>
    </p:spTree>
    <p:extLst>
      <p:ext uri="{BB962C8B-B14F-4D97-AF65-F5344CB8AC3E}">
        <p14:creationId xmlns:p14="http://schemas.microsoft.com/office/powerpoint/2010/main" val="754531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833891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35</a:t>
            </a:fld>
            <a:endParaRPr lang="en-US"/>
          </a:p>
        </p:txBody>
      </p:sp>
    </p:spTree>
    <p:extLst>
      <p:ext uri="{BB962C8B-B14F-4D97-AF65-F5344CB8AC3E}">
        <p14:creationId xmlns:p14="http://schemas.microsoft.com/office/powerpoint/2010/main" val="460388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problems:</a:t>
            </a:r>
          </a:p>
          <a:p>
            <a:endParaRPr lang="en-US" dirty="0" smtClean="0"/>
          </a:p>
          <a:p>
            <a:r>
              <a:rPr lang="en-US" dirty="0" smtClean="0"/>
              <a:t>Single lock on MFQ</a:t>
            </a:r>
          </a:p>
          <a:p>
            <a:endParaRPr lang="en-US" dirty="0" smtClean="0"/>
          </a:p>
          <a:p>
            <a:r>
              <a:rPr lang="en-US" dirty="0" smtClean="0"/>
              <a:t>Cache effects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36</a:t>
            </a:fld>
            <a:endParaRPr lang="en-US"/>
          </a:p>
        </p:txBody>
      </p:sp>
    </p:spTree>
    <p:extLst>
      <p:ext uri="{BB962C8B-B14F-4D97-AF65-F5344CB8AC3E}">
        <p14:creationId xmlns:p14="http://schemas.microsoft.com/office/powerpoint/2010/main" val="155450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37</a:t>
            </a:fld>
            <a:endParaRPr lang="en-US"/>
          </a:p>
        </p:txBody>
      </p:sp>
    </p:spTree>
    <p:extLst>
      <p:ext uri="{BB962C8B-B14F-4D97-AF65-F5344CB8AC3E}">
        <p14:creationId xmlns:p14="http://schemas.microsoft.com/office/powerpoint/2010/main" val="1334228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38</a:t>
            </a:fld>
            <a:endParaRPr lang="en-US"/>
          </a:p>
        </p:txBody>
      </p:sp>
    </p:spTree>
    <p:extLst>
      <p:ext uri="{BB962C8B-B14F-4D97-AF65-F5344CB8AC3E}">
        <p14:creationId xmlns:p14="http://schemas.microsoft.com/office/powerpoint/2010/main" val="1770089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39</a:t>
            </a:fld>
            <a:endParaRPr lang="en-US"/>
          </a:p>
        </p:txBody>
      </p:sp>
    </p:spTree>
    <p:extLst>
      <p:ext uri="{BB962C8B-B14F-4D97-AF65-F5344CB8AC3E}">
        <p14:creationId xmlns:p14="http://schemas.microsoft.com/office/powerpoint/2010/main" val="1505806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6449701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model for writing parallel programs.</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40</a:t>
            </a:fld>
            <a:endParaRPr lang="en-US"/>
          </a:p>
        </p:txBody>
      </p:sp>
    </p:spTree>
    <p:extLst>
      <p:ext uri="{BB962C8B-B14F-4D97-AF65-F5344CB8AC3E}">
        <p14:creationId xmlns:p14="http://schemas.microsoft.com/office/powerpoint/2010/main" val="1322943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Performance of BSP is</a:t>
            </a:r>
            <a:r>
              <a:rPr lang="en-US" baseline="0" dirty="0" smtClean="0"/>
              <a:t> the load balancing cost – computation takes the time of the slowest participant.</a:t>
            </a:r>
          </a:p>
          <a:p>
            <a:endParaRPr lang="en-US" baseline="0" dirty="0" smtClean="0"/>
          </a:p>
          <a:p>
            <a:r>
              <a:rPr lang="en-US" baseline="0" dirty="0" smtClean="0"/>
              <a:t>Called “tail latency” – laggard defines performance.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41</a:t>
            </a:fld>
            <a:endParaRPr lang="en-US"/>
          </a:p>
        </p:txBody>
      </p:sp>
    </p:spTree>
    <p:extLst>
      <p:ext uri="{BB962C8B-B14F-4D97-AF65-F5344CB8AC3E}">
        <p14:creationId xmlns:p14="http://schemas.microsoft.com/office/powerpoint/2010/main" val="1805761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happens to tail latency here?  Pretty much the worst</a:t>
            </a:r>
            <a:r>
              <a:rPr lang="en-US" baseline="0" dirty="0" smtClean="0"/>
              <a:t> case – the last to get scheduled.</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42</a:t>
            </a:fld>
            <a:endParaRPr lang="en-US"/>
          </a:p>
        </p:txBody>
      </p:sp>
    </p:spTree>
    <p:extLst>
      <p:ext uri="{BB962C8B-B14F-4D97-AF65-F5344CB8AC3E}">
        <p14:creationId xmlns:p14="http://schemas.microsoft.com/office/powerpoint/2010/main" val="1196446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Schedule</a:t>
            </a:r>
            <a:r>
              <a:rPr lang="en-US" baseline="0" dirty="0" smtClean="0"/>
              <a:t> the same task at the same time everywhere.</a:t>
            </a:r>
          </a:p>
          <a:p>
            <a:endParaRPr lang="en-US" baseline="0" dirty="0" smtClean="0"/>
          </a:p>
          <a:p>
            <a:r>
              <a:rPr lang="en-US" baseline="0" dirty="0" smtClean="0"/>
              <a:t>Problems?  What about single threaded processes?  You would waste time on the other processors.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1782770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it</a:t>
            </a:r>
            <a:r>
              <a:rPr lang="en-US" baseline="0" dirty="0" smtClean="0"/>
              <a:t> possible to be above the perfect parallelism line?  That is – more than N times faster on N processors?</a:t>
            </a:r>
          </a:p>
          <a:p>
            <a:endParaRPr lang="en-US" baseline="0" dirty="0" smtClean="0"/>
          </a:p>
          <a:p>
            <a:r>
              <a:rPr lang="en-US" baseline="0" dirty="0" smtClean="0"/>
              <a:t>Impact of overhead – creating extra threads, synchronization, communication that’s not needed in the single processor case.  Overhead shifts the curve down, but still can be linear.</a:t>
            </a:r>
          </a:p>
          <a:p>
            <a:endParaRPr lang="en-US" baseline="0" dirty="0" smtClean="0"/>
          </a:p>
          <a:p>
            <a:r>
              <a:rPr lang="en-US" baseline="0" dirty="0" smtClean="0"/>
              <a:t>But we might also have non-perfect parallelism – e.g., for non-equal BSP tasks</a:t>
            </a:r>
          </a:p>
          <a:p>
            <a:endParaRPr lang="en-US" baseline="0" dirty="0" smtClean="0"/>
          </a:p>
          <a:p>
            <a:r>
              <a:rPr lang="en-US" baseline="0" dirty="0" smtClean="0"/>
              <a:t>Or if you have a single lock that’s contended.</a:t>
            </a:r>
          </a:p>
          <a:p>
            <a:endParaRPr lang="en-US" baseline="0" dirty="0" smtClean="0"/>
          </a:p>
          <a:p>
            <a:r>
              <a:rPr lang="en-US" baseline="0" dirty="0" smtClean="0"/>
              <a:t>For these last two cases, you’d rather give the system fewer processors and avoid time-slicing.</a:t>
            </a:r>
          </a:p>
          <a:p>
            <a:endParaRPr lang="en-US" baseline="0" dirty="0" smtClean="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1332000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1399105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21466848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7226980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1997509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568027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1. </a:t>
            </a:r>
            <a:r>
              <a:rPr lang="en-US" sz="1200" b="1" kern="1200" dirty="0" smtClean="0">
                <a:solidFill>
                  <a:schemeClr val="tx1"/>
                </a:solidFill>
                <a:latin typeface="+mn-lt"/>
                <a:ea typeface="+mn-ea"/>
                <a:cs typeface="+mn-cs"/>
              </a:rPr>
              <a:t>Minimize response time</a:t>
            </a:r>
            <a:r>
              <a:rPr lang="en-US" sz="1200" kern="1200" dirty="0" smtClean="0">
                <a:solidFill>
                  <a:schemeClr val="tx1"/>
                </a:solidFill>
                <a:latin typeface="+mn-lt"/>
                <a:ea typeface="+mn-ea"/>
                <a:cs typeface="+mn-cs"/>
              </a:rPr>
              <a:t>: elapsed time to do an operation (or job)</a:t>
            </a:r>
          </a:p>
          <a:p>
            <a:r>
              <a:rPr lang="en-US" sz="1200" i="1" kern="1200" dirty="0" smtClean="0">
                <a:solidFill>
                  <a:schemeClr val="tx1"/>
                </a:solidFill>
                <a:latin typeface="+mn-lt"/>
                <a:ea typeface="+mn-ea"/>
                <a:cs typeface="+mn-cs"/>
              </a:rPr>
              <a:t>     Response time is what the user sees: elapsed time to </a:t>
            </a:r>
          </a:p>
          <a:p>
            <a:r>
              <a:rPr lang="en-US" sz="1200" i="1" kern="1200" dirty="0" smtClean="0">
                <a:solidFill>
                  <a:schemeClr val="tx1"/>
                </a:solidFill>
                <a:latin typeface="+mn-lt"/>
                <a:ea typeface="+mn-ea"/>
                <a:cs typeface="+mn-cs"/>
              </a:rPr>
              <a:t>	echo a keystroke in editor</a:t>
            </a:r>
          </a:p>
          <a:p>
            <a:r>
              <a:rPr lang="en-US" sz="1200" i="1" kern="1200" dirty="0" smtClean="0">
                <a:solidFill>
                  <a:schemeClr val="tx1"/>
                </a:solidFill>
                <a:latin typeface="+mn-lt"/>
                <a:ea typeface="+mn-ea"/>
                <a:cs typeface="+mn-cs"/>
              </a:rPr>
              <a:t>  	compile a program</a:t>
            </a:r>
          </a:p>
          <a:p>
            <a:r>
              <a:rPr lang="en-US" sz="1200" i="1" kern="1200" dirty="0" smtClean="0">
                <a:solidFill>
                  <a:schemeClr val="tx1"/>
                </a:solidFill>
                <a:latin typeface="+mn-lt"/>
                <a:ea typeface="+mn-ea"/>
                <a:cs typeface="+mn-cs"/>
              </a:rPr>
              <a:t>    	run a large scientific problem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2. </a:t>
            </a:r>
            <a:r>
              <a:rPr lang="en-US" sz="1200" b="1" kern="1200" dirty="0" smtClean="0">
                <a:solidFill>
                  <a:schemeClr val="tx1"/>
                </a:solidFill>
                <a:latin typeface="+mn-lt"/>
                <a:ea typeface="+mn-ea"/>
                <a:cs typeface="+mn-cs"/>
              </a:rPr>
              <a:t>Maximize throughput</a:t>
            </a:r>
            <a:r>
              <a:rPr lang="en-US" sz="1200" kern="1200" dirty="0" smtClean="0">
                <a:solidFill>
                  <a:schemeClr val="tx1"/>
                </a:solidFill>
                <a:latin typeface="+mn-lt"/>
                <a:ea typeface="+mn-ea"/>
                <a:cs typeface="+mn-cs"/>
              </a:rPr>
              <a:t>: operations (or jobs) per second</a:t>
            </a:r>
          </a:p>
          <a:p>
            <a:r>
              <a:rPr lang="en-US" sz="1200" i="1" kern="1200" dirty="0" smtClean="0">
                <a:solidFill>
                  <a:schemeClr val="tx1"/>
                </a:solidFill>
                <a:latin typeface="+mn-lt"/>
                <a:ea typeface="+mn-ea"/>
                <a:cs typeface="+mn-cs"/>
              </a:rPr>
              <a:t> Throughput is related to response time, but they're not identical -- for example, I’ll show that minimizing response time will lead you to do more context switching than you would if you were only concerned with throughput.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Two parts to maximizing throughput</a:t>
            </a:r>
          </a:p>
          <a:p>
            <a:r>
              <a:rPr lang="en-US" sz="1200" kern="1200" dirty="0" smtClean="0">
                <a:solidFill>
                  <a:schemeClr val="tx1"/>
                </a:solidFill>
                <a:latin typeface="+mn-lt"/>
                <a:ea typeface="+mn-ea"/>
                <a:cs typeface="+mn-cs"/>
              </a:rPr>
              <a:t>    a. </a:t>
            </a:r>
            <a:r>
              <a:rPr lang="en-US" sz="1200" b="1" kern="1200" dirty="0" smtClean="0">
                <a:solidFill>
                  <a:schemeClr val="tx1"/>
                </a:solidFill>
                <a:latin typeface="+mn-lt"/>
                <a:ea typeface="+mn-ea"/>
                <a:cs typeface="+mn-cs"/>
              </a:rPr>
              <a:t>Minimize overhead</a:t>
            </a:r>
            <a:r>
              <a:rPr lang="en-US" sz="1200" kern="1200" dirty="0" smtClean="0">
                <a:solidFill>
                  <a:schemeClr val="tx1"/>
                </a:solidFill>
                <a:latin typeface="+mn-lt"/>
                <a:ea typeface="+mn-ea"/>
                <a:cs typeface="+mn-cs"/>
              </a:rPr>
              <a:t> (for example, context switching)</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Efficient use of system resources</a:t>
            </a:r>
            <a:r>
              <a:rPr lang="en-US" sz="1200" kern="1200" dirty="0" smtClean="0">
                <a:solidFill>
                  <a:schemeClr val="tx1"/>
                </a:solidFill>
                <a:latin typeface="+mn-lt"/>
                <a:ea typeface="+mn-ea"/>
                <a:cs typeface="+mn-cs"/>
              </a:rPr>
              <a:t> (not only CPU, but disk, memory, etc.)</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What does CPU scheduling have to do with efficient use of the disk?   A lot!  Have to have CPU to make a disk request.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3. </a:t>
            </a:r>
            <a:r>
              <a:rPr lang="en-US" sz="1200" b="1" kern="1200" dirty="0" smtClean="0">
                <a:solidFill>
                  <a:schemeClr val="tx1"/>
                </a:solidFill>
                <a:latin typeface="+mn-lt"/>
                <a:ea typeface="+mn-ea"/>
                <a:cs typeface="+mn-cs"/>
              </a:rPr>
              <a:t>Fair</a:t>
            </a:r>
            <a:r>
              <a:rPr lang="en-US" sz="1200" kern="1200" dirty="0" smtClean="0">
                <a:solidFill>
                  <a:schemeClr val="tx1"/>
                </a:solidFill>
                <a:latin typeface="+mn-lt"/>
                <a:ea typeface="+mn-ea"/>
                <a:cs typeface="+mn-cs"/>
              </a:rPr>
              <a:t>: share CPU among users in some equitable way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Tradeoff: will argue you can get better average response time by making system </a:t>
            </a:r>
            <a:r>
              <a:rPr lang="en-US" sz="1200" b="1" kern="1200" dirty="0" smtClean="0">
                <a:solidFill>
                  <a:schemeClr val="tx1"/>
                </a:solidFill>
                <a:latin typeface="+mn-lt"/>
                <a:ea typeface="+mn-ea"/>
                <a:cs typeface="+mn-cs"/>
              </a:rPr>
              <a:t>less</a:t>
            </a:r>
            <a:r>
              <a:rPr lang="en-US" sz="1200" kern="1200" dirty="0" smtClean="0">
                <a:solidFill>
                  <a:schemeClr val="tx1"/>
                </a:solidFill>
                <a:latin typeface="+mn-lt"/>
                <a:ea typeface="+mn-ea"/>
                <a:cs typeface="+mn-cs"/>
              </a:rPr>
              <a:t> fair.</a:t>
            </a:r>
          </a:p>
          <a:p>
            <a:r>
              <a:rPr lang="en-US" sz="1200" i="1" kern="1200" dirty="0" smtClean="0">
                <a:solidFill>
                  <a:schemeClr val="tx1"/>
                </a:solidFill>
                <a:latin typeface="+mn-lt"/>
                <a:ea typeface="+mn-ea"/>
                <a:cs typeface="+mn-cs"/>
              </a:rPr>
              <a:t>What does fairness mean?</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Minimize # of angry phone calls?  Minimize my response time?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Minimize average response time?  We will argue fairness is a tradeoff against average response time; can get better average response time by making system </a:t>
            </a:r>
            <a:r>
              <a:rPr lang="en-US" sz="1200" b="1" i="1" kern="1200" dirty="0" smtClean="0">
                <a:solidFill>
                  <a:schemeClr val="tx1"/>
                </a:solidFill>
                <a:latin typeface="+mn-lt"/>
                <a:ea typeface="+mn-ea"/>
                <a:cs typeface="+mn-cs"/>
              </a:rPr>
              <a:t>less</a:t>
            </a:r>
            <a:r>
              <a:rPr lang="en-US" sz="1200" i="1" kern="1200" dirty="0" smtClean="0">
                <a:solidFill>
                  <a:schemeClr val="tx1"/>
                </a:solidFill>
                <a:latin typeface="+mn-lt"/>
                <a:ea typeface="+mn-ea"/>
                <a:cs typeface="+mn-cs"/>
              </a:rPr>
              <a:t> fair</a:t>
            </a:r>
            <a:r>
              <a:rPr lang="en-US" sz="1200" i="1" kern="1200" dirty="0" smtClean="0">
                <a:solidFill>
                  <a:schemeClr val="tx1"/>
                </a:solidFill>
                <a:latin typeface="+mn-lt"/>
                <a:ea typeface="+mn-ea"/>
                <a:cs typeface="+mn-cs"/>
              </a:rPr>
              <a:t>.</a:t>
            </a:r>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Anecdote: Response time has a lot to do with perceived effectiveness.</a:t>
            </a:r>
          </a:p>
          <a:p>
            <a:r>
              <a:rPr lang="en-US" sz="1200" i="1" kern="1200" dirty="0" smtClean="0">
                <a:solidFill>
                  <a:schemeClr val="tx1"/>
                </a:solidFill>
                <a:latin typeface="+mn-lt"/>
                <a:ea typeface="+mn-ea"/>
                <a:cs typeface="+mn-cs"/>
              </a:rPr>
              <a:t>  IBM keystroke experiment -- consistency is better than speed.</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Might believe that since have </a:t>
            </a:r>
            <a:r>
              <a:rPr lang="en-US" sz="1200" i="1" kern="1200" dirty="0" err="1" smtClean="0">
                <a:solidFill>
                  <a:schemeClr val="tx1"/>
                </a:solidFill>
                <a:latin typeface="+mn-lt"/>
                <a:ea typeface="+mn-ea"/>
                <a:cs typeface="+mn-cs"/>
              </a:rPr>
              <a:t>PC's</a:t>
            </a:r>
            <a:r>
              <a:rPr lang="en-US" sz="1200" i="1" kern="1200" dirty="0" smtClean="0">
                <a:solidFill>
                  <a:schemeClr val="tx1"/>
                </a:solidFill>
                <a:latin typeface="+mn-lt"/>
                <a:ea typeface="+mn-ea"/>
                <a:cs typeface="+mn-cs"/>
              </a:rPr>
              <a:t>, CPU scheduling is less important -- usually, only one thing running at a time, for a single user.  But! Face similar problems in networks -- how do you allocate scarce resources among users?  Do you optimize for response time, throughput, fairness?  In networks, fairness is often suboptimal.</a:t>
            </a:r>
          </a:p>
          <a:p>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5</a:t>
            </a:fld>
            <a:endParaRPr lang="en-US"/>
          </a:p>
        </p:txBody>
      </p:sp>
    </p:spTree>
    <p:extLst>
      <p:ext uri="{BB962C8B-B14F-4D97-AF65-F5344CB8AC3E}">
        <p14:creationId xmlns:p14="http://schemas.microsoft.com/office/powerpoint/2010/main" val="20110184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2074124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51</a:t>
            </a:fld>
            <a:endParaRPr lang="en-US"/>
          </a:p>
        </p:txBody>
      </p:sp>
    </p:spTree>
    <p:extLst>
      <p:ext uri="{BB962C8B-B14F-4D97-AF65-F5344CB8AC3E}">
        <p14:creationId xmlns:p14="http://schemas.microsoft.com/office/powerpoint/2010/main" val="18642664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9402355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53</a:t>
            </a:fld>
            <a:endParaRPr lang="en-US"/>
          </a:p>
        </p:txBody>
      </p:sp>
    </p:spTree>
    <p:extLst>
      <p:ext uri="{BB962C8B-B14F-4D97-AF65-F5344CB8AC3E}">
        <p14:creationId xmlns:p14="http://schemas.microsoft.com/office/powerpoint/2010/main" val="13549705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0732561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55</a:t>
            </a:fld>
            <a:endParaRPr lang="en-US"/>
          </a:p>
        </p:txBody>
      </p:sp>
    </p:spTree>
    <p:extLst>
      <p:ext uri="{BB962C8B-B14F-4D97-AF65-F5344CB8AC3E}">
        <p14:creationId xmlns:p14="http://schemas.microsoft.com/office/powerpoint/2010/main" val="15015501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56</a:t>
            </a:fld>
            <a:endParaRPr lang="en-US"/>
          </a:p>
        </p:txBody>
      </p:sp>
    </p:spTree>
    <p:extLst>
      <p:ext uri="{BB962C8B-B14F-4D97-AF65-F5344CB8AC3E}">
        <p14:creationId xmlns:p14="http://schemas.microsoft.com/office/powerpoint/2010/main" val="14729006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57</a:t>
            </a:fld>
            <a:endParaRPr lang="en-US"/>
          </a:p>
        </p:txBody>
      </p:sp>
    </p:spTree>
    <p:extLst>
      <p:ext uri="{BB962C8B-B14F-4D97-AF65-F5344CB8AC3E}">
        <p14:creationId xmlns:p14="http://schemas.microsoft.com/office/powerpoint/2010/main" val="9980155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gaussian</a:t>
            </a:r>
            <a:r>
              <a:rPr lang="en-US" baseline="0" dirty="0" smtClean="0"/>
              <a:t>, longer you wait, the more likely you are to be done</a:t>
            </a:r>
          </a:p>
          <a:p>
            <a:endParaRPr lang="en-US" baseline="0" dirty="0" smtClean="0"/>
          </a:p>
          <a:p>
            <a:r>
              <a:rPr lang="en-US" baseline="0" dirty="0" smtClean="0"/>
              <a:t>In exponential, </a:t>
            </a:r>
            <a:r>
              <a:rPr lang="en-US" baseline="0" dirty="0" err="1" smtClean="0"/>
              <a:t>memoryless</a:t>
            </a:r>
            <a:endParaRPr lang="en-US" baseline="0" dirty="0" smtClean="0"/>
          </a:p>
          <a:p>
            <a:endParaRPr lang="en-US" baseline="0" dirty="0" smtClean="0"/>
          </a:p>
          <a:p>
            <a:r>
              <a:rPr lang="en-US" baseline="0" dirty="0" smtClean="0"/>
              <a:t>In </a:t>
            </a:r>
            <a:r>
              <a:rPr lang="en-US" baseline="0" dirty="0" err="1" smtClean="0"/>
              <a:t>bursty</a:t>
            </a:r>
            <a:r>
              <a:rPr lang="en-US" baseline="0" dirty="0" smtClean="0"/>
              <a:t>, longer you wait, longer you still need to wait</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58</a:t>
            </a:fld>
            <a:endParaRPr lang="en-US"/>
          </a:p>
        </p:txBody>
      </p:sp>
    </p:spTree>
    <p:extLst>
      <p:ext uri="{BB962C8B-B14F-4D97-AF65-F5344CB8AC3E}">
        <p14:creationId xmlns:p14="http://schemas.microsoft.com/office/powerpoint/2010/main" val="15708841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59</a:t>
            </a:fld>
            <a:endParaRPr lang="en-US"/>
          </a:p>
        </p:txBody>
      </p:sp>
    </p:spTree>
    <p:extLst>
      <p:ext uri="{BB962C8B-B14F-4D97-AF65-F5344CB8AC3E}">
        <p14:creationId xmlns:p14="http://schemas.microsoft.com/office/powerpoint/2010/main" val="179939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extLst>
      <p:ext uri="{BB962C8B-B14F-4D97-AF65-F5344CB8AC3E}">
        <p14:creationId xmlns:p14="http://schemas.microsoft.com/office/powerpoint/2010/main" val="20975484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60</a:t>
            </a:fld>
            <a:endParaRPr lang="en-US"/>
          </a:p>
        </p:txBody>
      </p:sp>
    </p:spTree>
    <p:extLst>
      <p:ext uri="{BB962C8B-B14F-4D97-AF65-F5344CB8AC3E}">
        <p14:creationId xmlns:p14="http://schemas.microsoft.com/office/powerpoint/2010/main" val="15418374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 = S/(1-U)</a:t>
            </a:r>
          </a:p>
          <a:p>
            <a:pPr lvl="1"/>
            <a:r>
              <a:rPr lang="en-US" dirty="0" smtClean="0"/>
              <a:t>Better if </a:t>
            </a:r>
            <a:r>
              <a:rPr lang="en-US" dirty="0" err="1" smtClean="0"/>
              <a:t>gaussian</a:t>
            </a:r>
            <a:endParaRPr lang="en-US" dirty="0" smtClean="0"/>
          </a:p>
          <a:p>
            <a:pPr lvl="1"/>
            <a:r>
              <a:rPr lang="en-US" dirty="0" smtClean="0"/>
              <a:t>Worse if heavy-tailed</a:t>
            </a:r>
          </a:p>
          <a:p>
            <a:r>
              <a:rPr lang="en-US" dirty="0" smtClean="0"/>
              <a:t>Variance in R = S/(1-U)^2</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61</a:t>
            </a:fld>
            <a:endParaRPr lang="en-US"/>
          </a:p>
        </p:txBody>
      </p:sp>
    </p:spTree>
    <p:extLst>
      <p:ext uri="{BB962C8B-B14F-4D97-AF65-F5344CB8AC3E}">
        <p14:creationId xmlns:p14="http://schemas.microsoft.com/office/powerpoint/2010/main" val="6852973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62</a:t>
            </a:fld>
            <a:endParaRPr lang="en-US"/>
          </a:p>
        </p:txBody>
      </p:sp>
    </p:spTree>
    <p:extLst>
      <p:ext uri="{BB962C8B-B14F-4D97-AF65-F5344CB8AC3E}">
        <p14:creationId xmlns:p14="http://schemas.microsoft.com/office/powerpoint/2010/main" val="21242702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63</a:t>
            </a:fld>
            <a:endParaRPr lang="en-US"/>
          </a:p>
        </p:txBody>
      </p:sp>
    </p:spTree>
    <p:extLst>
      <p:ext uri="{BB962C8B-B14F-4D97-AF65-F5344CB8AC3E}">
        <p14:creationId xmlns:p14="http://schemas.microsoft.com/office/powerpoint/2010/main" val="6939561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64</a:t>
            </a:fld>
            <a:endParaRPr lang="en-US"/>
          </a:p>
        </p:txBody>
      </p:sp>
    </p:spTree>
    <p:extLst>
      <p:ext uri="{BB962C8B-B14F-4D97-AF65-F5344CB8AC3E}">
        <p14:creationId xmlns:p14="http://schemas.microsoft.com/office/powerpoint/2010/main" val="3375782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65</a:t>
            </a:fld>
            <a:endParaRPr lang="en-US"/>
          </a:p>
        </p:txBody>
      </p:sp>
    </p:spTree>
    <p:extLst>
      <p:ext uri="{BB962C8B-B14F-4D97-AF65-F5344CB8AC3E}">
        <p14:creationId xmlns:p14="http://schemas.microsoft.com/office/powerpoint/2010/main" val="2665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Always happens to me -- you go to the store to buy a carton of milk, you get stuck behind someone with a huge basket?  And insists on paying in pennies.  </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extLst>
      <p:ext uri="{BB962C8B-B14F-4D97-AF65-F5344CB8AC3E}">
        <p14:creationId xmlns:p14="http://schemas.microsoft.com/office/powerpoint/2010/main" val="209019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be careful: optimal </a:t>
            </a:r>
            <a:r>
              <a:rPr lang="en-US" dirty="0" err="1" smtClean="0"/>
              <a:t>wrt</a:t>
            </a:r>
            <a:r>
              <a:rPr lang="en-US" baseline="0" dirty="0" smtClean="0"/>
              <a:t> average response time.</a:t>
            </a:r>
          </a:p>
          <a:p>
            <a:endParaRPr lang="en-US" baseline="0" dirty="0" smtClean="0"/>
          </a:p>
          <a:p>
            <a:r>
              <a:rPr lang="en-US" baseline="0" dirty="0" smtClean="0"/>
              <a:t>Recall: only preemptive schedulers.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a:t>
            </a:fld>
            <a:endParaRPr lang="en-US"/>
          </a:p>
        </p:txBody>
      </p:sp>
    </p:spTree>
    <p:extLst>
      <p:ext uri="{BB962C8B-B14F-4D97-AF65-F5344CB8AC3E}">
        <p14:creationId xmlns:p14="http://schemas.microsoft.com/office/powerpoint/2010/main" val="132233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you can see why SJF improves average response time – it runs short jobs first.</a:t>
            </a:r>
            <a:r>
              <a:rPr lang="en-US" baseline="0" dirty="0" smtClean="0"/>
              <a:t>  Effect on the short jobs is huge; effect on the long job is small.</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9</a:t>
            </a:fld>
            <a:endParaRPr lang="en-US"/>
          </a:p>
        </p:txBody>
      </p:sp>
    </p:spTree>
    <p:extLst>
      <p:ext uri="{BB962C8B-B14F-4D97-AF65-F5344CB8AC3E}">
        <p14:creationId xmlns:p14="http://schemas.microsoft.com/office/powerpoint/2010/main" val="123178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09FA4-D782-704D-BA4F-C6B6CE6C5758}" type="datetimeFigureOut">
              <a:rPr lang="en-US" smtClean="0"/>
              <a:pPr/>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09FA4-D782-704D-BA4F-C6B6CE6C5758}" type="datetimeFigureOut">
              <a:rPr lang="en-US" smtClean="0"/>
              <a:pPr/>
              <a:t>3/7/18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09FA4-D782-704D-BA4F-C6B6CE6C5758}" type="datetimeFigureOut">
              <a:rPr lang="en-US" smtClean="0"/>
              <a:pPr/>
              <a:t>3/7/18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3/7/18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3/7/18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6.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7.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Introduction to Operating Systems</a:t>
            </a:r>
            <a:endParaRPr lang="en-US" sz="4000" dirty="0"/>
          </a:p>
        </p:txBody>
      </p:sp>
      <p:sp>
        <p:nvSpPr>
          <p:cNvPr id="3" name="Subtitle 2"/>
          <p:cNvSpPr>
            <a:spLocks noGrp="1"/>
          </p:cNvSpPr>
          <p:nvPr>
            <p:ph type="subTitle" idx="1"/>
          </p:nvPr>
        </p:nvSpPr>
        <p:spPr/>
        <p:txBody>
          <a:bodyPr>
            <a:normAutofit fontScale="92500" lnSpcReduction="20000"/>
          </a:bodyPr>
          <a:lstStyle/>
          <a:p>
            <a:r>
              <a:rPr lang="en-US" dirty="0" smtClean="0"/>
              <a:t>Spring</a:t>
            </a:r>
            <a:r>
              <a:rPr lang="en-US" dirty="0" smtClean="0"/>
              <a:t> 2018 </a:t>
            </a:r>
            <a:r>
              <a:rPr lang="en-US" dirty="0" smtClean="0"/>
              <a:t>Lecture Notes</a:t>
            </a:r>
          </a:p>
          <a:p>
            <a:r>
              <a:rPr lang="en-US" dirty="0" smtClean="0"/>
              <a:t>Chapter 7</a:t>
            </a:r>
            <a:endParaRPr lang="en-US" dirty="0" smtClean="0"/>
          </a:p>
          <a:p>
            <a:endParaRPr lang="en-US" dirty="0" smtClean="0"/>
          </a:p>
          <a:p>
            <a:r>
              <a:rPr lang="en-US" sz="2200" dirty="0" smtClean="0"/>
              <a:t>adapted </a:t>
            </a:r>
            <a:r>
              <a:rPr lang="en-US" sz="2200" dirty="0" smtClean="0"/>
              <a:t>from Tom Anderson’s slides on OSPP web </a:t>
            </a:r>
            <a:r>
              <a:rPr lang="en-US" sz="2200" dirty="0" smtClean="0"/>
              <a:t>site</a:t>
            </a:r>
            <a:endParaRPr lang="en-US" sz="2200" dirty="0" smtClean="0"/>
          </a:p>
        </p:txBody>
      </p:sp>
    </p:spTree>
    <p:extLst>
      <p:ext uri="{BB962C8B-B14F-4D97-AF65-F5344CB8AC3E}">
        <p14:creationId xmlns:p14="http://schemas.microsoft.com/office/powerpoint/2010/main" val="876964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Claim: </a:t>
            </a:r>
            <a:r>
              <a:rPr lang="en-US" dirty="0" smtClean="0"/>
              <a:t>SJF(preemptive) </a:t>
            </a:r>
            <a:r>
              <a:rPr lang="en-US" dirty="0" smtClean="0"/>
              <a:t>is optimal for average response time</a:t>
            </a:r>
          </a:p>
          <a:p>
            <a:pPr lvl="1"/>
            <a:r>
              <a:rPr lang="en-US" dirty="0" smtClean="0"/>
              <a:t>Why?</a:t>
            </a:r>
          </a:p>
          <a:p>
            <a:pPr lvl="1"/>
            <a:endParaRPr lang="en-US" dirty="0" smtClean="0"/>
          </a:p>
          <a:p>
            <a:pPr lvl="1">
              <a:buNone/>
            </a:pPr>
            <a:endParaRPr lang="en-US" dirty="0" smtClean="0"/>
          </a:p>
          <a:p>
            <a:pPr lvl="1">
              <a:buNone/>
            </a:pPr>
            <a:endParaRPr lang="en-US" dirty="0" smtClean="0"/>
          </a:p>
          <a:p>
            <a:r>
              <a:rPr lang="en-US" dirty="0" smtClean="0"/>
              <a:t>Does </a:t>
            </a:r>
            <a:r>
              <a:rPr lang="en-US" dirty="0" smtClean="0"/>
              <a:t>SJF(preemptive) </a:t>
            </a:r>
            <a:r>
              <a:rPr lang="en-US" dirty="0" smtClean="0"/>
              <a:t>have any downsides?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Is FIFO ever optimal?</a:t>
            </a:r>
          </a:p>
          <a:p>
            <a:endParaRPr lang="en-US" dirty="0" smtClean="0"/>
          </a:p>
          <a:p>
            <a:endParaRPr lang="en-US" dirty="0" smtClean="0"/>
          </a:p>
          <a:p>
            <a:endParaRPr lang="en-US" dirty="0" smtClean="0"/>
          </a:p>
          <a:p>
            <a:r>
              <a:rPr lang="en-US" dirty="0" err="1" smtClean="0"/>
              <a:t>Pessimal</a:t>
            </a:r>
            <a:r>
              <a:rPr lang="en-US"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 and Sample Bias</a:t>
            </a:r>
            <a:endParaRPr lang="en-US" dirty="0"/>
          </a:p>
        </p:txBody>
      </p:sp>
      <p:sp>
        <p:nvSpPr>
          <p:cNvPr id="3" name="Content Placeholder 2"/>
          <p:cNvSpPr>
            <a:spLocks noGrp="1"/>
          </p:cNvSpPr>
          <p:nvPr>
            <p:ph idx="1"/>
          </p:nvPr>
        </p:nvSpPr>
        <p:spPr/>
        <p:txBody>
          <a:bodyPr>
            <a:normAutofit/>
          </a:bodyPr>
          <a:lstStyle/>
          <a:p>
            <a:r>
              <a:rPr lang="en-US" dirty="0" smtClean="0"/>
              <a:t>Suppose you want to compare two scheduling algorithms</a:t>
            </a:r>
          </a:p>
          <a:p>
            <a:pPr lvl="1"/>
            <a:r>
              <a:rPr lang="en-US" dirty="0" smtClean="0"/>
              <a:t>Create some infinite sequence of arriving tasks</a:t>
            </a:r>
          </a:p>
          <a:p>
            <a:pPr lvl="1"/>
            <a:r>
              <a:rPr lang="en-US" dirty="0" smtClean="0"/>
              <a:t>Start measuring</a:t>
            </a:r>
          </a:p>
          <a:p>
            <a:pPr lvl="1"/>
            <a:r>
              <a:rPr lang="en-US" dirty="0" smtClean="0"/>
              <a:t>Stop at some point</a:t>
            </a:r>
          </a:p>
          <a:p>
            <a:pPr lvl="1"/>
            <a:r>
              <a:rPr lang="en-US" dirty="0" smtClean="0"/>
              <a:t>Compute average response time as the average for completed tasks between start and stop</a:t>
            </a:r>
          </a:p>
          <a:p>
            <a:r>
              <a:rPr lang="en-US" dirty="0" smtClean="0"/>
              <a:t>Is this valid or invalid?</a:t>
            </a:r>
          </a:p>
          <a:p>
            <a:pPr lvl="1"/>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Bias Solutions</a:t>
            </a:r>
            <a:endParaRPr lang="en-US" dirty="0"/>
          </a:p>
        </p:txBody>
      </p:sp>
      <p:sp>
        <p:nvSpPr>
          <p:cNvPr id="3" name="Content Placeholder 2"/>
          <p:cNvSpPr>
            <a:spLocks noGrp="1"/>
          </p:cNvSpPr>
          <p:nvPr>
            <p:ph idx="1"/>
          </p:nvPr>
        </p:nvSpPr>
        <p:spPr/>
        <p:txBody>
          <a:bodyPr/>
          <a:lstStyle/>
          <a:p>
            <a:r>
              <a:rPr lang="en-US" dirty="0" smtClean="0"/>
              <a:t>Measure for long enough that # of completed tasks &gt;&gt; # of uncompleted tasks</a:t>
            </a:r>
          </a:p>
          <a:p>
            <a:pPr lvl="1"/>
            <a:r>
              <a:rPr lang="en-US" dirty="0" smtClean="0"/>
              <a:t>For both systems!</a:t>
            </a:r>
          </a:p>
          <a:p>
            <a:r>
              <a:rPr lang="en-US" dirty="0" smtClean="0"/>
              <a:t>Start and stop system in idle periods</a:t>
            </a:r>
          </a:p>
          <a:p>
            <a:pPr lvl="1"/>
            <a:r>
              <a:rPr lang="en-US" dirty="0" smtClean="0"/>
              <a:t>Idle period: no work to do</a:t>
            </a:r>
          </a:p>
          <a:p>
            <a:pPr lvl="1"/>
            <a:r>
              <a:rPr lang="en-US" dirty="0" smtClean="0"/>
              <a:t>If algorithms are work-conserving, both will complete the same tasks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of Classic Policies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Policies that do not use service times:</a:t>
            </a:r>
          </a:p>
          <a:p>
            <a:pPr lvl="1"/>
            <a:r>
              <a:rPr lang="en-US" dirty="0" smtClean="0"/>
              <a:t>FIFO – easiest to implement</a:t>
            </a:r>
          </a:p>
          <a:p>
            <a:pPr lvl="1"/>
            <a:r>
              <a:rPr lang="en-US" dirty="0" smtClean="0"/>
              <a:t>RR</a:t>
            </a:r>
          </a:p>
          <a:p>
            <a:pPr lvl="1"/>
            <a:r>
              <a:rPr lang="en-US" dirty="0" smtClean="0"/>
              <a:t>MFQ</a:t>
            </a:r>
          </a:p>
          <a:p>
            <a:r>
              <a:rPr lang="en-US" dirty="0" smtClean="0"/>
              <a:t>Future knowledge policies – decisions made based on knowledge of service times:</a:t>
            </a:r>
            <a:endParaRPr lang="en-US" dirty="0"/>
          </a:p>
          <a:p>
            <a:pPr lvl="1"/>
            <a:r>
              <a:rPr lang="en-US" dirty="0" smtClean="0"/>
              <a:t>SJF(non-preemptive)</a:t>
            </a:r>
          </a:p>
          <a:p>
            <a:pPr lvl="1"/>
            <a:r>
              <a:rPr lang="en-US" dirty="0" smtClean="0"/>
              <a:t>SJF(preemptive) – minimum avg. response time</a:t>
            </a:r>
          </a:p>
          <a:p>
            <a:pPr lvl="1"/>
            <a:r>
              <a:rPr lang="en-US" dirty="0" smtClean="0"/>
              <a:t>Approximate </a:t>
            </a:r>
            <a:r>
              <a:rPr lang="en-US" dirty="0"/>
              <a:t>SJF(preemptive) by predicting service </a:t>
            </a:r>
            <a:r>
              <a:rPr lang="en-US" dirty="0" smtClean="0"/>
              <a:t>times</a:t>
            </a:r>
          </a:p>
          <a:p>
            <a:pPr lvl="2"/>
            <a:r>
              <a:rPr lang="en-US" dirty="0" smtClean="0"/>
              <a:t>E.g., based on running average of CPU burst lengths, file sizes</a:t>
            </a:r>
            <a:endParaRPr lang="en-US" dirty="0"/>
          </a:p>
          <a:p>
            <a:pPr lvl="1"/>
            <a:endParaRPr lang="en-US" dirty="0"/>
          </a:p>
        </p:txBody>
      </p:sp>
    </p:spTree>
    <p:extLst>
      <p:ext uri="{BB962C8B-B14F-4D97-AF65-F5344CB8AC3E}">
        <p14:creationId xmlns:p14="http://schemas.microsoft.com/office/powerpoint/2010/main" val="245712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a:t>
            </a:r>
            <a:endParaRPr lang="en-US" dirty="0"/>
          </a:p>
        </p:txBody>
      </p:sp>
      <p:sp>
        <p:nvSpPr>
          <p:cNvPr id="3" name="Content Placeholder 2"/>
          <p:cNvSpPr>
            <a:spLocks noGrp="1"/>
          </p:cNvSpPr>
          <p:nvPr>
            <p:ph idx="1"/>
          </p:nvPr>
        </p:nvSpPr>
        <p:spPr/>
        <p:txBody>
          <a:bodyPr>
            <a:normAutofit/>
          </a:bodyPr>
          <a:lstStyle/>
          <a:p>
            <a:r>
              <a:rPr lang="en-US" dirty="0" smtClean="0"/>
              <a:t>Each task gets resource for a fixed period of time (time quantum)</a:t>
            </a:r>
          </a:p>
          <a:p>
            <a:pPr lvl="1"/>
            <a:r>
              <a:rPr lang="en-US" dirty="0" smtClean="0"/>
              <a:t>If task doesn’t complete, it goes back in line</a:t>
            </a:r>
          </a:p>
          <a:p>
            <a:r>
              <a:rPr lang="en-US" dirty="0" smtClean="0"/>
              <a:t>Need to pick a time quantum</a:t>
            </a:r>
          </a:p>
          <a:p>
            <a:pPr lvl="1"/>
            <a:r>
              <a:rPr lang="en-US" dirty="0" smtClean="0"/>
              <a:t>What if time quantum is too long?  </a:t>
            </a:r>
          </a:p>
          <a:p>
            <a:pPr lvl="2"/>
            <a:r>
              <a:rPr lang="en-US" dirty="0" smtClean="0"/>
              <a:t>Infinite?</a:t>
            </a:r>
          </a:p>
          <a:p>
            <a:pPr lvl="1"/>
            <a:r>
              <a:rPr lang="en-US" dirty="0" smtClean="0"/>
              <a:t>What if time quantum is too short?  </a:t>
            </a:r>
          </a:p>
          <a:p>
            <a:pPr lvl="2"/>
            <a:r>
              <a:rPr lang="en-US" dirty="0" smtClean="0"/>
              <a:t>One instruction?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58"/>
            <a:ext cx="8229600" cy="1143000"/>
          </a:xfrm>
        </p:spPr>
        <p:txBody>
          <a:bodyPr/>
          <a:lstStyle/>
          <a:p>
            <a:r>
              <a:rPr lang="en-US" dirty="0" smtClean="0"/>
              <a:t>Round Robin</a:t>
            </a:r>
            <a:endParaRPr lang="en-US" dirty="0"/>
          </a:p>
        </p:txBody>
      </p:sp>
      <p:pic>
        <p:nvPicPr>
          <p:cNvPr id="5" name="Content Placeholder 4" descr="ch7-02_badFIFORR.pdf"/>
          <p:cNvPicPr>
            <a:picLocks noGrp="1" noChangeAspect="1"/>
          </p:cNvPicPr>
          <p:nvPr>
            <p:ph idx="1"/>
          </p:nvPr>
        </p:nvPicPr>
        <p:blipFill>
          <a:blip r:embed="rId3"/>
          <a:srcRect l="-12941" r="-12941"/>
          <a:stretch>
            <a:fillRect/>
          </a:stretch>
        </p:blipFill>
        <p:spPr>
          <a:xfrm>
            <a:off x="-600156" y="1018696"/>
            <a:ext cx="10617660" cy="583930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 vs. FIFO</a:t>
            </a:r>
            <a:endParaRPr lang="en-US" dirty="0"/>
          </a:p>
        </p:txBody>
      </p:sp>
      <p:sp>
        <p:nvSpPr>
          <p:cNvPr id="3" name="Content Placeholder 2"/>
          <p:cNvSpPr>
            <a:spLocks noGrp="1"/>
          </p:cNvSpPr>
          <p:nvPr>
            <p:ph idx="1"/>
          </p:nvPr>
        </p:nvSpPr>
        <p:spPr/>
        <p:txBody>
          <a:bodyPr/>
          <a:lstStyle/>
          <a:p>
            <a:r>
              <a:rPr lang="en-US" dirty="0" smtClean="0"/>
              <a:t>Assuming zero-cost time slice, is Round Robin always better than FIFO?</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29108"/>
            <a:ext cx="8229600" cy="1143000"/>
          </a:xfrm>
        </p:spPr>
        <p:txBody>
          <a:bodyPr/>
          <a:lstStyle/>
          <a:p>
            <a:r>
              <a:rPr lang="en-US" dirty="0" smtClean="0"/>
              <a:t>Round Robin vs. FIFO</a:t>
            </a:r>
            <a:endParaRPr lang="en-US" dirty="0"/>
          </a:p>
        </p:txBody>
      </p:sp>
      <p:pic>
        <p:nvPicPr>
          <p:cNvPr id="5" name="Content Placeholder 4" descr="ch7-03_equalLength.pdf"/>
          <p:cNvPicPr>
            <a:picLocks noGrp="1" noChangeAspect="1"/>
          </p:cNvPicPr>
          <p:nvPr>
            <p:ph idx="1"/>
          </p:nvPr>
        </p:nvPicPr>
        <p:blipFill>
          <a:blip r:embed="rId3"/>
          <a:srcRect l="-12941" r="-12941"/>
          <a:stretch>
            <a:fillRect/>
          </a:stretch>
        </p:blipFill>
        <p:spPr>
          <a:xfrm>
            <a:off x="-494277" y="1164224"/>
            <a:ext cx="10353045" cy="569377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 = Fairness?</a:t>
            </a:r>
            <a:endParaRPr lang="en-US" dirty="0"/>
          </a:p>
        </p:txBody>
      </p:sp>
      <p:sp>
        <p:nvSpPr>
          <p:cNvPr id="3" name="Content Placeholder 2"/>
          <p:cNvSpPr>
            <a:spLocks noGrp="1"/>
          </p:cNvSpPr>
          <p:nvPr>
            <p:ph idx="1"/>
          </p:nvPr>
        </p:nvSpPr>
        <p:spPr/>
        <p:txBody>
          <a:bodyPr>
            <a:normAutofit lnSpcReduction="10000"/>
          </a:bodyPr>
          <a:lstStyle/>
          <a:p>
            <a:r>
              <a:rPr lang="en-US" dirty="0" smtClean="0"/>
              <a:t>Is Round Robin always fair?</a:t>
            </a:r>
          </a:p>
          <a:p>
            <a:endParaRPr lang="en-US" dirty="0" smtClean="0"/>
          </a:p>
          <a:p>
            <a:r>
              <a:rPr lang="en-US" dirty="0" smtClean="0"/>
              <a:t>What is fair?</a:t>
            </a:r>
          </a:p>
          <a:p>
            <a:pPr lvl="1"/>
            <a:r>
              <a:rPr lang="en-US" dirty="0" smtClean="0"/>
              <a:t>FIFO?</a:t>
            </a:r>
          </a:p>
          <a:p>
            <a:pPr lvl="1"/>
            <a:r>
              <a:rPr lang="en-US" dirty="0" smtClean="0"/>
              <a:t>Equal share of the CPU?</a:t>
            </a:r>
          </a:p>
          <a:p>
            <a:pPr lvl="1"/>
            <a:r>
              <a:rPr lang="en-US" dirty="0" smtClean="0"/>
              <a:t>What if some tasks don’t need their full share?</a:t>
            </a:r>
          </a:p>
          <a:p>
            <a:pPr lvl="1"/>
            <a:r>
              <a:rPr lang="en-US" dirty="0" smtClean="0"/>
              <a:t>Minimize worst case divergence?</a:t>
            </a:r>
          </a:p>
          <a:p>
            <a:pPr lvl="2"/>
            <a:r>
              <a:rPr lang="en-US" dirty="0" smtClean="0"/>
              <a:t>Time task would take if no one else was running</a:t>
            </a:r>
          </a:p>
          <a:p>
            <a:pPr lvl="2"/>
            <a:r>
              <a:rPr lang="en-US" dirty="0" smtClean="0"/>
              <a:t>Time task takes under scheduling algorithm</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Scheduling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vs. Mechanism</a:t>
            </a:r>
            <a:endParaRPr lang="en-US" dirty="0"/>
          </a:p>
        </p:txBody>
      </p:sp>
      <p:sp>
        <p:nvSpPr>
          <p:cNvPr id="3" name="Content Placeholder 2"/>
          <p:cNvSpPr>
            <a:spLocks noGrp="1"/>
          </p:cNvSpPr>
          <p:nvPr>
            <p:ph idx="1"/>
          </p:nvPr>
        </p:nvSpPr>
        <p:spPr/>
        <p:txBody>
          <a:bodyPr/>
          <a:lstStyle/>
          <a:p>
            <a:r>
              <a:rPr lang="en-US" dirty="0" smtClean="0"/>
              <a:t>Policy = decision-making rule</a:t>
            </a:r>
          </a:p>
          <a:p>
            <a:pPr lvl="1"/>
            <a:r>
              <a:rPr lang="en-US" dirty="0" smtClean="0"/>
              <a:t>“what to do”</a:t>
            </a:r>
          </a:p>
          <a:p>
            <a:r>
              <a:rPr lang="en-US" dirty="0" smtClean="0"/>
              <a:t>Mechanism = hardware or software that is used to implement a policy</a:t>
            </a:r>
          </a:p>
          <a:p>
            <a:pPr lvl="1"/>
            <a:r>
              <a:rPr lang="en-US" dirty="0" smtClean="0"/>
              <a:t>“how to do it”</a:t>
            </a:r>
          </a:p>
          <a:p>
            <a:endParaRPr lang="en-US" dirty="0"/>
          </a:p>
          <a:p>
            <a:r>
              <a:rPr lang="en-US" dirty="0" smtClean="0"/>
              <a:t>What are mechanisms for Round Robin?</a:t>
            </a:r>
            <a:endParaRPr lang="en-US" dirty="0"/>
          </a:p>
        </p:txBody>
      </p:sp>
    </p:spTree>
    <p:extLst>
      <p:ext uri="{BB962C8B-B14F-4D97-AF65-F5344CB8AC3E}">
        <p14:creationId xmlns:p14="http://schemas.microsoft.com/office/powerpoint/2010/main" val="1731882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Mixed Workload</a:t>
            </a:r>
            <a:endParaRPr lang="en-US" dirty="0"/>
          </a:p>
        </p:txBody>
      </p:sp>
      <p:pic>
        <p:nvPicPr>
          <p:cNvPr id="5" name="Content Placeholder 4" descr="ch7-04_mixture.pdf"/>
          <p:cNvPicPr>
            <a:picLocks noGrp="1" noChangeAspect="1"/>
          </p:cNvPicPr>
          <p:nvPr>
            <p:ph idx="1"/>
          </p:nvPr>
        </p:nvPicPr>
        <p:blipFill>
          <a:blip r:embed="rId3"/>
          <a:srcRect t="-7373" b="-7373"/>
          <a:stretch>
            <a:fillRect/>
          </a:stretch>
        </p:blipFill>
        <p:spPr>
          <a:xfrm>
            <a:off x="-624212" y="1005466"/>
            <a:ext cx="10641716" cy="5852534"/>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Max-Min Fairness</a:t>
            </a:r>
            <a:endParaRPr lang="en-US" dirty="0"/>
          </a:p>
        </p:txBody>
      </p:sp>
      <p:sp>
        <p:nvSpPr>
          <p:cNvPr id="3" name="Content Placeholder 2"/>
          <p:cNvSpPr>
            <a:spLocks noGrp="1"/>
          </p:cNvSpPr>
          <p:nvPr>
            <p:ph idx="1"/>
          </p:nvPr>
        </p:nvSpPr>
        <p:spPr>
          <a:xfrm>
            <a:off x="457200" y="1600200"/>
            <a:ext cx="8229600" cy="4975013"/>
          </a:xfrm>
        </p:spPr>
        <p:txBody>
          <a:bodyPr>
            <a:normAutofit fontScale="92500" lnSpcReduction="10000"/>
          </a:bodyPr>
          <a:lstStyle/>
          <a:p>
            <a:r>
              <a:rPr lang="en-US" dirty="0" smtClean="0"/>
              <a:t>How do we balance a mixture of repeating tasks:</a:t>
            </a:r>
          </a:p>
          <a:p>
            <a:pPr lvl="1"/>
            <a:r>
              <a:rPr lang="en-US" dirty="0" smtClean="0"/>
              <a:t>Some I/O bound, need only a little CPU</a:t>
            </a:r>
          </a:p>
          <a:p>
            <a:pPr lvl="1"/>
            <a:r>
              <a:rPr lang="en-US" dirty="0" smtClean="0"/>
              <a:t>Some compute bound, can use as much CPU as they are assigned</a:t>
            </a:r>
          </a:p>
          <a:p>
            <a:r>
              <a:rPr lang="en-US" dirty="0" smtClean="0"/>
              <a:t>One approach: maximize the minimum allocation given to a task</a:t>
            </a:r>
          </a:p>
          <a:p>
            <a:pPr lvl="1"/>
            <a:r>
              <a:rPr lang="en-US" dirty="0" smtClean="0"/>
              <a:t>If any task needs less than an equal share, schedule the smallest of these first</a:t>
            </a:r>
          </a:p>
          <a:p>
            <a:pPr lvl="1"/>
            <a:r>
              <a:rPr lang="en-US" dirty="0" smtClean="0"/>
              <a:t>Split the remaining time using max-min</a:t>
            </a:r>
          </a:p>
          <a:p>
            <a:pPr lvl="1"/>
            <a:r>
              <a:rPr lang="en-US" dirty="0" smtClean="0"/>
              <a:t>If all remaining tasks need at least equal share, split evenly</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Feedback Queue (MFQ)</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Responsiveness</a:t>
            </a:r>
          </a:p>
          <a:p>
            <a:pPr lvl="1"/>
            <a:r>
              <a:rPr lang="en-US" dirty="0" smtClean="0"/>
              <a:t>Low overhead</a:t>
            </a:r>
          </a:p>
          <a:p>
            <a:pPr lvl="1"/>
            <a:r>
              <a:rPr lang="en-US" dirty="0" smtClean="0"/>
              <a:t>Starvation freedom</a:t>
            </a:r>
          </a:p>
          <a:p>
            <a:pPr lvl="1"/>
            <a:r>
              <a:rPr lang="en-US" dirty="0" smtClean="0"/>
              <a:t>Some tasks are high/low priority</a:t>
            </a:r>
          </a:p>
          <a:p>
            <a:pPr lvl="1"/>
            <a:r>
              <a:rPr lang="en-US" dirty="0" smtClean="0"/>
              <a:t>Fairness (among equal priority tasks)</a:t>
            </a:r>
          </a:p>
          <a:p>
            <a:r>
              <a:rPr lang="en-US" dirty="0" smtClean="0"/>
              <a:t>Not perfect at any of them!</a:t>
            </a:r>
          </a:p>
          <a:p>
            <a:pPr lvl="1"/>
            <a:r>
              <a:rPr lang="en-US" dirty="0" smtClean="0"/>
              <a:t>Used in Linux (and probably Windows, </a:t>
            </a:r>
            <a:r>
              <a:rPr lang="en-US" dirty="0" err="1" smtClean="0"/>
              <a:t>MacOS</a:t>
            </a:r>
            <a:r>
              <a:rPr lang="en-US" dirty="0" smtClean="0"/>
              <a:t>)</a:t>
            </a:r>
          </a:p>
          <a:p>
            <a:pPr lvl="1"/>
            <a:endParaRPr lang="en-US" dirty="0" smtClean="0"/>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MFQ</a:t>
            </a:r>
            <a:endParaRPr lang="en-US" dirty="0"/>
          </a:p>
        </p:txBody>
      </p:sp>
      <p:sp>
        <p:nvSpPr>
          <p:cNvPr id="3" name="Content Placeholder 2"/>
          <p:cNvSpPr>
            <a:spLocks noGrp="1"/>
          </p:cNvSpPr>
          <p:nvPr>
            <p:ph idx="1"/>
          </p:nvPr>
        </p:nvSpPr>
        <p:spPr/>
        <p:txBody>
          <a:bodyPr/>
          <a:lstStyle/>
          <a:p>
            <a:r>
              <a:rPr lang="en-US" dirty="0" smtClean="0"/>
              <a:t>Set of Round Robin queues</a:t>
            </a:r>
          </a:p>
          <a:p>
            <a:pPr lvl="1"/>
            <a:r>
              <a:rPr lang="en-US" dirty="0" smtClean="0"/>
              <a:t>Each queue has a separate priority</a:t>
            </a:r>
          </a:p>
          <a:p>
            <a:r>
              <a:rPr lang="en-US" dirty="0" smtClean="0"/>
              <a:t>High priority queues have short time slices</a:t>
            </a:r>
          </a:p>
          <a:p>
            <a:pPr lvl="1"/>
            <a:r>
              <a:rPr lang="en-US" dirty="0" smtClean="0"/>
              <a:t>Low priority queues have long time slices</a:t>
            </a:r>
          </a:p>
          <a:p>
            <a:r>
              <a:rPr lang="en-US" dirty="0" smtClean="0"/>
              <a:t>Scheduler picks first thread in highest priority queue</a:t>
            </a:r>
          </a:p>
          <a:p>
            <a:r>
              <a:rPr lang="en-US" dirty="0" smtClean="0"/>
              <a:t>Tasks start in highest priority queue</a:t>
            </a:r>
          </a:p>
          <a:p>
            <a:pPr lvl="1"/>
            <a:r>
              <a:rPr lang="en-US" dirty="0" smtClean="0"/>
              <a:t>If time slice expires, task drops one level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MFQ</a:t>
            </a:r>
            <a:endParaRPr lang="en-US" dirty="0"/>
          </a:p>
        </p:txBody>
      </p:sp>
      <p:pic>
        <p:nvPicPr>
          <p:cNvPr id="6" name="Content Placeholder 5" descr="ch7-05_mfq.pdf"/>
          <p:cNvPicPr>
            <a:picLocks noGrp="1" noChangeAspect="1"/>
          </p:cNvPicPr>
          <p:nvPr>
            <p:ph idx="1"/>
          </p:nvPr>
        </p:nvPicPr>
        <p:blipFill>
          <a:blip r:embed="rId3"/>
          <a:srcRect t="-7373" b="-7373"/>
          <a:stretch>
            <a:fillRect/>
          </a:stretch>
        </p:blipFill>
        <p:spPr>
          <a:xfrm>
            <a:off x="-672323" y="979006"/>
            <a:ext cx="10199691" cy="560943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FIFO is simple and minimizes overhead. </a:t>
            </a:r>
          </a:p>
          <a:p>
            <a:r>
              <a:rPr lang="en-US" dirty="0" smtClean="0"/>
              <a:t>If tasks are variable in size, then FIFO can have very poor average response time. </a:t>
            </a:r>
          </a:p>
          <a:p>
            <a:r>
              <a:rPr lang="en-US" dirty="0" smtClean="0"/>
              <a:t>If tasks are equal in size, FIFO is optimal in terms of average response time. </a:t>
            </a:r>
          </a:p>
          <a:p>
            <a:r>
              <a:rPr lang="en-US" dirty="0" smtClean="0"/>
              <a:t>Considering only the processor, </a:t>
            </a:r>
            <a:r>
              <a:rPr lang="en-US" dirty="0" smtClean="0"/>
              <a:t>SJF(preemptive) </a:t>
            </a:r>
            <a:r>
              <a:rPr lang="en-US" dirty="0" smtClean="0"/>
              <a:t>is optimal in terms of average response time. </a:t>
            </a:r>
          </a:p>
          <a:p>
            <a:r>
              <a:rPr lang="en-US" dirty="0" smtClean="0"/>
              <a:t>SJF(preemptive) </a:t>
            </a:r>
            <a:r>
              <a:rPr lang="en-US" dirty="0" smtClean="0"/>
              <a:t>is pessimal in terms of variance in response time.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(2)</a:t>
            </a:r>
            <a:endParaRPr lang="en-US" dirty="0"/>
          </a:p>
        </p:txBody>
      </p:sp>
      <p:sp>
        <p:nvSpPr>
          <p:cNvPr id="3" name="Content Placeholder 2"/>
          <p:cNvSpPr>
            <a:spLocks noGrp="1"/>
          </p:cNvSpPr>
          <p:nvPr>
            <p:ph idx="1"/>
          </p:nvPr>
        </p:nvSpPr>
        <p:spPr>
          <a:xfrm>
            <a:off x="457200" y="1600200"/>
            <a:ext cx="8229600" cy="4988243"/>
          </a:xfrm>
        </p:spPr>
        <p:txBody>
          <a:bodyPr>
            <a:normAutofit/>
          </a:bodyPr>
          <a:lstStyle/>
          <a:p>
            <a:r>
              <a:rPr lang="en-US" dirty="0" smtClean="0"/>
              <a:t>If tasks are variable in size, Round Robin approximates SJF. </a:t>
            </a:r>
          </a:p>
          <a:p>
            <a:r>
              <a:rPr lang="en-US" dirty="0" smtClean="0"/>
              <a:t>If tasks are equal in size, Round Robin will have very poor average response time. </a:t>
            </a:r>
          </a:p>
          <a:p>
            <a:r>
              <a:rPr lang="en-US" dirty="0" smtClean="0"/>
              <a:t>Tasks that intermix processor and I/O benefit from </a:t>
            </a:r>
            <a:r>
              <a:rPr lang="en-US" dirty="0" smtClean="0"/>
              <a:t>SJF(preemptive) </a:t>
            </a:r>
            <a:r>
              <a:rPr lang="en-US" dirty="0" smtClean="0"/>
              <a:t>and can do poorly under Round Robin. </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(3)</a:t>
            </a:r>
            <a:endParaRPr lang="en-US" dirty="0"/>
          </a:p>
        </p:txBody>
      </p:sp>
      <p:sp>
        <p:nvSpPr>
          <p:cNvPr id="3" name="Content Placeholder 2"/>
          <p:cNvSpPr>
            <a:spLocks noGrp="1"/>
          </p:cNvSpPr>
          <p:nvPr>
            <p:ph idx="1"/>
          </p:nvPr>
        </p:nvSpPr>
        <p:spPr/>
        <p:txBody>
          <a:bodyPr/>
          <a:lstStyle/>
          <a:p>
            <a:r>
              <a:rPr lang="en-US" dirty="0" smtClean="0"/>
              <a:t>Max-Min fairness can improve response time for I/O-bound tasks. </a:t>
            </a:r>
          </a:p>
          <a:p>
            <a:r>
              <a:rPr lang="en-US" dirty="0" smtClean="0"/>
              <a:t>Round Robin and Max-Min fairness both avoid starvation. </a:t>
            </a:r>
          </a:p>
          <a:p>
            <a:r>
              <a:rPr lang="en-US" dirty="0" smtClean="0"/>
              <a:t>By manipulating the assignment of tasks to priority queues, an MFQ scheduler can achieve a balance between responsiveness, low overhead, and fairness.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Levels of Scheduling</a:t>
            </a:r>
          </a:p>
          <a:p>
            <a:pPr lvl="1"/>
            <a:r>
              <a:rPr lang="en-US" dirty="0" smtClean="0"/>
              <a:t>Short-term, medium-term, and long-term</a:t>
            </a:r>
          </a:p>
          <a:p>
            <a:r>
              <a:rPr lang="en-US" dirty="0" smtClean="0"/>
              <a:t>Priority-based policies</a:t>
            </a:r>
          </a:p>
          <a:p>
            <a:pPr lvl="1"/>
            <a:r>
              <a:rPr lang="en-US" dirty="0" smtClean="0"/>
              <a:t>Problems with static priority</a:t>
            </a:r>
          </a:p>
          <a:p>
            <a:pPr lvl="1"/>
            <a:r>
              <a:rPr lang="en-US" dirty="0" smtClean="0"/>
              <a:t>Priority aging and boosting</a:t>
            </a:r>
          </a:p>
          <a:p>
            <a:r>
              <a:rPr lang="en-US" dirty="0" smtClean="0"/>
              <a:t>Multiprocessor policies</a:t>
            </a:r>
          </a:p>
          <a:p>
            <a:pPr lvl="1"/>
            <a:r>
              <a:rPr lang="en-US" dirty="0" smtClean="0"/>
              <a:t>Affinity scheduling, gang scheduling</a:t>
            </a:r>
          </a:p>
          <a:p>
            <a:r>
              <a:rPr lang="en-US" dirty="0" err="1" smtClean="0"/>
              <a:t>Queueing</a:t>
            </a:r>
            <a:r>
              <a:rPr lang="en-US" dirty="0" smtClean="0"/>
              <a:t> theory</a:t>
            </a:r>
          </a:p>
          <a:p>
            <a:pPr lvl="1"/>
            <a:r>
              <a:rPr lang="en-US" dirty="0" smtClean="0"/>
              <a:t>Can you predict/improve a system’s response time?</a:t>
            </a:r>
          </a:p>
          <a:p>
            <a:pPr lvl="1"/>
            <a:endParaRPr lang="en-US" dirty="0"/>
          </a:p>
        </p:txBody>
      </p:sp>
    </p:spTree>
    <p:extLst>
      <p:ext uri="{BB962C8B-B14F-4D97-AF65-F5344CB8AC3E}">
        <p14:creationId xmlns:p14="http://schemas.microsoft.com/office/powerpoint/2010/main" val="91380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Scheduling policy: what to do next, when there are multiple threads ready to run</a:t>
            </a:r>
          </a:p>
          <a:p>
            <a:pPr lvl="1"/>
            <a:r>
              <a:rPr lang="en-US" dirty="0" smtClean="0"/>
              <a:t>Or multiple packets to send, or web requests to serve, or …</a:t>
            </a:r>
          </a:p>
          <a:p>
            <a:r>
              <a:rPr lang="en-US" dirty="0" smtClean="0"/>
              <a:t>Definitions</a:t>
            </a:r>
          </a:p>
          <a:p>
            <a:pPr lvl="1"/>
            <a:r>
              <a:rPr lang="en-US" dirty="0" smtClean="0"/>
              <a:t>response time, throughput, predictability</a:t>
            </a:r>
          </a:p>
          <a:p>
            <a:r>
              <a:rPr lang="en-US" dirty="0" err="1" smtClean="0"/>
              <a:t>Uniprocessor</a:t>
            </a:r>
            <a:r>
              <a:rPr lang="en-US" dirty="0" smtClean="0"/>
              <a:t> policies</a:t>
            </a:r>
          </a:p>
          <a:p>
            <a:pPr lvl="1"/>
            <a:r>
              <a:rPr lang="en-US" dirty="0" smtClean="0"/>
              <a:t>FIFO, round robin, optimal</a:t>
            </a:r>
          </a:p>
          <a:p>
            <a:pPr lvl="1"/>
            <a:r>
              <a:rPr lang="en-US" dirty="0" smtClean="0"/>
              <a:t>multilevel feedback as approximation of optimal</a:t>
            </a:r>
          </a:p>
          <a:p>
            <a:r>
              <a:rPr lang="en-US" dirty="0" smtClean="0"/>
              <a:t>Multiprocessor policies</a:t>
            </a:r>
          </a:p>
          <a:p>
            <a:pPr lvl="1"/>
            <a:r>
              <a:rPr lang="en-US" dirty="0" smtClean="0"/>
              <a:t>Affinity scheduling, gang scheduling</a:t>
            </a:r>
          </a:p>
          <a:p>
            <a:r>
              <a:rPr lang="en-US" dirty="0" err="1" smtClean="0"/>
              <a:t>Queueing</a:t>
            </a:r>
            <a:r>
              <a:rPr lang="en-US" dirty="0" smtClean="0"/>
              <a:t> theory</a:t>
            </a:r>
          </a:p>
          <a:p>
            <a:pPr lvl="1"/>
            <a:r>
              <a:rPr lang="en-US" dirty="0" smtClean="0"/>
              <a:t>Can you predict/improve a system’s response time?</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Scheduling</a:t>
            </a:r>
            <a:endParaRPr lang="en-US" dirty="0"/>
          </a:p>
        </p:txBody>
      </p:sp>
      <p:sp>
        <p:nvSpPr>
          <p:cNvPr id="3" name="Content Placeholder 2"/>
          <p:cNvSpPr>
            <a:spLocks noGrp="1"/>
          </p:cNvSpPr>
          <p:nvPr>
            <p:ph idx="1"/>
          </p:nvPr>
        </p:nvSpPr>
        <p:spPr/>
        <p:txBody>
          <a:bodyPr>
            <a:normAutofit/>
          </a:bodyPr>
          <a:lstStyle/>
          <a:p>
            <a:r>
              <a:rPr lang="en-US" dirty="0" smtClean="0"/>
              <a:t>Short-term scheduler – dispatcher</a:t>
            </a:r>
          </a:p>
          <a:p>
            <a:pPr lvl="1"/>
            <a:r>
              <a:rPr lang="en-US" dirty="0" smtClean="0"/>
              <a:t>Runs after every interrupt</a:t>
            </a:r>
          </a:p>
          <a:p>
            <a:pPr lvl="1"/>
            <a:endParaRPr lang="en-US" sz="1400" dirty="0"/>
          </a:p>
          <a:p>
            <a:r>
              <a:rPr lang="en-US" dirty="0" smtClean="0"/>
              <a:t>Medium-term scheduler – swapper</a:t>
            </a:r>
          </a:p>
          <a:p>
            <a:pPr lvl="1"/>
            <a:r>
              <a:rPr lang="en-US" dirty="0" smtClean="0"/>
              <a:t>Runs every few seconds</a:t>
            </a:r>
          </a:p>
          <a:p>
            <a:pPr lvl="1"/>
            <a:r>
              <a:rPr lang="en-US" dirty="0" smtClean="0"/>
              <a:t>Provide a mix of CPU-bound and I/O-bound ready tasks allocated in main memory</a:t>
            </a:r>
          </a:p>
          <a:p>
            <a:pPr lvl="1"/>
            <a:endParaRPr lang="en-US" sz="1400" dirty="0" smtClean="0"/>
          </a:p>
          <a:p>
            <a:r>
              <a:rPr lang="en-US" dirty="0" smtClean="0"/>
              <a:t>Long-term-scheduler – batch job initiator</a:t>
            </a:r>
          </a:p>
        </p:txBody>
      </p:sp>
    </p:spTree>
    <p:extLst>
      <p:ext uri="{BB962C8B-B14F-4D97-AF65-F5344CB8AC3E}">
        <p14:creationId xmlns:p14="http://schemas.microsoft.com/office/powerpoint/2010/main" val="1163843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Priority-Based Scheduling</a:t>
            </a:r>
            <a:endParaRPr lang="en-US" dirty="0"/>
          </a:p>
        </p:txBody>
      </p:sp>
      <p:sp>
        <p:nvSpPr>
          <p:cNvPr id="3" name="Content Placeholder 2"/>
          <p:cNvSpPr>
            <a:spLocks noGrp="1"/>
          </p:cNvSpPr>
          <p:nvPr>
            <p:ph idx="1"/>
          </p:nvPr>
        </p:nvSpPr>
        <p:spPr/>
        <p:txBody>
          <a:bodyPr>
            <a:normAutofit lnSpcReduction="10000"/>
          </a:bodyPr>
          <a:lstStyle/>
          <a:p>
            <a:r>
              <a:rPr lang="en-US" dirty="0" smtClean="0"/>
              <a:t>Static priority</a:t>
            </a:r>
          </a:p>
          <a:p>
            <a:pPr lvl="1"/>
            <a:r>
              <a:rPr lang="en-US" dirty="0" smtClean="0"/>
              <a:t>Can lead to problems including deadlock</a:t>
            </a:r>
          </a:p>
          <a:p>
            <a:pPr lvl="1"/>
            <a:endParaRPr lang="en-US" dirty="0" smtClean="0"/>
          </a:p>
          <a:p>
            <a:r>
              <a:rPr lang="en-US" dirty="0"/>
              <a:t>D</a:t>
            </a:r>
            <a:r>
              <a:rPr lang="en-US" dirty="0" smtClean="0"/>
              <a:t>ynamic priority</a:t>
            </a:r>
          </a:p>
          <a:p>
            <a:pPr lvl="1"/>
            <a:r>
              <a:rPr lang="en-US" dirty="0" smtClean="0"/>
              <a:t>Priority aging</a:t>
            </a:r>
          </a:p>
          <a:p>
            <a:pPr lvl="2"/>
            <a:r>
              <a:rPr lang="en-US" dirty="0" smtClean="0"/>
              <a:t>Thread’s priority decreases as it runs</a:t>
            </a:r>
          </a:p>
          <a:p>
            <a:pPr lvl="2"/>
            <a:r>
              <a:rPr lang="en-US" dirty="0" smtClean="0"/>
              <a:t>Thread’s priority increases as it waits</a:t>
            </a:r>
          </a:p>
          <a:p>
            <a:pPr lvl="1"/>
            <a:r>
              <a:rPr lang="en-US" dirty="0" smtClean="0"/>
              <a:t>Priority boosting</a:t>
            </a:r>
          </a:p>
          <a:p>
            <a:pPr lvl="2"/>
            <a:r>
              <a:rPr lang="en-US" dirty="0" smtClean="0"/>
              <a:t>When signaled – e.g., I/O completion</a:t>
            </a:r>
          </a:p>
        </p:txBody>
      </p:sp>
    </p:spTree>
    <p:extLst>
      <p:ext uri="{BB962C8B-B14F-4D97-AF65-F5344CB8AC3E}">
        <p14:creationId xmlns:p14="http://schemas.microsoft.com/office/powerpoint/2010/main" val="470147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Spinlock-Based Deadlock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Two threads – one has low priority and one has high priority</a:t>
            </a:r>
          </a:p>
          <a:p>
            <a:r>
              <a:rPr lang="en-US" dirty="0" smtClean="0"/>
              <a:t>Spinlocks in each</a:t>
            </a:r>
          </a:p>
          <a:p>
            <a:endParaRPr lang="en-US" dirty="0" smtClean="0"/>
          </a:p>
          <a:p>
            <a:pPr marL="800100" lvl="2" indent="0">
              <a:buNone/>
            </a:pPr>
            <a:r>
              <a:rPr lang="en-US" u="sng" dirty="0" smtClean="0"/>
              <a:t>low priority thread A</a:t>
            </a:r>
            <a:r>
              <a:rPr lang="en-US" dirty="0" smtClean="0"/>
              <a:t>					</a:t>
            </a:r>
            <a:r>
              <a:rPr lang="en-US" u="sng" dirty="0" smtClean="0"/>
              <a:t>high-priority thread B</a:t>
            </a:r>
          </a:p>
          <a:p>
            <a:pPr marL="800100" lvl="2" indent="0">
              <a:buNone/>
            </a:pPr>
            <a:r>
              <a:rPr lang="en-US" dirty="0" smtClean="0"/>
              <a:t>		…								…</a:t>
            </a:r>
          </a:p>
          <a:p>
            <a:pPr marL="800100" lvl="2" indent="0">
              <a:buNone/>
            </a:pPr>
            <a:r>
              <a:rPr lang="en-US" dirty="0" smtClean="0"/>
              <a:t>A1:	</a:t>
            </a:r>
            <a:r>
              <a:rPr lang="en-US" dirty="0" err="1" smtClean="0"/>
              <a:t>spinlock.acquire</a:t>
            </a:r>
            <a:r>
              <a:rPr lang="en-US" dirty="0" smtClean="0"/>
              <a:t>();				B1:	</a:t>
            </a:r>
            <a:r>
              <a:rPr lang="en-US" dirty="0" err="1" smtClean="0"/>
              <a:t>spinlock.acquire</a:t>
            </a:r>
            <a:r>
              <a:rPr lang="en-US" dirty="0" smtClean="0"/>
              <a:t>();</a:t>
            </a:r>
          </a:p>
          <a:p>
            <a:pPr marL="800100" lvl="2" indent="0">
              <a:buNone/>
            </a:pPr>
            <a:r>
              <a:rPr lang="en-US" dirty="0" smtClean="0"/>
              <a:t>A2:	critical section					B2:	critical section</a:t>
            </a:r>
          </a:p>
          <a:p>
            <a:pPr marL="800100" lvl="2" indent="0">
              <a:buNone/>
            </a:pPr>
            <a:r>
              <a:rPr lang="en-US" dirty="0" smtClean="0"/>
              <a:t>A3:	</a:t>
            </a:r>
            <a:r>
              <a:rPr lang="en-US" dirty="0" err="1" smtClean="0"/>
              <a:t>spinlock.release</a:t>
            </a:r>
            <a:r>
              <a:rPr lang="en-US" dirty="0" smtClean="0"/>
              <a:t>();				B3:	</a:t>
            </a:r>
            <a:r>
              <a:rPr lang="en-US" dirty="0" err="1" smtClean="0"/>
              <a:t>spinlock.release</a:t>
            </a:r>
            <a:r>
              <a:rPr lang="en-US" dirty="0" smtClean="0"/>
              <a:t>();</a:t>
            </a:r>
          </a:p>
          <a:p>
            <a:pPr marL="800100" lvl="2" indent="0">
              <a:buNone/>
            </a:pPr>
            <a:r>
              <a:rPr lang="en-US" dirty="0"/>
              <a:t>		…								</a:t>
            </a:r>
            <a:r>
              <a:rPr lang="en-US" dirty="0" smtClean="0"/>
              <a:t>…</a:t>
            </a:r>
          </a:p>
          <a:p>
            <a:pPr marL="0" indent="0">
              <a:buNone/>
            </a:pPr>
            <a:endParaRPr lang="en-US" sz="1400" dirty="0" smtClean="0"/>
          </a:p>
          <a:p>
            <a:pPr marL="0" indent="0">
              <a:buNone/>
            </a:pPr>
            <a:r>
              <a:rPr lang="en-US" dirty="0"/>
              <a:t>T</a:t>
            </a:r>
            <a:r>
              <a:rPr lang="en-US" dirty="0" smtClean="0"/>
              <a:t>hread A starts with thread B waiting on some other event:</a:t>
            </a:r>
          </a:p>
          <a:p>
            <a:pPr marL="0" indent="0">
              <a:buNone/>
            </a:pPr>
            <a:endParaRPr lang="en-US" sz="1400" dirty="0"/>
          </a:p>
          <a:p>
            <a:pPr marL="800100" lvl="2" indent="0">
              <a:buNone/>
            </a:pPr>
            <a:r>
              <a:rPr lang="en-US" dirty="0" smtClean="0"/>
              <a:t>A1 acquires lock</a:t>
            </a:r>
          </a:p>
          <a:p>
            <a:pPr marL="800100" lvl="2" indent="0">
              <a:buNone/>
            </a:pPr>
            <a:r>
              <a:rPr lang="en-US" dirty="0" smtClean="0"/>
              <a:t>A2 in CS</a:t>
            </a:r>
          </a:p>
          <a:p>
            <a:pPr marL="800100" lvl="2" indent="0">
              <a:buNone/>
            </a:pPr>
            <a:r>
              <a:rPr lang="en-US" dirty="0" smtClean="0"/>
              <a:t>	</a:t>
            </a:r>
            <a:r>
              <a:rPr lang="en-US" dirty="0"/>
              <a:t>	</a:t>
            </a:r>
            <a:r>
              <a:rPr lang="en-US" dirty="0" smtClean="0"/>
              <a:t>		</a:t>
            </a:r>
            <a:r>
              <a:rPr lang="en-US" dirty="0" smtClean="0">
                <a:sym typeface="Wingdings" panose="05000000000000000000" pitchFamily="2" charset="2"/>
              </a:rPr>
              <a:t> event wakes up B </a:t>
            </a:r>
          </a:p>
          <a:p>
            <a:pPr marL="800100" lvl="2" indent="0">
              <a:buNone/>
            </a:pPr>
            <a:r>
              <a:rPr lang="en-US" dirty="0">
                <a:sym typeface="Wingdings" panose="05000000000000000000" pitchFamily="2" charset="2"/>
              </a:rPr>
              <a:t>	</a:t>
            </a:r>
            <a:r>
              <a:rPr lang="en-US" dirty="0" smtClean="0">
                <a:sym typeface="Wingdings" panose="05000000000000000000" pitchFamily="2" charset="2"/>
              </a:rPr>
              <a:t>								B1 in spinlock</a:t>
            </a:r>
            <a:endParaRPr lang="en-US" dirty="0" smtClean="0"/>
          </a:p>
        </p:txBody>
      </p:sp>
    </p:spTree>
    <p:extLst>
      <p:ext uri="{BB962C8B-B14F-4D97-AF65-F5344CB8AC3E}">
        <p14:creationId xmlns:p14="http://schemas.microsoft.com/office/powerpoint/2010/main" val="675369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Would priority aging break the deadlock?</a:t>
            </a:r>
            <a:endParaRPr lang="en-US" dirty="0"/>
          </a:p>
        </p:txBody>
      </p:sp>
    </p:spTree>
    <p:extLst>
      <p:ext uri="{BB962C8B-B14F-4D97-AF65-F5344CB8AC3E}">
        <p14:creationId xmlns:p14="http://schemas.microsoft.com/office/powerpoint/2010/main" val="6944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Inversion</a:t>
            </a:r>
            <a:endParaRPr lang="en-US" dirty="0"/>
          </a:p>
        </p:txBody>
      </p:sp>
      <p:sp>
        <p:nvSpPr>
          <p:cNvPr id="3" name="Content Placeholder 2"/>
          <p:cNvSpPr>
            <a:spLocks noGrp="1"/>
          </p:cNvSpPr>
          <p:nvPr>
            <p:ph idx="1"/>
          </p:nvPr>
        </p:nvSpPr>
        <p:spPr>
          <a:xfrm>
            <a:off x="457200" y="1516380"/>
            <a:ext cx="8229600" cy="5173980"/>
          </a:xfrm>
        </p:spPr>
        <p:txBody>
          <a:bodyPr>
            <a:normAutofit fontScale="55000" lnSpcReduction="20000"/>
          </a:bodyPr>
          <a:lstStyle/>
          <a:p>
            <a:r>
              <a:rPr lang="en-US" dirty="0" smtClean="0"/>
              <a:t>Three threads – low, medium, and high priority</a:t>
            </a:r>
          </a:p>
          <a:p>
            <a:r>
              <a:rPr lang="en-US" dirty="0" smtClean="0"/>
              <a:t>Blocking locks used in low and high priority threads</a:t>
            </a:r>
          </a:p>
          <a:p>
            <a:endParaRPr lang="en-US" dirty="0" smtClean="0"/>
          </a:p>
          <a:p>
            <a:pPr marL="400050" lvl="1" indent="0">
              <a:buNone/>
            </a:pPr>
            <a:r>
              <a:rPr lang="en-US" u="sng" dirty="0" smtClean="0"/>
              <a:t>low priority </a:t>
            </a:r>
            <a:r>
              <a:rPr lang="en-US" u="sng" dirty="0"/>
              <a:t>A</a:t>
            </a:r>
            <a:r>
              <a:rPr lang="en-US" dirty="0"/>
              <a:t>		</a:t>
            </a:r>
            <a:r>
              <a:rPr lang="en-US" dirty="0" smtClean="0"/>
              <a:t>	</a:t>
            </a:r>
            <a:r>
              <a:rPr lang="en-US" u="sng" dirty="0" smtClean="0"/>
              <a:t>medium priority </a:t>
            </a:r>
            <a:r>
              <a:rPr lang="en-US" u="sng" dirty="0"/>
              <a:t>B</a:t>
            </a:r>
            <a:r>
              <a:rPr lang="en-US" dirty="0"/>
              <a:t>		</a:t>
            </a:r>
            <a:r>
              <a:rPr lang="en-US" u="sng" dirty="0"/>
              <a:t>high-priority C</a:t>
            </a:r>
          </a:p>
          <a:p>
            <a:pPr marL="400050" lvl="1" indent="0">
              <a:buNone/>
            </a:pPr>
            <a:r>
              <a:rPr lang="en-US" dirty="0"/>
              <a:t>		…				</a:t>
            </a:r>
            <a:r>
              <a:rPr lang="en-US" dirty="0" smtClean="0"/>
              <a:t>	…</a:t>
            </a:r>
            <a:r>
              <a:rPr lang="en-US" dirty="0"/>
              <a:t>	</a:t>
            </a:r>
            <a:r>
              <a:rPr lang="en-US" dirty="0" smtClean="0"/>
              <a:t>	</a:t>
            </a:r>
            <a:r>
              <a:rPr lang="en-US" dirty="0"/>
              <a:t>			…</a:t>
            </a:r>
          </a:p>
          <a:p>
            <a:pPr marL="400050" lvl="1" indent="0">
              <a:buNone/>
            </a:pPr>
            <a:r>
              <a:rPr lang="en-US" dirty="0"/>
              <a:t>A1:	</a:t>
            </a:r>
            <a:r>
              <a:rPr lang="en-US" dirty="0" err="1" smtClean="0"/>
              <a:t>lock.acquire</a:t>
            </a:r>
            <a:r>
              <a:rPr lang="en-US" dirty="0" smtClean="0"/>
              <a:t>();		B1: work	</a:t>
            </a:r>
            <a:r>
              <a:rPr lang="en-US" dirty="0"/>
              <a:t>			</a:t>
            </a:r>
            <a:r>
              <a:rPr lang="en-US" dirty="0" smtClean="0"/>
              <a:t>C1</a:t>
            </a:r>
            <a:r>
              <a:rPr lang="en-US" dirty="0"/>
              <a:t>:	</a:t>
            </a:r>
            <a:r>
              <a:rPr lang="en-US" dirty="0" err="1" smtClean="0"/>
              <a:t>lock.acquire</a:t>
            </a:r>
            <a:r>
              <a:rPr lang="en-US" dirty="0"/>
              <a:t>();</a:t>
            </a:r>
          </a:p>
          <a:p>
            <a:pPr marL="400050" lvl="1" indent="0">
              <a:buNone/>
            </a:pPr>
            <a:r>
              <a:rPr lang="en-US" dirty="0"/>
              <a:t>A2:	critical section		</a:t>
            </a:r>
            <a:r>
              <a:rPr lang="en-US" dirty="0" smtClean="0"/>
              <a:t>	…</a:t>
            </a:r>
            <a:r>
              <a:rPr lang="en-US" dirty="0"/>
              <a:t>			</a:t>
            </a:r>
            <a:r>
              <a:rPr lang="en-US" dirty="0" smtClean="0"/>
              <a:t>	C2</a:t>
            </a:r>
            <a:r>
              <a:rPr lang="en-US" dirty="0"/>
              <a:t>:	critical section</a:t>
            </a:r>
          </a:p>
          <a:p>
            <a:pPr marL="400050" lvl="1" indent="0">
              <a:buNone/>
            </a:pPr>
            <a:r>
              <a:rPr lang="en-US" dirty="0"/>
              <a:t>A3:	</a:t>
            </a:r>
            <a:r>
              <a:rPr lang="en-US" dirty="0" err="1" smtClean="0"/>
              <a:t>lock.release</a:t>
            </a:r>
            <a:r>
              <a:rPr lang="en-US" dirty="0"/>
              <a:t>();				</a:t>
            </a:r>
            <a:r>
              <a:rPr lang="en-US" dirty="0" smtClean="0"/>
              <a:t>			C3</a:t>
            </a:r>
            <a:r>
              <a:rPr lang="en-US" dirty="0"/>
              <a:t>:	</a:t>
            </a:r>
            <a:r>
              <a:rPr lang="en-US" dirty="0" err="1" smtClean="0"/>
              <a:t>lock.release</a:t>
            </a:r>
            <a:r>
              <a:rPr lang="en-US" dirty="0" smtClean="0"/>
              <a:t>();</a:t>
            </a:r>
          </a:p>
          <a:p>
            <a:pPr marL="400050" lvl="1" indent="0">
              <a:buNone/>
            </a:pPr>
            <a:r>
              <a:rPr lang="en-US" dirty="0"/>
              <a:t>	</a:t>
            </a:r>
            <a:r>
              <a:rPr lang="en-US" dirty="0" smtClean="0"/>
              <a:t>	…					…					…</a:t>
            </a:r>
            <a:endParaRPr lang="en-US" dirty="0"/>
          </a:p>
          <a:p>
            <a:pPr marL="0" indent="0">
              <a:buNone/>
            </a:pPr>
            <a:endParaRPr lang="en-US" sz="1400" dirty="0"/>
          </a:p>
          <a:p>
            <a:pPr marL="0" indent="0">
              <a:buNone/>
            </a:pPr>
            <a:r>
              <a:rPr lang="en-US" dirty="0"/>
              <a:t>Thread A starts with </a:t>
            </a:r>
            <a:r>
              <a:rPr lang="en-US" dirty="0" smtClean="0"/>
              <a:t>threads </a:t>
            </a:r>
            <a:r>
              <a:rPr lang="en-US" dirty="0"/>
              <a:t>B </a:t>
            </a:r>
            <a:r>
              <a:rPr lang="en-US" dirty="0" smtClean="0"/>
              <a:t>and C waiting on events:</a:t>
            </a:r>
            <a:endParaRPr lang="en-US" dirty="0"/>
          </a:p>
          <a:p>
            <a:pPr marL="0" indent="0">
              <a:buNone/>
            </a:pPr>
            <a:endParaRPr lang="en-US" sz="1400" dirty="0"/>
          </a:p>
          <a:p>
            <a:pPr marL="0" indent="0">
              <a:buNone/>
            </a:pPr>
            <a:r>
              <a:rPr lang="en-US" dirty="0" smtClean="0"/>
              <a:t>					A1 </a:t>
            </a:r>
            <a:r>
              <a:rPr lang="en-US" dirty="0"/>
              <a:t>acquires lock</a:t>
            </a:r>
          </a:p>
          <a:p>
            <a:pPr marL="0" indent="0">
              <a:buNone/>
            </a:pPr>
            <a:r>
              <a:rPr lang="en-US" dirty="0" smtClean="0"/>
              <a:t>					A2 </a:t>
            </a:r>
            <a:r>
              <a:rPr lang="en-US" dirty="0"/>
              <a:t>in </a:t>
            </a:r>
            <a:r>
              <a:rPr lang="en-US" dirty="0" smtClean="0"/>
              <a:t>CS</a:t>
            </a:r>
          </a:p>
          <a:p>
            <a:pPr marL="0" indent="0">
              <a:buNone/>
            </a:pPr>
            <a:r>
              <a:rPr lang="en-US" dirty="0" smtClean="0">
                <a:sym typeface="Wingdings" panose="05000000000000000000" pitchFamily="2" charset="2"/>
              </a:rPr>
              <a:t>event </a:t>
            </a:r>
            <a:r>
              <a:rPr lang="en-US" dirty="0">
                <a:sym typeface="Wingdings" panose="05000000000000000000" pitchFamily="2" charset="2"/>
              </a:rPr>
              <a:t>wakes up </a:t>
            </a:r>
            <a:r>
              <a:rPr lang="en-US" dirty="0" smtClean="0">
                <a:sym typeface="Wingdings" panose="05000000000000000000" pitchFamily="2" charset="2"/>
              </a:rPr>
              <a:t>C								</a:t>
            </a:r>
            <a:endParaRPr lang="en-US" dirty="0">
              <a:sym typeface="Wingdings" panose="05000000000000000000" pitchFamily="2" charset="2"/>
            </a:endParaRPr>
          </a:p>
          <a:p>
            <a:pPr marL="0" indent="0">
              <a:buNone/>
            </a:pPr>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C1 blocks in call to acquire</a:t>
            </a:r>
          </a:p>
          <a:p>
            <a:pPr marL="0" indent="0">
              <a:buNone/>
            </a:pPr>
            <a:r>
              <a:rPr lang="en-US" dirty="0">
                <a:sym typeface="Wingdings" panose="05000000000000000000" pitchFamily="2" charset="2"/>
              </a:rPr>
              <a:t>	</a:t>
            </a:r>
            <a:r>
              <a:rPr lang="en-US" dirty="0" smtClean="0">
                <a:sym typeface="Wingdings" panose="05000000000000000000" pitchFamily="2" charset="2"/>
              </a:rPr>
              <a:t>										</a:t>
            </a:r>
          </a:p>
          <a:p>
            <a:pPr marL="0" indent="0">
              <a:buNone/>
            </a:pPr>
            <a:r>
              <a:rPr lang="en-US" dirty="0" smtClean="0">
                <a:sym typeface="Wingdings" panose="05000000000000000000" pitchFamily="2" charset="2"/>
              </a:rPr>
              <a:t>					A2 continues</a:t>
            </a:r>
          </a:p>
          <a:p>
            <a:pPr marL="0" indent="0">
              <a:buNone/>
            </a:pPr>
            <a:r>
              <a:rPr lang="en-US" dirty="0" smtClean="0">
                <a:sym typeface="Wingdings" panose="05000000000000000000" pitchFamily="2" charset="2"/>
              </a:rPr>
              <a:t>event </a:t>
            </a:r>
            <a:r>
              <a:rPr lang="en-US" dirty="0">
                <a:sym typeface="Wingdings" panose="05000000000000000000" pitchFamily="2" charset="2"/>
              </a:rPr>
              <a:t>wakes up </a:t>
            </a:r>
            <a:r>
              <a:rPr lang="en-US" dirty="0" smtClean="0">
                <a:sym typeface="Wingdings" panose="05000000000000000000" pitchFamily="2" charset="2"/>
              </a:rPr>
              <a:t>B					</a:t>
            </a:r>
            <a:endParaRPr lang="en-US" dirty="0">
              <a:sym typeface="Wingdings" panose="05000000000000000000" pitchFamily="2" charset="2"/>
            </a:endParaRPr>
          </a:p>
          <a:p>
            <a:pPr marL="0" indent="0">
              <a:buNone/>
            </a:pPr>
            <a:r>
              <a:rPr lang="en-US" dirty="0">
                <a:sym typeface="Wingdings" panose="05000000000000000000" pitchFamily="2" charset="2"/>
              </a:rPr>
              <a:t>					</a:t>
            </a:r>
            <a:r>
              <a:rPr lang="en-US" dirty="0" smtClean="0">
                <a:sym typeface="Wingdings" panose="05000000000000000000" pitchFamily="2" charset="2"/>
              </a:rPr>
              <a:t>			      B1 </a:t>
            </a:r>
            <a:r>
              <a:rPr lang="en-US" dirty="0" err="1" smtClean="0">
                <a:sym typeface="Wingdings" panose="05000000000000000000" pitchFamily="2" charset="2"/>
              </a:rPr>
              <a:t>nows</a:t>
            </a:r>
            <a:r>
              <a:rPr lang="en-US" dirty="0" smtClean="0">
                <a:sym typeface="Wingdings" panose="05000000000000000000" pitchFamily="2" charset="2"/>
              </a:rPr>
              <a:t> runs</a:t>
            </a:r>
            <a:endParaRPr lang="en-US" dirty="0"/>
          </a:p>
          <a:p>
            <a:pPr marL="0" indent="0">
              <a:buNone/>
            </a:pPr>
            <a:endParaRPr lang="en-US" dirty="0"/>
          </a:p>
        </p:txBody>
      </p:sp>
    </p:spTree>
    <p:extLst>
      <p:ext uri="{BB962C8B-B14F-4D97-AF65-F5344CB8AC3E}">
        <p14:creationId xmlns:p14="http://schemas.microsoft.com/office/powerpoint/2010/main" val="991441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Inheritance (Donation)</a:t>
            </a:r>
            <a:endParaRPr lang="en-US" dirty="0"/>
          </a:p>
        </p:txBody>
      </p:sp>
      <p:sp>
        <p:nvSpPr>
          <p:cNvPr id="3" name="Content Placeholder 2"/>
          <p:cNvSpPr>
            <a:spLocks noGrp="1"/>
          </p:cNvSpPr>
          <p:nvPr>
            <p:ph idx="1"/>
          </p:nvPr>
        </p:nvSpPr>
        <p:spPr/>
        <p:txBody>
          <a:bodyPr>
            <a:normAutofit/>
          </a:bodyPr>
          <a:lstStyle/>
          <a:p>
            <a:r>
              <a:rPr lang="en-US" dirty="0" smtClean="0"/>
              <a:t>Priority aging would eventually allow A to run and release lock – but not clear how long this would take</a:t>
            </a:r>
          </a:p>
          <a:p>
            <a:pPr lvl="2"/>
            <a:endParaRPr lang="en-US" dirty="0" smtClean="0"/>
          </a:p>
          <a:p>
            <a:r>
              <a:rPr lang="en-US" dirty="0" smtClean="0"/>
              <a:t>Is there a way to avoid B preempting A?</a:t>
            </a:r>
            <a:endParaRPr lang="en-US" dirty="0"/>
          </a:p>
          <a:p>
            <a:pPr lvl="1"/>
            <a:r>
              <a:rPr lang="en-US" dirty="0" smtClean="0"/>
              <a:t>Priority inheritance – when a thread waits for a lock held by a lower priority thread, the lock holder is temporarily increased to the waiter’s priority until the lock is released</a:t>
            </a:r>
            <a:endParaRPr lang="en-US" dirty="0"/>
          </a:p>
        </p:txBody>
      </p:sp>
    </p:spTree>
    <p:extLst>
      <p:ext uri="{BB962C8B-B14F-4D97-AF65-F5344CB8AC3E}">
        <p14:creationId xmlns:p14="http://schemas.microsoft.com/office/powerpoint/2010/main" val="1716148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Scheduling</a:t>
            </a:r>
            <a:endParaRPr lang="en-US" dirty="0"/>
          </a:p>
        </p:txBody>
      </p:sp>
      <p:sp>
        <p:nvSpPr>
          <p:cNvPr id="3" name="Content Placeholder 2"/>
          <p:cNvSpPr>
            <a:spLocks noGrp="1"/>
          </p:cNvSpPr>
          <p:nvPr>
            <p:ph idx="1"/>
          </p:nvPr>
        </p:nvSpPr>
        <p:spPr>
          <a:xfrm>
            <a:off x="457199" y="1600200"/>
            <a:ext cx="8229601" cy="4525963"/>
          </a:xfrm>
        </p:spPr>
        <p:txBody>
          <a:bodyPr>
            <a:normAutofit/>
          </a:bodyPr>
          <a:lstStyle/>
          <a:p>
            <a:r>
              <a:rPr lang="en-US" dirty="0" smtClean="0"/>
              <a:t>What would happen if we used MFQ on a multiprocessor?</a:t>
            </a:r>
          </a:p>
          <a:p>
            <a:pPr lvl="1"/>
            <a:r>
              <a:rPr lang="en-US" dirty="0" smtClean="0"/>
              <a:t>Contention for scheduler spinlock</a:t>
            </a:r>
          </a:p>
          <a:p>
            <a:pPr lvl="1"/>
            <a:r>
              <a:rPr lang="en-US" dirty="0" smtClean="0"/>
              <a:t>Cache slowdown due to ready list data structure pinging from one CPU to another</a:t>
            </a:r>
          </a:p>
          <a:p>
            <a:pPr lvl="1"/>
            <a:r>
              <a:rPr lang="en-US" dirty="0" smtClean="0"/>
              <a:t>Limited cache reuse: thread’s data from last time it ran is often still in its old cache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Per-Processor Affinity Scheduling</a:t>
            </a:r>
            <a:endParaRPr lang="en-US" dirty="0"/>
          </a:p>
        </p:txBody>
      </p:sp>
      <p:sp>
        <p:nvSpPr>
          <p:cNvPr id="3" name="Content Placeholder 2"/>
          <p:cNvSpPr>
            <a:spLocks noGrp="1"/>
          </p:cNvSpPr>
          <p:nvPr>
            <p:ph idx="1"/>
          </p:nvPr>
        </p:nvSpPr>
        <p:spPr/>
        <p:txBody>
          <a:bodyPr>
            <a:normAutofit/>
          </a:bodyPr>
          <a:lstStyle/>
          <a:p>
            <a:r>
              <a:rPr lang="en-US" dirty="0" smtClean="0"/>
              <a:t>Each processor has its own ready list</a:t>
            </a:r>
          </a:p>
          <a:p>
            <a:pPr lvl="1"/>
            <a:r>
              <a:rPr lang="en-US" dirty="0" smtClean="0"/>
              <a:t>Protected by a per-processor spinlock</a:t>
            </a:r>
          </a:p>
          <a:p>
            <a:r>
              <a:rPr lang="en-US" dirty="0" smtClean="0"/>
              <a:t>Put threads back on the ready list where it had most recently run</a:t>
            </a:r>
          </a:p>
          <a:p>
            <a:pPr lvl="1"/>
            <a:r>
              <a:rPr lang="en-US" dirty="0" smtClean="0"/>
              <a:t>Ex: when I/O completes, or on Condition-&gt;signal</a:t>
            </a:r>
          </a:p>
          <a:p>
            <a:r>
              <a:rPr lang="en-US" dirty="0" smtClean="0"/>
              <a:t>Idle processors can steal work from other processors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Per-Processor Multi-level Feedback</a:t>
            </a:r>
            <a:br>
              <a:rPr lang="en-US" dirty="0" smtClean="0"/>
            </a:br>
            <a:r>
              <a:rPr lang="en-US" dirty="0" smtClean="0"/>
              <a:t>with Affinity Scheduling</a:t>
            </a:r>
            <a:endParaRPr lang="en-US" dirty="0"/>
          </a:p>
        </p:txBody>
      </p:sp>
      <p:pic>
        <p:nvPicPr>
          <p:cNvPr id="4" name="Content Placeholder 3"/>
          <p:cNvPicPr>
            <a:picLocks noGrp="1" noChangeAspect="1"/>
          </p:cNvPicPr>
          <p:nvPr>
            <p:ph idx="1"/>
          </p:nvPr>
        </p:nvPicPr>
        <p:blipFill>
          <a:blip r:embed="rId3"/>
          <a:stretch>
            <a:fillRect/>
          </a:stretch>
        </p:blipFill>
        <p:spPr>
          <a:xfrm>
            <a:off x="1639813" y="1821181"/>
            <a:ext cx="5864373" cy="3230880"/>
          </a:xfrm>
          <a:prstGeom prst="rect">
            <a:avLst/>
          </a:prstGeom>
        </p:spPr>
      </p:pic>
      <p:sp>
        <p:nvSpPr>
          <p:cNvPr id="7" name="Title 1"/>
          <p:cNvSpPr txBox="1">
            <a:spLocks/>
          </p:cNvSpPr>
          <p:nvPr/>
        </p:nvSpPr>
        <p:spPr>
          <a:xfrm>
            <a:off x="457200" y="526573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t>- Rebalance workload only when queues consistently unbalanced</a:t>
            </a:r>
          </a:p>
          <a:p>
            <a:pPr algn="l"/>
            <a:r>
              <a:rPr lang="en-US" sz="2400" dirty="0" smtClean="0"/>
              <a:t>- Can be done by medium-term scheduler</a:t>
            </a:r>
            <a:endParaRPr lang="en-US" sz="2400" dirty="0"/>
          </a:p>
        </p:txBody>
      </p:sp>
    </p:spTree>
    <p:extLst>
      <p:ext uri="{BB962C8B-B14F-4D97-AF65-F5344CB8AC3E}">
        <p14:creationId xmlns:p14="http://schemas.microsoft.com/office/powerpoint/2010/main" val="642548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Parallel Programs</a:t>
            </a:r>
            <a:endParaRPr lang="en-US" dirty="0"/>
          </a:p>
        </p:txBody>
      </p:sp>
      <p:sp>
        <p:nvSpPr>
          <p:cNvPr id="3" name="Content Placeholder 2"/>
          <p:cNvSpPr>
            <a:spLocks noGrp="1"/>
          </p:cNvSpPr>
          <p:nvPr>
            <p:ph idx="1"/>
          </p:nvPr>
        </p:nvSpPr>
        <p:spPr/>
        <p:txBody>
          <a:bodyPr/>
          <a:lstStyle/>
          <a:p>
            <a:r>
              <a:rPr lang="en-US" dirty="0" smtClean="0"/>
              <a:t>What happens if one thread gets time-sliced while other threads from the same program are still running?</a:t>
            </a:r>
          </a:p>
          <a:p>
            <a:pPr lvl="1"/>
            <a:r>
              <a:rPr lang="en-US" dirty="0" smtClean="0"/>
              <a:t>Assuming program uses locks and condition variables, it will still be correct</a:t>
            </a:r>
          </a:p>
          <a:p>
            <a:pPr lvl="1"/>
            <a:r>
              <a:rPr lang="en-US" dirty="0" smtClean="0"/>
              <a:t>What about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You manage a web site, that suddenly becomes wildly popular.  Do you?</a:t>
            </a:r>
          </a:p>
          <a:p>
            <a:pPr lvl="1"/>
            <a:r>
              <a:rPr lang="en-US" dirty="0" smtClean="0"/>
              <a:t>Buy more hardware?</a:t>
            </a:r>
          </a:p>
          <a:p>
            <a:pPr lvl="1"/>
            <a:r>
              <a:rPr lang="en-US" dirty="0" smtClean="0"/>
              <a:t>Implement a different scheduling policy?</a:t>
            </a:r>
          </a:p>
          <a:p>
            <a:pPr lvl="1"/>
            <a:r>
              <a:rPr lang="en-US" dirty="0" smtClean="0"/>
              <a:t>Turn away some users?  Which ones?</a:t>
            </a:r>
          </a:p>
          <a:p>
            <a:r>
              <a:rPr lang="en-US" dirty="0" smtClean="0"/>
              <a:t>How much worse will performance get if the web site becomes even more popular?</a:t>
            </a:r>
          </a:p>
          <a:p>
            <a:pPr lvl="1"/>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Synchronous Parallelism</a:t>
            </a:r>
            <a:endParaRPr lang="en-US" dirty="0"/>
          </a:p>
        </p:txBody>
      </p:sp>
      <p:sp>
        <p:nvSpPr>
          <p:cNvPr id="3" name="Content Placeholder 2"/>
          <p:cNvSpPr>
            <a:spLocks noGrp="1"/>
          </p:cNvSpPr>
          <p:nvPr>
            <p:ph idx="1"/>
          </p:nvPr>
        </p:nvSpPr>
        <p:spPr>
          <a:xfrm>
            <a:off x="457199" y="1600200"/>
            <a:ext cx="8445385" cy="4525963"/>
          </a:xfrm>
        </p:spPr>
        <p:txBody>
          <a:bodyPr>
            <a:normAutofit fontScale="92500" lnSpcReduction="10000"/>
          </a:bodyPr>
          <a:lstStyle/>
          <a:p>
            <a:r>
              <a:rPr lang="en-US" dirty="0" smtClean="0"/>
              <a:t>Loop at each processor:</a:t>
            </a:r>
          </a:p>
          <a:p>
            <a:pPr lvl="1"/>
            <a:r>
              <a:rPr lang="en-US" dirty="0" smtClean="0"/>
              <a:t>Compute on local data (in parallel)</a:t>
            </a:r>
          </a:p>
          <a:p>
            <a:pPr lvl="1"/>
            <a:r>
              <a:rPr lang="en-US" dirty="0" smtClean="0"/>
              <a:t>Barrier</a:t>
            </a:r>
          </a:p>
          <a:p>
            <a:pPr lvl="1"/>
            <a:r>
              <a:rPr lang="en-US" dirty="0" smtClean="0"/>
              <a:t>Send (selected) data to other processors (in parallel)</a:t>
            </a:r>
          </a:p>
          <a:p>
            <a:pPr lvl="1"/>
            <a:r>
              <a:rPr lang="en-US" dirty="0" smtClean="0"/>
              <a:t>Barrier</a:t>
            </a:r>
          </a:p>
          <a:p>
            <a:r>
              <a:rPr lang="en-US" dirty="0" smtClean="0"/>
              <a:t>Examples:</a:t>
            </a:r>
          </a:p>
          <a:p>
            <a:pPr lvl="1"/>
            <a:r>
              <a:rPr lang="en-US" dirty="0" err="1" smtClean="0"/>
              <a:t>MapReduce</a:t>
            </a:r>
            <a:endParaRPr lang="en-US" dirty="0" smtClean="0"/>
          </a:p>
          <a:p>
            <a:pPr lvl="1"/>
            <a:r>
              <a:rPr lang="en-US" dirty="0" smtClean="0"/>
              <a:t>Fluid flow over a wing</a:t>
            </a:r>
          </a:p>
          <a:p>
            <a:pPr lvl="1"/>
            <a:r>
              <a:rPr lang="en-US" dirty="0" smtClean="0"/>
              <a:t>Most parallel algorithms can be recast in BSP</a:t>
            </a:r>
          </a:p>
          <a:p>
            <a:pPr lvl="2"/>
            <a:r>
              <a:rPr lang="en-US" dirty="0" smtClean="0"/>
              <a:t>Sacrificing a small constant factor in performance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Longest Thread Controls Overall Performance</a:t>
            </a:r>
            <a:endParaRPr lang="en-US" sz="3200" dirty="0"/>
          </a:p>
        </p:txBody>
      </p:sp>
      <p:pic>
        <p:nvPicPr>
          <p:cNvPr id="6" name="Content Placeholder 5" descr="ch7-08_bsp.pdf"/>
          <p:cNvPicPr>
            <a:picLocks noGrp="1" noChangeAspect="1"/>
          </p:cNvPicPr>
          <p:nvPr>
            <p:ph idx="1"/>
          </p:nvPr>
        </p:nvPicPr>
        <p:blipFill>
          <a:blip r:embed="rId3"/>
          <a:srcRect l="-1913" r="-1913"/>
          <a:stretch>
            <a:fillRect/>
          </a:stretch>
        </p:blipFill>
        <p:spPr>
          <a:xfrm>
            <a:off x="0" y="1348758"/>
            <a:ext cx="9190584" cy="5054467"/>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Parallel Programs</a:t>
            </a:r>
            <a:endParaRPr lang="en-US" dirty="0"/>
          </a:p>
        </p:txBody>
      </p:sp>
      <p:sp>
        <p:nvSpPr>
          <p:cNvPr id="3" name="Content Placeholder 2"/>
          <p:cNvSpPr>
            <a:spLocks noGrp="1"/>
          </p:cNvSpPr>
          <p:nvPr>
            <p:ph idx="1"/>
          </p:nvPr>
        </p:nvSpPr>
        <p:spPr>
          <a:xfrm>
            <a:off x="457200" y="1348830"/>
            <a:ext cx="8229600" cy="4525963"/>
          </a:xfrm>
        </p:spPr>
        <p:txBody>
          <a:bodyPr/>
          <a:lstStyle/>
          <a:p>
            <a:pPr>
              <a:buNone/>
            </a:pPr>
            <a:r>
              <a:rPr lang="en-US" dirty="0" smtClean="0"/>
              <a:t>Oblivious: each processor time-slices its ready list independently of the other processors</a:t>
            </a:r>
            <a:endParaRPr lang="en-US" dirty="0"/>
          </a:p>
        </p:txBody>
      </p:sp>
      <p:pic>
        <p:nvPicPr>
          <p:cNvPr id="5" name="Content Placeholder 3" descr="ch7-07_oblivious.pdf"/>
          <p:cNvPicPr>
            <a:picLocks noChangeAspect="1"/>
          </p:cNvPicPr>
          <p:nvPr/>
        </p:nvPicPr>
        <p:blipFill>
          <a:blip r:embed="rId3"/>
          <a:srcRect t="-14544" b="-14544"/>
          <a:stretch>
            <a:fillRect/>
          </a:stretch>
        </p:blipFill>
        <p:spPr>
          <a:xfrm>
            <a:off x="-168297" y="1796826"/>
            <a:ext cx="10300329" cy="566478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Scheduling</a:t>
            </a:r>
            <a:endParaRPr lang="en-US" dirty="0"/>
          </a:p>
        </p:txBody>
      </p:sp>
      <p:pic>
        <p:nvPicPr>
          <p:cNvPr id="6" name="Content Placeholder 5" descr="ch7-11_cosched.pdf"/>
          <p:cNvPicPr>
            <a:picLocks noGrp="1" noChangeAspect="1"/>
          </p:cNvPicPr>
          <p:nvPr>
            <p:ph idx="1"/>
          </p:nvPr>
        </p:nvPicPr>
        <p:blipFill>
          <a:blip r:embed="rId3"/>
          <a:srcRect t="-14544" b="-14544"/>
          <a:stretch>
            <a:fillRect/>
          </a:stretch>
        </p:blipFill>
        <p:spPr>
          <a:xfrm>
            <a:off x="-342787" y="846428"/>
            <a:ext cx="10560529" cy="5807884"/>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7-12_speedup.pdf"/>
          <p:cNvPicPr>
            <a:picLocks noGrp="1" noChangeAspect="1"/>
          </p:cNvPicPr>
          <p:nvPr>
            <p:ph idx="1"/>
          </p:nvPr>
        </p:nvPicPr>
        <p:blipFill>
          <a:blip r:embed="rId3"/>
          <a:srcRect l="-17783" r="-17783"/>
          <a:stretch>
            <a:fillRect/>
          </a:stretch>
        </p:blipFill>
        <p:spPr>
          <a:xfrm>
            <a:off x="-888827" y="859938"/>
            <a:ext cx="10906331" cy="5998062"/>
          </a:xfrm>
        </p:spPr>
      </p:pic>
      <p:sp>
        <p:nvSpPr>
          <p:cNvPr id="7" name="Title 6"/>
          <p:cNvSpPr>
            <a:spLocks noGrp="1"/>
          </p:cNvSpPr>
          <p:nvPr>
            <p:ph type="title"/>
          </p:nvPr>
        </p:nvSpPr>
        <p:spPr/>
        <p:txBody>
          <a:bodyPr/>
          <a:lstStyle/>
          <a:p>
            <a:r>
              <a:rPr lang="en-US" dirty="0" smtClean="0"/>
              <a:t>Parallel Program Speedup</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Sharing</a:t>
            </a:r>
            <a:endParaRPr lang="en-US" dirty="0"/>
          </a:p>
        </p:txBody>
      </p:sp>
      <p:sp>
        <p:nvSpPr>
          <p:cNvPr id="5" name="TextBox 4"/>
          <p:cNvSpPr txBox="1"/>
          <p:nvPr/>
        </p:nvSpPr>
        <p:spPr>
          <a:xfrm>
            <a:off x="880137" y="5157797"/>
            <a:ext cx="7471667" cy="830997"/>
          </a:xfrm>
          <a:prstGeom prst="rect">
            <a:avLst/>
          </a:prstGeom>
          <a:noFill/>
        </p:spPr>
        <p:txBody>
          <a:bodyPr wrap="none" rtlCol="0">
            <a:spAutoFit/>
          </a:bodyPr>
          <a:lstStyle/>
          <a:p>
            <a:r>
              <a:rPr lang="en-US" sz="2400" dirty="0" smtClean="0"/>
              <a:t>Scheduler activations: kernel tells each application its # of </a:t>
            </a:r>
          </a:p>
          <a:p>
            <a:r>
              <a:rPr lang="en-US" sz="2400" dirty="0" smtClean="0"/>
              <a:t>processors with </a:t>
            </a:r>
            <a:r>
              <a:rPr lang="en-US" sz="2400" dirty="0" err="1" smtClean="0"/>
              <a:t>upcalls</a:t>
            </a:r>
            <a:r>
              <a:rPr lang="en-US" sz="2400" dirty="0" smtClean="0"/>
              <a:t> every time the assignment changes</a:t>
            </a:r>
            <a:endParaRPr lang="en-US" sz="2400" dirty="0"/>
          </a:p>
        </p:txBody>
      </p:sp>
      <p:pic>
        <p:nvPicPr>
          <p:cNvPr id="7" name="Content Placeholder 6" descr="ch7-13_spaceshare.pdf"/>
          <p:cNvPicPr>
            <a:picLocks noGrp="1" noChangeAspect="1"/>
          </p:cNvPicPr>
          <p:nvPr>
            <p:ph idx="1"/>
          </p:nvPr>
        </p:nvPicPr>
        <p:blipFill>
          <a:blip r:embed="rId3"/>
          <a:srcRect t="-23765" b="-23765"/>
          <a:stretch>
            <a:fillRect/>
          </a:stretch>
        </p:blipFill>
        <p:spPr>
          <a:xfrm>
            <a:off x="-487295" y="549072"/>
            <a:ext cx="10152968" cy="5583741"/>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Energy-Aware Scheduling</a:t>
            </a:r>
            <a:endParaRPr lang="en-US" dirty="0"/>
          </a:p>
        </p:txBody>
      </p:sp>
      <p:sp>
        <p:nvSpPr>
          <p:cNvPr id="3" name="Content Placeholder 2"/>
          <p:cNvSpPr>
            <a:spLocks noGrp="1"/>
          </p:cNvSpPr>
          <p:nvPr>
            <p:ph idx="1"/>
          </p:nvPr>
        </p:nvSpPr>
        <p:spPr/>
        <p:txBody>
          <a:bodyPr/>
          <a:lstStyle/>
          <a:p>
            <a:r>
              <a:rPr lang="en-US" dirty="0" smtClean="0"/>
              <a:t>Turn off some of the processors (cores)</a:t>
            </a:r>
          </a:p>
          <a:p>
            <a:r>
              <a:rPr lang="en-US" dirty="0" smtClean="0"/>
              <a:t>Adjust the clock frequency of a processor</a:t>
            </a:r>
          </a:p>
          <a:p>
            <a:r>
              <a:rPr lang="en-US" dirty="0" smtClean="0"/>
              <a:t>(future) </a:t>
            </a:r>
            <a:r>
              <a:rPr lang="en-US" dirty="0"/>
              <a:t>C</a:t>
            </a:r>
            <a:r>
              <a:rPr lang="en-US" dirty="0" smtClean="0"/>
              <a:t>hoose among asymmetric cores</a:t>
            </a:r>
          </a:p>
          <a:p>
            <a:endParaRPr lang="en-US" dirty="0" smtClean="0"/>
          </a:p>
        </p:txBody>
      </p:sp>
    </p:spTree>
    <p:extLst>
      <p:ext uri="{BB962C8B-B14F-4D97-AF65-F5344CB8AC3E}">
        <p14:creationId xmlns:p14="http://schemas.microsoft.com/office/powerpoint/2010/main" val="1882098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Scheduling</a:t>
            </a:r>
            <a:endParaRPr lang="en-US" dirty="0"/>
          </a:p>
        </p:txBody>
      </p:sp>
      <p:sp>
        <p:nvSpPr>
          <p:cNvPr id="3" name="Content Placeholder 2"/>
          <p:cNvSpPr>
            <a:spLocks noGrp="1"/>
          </p:cNvSpPr>
          <p:nvPr>
            <p:ph idx="1"/>
          </p:nvPr>
        </p:nvSpPr>
        <p:spPr/>
        <p:txBody>
          <a:bodyPr/>
          <a:lstStyle/>
          <a:p>
            <a:r>
              <a:rPr lang="en-US" dirty="0" smtClean="0"/>
              <a:t>Computation that must be completed by a deadline if it is to have value</a:t>
            </a:r>
          </a:p>
          <a:p>
            <a:r>
              <a:rPr lang="en-US" dirty="0" smtClean="0"/>
              <a:t>Example policies</a:t>
            </a:r>
          </a:p>
          <a:p>
            <a:pPr lvl="1"/>
            <a:r>
              <a:rPr lang="en-US" dirty="0" smtClean="0"/>
              <a:t>EDF – earliest deadline first</a:t>
            </a:r>
          </a:p>
          <a:p>
            <a:pPr lvl="1"/>
            <a:r>
              <a:rPr lang="en-US" dirty="0" smtClean="0"/>
              <a:t>LST </a:t>
            </a:r>
            <a:r>
              <a:rPr lang="en-US" dirty="0"/>
              <a:t>- least slack time </a:t>
            </a:r>
            <a:r>
              <a:rPr lang="en-US" dirty="0" smtClean="0"/>
              <a:t>first</a:t>
            </a:r>
          </a:p>
          <a:p>
            <a:pPr marL="914400" lvl="2" indent="0">
              <a:buNone/>
            </a:pPr>
            <a:r>
              <a:rPr lang="en-US" dirty="0" smtClean="0"/>
              <a:t>(slack </a:t>
            </a:r>
            <a:r>
              <a:rPr lang="en-US" dirty="0"/>
              <a:t>time = deadline - current time - service time)</a:t>
            </a:r>
          </a:p>
          <a:p>
            <a:pPr lvl="1"/>
            <a:r>
              <a:rPr lang="en-US" dirty="0" smtClean="0"/>
              <a:t>RM </a:t>
            </a:r>
            <a:r>
              <a:rPr lang="en-US" dirty="0"/>
              <a:t>- rate monotonic</a:t>
            </a:r>
          </a:p>
        </p:txBody>
      </p:sp>
    </p:spTree>
    <p:extLst>
      <p:ext uri="{BB962C8B-B14F-4D97-AF65-F5344CB8AC3E}">
        <p14:creationId xmlns:p14="http://schemas.microsoft.com/office/powerpoint/2010/main" val="154648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Various Factors In Scheduling Policies</a:t>
            </a:r>
            <a:endParaRPr lang="en-US" dirty="0"/>
          </a:p>
        </p:txBody>
      </p:sp>
      <p:sp>
        <p:nvSpPr>
          <p:cNvPr id="5" name="Content Placeholder 4"/>
          <p:cNvSpPr>
            <a:spLocks noGrp="1"/>
          </p:cNvSpPr>
          <p:nvPr>
            <p:ph sz="half" idx="1"/>
          </p:nvPr>
        </p:nvSpPr>
        <p:spPr/>
        <p:txBody>
          <a:bodyPr>
            <a:normAutofit fontScale="85000" lnSpcReduction="20000"/>
          </a:bodyPr>
          <a:lstStyle/>
          <a:p>
            <a:r>
              <a:rPr lang="en-US" dirty="0"/>
              <a:t>arrival order</a:t>
            </a:r>
          </a:p>
          <a:p>
            <a:r>
              <a:rPr lang="en-US" dirty="0"/>
              <a:t>service time </a:t>
            </a:r>
            <a:r>
              <a:rPr lang="en-US" dirty="0" smtClean="0"/>
              <a:t/>
            </a:r>
            <a:br>
              <a:rPr lang="en-US" dirty="0" smtClean="0"/>
            </a:br>
            <a:r>
              <a:rPr lang="en-US" dirty="0" smtClean="0"/>
              <a:t>	(</a:t>
            </a:r>
            <a:r>
              <a:rPr lang="en-US" dirty="0"/>
              <a:t>future knowledge)</a:t>
            </a:r>
          </a:p>
          <a:p>
            <a:r>
              <a:rPr lang="en-US" dirty="0"/>
              <a:t>preemption</a:t>
            </a:r>
          </a:p>
          <a:p>
            <a:r>
              <a:rPr lang="en-US" dirty="0"/>
              <a:t>time </a:t>
            </a:r>
            <a:r>
              <a:rPr lang="en-US" dirty="0" smtClean="0"/>
              <a:t>quantum</a:t>
            </a:r>
            <a:endParaRPr lang="en-US" dirty="0"/>
          </a:p>
          <a:p>
            <a:r>
              <a:rPr lang="en-US" dirty="0"/>
              <a:t>number of time slices </a:t>
            </a:r>
            <a:r>
              <a:rPr lang="en-US" dirty="0" smtClean="0"/>
              <a:t/>
            </a:r>
            <a:br>
              <a:rPr lang="en-US" dirty="0" smtClean="0"/>
            </a:br>
            <a:r>
              <a:rPr lang="en-US" dirty="0" smtClean="0"/>
              <a:t>	or time </a:t>
            </a:r>
            <a:r>
              <a:rPr lang="en-US" dirty="0"/>
              <a:t>used so far (aging)</a:t>
            </a:r>
          </a:p>
          <a:p>
            <a:r>
              <a:rPr lang="en-US" dirty="0"/>
              <a:t>wait time (aging)</a:t>
            </a:r>
          </a:p>
          <a:p>
            <a:r>
              <a:rPr lang="en-US" dirty="0"/>
              <a:t>static (base) priority</a:t>
            </a:r>
          </a:p>
          <a:p>
            <a:r>
              <a:rPr lang="en-US" dirty="0"/>
              <a:t>dynamic priority</a:t>
            </a:r>
          </a:p>
          <a:p>
            <a:r>
              <a:rPr lang="en-US" dirty="0"/>
              <a:t>p</a:t>
            </a:r>
            <a:r>
              <a:rPr lang="en-US" dirty="0" smtClean="0"/>
              <a:t>riority boost</a:t>
            </a:r>
            <a:endParaRPr lang="en-US" dirty="0"/>
          </a:p>
        </p:txBody>
      </p:sp>
      <p:sp>
        <p:nvSpPr>
          <p:cNvPr id="6" name="Content Placeholder 5"/>
          <p:cNvSpPr>
            <a:spLocks noGrp="1"/>
          </p:cNvSpPr>
          <p:nvPr>
            <p:ph sz="half" idx="2"/>
          </p:nvPr>
        </p:nvSpPr>
        <p:spPr/>
        <p:txBody>
          <a:bodyPr>
            <a:normAutofit fontScale="85000" lnSpcReduction="20000"/>
          </a:bodyPr>
          <a:lstStyle/>
          <a:p>
            <a:r>
              <a:rPr lang="en-US" dirty="0"/>
              <a:t>load factor</a:t>
            </a:r>
          </a:p>
          <a:p>
            <a:r>
              <a:rPr lang="en-US" dirty="0"/>
              <a:t>type of task </a:t>
            </a:r>
            <a:r>
              <a:rPr lang="en-US" dirty="0" smtClean="0"/>
              <a:t/>
            </a:r>
            <a:br>
              <a:rPr lang="en-US" dirty="0" smtClean="0"/>
            </a:br>
            <a:r>
              <a:rPr lang="en-US" dirty="0" smtClean="0"/>
              <a:t>	(</a:t>
            </a:r>
            <a:r>
              <a:rPr lang="en-US" dirty="0"/>
              <a:t>CPU bound / I/O bound)</a:t>
            </a:r>
          </a:p>
          <a:p>
            <a:r>
              <a:rPr lang="en-US" dirty="0"/>
              <a:t>source </a:t>
            </a:r>
            <a:r>
              <a:rPr lang="en-US" dirty="0" smtClean="0"/>
              <a:t>of task </a:t>
            </a:r>
            <a:r>
              <a:rPr lang="en-US" dirty="0" smtClean="0"/>
              <a:t/>
            </a:r>
            <a:br>
              <a:rPr lang="en-US" dirty="0" smtClean="0"/>
            </a:br>
            <a:r>
              <a:rPr lang="en-US" dirty="0" smtClean="0"/>
              <a:t>	(</a:t>
            </a:r>
            <a:r>
              <a:rPr lang="en-US" dirty="0" smtClean="0"/>
              <a:t>for fair share or </a:t>
            </a:r>
            <a:r>
              <a:rPr lang="en-US" dirty="0" smtClean="0"/>
              <a:t/>
            </a:r>
            <a:br>
              <a:rPr lang="en-US" dirty="0" smtClean="0"/>
            </a:br>
            <a:r>
              <a:rPr lang="en-US" dirty="0" smtClean="0"/>
              <a:t>	priority </a:t>
            </a:r>
            <a:r>
              <a:rPr lang="en-US" dirty="0"/>
              <a:t>bands)</a:t>
            </a:r>
          </a:p>
          <a:p>
            <a:r>
              <a:rPr lang="en-US" dirty="0" smtClean="0"/>
              <a:t>number </a:t>
            </a:r>
            <a:r>
              <a:rPr lang="en-US" dirty="0"/>
              <a:t>of processors</a:t>
            </a:r>
          </a:p>
          <a:p>
            <a:r>
              <a:rPr lang="en-US" dirty="0"/>
              <a:t>processor affinity</a:t>
            </a:r>
          </a:p>
          <a:p>
            <a:r>
              <a:rPr lang="en-US" dirty="0"/>
              <a:t>load balancing</a:t>
            </a:r>
          </a:p>
          <a:p>
            <a:r>
              <a:rPr lang="en-US" dirty="0"/>
              <a:t>priority inheritance</a:t>
            </a:r>
          </a:p>
          <a:p>
            <a:r>
              <a:rPr lang="en-US" dirty="0"/>
              <a:t>energy-aware</a:t>
            </a:r>
          </a:p>
          <a:p>
            <a:r>
              <a:rPr lang="en-US" dirty="0" smtClean="0"/>
              <a:t>deadlines</a:t>
            </a:r>
            <a:endParaRPr lang="en-US" dirty="0"/>
          </a:p>
        </p:txBody>
      </p:sp>
    </p:spTree>
    <p:extLst>
      <p:ext uri="{BB962C8B-B14F-4D97-AF65-F5344CB8AC3E}">
        <p14:creationId xmlns:p14="http://schemas.microsoft.com/office/powerpoint/2010/main" val="368233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dirty="0" smtClean="0"/>
              <a:t> Theory</a:t>
            </a:r>
            <a:endParaRPr lang="en-US" dirty="0"/>
          </a:p>
        </p:txBody>
      </p:sp>
      <p:sp>
        <p:nvSpPr>
          <p:cNvPr id="3" name="Content Placeholder 2"/>
          <p:cNvSpPr>
            <a:spLocks noGrp="1"/>
          </p:cNvSpPr>
          <p:nvPr>
            <p:ph idx="1"/>
          </p:nvPr>
        </p:nvSpPr>
        <p:spPr/>
        <p:txBody>
          <a:bodyPr/>
          <a:lstStyle/>
          <a:p>
            <a:r>
              <a:rPr lang="en-US" dirty="0" smtClean="0"/>
              <a:t>Can we predict what will happen to user performance:</a:t>
            </a:r>
          </a:p>
          <a:p>
            <a:pPr lvl="1"/>
            <a:r>
              <a:rPr lang="en-US" dirty="0" smtClean="0"/>
              <a:t>If a service becomes more popular?</a:t>
            </a:r>
          </a:p>
          <a:p>
            <a:pPr lvl="1"/>
            <a:r>
              <a:rPr lang="en-US" dirty="0" smtClean="0"/>
              <a:t>If we buy more hardware?</a:t>
            </a:r>
          </a:p>
          <a:p>
            <a:pPr lvl="1"/>
            <a:r>
              <a:rPr lang="en-US" dirty="0" smtClean="0"/>
              <a:t>If we change the implementation to provide more features?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Task/Job</a:t>
            </a:r>
          </a:p>
          <a:p>
            <a:pPr lvl="1"/>
            <a:r>
              <a:rPr lang="en-US" dirty="0" smtClean="0"/>
              <a:t>User request: e.g., mouse click, web request, shell command, …</a:t>
            </a:r>
          </a:p>
          <a:p>
            <a:r>
              <a:rPr lang="en-US" dirty="0" smtClean="0"/>
              <a:t>Latency/response time</a:t>
            </a:r>
          </a:p>
          <a:p>
            <a:pPr lvl="1"/>
            <a:r>
              <a:rPr lang="en-US" dirty="0" smtClean="0"/>
              <a:t>How long does a task take to complete?</a:t>
            </a:r>
          </a:p>
          <a:p>
            <a:r>
              <a:rPr lang="en-US" dirty="0" smtClean="0"/>
              <a:t>Throughput</a:t>
            </a:r>
          </a:p>
          <a:p>
            <a:pPr lvl="1"/>
            <a:r>
              <a:rPr lang="en-US" dirty="0" smtClean="0"/>
              <a:t>How many tasks can be done per unit of time?</a:t>
            </a:r>
          </a:p>
          <a:p>
            <a:r>
              <a:rPr lang="en-US" dirty="0" smtClean="0"/>
              <a:t>Overhead</a:t>
            </a:r>
          </a:p>
          <a:p>
            <a:pPr lvl="1"/>
            <a:r>
              <a:rPr lang="en-US" dirty="0" smtClean="0"/>
              <a:t>How much extra work is done by the scheduler?</a:t>
            </a:r>
          </a:p>
          <a:p>
            <a:r>
              <a:rPr lang="en-US" dirty="0" smtClean="0"/>
              <a:t>Fairness</a:t>
            </a:r>
          </a:p>
          <a:p>
            <a:pPr lvl="1"/>
            <a:r>
              <a:rPr lang="en-US" dirty="0" smtClean="0"/>
              <a:t>How equal is the performance received by different users?</a:t>
            </a:r>
          </a:p>
          <a:p>
            <a:r>
              <a:rPr lang="en-US" dirty="0" smtClean="0"/>
              <a:t>Predictability</a:t>
            </a:r>
          </a:p>
          <a:p>
            <a:pPr lvl="1"/>
            <a:r>
              <a:rPr lang="en-US" dirty="0" smtClean="0"/>
              <a:t>How consistent is the performance over time?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dirty="0" smtClean="0"/>
              <a:t> Model</a:t>
            </a:r>
            <a:endParaRPr lang="en-US" dirty="0"/>
          </a:p>
        </p:txBody>
      </p:sp>
      <p:sp>
        <p:nvSpPr>
          <p:cNvPr id="4" name="TextBox 3"/>
          <p:cNvSpPr txBox="1"/>
          <p:nvPr/>
        </p:nvSpPr>
        <p:spPr>
          <a:xfrm>
            <a:off x="567462" y="5309418"/>
            <a:ext cx="8350062" cy="954107"/>
          </a:xfrm>
          <a:prstGeom prst="rect">
            <a:avLst/>
          </a:prstGeom>
          <a:noFill/>
        </p:spPr>
        <p:txBody>
          <a:bodyPr wrap="none" rtlCol="0">
            <a:spAutoFit/>
          </a:bodyPr>
          <a:lstStyle/>
          <a:p>
            <a:r>
              <a:rPr lang="en-US" sz="2800" dirty="0" smtClean="0"/>
              <a:t>Assumption: average performance in a stable system,</a:t>
            </a:r>
          </a:p>
          <a:p>
            <a:r>
              <a:rPr lang="en-US" sz="2800" dirty="0" smtClean="0"/>
              <a:t>where the arrival rate (</a:t>
            </a:r>
            <a:r>
              <a:rPr lang="en-US" sz="2800" dirty="0" err="1" smtClean="0"/>
              <a:t>ƛ</a:t>
            </a:r>
            <a:r>
              <a:rPr lang="en-US" sz="2800" dirty="0" smtClean="0"/>
              <a:t>) matches the departure rate (</a:t>
            </a:r>
            <a:r>
              <a:rPr lang="en-US" sz="2800" dirty="0" err="1" smtClean="0"/>
              <a:t>μ</a:t>
            </a:r>
            <a:r>
              <a:rPr lang="en-US" sz="2800" dirty="0" smtClean="0"/>
              <a:t>)</a:t>
            </a:r>
            <a:endParaRPr lang="en-US" sz="2800" dirty="0"/>
          </a:p>
        </p:txBody>
      </p:sp>
      <p:pic>
        <p:nvPicPr>
          <p:cNvPr id="6" name="Content Placeholder 5" descr="ch7-16_queue.pdf"/>
          <p:cNvPicPr>
            <a:picLocks noGrp="1" noChangeAspect="1"/>
          </p:cNvPicPr>
          <p:nvPr>
            <p:ph idx="1"/>
          </p:nvPr>
        </p:nvPicPr>
        <p:blipFill>
          <a:blip r:embed="rId3"/>
          <a:srcRect t="-53271" b="-53271"/>
          <a:stretch>
            <a:fillRect/>
          </a:stretch>
        </p:blipFill>
        <p:spPr>
          <a:xfrm>
            <a:off x="-585495" y="1026758"/>
            <a:ext cx="9899819" cy="5444519"/>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457199" y="1600200"/>
            <a:ext cx="8381895" cy="4525963"/>
          </a:xfrm>
        </p:spPr>
        <p:txBody>
          <a:bodyPr>
            <a:normAutofit fontScale="92500"/>
          </a:bodyPr>
          <a:lstStyle/>
          <a:p>
            <a:r>
              <a:rPr lang="en-US" dirty="0" err="1" smtClean="0"/>
              <a:t>Queueing</a:t>
            </a:r>
            <a:r>
              <a:rPr lang="en-US" dirty="0" smtClean="0"/>
              <a:t> delay (W): wait time</a:t>
            </a:r>
          </a:p>
          <a:p>
            <a:pPr lvl="1"/>
            <a:r>
              <a:rPr lang="en-US" dirty="0" smtClean="0"/>
              <a:t>Number of tasks queued (Q)</a:t>
            </a:r>
          </a:p>
          <a:p>
            <a:r>
              <a:rPr lang="en-US" dirty="0" smtClean="0"/>
              <a:t>Service time (S): time to service the request</a:t>
            </a:r>
          </a:p>
          <a:p>
            <a:r>
              <a:rPr lang="en-US" dirty="0" smtClean="0"/>
              <a:t>Response time (R) = </a:t>
            </a:r>
            <a:r>
              <a:rPr lang="en-US" dirty="0" err="1" smtClean="0"/>
              <a:t>queueing</a:t>
            </a:r>
            <a:r>
              <a:rPr lang="en-US" dirty="0" smtClean="0"/>
              <a:t> delay + service time</a:t>
            </a:r>
          </a:p>
          <a:p>
            <a:r>
              <a:rPr lang="en-US" dirty="0" smtClean="0"/>
              <a:t>Utilization (U): fraction of time the server is busy</a:t>
            </a:r>
          </a:p>
          <a:p>
            <a:pPr lvl="1"/>
            <a:r>
              <a:rPr lang="en-US" dirty="0" smtClean="0"/>
              <a:t>Service time * arrival rate (</a:t>
            </a:r>
            <a:r>
              <a:rPr lang="en-US" dirty="0" err="1" smtClean="0"/>
              <a:t>ƛ</a:t>
            </a:r>
            <a:r>
              <a:rPr lang="en-US" dirty="0" smtClean="0"/>
              <a:t>)</a:t>
            </a:r>
          </a:p>
          <a:p>
            <a:r>
              <a:rPr lang="en-US" dirty="0" smtClean="0"/>
              <a:t>Throughput (X): rate of task completions</a:t>
            </a:r>
          </a:p>
          <a:p>
            <a:pPr lvl="1"/>
            <a:r>
              <a:rPr lang="en-US" dirty="0" smtClean="0"/>
              <a:t>If no overload, throughput = arrival rate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Little’s Law</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r>
              <a:rPr lang="en-US" dirty="0" smtClean="0"/>
              <a:t>N = X * R</a:t>
            </a:r>
          </a:p>
          <a:p>
            <a:pPr algn="ctr">
              <a:buNone/>
            </a:pPr>
            <a:endParaRPr lang="en-US" dirty="0" smtClean="0"/>
          </a:p>
          <a:p>
            <a:pPr>
              <a:buNone/>
            </a:pPr>
            <a:r>
              <a:rPr lang="en-US" dirty="0" smtClean="0"/>
              <a:t>N: number of tasks in the system </a:t>
            </a:r>
          </a:p>
          <a:p>
            <a:pPr>
              <a:buNone/>
            </a:pPr>
            <a:endParaRPr lang="en-US" dirty="0" smtClean="0"/>
          </a:p>
          <a:p>
            <a:pPr>
              <a:buNone/>
            </a:pPr>
            <a:r>
              <a:rPr lang="en-US" dirty="0" smtClean="0"/>
              <a:t>Applies to </a:t>
            </a:r>
            <a:r>
              <a:rPr lang="en-US" i="1" dirty="0" smtClean="0"/>
              <a:t>any</a:t>
            </a:r>
            <a:r>
              <a:rPr lang="en-US" dirty="0" smtClean="0"/>
              <a:t> stable system – where arrivals match departures.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457199" y="1600200"/>
            <a:ext cx="8686801" cy="4525963"/>
          </a:xfrm>
        </p:spPr>
        <p:txBody>
          <a:bodyPr>
            <a:normAutofit/>
          </a:bodyPr>
          <a:lstStyle/>
          <a:p>
            <a:pPr>
              <a:buNone/>
            </a:pPr>
            <a:r>
              <a:rPr lang="en-US" dirty="0" smtClean="0"/>
              <a:t>Suppose a system has throughput (X) = 100 tasks/</a:t>
            </a:r>
            <a:r>
              <a:rPr lang="en-US" dirty="0" err="1" smtClean="0"/>
              <a:t>s</a:t>
            </a:r>
            <a:r>
              <a:rPr lang="en-US" dirty="0" smtClean="0"/>
              <a:t>, average response time (R) = 50 ms/task</a:t>
            </a:r>
          </a:p>
          <a:p>
            <a:r>
              <a:rPr lang="en-US" dirty="0" smtClean="0"/>
              <a:t>How many tasks are in the system on average?</a:t>
            </a:r>
          </a:p>
          <a:p>
            <a:r>
              <a:rPr lang="en-US" dirty="0" smtClean="0"/>
              <a:t>If the server takes 5 ms/task, what is its utilization?</a:t>
            </a:r>
          </a:p>
          <a:p>
            <a:r>
              <a:rPr lang="en-US" dirty="0" smtClean="0"/>
              <a:t>What is the average wait time?</a:t>
            </a:r>
          </a:p>
          <a:p>
            <a:r>
              <a:rPr lang="en-US" dirty="0" smtClean="0"/>
              <a:t>What is the average number of queued tasks?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lnSpcReduction="10000"/>
          </a:bodyPr>
          <a:lstStyle/>
          <a:p>
            <a:r>
              <a:rPr lang="en-US" dirty="0" smtClean="0"/>
              <a:t>From example:</a:t>
            </a:r>
          </a:p>
          <a:p>
            <a:pPr lvl="1">
              <a:buNone/>
            </a:pPr>
            <a:r>
              <a:rPr lang="en-US" dirty="0" smtClean="0"/>
              <a:t>X = 100 task/sec</a:t>
            </a:r>
          </a:p>
          <a:p>
            <a:pPr lvl="1">
              <a:buNone/>
            </a:pPr>
            <a:r>
              <a:rPr lang="en-US" dirty="0" smtClean="0"/>
              <a:t>R = 50 ms/task</a:t>
            </a:r>
          </a:p>
          <a:p>
            <a:pPr lvl="1">
              <a:buNone/>
            </a:pPr>
            <a:r>
              <a:rPr lang="en-US" dirty="0" smtClean="0"/>
              <a:t>S = 5 ms/task</a:t>
            </a:r>
          </a:p>
          <a:p>
            <a:pPr lvl="1">
              <a:buNone/>
            </a:pPr>
            <a:r>
              <a:rPr lang="en-US" dirty="0" smtClean="0"/>
              <a:t>W = 45 ms/task</a:t>
            </a:r>
          </a:p>
          <a:p>
            <a:pPr lvl="1">
              <a:buNone/>
            </a:pPr>
            <a:r>
              <a:rPr lang="en-US" dirty="0" smtClean="0"/>
              <a:t>Q = 4.5 tasks</a:t>
            </a:r>
          </a:p>
          <a:p>
            <a:pPr lvl="1"/>
            <a:endParaRPr lang="en-US" dirty="0" smtClean="0"/>
          </a:p>
          <a:p>
            <a:r>
              <a:rPr lang="en-US" dirty="0" smtClean="0"/>
              <a:t>Why is W = 45 ms and not 4.5 * 5 = 22.5 ms?</a:t>
            </a:r>
          </a:p>
          <a:p>
            <a:pPr lvl="1"/>
            <a:r>
              <a:rPr lang="en-US" dirty="0" smtClean="0"/>
              <a:t>Hint: what if S = 10ms?  S = 1ms?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endParaRPr lang="en-US" dirty="0"/>
          </a:p>
        </p:txBody>
      </p:sp>
      <p:sp>
        <p:nvSpPr>
          <p:cNvPr id="3" name="Content Placeholder 2"/>
          <p:cNvSpPr>
            <a:spLocks noGrp="1"/>
          </p:cNvSpPr>
          <p:nvPr>
            <p:ph idx="1"/>
          </p:nvPr>
        </p:nvSpPr>
        <p:spPr/>
        <p:txBody>
          <a:bodyPr/>
          <a:lstStyle/>
          <a:p>
            <a:r>
              <a:rPr lang="en-US" dirty="0" smtClean="0"/>
              <a:t>What is the best case scenario for minimizing </a:t>
            </a:r>
            <a:r>
              <a:rPr lang="en-US" dirty="0" err="1" smtClean="0"/>
              <a:t>queueing</a:t>
            </a:r>
            <a:r>
              <a:rPr lang="en-US" dirty="0" smtClean="0"/>
              <a:t> delay?</a:t>
            </a:r>
          </a:p>
          <a:p>
            <a:pPr lvl="1"/>
            <a:r>
              <a:rPr lang="en-US" dirty="0" smtClean="0"/>
              <a:t>Keeping arrival rate, service time constant</a:t>
            </a:r>
          </a:p>
          <a:p>
            <a:endParaRPr lang="en-US" dirty="0" smtClean="0"/>
          </a:p>
          <a:p>
            <a:endParaRPr lang="en-US" dirty="0" smtClean="0"/>
          </a:p>
          <a:p>
            <a:r>
              <a:rPr lang="en-US" dirty="0" smtClean="0"/>
              <a:t>What is the worst case scenario?</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dirty="0" smtClean="0"/>
              <a:t>: Best Case</a:t>
            </a:r>
            <a:endParaRPr lang="en-US" dirty="0"/>
          </a:p>
        </p:txBody>
      </p:sp>
      <p:pic>
        <p:nvPicPr>
          <p:cNvPr id="6" name="Content Placeholder 5" descr="bestcase.pdf"/>
          <p:cNvPicPr>
            <a:picLocks noGrp="1" noChangeAspect="1"/>
          </p:cNvPicPr>
          <p:nvPr>
            <p:ph idx="1"/>
          </p:nvPr>
        </p:nvPicPr>
        <p:blipFill>
          <a:blip r:embed="rId3"/>
          <a:srcRect t="-17394" b="-17394"/>
          <a:stretch>
            <a:fillRect/>
          </a:stretch>
        </p:blipFill>
        <p:spPr>
          <a:xfrm>
            <a:off x="-263375" y="1203913"/>
            <a:ext cx="9333679" cy="5133164"/>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Time: Best vs. Worst Case</a:t>
            </a:r>
            <a:endParaRPr lang="en-US" dirty="0"/>
          </a:p>
        </p:txBody>
      </p:sp>
      <p:pic>
        <p:nvPicPr>
          <p:cNvPr id="6" name="Content Placeholder 5" descr="worstcase.pdf"/>
          <p:cNvPicPr>
            <a:picLocks noGrp="1" noChangeAspect="1"/>
          </p:cNvPicPr>
          <p:nvPr>
            <p:ph idx="1"/>
          </p:nvPr>
        </p:nvPicPr>
        <p:blipFill>
          <a:blip r:embed="rId3"/>
          <a:srcRect l="-19111" r="-19111"/>
          <a:stretch>
            <a:fillRect/>
          </a:stretch>
        </p:blipFill>
        <p:spPr>
          <a:xfrm>
            <a:off x="-32236" y="1600200"/>
            <a:ext cx="9214504" cy="5067622"/>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dirty="0" smtClean="0"/>
              <a:t>: Average Case?</a:t>
            </a:r>
            <a:endParaRPr lang="en-US" dirty="0"/>
          </a:p>
        </p:txBody>
      </p:sp>
      <p:sp>
        <p:nvSpPr>
          <p:cNvPr id="3" name="Content Placeholder 2"/>
          <p:cNvSpPr>
            <a:spLocks noGrp="1"/>
          </p:cNvSpPr>
          <p:nvPr>
            <p:ph idx="1"/>
          </p:nvPr>
        </p:nvSpPr>
        <p:spPr>
          <a:xfrm>
            <a:off x="457199" y="1600200"/>
            <a:ext cx="7339015" cy="4525963"/>
          </a:xfrm>
        </p:spPr>
        <p:txBody>
          <a:bodyPr>
            <a:normAutofit/>
          </a:bodyPr>
          <a:lstStyle/>
          <a:p>
            <a:r>
              <a:rPr lang="en-US" dirty="0" smtClean="0"/>
              <a:t>What is average?</a:t>
            </a:r>
          </a:p>
          <a:p>
            <a:pPr lvl="1"/>
            <a:r>
              <a:rPr lang="en-US" dirty="0" smtClean="0"/>
              <a:t>Gaussian: Arrivals are spread out, around a mean value</a:t>
            </a:r>
          </a:p>
          <a:p>
            <a:pPr lvl="1"/>
            <a:r>
              <a:rPr lang="en-US" dirty="0" smtClean="0"/>
              <a:t>Exponential: arrivals are </a:t>
            </a:r>
            <a:r>
              <a:rPr lang="en-US" dirty="0" err="1" smtClean="0"/>
              <a:t>memoryless</a:t>
            </a:r>
            <a:endParaRPr lang="en-US" dirty="0" smtClean="0"/>
          </a:p>
          <a:p>
            <a:pPr lvl="1"/>
            <a:r>
              <a:rPr lang="en-US" dirty="0" smtClean="0"/>
              <a:t>Heavy-tailed: arrivals are </a:t>
            </a:r>
            <a:r>
              <a:rPr lang="en-US" dirty="0" err="1" smtClean="0"/>
              <a:t>bursty</a:t>
            </a:r>
            <a:endParaRPr lang="en-US" dirty="0" smtClean="0"/>
          </a:p>
          <a:p>
            <a:pPr lvl="1"/>
            <a:endParaRPr lang="en-US" dirty="0" smtClean="0"/>
          </a:p>
          <a:p>
            <a:r>
              <a:rPr lang="en-US" dirty="0" smtClean="0"/>
              <a:t>Can have randomness in both arrivals and service times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a:t>
            </a:r>
            <a:endParaRPr lang="en-US" dirty="0"/>
          </a:p>
        </p:txBody>
      </p:sp>
      <p:pic>
        <p:nvPicPr>
          <p:cNvPr id="4" name="Content Placeholder 3" descr="exponential.pdf"/>
          <p:cNvPicPr>
            <a:picLocks noGrp="1" noChangeAspect="1"/>
          </p:cNvPicPr>
          <p:nvPr>
            <p:ph idx="1"/>
          </p:nvPr>
        </p:nvPicPr>
        <p:blipFill>
          <a:blip r:embed="rId3"/>
          <a:srcRect l="-7075" r="-7075"/>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Workload</a:t>
            </a:r>
          </a:p>
          <a:p>
            <a:pPr lvl="1"/>
            <a:r>
              <a:rPr lang="en-US" dirty="0" smtClean="0"/>
              <a:t>Set of tasks for system to perform</a:t>
            </a:r>
          </a:p>
          <a:p>
            <a:r>
              <a:rPr lang="en-US" dirty="0" smtClean="0"/>
              <a:t>Preemptive scheduler</a:t>
            </a:r>
          </a:p>
          <a:p>
            <a:pPr lvl="1"/>
            <a:r>
              <a:rPr lang="en-US" dirty="0" smtClean="0"/>
              <a:t>If we can take resources away from a running task</a:t>
            </a:r>
          </a:p>
          <a:p>
            <a:r>
              <a:rPr lang="en-US" dirty="0" smtClean="0"/>
              <a:t>Work-conserving</a:t>
            </a:r>
          </a:p>
          <a:p>
            <a:pPr lvl="1"/>
            <a:r>
              <a:rPr lang="en-US" dirty="0" smtClean="0"/>
              <a:t>Resource is used whenever there is a task to run</a:t>
            </a:r>
          </a:p>
          <a:p>
            <a:pPr lvl="1"/>
            <a:r>
              <a:rPr lang="en-US" dirty="0" smtClean="0"/>
              <a:t>For non-preemptive schedulers, work-conserving is not always better</a:t>
            </a:r>
          </a:p>
          <a:p>
            <a:r>
              <a:rPr lang="en-US" dirty="0" smtClean="0"/>
              <a:t>Scheduling algorithm </a:t>
            </a:r>
          </a:p>
          <a:p>
            <a:pPr lvl="1"/>
            <a:r>
              <a:rPr lang="en-US" dirty="0" smtClean="0"/>
              <a:t>takes a workload as input</a:t>
            </a:r>
          </a:p>
          <a:p>
            <a:pPr lvl="1"/>
            <a:r>
              <a:rPr lang="en-US" dirty="0" smtClean="0"/>
              <a:t>decides which tasks to do first</a:t>
            </a:r>
          </a:p>
          <a:p>
            <a:pPr lvl="1"/>
            <a:r>
              <a:rPr lang="en-US" dirty="0" smtClean="0"/>
              <a:t>Performance metric (throughput, latency) as output</a:t>
            </a:r>
          </a:p>
          <a:p>
            <a:pPr lvl="1"/>
            <a:r>
              <a:rPr lang="en-US" dirty="0" smtClean="0"/>
              <a:t>Only preemptive, work-conserving schedulers to be considered</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a:t>
            </a:r>
            <a:endParaRPr lang="en-US" dirty="0"/>
          </a:p>
        </p:txBody>
      </p:sp>
      <p:pic>
        <p:nvPicPr>
          <p:cNvPr id="4" name="Content Placeholder 3" descr="mm1.pdf"/>
          <p:cNvPicPr>
            <a:picLocks noGrp="1" noChangeAspect="1"/>
          </p:cNvPicPr>
          <p:nvPr>
            <p:ph idx="1"/>
          </p:nvPr>
        </p:nvPicPr>
        <p:blipFill>
          <a:blip r:embed="rId3"/>
          <a:srcRect t="-38119" b="-38119"/>
          <a:stretch>
            <a:fillRect/>
          </a:stretch>
        </p:blipFill>
        <p:spPr>
          <a:xfrm>
            <a:off x="457200" y="619350"/>
            <a:ext cx="8229600" cy="4525963"/>
          </a:xfrm>
        </p:spPr>
      </p:pic>
      <p:sp>
        <p:nvSpPr>
          <p:cNvPr id="5" name="TextBox 4"/>
          <p:cNvSpPr txBox="1"/>
          <p:nvPr/>
        </p:nvSpPr>
        <p:spPr>
          <a:xfrm>
            <a:off x="1345353" y="4729814"/>
            <a:ext cx="6474098" cy="830997"/>
          </a:xfrm>
          <a:prstGeom prst="rect">
            <a:avLst/>
          </a:prstGeom>
          <a:noFill/>
        </p:spPr>
        <p:txBody>
          <a:bodyPr wrap="none" rtlCol="0">
            <a:spAutoFit/>
          </a:bodyPr>
          <a:lstStyle/>
          <a:p>
            <a:r>
              <a:rPr lang="en-US" sz="2400" dirty="0" smtClean="0"/>
              <a:t>Permits closed form solution to state probabilities, </a:t>
            </a:r>
          </a:p>
          <a:p>
            <a:r>
              <a:rPr lang="en-US" sz="2400" dirty="0" smtClean="0"/>
              <a:t>as function of arrival rate and service rate</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vs. Utilization</a:t>
            </a:r>
            <a:endParaRPr lang="en-US" dirty="0"/>
          </a:p>
        </p:txBody>
      </p:sp>
      <p:pic>
        <p:nvPicPr>
          <p:cNvPr id="7" name="Content Placeholder 6" descr="ch7-21_openmodel.pdf"/>
          <p:cNvPicPr>
            <a:picLocks noGrp="1" noChangeAspect="1"/>
          </p:cNvPicPr>
          <p:nvPr>
            <p:ph idx="1"/>
          </p:nvPr>
        </p:nvPicPr>
        <p:blipFill>
          <a:blip r:embed="rId3"/>
          <a:srcRect l="-3258" r="-3258"/>
          <a:stretch>
            <a:fillRect/>
          </a:stretch>
        </p:blipFill>
        <p:spPr>
          <a:xfrm>
            <a:off x="0" y="1348758"/>
            <a:ext cx="9358976" cy="5147076"/>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Exponential arrivals: R = S/(1-U)</a:t>
            </a:r>
          </a:p>
          <a:p>
            <a:r>
              <a:rPr lang="en-US" dirty="0" smtClean="0"/>
              <a:t>If system is 20% utilized, and load increases by 5%, how much does response time increase?</a:t>
            </a:r>
          </a:p>
          <a:p>
            <a:pPr>
              <a:buNone/>
            </a:pPr>
            <a:endParaRPr lang="en-US" dirty="0" smtClean="0"/>
          </a:p>
          <a:p>
            <a:endParaRPr lang="en-US" dirty="0" smtClean="0"/>
          </a:p>
          <a:p>
            <a:r>
              <a:rPr lang="en-US" dirty="0" smtClean="0"/>
              <a:t>If system is 90% utilized, and load increases by 5%, how much does response time increase?</a:t>
            </a:r>
          </a:p>
          <a:p>
            <a:endParaRPr lang="en-US" dirty="0" smtClean="0"/>
          </a:p>
          <a:p>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in Response Time</a:t>
            </a:r>
            <a:endParaRPr lang="en-US" dirty="0"/>
          </a:p>
        </p:txBody>
      </p:sp>
      <p:sp>
        <p:nvSpPr>
          <p:cNvPr id="3" name="Content Placeholder 2"/>
          <p:cNvSpPr>
            <a:spLocks noGrp="1"/>
          </p:cNvSpPr>
          <p:nvPr>
            <p:ph idx="1"/>
          </p:nvPr>
        </p:nvSpPr>
        <p:spPr/>
        <p:txBody>
          <a:bodyPr/>
          <a:lstStyle/>
          <a:p>
            <a:r>
              <a:rPr lang="en-US" dirty="0" smtClean="0"/>
              <a:t>Exponential arrivals</a:t>
            </a:r>
          </a:p>
          <a:p>
            <a:pPr lvl="1"/>
            <a:r>
              <a:rPr lang="en-US" dirty="0" smtClean="0"/>
              <a:t>Variance in R = S/(1-U)^2</a:t>
            </a:r>
          </a:p>
          <a:p>
            <a:pPr lvl="1"/>
            <a:endParaRPr lang="en-US" dirty="0" smtClean="0"/>
          </a:p>
          <a:p>
            <a:r>
              <a:rPr lang="en-US" dirty="0" smtClean="0"/>
              <a:t>What if less </a:t>
            </a:r>
            <a:r>
              <a:rPr lang="en-US" dirty="0" err="1" smtClean="0"/>
              <a:t>bursty</a:t>
            </a:r>
            <a:r>
              <a:rPr lang="en-US" dirty="0" smtClean="0"/>
              <a:t> than exponential?</a:t>
            </a:r>
          </a:p>
          <a:p>
            <a:endParaRPr lang="en-US" dirty="0" smtClean="0"/>
          </a:p>
          <a:p>
            <a:r>
              <a:rPr lang="en-US" dirty="0" smtClean="0"/>
              <a:t>What if more </a:t>
            </a:r>
            <a:r>
              <a:rPr lang="en-US" dirty="0" err="1" smtClean="0"/>
              <a:t>bursty</a:t>
            </a:r>
            <a:r>
              <a:rPr lang="en-US" dirty="0" smtClean="0"/>
              <a:t> than exponential?</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Multiple Resources?</a:t>
            </a:r>
            <a:endParaRPr lang="en-US" dirty="0"/>
          </a:p>
        </p:txBody>
      </p:sp>
      <p:sp>
        <p:nvSpPr>
          <p:cNvPr id="3" name="Content Placeholder 2"/>
          <p:cNvSpPr>
            <a:spLocks noGrp="1"/>
          </p:cNvSpPr>
          <p:nvPr>
            <p:ph idx="1"/>
          </p:nvPr>
        </p:nvSpPr>
        <p:spPr/>
        <p:txBody>
          <a:bodyPr/>
          <a:lstStyle/>
          <a:p>
            <a:r>
              <a:rPr lang="en-US" dirty="0" smtClean="0"/>
              <a:t>Response time = </a:t>
            </a:r>
          </a:p>
          <a:p>
            <a:pPr lvl="1">
              <a:buNone/>
            </a:pPr>
            <a:r>
              <a:rPr lang="en-US" dirty="0" smtClean="0"/>
              <a:t>Sum over all </a:t>
            </a:r>
            <a:r>
              <a:rPr lang="en-US" dirty="0" err="1" smtClean="0"/>
              <a:t>i</a:t>
            </a:r>
            <a:endParaRPr lang="en-US" dirty="0" smtClean="0"/>
          </a:p>
          <a:p>
            <a:pPr lvl="1">
              <a:buNone/>
            </a:pPr>
            <a:r>
              <a:rPr lang="en-US" dirty="0" smtClean="0"/>
              <a:t>   Service time for resource </a:t>
            </a:r>
            <a:r>
              <a:rPr lang="en-US" dirty="0" err="1" smtClean="0"/>
              <a:t>i</a:t>
            </a:r>
            <a:r>
              <a:rPr lang="en-US" dirty="0" smtClean="0"/>
              <a:t> / </a:t>
            </a:r>
          </a:p>
          <a:p>
            <a:pPr lvl="1">
              <a:buNone/>
            </a:pPr>
            <a:r>
              <a:rPr lang="en-US" dirty="0" smtClean="0"/>
              <a:t>       (1 – Utilization of resource </a:t>
            </a:r>
            <a:r>
              <a:rPr lang="en-US" dirty="0" err="1" smtClean="0"/>
              <a:t>i</a:t>
            </a:r>
            <a:r>
              <a:rPr lang="en-US" dirty="0" smtClean="0"/>
              <a:t>)</a:t>
            </a:r>
          </a:p>
          <a:p>
            <a:r>
              <a:rPr lang="en-US" dirty="0" smtClean="0"/>
              <a:t>Implication</a:t>
            </a:r>
          </a:p>
          <a:p>
            <a:pPr lvl="1"/>
            <a:r>
              <a:rPr lang="en-US" dirty="0" smtClean="0"/>
              <a:t>If you fix one bottleneck, the next highest utilized resource will limit performance</a:t>
            </a:r>
          </a:p>
          <a:p>
            <a:pPr lvl="1">
              <a:buNone/>
            </a:pPr>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if arrivals occur faster than service can handle them</a:t>
            </a:r>
          </a:p>
          <a:p>
            <a:pPr lvl="1"/>
            <a:r>
              <a:rPr lang="en-US" dirty="0" smtClean="0"/>
              <a:t>If do nothing, response time will become infinite</a:t>
            </a:r>
          </a:p>
          <a:p>
            <a:r>
              <a:rPr lang="en-US" dirty="0" smtClean="0"/>
              <a:t>Turn users away?</a:t>
            </a:r>
          </a:p>
          <a:p>
            <a:pPr lvl="1"/>
            <a:r>
              <a:rPr lang="en-US" dirty="0" smtClean="0"/>
              <a:t>Which ones?  Average response time is best if turn away users that have the highest service demand</a:t>
            </a:r>
          </a:p>
          <a:p>
            <a:pPr lvl="1"/>
            <a:r>
              <a:rPr lang="en-US" dirty="0" smtClean="0"/>
              <a:t>Example: Highway congestion</a:t>
            </a:r>
          </a:p>
          <a:p>
            <a:r>
              <a:rPr lang="en-US" dirty="0" smtClean="0"/>
              <a:t>Degrade service?</a:t>
            </a:r>
          </a:p>
          <a:p>
            <a:pPr lvl="1"/>
            <a:r>
              <a:rPr lang="en-US" dirty="0" smtClean="0"/>
              <a:t>Compute result with fewer resources</a:t>
            </a:r>
          </a:p>
          <a:p>
            <a:pPr lvl="1"/>
            <a:r>
              <a:rPr lang="en-US" dirty="0" smtClean="0"/>
              <a:t>Example: CNN static front page on 9/11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In First Out (FIFO)</a:t>
            </a:r>
            <a:endParaRPr lang="en-US" dirty="0"/>
          </a:p>
        </p:txBody>
      </p:sp>
      <p:sp>
        <p:nvSpPr>
          <p:cNvPr id="3" name="Content Placeholder 2"/>
          <p:cNvSpPr>
            <a:spLocks noGrp="1"/>
          </p:cNvSpPr>
          <p:nvPr>
            <p:ph idx="1"/>
          </p:nvPr>
        </p:nvSpPr>
        <p:spPr/>
        <p:txBody>
          <a:bodyPr/>
          <a:lstStyle/>
          <a:p>
            <a:r>
              <a:rPr lang="en-US" dirty="0" smtClean="0"/>
              <a:t>Schedule tasks in the order they arrive</a:t>
            </a:r>
          </a:p>
          <a:p>
            <a:pPr lvl="1"/>
            <a:r>
              <a:rPr lang="en-US" dirty="0" smtClean="0"/>
              <a:t>Continue running them until they complete or give up the processor</a:t>
            </a:r>
          </a:p>
          <a:p>
            <a:r>
              <a:rPr lang="en-US" dirty="0" smtClean="0"/>
              <a:t>Example: </a:t>
            </a:r>
            <a:r>
              <a:rPr lang="en-US" dirty="0" err="1" smtClean="0"/>
              <a:t>memcached</a:t>
            </a:r>
            <a:endParaRPr lang="en-US" dirty="0" smtClean="0"/>
          </a:p>
          <a:p>
            <a:pPr lvl="1"/>
            <a:r>
              <a:rPr lang="en-US" dirty="0" err="1" smtClean="0"/>
              <a:t>Facebook</a:t>
            </a:r>
            <a:r>
              <a:rPr lang="en-US" dirty="0" smtClean="0"/>
              <a:t> cache of friend lists, …</a:t>
            </a:r>
          </a:p>
          <a:p>
            <a:endParaRPr lang="en-US" dirty="0" smtClean="0"/>
          </a:p>
          <a:p>
            <a:r>
              <a:rPr lang="en-US" dirty="0" smtClean="0"/>
              <a:t>On what workloads is FIFO particularly bad?</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Job First (SJF</a:t>
            </a:r>
            <a:r>
              <a:rPr lang="en-US" dirty="0" smtClean="0"/>
              <a:t>) Preemptive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Always do the task that has the shortest remaining amount of work to do</a:t>
            </a:r>
          </a:p>
          <a:p>
            <a:pPr lvl="1"/>
            <a:r>
              <a:rPr lang="en-US" dirty="0" smtClean="0"/>
              <a:t>Often called Shortest Remaining Time First (SRTF</a:t>
            </a:r>
            <a:r>
              <a:rPr lang="en-US" dirty="0" smtClean="0"/>
              <a:t>) or Shortest Remaining Time Next (SRTN)</a:t>
            </a:r>
            <a:endParaRPr lang="en-US" dirty="0" smtClean="0"/>
          </a:p>
          <a:p>
            <a:endParaRPr lang="en-US" dirty="0" smtClean="0"/>
          </a:p>
          <a:p>
            <a:r>
              <a:rPr lang="en-US" dirty="0" smtClean="0"/>
              <a:t>Suppose we have five tasks arrive one right after each other, but the first one is much longer than the others</a:t>
            </a:r>
          </a:p>
          <a:p>
            <a:pPr lvl="1"/>
            <a:r>
              <a:rPr lang="en-US" dirty="0" smtClean="0"/>
              <a:t>Which completes first in FIFO? Next?</a:t>
            </a:r>
          </a:p>
          <a:p>
            <a:pPr lvl="1"/>
            <a:r>
              <a:rPr lang="en-US" dirty="0" smtClean="0"/>
              <a:t>Which completes first in SJF? Next?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22"/>
            <a:ext cx="8229600" cy="1143000"/>
          </a:xfrm>
        </p:spPr>
        <p:txBody>
          <a:bodyPr/>
          <a:lstStyle/>
          <a:p>
            <a:r>
              <a:rPr lang="en-US" dirty="0" smtClean="0"/>
              <a:t>FIFO vs. </a:t>
            </a:r>
            <a:r>
              <a:rPr lang="en-US" dirty="0" smtClean="0"/>
              <a:t>SJF (preemptive)</a:t>
            </a:r>
            <a:endParaRPr lang="en-US" dirty="0"/>
          </a:p>
        </p:txBody>
      </p:sp>
      <p:pic>
        <p:nvPicPr>
          <p:cNvPr id="6" name="Content Placeholder 3" descr="ch7-01_badFIFO.pdf"/>
          <p:cNvPicPr>
            <a:picLocks noChangeAspect="1"/>
          </p:cNvPicPr>
          <p:nvPr/>
        </p:nvPicPr>
        <p:blipFill>
          <a:blip r:embed="rId3"/>
          <a:srcRect l="-12941" r="-12941"/>
          <a:stretch>
            <a:fillRect/>
          </a:stretch>
        </p:blipFill>
        <p:spPr>
          <a:xfrm>
            <a:off x="-813825" y="873168"/>
            <a:ext cx="10882275" cy="59848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12373</TotalTime>
  <Words>3072</Words>
  <Application>Microsoft Macintosh PowerPoint</Application>
  <PresentationFormat>On-screen Show (4:3)</PresentationFormat>
  <Paragraphs>569</Paragraphs>
  <Slides>65</Slides>
  <Notes>65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Calibri</vt:lpstr>
      <vt:lpstr>Wingdings</vt:lpstr>
      <vt:lpstr>Arial</vt:lpstr>
      <vt:lpstr>Office Theme</vt:lpstr>
      <vt:lpstr>Introduction to Operating Systems</vt:lpstr>
      <vt:lpstr>Scheduling</vt:lpstr>
      <vt:lpstr>Main Points</vt:lpstr>
      <vt:lpstr>Example</vt:lpstr>
      <vt:lpstr>Definitions</vt:lpstr>
      <vt:lpstr>More Definitions</vt:lpstr>
      <vt:lpstr>First In First Out (FIFO)</vt:lpstr>
      <vt:lpstr>Shortest Job First (SJF) Preemptive</vt:lpstr>
      <vt:lpstr>FIFO vs. SJF (preemptive)</vt:lpstr>
      <vt:lpstr>Question</vt:lpstr>
      <vt:lpstr>Question</vt:lpstr>
      <vt:lpstr>Starvation and Sample Bias</vt:lpstr>
      <vt:lpstr>Sample Bias Solutions</vt:lpstr>
      <vt:lpstr>Range of Classic Policies</vt:lpstr>
      <vt:lpstr>Round Robin</vt:lpstr>
      <vt:lpstr>Round Robin</vt:lpstr>
      <vt:lpstr>Round Robin vs. FIFO</vt:lpstr>
      <vt:lpstr>Round Robin vs. FIFO</vt:lpstr>
      <vt:lpstr>Round Robin = Fairness?</vt:lpstr>
      <vt:lpstr>Policy vs. Mechanism</vt:lpstr>
      <vt:lpstr>Mixed Workload</vt:lpstr>
      <vt:lpstr>Max-Min Fairness</vt:lpstr>
      <vt:lpstr>Multi-level Feedback Queue (MFQ)</vt:lpstr>
      <vt:lpstr>MFQ</vt:lpstr>
      <vt:lpstr>MFQ</vt:lpstr>
      <vt:lpstr>Uniprocessor Summary (1)</vt:lpstr>
      <vt:lpstr>Uniprocessor Summary (2)</vt:lpstr>
      <vt:lpstr>Uniprocessor Summary (3)</vt:lpstr>
      <vt:lpstr>Main Points</vt:lpstr>
      <vt:lpstr>Levels of Scheduling</vt:lpstr>
      <vt:lpstr>Priority-Based Scheduling</vt:lpstr>
      <vt:lpstr>Spinlock-Based Deadlock</vt:lpstr>
      <vt:lpstr>Question</vt:lpstr>
      <vt:lpstr>Priority Inversion</vt:lpstr>
      <vt:lpstr>Priority Inheritance (Donation)</vt:lpstr>
      <vt:lpstr>Multiprocessor Scheduling</vt:lpstr>
      <vt:lpstr>Per-Processor Affinity Scheduling</vt:lpstr>
      <vt:lpstr>Per-Processor Multi-level Feedback with Affinity Scheduling</vt:lpstr>
      <vt:lpstr>Scheduling Parallel Programs</vt:lpstr>
      <vt:lpstr>Bulk Synchronous Parallelism</vt:lpstr>
      <vt:lpstr>Longest Thread Controls Overall Performance</vt:lpstr>
      <vt:lpstr>Scheduling Parallel Programs</vt:lpstr>
      <vt:lpstr>Gang Scheduling</vt:lpstr>
      <vt:lpstr>Parallel Program Speedup</vt:lpstr>
      <vt:lpstr>Space Sharing</vt:lpstr>
      <vt:lpstr>Energy-Aware Scheduling</vt:lpstr>
      <vt:lpstr>Real-Time Scheduling</vt:lpstr>
      <vt:lpstr>Various Factors In Scheduling Policies</vt:lpstr>
      <vt:lpstr>Queueing Theory</vt:lpstr>
      <vt:lpstr>Queueing Model</vt:lpstr>
      <vt:lpstr>Definitions</vt:lpstr>
      <vt:lpstr>Little’s Law</vt:lpstr>
      <vt:lpstr>Question</vt:lpstr>
      <vt:lpstr>Question</vt:lpstr>
      <vt:lpstr>Queueing</vt:lpstr>
      <vt:lpstr>Queueing: Best Case</vt:lpstr>
      <vt:lpstr>Response Time: Best vs. Worst Case</vt:lpstr>
      <vt:lpstr>Queueing: Average Case?</vt:lpstr>
      <vt:lpstr>Exponential Distribution</vt:lpstr>
      <vt:lpstr>Exponential Distribution</vt:lpstr>
      <vt:lpstr>Response Time vs. Utilization</vt:lpstr>
      <vt:lpstr>Question</vt:lpstr>
      <vt:lpstr>Variance in Response Time</vt:lpstr>
      <vt:lpstr>What if Multiple Resources?</vt:lpstr>
      <vt:lpstr>Overload Management</vt:lpstr>
    </vt:vector>
  </TitlesOfParts>
  <Manager/>
  <Company>University of Washington</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Scheduling</dc:title>
  <dc:subject/>
  <dc:creator>Thomas Anderson</dc:creator>
  <cp:keywords/>
  <dc:description>Copyright Thomas Anderson 2012</dc:description>
  <cp:lastModifiedBy>Microsoft Office User</cp:lastModifiedBy>
  <cp:revision>75</cp:revision>
  <cp:lastPrinted>2018-03-07T14:48:17Z</cp:lastPrinted>
  <dcterms:created xsi:type="dcterms:W3CDTF">2014-10-29T17:38:54Z</dcterms:created>
  <dcterms:modified xsi:type="dcterms:W3CDTF">2018-03-07T16:05:03Z</dcterms:modified>
  <cp:category/>
</cp:coreProperties>
</file>