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436" r:id="rId2"/>
    <p:sldId id="256" r:id="rId3"/>
    <p:sldId id="430" r:id="rId4"/>
    <p:sldId id="437" r:id="rId5"/>
    <p:sldId id="431" r:id="rId6"/>
    <p:sldId id="432" r:id="rId7"/>
    <p:sldId id="433" r:id="rId8"/>
    <p:sldId id="358" r:id="rId9"/>
    <p:sldId id="425" r:id="rId10"/>
    <p:sldId id="418" r:id="rId11"/>
    <p:sldId id="419" r:id="rId12"/>
    <p:sldId id="438" r:id="rId13"/>
    <p:sldId id="439" r:id="rId14"/>
    <p:sldId id="404" r:id="rId15"/>
    <p:sldId id="405" r:id="rId16"/>
    <p:sldId id="440" r:id="rId17"/>
    <p:sldId id="420" r:id="rId18"/>
    <p:sldId id="421" r:id="rId19"/>
    <p:sldId id="434" r:id="rId20"/>
    <p:sldId id="441" r:id="rId21"/>
    <p:sldId id="427" r:id="rId22"/>
    <p:sldId id="408" r:id="rId23"/>
    <p:sldId id="428" r:id="rId24"/>
    <p:sldId id="398" r:id="rId25"/>
    <p:sldId id="399" r:id="rId26"/>
    <p:sldId id="413" r:id="rId27"/>
    <p:sldId id="391" r:id="rId28"/>
    <p:sldId id="392" r:id="rId29"/>
    <p:sldId id="393" r:id="rId30"/>
    <p:sldId id="394" r:id="rId31"/>
    <p:sldId id="395" r:id="rId32"/>
    <p:sldId id="396" r:id="rId33"/>
    <p:sldId id="397" r:id="rId34"/>
    <p:sldId id="411" r:id="rId35"/>
    <p:sldId id="412" r:id="rId36"/>
    <p:sldId id="429" r:id="rId37"/>
    <p:sldId id="442" r:id="rId38"/>
    <p:sldId id="435" r:id="rId39"/>
    <p:sldId id="370" r:id="rId40"/>
    <p:sldId id="422" r:id="rId41"/>
    <p:sldId id="423" r:id="rId42"/>
    <p:sldId id="414" r:id="rId43"/>
    <p:sldId id="443" r:id="rId44"/>
    <p:sldId id="372" r:id="rId45"/>
    <p:sldId id="424" r:id="rId46"/>
    <p:sldId id="374" r:id="rId47"/>
    <p:sldId id="416" r:id="rId48"/>
    <p:sldId id="444" r:id="rId49"/>
    <p:sldId id="445" r:id="rId50"/>
    <p:sldId id="446" r:id="rId51"/>
    <p:sldId id="381" r:id="rId52"/>
    <p:sldId id="417" r:id="rId5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136" autoAdjust="0"/>
    <p:restoredTop sz="86381" autoAdjust="0"/>
  </p:normalViewPr>
  <p:slideViewPr>
    <p:cSldViewPr snapToGrid="0" snapToObjects="1">
      <p:cViewPr varScale="1">
        <p:scale>
          <a:sx n="115" d="100"/>
          <a:sy n="115" d="100"/>
        </p:scale>
        <p:origin x="1104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9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2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handoutMaster" Target="handoutMasters/handoutMaster1.xml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4801D-7B6B-5F4A-8968-09970CCB169C}" type="datetimeFigureOut">
              <a:rPr lang="en-US" smtClean="0"/>
              <a:pPr/>
              <a:t>4/2/18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EC0CD-F1DA-FC46-B0C6-E241E5C04A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140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C2D66-7F57-E94D-93F5-2C545036412A}" type="datetimeFigureOut">
              <a:rPr lang="en-US" smtClean="0"/>
              <a:pPr/>
              <a:t>4/2/18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3955F-9E14-2048-A3C7-B473A3FD9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759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895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203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27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didn’t we need to shoot down the TLB before?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031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a reference pattern that</a:t>
            </a:r>
            <a:r>
              <a:rPr lang="en-US" baseline="0" dirty="0" smtClean="0"/>
              <a:t> exhibits locality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1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graph</a:t>
            </a:r>
            <a:r>
              <a:rPr lang="en-US" baseline="0" dirty="0" smtClean="0"/>
              <a:t> isn’t as useful as it should be!  Try a log scale miss rate.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miss cost is 1000x cache, then is hit rate is 99.9% -- spending half your time handling misses.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5853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Alpha between 1 and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42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4/2/18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4/2/18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4/2/18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4/2/18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4/2/18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4/2/18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4/2/18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4/2/18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4/2/18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4/2/18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4/2/18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09FA4-D782-704D-BA4F-C6B6CE6C5758}" type="datetimeFigureOut">
              <a:rPr lang="en-US" smtClean="0"/>
              <a:pPr/>
              <a:t>4/2/18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e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e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Introduction to Operating Systems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Spring</a:t>
            </a:r>
            <a:r>
              <a:rPr lang="en-US" dirty="0" smtClean="0"/>
              <a:t> 2018 </a:t>
            </a:r>
            <a:r>
              <a:rPr lang="en-US" dirty="0" smtClean="0"/>
              <a:t>Lecture Notes</a:t>
            </a:r>
          </a:p>
          <a:p>
            <a:r>
              <a:rPr lang="en-US" dirty="0" smtClean="0"/>
              <a:t>Chapter </a:t>
            </a:r>
            <a:r>
              <a:rPr lang="en-US" dirty="0"/>
              <a:t>9</a:t>
            </a:r>
            <a:endParaRPr lang="en-US" dirty="0" smtClean="0"/>
          </a:p>
          <a:p>
            <a:endParaRPr lang="en-US" dirty="0" smtClean="0"/>
          </a:p>
          <a:p>
            <a:r>
              <a:rPr lang="en-US" sz="2200" dirty="0" smtClean="0"/>
              <a:t>adapted </a:t>
            </a:r>
            <a:r>
              <a:rPr lang="en-US" sz="2200" dirty="0" smtClean="0"/>
              <a:t>from Tom Anderson’s slides on OSPP web </a:t>
            </a:r>
            <a:r>
              <a:rPr lang="en-US" sz="2200" dirty="0" smtClean="0"/>
              <a:t>site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40566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Demand Paging (Before)</a:t>
            </a:r>
            <a:endParaRPr lang="en-US" dirty="0"/>
          </a:p>
        </p:txBody>
      </p:sp>
      <p:pic>
        <p:nvPicPr>
          <p:cNvPr id="4" name="Content Placeholder 3" descr="ch9-12_pageFaultBefore.pdf"/>
          <p:cNvPicPr>
            <a:picLocks noGrp="1" noChangeAspect="1"/>
          </p:cNvPicPr>
          <p:nvPr>
            <p:ph idx="1"/>
          </p:nvPr>
        </p:nvPicPr>
        <p:blipFill>
          <a:blip r:embed="rId2"/>
          <a:srcRect t="-7373" b="-7373"/>
          <a:stretch>
            <a:fillRect/>
          </a:stretch>
        </p:blipFill>
        <p:spPr/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Demand Paging (After)</a:t>
            </a:r>
            <a:endParaRPr lang="en-US" dirty="0"/>
          </a:p>
        </p:txBody>
      </p:sp>
      <p:pic>
        <p:nvPicPr>
          <p:cNvPr id="4" name="Content Placeholder 3" descr="ch9-13_pageFaultAfter.pdf"/>
          <p:cNvPicPr>
            <a:picLocks noGrp="1" noChangeAspect="1"/>
          </p:cNvPicPr>
          <p:nvPr>
            <p:ph idx="1"/>
          </p:nvPr>
        </p:nvPicPr>
        <p:blipFill>
          <a:blip r:embed="rId2"/>
          <a:srcRect t="-7373" b="-7373"/>
          <a:stretch>
            <a:fillRect/>
          </a:stretch>
        </p:blipFill>
        <p:spPr/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Demand Paging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TLB miss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HW page table walk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Page fault (page invalid in page table) =&gt; </a:t>
            </a:r>
            <a:r>
              <a:rPr lang="en-US" dirty="0" smtClean="0">
                <a:solidFill>
                  <a:srgbClr val="0070C0"/>
                </a:solidFill>
              </a:rPr>
              <a:t>trap to kernel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Convert virtual address to file + offset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Allocate page frame</a:t>
            </a:r>
          </a:p>
          <a:p>
            <a:pPr marL="914400" lvl="1" indent="-514350">
              <a:spcBef>
                <a:spcPts val="0"/>
              </a:spcBef>
            </a:pPr>
            <a:r>
              <a:rPr lang="en-US" dirty="0" smtClean="0"/>
              <a:t>Evict page if needed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Initiate disk block read into page frame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-Schedule something </a:t>
            </a:r>
            <a:r>
              <a:rPr lang="en-US" dirty="0" smtClean="0">
                <a:solidFill>
                  <a:srgbClr val="7030A0"/>
                </a:solidFill>
              </a:rPr>
              <a:t>else-</a:t>
            </a:r>
            <a:endParaRPr lang="en-US" dirty="0" smtClean="0"/>
          </a:p>
          <a:p>
            <a:pPr marL="514350" indent="-514350">
              <a:buFont typeface="+mj-lt"/>
              <a:buAutoNum type="arabicPeriod" startAt="7"/>
            </a:pPr>
            <a:r>
              <a:rPr lang="en-US" dirty="0" smtClean="0"/>
              <a:t>Disk interrupt when DMA complete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dirty="0" smtClean="0"/>
              <a:t>Mark page as valid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dirty="0" smtClean="0"/>
              <a:t>Resume process at faulting instruction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dirty="0" smtClean="0"/>
              <a:t>TLB miss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dirty="0" smtClean="0"/>
              <a:t>HW page table walk to fetch translation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dirty="0" smtClean="0"/>
              <a:t>Execute instruction</a:t>
            </a:r>
          </a:p>
          <a:p>
            <a:pPr marL="514350" indent="-514350">
              <a:buFont typeface="+mj-lt"/>
              <a:buAutoNum type="arabicPeriod" startAt="7"/>
            </a:pPr>
            <a:endParaRPr lang="en-US" dirty="0" smtClean="0"/>
          </a:p>
          <a:p>
            <a:pPr marL="514350" indent="-514350">
              <a:buFont typeface="+mj-lt"/>
              <a:buAutoNum type="arabicPeriod" startAt="7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636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Demand Paging on MIPS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TLB miss =&gt; </a:t>
            </a:r>
            <a:r>
              <a:rPr lang="en-US" dirty="0">
                <a:solidFill>
                  <a:srgbClr val="0070C0"/>
                </a:solidFill>
              </a:rPr>
              <a:t>t</a:t>
            </a:r>
            <a:r>
              <a:rPr lang="en-US" dirty="0" smtClean="0">
                <a:solidFill>
                  <a:srgbClr val="0070C0"/>
                </a:solidFill>
              </a:rPr>
              <a:t>rap to kernel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SW page table walk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Find page is invalid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Convert virtual address to file + offset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Allocate page frame</a:t>
            </a:r>
          </a:p>
          <a:p>
            <a:pPr marL="914400" lvl="1" indent="-514350">
              <a:spcBef>
                <a:spcPts val="0"/>
              </a:spcBef>
            </a:pPr>
            <a:r>
              <a:rPr lang="en-US" dirty="0" smtClean="0"/>
              <a:t>Evict page if needed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Initiate disk block read into page frame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-Schedule something else-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dirty="0" smtClean="0"/>
              <a:t>Disk interrupt when DMA complete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dirty="0" smtClean="0"/>
              <a:t>Mark page as valid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dirty="0" smtClean="0"/>
              <a:t>Load TLB entry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dirty="0" smtClean="0"/>
              <a:t>Resume process at faulting instruction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dirty="0" smtClean="0"/>
              <a:t>Execute instruction</a:t>
            </a:r>
          </a:p>
          <a:p>
            <a:pPr marL="514350" indent="-514350">
              <a:buFont typeface="+mj-lt"/>
              <a:buAutoNum type="arabicPeriod" startAt="7"/>
            </a:pPr>
            <a:endParaRPr lang="en-US" dirty="0" smtClean="0"/>
          </a:p>
          <a:p>
            <a:pPr marL="514350" indent="-514350">
              <a:buFont typeface="+mj-lt"/>
              <a:buAutoNum type="arabicPeriod" startAt="7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940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Allocating a Page Frame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199" y="1600200"/>
            <a:ext cx="8433155" cy="4525963"/>
          </a:xfrm>
        </p:spPr>
        <p:txBody>
          <a:bodyPr/>
          <a:lstStyle/>
          <a:p>
            <a:r>
              <a:rPr lang="en-US" dirty="0" smtClean="0"/>
              <a:t>Select old page to evict</a:t>
            </a:r>
          </a:p>
          <a:p>
            <a:r>
              <a:rPr lang="en-US" dirty="0" smtClean="0"/>
              <a:t>Find all page table entries that refer to old page</a:t>
            </a:r>
          </a:p>
          <a:p>
            <a:pPr lvl="1"/>
            <a:r>
              <a:rPr lang="en-US" dirty="0" smtClean="0"/>
              <a:t>If page frame is shared</a:t>
            </a:r>
          </a:p>
          <a:p>
            <a:r>
              <a:rPr lang="en-US" dirty="0" smtClean="0"/>
              <a:t>Set each page table entry to invalid</a:t>
            </a:r>
          </a:p>
          <a:p>
            <a:r>
              <a:rPr lang="en-US" dirty="0" smtClean="0"/>
              <a:t>Remove any TLB entries</a:t>
            </a:r>
          </a:p>
          <a:p>
            <a:pPr lvl="1"/>
            <a:r>
              <a:rPr lang="en-US" dirty="0" smtClean="0"/>
              <a:t>Copies of now invalid page table entry</a:t>
            </a:r>
          </a:p>
          <a:p>
            <a:r>
              <a:rPr lang="en-US" dirty="0" smtClean="0"/>
              <a:t>Write changes on page back to disk, if necessary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 we know if page has been modified?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199" y="1600200"/>
            <a:ext cx="8419615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Every page table entry has some bookkeeping </a:t>
            </a:r>
          </a:p>
          <a:p>
            <a:pPr lvl="1"/>
            <a:r>
              <a:rPr lang="en-US" dirty="0" smtClean="0"/>
              <a:t>Has page been modified?</a:t>
            </a:r>
          </a:p>
          <a:p>
            <a:pPr lvl="2"/>
            <a:r>
              <a:rPr lang="en-US" dirty="0" smtClean="0"/>
              <a:t>Set by hardware on store instruction</a:t>
            </a:r>
          </a:p>
          <a:p>
            <a:pPr lvl="2"/>
            <a:r>
              <a:rPr lang="en-US" dirty="0" smtClean="0"/>
              <a:t>In both TLB and page table entry</a:t>
            </a:r>
          </a:p>
          <a:p>
            <a:pPr lvl="1"/>
            <a:r>
              <a:rPr lang="en-US" dirty="0" smtClean="0"/>
              <a:t>Has page been recently used?</a:t>
            </a:r>
          </a:p>
          <a:p>
            <a:pPr lvl="2"/>
            <a:r>
              <a:rPr lang="en-US" dirty="0" smtClean="0"/>
              <a:t>Set by hardware on in page table entry on every TLB miss</a:t>
            </a:r>
          </a:p>
          <a:p>
            <a:r>
              <a:rPr lang="en-US" dirty="0" smtClean="0"/>
              <a:t>Bookkeeping bits can be reset by the OS kernel</a:t>
            </a:r>
          </a:p>
          <a:p>
            <a:pPr lvl="1"/>
            <a:r>
              <a:rPr lang="en-US" dirty="0" smtClean="0"/>
              <a:t>When changes to page are flushed to disk</a:t>
            </a:r>
          </a:p>
          <a:p>
            <a:pPr lvl="1"/>
            <a:r>
              <a:rPr lang="en-US" dirty="0" smtClean="0"/>
              <a:t>To track whether page is recently used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terms have been used by the processor manufacturers and OS programmers</a:t>
            </a:r>
          </a:p>
          <a:p>
            <a:endParaRPr lang="en-US" dirty="0"/>
          </a:p>
          <a:p>
            <a:r>
              <a:rPr lang="en-US" dirty="0" smtClean="0"/>
              <a:t>Modified == changed </a:t>
            </a:r>
            <a:r>
              <a:rPr lang="en-US" smtClean="0"/>
              <a:t>== dirty</a:t>
            </a:r>
          </a:p>
          <a:p>
            <a:endParaRPr lang="en-US" dirty="0" smtClean="0"/>
          </a:p>
          <a:p>
            <a:r>
              <a:rPr lang="en-US" dirty="0" smtClean="0"/>
              <a:t>Recently used == use == access == 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844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Keeping Track of Page Modifications</a:t>
            </a:r>
            <a:br>
              <a:rPr lang="en-US" dirty="0" smtClean="0"/>
            </a:br>
            <a:r>
              <a:rPr lang="en-US" dirty="0" smtClean="0"/>
              <a:t>(Before)</a:t>
            </a:r>
            <a:endParaRPr lang="en-US" dirty="0"/>
          </a:p>
        </p:txBody>
      </p:sp>
      <p:pic>
        <p:nvPicPr>
          <p:cNvPr id="4" name="Content Placeholder 3" descr="ch9-14_dirtyBefore.pdf"/>
          <p:cNvPicPr>
            <a:picLocks noGrp="1" noChangeAspect="1"/>
          </p:cNvPicPr>
          <p:nvPr>
            <p:ph idx="1"/>
          </p:nvPr>
        </p:nvPicPr>
        <p:blipFill>
          <a:blip r:embed="rId2"/>
          <a:srcRect t="-15384" b="-15384"/>
          <a:stretch>
            <a:fillRect/>
          </a:stretch>
        </p:blipFill>
        <p:spPr>
          <a:xfrm>
            <a:off x="-210581" y="1458685"/>
            <a:ext cx="9678342" cy="5322715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Keeping Track of Page Modifications</a:t>
            </a:r>
            <a:br>
              <a:rPr lang="en-US" dirty="0" smtClean="0"/>
            </a:br>
            <a:r>
              <a:rPr lang="en-US" dirty="0" smtClean="0"/>
              <a:t>(After)</a:t>
            </a:r>
            <a:endParaRPr lang="en-US" dirty="0"/>
          </a:p>
        </p:txBody>
      </p:sp>
      <p:pic>
        <p:nvPicPr>
          <p:cNvPr id="4" name="Content Placeholder 3" descr="ch9-15_dirtyAfter.pdf"/>
          <p:cNvPicPr>
            <a:picLocks noGrp="1" noChangeAspect="1"/>
          </p:cNvPicPr>
          <p:nvPr>
            <p:ph idx="1"/>
          </p:nvPr>
        </p:nvPicPr>
        <p:blipFill>
          <a:blip r:embed="rId2"/>
          <a:srcRect t="-15384" b="-15384"/>
          <a:stretch>
            <a:fillRect/>
          </a:stretch>
        </p:blipFill>
        <p:spPr>
          <a:xfrm>
            <a:off x="-257425" y="1207184"/>
            <a:ext cx="9626138" cy="5294005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or Physical Dirty/Use Bits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Most machines keep dirty/use bits in the page table entry</a:t>
            </a:r>
          </a:p>
          <a:p>
            <a:r>
              <a:rPr lang="en-US" dirty="0" smtClean="0"/>
              <a:t>Physical page is</a:t>
            </a:r>
          </a:p>
          <a:p>
            <a:pPr lvl="1"/>
            <a:r>
              <a:rPr lang="en-US" dirty="0" smtClean="0"/>
              <a:t>Modified if </a:t>
            </a:r>
            <a:r>
              <a:rPr lang="en-US" i="1" dirty="0" smtClean="0"/>
              <a:t>any</a:t>
            </a:r>
            <a:r>
              <a:rPr lang="en-US" dirty="0" smtClean="0"/>
              <a:t> page table entry that points to it is modified</a:t>
            </a:r>
          </a:p>
          <a:p>
            <a:pPr lvl="1"/>
            <a:r>
              <a:rPr lang="en-US" dirty="0" smtClean="0"/>
              <a:t>Recently used if </a:t>
            </a:r>
            <a:r>
              <a:rPr lang="en-US" i="1" dirty="0" smtClean="0"/>
              <a:t>any </a:t>
            </a:r>
            <a:r>
              <a:rPr lang="en-US" dirty="0" smtClean="0"/>
              <a:t>page table entry that points to it is recently used</a:t>
            </a:r>
          </a:p>
          <a:p>
            <a:r>
              <a:rPr lang="en-US" dirty="0" smtClean="0"/>
              <a:t>On MIPS, simpler to keep dirty/use bits in the core map</a:t>
            </a:r>
          </a:p>
          <a:p>
            <a:pPr lvl="1"/>
            <a:r>
              <a:rPr lang="en-US" dirty="0" smtClean="0"/>
              <a:t>Core map: map of physical page frames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Caching and Demand-Paged Virtual Memory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Intel </a:t>
            </a:r>
            <a:r>
              <a:rPr lang="en-US" dirty="0" smtClean="0"/>
              <a:t>x86-32 Paging Control </a:t>
            </a:r>
            <a:r>
              <a:rPr lang="en-US" dirty="0"/>
              <a:t>B</a:t>
            </a:r>
            <a:r>
              <a:rPr lang="en-US" dirty="0" smtClean="0"/>
              <a:t>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867048"/>
          </a:xfrm>
        </p:spPr>
        <p:txBody>
          <a:bodyPr>
            <a:normAutofit fontScale="62500" lnSpcReduction="20000"/>
          </a:bodyPr>
          <a:lstStyle/>
          <a:p>
            <a:endParaRPr lang="en-US" dirty="0"/>
          </a:p>
          <a:p>
            <a:r>
              <a:rPr lang="en-US" dirty="0" smtClean="0"/>
              <a:t>P – presence</a:t>
            </a:r>
            <a:endParaRPr lang="en-US" dirty="0"/>
          </a:p>
          <a:p>
            <a:r>
              <a:rPr lang="en-US" dirty="0" smtClean="0"/>
              <a:t>R/W – read/write; writes </a:t>
            </a:r>
            <a:r>
              <a:rPr lang="en-US" dirty="0"/>
              <a:t>only allowed if bit is 1</a:t>
            </a:r>
          </a:p>
          <a:p>
            <a:r>
              <a:rPr lang="en-US" dirty="0" smtClean="0"/>
              <a:t>U/S – user/supervisor</a:t>
            </a:r>
            <a:r>
              <a:rPr lang="en-US" dirty="0"/>
              <a:t>; user-mode accesses allowed only if bit is 1</a:t>
            </a:r>
          </a:p>
          <a:p>
            <a:r>
              <a:rPr lang="en-US" dirty="0" smtClean="0"/>
              <a:t>A – accessed</a:t>
            </a:r>
            <a:endParaRPr lang="en-US" dirty="0"/>
          </a:p>
          <a:p>
            <a:r>
              <a:rPr lang="en-US" dirty="0" smtClean="0"/>
              <a:t>D – dirty</a:t>
            </a:r>
            <a:endParaRPr lang="en-US" dirty="0"/>
          </a:p>
          <a:p>
            <a:r>
              <a:rPr lang="en-US" dirty="0" smtClean="0"/>
              <a:t>XD – execution </a:t>
            </a:r>
            <a:r>
              <a:rPr lang="en-US" dirty="0"/>
              <a:t>disabled</a:t>
            </a:r>
          </a:p>
          <a:p>
            <a:r>
              <a:rPr lang="en-US" dirty="0" smtClean="0"/>
              <a:t>G – global </a:t>
            </a:r>
            <a:r>
              <a:rPr lang="en-US" dirty="0"/>
              <a:t>page (all processes share page w/ same protection, e.g., kernel)</a:t>
            </a:r>
          </a:p>
          <a:p>
            <a:r>
              <a:rPr lang="en-US" dirty="0" smtClean="0"/>
              <a:t>PWT – write-through </a:t>
            </a:r>
            <a:r>
              <a:rPr lang="en-US" dirty="0"/>
              <a:t>(for cache control)</a:t>
            </a:r>
          </a:p>
          <a:p>
            <a:r>
              <a:rPr lang="en-US" dirty="0" smtClean="0"/>
              <a:t>PCD – cache </a:t>
            </a:r>
            <a:r>
              <a:rPr lang="en-US" dirty="0"/>
              <a:t>disable (for cache control)</a:t>
            </a:r>
          </a:p>
          <a:p>
            <a:r>
              <a:rPr lang="en-US" dirty="0" smtClean="0"/>
              <a:t>PAT – page </a:t>
            </a:r>
            <a:r>
              <a:rPr lang="en-US" dirty="0"/>
              <a:t>attribute table (for cache control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presence </a:t>
            </a:r>
            <a:r>
              <a:rPr lang="en-US" dirty="0"/>
              <a:t>and referenced bits not needed in TLB entry for PTE</a:t>
            </a:r>
          </a:p>
          <a:p>
            <a:r>
              <a:rPr lang="en-US" dirty="0" smtClean="0"/>
              <a:t>to </a:t>
            </a:r>
            <a:r>
              <a:rPr lang="en-US" dirty="0"/>
              <a:t>correctly record references and writes, </a:t>
            </a:r>
            <a:r>
              <a:rPr lang="en-US" dirty="0" smtClean="0"/>
              <a:t>a page's </a:t>
            </a:r>
            <a:r>
              <a:rPr lang="en-US" dirty="0"/>
              <a:t>TLB entry </a:t>
            </a:r>
            <a:r>
              <a:rPr lang="en-US" dirty="0" smtClean="0"/>
              <a:t>must be </a:t>
            </a:r>
            <a:r>
              <a:rPr lang="en-US" dirty="0"/>
              <a:t>invalidated if the OS resets the referenced and/or modified </a:t>
            </a:r>
            <a:r>
              <a:rPr lang="en-US" dirty="0" smtClean="0"/>
              <a:t>bits in </a:t>
            </a:r>
            <a:r>
              <a:rPr lang="en-US" dirty="0"/>
              <a:t>the PTE in the page table and when the page is replaced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04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Emulating Modified/Use Bits </a:t>
            </a:r>
            <a:r>
              <a:rPr lang="en-US" dirty="0" err="1" smtClean="0"/>
              <a:t>w</a:t>
            </a:r>
            <a:r>
              <a:rPr lang="en-US" dirty="0" smtClean="0"/>
              <a:t>/</a:t>
            </a:r>
            <a:br>
              <a:rPr lang="en-US" dirty="0" smtClean="0"/>
            </a:br>
            <a:r>
              <a:rPr lang="en-US" dirty="0" smtClean="0"/>
              <a:t>MIPS Software Loaded TLB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44762" cy="5077037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MIPS TLB entries have an extra bit: modified/unmodified</a:t>
            </a:r>
          </a:p>
          <a:p>
            <a:pPr lvl="1"/>
            <a:r>
              <a:rPr lang="en-US" dirty="0" smtClean="0"/>
              <a:t>Trap to kernel if no entry in TLB, or if write to an unmodified page</a:t>
            </a:r>
          </a:p>
          <a:p>
            <a:r>
              <a:rPr lang="en-US" dirty="0" smtClean="0"/>
              <a:t>On a TLB read miss:</a:t>
            </a:r>
          </a:p>
          <a:p>
            <a:pPr lvl="1"/>
            <a:r>
              <a:rPr lang="en-US" dirty="0" smtClean="0"/>
              <a:t>If page is clean, load TLB entry as read-only; if dirty, load as rd/</a:t>
            </a:r>
            <a:r>
              <a:rPr lang="en-US" dirty="0" err="1" smtClean="0"/>
              <a:t>wr</a:t>
            </a:r>
            <a:endParaRPr lang="en-US" dirty="0" smtClean="0"/>
          </a:p>
          <a:p>
            <a:pPr lvl="1"/>
            <a:r>
              <a:rPr lang="en-US" dirty="0" smtClean="0"/>
              <a:t>Mark page as recently used</a:t>
            </a:r>
          </a:p>
          <a:p>
            <a:r>
              <a:rPr lang="en-US" dirty="0" smtClean="0"/>
              <a:t>On a TLB write to an unmodified page:</a:t>
            </a:r>
          </a:p>
          <a:p>
            <a:pPr lvl="1"/>
            <a:r>
              <a:rPr lang="en-US" dirty="0" smtClean="0"/>
              <a:t>Kernel marks page as modified in its page table</a:t>
            </a:r>
          </a:p>
          <a:p>
            <a:pPr lvl="1"/>
            <a:r>
              <a:rPr lang="en-US" dirty="0" smtClean="0"/>
              <a:t>Reset TLB entry to be read-write</a:t>
            </a:r>
          </a:p>
          <a:p>
            <a:pPr lvl="1"/>
            <a:r>
              <a:rPr lang="en-US" dirty="0" smtClean="0"/>
              <a:t>Mark page as recently used</a:t>
            </a:r>
          </a:p>
          <a:p>
            <a:r>
              <a:rPr lang="en-US" dirty="0" smtClean="0"/>
              <a:t>On TLB write miss:</a:t>
            </a:r>
          </a:p>
          <a:p>
            <a:pPr lvl="1"/>
            <a:r>
              <a:rPr lang="en-US" dirty="0" smtClean="0"/>
              <a:t>Kernel marks page as modified in its page table</a:t>
            </a:r>
          </a:p>
          <a:p>
            <a:pPr lvl="1"/>
            <a:r>
              <a:rPr lang="en-US" dirty="0" smtClean="0"/>
              <a:t>Load TLB entry as read-write</a:t>
            </a:r>
          </a:p>
          <a:p>
            <a:pPr lvl="1"/>
            <a:r>
              <a:rPr lang="en-US" dirty="0" smtClean="0"/>
              <a:t>Mark page as recently used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Emulating a Modified Bit</a:t>
            </a:r>
            <a:br>
              <a:rPr lang="en-US" dirty="0" smtClean="0"/>
            </a:br>
            <a:r>
              <a:rPr lang="en-US" dirty="0" smtClean="0"/>
              <a:t>(Hardware Loaded TLB)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1356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Some processor architectures do not keep a modified bit per page</a:t>
            </a:r>
          </a:p>
          <a:p>
            <a:pPr lvl="1"/>
            <a:r>
              <a:rPr lang="en-US" dirty="0" smtClean="0"/>
              <a:t>Extra bookkeeping and complexity</a:t>
            </a:r>
          </a:p>
          <a:p>
            <a:r>
              <a:rPr lang="en-US" dirty="0" smtClean="0"/>
              <a:t>Kernel can emulate a modified bit:</a:t>
            </a:r>
          </a:p>
          <a:p>
            <a:pPr lvl="1"/>
            <a:r>
              <a:rPr lang="en-US" dirty="0" smtClean="0"/>
              <a:t>Set all clean pages as read-only</a:t>
            </a:r>
          </a:p>
          <a:p>
            <a:pPr lvl="1"/>
            <a:r>
              <a:rPr lang="en-US" dirty="0" smtClean="0"/>
              <a:t>On first write to page, trap into kernel</a:t>
            </a:r>
          </a:p>
          <a:p>
            <a:pPr lvl="1"/>
            <a:r>
              <a:rPr lang="en-US" dirty="0" smtClean="0"/>
              <a:t>Kernel sets modified bit, marks page as read-write</a:t>
            </a:r>
          </a:p>
          <a:p>
            <a:pPr lvl="1"/>
            <a:r>
              <a:rPr lang="en-US" dirty="0" smtClean="0"/>
              <a:t>Resume execution</a:t>
            </a:r>
          </a:p>
          <a:p>
            <a:r>
              <a:rPr lang="en-US" dirty="0" smtClean="0"/>
              <a:t>Kernel needs to keep track of both</a:t>
            </a:r>
          </a:p>
          <a:p>
            <a:pPr lvl="1"/>
            <a:r>
              <a:rPr lang="en-US" dirty="0" smtClean="0"/>
              <a:t>Current page table permission (e.g., read-only)</a:t>
            </a:r>
          </a:p>
          <a:p>
            <a:pPr lvl="1"/>
            <a:r>
              <a:rPr lang="en-US" dirty="0" smtClean="0"/>
              <a:t>True page table permission (e.g., writeable, clean)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Emulating a Recently Used Bit</a:t>
            </a:r>
            <a:br>
              <a:rPr lang="en-US" dirty="0" smtClean="0"/>
            </a:br>
            <a:r>
              <a:rPr lang="en-US" dirty="0" smtClean="0"/>
              <a:t>(Hardware Loaded TLB)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5188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Some processor architectures do not keep a recently used bit per page</a:t>
            </a:r>
          </a:p>
          <a:p>
            <a:pPr lvl="1"/>
            <a:r>
              <a:rPr lang="en-US" dirty="0" smtClean="0"/>
              <a:t>Extra bookkeeping and complexity</a:t>
            </a:r>
          </a:p>
          <a:p>
            <a:r>
              <a:rPr lang="en-US" dirty="0" smtClean="0"/>
              <a:t>Kernel can emulate a recently used bit:</a:t>
            </a:r>
          </a:p>
          <a:p>
            <a:pPr lvl="1"/>
            <a:r>
              <a:rPr lang="en-US" dirty="0" smtClean="0"/>
              <a:t>Set all recently unused pages as invalid</a:t>
            </a:r>
          </a:p>
          <a:p>
            <a:pPr lvl="1"/>
            <a:r>
              <a:rPr lang="en-US" dirty="0" smtClean="0"/>
              <a:t>On first read/write, trap into kernel</a:t>
            </a:r>
          </a:p>
          <a:p>
            <a:pPr lvl="1"/>
            <a:r>
              <a:rPr lang="en-US" dirty="0" smtClean="0"/>
              <a:t>Kernel sets recently used bit</a:t>
            </a:r>
          </a:p>
          <a:p>
            <a:pPr lvl="1"/>
            <a:r>
              <a:rPr lang="en-US" dirty="0" smtClean="0"/>
              <a:t>Marks page as read or read/write</a:t>
            </a:r>
          </a:p>
          <a:p>
            <a:r>
              <a:rPr lang="en-US" dirty="0" smtClean="0"/>
              <a:t>Kernel needs to keep track of both</a:t>
            </a:r>
          </a:p>
          <a:p>
            <a:pPr lvl="1"/>
            <a:r>
              <a:rPr lang="en-US" dirty="0" smtClean="0"/>
              <a:t>Current page table permission (e.g., invalid)</a:t>
            </a:r>
          </a:p>
          <a:p>
            <a:pPr lvl="1"/>
            <a:r>
              <a:rPr lang="en-US" dirty="0" smtClean="0"/>
              <a:t>True page table permission (e.g., read-only, writeable)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for Application File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/>
            <a:r>
              <a:rPr lang="en-US" dirty="0" smtClean="0"/>
              <a:t>Explicit read/write system calls</a:t>
            </a:r>
          </a:p>
          <a:p>
            <a:pPr marL="914400" lvl="1" indent="-514350"/>
            <a:r>
              <a:rPr lang="en-US" dirty="0" smtClean="0"/>
              <a:t>Data copied to user process using system call</a:t>
            </a:r>
          </a:p>
          <a:p>
            <a:pPr marL="914400" lvl="1" indent="-514350"/>
            <a:r>
              <a:rPr lang="en-US" dirty="0" smtClean="0"/>
              <a:t>Application operates on data</a:t>
            </a:r>
          </a:p>
          <a:p>
            <a:pPr marL="914400" lvl="1" indent="-514350"/>
            <a:r>
              <a:rPr lang="en-US" dirty="0" smtClean="0"/>
              <a:t>Data copied back to kernel using system call</a:t>
            </a:r>
          </a:p>
          <a:p>
            <a:pPr marL="514350" indent="-514350"/>
            <a:r>
              <a:rPr lang="en-US" dirty="0" smtClean="0"/>
              <a:t>Memory-mapped files</a:t>
            </a:r>
          </a:p>
          <a:p>
            <a:pPr marL="914400" lvl="1" indent="-514350"/>
            <a:r>
              <a:rPr lang="en-US" dirty="0" smtClean="0"/>
              <a:t>Open file as a memory segment</a:t>
            </a:r>
          </a:p>
          <a:p>
            <a:pPr marL="914400" lvl="1" indent="-514350"/>
            <a:r>
              <a:rPr lang="en-US" dirty="0" smtClean="0"/>
              <a:t>Program uses load/store instructions on segment memory, implicitly operating on the file</a:t>
            </a:r>
          </a:p>
          <a:p>
            <a:pPr marL="914400" lvl="1" indent="-514350"/>
            <a:r>
              <a:rPr lang="en-US" dirty="0" smtClean="0"/>
              <a:t>Page fault if portion of file is not yet in memory</a:t>
            </a:r>
          </a:p>
          <a:p>
            <a:pPr marL="914400" lvl="1" indent="-514350"/>
            <a:r>
              <a:rPr lang="en-US" dirty="0" smtClean="0"/>
              <a:t>Kernel brings missing blocks into memory, restarts process</a:t>
            </a:r>
          </a:p>
          <a:p>
            <a:pPr marL="914400" lvl="1" indent="-514350"/>
            <a:endParaRPr lang="en-US" dirty="0" smtClean="0"/>
          </a:p>
          <a:p>
            <a:pPr marL="914400" lvl="1" indent="-514350"/>
            <a:endParaRPr lang="en-US" dirty="0" smtClean="0"/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Advantages to Memory-mapped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Programming simplicity, </a:t>
            </a:r>
            <a:r>
              <a:rPr lang="en-US" dirty="0" err="1" smtClean="0"/>
              <a:t>esp</a:t>
            </a:r>
            <a:r>
              <a:rPr lang="en-US" dirty="0" smtClean="0"/>
              <a:t> for </a:t>
            </a:r>
            <a:r>
              <a:rPr lang="en-US" smtClean="0"/>
              <a:t>large files</a:t>
            </a:r>
          </a:p>
          <a:p>
            <a:pPr lvl="1"/>
            <a:r>
              <a:rPr lang="en-US" dirty="0" smtClean="0"/>
              <a:t>Operate directly on file, instead of copy in/copy out</a:t>
            </a:r>
          </a:p>
          <a:p>
            <a:r>
              <a:rPr lang="en-US" dirty="0" smtClean="0"/>
              <a:t>Zero-copy I/O</a:t>
            </a:r>
          </a:p>
          <a:p>
            <a:pPr lvl="1"/>
            <a:r>
              <a:rPr lang="en-US" dirty="0" smtClean="0"/>
              <a:t>Data brought from disk directly into page frame</a:t>
            </a:r>
          </a:p>
          <a:p>
            <a:r>
              <a:rPr lang="en-US" dirty="0" smtClean="0"/>
              <a:t>Pipelining</a:t>
            </a:r>
          </a:p>
          <a:p>
            <a:pPr lvl="1"/>
            <a:r>
              <a:rPr lang="en-US" dirty="0" smtClean="0"/>
              <a:t>Process can start working before all the pages are populated</a:t>
            </a:r>
          </a:p>
          <a:p>
            <a:r>
              <a:rPr lang="en-US" dirty="0" err="1" smtClean="0"/>
              <a:t>Interprocess</a:t>
            </a:r>
            <a:r>
              <a:rPr lang="en-US" dirty="0" smtClean="0"/>
              <a:t> communication</a:t>
            </a:r>
          </a:p>
          <a:p>
            <a:pPr lvl="1"/>
            <a:r>
              <a:rPr lang="en-US" dirty="0" smtClean="0"/>
              <a:t>Shared memory segment vs. temporary file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From Memory-Mapped Files to Demand-Paged Virtual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Every process segment backed by a file on disk</a:t>
            </a:r>
          </a:p>
          <a:p>
            <a:pPr lvl="1"/>
            <a:r>
              <a:rPr lang="en-US" dirty="0" smtClean="0"/>
              <a:t>Code segment -&gt; code portion of executable</a:t>
            </a:r>
          </a:p>
          <a:p>
            <a:pPr lvl="1"/>
            <a:r>
              <a:rPr lang="en-US" dirty="0" smtClean="0"/>
              <a:t>Data, heap, stack segments -&gt; temp files</a:t>
            </a:r>
          </a:p>
          <a:p>
            <a:pPr lvl="1"/>
            <a:r>
              <a:rPr lang="en-US" dirty="0" smtClean="0"/>
              <a:t>Shared libraries -&gt; code file and temp data file</a:t>
            </a:r>
          </a:p>
          <a:p>
            <a:pPr lvl="1"/>
            <a:r>
              <a:rPr lang="en-US" dirty="0" smtClean="0"/>
              <a:t>Memory-mapped files -&gt; memory-mapped files</a:t>
            </a:r>
          </a:p>
          <a:p>
            <a:pPr lvl="1"/>
            <a:r>
              <a:rPr lang="en-US" dirty="0" smtClean="0"/>
              <a:t>When process ends, delete temp files</a:t>
            </a:r>
          </a:p>
          <a:p>
            <a:r>
              <a:rPr lang="en-US" dirty="0" smtClean="0"/>
              <a:t>Unified memory management across file buffer and process memory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Replacement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 a cache miss, how do we choose which entry to replace?</a:t>
            </a:r>
          </a:p>
          <a:p>
            <a:pPr lvl="1"/>
            <a:r>
              <a:rPr lang="en-US" dirty="0" smtClean="0"/>
              <a:t>Assuming the new entry is more likely to be used in the near future</a:t>
            </a:r>
          </a:p>
          <a:p>
            <a:pPr lvl="1"/>
            <a:r>
              <a:rPr lang="en-US" dirty="0" smtClean="0"/>
              <a:t>In direct mapped caches, not an issue!</a:t>
            </a:r>
          </a:p>
          <a:p>
            <a:endParaRPr lang="en-US" dirty="0" smtClean="0"/>
          </a:p>
          <a:p>
            <a:r>
              <a:rPr lang="en-US" dirty="0" smtClean="0"/>
              <a:t>Policy goal: reduce cache misses</a:t>
            </a:r>
          </a:p>
          <a:p>
            <a:pPr lvl="1"/>
            <a:r>
              <a:rPr lang="en-US" dirty="0" smtClean="0"/>
              <a:t>Improve expected case performance</a:t>
            </a:r>
          </a:p>
          <a:p>
            <a:pPr lvl="1"/>
            <a:r>
              <a:rPr lang="en-US" dirty="0" smtClean="0"/>
              <a:t>Also: reduce likelihood of very poor performance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Random?</a:t>
            </a:r>
          </a:p>
          <a:p>
            <a:pPr lvl="1"/>
            <a:r>
              <a:rPr lang="en-US" dirty="0" smtClean="0"/>
              <a:t>Replace a random entry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FIFO?</a:t>
            </a:r>
          </a:p>
          <a:p>
            <a:pPr lvl="1"/>
            <a:r>
              <a:rPr lang="en-US" dirty="0" smtClean="0"/>
              <a:t>Replace the entry that has been in the cache the longest time</a:t>
            </a:r>
          </a:p>
          <a:p>
            <a:pPr lvl="1"/>
            <a:r>
              <a:rPr lang="en-US" dirty="0" smtClean="0"/>
              <a:t>What could go wrong?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FIFO in Action</a:t>
            </a:r>
            <a:endParaRPr lang="en-US" dirty="0"/>
          </a:p>
        </p:txBody>
      </p:sp>
      <p:pic>
        <p:nvPicPr>
          <p:cNvPr id="4" name="Content Placeholder 3" descr="Screen Shot 2012-10-31 at 10.51.32 AM.png"/>
          <p:cNvPicPr>
            <a:picLocks noGrp="1" noChangeAspect="1"/>
          </p:cNvPicPr>
          <p:nvPr>
            <p:ph idx="1"/>
          </p:nvPr>
        </p:nvPicPr>
        <p:blipFill>
          <a:blip r:embed="rId2"/>
          <a:srcRect t="-63572" b="-63572"/>
          <a:stretch>
            <a:fillRect/>
          </a:stretch>
        </p:blipFill>
        <p:spPr>
          <a:xfrm>
            <a:off x="-34709" y="274639"/>
            <a:ext cx="9195357" cy="5057092"/>
          </a:xfrm>
        </p:spPr>
      </p:pic>
      <p:sp>
        <p:nvSpPr>
          <p:cNvPr id="5" name="TextBox 4"/>
          <p:cNvSpPr txBox="1"/>
          <p:nvPr/>
        </p:nvSpPr>
        <p:spPr>
          <a:xfrm>
            <a:off x="457200" y="4640114"/>
            <a:ext cx="62695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Worst case for FIFO is if program strides through memory that is larger than the cache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9979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Cache</a:t>
            </a:r>
          </a:p>
          <a:p>
            <a:pPr lvl="1"/>
            <a:r>
              <a:rPr lang="en-US" dirty="0" smtClean="0"/>
              <a:t>Copy of data that is faster to access than the original</a:t>
            </a:r>
          </a:p>
          <a:p>
            <a:pPr lvl="1"/>
            <a:r>
              <a:rPr lang="en-US" dirty="0" smtClean="0"/>
              <a:t>Hit: if cache has copy</a:t>
            </a:r>
          </a:p>
          <a:p>
            <a:pPr lvl="1"/>
            <a:r>
              <a:rPr lang="en-US" dirty="0" smtClean="0"/>
              <a:t>Miss: if cache does not have copy</a:t>
            </a:r>
          </a:p>
          <a:p>
            <a:r>
              <a:rPr lang="en-US" dirty="0" smtClean="0"/>
              <a:t>Cache block</a:t>
            </a:r>
          </a:p>
          <a:p>
            <a:pPr lvl="1"/>
            <a:r>
              <a:rPr lang="en-US" dirty="0" smtClean="0"/>
              <a:t>Unit of cache storage (multiple memory locations)</a:t>
            </a:r>
          </a:p>
          <a:p>
            <a:r>
              <a:rPr lang="en-US" dirty="0" smtClean="0"/>
              <a:t>Temporal locality</a:t>
            </a:r>
          </a:p>
          <a:p>
            <a:pPr lvl="1"/>
            <a:r>
              <a:rPr lang="en-US" dirty="0" smtClean="0"/>
              <a:t>Programs tend to reference the same memory locations multiple times</a:t>
            </a:r>
          </a:p>
          <a:p>
            <a:pPr lvl="1"/>
            <a:r>
              <a:rPr lang="en-US" dirty="0" smtClean="0"/>
              <a:t>Example: instructions in a loop</a:t>
            </a:r>
          </a:p>
          <a:p>
            <a:r>
              <a:rPr lang="en-US" dirty="0" smtClean="0"/>
              <a:t>Spatial locality</a:t>
            </a:r>
          </a:p>
          <a:p>
            <a:pPr lvl="1"/>
            <a:r>
              <a:rPr lang="en-US" dirty="0" smtClean="0"/>
              <a:t>Programs tend to reference nearby locations</a:t>
            </a:r>
          </a:p>
          <a:p>
            <a:pPr lvl="1"/>
            <a:r>
              <a:rPr lang="en-US" dirty="0" smtClean="0"/>
              <a:t>Example: data in a loop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MIN, LRU, LFU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069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MIN</a:t>
            </a:r>
          </a:p>
          <a:p>
            <a:pPr lvl="1"/>
            <a:r>
              <a:rPr lang="en-US" dirty="0" smtClean="0"/>
              <a:t>Replace the cache entry that will not be used for the longest time into the future</a:t>
            </a:r>
          </a:p>
          <a:p>
            <a:pPr lvl="1"/>
            <a:r>
              <a:rPr lang="en-US" dirty="0" smtClean="0"/>
              <a:t>Optimality proof based on exchange: if evict an entry used sooner, that will trigger an earlier cache miss</a:t>
            </a:r>
          </a:p>
          <a:p>
            <a:r>
              <a:rPr lang="en-US" dirty="0" smtClean="0"/>
              <a:t>Least Recently Used (LRU)</a:t>
            </a:r>
          </a:p>
          <a:p>
            <a:pPr lvl="1"/>
            <a:r>
              <a:rPr lang="en-US" dirty="0" smtClean="0"/>
              <a:t>Replace the cache entry that has not been used for the longest time in the past</a:t>
            </a:r>
          </a:p>
          <a:p>
            <a:pPr lvl="1"/>
            <a:r>
              <a:rPr lang="en-US" dirty="0" smtClean="0"/>
              <a:t>Approximation of MIN</a:t>
            </a:r>
          </a:p>
          <a:p>
            <a:r>
              <a:rPr lang="en-US" dirty="0" smtClean="0"/>
              <a:t>Least Frequently Used (LFU)</a:t>
            </a:r>
          </a:p>
          <a:p>
            <a:pPr lvl="1"/>
            <a:r>
              <a:rPr lang="en-US" dirty="0" smtClean="0"/>
              <a:t>Replace the cache entry used the least often (in the recent past)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LRU/MIN for Sequential Scan</a:t>
            </a:r>
            <a:endParaRPr lang="en-US" dirty="0"/>
          </a:p>
        </p:txBody>
      </p:sp>
      <p:pic>
        <p:nvPicPr>
          <p:cNvPr id="4" name="Content Placeholder 3" descr="Screen Shot 2012-10-31 at 11.08.42 AM.png"/>
          <p:cNvPicPr>
            <a:picLocks noGrp="1" noChangeAspect="1"/>
          </p:cNvPicPr>
          <p:nvPr>
            <p:ph idx="1"/>
          </p:nvPr>
        </p:nvPicPr>
        <p:blipFill>
          <a:blip r:embed="rId2"/>
          <a:srcRect t="-6884" b="-6884"/>
          <a:stretch>
            <a:fillRect/>
          </a:stretch>
        </p:blipFill>
        <p:spPr/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2-10-31 at 11.01.44 AM.png"/>
          <p:cNvPicPr>
            <a:picLocks noGrp="1" noChangeAspect="1"/>
          </p:cNvPicPr>
          <p:nvPr>
            <p:ph idx="1"/>
          </p:nvPr>
        </p:nvPicPr>
        <p:blipFill>
          <a:blip r:embed="rId3"/>
          <a:srcRect l="-13536" r="-13536"/>
          <a:stretch>
            <a:fillRect/>
          </a:stretch>
        </p:blipFill>
        <p:spPr>
          <a:xfrm>
            <a:off x="-1220130" y="226347"/>
            <a:ext cx="11699079" cy="6434043"/>
          </a:xfr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Belady’s</a:t>
            </a:r>
            <a:r>
              <a:rPr lang="en-US" dirty="0" smtClean="0"/>
              <a:t> Anomaly</a:t>
            </a:r>
            <a:endParaRPr lang="en-US" dirty="0"/>
          </a:p>
        </p:txBody>
      </p:sp>
      <p:pic>
        <p:nvPicPr>
          <p:cNvPr id="4" name="Content Placeholder 3" descr="Screen Shot 2012-10-31 at 11.14.50 AM.png"/>
          <p:cNvPicPr>
            <a:picLocks noGrp="1" noChangeAspect="1"/>
          </p:cNvPicPr>
          <p:nvPr>
            <p:ph idx="1"/>
          </p:nvPr>
        </p:nvPicPr>
        <p:blipFill>
          <a:blip r:embed="rId2"/>
          <a:srcRect t="-1792" b="-1792"/>
          <a:stretch>
            <a:fillRect/>
          </a:stretch>
        </p:blipFill>
        <p:spPr/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Clock Algorithm: Estimating LRU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513533" cy="4525963"/>
          </a:xfrm>
        </p:spPr>
        <p:txBody>
          <a:bodyPr/>
          <a:lstStyle/>
          <a:p>
            <a:r>
              <a:rPr lang="en-US" dirty="0" smtClean="0"/>
              <a:t>Periodically, sweep through all pages</a:t>
            </a:r>
          </a:p>
          <a:p>
            <a:r>
              <a:rPr lang="en-US" dirty="0" smtClean="0"/>
              <a:t>If page is unused, reclaim</a:t>
            </a:r>
          </a:p>
          <a:p>
            <a:r>
              <a:rPr lang="en-US" dirty="0" smtClean="0"/>
              <a:t>If page is used, mark as unused</a:t>
            </a:r>
            <a:endParaRPr lang="en-US" dirty="0"/>
          </a:p>
        </p:txBody>
      </p:sp>
      <p:pic>
        <p:nvPicPr>
          <p:cNvPr id="5" name="Content Placeholder 5" descr="ch9-16_clock.pdf"/>
          <p:cNvPicPr>
            <a:picLocks noChangeAspect="1"/>
          </p:cNvPicPr>
          <p:nvPr/>
        </p:nvPicPr>
        <p:blipFill>
          <a:blip r:embed="rId2"/>
          <a:srcRect l="-8100" r="-8100"/>
          <a:stretch>
            <a:fillRect/>
          </a:stretch>
        </p:blipFill>
        <p:spPr>
          <a:xfrm>
            <a:off x="1093901" y="1192133"/>
            <a:ext cx="10060790" cy="5533047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Nth Chance: Not Recently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Instead of one bit per page, keep an integer</a:t>
            </a:r>
          </a:p>
          <a:p>
            <a:pPr lvl="1"/>
            <a:r>
              <a:rPr lang="en-US" dirty="0" err="1" smtClean="0"/>
              <a:t>notInUseSince</a:t>
            </a:r>
            <a:r>
              <a:rPr lang="en-US" dirty="0" smtClean="0"/>
              <a:t>: number of sweeps since last use</a:t>
            </a:r>
          </a:p>
          <a:p>
            <a:r>
              <a:rPr lang="en-US" dirty="0" smtClean="0"/>
              <a:t>Periodically sweep through all page frames</a:t>
            </a:r>
          </a:p>
          <a:p>
            <a:pPr>
              <a:buNone/>
            </a:pPr>
            <a:r>
              <a:rPr lang="en-US" dirty="0" smtClean="0"/>
              <a:t>if (page is used)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notInUseSince</a:t>
            </a:r>
            <a:r>
              <a:rPr lang="en-US" dirty="0" smtClean="0"/>
              <a:t> = 0;</a:t>
            </a:r>
          </a:p>
          <a:p>
            <a:pPr>
              <a:buNone/>
            </a:pPr>
            <a:r>
              <a:rPr lang="en-US" dirty="0" smtClean="0"/>
              <a:t>} else if (</a:t>
            </a:r>
            <a:r>
              <a:rPr lang="en-US" dirty="0" err="1" smtClean="0"/>
              <a:t>notInUseSince</a:t>
            </a:r>
            <a:r>
              <a:rPr lang="en-US" dirty="0" smtClean="0"/>
              <a:t> &lt; N)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notInUseSince</a:t>
            </a:r>
            <a:r>
              <a:rPr lang="en-US" dirty="0" smtClean="0"/>
              <a:t>++;</a:t>
            </a:r>
          </a:p>
          <a:p>
            <a:pPr>
              <a:buNone/>
            </a:pPr>
            <a:r>
              <a:rPr lang="en-US" dirty="0" smtClean="0"/>
              <a:t>} else {</a:t>
            </a:r>
          </a:p>
          <a:p>
            <a:pPr>
              <a:buNone/>
            </a:pPr>
            <a:r>
              <a:rPr lang="en-US" dirty="0" smtClean="0"/>
              <a:t>     reclaim page;</a:t>
            </a:r>
          </a:p>
          <a:p>
            <a:pPr>
              <a:buNone/>
            </a:pPr>
            <a:r>
              <a:rPr lang="en-US" dirty="0" smtClean="0"/>
              <a:t>}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Clock and Nth Chance can run synchronously</a:t>
            </a:r>
          </a:p>
          <a:p>
            <a:pPr lvl="1"/>
            <a:r>
              <a:rPr lang="en-US" dirty="0" smtClean="0"/>
              <a:t>In page fault handler, run algorithm to find next page to evict</a:t>
            </a:r>
          </a:p>
          <a:p>
            <a:pPr lvl="1"/>
            <a:r>
              <a:rPr lang="en-US" dirty="0" smtClean="0"/>
              <a:t>Might require writing changes back to disk first</a:t>
            </a:r>
          </a:p>
          <a:p>
            <a:r>
              <a:rPr lang="en-US" dirty="0" smtClean="0"/>
              <a:t>Or asynchronously</a:t>
            </a:r>
          </a:p>
          <a:p>
            <a:pPr lvl="1"/>
            <a:r>
              <a:rPr lang="en-US" dirty="0" smtClean="0"/>
              <a:t>Create a thread to maintain a pool of recently unused, clean pages</a:t>
            </a:r>
          </a:p>
          <a:p>
            <a:pPr lvl="1"/>
            <a:r>
              <a:rPr lang="en-US" dirty="0" smtClean="0"/>
              <a:t>Find recently unused dirty pages, write </a:t>
            </a:r>
            <a:r>
              <a:rPr lang="en-US" dirty="0" err="1" smtClean="0"/>
              <a:t>mods</a:t>
            </a:r>
            <a:r>
              <a:rPr lang="en-US" dirty="0" smtClean="0"/>
              <a:t> back to disk</a:t>
            </a:r>
          </a:p>
          <a:p>
            <a:pPr lvl="1"/>
            <a:r>
              <a:rPr lang="en-US" dirty="0" smtClean="0"/>
              <a:t>Find recently unused clean pages, mark as invalid and move to pool</a:t>
            </a:r>
          </a:p>
          <a:p>
            <a:pPr lvl="1"/>
            <a:r>
              <a:rPr lang="en-US" dirty="0" smtClean="0"/>
              <a:t>On page fault, check if requested page is in pool!</a:t>
            </a:r>
          </a:p>
          <a:p>
            <a:pPr lvl="1"/>
            <a:r>
              <a:rPr lang="en-US" dirty="0" smtClean="0"/>
              <a:t>If not, evict that page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Reference Bits?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 VAX-11/780 did not provide page reference bits</a:t>
            </a:r>
          </a:p>
          <a:p>
            <a:r>
              <a:rPr lang="en-US" dirty="0" smtClean="0"/>
              <a:t>OS designers used FIFO with victim buffer</a:t>
            </a:r>
          </a:p>
          <a:p>
            <a:pPr lvl="1"/>
            <a:r>
              <a:rPr lang="en-US" dirty="0" smtClean="0"/>
              <a:t>Pages in victim buffer still in memory but unmapped</a:t>
            </a:r>
          </a:p>
          <a:p>
            <a:pPr lvl="1"/>
            <a:r>
              <a:rPr lang="en-US" dirty="0" smtClean="0"/>
              <a:t>A page fault to a victim allowed fast reclaim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8340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 is optimal</a:t>
            </a:r>
          </a:p>
          <a:p>
            <a:pPr lvl="1"/>
            <a:r>
              <a:rPr lang="en-US" dirty="0" smtClean="0"/>
              <a:t>replace the page or cache entry that will be used farthest into the future</a:t>
            </a:r>
          </a:p>
          <a:p>
            <a:r>
              <a:rPr lang="en-US" dirty="0" smtClean="0"/>
              <a:t>LRU is an approximation of MIN</a:t>
            </a:r>
          </a:p>
          <a:p>
            <a:pPr lvl="1"/>
            <a:r>
              <a:rPr lang="en-US" dirty="0" smtClean="0"/>
              <a:t>For programs that exhibit spatial and temporal locality</a:t>
            </a:r>
          </a:p>
          <a:p>
            <a:r>
              <a:rPr lang="en-US" dirty="0" smtClean="0"/>
              <a:t>Clock/Nth Chance is an approximation of LRU</a:t>
            </a:r>
          </a:p>
          <a:p>
            <a:pPr lvl="1"/>
            <a:r>
              <a:rPr lang="en-US" dirty="0" smtClean="0"/>
              <a:t>Bin pages into sets of “not recently used”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Set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54962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Working Set: set of memory locations that need to be cached for reasonable cache hit rate</a:t>
            </a:r>
          </a:p>
          <a:p>
            <a:r>
              <a:rPr lang="en-US" dirty="0" smtClean="0"/>
              <a:t>Thrashing: when system has too small a cache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Locality of Reference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2286" y="1417638"/>
            <a:ext cx="7042375" cy="4670207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404937" y="6163580"/>
            <a:ext cx="6334125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/>
              <a:t>Diagram </a:t>
            </a:r>
            <a:r>
              <a:rPr lang="en-US" sz="1200" dirty="0" smtClean="0"/>
              <a:t>from </a:t>
            </a:r>
            <a:r>
              <a:rPr lang="en-US" sz="1200" dirty="0"/>
              <a:t>Amir </a:t>
            </a:r>
            <a:r>
              <a:rPr lang="en-US" sz="1200" dirty="0" err="1"/>
              <a:t>Kleen</a:t>
            </a:r>
            <a:r>
              <a:rPr lang="en-US" sz="1200" dirty="0"/>
              <a:t>, et al., </a:t>
            </a:r>
            <a:r>
              <a:rPr lang="en-US" sz="1200" dirty="0" smtClean="0"/>
              <a:t>“Optimizing </a:t>
            </a:r>
            <a:r>
              <a:rPr lang="en-US" sz="1200" dirty="0"/>
              <a:t>for instruction caches</a:t>
            </a:r>
            <a:r>
              <a:rPr lang="en-US" sz="1200" dirty="0" smtClean="0"/>
              <a:t>,” EE Times, Oct. 29, </a:t>
            </a:r>
            <a:r>
              <a:rPr lang="en-US" sz="1200" dirty="0"/>
              <a:t>2007, http://www.eetimes.com/document.asp?doc_id=1275470  </a:t>
            </a:r>
          </a:p>
        </p:txBody>
      </p:sp>
    </p:spTree>
    <p:extLst>
      <p:ext uri="{BB962C8B-B14F-4D97-AF65-F5344CB8AC3E}">
        <p14:creationId xmlns:p14="http://schemas.microsoft.com/office/powerpoint/2010/main" val="5731739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Working Set</a:t>
            </a:r>
            <a:endParaRPr lang="en-US" dirty="0"/>
          </a:p>
        </p:txBody>
      </p:sp>
      <p:pic>
        <p:nvPicPr>
          <p:cNvPr id="4" name="Content Placeholder 3" descr="ch9-03_workingset.pdf"/>
          <p:cNvPicPr>
            <a:picLocks noGrp="1" noChangeAspect="1"/>
          </p:cNvPicPr>
          <p:nvPr>
            <p:ph idx="1"/>
          </p:nvPr>
        </p:nvPicPr>
        <p:blipFill>
          <a:blip r:embed="rId3"/>
          <a:srcRect l="-17783" r="-17783"/>
          <a:stretch>
            <a:fillRect/>
          </a:stretch>
        </p:blipFill>
        <p:spPr>
          <a:xfrm>
            <a:off x="-531804" y="1056286"/>
            <a:ext cx="9923382" cy="5457478"/>
          </a:xfr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Change Behavior</a:t>
            </a:r>
            <a:endParaRPr lang="en-US" dirty="0"/>
          </a:p>
        </p:txBody>
      </p:sp>
      <p:pic>
        <p:nvPicPr>
          <p:cNvPr id="4" name="Content Placeholder 3" descr="ch9-04_phasechange.pdf"/>
          <p:cNvPicPr>
            <a:picLocks noGrp="1" noChangeAspect="1"/>
          </p:cNvPicPr>
          <p:nvPr>
            <p:ph idx="1"/>
          </p:nvPr>
        </p:nvPicPr>
        <p:blipFill>
          <a:blip r:embed="rId2"/>
          <a:srcRect l="-17783" r="-17783"/>
          <a:stretch>
            <a:fillRect/>
          </a:stretch>
        </p:blipFill>
        <p:spPr>
          <a:xfrm>
            <a:off x="-460354" y="1238120"/>
            <a:ext cx="10218680" cy="5619880"/>
          </a:xfr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happens to system performance as we increase the number of processes?</a:t>
            </a:r>
          </a:p>
          <a:p>
            <a:pPr lvl="1"/>
            <a:r>
              <a:rPr lang="en-US" dirty="0" smtClean="0"/>
              <a:t>If the sum of the working sets &gt; physical memory?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 Over-Commitment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</a:t>
            </a:r>
            <a:r>
              <a:rPr lang="en-US" dirty="0" smtClean="0"/>
              <a:t>orking </a:t>
            </a:r>
            <a:r>
              <a:rPr lang="en-US" dirty="0"/>
              <a:t>S</a:t>
            </a:r>
            <a:r>
              <a:rPr lang="en-US" dirty="0" smtClean="0"/>
              <a:t>et (WS) page allocation policy</a:t>
            </a:r>
            <a:endParaRPr lang="en-US" dirty="0"/>
          </a:p>
          <a:p>
            <a:pPr lvl="1"/>
            <a:r>
              <a:rPr lang="en-US" dirty="0" smtClean="0"/>
              <a:t>Track working sets</a:t>
            </a:r>
          </a:p>
          <a:p>
            <a:pPr lvl="1"/>
            <a:r>
              <a:rPr lang="en-US" dirty="0" smtClean="0"/>
              <a:t>If sum of working </a:t>
            </a:r>
            <a:r>
              <a:rPr lang="en-US" dirty="0"/>
              <a:t>sets </a:t>
            </a:r>
            <a:r>
              <a:rPr lang="en-US" dirty="0" smtClean="0"/>
              <a:t>is </a:t>
            </a:r>
            <a:r>
              <a:rPr lang="en-US" dirty="0"/>
              <a:t>too </a:t>
            </a:r>
            <a:r>
              <a:rPr lang="en-US" dirty="0" smtClean="0"/>
              <a:t>large </a:t>
            </a:r>
            <a:r>
              <a:rPr lang="en-US" dirty="0"/>
              <a:t>then suspend a process</a:t>
            </a:r>
          </a:p>
          <a:p>
            <a:pPr lvl="1"/>
            <a:r>
              <a:rPr lang="en-US" dirty="0"/>
              <a:t>Can use a periodic inquiry and reset of the </a:t>
            </a:r>
            <a:r>
              <a:rPr lang="en-US" dirty="0" smtClean="0"/>
              <a:t>use </a:t>
            </a:r>
            <a:r>
              <a:rPr lang="en-US" dirty="0"/>
              <a:t>bits to determine working set </a:t>
            </a:r>
            <a:r>
              <a:rPr lang="en-US" dirty="0" smtClean="0"/>
              <a:t>membership</a:t>
            </a:r>
          </a:p>
          <a:p>
            <a:pPr lvl="1"/>
            <a:endParaRPr lang="en-US" dirty="0"/>
          </a:p>
          <a:p>
            <a:r>
              <a:rPr lang="en-US" dirty="0"/>
              <a:t>P</a:t>
            </a:r>
            <a:r>
              <a:rPr lang="en-US" dirty="0" smtClean="0"/>
              <a:t>age Fault Frequency (PFF) page allocation policy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rack page </a:t>
            </a:r>
            <a:r>
              <a:rPr lang="en-US" dirty="0"/>
              <a:t>fault rate of </a:t>
            </a:r>
            <a:r>
              <a:rPr lang="en-US" dirty="0" smtClean="0"/>
              <a:t>each process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f the rate for a process goes </a:t>
            </a:r>
            <a:r>
              <a:rPr lang="en-US" dirty="0"/>
              <a:t>above a "high-water" threshold then steal </a:t>
            </a:r>
            <a:r>
              <a:rPr lang="en-US" dirty="0" smtClean="0"/>
              <a:t>a page </a:t>
            </a:r>
            <a:r>
              <a:rPr lang="en-US" dirty="0"/>
              <a:t>from a process with a rate below a "low-water" </a:t>
            </a:r>
            <a:r>
              <a:rPr lang="en-US" dirty="0" smtClean="0"/>
              <a:t>threshold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f </a:t>
            </a:r>
            <a:r>
              <a:rPr lang="en-US" dirty="0"/>
              <a:t>there are no pages available </a:t>
            </a:r>
            <a:r>
              <a:rPr lang="en-US" dirty="0" smtClean="0"/>
              <a:t>to steal </a:t>
            </a:r>
            <a:r>
              <a:rPr lang="en-US" dirty="0"/>
              <a:t>then suspend a </a:t>
            </a:r>
            <a:r>
              <a:rPr lang="en-US" dirty="0" smtClean="0"/>
              <a:t>process</a:t>
            </a:r>
          </a:p>
          <a:p>
            <a:pPr lvl="1"/>
            <a:r>
              <a:rPr lang="en-US" dirty="0" smtClean="0"/>
              <a:t>No need for use bits to implement this policy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7910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Zipf</a:t>
            </a:r>
            <a:r>
              <a:rPr lang="en-US" dirty="0" smtClean="0"/>
              <a:t>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Caching behavior of many systems are not well characterized by the working set model</a:t>
            </a:r>
          </a:p>
          <a:p>
            <a:r>
              <a:rPr lang="en-US" dirty="0" smtClean="0"/>
              <a:t>An alternative is the </a:t>
            </a:r>
            <a:r>
              <a:rPr lang="en-US" dirty="0" err="1" smtClean="0"/>
              <a:t>Zipf</a:t>
            </a:r>
            <a:r>
              <a:rPr lang="en-US" dirty="0" smtClean="0"/>
              <a:t> distribution</a:t>
            </a:r>
          </a:p>
          <a:p>
            <a:pPr lvl="1"/>
            <a:r>
              <a:rPr lang="en-US" dirty="0" smtClean="0"/>
              <a:t>Popularity ~ 1/k^c, for </a:t>
            </a:r>
            <a:r>
              <a:rPr lang="en-US" dirty="0" err="1" smtClean="0"/>
              <a:t>kth</a:t>
            </a:r>
            <a:r>
              <a:rPr lang="en-US" dirty="0" smtClean="0"/>
              <a:t> most popular item,        1 &lt; </a:t>
            </a:r>
            <a:r>
              <a:rPr lang="en-US" dirty="0" err="1" smtClean="0"/>
              <a:t>c</a:t>
            </a:r>
            <a:r>
              <a:rPr lang="en-US" dirty="0" smtClean="0"/>
              <a:t> &lt; 2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Zipf</a:t>
            </a:r>
            <a:r>
              <a:rPr lang="en-US" dirty="0" smtClean="0"/>
              <a:t> Distribution</a:t>
            </a:r>
            <a:endParaRPr lang="en-US" dirty="0"/>
          </a:p>
        </p:txBody>
      </p:sp>
      <p:pic>
        <p:nvPicPr>
          <p:cNvPr id="4" name="Content Placeholder 3" descr="ch9-06_zipf.pdf"/>
          <p:cNvPicPr>
            <a:picLocks noGrp="1" noChangeAspect="1"/>
          </p:cNvPicPr>
          <p:nvPr>
            <p:ph idx="1"/>
          </p:nvPr>
        </p:nvPicPr>
        <p:blipFill>
          <a:blip r:embed="rId3"/>
          <a:srcRect l="-17783" r="-17783"/>
          <a:stretch>
            <a:fillRect/>
          </a:stretch>
        </p:blipFill>
        <p:spPr>
          <a:xfrm>
            <a:off x="0" y="1348758"/>
            <a:ext cx="10017506" cy="5509242"/>
          </a:xfr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Zipf</a:t>
            </a:r>
            <a:r>
              <a:rPr lang="en-US" dirty="0" smtClean="0"/>
              <a:t>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Web pages</a:t>
            </a:r>
          </a:p>
          <a:p>
            <a:r>
              <a:rPr lang="en-US" dirty="0" smtClean="0"/>
              <a:t>Movies</a:t>
            </a:r>
          </a:p>
          <a:p>
            <a:r>
              <a:rPr lang="en-US" dirty="0" smtClean="0"/>
              <a:t>Library books</a:t>
            </a:r>
          </a:p>
          <a:p>
            <a:r>
              <a:rPr lang="en-US" dirty="0" smtClean="0"/>
              <a:t>Words in text</a:t>
            </a:r>
          </a:p>
          <a:p>
            <a:r>
              <a:rPr lang="en-US" dirty="0" smtClean="0"/>
              <a:t>Salaries</a:t>
            </a:r>
          </a:p>
          <a:p>
            <a:r>
              <a:rPr lang="en-US" dirty="0" smtClean="0"/>
              <a:t>City population</a:t>
            </a:r>
          </a:p>
          <a:p>
            <a:r>
              <a:rPr lang="en-US" dirty="0" smtClean="0"/>
              <a:t>…</a:t>
            </a:r>
          </a:p>
          <a:p>
            <a:pPr>
              <a:buNone/>
            </a:pPr>
            <a:r>
              <a:rPr lang="en-US" dirty="0" smtClean="0"/>
              <a:t>Common thread: popularity is self-reinforcing</a:t>
            </a: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Zipf</a:t>
            </a:r>
            <a:r>
              <a:rPr lang="en-US" dirty="0" smtClean="0"/>
              <a:t> and Caching</a:t>
            </a:r>
            <a:endParaRPr lang="en-US" dirty="0"/>
          </a:p>
        </p:txBody>
      </p:sp>
      <p:pic>
        <p:nvPicPr>
          <p:cNvPr id="5" name="Content Placeholder 4" descr="ch9-07_zipfhit.pdf"/>
          <p:cNvPicPr>
            <a:picLocks noGrp="1" noChangeAspect="1"/>
          </p:cNvPicPr>
          <p:nvPr>
            <p:ph idx="1"/>
          </p:nvPr>
        </p:nvPicPr>
        <p:blipFill>
          <a:blip r:embed="rId2"/>
          <a:srcRect l="-17783" r="-17783"/>
          <a:stretch>
            <a:fillRect/>
          </a:stretch>
        </p:blipFill>
        <p:spPr>
          <a:xfrm>
            <a:off x="-520408" y="1062554"/>
            <a:ext cx="10537912" cy="5795446"/>
          </a:xfr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Lookup: Fully Associative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60586"/>
            <a:ext cx="8229600" cy="320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188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Lookup: Direct Mapped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194814"/>
            <a:ext cx="8229600" cy="3336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975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Concept (Read)</a:t>
            </a:r>
            <a:endParaRPr lang="en-US" dirty="0"/>
          </a:p>
        </p:txBody>
      </p:sp>
      <p:pic>
        <p:nvPicPr>
          <p:cNvPr id="6" name="Content Placeholder 3" descr="ch9-01_cache.pdf"/>
          <p:cNvPicPr>
            <a:picLocks noChangeAspect="1"/>
          </p:cNvPicPr>
          <p:nvPr/>
        </p:nvPicPr>
        <p:blipFill>
          <a:blip r:embed="rId2"/>
          <a:srcRect t="-1635" b="-1635"/>
          <a:stretch>
            <a:fillRect/>
          </a:stretch>
        </p:blipFill>
        <p:spPr>
          <a:xfrm>
            <a:off x="0" y="1417344"/>
            <a:ext cx="8839200" cy="486122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Lookup: Set Associative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525344"/>
            <a:ext cx="8229600" cy="267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731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Coloring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happens when cache size &gt;&gt; page size?</a:t>
            </a:r>
          </a:p>
          <a:p>
            <a:pPr lvl="1"/>
            <a:r>
              <a:rPr lang="en-US" dirty="0" smtClean="0"/>
              <a:t>Direct mapped or set associative</a:t>
            </a:r>
          </a:p>
          <a:p>
            <a:pPr lvl="1"/>
            <a:r>
              <a:rPr lang="en-US" dirty="0" smtClean="0"/>
              <a:t>Multiple pages map to the same cache line</a:t>
            </a:r>
          </a:p>
          <a:p>
            <a:r>
              <a:rPr lang="en-US" dirty="0" smtClean="0"/>
              <a:t>OS page assignment matters! </a:t>
            </a:r>
          </a:p>
          <a:p>
            <a:pPr lvl="1"/>
            <a:r>
              <a:rPr lang="en-US" dirty="0" smtClean="0"/>
              <a:t>Example: 8MB cache, 4KB pages</a:t>
            </a:r>
          </a:p>
          <a:p>
            <a:pPr lvl="1"/>
            <a:r>
              <a:rPr lang="en-US" dirty="0" smtClean="0"/>
              <a:t>1 of every 2K pages lands in same place in cache</a:t>
            </a:r>
          </a:p>
          <a:p>
            <a:r>
              <a:rPr lang="en-US" dirty="0" smtClean="0"/>
              <a:t>What should the OS do?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Coloring</a:t>
            </a:r>
            <a:endParaRPr lang="en-US" dirty="0"/>
          </a:p>
        </p:txBody>
      </p:sp>
      <p:pic>
        <p:nvPicPr>
          <p:cNvPr id="4" name="Content Placeholder 3" descr="ch9-11_color.pdf"/>
          <p:cNvPicPr>
            <a:picLocks noGrp="1" noChangeAspect="1"/>
          </p:cNvPicPr>
          <p:nvPr>
            <p:ph idx="1"/>
          </p:nvPr>
        </p:nvPicPr>
        <p:blipFill>
          <a:blip r:embed="rId2"/>
          <a:srcRect t="-1635" b="-1635"/>
          <a:stretch>
            <a:fillRect/>
          </a:stretch>
        </p:blipFill>
        <p:spPr/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Concept (Write)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772450"/>
            <a:ext cx="38097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Write through: changes sent</a:t>
            </a:r>
          </a:p>
          <a:p>
            <a:r>
              <a:rPr lang="en-US" sz="2400" dirty="0" smtClean="0"/>
              <a:t>immediately to next level of storage</a:t>
            </a:r>
          </a:p>
          <a:p>
            <a:endParaRPr lang="en-US" sz="2400" dirty="0" smtClean="0"/>
          </a:p>
          <a:p>
            <a:r>
              <a:rPr lang="en-US" sz="2400" dirty="0" smtClean="0"/>
              <a:t>Write back: changes stored in cache until cache block is replaced</a:t>
            </a:r>
            <a:endParaRPr lang="en-US" sz="2400" dirty="0"/>
          </a:p>
        </p:txBody>
      </p:sp>
      <p:pic>
        <p:nvPicPr>
          <p:cNvPr id="7" name="Content Placeholder 6" descr="ch9-02_cacheWrite.pdf"/>
          <p:cNvPicPr>
            <a:picLocks noGrp="1" noChangeAspect="1"/>
          </p:cNvPicPr>
          <p:nvPr>
            <p:ph idx="1"/>
          </p:nvPr>
        </p:nvPicPr>
        <p:blipFill>
          <a:blip r:embed="rId2"/>
          <a:srcRect t="-1635" b="-1635"/>
          <a:stretch>
            <a:fillRect/>
          </a:stretch>
        </p:blipFill>
        <p:spPr>
          <a:xfrm>
            <a:off x="457199" y="1034330"/>
            <a:ext cx="8980113" cy="4938716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</a:t>
            </a:r>
            <a:endParaRPr lang="en-US" dirty="0"/>
          </a:p>
        </p:txBody>
      </p:sp>
      <p:pic>
        <p:nvPicPr>
          <p:cNvPr id="4" name="Content Placeholder 3" descr="Screen Shot 2012-10-30 at 10.40.02 PM.png"/>
          <p:cNvPicPr>
            <a:picLocks noGrp="1" noChangeAspect="1"/>
          </p:cNvPicPr>
          <p:nvPr>
            <p:ph idx="1"/>
          </p:nvPr>
        </p:nvPicPr>
        <p:blipFill>
          <a:blip r:embed="rId3"/>
          <a:srcRect l="-3468" r="-3468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457200" y="6174241"/>
            <a:ext cx="8012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i7 has 8MB as shared 3</a:t>
            </a:r>
            <a:r>
              <a:rPr lang="en-US" sz="2400" baseline="30000" dirty="0" smtClean="0"/>
              <a:t>rd</a:t>
            </a:r>
            <a:r>
              <a:rPr lang="en-US" sz="2400" dirty="0" smtClean="0"/>
              <a:t> level cache; 2</a:t>
            </a:r>
            <a:r>
              <a:rPr lang="en-US" sz="2400" baseline="30000" dirty="0" smtClean="0"/>
              <a:t>nd</a:t>
            </a:r>
            <a:r>
              <a:rPr lang="en-US" sz="2400" dirty="0" smtClean="0"/>
              <a:t> level cache is per-core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Can we provide the illusion of near infinite memory in limited physical memory?</a:t>
            </a:r>
          </a:p>
          <a:p>
            <a:pPr lvl="1"/>
            <a:r>
              <a:rPr lang="en-US" dirty="0" smtClean="0"/>
              <a:t>Demand-paged virtual memory</a:t>
            </a:r>
          </a:p>
          <a:p>
            <a:pPr lvl="1"/>
            <a:r>
              <a:rPr lang="en-US" dirty="0" smtClean="0"/>
              <a:t>Memory-mapped files</a:t>
            </a:r>
          </a:p>
          <a:p>
            <a:r>
              <a:rPr lang="en-US" dirty="0" smtClean="0"/>
              <a:t>How do we choose which page to replace?</a:t>
            </a:r>
          </a:p>
          <a:p>
            <a:pPr lvl="1"/>
            <a:r>
              <a:rPr lang="en-US" dirty="0" smtClean="0"/>
              <a:t>FIFO, MIN, LRU, LFU, Clock</a:t>
            </a:r>
          </a:p>
          <a:p>
            <a:r>
              <a:rPr lang="en-US" dirty="0" smtClean="0"/>
              <a:t>What types of workloads does caching work for, and how well?</a:t>
            </a:r>
          </a:p>
          <a:p>
            <a:pPr lvl="1"/>
            <a:r>
              <a:rPr lang="en-US" dirty="0" smtClean="0"/>
              <a:t>Spatial/temporal locality vs. </a:t>
            </a:r>
            <a:r>
              <a:rPr lang="en-US" dirty="0" err="1" smtClean="0"/>
              <a:t>Zipf</a:t>
            </a:r>
            <a:r>
              <a:rPr lang="en-US" dirty="0" smtClean="0"/>
              <a:t> workloads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Hardware address translation</a:t>
            </a:r>
            <a:br>
              <a:rPr lang="en-US" dirty="0" smtClean="0"/>
            </a:br>
            <a:r>
              <a:rPr lang="en-US" dirty="0" smtClean="0"/>
              <a:t>is a power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dirty="0" smtClean="0"/>
              <a:t>Kernel trap on read/write to selected addresses</a:t>
            </a:r>
          </a:p>
          <a:p>
            <a:pPr lvl="1"/>
            <a:r>
              <a:rPr lang="en-US" dirty="0" smtClean="0"/>
              <a:t>Copy on write</a:t>
            </a:r>
          </a:p>
          <a:p>
            <a:pPr lvl="1"/>
            <a:r>
              <a:rPr lang="en-US" dirty="0" smtClean="0"/>
              <a:t>Fill on reference</a:t>
            </a:r>
          </a:p>
          <a:p>
            <a:pPr lvl="1"/>
            <a:r>
              <a:rPr lang="en-US" dirty="0" smtClean="0"/>
              <a:t>Zero on use</a:t>
            </a:r>
          </a:p>
          <a:p>
            <a:pPr lvl="1"/>
            <a:r>
              <a:rPr lang="en-US" dirty="0" smtClean="0"/>
              <a:t>Demand paged virtual memory</a:t>
            </a:r>
          </a:p>
          <a:p>
            <a:pPr lvl="1"/>
            <a:r>
              <a:rPr lang="en-US" dirty="0" smtClean="0"/>
              <a:t>Memory mapped files</a:t>
            </a:r>
          </a:p>
          <a:p>
            <a:pPr lvl="1"/>
            <a:r>
              <a:rPr lang="en-US" dirty="0" smtClean="0"/>
              <a:t>Modified bit emulation</a:t>
            </a:r>
          </a:p>
          <a:p>
            <a:pPr lvl="1"/>
            <a:r>
              <a:rPr lang="en-US" dirty="0" smtClean="0"/>
              <a:t>Use bit emulation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16738</TotalTime>
  <Words>2047</Words>
  <Application>Microsoft Macintosh PowerPoint</Application>
  <PresentationFormat>On-screen Show (4:3)</PresentationFormat>
  <Paragraphs>313</Paragraphs>
  <Slides>52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5" baseType="lpstr">
      <vt:lpstr>Calibri</vt:lpstr>
      <vt:lpstr>Arial</vt:lpstr>
      <vt:lpstr>Office Theme</vt:lpstr>
      <vt:lpstr>Introduction to Operating Systems</vt:lpstr>
      <vt:lpstr>Caching and Demand-Paged Virtual Memory</vt:lpstr>
      <vt:lpstr>Definitions</vt:lpstr>
      <vt:lpstr>Locality of Reference</vt:lpstr>
      <vt:lpstr>Cache Concept (Read)</vt:lpstr>
      <vt:lpstr>Cache Concept (Write)</vt:lpstr>
      <vt:lpstr>Memory Hierarchy</vt:lpstr>
      <vt:lpstr>Main Points</vt:lpstr>
      <vt:lpstr>Hardware address translation is a power tool</vt:lpstr>
      <vt:lpstr>Demand Paging (Before)</vt:lpstr>
      <vt:lpstr>Demand Paging (After)</vt:lpstr>
      <vt:lpstr>Demand Paging</vt:lpstr>
      <vt:lpstr>Demand Paging on MIPS</vt:lpstr>
      <vt:lpstr>Allocating a Page Frame</vt:lpstr>
      <vt:lpstr>How do we know if page has been modified?</vt:lpstr>
      <vt:lpstr>Terminology</vt:lpstr>
      <vt:lpstr>Keeping Track of Page Modifications (Before)</vt:lpstr>
      <vt:lpstr>Keeping Track of Page Modifications (After)</vt:lpstr>
      <vt:lpstr>Virtual or Physical Dirty/Use Bits</vt:lpstr>
      <vt:lpstr>Intel x86-32 Paging Control Bits</vt:lpstr>
      <vt:lpstr>Emulating Modified/Use Bits w/ MIPS Software Loaded TLB</vt:lpstr>
      <vt:lpstr>Emulating a Modified Bit (Hardware Loaded TLB)</vt:lpstr>
      <vt:lpstr>Emulating a Recently Used Bit (Hardware Loaded TLB)</vt:lpstr>
      <vt:lpstr>Models for Application File I/O</vt:lpstr>
      <vt:lpstr>Advantages to Memory-mapped Files</vt:lpstr>
      <vt:lpstr>From Memory-Mapped Files to Demand-Paged Virtual Memory</vt:lpstr>
      <vt:lpstr>Cache Replacement Policy</vt:lpstr>
      <vt:lpstr>A Simple Policy</vt:lpstr>
      <vt:lpstr>FIFO in Action</vt:lpstr>
      <vt:lpstr>MIN, LRU, LFU</vt:lpstr>
      <vt:lpstr>LRU/MIN for Sequential Scan</vt:lpstr>
      <vt:lpstr>PowerPoint Presentation</vt:lpstr>
      <vt:lpstr>Belady’s Anomaly</vt:lpstr>
      <vt:lpstr>Clock Algorithm: Estimating LRU</vt:lpstr>
      <vt:lpstr>Nth Chance: Not Recently Used</vt:lpstr>
      <vt:lpstr>Implementation Note</vt:lpstr>
      <vt:lpstr>No Reference Bits?</vt:lpstr>
      <vt:lpstr>Recap</vt:lpstr>
      <vt:lpstr>Working Set Model</vt:lpstr>
      <vt:lpstr>Cache Working Set</vt:lpstr>
      <vt:lpstr>Phase Change Behavior</vt:lpstr>
      <vt:lpstr>Question</vt:lpstr>
      <vt:lpstr>Prevent Over-Commitment</vt:lpstr>
      <vt:lpstr>Zipf Distribution</vt:lpstr>
      <vt:lpstr>Zipf Distribution</vt:lpstr>
      <vt:lpstr>Zipf Examples</vt:lpstr>
      <vt:lpstr>Zipf and Caching</vt:lpstr>
      <vt:lpstr>Cache Lookup: Fully Associative</vt:lpstr>
      <vt:lpstr>Cache Lookup: Direct Mapped</vt:lpstr>
      <vt:lpstr>Cache Lookup: Set Associative</vt:lpstr>
      <vt:lpstr>Page Coloring</vt:lpstr>
      <vt:lpstr>Page Coloring</vt:lpstr>
    </vt:vector>
  </TitlesOfParts>
  <Manager/>
  <Company>University of Washington</Company>
  <LinksUpToDate>false</LinksUpToDate>
  <SharedDoc>false</SharedDoc>
  <HyperlinkBase/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OSPP: Caching and Virtual Memory</dc:title>
  <dc:subject/>
  <dc:creator>Thomas Anderson</dc:creator>
  <cp:keywords/>
  <dc:description>Copyright Thomas Anderson 2012</dc:description>
  <cp:lastModifiedBy>Microsoft Office User</cp:lastModifiedBy>
  <cp:revision>93</cp:revision>
  <cp:lastPrinted>2014-05-12T18:11:12Z</cp:lastPrinted>
  <dcterms:created xsi:type="dcterms:W3CDTF">2014-11-11T23:58:41Z</dcterms:created>
  <dcterms:modified xsi:type="dcterms:W3CDTF">2018-04-02T15:36:26Z</dcterms:modified>
  <cp:category/>
</cp:coreProperties>
</file>