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D04D074-6CA0-4C87-9760-820316017F39}">
  <a:tblStyle styleId="{CD04D074-6CA0-4C87-9760-820316017F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91d638bd5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91d638bd5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91d638bd5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91d638bd5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91d638bd5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91d638bd5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91d638bd5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91d638bd5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91d638bd5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91d638bd5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91d638bd5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91d638bd5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91d638bd5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91d638bd5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91d638bd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791d638bd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91d638bd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791d638bd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91d638bd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91d638bd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91d638bd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91d638bd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1d638bd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1d638bd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91d638bd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91d638bd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91d638bd5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91d638bd5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91d638bd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91d638bd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91d638bd5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91d638bd5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Coherence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850" y="4086000"/>
            <a:ext cx="1069550" cy="8289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8" name="Google Shape;228;p22"/>
          <p:cNvGraphicFramePr/>
          <p:nvPr/>
        </p:nvGraphicFramePr>
        <p:xfrm>
          <a:off x="926575" y="92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{CD04D074-6CA0-4C87-9760-820316017F39}</a:tableStyleId>
              </a:tblPr>
              <a:tblGrid>
                <a:gridCol w="1850925"/>
                <a:gridCol w="1850925"/>
                <a:gridCol w="1850925"/>
                <a:gridCol w="1850925"/>
              </a:tblGrid>
              <a:tr h="41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Processor Action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 in P1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State in P2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State in P3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8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P1 reads m/m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8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P3 reads m/m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Shared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8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P3 writes m/m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Invalid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Invalid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Modified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8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P1 reads m/m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Invalid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Shared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8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P2 reads m/m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Shared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8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P2 writes m/m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Invalid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Modified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Invalid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9" name="Google Shape;229;p22"/>
          <p:cNvSpPr txBox="1"/>
          <p:nvPr/>
        </p:nvSpPr>
        <p:spPr>
          <a:xfrm>
            <a:off x="611200" y="291500"/>
            <a:ext cx="25671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/>
          <p:nvPr>
            <p:ph type="title"/>
          </p:nvPr>
        </p:nvSpPr>
        <p:spPr>
          <a:xfrm>
            <a:off x="227075" y="94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</a:t>
            </a:r>
            <a:endParaRPr/>
          </a:p>
        </p:txBody>
      </p:sp>
      <p:pic>
        <p:nvPicPr>
          <p:cNvPr id="235" name="Google Shape;2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850" y="4086000"/>
            <a:ext cx="1069550" cy="8289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6" name="Google Shape;236;p23"/>
          <p:cNvGraphicFramePr/>
          <p:nvPr/>
        </p:nvGraphicFramePr>
        <p:xfrm>
          <a:off x="336600" y="66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{CD04D074-6CA0-4C87-9760-820316017F39}</a:tableStyleId>
              </a:tblPr>
              <a:tblGrid>
                <a:gridCol w="2130150"/>
                <a:gridCol w="2130150"/>
                <a:gridCol w="2130150"/>
                <a:gridCol w="21301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Processor Action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Processor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Processor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Processor 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 txBox="1"/>
          <p:nvPr>
            <p:ph type="title"/>
          </p:nvPr>
        </p:nvSpPr>
        <p:spPr>
          <a:xfrm>
            <a:off x="227075" y="94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</a:t>
            </a:r>
            <a:endParaRPr/>
          </a:p>
        </p:txBody>
      </p:sp>
      <p:pic>
        <p:nvPicPr>
          <p:cNvPr id="242" name="Google Shape;2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850" y="4086000"/>
            <a:ext cx="1069550" cy="8289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3" name="Google Shape;243;p24"/>
          <p:cNvGraphicFramePr/>
          <p:nvPr/>
        </p:nvGraphicFramePr>
        <p:xfrm>
          <a:off x="336600" y="66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{CD04D074-6CA0-4C87-9760-820316017F39}</a:tableStyleId>
              </a:tblPr>
              <a:tblGrid>
                <a:gridCol w="2130150"/>
                <a:gridCol w="2130150"/>
                <a:gridCol w="2130150"/>
                <a:gridCol w="21301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Processor Action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Processor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Processor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Processor 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Modified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Invalid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Invalid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Invalid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Shared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Shared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Shared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Invalid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Modified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Invalid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Shared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Invalid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Invalid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Invalid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Modified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Modified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Invalid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Invalid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Modified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Invalid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Invalid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Coherence Protocols</a:t>
            </a:r>
            <a:endParaRPr/>
          </a:p>
        </p:txBody>
      </p:sp>
      <p:sp>
        <p:nvSpPr>
          <p:cNvPr id="249" name="Google Shape;249;p25"/>
          <p:cNvSpPr txBox="1"/>
          <p:nvPr>
            <p:ph idx="1" type="body"/>
          </p:nvPr>
        </p:nvSpPr>
        <p:spPr>
          <a:xfrm>
            <a:off x="206875" y="964400"/>
            <a:ext cx="9049800" cy="30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MESI 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Invalidate: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Block not present in Cache → Cache Miss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Fetch from memory or another Cache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Shared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Block present in multiple caches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Each processor can read without communicating with other processors.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Modified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This state is in only in 1 cache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This processor can read/write without communication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Other processor systems need to get the block from this cache.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○"/>
            </a:pPr>
            <a:r>
              <a:rPr b="1" lang="en">
                <a:solidFill>
                  <a:srgbClr val="CC0000"/>
                </a:solidFill>
              </a:rPr>
              <a:t>Exclusive</a:t>
            </a:r>
            <a:endParaRPr b="1">
              <a:solidFill>
                <a:srgbClr val="CC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■"/>
            </a:pPr>
            <a:r>
              <a:rPr b="1" lang="en">
                <a:solidFill>
                  <a:srgbClr val="CC0000"/>
                </a:solidFill>
              </a:rPr>
              <a:t>Block is present in only 1 cache and is clean(most recent copy)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</a:rPr>
              <a:t>If the block is present in only 1 cache, it can write it without having to invalidate other cache blocks, this saving bus transactions.</a:t>
            </a:r>
            <a:endParaRPr b="1" i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</a:rPr>
              <a:t>Intel Core i7 uses MESIF ( F : Forward; decides which core should respond in case of a read miss )</a:t>
            </a:r>
            <a:endParaRPr b="1" i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200">
                <a:solidFill>
                  <a:srgbClr val="000000"/>
                </a:solidFill>
              </a:rPr>
              <a:t> </a:t>
            </a:r>
            <a:endParaRPr b="1" i="1" sz="1200">
              <a:solidFill>
                <a:srgbClr val="000000"/>
              </a:solidFill>
            </a:endParaRPr>
          </a:p>
        </p:txBody>
      </p:sp>
      <p:pic>
        <p:nvPicPr>
          <p:cNvPr id="250" name="Google Shape;2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0729" y="4522200"/>
            <a:ext cx="793271" cy="62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 txBox="1"/>
          <p:nvPr>
            <p:ph type="title"/>
          </p:nvPr>
        </p:nvSpPr>
        <p:spPr>
          <a:xfrm>
            <a:off x="311700" y="40675"/>
            <a:ext cx="8705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256" name="Google Shape;2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929" y="4452275"/>
            <a:ext cx="793271" cy="6212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7" name="Google Shape;257;p26"/>
          <p:cNvGraphicFramePr/>
          <p:nvPr/>
        </p:nvGraphicFramePr>
        <p:xfrm>
          <a:off x="753325" y="75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{CD04D074-6CA0-4C87-9760-820316017F39}</a:tableStyleId>
              </a:tblPr>
              <a:tblGrid>
                <a:gridCol w="1861500"/>
                <a:gridCol w="1861500"/>
                <a:gridCol w="1861500"/>
                <a:gridCol w="1861500"/>
              </a:tblGrid>
              <a:tr h="34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Processor Action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 in P1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State in P2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State in P3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/>
          <p:nvPr>
            <p:ph type="title"/>
          </p:nvPr>
        </p:nvSpPr>
        <p:spPr>
          <a:xfrm>
            <a:off x="311700" y="40675"/>
            <a:ext cx="8705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</a:t>
            </a:r>
            <a:endParaRPr/>
          </a:p>
        </p:txBody>
      </p:sp>
      <p:pic>
        <p:nvPicPr>
          <p:cNvPr id="263" name="Google Shape;2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929" y="4452275"/>
            <a:ext cx="793271" cy="6212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4" name="Google Shape;264;p27"/>
          <p:cNvGraphicFramePr/>
          <p:nvPr/>
        </p:nvGraphicFramePr>
        <p:xfrm>
          <a:off x="753325" y="75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{CD04D074-6CA0-4C87-9760-820316017F39}</a:tableStyleId>
              </a:tblPr>
              <a:tblGrid>
                <a:gridCol w="1861500"/>
                <a:gridCol w="1861500"/>
                <a:gridCol w="1861500"/>
                <a:gridCol w="1861500"/>
              </a:tblGrid>
              <a:tr h="34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Processor Action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 in P1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State in P2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State in P3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CC0000"/>
                          </a:solidFill>
                        </a:rPr>
                        <a:t>Exclusive</a:t>
                      </a:r>
                      <a:endParaRPr b="1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Modified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Shared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Shared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Shared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Shared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Invalid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Modified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Invalid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Invalid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Invalid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Invalid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Modified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Modified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Invalid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Invalid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Modified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Invalid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Invalid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Coherence Protocols</a:t>
            </a:r>
            <a:endParaRPr/>
          </a:p>
        </p:txBody>
      </p:sp>
      <p:sp>
        <p:nvSpPr>
          <p:cNvPr id="270" name="Google Shape;270;p28"/>
          <p:cNvSpPr txBox="1"/>
          <p:nvPr>
            <p:ph idx="1" type="body"/>
          </p:nvPr>
        </p:nvSpPr>
        <p:spPr>
          <a:xfrm>
            <a:off x="206875" y="964400"/>
            <a:ext cx="9049800" cy="30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MOESI 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○"/>
            </a:pPr>
            <a:r>
              <a:rPr b="1" lang="en">
                <a:solidFill>
                  <a:srgbClr val="CC0000"/>
                </a:solidFill>
              </a:rPr>
              <a:t>Owned</a:t>
            </a:r>
            <a:endParaRPr b="1">
              <a:solidFill>
                <a:srgbClr val="CC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Cache-to-cache transfers are generally faster than memory accesses.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A block is in owned state when it supplies data to other caches when they have a read miss.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If a block in modified stage supplies data to another block, it goes into Owned stage and the receiving block goes to Shared stage.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Owner block is responsible for flushing data to main memory.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If owner performs a ‘write’, invalidate signal goes out as usual (like MSI &amp; MESI) 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000000"/>
                </a:solidFill>
              </a:rPr>
              <a:t>Used in AMD Opteron processors </a:t>
            </a:r>
            <a:endParaRPr b="1" i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200">
                <a:solidFill>
                  <a:srgbClr val="000000"/>
                </a:solidFill>
              </a:rPr>
              <a:t> </a:t>
            </a:r>
            <a:endParaRPr b="1" i="1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"/>
          <p:cNvSpPr txBox="1"/>
          <p:nvPr>
            <p:ph type="title"/>
          </p:nvPr>
        </p:nvSpPr>
        <p:spPr>
          <a:xfrm>
            <a:off x="311700" y="40675"/>
            <a:ext cx="8705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276" name="Google Shape;2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929" y="4452275"/>
            <a:ext cx="793271" cy="6212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7" name="Google Shape;277;p29"/>
          <p:cNvGraphicFramePr/>
          <p:nvPr/>
        </p:nvGraphicFramePr>
        <p:xfrm>
          <a:off x="753325" y="75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{CD04D074-6CA0-4C87-9760-820316017F39}</a:tableStyleId>
              </a:tblPr>
              <a:tblGrid>
                <a:gridCol w="1861500"/>
                <a:gridCol w="1861500"/>
                <a:gridCol w="1861500"/>
                <a:gridCol w="1861500"/>
              </a:tblGrid>
              <a:tr h="34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Processor Action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 in P1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State in P2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State in P3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/>
          <p:nvPr>
            <p:ph type="title"/>
          </p:nvPr>
        </p:nvSpPr>
        <p:spPr>
          <a:xfrm>
            <a:off x="311700" y="40675"/>
            <a:ext cx="8705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</a:t>
            </a:r>
            <a:endParaRPr/>
          </a:p>
        </p:txBody>
      </p:sp>
      <p:pic>
        <p:nvPicPr>
          <p:cNvPr id="283" name="Google Shape;2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929" y="4452275"/>
            <a:ext cx="793271" cy="6212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4" name="Google Shape;284;p30"/>
          <p:cNvGraphicFramePr/>
          <p:nvPr/>
        </p:nvGraphicFramePr>
        <p:xfrm>
          <a:off x="753325" y="75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{CD04D074-6CA0-4C87-9760-820316017F39}</a:tableStyleId>
              </a:tblPr>
              <a:tblGrid>
                <a:gridCol w="1861500"/>
                <a:gridCol w="1861500"/>
                <a:gridCol w="1861500"/>
                <a:gridCol w="1861500"/>
              </a:tblGrid>
              <a:tr h="34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Processor Action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 in P1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State in P2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State in P3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Exclusive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Modified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CC0000"/>
                          </a:solidFill>
                        </a:rPr>
                        <a:t>Owned</a:t>
                      </a:r>
                      <a:endParaRPr b="1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CC0000"/>
                          </a:solidFill>
                        </a:rPr>
                        <a:t>Owned</a:t>
                      </a:r>
                      <a:endParaRPr b="1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Shared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Invalid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Modified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Invalid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CC0000"/>
                          </a:solidFill>
                        </a:rPr>
                        <a:t>Owned</a:t>
                      </a:r>
                      <a:endParaRPr b="1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Invalid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Invalid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Invalid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Modified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Modified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Invalid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Invalid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Modified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Invalid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Invalid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a Coherent Memory System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Pres</a:t>
            </a:r>
            <a:r>
              <a:rPr b="1" lang="en">
                <a:solidFill>
                  <a:srgbClr val="000000"/>
                </a:solidFill>
              </a:rPr>
              <a:t>erve Program Order</a:t>
            </a:r>
            <a:r>
              <a:rPr lang="en">
                <a:solidFill>
                  <a:srgbClr val="000000"/>
                </a:solidFill>
              </a:rPr>
              <a:t>: A write followed by a read by the same processor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4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with no other writes in between will return the value written(uni-core system).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Coherent memory view</a:t>
            </a:r>
            <a:r>
              <a:rPr lang="en">
                <a:solidFill>
                  <a:srgbClr val="000000"/>
                </a:solidFill>
              </a:rPr>
              <a:t>: If processor P1 writes to a memory location and	processor P2 read from the same memory location, P2 will read the value written by P1 if the read and write are </a:t>
            </a:r>
            <a:r>
              <a:rPr i="1" lang="en" u="sng">
                <a:solidFill>
                  <a:srgbClr val="000000"/>
                </a:solidFill>
              </a:rPr>
              <a:t>sufficiently separated</a:t>
            </a:r>
            <a:r>
              <a:rPr lang="en" u="sng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in timeline.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Write Serialization:</a:t>
            </a:r>
            <a:r>
              <a:rPr lang="en">
                <a:solidFill>
                  <a:srgbClr val="000000"/>
                </a:solidFill>
              </a:rPr>
              <a:t> Simultaneous writes to the same location by multiple processors are seen in the same order by all processors.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850" y="4086000"/>
            <a:ext cx="1069550" cy="82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Coherence Problem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850" y="4086000"/>
            <a:ext cx="1069550" cy="82890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/>
          <p:nvPr/>
        </p:nvSpPr>
        <p:spPr>
          <a:xfrm>
            <a:off x="2266125" y="1297650"/>
            <a:ext cx="601800" cy="60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P1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3537600" y="1297650"/>
            <a:ext cx="601800" cy="60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P2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4879500" y="1297650"/>
            <a:ext cx="601800" cy="60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P3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6221400" y="1297650"/>
            <a:ext cx="601800" cy="60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P4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1927650" y="2179375"/>
            <a:ext cx="1137900" cy="6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cache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3269550" y="2179375"/>
            <a:ext cx="1137900" cy="6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Local cache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4611450" y="2179375"/>
            <a:ext cx="1137900" cy="6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Local cache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5953350" y="2179375"/>
            <a:ext cx="1137900" cy="6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Local cache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2820925" y="3808250"/>
            <a:ext cx="36954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(X = 10)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1861825" y="3366325"/>
            <a:ext cx="5303400" cy="12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2331975" y="2933775"/>
            <a:ext cx="258600" cy="3375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3744425" y="2928550"/>
            <a:ext cx="258600" cy="3375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5051100" y="2928550"/>
            <a:ext cx="258600" cy="3375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6393000" y="2928550"/>
            <a:ext cx="258600" cy="3375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4438225" y="3527125"/>
            <a:ext cx="150600" cy="242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3763200" y="1918188"/>
            <a:ext cx="150600" cy="242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5105100" y="1918200"/>
            <a:ext cx="150600" cy="242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6447000" y="1899438"/>
            <a:ext cx="150600" cy="242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2491725" y="1918213"/>
            <a:ext cx="150600" cy="242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Coherence Problem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P1 reads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850" y="4086000"/>
            <a:ext cx="1069550" cy="8289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/>
          <p:nvPr/>
        </p:nvSpPr>
        <p:spPr>
          <a:xfrm>
            <a:off x="2266125" y="1297650"/>
            <a:ext cx="601800" cy="60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P1</a:t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3537600" y="1297650"/>
            <a:ext cx="601800" cy="60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P2</a:t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4879500" y="1297650"/>
            <a:ext cx="601800" cy="60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P3</a:t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6221400" y="1297650"/>
            <a:ext cx="601800" cy="60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P4</a:t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1927650" y="2179375"/>
            <a:ext cx="1137900" cy="6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cache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3269550" y="2179375"/>
            <a:ext cx="1137900" cy="6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Local cache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4611450" y="2179375"/>
            <a:ext cx="1137900" cy="6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Local cache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5953350" y="2179375"/>
            <a:ext cx="1137900" cy="6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Local cache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2820925" y="3808250"/>
            <a:ext cx="36954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</a:t>
            </a:r>
            <a:r>
              <a:rPr lang="en">
                <a:solidFill>
                  <a:schemeClr val="dk1"/>
                </a:solidFill>
              </a:rPr>
              <a:t>(X = 10)</a:t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1861825" y="3366325"/>
            <a:ext cx="5303400" cy="12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2331975" y="2933775"/>
            <a:ext cx="258600" cy="3375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3744425" y="2928550"/>
            <a:ext cx="258600" cy="3375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5051100" y="2928550"/>
            <a:ext cx="258600" cy="3375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6393000" y="2928550"/>
            <a:ext cx="258600" cy="3375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4438225" y="3527125"/>
            <a:ext cx="150600" cy="242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3763200" y="1918188"/>
            <a:ext cx="150600" cy="242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5105100" y="1918200"/>
            <a:ext cx="150600" cy="242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6447000" y="1899438"/>
            <a:ext cx="150600" cy="242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2491725" y="1918213"/>
            <a:ext cx="150600" cy="242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Coherence Problem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850" y="4086000"/>
            <a:ext cx="1069550" cy="8289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/>
          <p:nvPr/>
        </p:nvSpPr>
        <p:spPr>
          <a:xfrm>
            <a:off x="2266125" y="1297650"/>
            <a:ext cx="601800" cy="60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P1</a:t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3537600" y="1297650"/>
            <a:ext cx="601800" cy="60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P2</a:t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4879500" y="1297650"/>
            <a:ext cx="601800" cy="60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P3</a:t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6221400" y="1297650"/>
            <a:ext cx="601800" cy="60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P4</a:t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1927650" y="2179375"/>
            <a:ext cx="1137900" cy="6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cache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3269550" y="2179375"/>
            <a:ext cx="1137900" cy="6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Local cache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4611450" y="2179375"/>
            <a:ext cx="1137900" cy="6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Local cache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5953350" y="2179375"/>
            <a:ext cx="1137900" cy="6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Local cache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 = 10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2820925" y="3808250"/>
            <a:ext cx="36954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</a:t>
            </a:r>
            <a:r>
              <a:rPr lang="en">
                <a:solidFill>
                  <a:schemeClr val="dk1"/>
                </a:solidFill>
              </a:rPr>
              <a:t>(X = 10)</a:t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1861825" y="3366325"/>
            <a:ext cx="5303400" cy="12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2331975" y="2933775"/>
            <a:ext cx="258600" cy="3375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3744425" y="2928550"/>
            <a:ext cx="258600" cy="3375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5051100" y="2928550"/>
            <a:ext cx="258600" cy="3375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6393000" y="2928550"/>
            <a:ext cx="258600" cy="3375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4438225" y="3527125"/>
            <a:ext cx="150600" cy="242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3763200" y="1918188"/>
            <a:ext cx="150600" cy="242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5105100" y="1918200"/>
            <a:ext cx="150600" cy="242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6447000" y="1899438"/>
            <a:ext cx="150600" cy="242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2491725" y="1918213"/>
            <a:ext cx="150600" cy="242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 txBox="1"/>
          <p:nvPr/>
        </p:nvSpPr>
        <p:spPr>
          <a:xfrm>
            <a:off x="7221575" y="2331975"/>
            <a:ext cx="13728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P4 reads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Coherence Problem</a:t>
            </a:r>
            <a:endParaRPr/>
          </a:p>
        </p:txBody>
      </p:sp>
      <p:sp>
        <p:nvSpPr>
          <p:cNvPr id="145" name="Google Shape;14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850" y="4086000"/>
            <a:ext cx="1069550" cy="82890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/>
          <p:nvPr/>
        </p:nvSpPr>
        <p:spPr>
          <a:xfrm>
            <a:off x="2266125" y="1297650"/>
            <a:ext cx="601800" cy="60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P1</a:t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3537600" y="1297650"/>
            <a:ext cx="601800" cy="60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P2</a:t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4879500" y="1297650"/>
            <a:ext cx="601800" cy="60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P3</a:t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6221400" y="1297650"/>
            <a:ext cx="601800" cy="60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P4</a:t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1927650" y="2179375"/>
            <a:ext cx="1137900" cy="6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cache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3269550" y="2179375"/>
            <a:ext cx="1137900" cy="6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Local cache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4611450" y="2179375"/>
            <a:ext cx="1137900" cy="6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Local cache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5953350" y="2179375"/>
            <a:ext cx="1137900" cy="6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Local cache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X = 40</a:t>
            </a:r>
            <a:endParaRPr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2820925" y="3808250"/>
            <a:ext cx="36954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</a:t>
            </a:r>
            <a:r>
              <a:rPr lang="en">
                <a:solidFill>
                  <a:schemeClr val="dk1"/>
                </a:solidFill>
              </a:rPr>
              <a:t>(X = 10)</a:t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1861825" y="3366325"/>
            <a:ext cx="5303400" cy="12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2331975" y="2933775"/>
            <a:ext cx="258600" cy="3375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3744425" y="2928550"/>
            <a:ext cx="258600" cy="3375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5051100" y="2928550"/>
            <a:ext cx="258600" cy="3375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6393000" y="2928550"/>
            <a:ext cx="258600" cy="3375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4438225" y="3527125"/>
            <a:ext cx="150600" cy="242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3763200" y="1918188"/>
            <a:ext cx="150600" cy="242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5105100" y="1918200"/>
            <a:ext cx="150600" cy="242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6447000" y="1899438"/>
            <a:ext cx="150600" cy="242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2491725" y="1918213"/>
            <a:ext cx="150600" cy="242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 txBox="1"/>
          <p:nvPr/>
        </p:nvSpPr>
        <p:spPr>
          <a:xfrm>
            <a:off x="7240400" y="2360175"/>
            <a:ext cx="13917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P4 writes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Coherence Problem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850" y="4086000"/>
            <a:ext cx="1069550" cy="82890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/>
          <p:nvPr/>
        </p:nvSpPr>
        <p:spPr>
          <a:xfrm>
            <a:off x="2266125" y="1297650"/>
            <a:ext cx="601800" cy="60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P1</a:t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3537600" y="1297650"/>
            <a:ext cx="601800" cy="60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P2</a:t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4879500" y="1297650"/>
            <a:ext cx="601800" cy="60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P3</a:t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>
            <a:off x="6221400" y="1297650"/>
            <a:ext cx="601800" cy="60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P4</a:t>
            </a:r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1927650" y="2179375"/>
            <a:ext cx="1137900" cy="6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Local cache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 = 10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</a:rPr>
              <a:t>Wrong!!</a:t>
            </a:r>
            <a:endParaRPr b="1" sz="12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3269550" y="2179375"/>
            <a:ext cx="1137900" cy="6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Local cache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4611450" y="2179375"/>
            <a:ext cx="1137900" cy="6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Local cache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1" name="Google Shape;181;p19"/>
          <p:cNvSpPr/>
          <p:nvPr/>
        </p:nvSpPr>
        <p:spPr>
          <a:xfrm>
            <a:off x="5953350" y="2179375"/>
            <a:ext cx="1137900" cy="6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Local cache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 = 40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2820925" y="3808250"/>
            <a:ext cx="36954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</a:t>
            </a:r>
            <a:r>
              <a:rPr lang="en">
                <a:solidFill>
                  <a:schemeClr val="dk1"/>
                </a:solidFill>
              </a:rPr>
              <a:t>(X = 10)</a:t>
            </a: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1861825" y="3366325"/>
            <a:ext cx="5303400" cy="12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2331975" y="2933775"/>
            <a:ext cx="258600" cy="3375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3744425" y="2928550"/>
            <a:ext cx="258600" cy="3375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5051100" y="2928550"/>
            <a:ext cx="258600" cy="3375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6393000" y="2928550"/>
            <a:ext cx="258600" cy="3375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4438225" y="3527125"/>
            <a:ext cx="150600" cy="242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>
            <a:off x="3763200" y="1918188"/>
            <a:ext cx="150600" cy="242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"/>
          <p:cNvSpPr/>
          <p:nvPr/>
        </p:nvSpPr>
        <p:spPr>
          <a:xfrm>
            <a:off x="5105100" y="1918200"/>
            <a:ext cx="150600" cy="242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6447000" y="1899438"/>
            <a:ext cx="150600" cy="242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"/>
          <p:cNvSpPr/>
          <p:nvPr/>
        </p:nvSpPr>
        <p:spPr>
          <a:xfrm>
            <a:off x="2491725" y="1918213"/>
            <a:ext cx="150600" cy="242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"/>
          <p:cNvSpPr txBox="1"/>
          <p:nvPr/>
        </p:nvSpPr>
        <p:spPr>
          <a:xfrm>
            <a:off x="-84625" y="2179375"/>
            <a:ext cx="2106300" cy="19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P1 reads again.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Hit in local Cache.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Does not get updated value computed by P4.</a:t>
            </a:r>
            <a:endParaRPr b="1">
              <a:solidFill>
                <a:srgbClr val="CC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●"/>
            </a:pPr>
            <a:r>
              <a:rPr b="1" lang="en">
                <a:solidFill>
                  <a:srgbClr val="CC0000"/>
                </a:solidFill>
              </a:rPr>
              <a:t>Coherence Problem!!</a:t>
            </a:r>
            <a:endParaRPr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Coherence Protocols</a:t>
            </a:r>
            <a:endParaRPr/>
          </a:p>
        </p:txBody>
      </p:sp>
      <p:sp>
        <p:nvSpPr>
          <p:cNvPr id="199" name="Google Shape;199;p20"/>
          <p:cNvSpPr txBox="1"/>
          <p:nvPr>
            <p:ph idx="1" type="body"/>
          </p:nvPr>
        </p:nvSpPr>
        <p:spPr>
          <a:xfrm>
            <a:off x="311700" y="1152475"/>
            <a:ext cx="8520600" cy="3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MSI 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Invalid: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Block not present in Cache → Cache Miss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Fetch from memory or another Cache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Data not clean (up to date)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Shared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Block present in one or multiple caches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Each processor can read without communicating with other processors.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Modified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This state is in only in 1 cache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This processor can read/write without communication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00" name="Google Shape;2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850" y="4086000"/>
            <a:ext cx="1069550" cy="82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type="title"/>
          </p:nvPr>
        </p:nvSpPr>
        <p:spPr>
          <a:xfrm>
            <a:off x="311700" y="40675"/>
            <a:ext cx="8705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</a:t>
            </a:r>
            <a:endParaRPr/>
          </a:p>
        </p:txBody>
      </p:sp>
      <p:pic>
        <p:nvPicPr>
          <p:cNvPr id="206" name="Google Shape;2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929" y="4452275"/>
            <a:ext cx="793271" cy="6212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1"/>
          <p:cNvSpPr/>
          <p:nvPr/>
        </p:nvSpPr>
        <p:spPr>
          <a:xfrm>
            <a:off x="2585296" y="118125"/>
            <a:ext cx="629100" cy="42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P1</a:t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4108833" y="118125"/>
            <a:ext cx="629100" cy="42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P2</a:t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>
            <a:off x="5823097" y="118125"/>
            <a:ext cx="629100" cy="42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P3</a:t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>
            <a:off x="2492100" y="1879978"/>
            <a:ext cx="3862800" cy="19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211" name="Google Shape;211;p21"/>
          <p:cNvSpPr/>
          <p:nvPr/>
        </p:nvSpPr>
        <p:spPr>
          <a:xfrm>
            <a:off x="3777329" y="806421"/>
            <a:ext cx="1189800" cy="45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Local cache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2" name="Google Shape;212;p21"/>
          <p:cNvSpPr/>
          <p:nvPr/>
        </p:nvSpPr>
        <p:spPr>
          <a:xfrm>
            <a:off x="5542926" y="806421"/>
            <a:ext cx="1189800" cy="45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Local cache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3" name="Google Shape;213;p21"/>
          <p:cNvSpPr/>
          <p:nvPr/>
        </p:nvSpPr>
        <p:spPr>
          <a:xfrm>
            <a:off x="2288375" y="1560943"/>
            <a:ext cx="4167000" cy="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1"/>
          <p:cNvSpPr/>
          <p:nvPr/>
        </p:nvSpPr>
        <p:spPr>
          <a:xfrm>
            <a:off x="2764655" y="539537"/>
            <a:ext cx="270300" cy="236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"/>
          <p:cNvSpPr/>
          <p:nvPr/>
        </p:nvSpPr>
        <p:spPr>
          <a:xfrm>
            <a:off x="4344635" y="1678340"/>
            <a:ext cx="157200" cy="1695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"/>
          <p:cNvSpPr/>
          <p:nvPr/>
        </p:nvSpPr>
        <p:spPr>
          <a:xfrm>
            <a:off x="4285201" y="539537"/>
            <a:ext cx="270300" cy="236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"/>
          <p:cNvSpPr/>
          <p:nvPr/>
        </p:nvSpPr>
        <p:spPr>
          <a:xfrm>
            <a:off x="6002457" y="539537"/>
            <a:ext cx="270300" cy="236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"/>
          <p:cNvSpPr/>
          <p:nvPr/>
        </p:nvSpPr>
        <p:spPr>
          <a:xfrm>
            <a:off x="4285214" y="1292711"/>
            <a:ext cx="270300" cy="236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"/>
          <p:cNvSpPr/>
          <p:nvPr/>
        </p:nvSpPr>
        <p:spPr>
          <a:xfrm>
            <a:off x="6054822" y="1292711"/>
            <a:ext cx="270300" cy="236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0" name="Google Shape;220;p21"/>
          <p:cNvGraphicFramePr/>
          <p:nvPr/>
        </p:nvGraphicFramePr>
        <p:xfrm>
          <a:off x="941400" y="221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{CD04D074-6CA0-4C87-9760-820316017F39}</a:tableStyleId>
              </a:tblPr>
              <a:tblGrid>
                <a:gridCol w="1861500"/>
                <a:gridCol w="1861500"/>
                <a:gridCol w="1861500"/>
                <a:gridCol w="1861500"/>
              </a:tblGrid>
              <a:tr h="34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Processor Action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 in P1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State in P2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State in P3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P1 reads m/m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P3 reads m/m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P3 writes m/m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P1 reads m/m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P2 reads m/m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P2 writes m/m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1" name="Google Shape;221;p21"/>
          <p:cNvSpPr/>
          <p:nvPr/>
        </p:nvSpPr>
        <p:spPr>
          <a:xfrm>
            <a:off x="2304905" y="834344"/>
            <a:ext cx="1189800" cy="45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Local cache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2" name="Google Shape;222;p21"/>
          <p:cNvSpPr/>
          <p:nvPr/>
        </p:nvSpPr>
        <p:spPr>
          <a:xfrm>
            <a:off x="2726240" y="1306544"/>
            <a:ext cx="270300" cy="236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