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Muli"/>
      <p:regular r:id="rId19"/>
      <p:bold r:id="rId20"/>
      <p:italic r:id="rId21"/>
      <p:boldItalic r:id="rId22"/>
    </p:embeddedFont>
    <p:embeddedFont>
      <p:font typeface="Muli Regular"/>
      <p:regular r:id="rId23"/>
      <p:bold r:id="rId24"/>
      <p:italic r:id="rId25"/>
      <p:boldItalic r:id="rId26"/>
    </p:embeddedFont>
    <p:embeddedFont>
      <p:font typeface="Lexend Deca"/>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uli-bold.fntdata"/><Relationship Id="rId22" Type="http://schemas.openxmlformats.org/officeDocument/2006/relationships/font" Target="fonts/Muli-boldItalic.fntdata"/><Relationship Id="rId21" Type="http://schemas.openxmlformats.org/officeDocument/2006/relationships/font" Target="fonts/Muli-italic.fntdata"/><Relationship Id="rId24" Type="http://schemas.openxmlformats.org/officeDocument/2006/relationships/font" Target="fonts/MuliRegular-bold.fntdata"/><Relationship Id="rId23" Type="http://schemas.openxmlformats.org/officeDocument/2006/relationships/font" Target="fonts/MuliRegular-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uliRegular-boldItalic.fntdata"/><Relationship Id="rId25" Type="http://schemas.openxmlformats.org/officeDocument/2006/relationships/font" Target="fonts/MuliRegular-italic.fntdata"/><Relationship Id="rId27" Type="http://schemas.openxmlformats.org/officeDocument/2006/relationships/font" Target="fonts/LexendDeca-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uli-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0c484dbeb_1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0c484dbe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439458fdd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439458fd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439458fdd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439458fd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0c484dbeb_1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0c484dbe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0c484dbeb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0c484dbe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0c484dbeb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0c484dbe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0c484dbeb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0c484dbe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0c484dbe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0c484db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0c484dbeb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0c484dbe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0c484dbeb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0c484dbe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25"/>
            <a:ext cx="9143957" cy="5143500"/>
          </a:xfrm>
          <a:prstGeom prst="rect">
            <a:avLst/>
          </a:prstGeom>
          <a:noFill/>
          <a:ln>
            <a:noFill/>
          </a:ln>
        </p:spPr>
      </p:pic>
      <p:sp>
        <p:nvSpPr>
          <p:cNvPr id="11" name="Google Shape;11;p2"/>
          <p:cNvSpPr txBox="1"/>
          <p:nvPr>
            <p:ph type="ctrTitle"/>
          </p:nvPr>
        </p:nvSpPr>
        <p:spPr>
          <a:xfrm>
            <a:off x="685800" y="1991825"/>
            <a:ext cx="4539000" cy="1159800"/>
          </a:xfrm>
          <a:prstGeom prst="rect">
            <a:avLst/>
          </a:prstGeom>
        </p:spPr>
        <p:txBody>
          <a:bodyPr anchorCtr="0" anchor="ctr" bIns="0" lIns="0" spcFirstLastPara="1" rIns="0" wrap="square" tIns="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Big circuit">
  <p:cSld name="BLANK_1">
    <p:spTree>
      <p:nvGrpSpPr>
        <p:cNvPr id="5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_1_1">
    <p:spTree>
      <p:nvGrpSpPr>
        <p:cNvPr id="54" name="Shape 54"/>
        <p:cNvGrpSpPr/>
        <p:nvPr/>
      </p:nvGrpSpPr>
      <p:grpSpPr>
        <a:xfrm>
          <a:off x="0" y="0"/>
          <a:ext cx="0" cy="0"/>
          <a:chOff x="0" y="0"/>
          <a:chExt cx="0" cy="0"/>
        </a:xfrm>
      </p:grpSpPr>
      <p:sp>
        <p:nvSpPr>
          <p:cNvPr id="55" name="Google Shape;55;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85800" y="1659550"/>
            <a:ext cx="42639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5" name="Google Shape;15;p3"/>
          <p:cNvSpPr txBox="1"/>
          <p:nvPr>
            <p:ph idx="1" type="subTitle"/>
          </p:nvPr>
        </p:nvSpPr>
        <p:spPr>
          <a:xfrm>
            <a:off x="685800" y="2916254"/>
            <a:ext cx="42639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343850" y="866400"/>
            <a:ext cx="4185600" cy="3693600"/>
          </a:xfrm>
          <a:prstGeom prst="rect">
            <a:avLst/>
          </a:prstGeom>
        </p:spPr>
        <p:txBody>
          <a:bodyPr anchorCtr="0" anchor="t" bIns="0" lIns="0" spcFirstLastPara="1" rIns="0" wrap="square" tIns="0">
            <a:noAutofit/>
          </a:bodyPr>
          <a:lstStyle>
            <a:lvl1pPr indent="-419100" lvl="0" marL="457200" rtl="0">
              <a:spcBef>
                <a:spcPts val="600"/>
              </a:spcBef>
              <a:spcAft>
                <a:spcPts val="0"/>
              </a:spcAft>
              <a:buSzPts val="3000"/>
              <a:buFont typeface="Lexend Deca"/>
              <a:buChar char="⬡"/>
              <a:defRPr sz="3000">
                <a:latin typeface="Lexend Deca"/>
                <a:ea typeface="Lexend Deca"/>
                <a:cs typeface="Lexend Deca"/>
                <a:sym typeface="Lexend Deca"/>
              </a:defRPr>
            </a:lvl1pPr>
            <a:lvl2pPr indent="-419100" lvl="1" marL="914400" rtl="0">
              <a:spcBef>
                <a:spcPts val="0"/>
              </a:spcBef>
              <a:spcAft>
                <a:spcPts val="0"/>
              </a:spcAft>
              <a:buSzPts val="3000"/>
              <a:buFont typeface="Lexend Deca"/>
              <a:buChar char="∙"/>
              <a:defRPr sz="3000">
                <a:latin typeface="Lexend Deca"/>
                <a:ea typeface="Lexend Deca"/>
                <a:cs typeface="Lexend Deca"/>
                <a:sym typeface="Lexend Deca"/>
              </a:defRPr>
            </a:lvl2pPr>
            <a:lvl3pPr indent="-419100" lvl="2" marL="1371600" rtl="0">
              <a:spcBef>
                <a:spcPts val="0"/>
              </a:spcBef>
              <a:spcAft>
                <a:spcPts val="0"/>
              </a:spcAft>
              <a:buSzPts val="3000"/>
              <a:buFont typeface="Lexend Deca"/>
              <a:buChar char="∙"/>
              <a:defRPr sz="3000">
                <a:latin typeface="Lexend Deca"/>
                <a:ea typeface="Lexend Deca"/>
                <a:cs typeface="Lexend Deca"/>
                <a:sym typeface="Lexend Deca"/>
              </a:defRPr>
            </a:lvl3pPr>
            <a:lvl4pPr indent="-419100" lvl="3" marL="1828800" rtl="0">
              <a:spcBef>
                <a:spcPts val="0"/>
              </a:spcBef>
              <a:spcAft>
                <a:spcPts val="0"/>
              </a:spcAft>
              <a:buSzPts val="3000"/>
              <a:buFont typeface="Lexend Deca"/>
              <a:buChar char="●"/>
              <a:defRPr sz="3000">
                <a:latin typeface="Lexend Deca"/>
                <a:ea typeface="Lexend Deca"/>
                <a:cs typeface="Lexend Deca"/>
                <a:sym typeface="Lexend Deca"/>
              </a:defRPr>
            </a:lvl4pPr>
            <a:lvl5pPr indent="-419100" lvl="4" marL="2286000" rtl="0">
              <a:spcBef>
                <a:spcPts val="0"/>
              </a:spcBef>
              <a:spcAft>
                <a:spcPts val="0"/>
              </a:spcAft>
              <a:buSzPts val="3000"/>
              <a:buFont typeface="Lexend Deca"/>
              <a:buChar char="○"/>
              <a:defRPr sz="3000">
                <a:latin typeface="Lexend Deca"/>
                <a:ea typeface="Lexend Deca"/>
                <a:cs typeface="Lexend Deca"/>
                <a:sym typeface="Lexend Deca"/>
              </a:defRPr>
            </a:lvl5pPr>
            <a:lvl6pPr indent="-419100" lvl="5" marL="2743200" rtl="0">
              <a:spcBef>
                <a:spcPts val="0"/>
              </a:spcBef>
              <a:spcAft>
                <a:spcPts val="0"/>
              </a:spcAft>
              <a:buSzPts val="3000"/>
              <a:buFont typeface="Lexend Deca"/>
              <a:buChar char="■"/>
              <a:defRPr sz="3000">
                <a:latin typeface="Lexend Deca"/>
                <a:ea typeface="Lexend Deca"/>
                <a:cs typeface="Lexend Deca"/>
                <a:sym typeface="Lexend Deca"/>
              </a:defRPr>
            </a:lvl6pPr>
            <a:lvl7pPr indent="-419100" lvl="6" marL="3200400" rtl="0">
              <a:spcBef>
                <a:spcPts val="0"/>
              </a:spcBef>
              <a:spcAft>
                <a:spcPts val="0"/>
              </a:spcAft>
              <a:buSzPts val="3000"/>
              <a:buFont typeface="Lexend Deca"/>
              <a:buChar char="●"/>
              <a:defRPr sz="3000">
                <a:latin typeface="Lexend Deca"/>
                <a:ea typeface="Lexend Deca"/>
                <a:cs typeface="Lexend Deca"/>
                <a:sym typeface="Lexend Deca"/>
              </a:defRPr>
            </a:lvl7pPr>
            <a:lvl8pPr indent="-419100" lvl="7" marL="3657600" rtl="0">
              <a:spcBef>
                <a:spcPts val="0"/>
              </a:spcBef>
              <a:spcAft>
                <a:spcPts val="0"/>
              </a:spcAft>
              <a:buSzPts val="3000"/>
              <a:buFont typeface="Lexend Deca"/>
              <a:buChar char="○"/>
              <a:defRPr sz="3000">
                <a:latin typeface="Lexend Deca"/>
                <a:ea typeface="Lexend Deca"/>
                <a:cs typeface="Lexend Deca"/>
                <a:sym typeface="Lexend Deca"/>
              </a:defRPr>
            </a:lvl8pPr>
            <a:lvl9pPr indent="-419100" lvl="8" marL="4114800">
              <a:spcBef>
                <a:spcPts val="0"/>
              </a:spcBef>
              <a:spcAft>
                <a:spcPts val="0"/>
              </a:spcAft>
              <a:buSzPts val="3000"/>
              <a:buFont typeface="Lexend Deca"/>
              <a:buChar char="■"/>
              <a:defRPr sz="3000">
                <a:latin typeface="Lexend Deca"/>
                <a:ea typeface="Lexend Deca"/>
                <a:cs typeface="Lexend Deca"/>
                <a:sym typeface="Lexend Deca"/>
              </a:defRPr>
            </a:lvl9pPr>
          </a:lstStyle>
          <a:p/>
        </p:txBody>
      </p:sp>
      <p:sp>
        <p:nvSpPr>
          <p:cNvPr id="20" name="Google Shape;20;p4"/>
          <p:cNvSpPr txBox="1"/>
          <p:nvPr/>
        </p:nvSpPr>
        <p:spPr>
          <a:xfrm>
            <a:off x="826414" y="656117"/>
            <a:ext cx="6138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7200">
                <a:solidFill>
                  <a:schemeClr val="lt1"/>
                </a:solidFill>
                <a:latin typeface="Muli Regular"/>
                <a:ea typeface="Muli Regular"/>
                <a:cs typeface="Muli Regular"/>
                <a:sym typeface="Muli Regular"/>
              </a:rPr>
              <a:t>“</a:t>
            </a:r>
            <a:endParaRPr sz="7200">
              <a:solidFill>
                <a:schemeClr val="lt1"/>
              </a:solidFill>
              <a:latin typeface="Muli Regular"/>
              <a:ea typeface="Muli Regular"/>
              <a:cs typeface="Muli Regular"/>
              <a:sym typeface="Muli Regular"/>
            </a:endParaRPr>
          </a:p>
        </p:txBody>
      </p:sp>
      <p:sp>
        <p:nvSpPr>
          <p:cNvPr id="21" name="Google Shape;21;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2"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6" name="Google Shape;26;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7"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 type="body"/>
          </p:nvPr>
        </p:nvSpPr>
        <p:spPr>
          <a:xfrm>
            <a:off x="580550"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6"/>
          <p:cNvSpPr txBox="1"/>
          <p:nvPr>
            <p:ph idx="2" type="body"/>
          </p:nvPr>
        </p:nvSpPr>
        <p:spPr>
          <a:xfrm>
            <a:off x="3753943"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2" name="Google Shape;32;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3"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p:nvPr>
            <p:ph type="title"/>
          </p:nvPr>
        </p:nvSpPr>
        <p:spPr>
          <a:xfrm>
            <a:off x="580550" y="205975"/>
            <a:ext cx="6405600" cy="857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7"/>
          <p:cNvSpPr txBox="1"/>
          <p:nvPr>
            <p:ph idx="1" type="body"/>
          </p:nvPr>
        </p:nvSpPr>
        <p:spPr>
          <a:xfrm>
            <a:off x="580550"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7"/>
          <p:cNvSpPr txBox="1"/>
          <p:nvPr>
            <p:ph idx="2" type="body"/>
          </p:nvPr>
        </p:nvSpPr>
        <p:spPr>
          <a:xfrm>
            <a:off x="2780447"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7"/>
          <p:cNvSpPr txBox="1"/>
          <p:nvPr>
            <p:ph idx="3" type="body"/>
          </p:nvPr>
        </p:nvSpPr>
        <p:spPr>
          <a:xfrm>
            <a:off x="4980344"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9" name="Google Shape;39;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3" name="Google Shape;4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idx="1" type="body"/>
          </p:nvPr>
        </p:nvSpPr>
        <p:spPr>
          <a:xfrm>
            <a:off x="580550" y="4406300"/>
            <a:ext cx="61359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400"/>
              <a:buNone/>
              <a:defRPr sz="1400"/>
            </a:lvl1pPr>
          </a:lstStyle>
          <a:p/>
        </p:txBody>
      </p:sp>
      <p:sp>
        <p:nvSpPr>
          <p:cNvPr id="47" name="Google Shape;47;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Small circuit" type="blank">
  <p:cSld name="BLANK">
    <p:spTree>
      <p:nvGrpSpPr>
        <p:cNvPr id="48"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rgbClr val="A458FF"/>
            </a:gs>
            <a:gs pos="39000">
              <a:srgbClr val="3544FF"/>
            </a:gs>
            <a:gs pos="100000">
              <a:srgbClr val="0A2F9E"/>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9pPr>
          </a:lstStyle>
          <a:p/>
        </p:txBody>
      </p:sp>
      <p:sp>
        <p:nvSpPr>
          <p:cNvPr id="7" name="Google Shape;7;p1"/>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600"/>
              </a:spcBef>
              <a:spcAft>
                <a:spcPts val="0"/>
              </a:spcAft>
              <a:buClr>
                <a:schemeClr val="accent5"/>
              </a:buClr>
              <a:buSzPts val="1800"/>
              <a:buFont typeface="Muli Regular"/>
              <a:buChar char="⬡"/>
              <a:defRPr sz="2400">
                <a:solidFill>
                  <a:schemeClr val="lt1"/>
                </a:solidFill>
                <a:latin typeface="Muli Regular"/>
                <a:ea typeface="Muli Regular"/>
                <a:cs typeface="Muli Regular"/>
                <a:sym typeface="Muli Regular"/>
              </a:defRPr>
            </a:lvl1pPr>
            <a:lvl2pPr indent="-381000" lvl="1" marL="9144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2pPr>
            <a:lvl3pPr indent="-381000" lvl="2" marL="13716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3pPr>
            <a:lvl4pPr indent="-381000" lvl="3" marL="18288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4pPr>
            <a:lvl5pPr indent="-381000" lvl="4" marL="2286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5pPr>
            <a:lvl6pPr indent="-381000" lvl="5" marL="27432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6pPr>
            <a:lvl7pPr indent="-381000" lvl="6" marL="32004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7pPr>
            <a:lvl8pPr indent="-381000" lvl="7" marL="36576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8pPr>
            <a:lvl9pPr indent="-381000" lvl="8" marL="41148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27.png"/><Relationship Id="rId6" Type="http://schemas.openxmlformats.org/officeDocument/2006/relationships/image" Target="../media/image7.png"/><Relationship Id="rId7"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7.png"/><Relationship Id="rId11" Type="http://schemas.openxmlformats.org/officeDocument/2006/relationships/image" Target="../media/image10.png"/><Relationship Id="rId10" Type="http://schemas.openxmlformats.org/officeDocument/2006/relationships/image" Target="../media/image8.png"/><Relationship Id="rId12" Type="http://schemas.openxmlformats.org/officeDocument/2006/relationships/image" Target="../media/image11.png"/><Relationship Id="rId9" Type="http://schemas.openxmlformats.org/officeDocument/2006/relationships/image" Target="../media/image15.png"/><Relationship Id="rId5" Type="http://schemas.openxmlformats.org/officeDocument/2006/relationships/image" Target="../media/image20.png"/><Relationship Id="rId6" Type="http://schemas.openxmlformats.org/officeDocument/2006/relationships/image" Target="../media/image12.png"/><Relationship Id="rId7" Type="http://schemas.openxmlformats.org/officeDocument/2006/relationships/image" Target="../media/image16.png"/><Relationship Id="rId8"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mailto:quanpham@ufl.edu" TargetMode="External"/><Relationship Id="rId4" Type="http://schemas.openxmlformats.org/officeDocument/2006/relationships/hyperlink" Target="mailto:cdbrant@ufl.edu" TargetMode="External"/><Relationship Id="rId5" Type="http://schemas.openxmlformats.org/officeDocument/2006/relationships/image" Target="../media/image6.png"/><Relationship Id="rId6" Type="http://schemas.openxmlformats.org/officeDocument/2006/relationships/image" Target="../media/image15.png"/><Relationship Id="rId7"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6.png"/><Relationship Id="rId5" Type="http://schemas.openxmlformats.org/officeDocument/2006/relationships/image" Target="../media/image27.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26.png"/><Relationship Id="rId5"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3"/>
          <p:cNvSpPr txBox="1"/>
          <p:nvPr>
            <p:ph type="ctrTitle"/>
          </p:nvPr>
        </p:nvSpPr>
        <p:spPr>
          <a:xfrm>
            <a:off x="588075" y="884600"/>
            <a:ext cx="4635000" cy="2748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600"/>
              <a:t>Performance Effects of TLB Inclusion for Address Translation</a:t>
            </a:r>
            <a:endParaRPr sz="3600"/>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
        <p:nvSpPr>
          <p:cNvPr id="67" name="Google Shape;67;p13"/>
          <p:cNvSpPr txBox="1"/>
          <p:nvPr/>
        </p:nvSpPr>
        <p:spPr>
          <a:xfrm>
            <a:off x="990525" y="3156600"/>
            <a:ext cx="3830100" cy="1049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600"/>
              </a:spcBef>
              <a:spcAft>
                <a:spcPts val="0"/>
              </a:spcAft>
              <a:buNone/>
            </a:pPr>
            <a:r>
              <a:rPr lang="en" sz="1800">
                <a:solidFill>
                  <a:schemeClr val="lt1"/>
                </a:solidFill>
                <a:latin typeface="Muli Regular"/>
                <a:ea typeface="Muli Regular"/>
                <a:cs typeface="Muli Regular"/>
                <a:sym typeface="Muli Regular"/>
              </a:rPr>
              <a:t>By Christopher Brant, Quan Pham, and Nick Poindexter</a:t>
            </a:r>
            <a:endParaRPr sz="1800">
              <a:solidFill>
                <a:schemeClr val="lt1"/>
              </a:solidFill>
              <a:latin typeface="Muli Regular"/>
              <a:ea typeface="Muli Regular"/>
              <a:cs typeface="Muli Regular"/>
              <a:sym typeface="Muli Regular"/>
            </a:endParaRPr>
          </a:p>
          <a:p>
            <a:pPr indent="0" lvl="0" marL="0" rtl="0" algn="ctr">
              <a:lnSpc>
                <a:spcPct val="115000"/>
              </a:lnSpc>
              <a:spcBef>
                <a:spcPts val="600"/>
              </a:spcBef>
              <a:spcAft>
                <a:spcPts val="0"/>
              </a:spcAft>
              <a:buNone/>
            </a:pPr>
            <a:r>
              <a:rPr lang="en" sz="1800">
                <a:solidFill>
                  <a:schemeClr val="lt1"/>
                </a:solidFill>
                <a:latin typeface="Muli Regular"/>
                <a:ea typeface="Muli Regular"/>
                <a:cs typeface="Muli Regular"/>
                <a:sym typeface="Muli Regular"/>
              </a:rPr>
              <a:t>T.L.B. : Team Let’s Ball</a:t>
            </a:r>
            <a:endParaRPr sz="1800">
              <a:solidFill>
                <a:schemeClr val="lt1"/>
              </a:solidFill>
              <a:latin typeface="Muli Regular"/>
              <a:ea typeface="Muli Regular"/>
              <a:cs typeface="Muli Regular"/>
              <a:sym typeface="Muli Regul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22"/>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57" name="Google Shape;157;p22"/>
          <p:cNvSpPr txBox="1"/>
          <p:nvPr>
            <p:ph idx="4294967295" type="ctrTitle"/>
          </p:nvPr>
        </p:nvSpPr>
        <p:spPr>
          <a:xfrm>
            <a:off x="634525" y="1434475"/>
            <a:ext cx="3332700" cy="198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9600"/>
              <a:t>&gt;99%</a:t>
            </a:r>
            <a:endParaRPr sz="9600"/>
          </a:p>
        </p:txBody>
      </p:sp>
      <p:sp>
        <p:nvSpPr>
          <p:cNvPr id="158" name="Google Shape;158;p22"/>
          <p:cNvSpPr txBox="1"/>
          <p:nvPr>
            <p:ph idx="4294967295" type="subTitle"/>
          </p:nvPr>
        </p:nvSpPr>
        <p:spPr>
          <a:xfrm>
            <a:off x="728750" y="2902850"/>
            <a:ext cx="3332700" cy="1097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t>Hit rate of every TLB configuration we tested in SimpleScalar.  </a:t>
            </a:r>
            <a:endParaRPr sz="1800"/>
          </a:p>
        </p:txBody>
      </p:sp>
      <p:sp>
        <p:nvSpPr>
          <p:cNvPr id="159" name="Google Shape;159;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60" name="Google Shape;160;p22"/>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61" name="Google Shape;161;p22"/>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62" name="Google Shape;162;p22"/>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63" name="Google Shape;163;p22"/>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64" name="Google Shape;164;p22"/>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65" name="Google Shape;165;p22"/>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66" name="Google Shape;166;p22"/>
          <p:cNvCxnSpPr/>
          <p:nvPr/>
        </p:nvCxnSpPr>
        <p:spPr>
          <a:xfrm>
            <a:off x="6958825" y="3257288"/>
            <a:ext cx="664200" cy="383400"/>
          </a:xfrm>
          <a:prstGeom prst="straightConnector1">
            <a:avLst/>
          </a:prstGeom>
          <a:noFill/>
          <a:ln cap="rnd" cmpd="sng" w="19050">
            <a:solidFill>
              <a:schemeClr val="accent3"/>
            </a:solidFill>
            <a:prstDash val="dash"/>
            <a:round/>
            <a:headEnd len="med" w="med" type="none"/>
            <a:tailEnd len="med" w="med" type="none"/>
          </a:ln>
        </p:spPr>
      </p:cxnSp>
      <p:cxnSp>
        <p:nvCxnSpPr>
          <p:cNvPr id="167" name="Google Shape;167;p22"/>
          <p:cNvCxnSpPr/>
          <p:nvPr/>
        </p:nvCxnSpPr>
        <p:spPr>
          <a:xfrm>
            <a:off x="4910575" y="2035238"/>
            <a:ext cx="559800" cy="323100"/>
          </a:xfrm>
          <a:prstGeom prst="straightConnector1">
            <a:avLst/>
          </a:prstGeom>
          <a:noFill/>
          <a:ln cap="rnd" cmpd="sng" w="19050">
            <a:solidFill>
              <a:schemeClr val="accent6"/>
            </a:solidFill>
            <a:prstDash val="dash"/>
            <a:round/>
            <a:headEnd len="med" w="med" type="none"/>
            <a:tailEnd len="med" w="med" type="none"/>
          </a:ln>
        </p:spPr>
      </p:cxnSp>
      <p:pic>
        <p:nvPicPr>
          <p:cNvPr id="168" name="Google Shape;168;p22"/>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69" name="Google Shape;169;p22"/>
          <p:cNvCxnSpPr/>
          <p:nvPr/>
        </p:nvCxnSpPr>
        <p:spPr>
          <a:xfrm flipH="1">
            <a:off x="4637575" y="3181088"/>
            <a:ext cx="936600" cy="540900"/>
          </a:xfrm>
          <a:prstGeom prst="straightConnector1">
            <a:avLst/>
          </a:prstGeom>
          <a:noFill/>
          <a:ln cap="rnd" cmpd="sng" w="19050">
            <a:solidFill>
              <a:schemeClr val="accent3"/>
            </a:solidFill>
            <a:prstDash val="dash"/>
            <a:round/>
            <a:headEnd len="med" w="med" type="none"/>
            <a:tailEnd len="med" w="med" type="none"/>
          </a:ln>
        </p:spPr>
      </p:cxnSp>
      <p:cxnSp>
        <p:nvCxnSpPr>
          <p:cNvPr id="170" name="Google Shape;170;p22"/>
          <p:cNvCxnSpPr/>
          <p:nvPr/>
        </p:nvCxnSpPr>
        <p:spPr>
          <a:xfrm flipH="1">
            <a:off x="6910225" y="2111438"/>
            <a:ext cx="559800" cy="323100"/>
          </a:xfrm>
          <a:prstGeom prst="straightConnector1">
            <a:avLst/>
          </a:prstGeom>
          <a:noFill/>
          <a:ln cap="rnd" cmpd="sng" w="19050">
            <a:solidFill>
              <a:schemeClr val="accent1"/>
            </a:solidFill>
            <a:prstDash val="dash"/>
            <a:round/>
            <a:headEnd len="med" w="med" type="none"/>
            <a:tailEnd len="med" w="med" type="none"/>
          </a:ln>
        </p:spPr>
      </p:cxnSp>
      <p:pic>
        <p:nvPicPr>
          <p:cNvPr id="171" name="Google Shape;171;p22"/>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72" name="Google Shape;172;p22"/>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73" name="Google Shape;173;p22"/>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74" name="Google Shape;174;p22"/>
          <p:cNvSpPr/>
          <p:nvPr/>
        </p:nvSpPr>
        <p:spPr>
          <a:xfrm>
            <a:off x="6114350" y="1645250"/>
            <a:ext cx="190800" cy="476700"/>
          </a:xfrm>
          <a:prstGeom prst="upDownArrow">
            <a:avLst>
              <a:gd fmla="val 50000" name="adj1"/>
              <a:gd fmla="val 50000" name="adj2"/>
            </a:avLst>
          </a:prstGeom>
          <a:gradFill>
            <a:gsLst>
              <a:gs pos="0">
                <a:schemeClr val="accent4"/>
              </a:gs>
              <a:gs pos="100000">
                <a:srgbClr val="00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580550" y="205975"/>
            <a:ext cx="6925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Discussion of Results (cont.)</a:t>
            </a:r>
            <a:endParaRPr/>
          </a:p>
        </p:txBody>
      </p:sp>
      <p:sp>
        <p:nvSpPr>
          <p:cNvPr id="180" name="Google Shape;180;p23"/>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p>
            <a:pPr indent="-330200" lvl="0" marL="457200" rtl="0" algn="l">
              <a:spcBef>
                <a:spcPts val="600"/>
              </a:spcBef>
              <a:spcAft>
                <a:spcPts val="0"/>
              </a:spcAft>
              <a:buSzPts val="1600"/>
              <a:buChar char="⬡"/>
            </a:pPr>
            <a:r>
              <a:rPr lang="en" sz="1600"/>
              <a:t>Including a TLB will increase the complexity of the design but will also decrease CPI and AMAT</a:t>
            </a:r>
            <a:endParaRPr sz="1600"/>
          </a:p>
          <a:p>
            <a:pPr indent="-330200" lvl="0" marL="457200" rtl="0" algn="l">
              <a:spcBef>
                <a:spcPts val="0"/>
              </a:spcBef>
              <a:spcAft>
                <a:spcPts val="0"/>
              </a:spcAft>
              <a:buSzPts val="1600"/>
              <a:buChar char="⬡"/>
            </a:pPr>
            <a:r>
              <a:rPr lang="en" sz="1600"/>
              <a:t>As seen in our CPI results slide, it can be observed that the CPI increases in the case that the TLB replacement policy is changed from LRU to random.</a:t>
            </a:r>
            <a:endParaRPr sz="1600"/>
          </a:p>
          <a:p>
            <a:pPr indent="-330200" lvl="0" marL="457200" rtl="0" algn="l">
              <a:spcBef>
                <a:spcPts val="0"/>
              </a:spcBef>
              <a:spcAft>
                <a:spcPts val="0"/>
              </a:spcAft>
              <a:buSzPts val="1600"/>
              <a:buChar char="⬡"/>
            </a:pPr>
            <a:r>
              <a:rPr lang="en" sz="1600"/>
              <a:t>The changes in results between the different TLB configurations with regards to performance in the metrics that we recorded was relatively small, even when we changed the associativity and replacement policy for our final configuration.</a:t>
            </a:r>
            <a:endParaRPr sz="1600"/>
          </a:p>
        </p:txBody>
      </p:sp>
      <p:sp>
        <p:nvSpPr>
          <p:cNvPr id="181" name="Google Shape;181;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Conclusions</a:t>
            </a:r>
            <a:endParaRPr/>
          </a:p>
        </p:txBody>
      </p:sp>
      <p:sp>
        <p:nvSpPr>
          <p:cNvPr id="187" name="Google Shape;187;p24"/>
          <p:cNvSpPr txBox="1"/>
          <p:nvPr>
            <p:ph idx="1" type="body"/>
          </p:nvPr>
        </p:nvSpPr>
        <p:spPr>
          <a:xfrm>
            <a:off x="580550" y="1209075"/>
            <a:ext cx="6014400" cy="31617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sz="1800"/>
              <a:t>It can be concluded that introducing a TLB for fast memory address translation does have an impact on system performance, as our results were able illustrate with our high TLB miss latency.  If that latency were to be reduced we would expect that performance would be better than not having a TLB at all.</a:t>
            </a:r>
            <a:endParaRPr sz="1800"/>
          </a:p>
          <a:p>
            <a:pPr indent="-342900" lvl="0" marL="457200" rtl="0" algn="l">
              <a:spcBef>
                <a:spcPts val="0"/>
              </a:spcBef>
              <a:spcAft>
                <a:spcPts val="0"/>
              </a:spcAft>
              <a:buSzPts val="1800"/>
              <a:buChar char="⬡"/>
            </a:pPr>
            <a:r>
              <a:rPr lang="en" sz="1800"/>
              <a:t>Just as well, it can be concluded that changing the TLB replacement policy to be random replacement instead of LRU will reduce the performance of the overall system.</a:t>
            </a:r>
            <a:endParaRPr sz="1800"/>
          </a:p>
        </p:txBody>
      </p:sp>
      <p:sp>
        <p:nvSpPr>
          <p:cNvPr id="188" name="Google Shape;188;p2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Future Work and Limitations</a:t>
            </a:r>
            <a:endParaRPr/>
          </a:p>
        </p:txBody>
      </p:sp>
      <p:sp>
        <p:nvSpPr>
          <p:cNvPr id="194" name="Google Shape;194;p25"/>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sz="1800"/>
              <a:t>Prior to finishing our report we would like to run the same tests again, but with a much lower TLB miss latency than we have currently.</a:t>
            </a:r>
            <a:endParaRPr sz="1800"/>
          </a:p>
          <a:p>
            <a:pPr indent="-342900" lvl="0" marL="457200" rtl="0" algn="l">
              <a:spcBef>
                <a:spcPts val="0"/>
              </a:spcBef>
              <a:spcAft>
                <a:spcPts val="0"/>
              </a:spcAft>
              <a:buSzPts val="1800"/>
              <a:buChar char="⬡"/>
            </a:pPr>
            <a:r>
              <a:rPr lang="en" sz="1800"/>
              <a:t>One thing we could have done differently is also run tests that contained more data accesses.</a:t>
            </a:r>
            <a:endParaRPr sz="1800"/>
          </a:p>
          <a:p>
            <a:pPr indent="-342900" lvl="0" marL="457200" rtl="0" algn="l">
              <a:spcBef>
                <a:spcPts val="0"/>
              </a:spcBef>
              <a:spcAft>
                <a:spcPts val="0"/>
              </a:spcAft>
              <a:buSzPts val="1800"/>
              <a:buChar char="⬡"/>
            </a:pPr>
            <a:r>
              <a:rPr lang="en" sz="1800"/>
              <a:t>The reason we could not is that the cross compiler no longer could be compiled/installed correctly on our VMs, and therefore we were unable to compile our own programs for testing purposes.</a:t>
            </a:r>
            <a:endParaRPr sz="1800"/>
          </a:p>
        </p:txBody>
      </p:sp>
      <p:sp>
        <p:nvSpPr>
          <p:cNvPr id="195" name="Google Shape;195;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01" name="Google Shape;201;p26"/>
          <p:cNvSpPr txBox="1"/>
          <p:nvPr>
            <p:ph idx="4294967295" type="ctrTitle"/>
          </p:nvPr>
        </p:nvSpPr>
        <p:spPr>
          <a:xfrm>
            <a:off x="685800" y="1341750"/>
            <a:ext cx="3617400" cy="928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800"/>
              <a:t>Thanks for Watching!</a:t>
            </a:r>
            <a:endParaRPr sz="4800"/>
          </a:p>
        </p:txBody>
      </p:sp>
      <p:sp>
        <p:nvSpPr>
          <p:cNvPr id="202" name="Google Shape;202;p26"/>
          <p:cNvSpPr txBox="1"/>
          <p:nvPr>
            <p:ph idx="4294967295" type="subTitle"/>
          </p:nvPr>
        </p:nvSpPr>
        <p:spPr>
          <a:xfrm>
            <a:off x="685800" y="2302047"/>
            <a:ext cx="3617400" cy="1499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800">
                <a:latin typeface="Muli"/>
                <a:ea typeface="Muli"/>
                <a:cs typeface="Muli"/>
                <a:sym typeface="Muli"/>
              </a:rPr>
              <a:t>Any questions?</a:t>
            </a:r>
            <a:endParaRPr b="1" sz="1800">
              <a:latin typeface="Muli"/>
              <a:ea typeface="Muli"/>
              <a:cs typeface="Muli"/>
              <a:sym typeface="Muli"/>
            </a:endParaRPr>
          </a:p>
          <a:p>
            <a:pPr indent="0" lvl="0" marL="0" rtl="0" algn="l">
              <a:spcBef>
                <a:spcPts val="600"/>
              </a:spcBef>
              <a:spcAft>
                <a:spcPts val="0"/>
              </a:spcAft>
              <a:buNone/>
            </a:pPr>
            <a:r>
              <a:rPr lang="en" sz="1800"/>
              <a:t>Please contact us via email</a:t>
            </a:r>
            <a:endParaRPr sz="1800"/>
          </a:p>
          <a:p>
            <a:pPr indent="0" lvl="0" marL="0" rtl="0" algn="l">
              <a:spcBef>
                <a:spcPts val="600"/>
              </a:spcBef>
              <a:spcAft>
                <a:spcPts val="0"/>
              </a:spcAft>
              <a:buNone/>
            </a:pPr>
            <a:r>
              <a:rPr lang="en" sz="1800"/>
              <a:t>	</a:t>
            </a:r>
            <a:r>
              <a:rPr lang="en" sz="1800">
                <a:solidFill>
                  <a:schemeClr val="hlink"/>
                </a:solidFill>
                <a:uFill>
                  <a:noFill/>
                </a:uFill>
                <a:hlinkClick r:id="rId3"/>
              </a:rPr>
              <a:t>quanpham@ufl.edu</a:t>
            </a:r>
            <a:endParaRPr sz="1800"/>
          </a:p>
          <a:p>
            <a:pPr indent="0" lvl="0" marL="0" rtl="0" algn="l">
              <a:spcBef>
                <a:spcPts val="600"/>
              </a:spcBef>
              <a:spcAft>
                <a:spcPts val="0"/>
              </a:spcAft>
              <a:buNone/>
            </a:pPr>
            <a:r>
              <a:rPr lang="en" sz="1800"/>
              <a:t>	</a:t>
            </a:r>
            <a:r>
              <a:rPr lang="en" sz="1800">
                <a:solidFill>
                  <a:schemeClr val="hlink"/>
                </a:solidFill>
                <a:uFill>
                  <a:noFill/>
                </a:uFill>
                <a:hlinkClick r:id="rId4"/>
              </a:rPr>
              <a:t>cdbrant@ufl.edu</a:t>
            </a:r>
            <a:endParaRPr sz="1800"/>
          </a:p>
          <a:p>
            <a:pPr indent="0" lvl="0" marL="0" rtl="0" algn="l">
              <a:spcBef>
                <a:spcPts val="600"/>
              </a:spcBef>
              <a:spcAft>
                <a:spcPts val="0"/>
              </a:spcAft>
              <a:buNone/>
            </a:pPr>
            <a:r>
              <a:rPr lang="en" sz="1800"/>
              <a:t>	npoindexter@ufl.edu</a:t>
            </a:r>
            <a:endParaRPr sz="1800"/>
          </a:p>
        </p:txBody>
      </p:sp>
      <p:pic>
        <p:nvPicPr>
          <p:cNvPr id="203" name="Google Shape;203;p26"/>
          <p:cNvPicPr preferRelativeResize="0"/>
          <p:nvPr/>
        </p:nvPicPr>
        <p:blipFill>
          <a:blip r:embed="rId5">
            <a:alphaModFix/>
          </a:blip>
          <a:stretch>
            <a:fillRect/>
          </a:stretch>
        </p:blipFill>
        <p:spPr>
          <a:xfrm>
            <a:off x="3924900" y="2681025"/>
            <a:ext cx="3171324" cy="1889775"/>
          </a:xfrm>
          <a:prstGeom prst="rect">
            <a:avLst/>
          </a:prstGeom>
          <a:noFill/>
          <a:ln>
            <a:noFill/>
          </a:ln>
        </p:spPr>
      </p:pic>
      <p:pic>
        <p:nvPicPr>
          <p:cNvPr id="204" name="Google Shape;204;p26"/>
          <p:cNvPicPr preferRelativeResize="0"/>
          <p:nvPr/>
        </p:nvPicPr>
        <p:blipFill>
          <a:blip r:embed="rId6">
            <a:alphaModFix/>
          </a:blip>
          <a:stretch>
            <a:fillRect/>
          </a:stretch>
        </p:blipFill>
        <p:spPr>
          <a:xfrm>
            <a:off x="5160014" y="1914980"/>
            <a:ext cx="548700" cy="1597701"/>
          </a:xfrm>
          <a:prstGeom prst="rect">
            <a:avLst/>
          </a:prstGeom>
          <a:noFill/>
          <a:ln>
            <a:noFill/>
          </a:ln>
        </p:spPr>
      </p:pic>
      <p:pic>
        <p:nvPicPr>
          <p:cNvPr id="205" name="Google Shape;205;p26"/>
          <p:cNvPicPr preferRelativeResize="0"/>
          <p:nvPr/>
        </p:nvPicPr>
        <p:blipFill>
          <a:blip r:embed="rId7">
            <a:alphaModFix/>
          </a:blip>
          <a:stretch>
            <a:fillRect/>
          </a:stretch>
        </p:blipFill>
        <p:spPr>
          <a:xfrm>
            <a:off x="4978284" y="685925"/>
            <a:ext cx="1279700" cy="149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Introduction</a:t>
            </a:r>
            <a:endParaRPr/>
          </a:p>
        </p:txBody>
      </p:sp>
      <p:sp>
        <p:nvSpPr>
          <p:cNvPr id="73" name="Google Shape;73;p14"/>
          <p:cNvSpPr txBox="1"/>
          <p:nvPr>
            <p:ph idx="1" type="body"/>
          </p:nvPr>
        </p:nvSpPr>
        <p:spPr>
          <a:xfrm>
            <a:off x="580550" y="1352550"/>
            <a:ext cx="2262900" cy="3202200"/>
          </a:xfrm>
          <a:prstGeom prst="rect">
            <a:avLst/>
          </a:prstGeom>
        </p:spPr>
        <p:txBody>
          <a:bodyPr anchorCtr="0" anchor="t" bIns="0" lIns="0" spcFirstLastPara="1" rIns="0" wrap="square" tIns="0">
            <a:noAutofit/>
          </a:bodyPr>
          <a:lstStyle/>
          <a:p>
            <a:pPr indent="-330200" lvl="0" marL="457200" rtl="0" algn="l">
              <a:spcBef>
                <a:spcPts val="600"/>
              </a:spcBef>
              <a:spcAft>
                <a:spcPts val="0"/>
              </a:spcAft>
              <a:buSzPts val="1600"/>
              <a:buChar char="⬡"/>
            </a:pPr>
            <a:r>
              <a:rPr lang="en"/>
              <a:t>A Translation Lookaside buffer is a hardware module that stores recent virtual address to physical address translations</a:t>
            </a:r>
            <a:endParaRPr/>
          </a:p>
          <a:p>
            <a:pPr indent="0" lvl="0" marL="457200" rtl="0" algn="l">
              <a:spcBef>
                <a:spcPts val="600"/>
              </a:spcBef>
              <a:spcAft>
                <a:spcPts val="0"/>
              </a:spcAft>
              <a:buNone/>
            </a:pPr>
            <a:r>
              <a:t/>
            </a:r>
            <a:endParaRPr sz="1400"/>
          </a:p>
        </p:txBody>
      </p:sp>
      <p:sp>
        <p:nvSpPr>
          <p:cNvPr id="74" name="Google Shape;74;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75" name="Google Shape;75;p14"/>
          <p:cNvSpPr txBox="1"/>
          <p:nvPr>
            <p:ph idx="2" type="body"/>
          </p:nvPr>
        </p:nvSpPr>
        <p:spPr>
          <a:xfrm>
            <a:off x="3128925" y="1352550"/>
            <a:ext cx="2084400" cy="3202200"/>
          </a:xfrm>
          <a:prstGeom prst="rect">
            <a:avLst/>
          </a:prstGeom>
        </p:spPr>
        <p:txBody>
          <a:bodyPr anchorCtr="0" anchor="t" bIns="0" lIns="0" spcFirstLastPara="1" rIns="0" wrap="square" tIns="0">
            <a:noAutofit/>
          </a:bodyPr>
          <a:lstStyle/>
          <a:p>
            <a:pPr indent="-330200" lvl="0" marL="457200" rtl="0" algn="l">
              <a:spcBef>
                <a:spcPts val="600"/>
              </a:spcBef>
              <a:spcAft>
                <a:spcPts val="0"/>
              </a:spcAft>
              <a:buSzPts val="1600"/>
              <a:buChar char="⬡"/>
            </a:pPr>
            <a:r>
              <a:rPr lang="en"/>
              <a:t>TLBs are typically used to reduce the overhead related to accessing virtual memory and therefore increase performance</a:t>
            </a:r>
            <a:endParaRPr/>
          </a:p>
        </p:txBody>
      </p:sp>
      <p:sp>
        <p:nvSpPr>
          <p:cNvPr id="76" name="Google Shape;76;p14"/>
          <p:cNvSpPr txBox="1"/>
          <p:nvPr>
            <p:ph idx="3" type="body"/>
          </p:nvPr>
        </p:nvSpPr>
        <p:spPr>
          <a:xfrm>
            <a:off x="5361725" y="1352550"/>
            <a:ext cx="2084400" cy="3202200"/>
          </a:xfrm>
          <a:prstGeom prst="rect">
            <a:avLst/>
          </a:prstGeom>
        </p:spPr>
        <p:txBody>
          <a:bodyPr anchorCtr="0" anchor="t" bIns="0" lIns="0" spcFirstLastPara="1" rIns="0" wrap="square" tIns="0">
            <a:noAutofit/>
          </a:bodyPr>
          <a:lstStyle/>
          <a:p>
            <a:pPr indent="-330200" lvl="0" marL="457200" rtl="0" algn="l">
              <a:spcBef>
                <a:spcPts val="600"/>
              </a:spcBef>
              <a:spcAft>
                <a:spcPts val="0"/>
              </a:spcAft>
              <a:buSzPts val="1600"/>
              <a:buChar char="⬡"/>
            </a:pPr>
            <a:r>
              <a:rPr lang="en"/>
              <a:t>Since CPUs access virtual memory via both instruction fetch and loads/stores, there can be both instruction and data tlbs</a:t>
            </a:r>
            <a:endParaRPr/>
          </a:p>
        </p:txBody>
      </p:sp>
      <p:pic>
        <p:nvPicPr>
          <p:cNvPr id="77" name="Google Shape;77;p14"/>
          <p:cNvPicPr preferRelativeResize="0"/>
          <p:nvPr/>
        </p:nvPicPr>
        <p:blipFill>
          <a:blip r:embed="rId3">
            <a:alphaModFix/>
          </a:blip>
          <a:stretch>
            <a:fillRect/>
          </a:stretch>
        </p:blipFill>
        <p:spPr>
          <a:xfrm>
            <a:off x="7083714" y="652012"/>
            <a:ext cx="1717628" cy="8976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5"/>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Experiment Description</a:t>
            </a:r>
            <a:endParaRPr/>
          </a:p>
        </p:txBody>
      </p:sp>
      <p:sp>
        <p:nvSpPr>
          <p:cNvPr id="83" name="Google Shape;83;p15"/>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5 different TLB configurations:</a:t>
            </a:r>
            <a:endParaRPr/>
          </a:p>
          <a:p>
            <a:pPr indent="-381000" lvl="1" marL="914400" rtl="0" algn="l">
              <a:spcBef>
                <a:spcPts val="0"/>
              </a:spcBef>
              <a:spcAft>
                <a:spcPts val="0"/>
              </a:spcAft>
              <a:buSzPts val="2400"/>
              <a:buChar char="∙"/>
            </a:pPr>
            <a:r>
              <a:rPr lang="en"/>
              <a:t>No TLB for instructions nor for data</a:t>
            </a:r>
            <a:endParaRPr/>
          </a:p>
          <a:p>
            <a:pPr indent="-381000" lvl="1" marL="914400" rtl="0" algn="l">
              <a:spcBef>
                <a:spcPts val="0"/>
              </a:spcBef>
              <a:spcAft>
                <a:spcPts val="0"/>
              </a:spcAft>
              <a:buSzPts val="2400"/>
              <a:buChar char="∙"/>
            </a:pPr>
            <a:r>
              <a:rPr lang="en"/>
              <a:t>Instruction TLB and no data TLB</a:t>
            </a:r>
            <a:endParaRPr/>
          </a:p>
          <a:p>
            <a:pPr indent="-381000" lvl="1" marL="914400" rtl="0" algn="l">
              <a:spcBef>
                <a:spcPts val="0"/>
              </a:spcBef>
              <a:spcAft>
                <a:spcPts val="0"/>
              </a:spcAft>
              <a:buSzPts val="2400"/>
              <a:buChar char="∙"/>
            </a:pPr>
            <a:r>
              <a:rPr lang="en"/>
              <a:t>Data TLB and no instruction TLB</a:t>
            </a:r>
            <a:endParaRPr/>
          </a:p>
          <a:p>
            <a:pPr indent="-381000" lvl="1" marL="914400" rtl="0" algn="l">
              <a:spcBef>
                <a:spcPts val="0"/>
              </a:spcBef>
              <a:spcAft>
                <a:spcPts val="0"/>
              </a:spcAft>
              <a:buSzPts val="2400"/>
              <a:buChar char="∙"/>
            </a:pPr>
            <a:r>
              <a:rPr lang="en"/>
              <a:t>Both instruction TLB and data TLB</a:t>
            </a:r>
            <a:endParaRPr/>
          </a:p>
          <a:p>
            <a:pPr indent="-381000" lvl="1" marL="914400" rtl="0" algn="l">
              <a:spcBef>
                <a:spcPts val="0"/>
              </a:spcBef>
              <a:spcAft>
                <a:spcPts val="0"/>
              </a:spcAft>
              <a:buSzPts val="2400"/>
              <a:buChar char="∙"/>
            </a:pPr>
            <a:r>
              <a:rPr lang="en"/>
              <a:t>Both TLBs with full associativity and random replacement policy</a:t>
            </a:r>
            <a:endParaRPr/>
          </a:p>
        </p:txBody>
      </p:sp>
      <p:sp>
        <p:nvSpPr>
          <p:cNvPr id="84" name="Google Shape;84;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85" name="Google Shape;85;p15"/>
          <p:cNvPicPr preferRelativeResize="0"/>
          <p:nvPr/>
        </p:nvPicPr>
        <p:blipFill>
          <a:blip r:embed="rId3">
            <a:alphaModFix/>
          </a:blip>
          <a:stretch>
            <a:fillRect/>
          </a:stretch>
        </p:blipFill>
        <p:spPr>
          <a:xfrm>
            <a:off x="7823266" y="573812"/>
            <a:ext cx="1019495" cy="1122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Experiment Description</a:t>
            </a:r>
            <a:endParaRPr/>
          </a:p>
        </p:txBody>
      </p:sp>
      <p:sp>
        <p:nvSpPr>
          <p:cNvPr id="91" name="Google Shape;91;p16"/>
          <p:cNvSpPr txBox="1"/>
          <p:nvPr>
            <p:ph idx="1" type="body"/>
          </p:nvPr>
        </p:nvSpPr>
        <p:spPr>
          <a:xfrm>
            <a:off x="580550" y="1352550"/>
            <a:ext cx="6430500" cy="31617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5 pre-compiled benchmark binary files:</a:t>
            </a:r>
            <a:endParaRPr/>
          </a:p>
          <a:p>
            <a:pPr indent="-381000" lvl="1" marL="914400" rtl="0" algn="l">
              <a:spcBef>
                <a:spcPts val="0"/>
              </a:spcBef>
              <a:spcAft>
                <a:spcPts val="0"/>
              </a:spcAft>
              <a:buSzPts val="2400"/>
              <a:buChar char="∙"/>
            </a:pPr>
            <a:r>
              <a:rPr lang="en"/>
              <a:t>fmath: floating point math</a:t>
            </a:r>
            <a:endParaRPr/>
          </a:p>
          <a:p>
            <a:pPr indent="-381000" lvl="1" marL="914400" rtl="0" algn="l">
              <a:spcBef>
                <a:spcPts val="0"/>
              </a:spcBef>
              <a:spcAft>
                <a:spcPts val="0"/>
              </a:spcAft>
              <a:buSzPts val="2400"/>
              <a:buChar char="∙"/>
            </a:pPr>
            <a:r>
              <a:rPr lang="en"/>
              <a:t>llong: long long math</a:t>
            </a:r>
            <a:endParaRPr/>
          </a:p>
          <a:p>
            <a:pPr indent="-381000" lvl="1" marL="914400" rtl="0" algn="l">
              <a:spcBef>
                <a:spcPts val="0"/>
              </a:spcBef>
              <a:spcAft>
                <a:spcPts val="0"/>
              </a:spcAft>
              <a:buSzPts val="2400"/>
              <a:buChar char="∙"/>
            </a:pPr>
            <a:r>
              <a:rPr lang="en"/>
              <a:t>lswlr: print ‘hello world’</a:t>
            </a:r>
            <a:endParaRPr/>
          </a:p>
          <a:p>
            <a:pPr indent="-381000" lvl="1" marL="914400" rtl="0" algn="l">
              <a:spcBef>
                <a:spcPts val="0"/>
              </a:spcBef>
              <a:spcAft>
                <a:spcPts val="0"/>
              </a:spcAft>
              <a:buSzPts val="2400"/>
              <a:buChar char="∙"/>
            </a:pPr>
            <a:r>
              <a:rPr lang="en"/>
              <a:t>math: integer math</a:t>
            </a:r>
            <a:endParaRPr/>
          </a:p>
          <a:p>
            <a:pPr indent="-381000" lvl="1" marL="914400" rtl="0" algn="l">
              <a:spcBef>
                <a:spcPts val="0"/>
              </a:spcBef>
              <a:spcAft>
                <a:spcPts val="0"/>
              </a:spcAft>
              <a:buSzPts val="2400"/>
              <a:buChar char="∙"/>
            </a:pPr>
            <a:r>
              <a:rPr lang="en"/>
              <a:t>printf: print extended output to terminal</a:t>
            </a:r>
            <a:endParaRPr/>
          </a:p>
        </p:txBody>
      </p:sp>
      <p:sp>
        <p:nvSpPr>
          <p:cNvPr id="92" name="Google Shape;92;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93" name="Google Shape;93;p16"/>
          <p:cNvPicPr preferRelativeResize="0"/>
          <p:nvPr/>
        </p:nvPicPr>
        <p:blipFill>
          <a:blip r:embed="rId3">
            <a:alphaModFix/>
          </a:blip>
          <a:stretch>
            <a:fillRect/>
          </a:stretch>
        </p:blipFill>
        <p:spPr>
          <a:xfrm>
            <a:off x="7842516" y="573787"/>
            <a:ext cx="1019495" cy="1122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Experiment Description</a:t>
            </a:r>
            <a:endParaRPr/>
          </a:p>
        </p:txBody>
      </p:sp>
      <p:sp>
        <p:nvSpPr>
          <p:cNvPr id="99" name="Google Shape;99;p17"/>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Simulate every combination of TLB configuration and binary file</a:t>
            </a:r>
            <a:endParaRPr/>
          </a:p>
          <a:p>
            <a:pPr indent="-381000" lvl="0" marL="457200" rtl="0" algn="l">
              <a:spcBef>
                <a:spcPts val="0"/>
              </a:spcBef>
              <a:spcAft>
                <a:spcPts val="0"/>
              </a:spcAft>
              <a:buSzPts val="2400"/>
              <a:buChar char="⬡"/>
            </a:pPr>
            <a:r>
              <a:rPr lang="en"/>
              <a:t>Intentionally have high TLB miss latency to exaggerate consequences</a:t>
            </a:r>
            <a:endParaRPr/>
          </a:p>
          <a:p>
            <a:pPr indent="-381000" lvl="0" marL="457200" rtl="0" algn="l">
              <a:spcBef>
                <a:spcPts val="0"/>
              </a:spcBef>
              <a:spcAft>
                <a:spcPts val="0"/>
              </a:spcAft>
              <a:buSzPts val="2400"/>
              <a:buChar char="⬡"/>
            </a:pPr>
            <a:r>
              <a:rPr lang="en"/>
              <a:t>Metrics of interest:</a:t>
            </a:r>
            <a:endParaRPr/>
          </a:p>
          <a:p>
            <a:pPr indent="-381000" lvl="1" marL="914400" rtl="0" algn="l">
              <a:spcBef>
                <a:spcPts val="0"/>
              </a:spcBef>
              <a:spcAft>
                <a:spcPts val="0"/>
              </a:spcAft>
              <a:buSzPts val="2400"/>
              <a:buChar char="∙"/>
            </a:pPr>
            <a:r>
              <a:rPr lang="en"/>
              <a:t>AMAT</a:t>
            </a:r>
            <a:endParaRPr/>
          </a:p>
          <a:p>
            <a:pPr indent="-381000" lvl="1" marL="914400" rtl="0" algn="l">
              <a:spcBef>
                <a:spcPts val="0"/>
              </a:spcBef>
              <a:spcAft>
                <a:spcPts val="0"/>
              </a:spcAft>
              <a:buSzPts val="2400"/>
              <a:buChar char="∙"/>
            </a:pPr>
            <a:r>
              <a:rPr lang="en"/>
              <a:t>TLB hit rate/utilization</a:t>
            </a:r>
            <a:endParaRPr/>
          </a:p>
          <a:p>
            <a:pPr indent="-381000" lvl="1" marL="914400" rtl="0" algn="l">
              <a:spcBef>
                <a:spcPts val="0"/>
              </a:spcBef>
              <a:spcAft>
                <a:spcPts val="0"/>
              </a:spcAft>
              <a:buSzPts val="2400"/>
              <a:buChar char="∙"/>
            </a:pPr>
            <a:r>
              <a:rPr lang="en"/>
              <a:t>CPI</a:t>
            </a:r>
            <a:endParaRPr/>
          </a:p>
        </p:txBody>
      </p:sp>
      <p:sp>
        <p:nvSpPr>
          <p:cNvPr id="100" name="Google Shape;100;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01" name="Google Shape;101;p17"/>
          <p:cNvPicPr preferRelativeResize="0"/>
          <p:nvPr/>
        </p:nvPicPr>
        <p:blipFill>
          <a:blip r:embed="rId3">
            <a:alphaModFix/>
          </a:blip>
          <a:stretch>
            <a:fillRect/>
          </a:stretch>
        </p:blipFill>
        <p:spPr>
          <a:xfrm>
            <a:off x="7833716" y="594687"/>
            <a:ext cx="1019495" cy="1122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Google Shape;106;p18"/>
          <p:cNvPicPr preferRelativeResize="0"/>
          <p:nvPr/>
        </p:nvPicPr>
        <p:blipFill>
          <a:blip r:embed="rId3">
            <a:alphaModFix/>
          </a:blip>
          <a:stretch>
            <a:fillRect/>
          </a:stretch>
        </p:blipFill>
        <p:spPr>
          <a:xfrm>
            <a:off x="887200" y="1242475"/>
            <a:ext cx="4114300" cy="3085725"/>
          </a:xfrm>
          <a:prstGeom prst="rect">
            <a:avLst/>
          </a:prstGeom>
          <a:noFill/>
          <a:ln>
            <a:noFill/>
          </a:ln>
          <a:effectLst>
            <a:outerShdw blurRad="128588" rotWithShape="0" algn="bl" dir="5400000" dist="133350">
              <a:srgbClr val="000000">
                <a:alpha val="50000"/>
              </a:srgbClr>
            </a:outerShdw>
          </a:effectLst>
        </p:spPr>
      </p:pic>
      <p:sp>
        <p:nvSpPr>
          <p:cNvPr id="107" name="Google Shape;107;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08" name="Google Shape;108;p18"/>
          <p:cNvSpPr txBox="1"/>
          <p:nvPr>
            <p:ph type="title"/>
          </p:nvPr>
        </p:nvSpPr>
        <p:spPr>
          <a:xfrm>
            <a:off x="580550" y="233850"/>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Metrics: AMAT</a:t>
            </a:r>
            <a:endParaRPr/>
          </a:p>
        </p:txBody>
      </p:sp>
      <p:pic>
        <p:nvPicPr>
          <p:cNvPr id="109" name="Google Shape;109;p18"/>
          <p:cNvPicPr preferRelativeResize="0"/>
          <p:nvPr/>
        </p:nvPicPr>
        <p:blipFill>
          <a:blip r:embed="rId4">
            <a:alphaModFix/>
          </a:blip>
          <a:stretch>
            <a:fillRect/>
          </a:stretch>
        </p:blipFill>
        <p:spPr>
          <a:xfrm>
            <a:off x="5648575" y="2121149"/>
            <a:ext cx="3072271" cy="1830750"/>
          </a:xfrm>
          <a:prstGeom prst="rect">
            <a:avLst/>
          </a:prstGeom>
          <a:noFill/>
          <a:ln>
            <a:noFill/>
          </a:ln>
        </p:spPr>
      </p:pic>
      <p:pic>
        <p:nvPicPr>
          <p:cNvPr id="110" name="Google Shape;110;p18"/>
          <p:cNvPicPr preferRelativeResize="0"/>
          <p:nvPr/>
        </p:nvPicPr>
        <p:blipFill>
          <a:blip r:embed="rId5">
            <a:alphaModFix/>
          </a:blip>
          <a:stretch>
            <a:fillRect/>
          </a:stretch>
        </p:blipFill>
        <p:spPr>
          <a:xfrm rot="-924841">
            <a:off x="6612324" y="1735341"/>
            <a:ext cx="1144774" cy="1247123"/>
          </a:xfrm>
          <a:prstGeom prst="rect">
            <a:avLst/>
          </a:prstGeom>
          <a:noFill/>
          <a:ln>
            <a:noFill/>
          </a:ln>
        </p:spPr>
      </p:pic>
      <p:pic>
        <p:nvPicPr>
          <p:cNvPr id="111" name="Google Shape;111;p18"/>
          <p:cNvPicPr preferRelativeResize="0"/>
          <p:nvPr/>
        </p:nvPicPr>
        <p:blipFill>
          <a:blip r:embed="rId6">
            <a:alphaModFix/>
          </a:blip>
          <a:stretch>
            <a:fillRect/>
          </a:stretch>
        </p:blipFill>
        <p:spPr>
          <a:xfrm>
            <a:off x="6612315" y="1561390"/>
            <a:ext cx="1144775" cy="1595000"/>
          </a:xfrm>
          <a:prstGeom prst="rect">
            <a:avLst/>
          </a:prstGeom>
          <a:noFill/>
          <a:ln>
            <a:noFill/>
          </a:ln>
        </p:spPr>
      </p:pic>
      <p:sp>
        <p:nvSpPr>
          <p:cNvPr id="112" name="Google Shape;112;p18"/>
          <p:cNvSpPr txBox="1"/>
          <p:nvPr/>
        </p:nvSpPr>
        <p:spPr>
          <a:xfrm>
            <a:off x="813500" y="4414150"/>
            <a:ext cx="4188000" cy="335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800">
                <a:solidFill>
                  <a:srgbClr val="00FFFF"/>
                </a:solidFill>
                <a:latin typeface="Muli Regular"/>
                <a:ea typeface="Muli Regular"/>
                <a:cs typeface="Muli Regular"/>
                <a:sym typeface="Muli Regular"/>
              </a:rPr>
              <a:t>p</a:t>
            </a:r>
            <a:r>
              <a:rPr lang="en" sz="1800">
                <a:solidFill>
                  <a:srgbClr val="00FFFF"/>
                </a:solidFill>
                <a:latin typeface="Muli Regular"/>
                <a:ea typeface="Muli Regular"/>
                <a:cs typeface="Muli Regular"/>
                <a:sym typeface="Muli Regular"/>
              </a:rPr>
              <a:t>rintf Binary File Used in the Above Test</a:t>
            </a:r>
            <a:endParaRPr sz="1800">
              <a:solidFill>
                <a:srgbClr val="00FFFF"/>
              </a:solidFill>
              <a:latin typeface="Muli Regular"/>
              <a:ea typeface="Muli Regular"/>
              <a:cs typeface="Muli Regular"/>
              <a:sym typeface="Muli Regul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Google Shape;117;p19"/>
          <p:cNvPicPr preferRelativeResize="0"/>
          <p:nvPr/>
        </p:nvPicPr>
        <p:blipFill rotWithShape="1">
          <a:blip r:embed="rId3">
            <a:alphaModFix/>
          </a:blip>
          <a:srcRect b="0" l="2035" r="6271" t="0"/>
          <a:stretch/>
        </p:blipFill>
        <p:spPr>
          <a:xfrm>
            <a:off x="3185075" y="1408800"/>
            <a:ext cx="2843551" cy="2325899"/>
          </a:xfrm>
          <a:prstGeom prst="rect">
            <a:avLst/>
          </a:prstGeom>
          <a:noFill/>
          <a:ln>
            <a:noFill/>
          </a:ln>
          <a:effectLst>
            <a:outerShdw blurRad="128588" rotWithShape="0" algn="bl" dir="5400000" dist="114300">
              <a:srgbClr val="000000">
                <a:alpha val="50000"/>
              </a:srgbClr>
            </a:outerShdw>
          </a:effectLst>
        </p:spPr>
      </p:pic>
      <p:sp>
        <p:nvSpPr>
          <p:cNvPr id="118" name="Google Shape;118;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19" name="Google Shape;119;p19"/>
          <p:cNvSpPr txBox="1"/>
          <p:nvPr>
            <p:ph type="title"/>
          </p:nvPr>
        </p:nvSpPr>
        <p:spPr>
          <a:xfrm>
            <a:off x="580550" y="205975"/>
            <a:ext cx="35070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Metrics: TLB Hit Rate/Utilization</a:t>
            </a:r>
            <a:endParaRPr/>
          </a:p>
        </p:txBody>
      </p:sp>
      <p:pic>
        <p:nvPicPr>
          <p:cNvPr id="120" name="Google Shape;120;p19"/>
          <p:cNvPicPr preferRelativeResize="0"/>
          <p:nvPr/>
        </p:nvPicPr>
        <p:blipFill rotWithShape="1">
          <a:blip r:embed="rId4">
            <a:alphaModFix/>
          </a:blip>
          <a:srcRect b="0" l="3025" r="5281" t="0"/>
          <a:stretch/>
        </p:blipFill>
        <p:spPr>
          <a:xfrm>
            <a:off x="243963" y="1408850"/>
            <a:ext cx="2843551" cy="2325800"/>
          </a:xfrm>
          <a:prstGeom prst="rect">
            <a:avLst/>
          </a:prstGeom>
          <a:noFill/>
          <a:ln>
            <a:noFill/>
          </a:ln>
          <a:effectLst>
            <a:outerShdw blurRad="128588" rotWithShape="0" algn="bl" dir="5400000" dist="114300">
              <a:srgbClr val="000000">
                <a:alpha val="50000"/>
              </a:srgbClr>
            </a:outerShdw>
          </a:effectLst>
        </p:spPr>
      </p:pic>
      <p:pic>
        <p:nvPicPr>
          <p:cNvPr id="121" name="Google Shape;121;p19"/>
          <p:cNvPicPr preferRelativeResize="0"/>
          <p:nvPr/>
        </p:nvPicPr>
        <p:blipFill rotWithShape="1">
          <a:blip r:embed="rId5">
            <a:alphaModFix/>
          </a:blip>
          <a:srcRect b="0" l="4033" r="6528" t="0"/>
          <a:stretch/>
        </p:blipFill>
        <p:spPr>
          <a:xfrm>
            <a:off x="6126187" y="1408800"/>
            <a:ext cx="2773876" cy="2325899"/>
          </a:xfrm>
          <a:prstGeom prst="rect">
            <a:avLst/>
          </a:prstGeom>
          <a:noFill/>
          <a:ln>
            <a:noFill/>
          </a:ln>
          <a:effectLst>
            <a:outerShdw blurRad="128588" rotWithShape="0" algn="bl" dir="5400000" dist="114300">
              <a:srgbClr val="000000">
                <a:alpha val="50000"/>
              </a:srgbClr>
            </a:outerShdw>
          </a:effectLst>
        </p:spPr>
      </p:pic>
      <p:sp>
        <p:nvSpPr>
          <p:cNvPr id="122" name="Google Shape;122;p19"/>
          <p:cNvSpPr txBox="1"/>
          <p:nvPr/>
        </p:nvSpPr>
        <p:spPr>
          <a:xfrm>
            <a:off x="6408675" y="3830700"/>
            <a:ext cx="2208900" cy="335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800">
                <a:solidFill>
                  <a:srgbClr val="00FFFF"/>
                </a:solidFill>
                <a:latin typeface="Muli Regular"/>
                <a:ea typeface="Muli Regular"/>
                <a:cs typeface="Muli Regular"/>
                <a:sym typeface="Muli Regular"/>
              </a:rPr>
              <a:t>printf Binary Test File</a:t>
            </a:r>
            <a:endParaRPr sz="1800">
              <a:solidFill>
                <a:srgbClr val="00FFFF"/>
              </a:solidFill>
              <a:latin typeface="Muli Regular"/>
              <a:ea typeface="Muli Regular"/>
              <a:cs typeface="Muli Regular"/>
              <a:sym typeface="Muli Regular"/>
            </a:endParaRPr>
          </a:p>
        </p:txBody>
      </p:sp>
      <p:sp>
        <p:nvSpPr>
          <p:cNvPr id="123" name="Google Shape;123;p19"/>
          <p:cNvSpPr txBox="1"/>
          <p:nvPr/>
        </p:nvSpPr>
        <p:spPr>
          <a:xfrm>
            <a:off x="3493962" y="3830700"/>
            <a:ext cx="2156100" cy="335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800">
                <a:solidFill>
                  <a:srgbClr val="00FFFF"/>
                </a:solidFill>
                <a:latin typeface="Muli Regular"/>
                <a:ea typeface="Muli Regular"/>
                <a:cs typeface="Muli Regular"/>
                <a:sym typeface="Muli Regular"/>
              </a:rPr>
              <a:t>lswlr</a:t>
            </a:r>
            <a:r>
              <a:rPr lang="en" sz="1800">
                <a:solidFill>
                  <a:srgbClr val="00FFFF"/>
                </a:solidFill>
                <a:latin typeface="Muli Regular"/>
                <a:ea typeface="Muli Regular"/>
                <a:cs typeface="Muli Regular"/>
                <a:sym typeface="Muli Regular"/>
              </a:rPr>
              <a:t> Binary Test File</a:t>
            </a:r>
            <a:endParaRPr sz="1800">
              <a:solidFill>
                <a:srgbClr val="00FFFF"/>
              </a:solidFill>
              <a:latin typeface="Muli Regular"/>
              <a:ea typeface="Muli Regular"/>
              <a:cs typeface="Muli Regular"/>
              <a:sym typeface="Muli Regular"/>
            </a:endParaRPr>
          </a:p>
        </p:txBody>
      </p:sp>
      <p:sp>
        <p:nvSpPr>
          <p:cNvPr id="124" name="Google Shape;124;p19"/>
          <p:cNvSpPr txBox="1"/>
          <p:nvPr/>
        </p:nvSpPr>
        <p:spPr>
          <a:xfrm>
            <a:off x="510151" y="3830700"/>
            <a:ext cx="2311200" cy="335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800">
                <a:solidFill>
                  <a:srgbClr val="00FFFF"/>
                </a:solidFill>
                <a:latin typeface="Muli Regular"/>
                <a:ea typeface="Muli Regular"/>
                <a:cs typeface="Muli Regular"/>
                <a:sym typeface="Muli Regular"/>
              </a:rPr>
              <a:t>fmath</a:t>
            </a:r>
            <a:r>
              <a:rPr lang="en" sz="1800">
                <a:solidFill>
                  <a:srgbClr val="00FFFF"/>
                </a:solidFill>
                <a:latin typeface="Muli Regular"/>
                <a:ea typeface="Muli Regular"/>
                <a:cs typeface="Muli Regular"/>
                <a:sym typeface="Muli Regular"/>
              </a:rPr>
              <a:t> Binary Test File</a:t>
            </a:r>
            <a:endParaRPr sz="1800">
              <a:solidFill>
                <a:srgbClr val="00FFFF"/>
              </a:solidFill>
              <a:latin typeface="Muli Regular"/>
              <a:ea typeface="Muli Regular"/>
              <a:cs typeface="Muli Regular"/>
              <a:sym typeface="Muli Regul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20"/>
          <p:cNvPicPr preferRelativeResize="0"/>
          <p:nvPr/>
        </p:nvPicPr>
        <p:blipFill rotWithShape="1">
          <a:blip r:embed="rId3">
            <a:alphaModFix/>
          </a:blip>
          <a:srcRect b="0" l="4099" r="6399" t="0"/>
          <a:stretch/>
        </p:blipFill>
        <p:spPr>
          <a:xfrm>
            <a:off x="321825" y="1537750"/>
            <a:ext cx="2676299" cy="2242750"/>
          </a:xfrm>
          <a:prstGeom prst="rect">
            <a:avLst/>
          </a:prstGeom>
          <a:noFill/>
          <a:ln>
            <a:noFill/>
          </a:ln>
          <a:effectLst>
            <a:outerShdw blurRad="171450" rotWithShape="0" algn="bl" dir="5400000" dist="152400">
              <a:srgbClr val="000000">
                <a:alpha val="50000"/>
              </a:srgbClr>
            </a:outerShdw>
          </a:effectLst>
        </p:spPr>
      </p:pic>
      <p:pic>
        <p:nvPicPr>
          <p:cNvPr id="130" name="Google Shape;130;p20"/>
          <p:cNvPicPr preferRelativeResize="0"/>
          <p:nvPr/>
        </p:nvPicPr>
        <p:blipFill rotWithShape="1">
          <a:blip r:embed="rId4">
            <a:alphaModFix/>
          </a:blip>
          <a:srcRect b="0" l="4787" r="5718" t="0"/>
          <a:stretch/>
        </p:blipFill>
        <p:spPr>
          <a:xfrm>
            <a:off x="3219925" y="1537750"/>
            <a:ext cx="2676299" cy="2242750"/>
          </a:xfrm>
          <a:prstGeom prst="rect">
            <a:avLst/>
          </a:prstGeom>
          <a:noFill/>
          <a:ln>
            <a:noFill/>
          </a:ln>
          <a:effectLst>
            <a:outerShdw blurRad="171450" rotWithShape="0" algn="bl" dir="5400000" dist="152400">
              <a:srgbClr val="000000">
                <a:alpha val="50000"/>
              </a:srgbClr>
            </a:outerShdw>
          </a:effectLst>
        </p:spPr>
      </p:pic>
      <p:pic>
        <p:nvPicPr>
          <p:cNvPr id="131" name="Google Shape;131;p20"/>
          <p:cNvPicPr preferRelativeResize="0"/>
          <p:nvPr/>
        </p:nvPicPr>
        <p:blipFill rotWithShape="1">
          <a:blip r:embed="rId5">
            <a:alphaModFix/>
          </a:blip>
          <a:srcRect b="0" l="3606" r="6891" t="0"/>
          <a:stretch/>
        </p:blipFill>
        <p:spPr>
          <a:xfrm>
            <a:off x="6169200" y="1537738"/>
            <a:ext cx="2676299" cy="2242775"/>
          </a:xfrm>
          <a:prstGeom prst="rect">
            <a:avLst/>
          </a:prstGeom>
          <a:noFill/>
          <a:ln>
            <a:noFill/>
          </a:ln>
          <a:effectLst>
            <a:outerShdw blurRad="171450" rotWithShape="0" algn="bl" dir="5400000" dist="152400">
              <a:srgbClr val="000000">
                <a:alpha val="50000"/>
              </a:srgbClr>
            </a:outerShdw>
          </a:effectLst>
        </p:spPr>
      </p:pic>
      <p:sp>
        <p:nvSpPr>
          <p:cNvPr id="132" name="Google Shape;132;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33" name="Google Shape;133;p20"/>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Metrics: CPI</a:t>
            </a:r>
            <a:endParaRPr/>
          </a:p>
        </p:txBody>
      </p:sp>
      <p:sp>
        <p:nvSpPr>
          <p:cNvPr id="134" name="Google Shape;134;p20"/>
          <p:cNvSpPr txBox="1"/>
          <p:nvPr/>
        </p:nvSpPr>
        <p:spPr>
          <a:xfrm>
            <a:off x="6402888" y="3849850"/>
            <a:ext cx="2208900" cy="335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800">
                <a:solidFill>
                  <a:srgbClr val="00FFFF"/>
                </a:solidFill>
                <a:latin typeface="Muli Regular"/>
                <a:ea typeface="Muli Regular"/>
                <a:cs typeface="Muli Regular"/>
                <a:sym typeface="Muli Regular"/>
              </a:rPr>
              <a:t>printf Binary Test File</a:t>
            </a:r>
            <a:endParaRPr sz="1800">
              <a:solidFill>
                <a:srgbClr val="00FFFF"/>
              </a:solidFill>
              <a:latin typeface="Muli Regular"/>
              <a:ea typeface="Muli Regular"/>
              <a:cs typeface="Muli Regular"/>
              <a:sym typeface="Muli Regular"/>
            </a:endParaRPr>
          </a:p>
        </p:txBody>
      </p:sp>
      <p:sp>
        <p:nvSpPr>
          <p:cNvPr id="135" name="Google Shape;135;p20"/>
          <p:cNvSpPr txBox="1"/>
          <p:nvPr/>
        </p:nvSpPr>
        <p:spPr>
          <a:xfrm>
            <a:off x="3488174" y="3849850"/>
            <a:ext cx="2156100" cy="335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800">
                <a:solidFill>
                  <a:srgbClr val="00FFFF"/>
                </a:solidFill>
                <a:latin typeface="Muli Regular"/>
                <a:ea typeface="Muli Regular"/>
                <a:cs typeface="Muli Regular"/>
                <a:sym typeface="Muli Regular"/>
              </a:rPr>
              <a:t>lswlr Binary Test File</a:t>
            </a:r>
            <a:endParaRPr sz="1800">
              <a:solidFill>
                <a:srgbClr val="00FFFF"/>
              </a:solidFill>
              <a:latin typeface="Muli Regular"/>
              <a:ea typeface="Muli Regular"/>
              <a:cs typeface="Muli Regular"/>
              <a:sym typeface="Muli Regular"/>
            </a:endParaRPr>
          </a:p>
        </p:txBody>
      </p:sp>
      <p:sp>
        <p:nvSpPr>
          <p:cNvPr id="136" name="Google Shape;136;p20"/>
          <p:cNvSpPr txBox="1"/>
          <p:nvPr/>
        </p:nvSpPr>
        <p:spPr>
          <a:xfrm>
            <a:off x="504363" y="3849850"/>
            <a:ext cx="2311200" cy="335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800">
                <a:solidFill>
                  <a:srgbClr val="00FFFF"/>
                </a:solidFill>
                <a:latin typeface="Muli Regular"/>
                <a:ea typeface="Muli Regular"/>
                <a:cs typeface="Muli Regular"/>
                <a:sym typeface="Muli Regular"/>
              </a:rPr>
              <a:t>fmath Binary Test File</a:t>
            </a:r>
            <a:endParaRPr sz="1800">
              <a:solidFill>
                <a:srgbClr val="00FFFF"/>
              </a:solidFill>
              <a:latin typeface="Muli Regular"/>
              <a:ea typeface="Muli Regular"/>
              <a:cs typeface="Muli Regular"/>
              <a:sym typeface="Muli Regul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Discussion of Results</a:t>
            </a:r>
            <a:endParaRPr/>
          </a:p>
        </p:txBody>
      </p:sp>
      <p:sp>
        <p:nvSpPr>
          <p:cNvPr id="142" name="Google Shape;142;p21"/>
          <p:cNvSpPr txBox="1"/>
          <p:nvPr>
            <p:ph idx="1" type="body"/>
          </p:nvPr>
        </p:nvSpPr>
        <p:spPr>
          <a:xfrm>
            <a:off x="580550" y="1547650"/>
            <a:ext cx="2005800" cy="3202200"/>
          </a:xfrm>
          <a:prstGeom prst="rect">
            <a:avLst/>
          </a:prstGeom>
        </p:spPr>
        <p:txBody>
          <a:bodyPr anchorCtr="0" anchor="t" bIns="0" lIns="0" spcFirstLastPara="1" rIns="0" wrap="square" tIns="0">
            <a:noAutofit/>
          </a:bodyPr>
          <a:lstStyle/>
          <a:p>
            <a:pPr indent="-330200" lvl="0" marL="457200" rtl="0" algn="l">
              <a:spcBef>
                <a:spcPts val="600"/>
              </a:spcBef>
              <a:spcAft>
                <a:spcPts val="0"/>
              </a:spcAft>
              <a:buSzPts val="1600"/>
              <a:buChar char="⬡"/>
            </a:pPr>
            <a:r>
              <a:rPr lang="en"/>
              <a:t>High utilization is typical across test cases where TLBs are included. </a:t>
            </a:r>
            <a:endParaRPr/>
          </a:p>
          <a:p>
            <a:pPr indent="-330200" lvl="0" marL="457200" rtl="0" algn="l">
              <a:spcBef>
                <a:spcPts val="0"/>
              </a:spcBef>
              <a:spcAft>
                <a:spcPts val="0"/>
              </a:spcAft>
              <a:buSzPts val="1600"/>
              <a:buChar char="⬡"/>
            </a:pPr>
            <a:r>
              <a:rPr lang="en"/>
              <a:t>More complexity of programs yield lower utilization/hit rate</a:t>
            </a:r>
            <a:endParaRPr/>
          </a:p>
        </p:txBody>
      </p:sp>
      <p:sp>
        <p:nvSpPr>
          <p:cNvPr id="143" name="Google Shape;143;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44" name="Google Shape;144;p21"/>
          <p:cNvSpPr txBox="1"/>
          <p:nvPr>
            <p:ph idx="2" type="body"/>
          </p:nvPr>
        </p:nvSpPr>
        <p:spPr>
          <a:xfrm>
            <a:off x="2780447" y="1547650"/>
            <a:ext cx="2005800" cy="3202200"/>
          </a:xfrm>
          <a:prstGeom prst="rect">
            <a:avLst/>
          </a:prstGeom>
        </p:spPr>
        <p:txBody>
          <a:bodyPr anchorCtr="0" anchor="t" bIns="0" lIns="0" spcFirstLastPara="1" rIns="0" wrap="square" tIns="0">
            <a:noAutofit/>
          </a:bodyPr>
          <a:lstStyle/>
          <a:p>
            <a:pPr indent="-330200" lvl="0" marL="457200" rtl="0" algn="l">
              <a:spcBef>
                <a:spcPts val="600"/>
              </a:spcBef>
              <a:spcAft>
                <a:spcPts val="0"/>
              </a:spcAft>
              <a:buSzPts val="1600"/>
              <a:buChar char="⬡"/>
            </a:pPr>
            <a:r>
              <a:rPr lang="en"/>
              <a:t>AMAT will stay the same because the config of the caches is not changing</a:t>
            </a:r>
            <a:endParaRPr/>
          </a:p>
        </p:txBody>
      </p:sp>
      <p:sp>
        <p:nvSpPr>
          <p:cNvPr id="145" name="Google Shape;145;p21"/>
          <p:cNvSpPr txBox="1"/>
          <p:nvPr>
            <p:ph idx="3" type="body"/>
          </p:nvPr>
        </p:nvSpPr>
        <p:spPr>
          <a:xfrm>
            <a:off x="4980344" y="1547650"/>
            <a:ext cx="2005800" cy="3202200"/>
          </a:xfrm>
          <a:prstGeom prst="rect">
            <a:avLst/>
          </a:prstGeom>
        </p:spPr>
        <p:txBody>
          <a:bodyPr anchorCtr="0" anchor="t" bIns="0" lIns="0" spcFirstLastPara="1" rIns="0" wrap="square" tIns="0">
            <a:noAutofit/>
          </a:bodyPr>
          <a:lstStyle/>
          <a:p>
            <a:pPr indent="-330200" lvl="0" marL="457200" rtl="0" algn="l">
              <a:spcBef>
                <a:spcPts val="600"/>
              </a:spcBef>
              <a:spcAft>
                <a:spcPts val="0"/>
              </a:spcAft>
              <a:buSzPts val="1600"/>
              <a:buChar char="⬡"/>
            </a:pPr>
            <a:r>
              <a:rPr lang="en"/>
              <a:t>Variance of CPI is a result of the change in TLB hit rate and a high TLB miss latency.</a:t>
            </a:r>
            <a:endParaRPr/>
          </a:p>
        </p:txBody>
      </p:sp>
      <p:sp>
        <p:nvSpPr>
          <p:cNvPr id="146" name="Google Shape;146;p21"/>
          <p:cNvSpPr txBox="1"/>
          <p:nvPr/>
        </p:nvSpPr>
        <p:spPr>
          <a:xfrm>
            <a:off x="5071450" y="987825"/>
            <a:ext cx="2005800" cy="3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uli Regular"/>
              <a:ea typeface="Muli Regular"/>
              <a:cs typeface="Muli Regular"/>
              <a:sym typeface="Muli Regular"/>
            </a:endParaRPr>
          </a:p>
        </p:txBody>
      </p:sp>
      <p:sp>
        <p:nvSpPr>
          <p:cNvPr id="147" name="Google Shape;147;p21"/>
          <p:cNvSpPr txBox="1"/>
          <p:nvPr>
            <p:ph idx="3" type="body"/>
          </p:nvPr>
        </p:nvSpPr>
        <p:spPr>
          <a:xfrm>
            <a:off x="5660900" y="1182925"/>
            <a:ext cx="644700" cy="461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2000">
                <a:latin typeface="Muli"/>
                <a:ea typeface="Muli"/>
                <a:cs typeface="Muli"/>
                <a:sym typeface="Muli"/>
              </a:rPr>
              <a:t>CPI</a:t>
            </a:r>
            <a:endParaRPr b="1" sz="2000">
              <a:latin typeface="Muli"/>
              <a:ea typeface="Muli"/>
              <a:cs typeface="Muli"/>
              <a:sym typeface="Muli"/>
            </a:endParaRPr>
          </a:p>
        </p:txBody>
      </p:sp>
      <p:sp>
        <p:nvSpPr>
          <p:cNvPr id="148" name="Google Shape;148;p21"/>
          <p:cNvSpPr txBox="1"/>
          <p:nvPr>
            <p:ph idx="3" type="body"/>
          </p:nvPr>
        </p:nvSpPr>
        <p:spPr>
          <a:xfrm>
            <a:off x="3307850" y="1182925"/>
            <a:ext cx="951000" cy="461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2000">
                <a:latin typeface="Muli"/>
                <a:ea typeface="Muli"/>
                <a:cs typeface="Muli"/>
                <a:sym typeface="Muli"/>
              </a:rPr>
              <a:t>AMAT</a:t>
            </a:r>
            <a:endParaRPr b="1" sz="2000">
              <a:latin typeface="Muli"/>
              <a:ea typeface="Muli"/>
              <a:cs typeface="Muli"/>
              <a:sym typeface="Muli"/>
            </a:endParaRPr>
          </a:p>
        </p:txBody>
      </p:sp>
      <p:sp>
        <p:nvSpPr>
          <p:cNvPr id="149" name="Google Shape;149;p21"/>
          <p:cNvSpPr txBox="1"/>
          <p:nvPr>
            <p:ph idx="3" type="body"/>
          </p:nvPr>
        </p:nvSpPr>
        <p:spPr>
          <a:xfrm>
            <a:off x="947150" y="1182925"/>
            <a:ext cx="1272600" cy="461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2000">
                <a:latin typeface="Muli"/>
                <a:ea typeface="Muli"/>
                <a:cs typeface="Muli"/>
                <a:sym typeface="Muli"/>
              </a:rPr>
              <a:t>Utilization</a:t>
            </a:r>
            <a:endParaRPr b="1" sz="2000">
              <a:latin typeface="Muli"/>
              <a:ea typeface="Muli"/>
              <a:cs typeface="Muli"/>
              <a:sym typeface="Muli"/>
            </a:endParaRPr>
          </a:p>
        </p:txBody>
      </p:sp>
      <p:pic>
        <p:nvPicPr>
          <p:cNvPr id="150" name="Google Shape;150;p21"/>
          <p:cNvPicPr preferRelativeResize="0"/>
          <p:nvPr/>
        </p:nvPicPr>
        <p:blipFill>
          <a:blip r:embed="rId3">
            <a:alphaModFix/>
          </a:blip>
          <a:stretch>
            <a:fillRect/>
          </a:stretch>
        </p:blipFill>
        <p:spPr>
          <a:xfrm>
            <a:off x="5229075" y="3290325"/>
            <a:ext cx="2545625" cy="1516925"/>
          </a:xfrm>
          <a:prstGeom prst="rect">
            <a:avLst/>
          </a:prstGeom>
          <a:noFill/>
          <a:ln>
            <a:noFill/>
          </a:ln>
        </p:spPr>
      </p:pic>
      <p:pic>
        <p:nvPicPr>
          <p:cNvPr id="151" name="Google Shape;151;p21"/>
          <p:cNvPicPr preferRelativeResize="0"/>
          <p:nvPr/>
        </p:nvPicPr>
        <p:blipFill>
          <a:blip r:embed="rId4">
            <a:alphaModFix/>
          </a:blip>
          <a:stretch>
            <a:fillRect/>
          </a:stretch>
        </p:blipFill>
        <p:spPr>
          <a:xfrm>
            <a:off x="5918101" y="2969598"/>
            <a:ext cx="1159150" cy="1275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