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notesMasterIdLst>
    <p:notesMasterId r:id="rId17"/>
  </p:notesMasterIdLst>
  <p:sldIdLst>
    <p:sldId id="256" r:id="rId2"/>
    <p:sldId id="257" r:id="rId3"/>
    <p:sldId id="258" r:id="rId4"/>
    <p:sldId id="263" r:id="rId5"/>
    <p:sldId id="260" r:id="rId6"/>
    <p:sldId id="259" r:id="rId7"/>
    <p:sldId id="261" r:id="rId8"/>
    <p:sldId id="262"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53" autoAdjust="0"/>
    <p:restoredTop sz="58049" autoAdjust="0"/>
  </p:normalViewPr>
  <p:slideViewPr>
    <p:cSldViewPr snapToGrid="0">
      <p:cViewPr varScale="1">
        <p:scale>
          <a:sx n="66" d="100"/>
          <a:sy n="66" d="100"/>
        </p:scale>
        <p:origin x="205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232BD5-D9F3-41DA-B557-6AF7054C3B9B}" type="datetimeFigureOut">
              <a:rPr lang="en-AU" smtClean="0"/>
              <a:t>28/02/2019</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B776A5-170C-410A-8A72-FEEAF706F5E4}" type="slidenum">
              <a:rPr lang="en-AU" smtClean="0"/>
              <a:t>‹#›</a:t>
            </a:fld>
            <a:endParaRPr lang="en-AU" dirty="0"/>
          </a:p>
        </p:txBody>
      </p:sp>
    </p:spTree>
    <p:extLst>
      <p:ext uri="{BB962C8B-B14F-4D97-AF65-F5344CB8AC3E}">
        <p14:creationId xmlns:p14="http://schemas.microsoft.com/office/powerpoint/2010/main" val="4249174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a:p>
            <a:pPr marL="342900" indent="-342900">
              <a:buFont typeface="Arial" panose="020B0604020202020204" pitchFamily="34" charset="0"/>
              <a:buChar char="•"/>
            </a:pPr>
            <a:r>
              <a:rPr lang="en-US" dirty="0"/>
              <a:t>Develop cyber security knowledge and skills</a:t>
            </a:r>
          </a:p>
          <a:p>
            <a:pPr marL="800100" lvl="1" indent="-342900">
              <a:buFont typeface="Arial" panose="020B0604020202020204" pitchFamily="34" charset="0"/>
              <a:buChar char="•"/>
            </a:pPr>
            <a:r>
              <a:rPr lang="en-US" dirty="0"/>
              <a:t>The main purpose of this society is to study cybersecurity. In a moment we’ll discuss what this means exactly, and why its important.</a:t>
            </a:r>
          </a:p>
          <a:p>
            <a:pPr marL="342900" indent="-342900">
              <a:buFont typeface="Arial" panose="020B0604020202020204" pitchFamily="34" charset="0"/>
              <a:buChar char="•"/>
            </a:pPr>
            <a:r>
              <a:rPr lang="en-US" dirty="0"/>
              <a:t>Share resources and practice problems together</a:t>
            </a:r>
          </a:p>
          <a:p>
            <a:pPr marL="800100" lvl="1" indent="-342900">
              <a:buFont typeface="Arial" panose="020B0604020202020204" pitchFamily="34" charset="0"/>
              <a:buChar char="•"/>
            </a:pPr>
            <a:r>
              <a:rPr lang="en-US" dirty="0"/>
              <a:t>We’re very keen to build a community of like minded people that place a lot of importance on a collaborative learning experience. </a:t>
            </a:r>
          </a:p>
          <a:p>
            <a:pPr marL="800100" lvl="1" indent="-342900">
              <a:buFont typeface="Arial" panose="020B0604020202020204" pitchFamily="34" charset="0"/>
              <a:buChar char="•"/>
            </a:pPr>
            <a:r>
              <a:rPr lang="en-US" dirty="0"/>
              <a:t>Often topics we come across in this field can be quite obscure and complex, so having someone who has already grasped the idea explain it to you can be very valuable</a:t>
            </a:r>
          </a:p>
          <a:p>
            <a:pPr marL="800100" lvl="1" indent="-342900">
              <a:buFont typeface="Arial" panose="020B0604020202020204" pitchFamily="34" charset="0"/>
              <a:buChar char="•"/>
            </a:pPr>
            <a:r>
              <a:rPr lang="en-US" dirty="0"/>
              <a:t>In addition, teaching somebody something is a great way to consolidate your own knowledge</a:t>
            </a:r>
          </a:p>
          <a:p>
            <a:pPr marL="800100" lvl="1"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Weekly workshop</a:t>
            </a:r>
          </a:p>
          <a:p>
            <a:pPr marL="800100" lvl="1" indent="-342900">
              <a:buFont typeface="Arial" panose="020B0604020202020204" pitchFamily="34" charset="0"/>
              <a:buChar char="•"/>
            </a:pPr>
            <a:r>
              <a:rPr lang="en-US" dirty="0"/>
              <a:t>We plan on holding weekly workshops where we can spend time discussing a particular topic, learning something new, working on problems together etc.</a:t>
            </a:r>
          </a:p>
          <a:p>
            <a:pPr marL="800100" lvl="1" indent="-342900">
              <a:buFont typeface="Arial" panose="020B0604020202020204" pitchFamily="34" charset="0"/>
              <a:buChar char="•"/>
            </a:pPr>
            <a:r>
              <a:rPr lang="en-US" dirty="0"/>
              <a:t>There is no doubt that there is enough content to fill much more than one workshop per week, but the frequency will be dependent on our ability to source a venue.</a:t>
            </a:r>
          </a:p>
          <a:p>
            <a:pPr marL="800100" lvl="1"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Guest lectures by Industry Professionals</a:t>
            </a:r>
          </a:p>
          <a:p>
            <a:pPr marL="800100" lvl="1" indent="-342900">
              <a:buFont typeface="Arial" panose="020B0604020202020204" pitchFamily="34" charset="0"/>
              <a:buChar char="•"/>
            </a:pPr>
            <a:r>
              <a:rPr lang="en-US" dirty="0"/>
              <a:t>We also plan to host talks by industry professionals. This can be a great opportunity to hear about the nature of the work in the industry from someone who has lived it</a:t>
            </a:r>
          </a:p>
          <a:p>
            <a:pPr marL="800100" lvl="1"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Take part in CTF competitions</a:t>
            </a:r>
          </a:p>
          <a:p>
            <a:pPr marL="800100" lvl="1" indent="-342900">
              <a:buFont typeface="Arial" panose="020B0604020202020204" pitchFamily="34" charset="0"/>
              <a:buChar char="•"/>
            </a:pPr>
            <a:r>
              <a:rPr lang="en-US" dirty="0"/>
              <a:t>The club was originally formed around a willingness to take part in </a:t>
            </a:r>
            <a:r>
              <a:rPr lang="en-US" dirty="0" err="1"/>
              <a:t>Cysca</a:t>
            </a:r>
            <a:r>
              <a:rPr lang="en-US" dirty="0"/>
              <a:t>, </a:t>
            </a:r>
            <a:r>
              <a:rPr lang="en-US" dirty="0" err="1"/>
              <a:t>Australias</a:t>
            </a:r>
            <a:r>
              <a:rPr lang="en-US" dirty="0"/>
              <a:t> national undergraduate cybersecurity competition. </a:t>
            </a:r>
          </a:p>
          <a:p>
            <a:pPr marL="800100" lvl="1" indent="-342900">
              <a:buFont typeface="Arial" panose="020B0604020202020204" pitchFamily="34" charset="0"/>
              <a:buChar char="•"/>
            </a:pPr>
            <a:r>
              <a:rPr lang="en-US" dirty="0"/>
              <a:t>We will discuss CTF’s in more depth in a moment. </a:t>
            </a:r>
          </a:p>
          <a:p>
            <a:pPr marL="800100" lvl="1"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Discuss all things cybersecurity.</a:t>
            </a:r>
          </a:p>
          <a:p>
            <a:pPr marL="800100" lvl="1" indent="-342900">
              <a:buFont typeface="Arial" panose="020B0604020202020204" pitchFamily="34" charset="0"/>
              <a:buChar char="•"/>
            </a:pPr>
            <a:r>
              <a:rPr lang="en-US" dirty="0"/>
              <a:t>In all, we want to create a space that encourages people to build an interest in this exciting and dynamic field. </a:t>
            </a:r>
          </a:p>
          <a:p>
            <a:endParaRPr lang="en-AU" dirty="0"/>
          </a:p>
        </p:txBody>
      </p:sp>
      <p:sp>
        <p:nvSpPr>
          <p:cNvPr id="4" name="Slide Number Placeholder 3"/>
          <p:cNvSpPr>
            <a:spLocks noGrp="1"/>
          </p:cNvSpPr>
          <p:nvPr>
            <p:ph type="sldNum" sz="quarter" idx="5"/>
          </p:nvPr>
        </p:nvSpPr>
        <p:spPr/>
        <p:txBody>
          <a:bodyPr/>
          <a:lstStyle/>
          <a:p>
            <a:fld id="{41B776A5-170C-410A-8A72-FEEAF706F5E4}" type="slidenum">
              <a:rPr lang="en-AU" smtClean="0"/>
              <a:t>3</a:t>
            </a:fld>
            <a:endParaRPr lang="en-AU" dirty="0"/>
          </a:p>
        </p:txBody>
      </p:sp>
    </p:spTree>
    <p:extLst>
      <p:ext uri="{BB962C8B-B14F-4D97-AF65-F5344CB8AC3E}">
        <p14:creationId xmlns:p14="http://schemas.microsoft.com/office/powerpoint/2010/main" val="37286159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41B776A5-170C-410A-8A72-FEEAF706F5E4}" type="slidenum">
              <a:rPr lang="en-AU" smtClean="0"/>
              <a:t>12</a:t>
            </a:fld>
            <a:endParaRPr lang="en-AU" dirty="0"/>
          </a:p>
        </p:txBody>
      </p:sp>
    </p:spTree>
    <p:extLst>
      <p:ext uri="{BB962C8B-B14F-4D97-AF65-F5344CB8AC3E}">
        <p14:creationId xmlns:p14="http://schemas.microsoft.com/office/powerpoint/2010/main" val="2294050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This is a difficult question to answer. The field of cybersecurity and the accompanying body of knowledge is very broad, and very deep. </a:t>
            </a:r>
          </a:p>
          <a:p>
            <a:endParaRPr lang="en-AU" dirty="0"/>
          </a:p>
          <a:p>
            <a:r>
              <a:rPr lang="en-AU" dirty="0"/>
              <a:t>In general, we tend to categorise it into different but interrelated fields of study. </a:t>
            </a:r>
          </a:p>
        </p:txBody>
      </p:sp>
      <p:sp>
        <p:nvSpPr>
          <p:cNvPr id="4" name="Slide Number Placeholder 3"/>
          <p:cNvSpPr>
            <a:spLocks noGrp="1"/>
          </p:cNvSpPr>
          <p:nvPr>
            <p:ph type="sldNum" sz="quarter" idx="5"/>
          </p:nvPr>
        </p:nvSpPr>
        <p:spPr/>
        <p:txBody>
          <a:bodyPr/>
          <a:lstStyle/>
          <a:p>
            <a:fld id="{41B776A5-170C-410A-8A72-FEEAF706F5E4}" type="slidenum">
              <a:rPr lang="en-AU" smtClean="0"/>
              <a:t>4</a:t>
            </a:fld>
            <a:endParaRPr lang="en-AU" dirty="0"/>
          </a:p>
        </p:txBody>
      </p:sp>
    </p:spTree>
    <p:extLst>
      <p:ext uri="{BB962C8B-B14F-4D97-AF65-F5344CB8AC3E}">
        <p14:creationId xmlns:p14="http://schemas.microsoft.com/office/powerpoint/2010/main" val="441658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For example: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Web application security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Web application security is perhaps one of the biggest sub fields of cybersecurity.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Here we are interested in making sure that a website is built in such a way that attackers are not able to leverage unintended design flaws for malicious purposes.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It is an enormous field with a lot of associated knowledge. We will be spending quite a lot of time in our workshops focusing on topics that relate to web application security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AU"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Software security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Software security, similar to web application security, relates to developing an understanding of safe and secure coding practises, that protect software from exploitation.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In this field, we try to understand why it is possible to exploit software, how it can be exploited, and how those exploits can be leveraged to achieve control over a system.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Network security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Network security relates to understanding how various network protocols are implemented, and how misuse or misconfiguration of protocols and networks can lead to security vulnerabilities.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A great thing about this topic is that you gain a great understanding of a lot of technologies that are ubiquitous in our every day lives. It’s a great field to invest your time in as far as generally improving your tech literacy.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Reverse Engineering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Reverse Engineering is the field that relates to trying to discover the functionality of a program when its designer didn’t necessarily intend you to be able it. A good example of why this is important is in a defence or incident response scenario, we might have been able to capture a piece of malware that was installed on our system. Its designed might have ben careful to obfuscate the functionality of the code, however a skilled reverse engineer would be well equipped to determine its functionality, which is an important part if incident response.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AU"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Cyber Forensics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More broadly, cyber forensics deals with responding to a cyber attack incident. Learning how to analyse network traffic, computer memory dumps and hard drive images to find evidence of malicious activity is crucial, especially in law enforcement scenarios.  </a:t>
            </a:r>
          </a:p>
          <a:p>
            <a:pPr marL="171450" indent="-171450">
              <a:buFont typeface="Arial" panose="020B0604020202020204" pitchFamily="34" charset="0"/>
              <a:buChar char="•"/>
            </a:pPr>
            <a:r>
              <a:rPr lang="en-AU" dirty="0"/>
              <a:t>Cryptography</a:t>
            </a:r>
          </a:p>
          <a:p>
            <a:pPr marL="628650" lvl="1" indent="-171450">
              <a:buFont typeface="Arial" panose="020B0604020202020204" pitchFamily="34" charset="0"/>
              <a:buChar char="•"/>
            </a:pPr>
            <a:r>
              <a:rPr lang="en-AU" dirty="0"/>
              <a:t>Cryptography, as many people are probably already aware, relates to the science of information hiding. It is important to develop a solid understanding of how information can be transmitted safely and privately between people, as misconfiguration could expose the possibility of exploitation. </a:t>
            </a:r>
          </a:p>
          <a:p>
            <a:pPr marL="0" indent="0">
              <a:buFont typeface="Arial" panose="020B0604020202020204" pitchFamily="34" charset="0"/>
              <a:buNone/>
            </a:pPr>
            <a:r>
              <a:rPr lang="en-AU" dirty="0"/>
              <a:t>	</a:t>
            </a:r>
          </a:p>
        </p:txBody>
      </p:sp>
      <p:sp>
        <p:nvSpPr>
          <p:cNvPr id="4" name="Slide Number Placeholder 3"/>
          <p:cNvSpPr>
            <a:spLocks noGrp="1"/>
          </p:cNvSpPr>
          <p:nvPr>
            <p:ph type="sldNum" sz="quarter" idx="5"/>
          </p:nvPr>
        </p:nvSpPr>
        <p:spPr/>
        <p:txBody>
          <a:bodyPr/>
          <a:lstStyle/>
          <a:p>
            <a:fld id="{41B776A5-170C-410A-8A72-FEEAF706F5E4}" type="slidenum">
              <a:rPr lang="en-AU" smtClean="0"/>
              <a:t>5</a:t>
            </a:fld>
            <a:endParaRPr lang="en-AU" dirty="0"/>
          </a:p>
        </p:txBody>
      </p:sp>
    </p:spTree>
    <p:extLst>
      <p:ext uri="{BB962C8B-B14F-4D97-AF65-F5344CB8AC3E}">
        <p14:creationId xmlns:p14="http://schemas.microsoft.com/office/powerpoint/2010/main" val="9481620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You’re probably asking yourself the question: what am I going to learn at these workshops?</a:t>
            </a:r>
          </a:p>
          <a:p>
            <a:endParaRPr lang="en-AU" dirty="0"/>
          </a:p>
          <a:p>
            <a:r>
              <a:rPr lang="en-AU" dirty="0"/>
              <a:t>We plan on structuring the workshops in the following way:</a:t>
            </a:r>
          </a:p>
          <a:p>
            <a:pPr marL="171450" indent="-171450">
              <a:buFont typeface="Arial" panose="020B0604020202020204" pitchFamily="34" charset="0"/>
              <a:buChar char="•"/>
            </a:pPr>
            <a:r>
              <a:rPr lang="en-AU" dirty="0"/>
              <a:t>Choose a topic to focus on for the workshop</a:t>
            </a:r>
          </a:p>
          <a:p>
            <a:pPr marL="628650" lvl="1" indent="-171450">
              <a:buFont typeface="Arial" panose="020B0604020202020204" pitchFamily="34" charset="0"/>
              <a:buChar char="•"/>
            </a:pPr>
            <a:r>
              <a:rPr lang="en-AU" dirty="0"/>
              <a:t>Because, in general, the field of information security is so broad, it is literally impossible for us to teach you everything we know. </a:t>
            </a:r>
          </a:p>
          <a:p>
            <a:pPr marL="628650" lvl="1" indent="-171450">
              <a:buFont typeface="Arial" panose="020B0604020202020204" pitchFamily="34" charset="0"/>
              <a:buChar char="•"/>
            </a:pPr>
            <a:r>
              <a:rPr lang="en-AU" dirty="0"/>
              <a:t>However, what we can do is introduce you to some new ideas, demonstrate the basics, and show you what we have found are the best learning resources you can use to learn about a particular thing. </a:t>
            </a:r>
          </a:p>
          <a:p>
            <a:pPr marL="628650" lvl="1" indent="-171450">
              <a:buFont typeface="Arial" panose="020B0604020202020204" pitchFamily="34" charset="0"/>
              <a:buChar char="•"/>
            </a:pPr>
            <a:r>
              <a:rPr lang="en-AU" dirty="0"/>
              <a:t>You can also be confident that we have found the topic at hand to be interesting and useful as far as developing our </a:t>
            </a:r>
            <a:r>
              <a:rPr lang="en-AU" dirty="0" err="1"/>
              <a:t>infosec</a:t>
            </a:r>
            <a:r>
              <a:rPr lang="en-AU" dirty="0"/>
              <a:t> knowledge base.</a:t>
            </a:r>
          </a:p>
          <a:p>
            <a:pPr marL="171450" indent="-171450">
              <a:buFont typeface="Arial" panose="020B0604020202020204" pitchFamily="34" charset="0"/>
              <a:buChar char="•"/>
            </a:pPr>
            <a:r>
              <a:rPr lang="en-AU" dirty="0"/>
              <a:t>We don’t want the workshop to play out too much like a lecture though. We would rather that it played out as more of a discussion. So if at any point anyone would like to make a comment, correct us, add something interesting, we hope that everyone feels free to add to the discussion. We’re going to try to encourage this as much as possible</a:t>
            </a:r>
          </a:p>
          <a:p>
            <a:pPr marL="171450" indent="-171450">
              <a:buFont typeface="Arial" panose="020B0604020202020204" pitchFamily="34" charset="0"/>
              <a:buChar char="•"/>
            </a:pPr>
            <a:r>
              <a:rPr lang="en-AU" dirty="0"/>
              <a:t>We believe that it could also be cool to see some of the ideas we cover put into practice. This will usually be in a ‘Capture the Flag’ type scenario. We will come back to what capture the flag means in the context of information security in a moment. </a:t>
            </a:r>
          </a:p>
          <a:p>
            <a:pPr marL="171450" indent="-171450">
              <a:buFont typeface="Arial" panose="020B0604020202020204" pitchFamily="34" charset="0"/>
              <a:buChar char="•"/>
            </a:pPr>
            <a:r>
              <a:rPr lang="en-AU" dirty="0"/>
              <a:t>Once we have dome a demonstration, we will have some time to work on some problems on our own, in groups, and with help from the people around you.  </a:t>
            </a:r>
          </a:p>
          <a:p>
            <a:pPr marL="171450" indent="-171450">
              <a:buFont typeface="Arial" panose="020B0604020202020204" pitchFamily="34" charset="0"/>
              <a:buChar char="•"/>
            </a:pPr>
            <a:endParaRPr lang="en-AU" dirty="0"/>
          </a:p>
          <a:p>
            <a:pPr marL="171450" indent="-171450">
              <a:buFont typeface="Arial" panose="020B0604020202020204" pitchFamily="34" charset="0"/>
              <a:buChar char="•"/>
            </a:pPr>
            <a:endParaRPr lang="en-AU" dirty="0"/>
          </a:p>
          <a:p>
            <a:pPr marL="171450" indent="-171450">
              <a:buFont typeface="Arial" panose="020B0604020202020204" pitchFamily="34" charset="0"/>
              <a:buChar char="•"/>
            </a:pPr>
            <a:endParaRPr lang="en-AU" dirty="0"/>
          </a:p>
          <a:p>
            <a:pPr marL="457200" lvl="1" indent="0">
              <a:buFont typeface="Arial" panose="020B0604020202020204" pitchFamily="34" charset="0"/>
              <a:buNone/>
            </a:pPr>
            <a:endParaRPr lang="en-AU" dirty="0"/>
          </a:p>
          <a:p>
            <a:pPr marL="457200" lvl="1" indent="0">
              <a:buFont typeface="Arial" panose="020B0604020202020204" pitchFamily="34" charset="0"/>
              <a:buNone/>
            </a:pPr>
            <a:endParaRPr lang="en-AU" dirty="0"/>
          </a:p>
          <a:p>
            <a:pPr marL="457200" lvl="1" indent="0">
              <a:buFont typeface="Arial" panose="020B0604020202020204" pitchFamily="34" charset="0"/>
              <a:buNone/>
            </a:pPr>
            <a:endParaRPr lang="en-AU" dirty="0"/>
          </a:p>
        </p:txBody>
      </p:sp>
      <p:sp>
        <p:nvSpPr>
          <p:cNvPr id="4" name="Slide Number Placeholder 3"/>
          <p:cNvSpPr>
            <a:spLocks noGrp="1"/>
          </p:cNvSpPr>
          <p:nvPr>
            <p:ph type="sldNum" sz="quarter" idx="5"/>
          </p:nvPr>
        </p:nvSpPr>
        <p:spPr/>
        <p:txBody>
          <a:bodyPr/>
          <a:lstStyle/>
          <a:p>
            <a:fld id="{41B776A5-170C-410A-8A72-FEEAF706F5E4}" type="slidenum">
              <a:rPr lang="en-AU" smtClean="0"/>
              <a:t>6</a:t>
            </a:fld>
            <a:endParaRPr lang="en-AU" dirty="0"/>
          </a:p>
        </p:txBody>
      </p:sp>
    </p:spTree>
    <p:extLst>
      <p:ext uri="{BB962C8B-B14F-4D97-AF65-F5344CB8AC3E}">
        <p14:creationId xmlns:p14="http://schemas.microsoft.com/office/powerpoint/2010/main" val="1843141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nature of many of the skills we learn in cybersecurity is that they are illegal to perform without the express permission of the owner of the machine on which you are performing them. </a:t>
            </a:r>
          </a:p>
          <a:p>
            <a:r>
              <a:rPr lang="en-AU" dirty="0"/>
              <a:t>We emphasise: Never perform any of the skills and techniques you learn here or anywhere unless you have the total permission of the owner of the system. </a:t>
            </a:r>
          </a:p>
          <a:p>
            <a:endParaRPr lang="en-AU" dirty="0"/>
          </a:p>
          <a:p>
            <a:r>
              <a:rPr lang="en-AU" dirty="0"/>
              <a:t>The question then is, if its illegal, how do we practise?</a:t>
            </a:r>
          </a:p>
          <a:p>
            <a:endParaRPr lang="en-AU" dirty="0"/>
          </a:p>
          <a:p>
            <a:r>
              <a:rPr lang="en-AU" dirty="0"/>
              <a:t>Thankfully, there is an enormous and very helpful and generous community in the </a:t>
            </a:r>
            <a:r>
              <a:rPr lang="en-AU" dirty="0" err="1"/>
              <a:t>infosec</a:t>
            </a:r>
            <a:r>
              <a:rPr lang="en-AU" dirty="0"/>
              <a:t> sphere. </a:t>
            </a:r>
          </a:p>
          <a:p>
            <a:endParaRPr lang="en-AU" dirty="0"/>
          </a:p>
          <a:p>
            <a:r>
              <a:rPr lang="en-AU" dirty="0"/>
              <a:t>There are a huge number of platforms and resources where you can learn and practise your skills in a safe and legal way. </a:t>
            </a:r>
          </a:p>
        </p:txBody>
      </p:sp>
      <p:sp>
        <p:nvSpPr>
          <p:cNvPr id="4" name="Slide Number Placeholder 3"/>
          <p:cNvSpPr>
            <a:spLocks noGrp="1"/>
          </p:cNvSpPr>
          <p:nvPr>
            <p:ph type="sldNum" sz="quarter" idx="5"/>
          </p:nvPr>
        </p:nvSpPr>
        <p:spPr/>
        <p:txBody>
          <a:bodyPr/>
          <a:lstStyle/>
          <a:p>
            <a:fld id="{41B776A5-170C-410A-8A72-FEEAF706F5E4}" type="slidenum">
              <a:rPr lang="en-AU" smtClean="0"/>
              <a:t>7</a:t>
            </a:fld>
            <a:endParaRPr lang="en-AU" dirty="0"/>
          </a:p>
        </p:txBody>
      </p:sp>
    </p:spTree>
    <p:extLst>
      <p:ext uri="{BB962C8B-B14F-4D97-AF65-F5344CB8AC3E}">
        <p14:creationId xmlns:p14="http://schemas.microsoft.com/office/powerpoint/2010/main" val="17501812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41B776A5-170C-410A-8A72-FEEAF706F5E4}" type="slidenum">
              <a:rPr lang="en-AU" smtClean="0"/>
              <a:t>8</a:t>
            </a:fld>
            <a:endParaRPr lang="en-AU" dirty="0"/>
          </a:p>
        </p:txBody>
      </p:sp>
    </p:spTree>
    <p:extLst>
      <p:ext uri="{BB962C8B-B14F-4D97-AF65-F5344CB8AC3E}">
        <p14:creationId xmlns:p14="http://schemas.microsoft.com/office/powerpoint/2010/main" val="2213685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Where do I even start?</a:t>
            </a:r>
          </a:p>
          <a:p>
            <a:r>
              <a:rPr lang="en-AU" dirty="0"/>
              <a:t>This is a very valid question. To begin with, cyber security can seem like an impenetrable mass of information. </a:t>
            </a:r>
          </a:p>
          <a:p>
            <a:r>
              <a:rPr lang="en-AU" dirty="0"/>
              <a:t>Here are some pointers before we begin:</a:t>
            </a:r>
          </a:p>
          <a:p>
            <a:pPr marL="0" indent="0">
              <a:buFont typeface="Arial" panose="020B0604020202020204" pitchFamily="34" charset="0"/>
              <a:buNone/>
            </a:pPr>
            <a:endParaRPr lang="en-AU" dirty="0"/>
          </a:p>
          <a:p>
            <a:pPr marL="0" indent="0">
              <a:buFont typeface="Arial" panose="020B0604020202020204" pitchFamily="34" charset="0"/>
              <a:buNone/>
            </a:pPr>
            <a:r>
              <a:rPr lang="en-AU" dirty="0"/>
              <a:t>Be ready to spend a lot of time reading things on your own time.</a:t>
            </a:r>
          </a:p>
          <a:p>
            <a:pPr marL="171450" indent="-171450">
              <a:buFont typeface="Arial" panose="020B0604020202020204" pitchFamily="34" charset="0"/>
              <a:buChar char="•"/>
            </a:pPr>
            <a:r>
              <a:rPr lang="en-AU" dirty="0"/>
              <a:t>There is only so much we will be able to teach within the time we have for these workshops. If you are really serious about diving into the field of cybersecurity, you need to be aware that there is a lot to learn, and it is really a matter of you only get out what you put in. </a:t>
            </a:r>
          </a:p>
          <a:p>
            <a:pPr marL="171450" indent="-171450">
              <a:buFont typeface="Arial" panose="020B0604020202020204" pitchFamily="34" charset="0"/>
              <a:buChar char="•"/>
            </a:pPr>
            <a:r>
              <a:rPr lang="en-AU" dirty="0"/>
              <a:t>You need to quickly dismiss the sentiment that you want to ‘learn how to be a hacker’ in the shortest time possible. If anything, ‘hacking’ really means gaining a very deep understanding of how something works, to the point where you are able to exploit functionality that not even the things designer was aware of. Focus on developing a passion for deep understanding. This is a great guiding principal in </a:t>
            </a:r>
            <a:r>
              <a:rPr lang="en-AU" dirty="0" err="1"/>
              <a:t>infosec</a:t>
            </a:r>
            <a:r>
              <a:rPr lang="en-AU" dirty="0"/>
              <a:t>. </a:t>
            </a:r>
          </a:p>
          <a:p>
            <a:pPr marL="171450" indent="-171450">
              <a:buFont typeface="Arial" panose="020B0604020202020204" pitchFamily="34" charset="0"/>
              <a:buChar char="•"/>
            </a:pPr>
            <a:r>
              <a:rPr lang="en-AU" dirty="0"/>
              <a:t>You will also find, particularly if you are a computer science major, that you pick up a lot of knowledge that helps you directly in you university studies. In addition, you pick up great general learning skills that you can apply to learning anything!</a:t>
            </a:r>
          </a:p>
          <a:p>
            <a:pPr marL="171450" indent="-171450">
              <a:buFont typeface="Arial" panose="020B0604020202020204" pitchFamily="34" charset="0"/>
              <a:buChar char="•"/>
            </a:pPr>
            <a:endParaRPr lang="en-AU" dirty="0"/>
          </a:p>
          <a:p>
            <a:pPr marL="171450" indent="-171450">
              <a:buFont typeface="Arial" panose="020B0604020202020204" pitchFamily="34" charset="0"/>
              <a:buChar char="•"/>
            </a:pPr>
            <a:r>
              <a:rPr lang="en-AU" dirty="0"/>
              <a:t>Familiarise yourself with the tools of the trade.</a:t>
            </a:r>
          </a:p>
          <a:p>
            <a:pPr marL="171450" indent="-171450">
              <a:buFont typeface="Arial" panose="020B0604020202020204" pitchFamily="34" charset="0"/>
              <a:buChar char="•"/>
            </a:pPr>
            <a:endParaRPr lang="en-AU" dirty="0"/>
          </a:p>
        </p:txBody>
      </p:sp>
      <p:sp>
        <p:nvSpPr>
          <p:cNvPr id="4" name="Slide Number Placeholder 3"/>
          <p:cNvSpPr>
            <a:spLocks noGrp="1"/>
          </p:cNvSpPr>
          <p:nvPr>
            <p:ph type="sldNum" sz="quarter" idx="5"/>
          </p:nvPr>
        </p:nvSpPr>
        <p:spPr/>
        <p:txBody>
          <a:bodyPr/>
          <a:lstStyle/>
          <a:p>
            <a:fld id="{41B776A5-170C-410A-8A72-FEEAF706F5E4}" type="slidenum">
              <a:rPr lang="en-AU" smtClean="0"/>
              <a:t>9</a:t>
            </a:fld>
            <a:endParaRPr lang="en-AU" dirty="0"/>
          </a:p>
        </p:txBody>
      </p:sp>
    </p:spTree>
    <p:extLst>
      <p:ext uri="{BB962C8B-B14F-4D97-AF65-F5344CB8AC3E}">
        <p14:creationId xmlns:p14="http://schemas.microsoft.com/office/powerpoint/2010/main" val="2308912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Kali Linux is a free penetration testing focused Linux distribution, curated by Offensive Security. </a:t>
            </a:r>
          </a:p>
          <a:p>
            <a:r>
              <a:rPr lang="en-AU" dirty="0"/>
              <a:t>It is essentially a curated set of useful tools. </a:t>
            </a:r>
          </a:p>
          <a:p>
            <a:endParaRPr lang="en-AU" dirty="0"/>
          </a:p>
        </p:txBody>
      </p:sp>
      <p:sp>
        <p:nvSpPr>
          <p:cNvPr id="4" name="Slide Number Placeholder 3"/>
          <p:cNvSpPr>
            <a:spLocks noGrp="1"/>
          </p:cNvSpPr>
          <p:nvPr>
            <p:ph type="sldNum" sz="quarter" idx="5"/>
          </p:nvPr>
        </p:nvSpPr>
        <p:spPr/>
        <p:txBody>
          <a:bodyPr/>
          <a:lstStyle/>
          <a:p>
            <a:fld id="{41B776A5-170C-410A-8A72-FEEAF706F5E4}" type="slidenum">
              <a:rPr lang="en-AU" smtClean="0"/>
              <a:t>10</a:t>
            </a:fld>
            <a:endParaRPr lang="en-AU" dirty="0"/>
          </a:p>
        </p:txBody>
      </p:sp>
    </p:spTree>
    <p:extLst>
      <p:ext uri="{BB962C8B-B14F-4D97-AF65-F5344CB8AC3E}">
        <p14:creationId xmlns:p14="http://schemas.microsoft.com/office/powerpoint/2010/main" val="12096845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41B776A5-170C-410A-8A72-FEEAF706F5E4}" type="slidenum">
              <a:rPr lang="en-AU" smtClean="0"/>
              <a:t>11</a:t>
            </a:fld>
            <a:endParaRPr lang="en-AU" dirty="0"/>
          </a:p>
        </p:txBody>
      </p:sp>
    </p:spTree>
    <p:extLst>
      <p:ext uri="{BB962C8B-B14F-4D97-AF65-F5344CB8AC3E}">
        <p14:creationId xmlns:p14="http://schemas.microsoft.com/office/powerpoint/2010/main" val="3374013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D5C039-0959-4415-8AA5-45886C5F6194}" type="datetimeFigureOut">
              <a:rPr lang="en-AU" smtClean="0"/>
              <a:t>28/02/2019</a:t>
            </a:fld>
            <a:endParaRPr lang="en-AU" dirty="0"/>
          </a:p>
        </p:txBody>
      </p:sp>
      <p:sp>
        <p:nvSpPr>
          <p:cNvPr id="5" name="Footer Placeholder 4"/>
          <p:cNvSpPr>
            <a:spLocks noGrp="1"/>
          </p:cNvSpPr>
          <p:nvPr>
            <p:ph type="ftr" sz="quarter" idx="11"/>
          </p:nvPr>
        </p:nvSpPr>
        <p:spPr>
          <a:xfrm>
            <a:off x="5332412" y="5883275"/>
            <a:ext cx="4324044" cy="365125"/>
          </a:xfrm>
        </p:spPr>
        <p:txBody>
          <a:bodyPr/>
          <a:lstStyle/>
          <a:p>
            <a:endParaRPr lang="en-AU" dirty="0"/>
          </a:p>
        </p:txBody>
      </p:sp>
      <p:sp>
        <p:nvSpPr>
          <p:cNvPr id="6" name="Slide Number Placeholder 5"/>
          <p:cNvSpPr>
            <a:spLocks noGrp="1"/>
          </p:cNvSpPr>
          <p:nvPr>
            <p:ph type="sldNum" sz="quarter" idx="12"/>
          </p:nvPr>
        </p:nvSpPr>
        <p:spPr/>
        <p:txBody>
          <a:bodyPr/>
          <a:lstStyle/>
          <a:p>
            <a:fld id="{6DCBD8EB-51D3-4328-87B2-CABD488309BC}" type="slidenum">
              <a:rPr lang="en-AU" smtClean="0"/>
              <a:t>‹#›</a:t>
            </a:fld>
            <a:endParaRPr lang="en-AU" dirty="0"/>
          </a:p>
        </p:txBody>
      </p:sp>
    </p:spTree>
    <p:extLst>
      <p:ext uri="{BB962C8B-B14F-4D97-AF65-F5344CB8AC3E}">
        <p14:creationId xmlns:p14="http://schemas.microsoft.com/office/powerpoint/2010/main" val="149488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FD5C039-0959-4415-8AA5-45886C5F6194}" type="datetimeFigureOut">
              <a:rPr lang="en-AU" smtClean="0"/>
              <a:t>28/02/2019</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6DCBD8EB-51D3-4328-87B2-CABD488309BC}" type="slidenum">
              <a:rPr lang="en-AU" smtClean="0"/>
              <a:t>‹#›</a:t>
            </a:fld>
            <a:endParaRPr lang="en-AU" dirty="0"/>
          </a:p>
        </p:txBody>
      </p:sp>
    </p:spTree>
    <p:extLst>
      <p:ext uri="{BB962C8B-B14F-4D97-AF65-F5344CB8AC3E}">
        <p14:creationId xmlns:p14="http://schemas.microsoft.com/office/powerpoint/2010/main" val="3938179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D5C039-0959-4415-8AA5-45886C5F6194}" type="datetimeFigureOut">
              <a:rPr lang="en-AU" smtClean="0"/>
              <a:t>28/02/2019</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DCBD8EB-51D3-4328-87B2-CABD488309BC}" type="slidenum">
              <a:rPr lang="en-AU" smtClean="0"/>
              <a:t>‹#›</a:t>
            </a:fld>
            <a:endParaRPr lang="en-AU" dirty="0"/>
          </a:p>
        </p:txBody>
      </p:sp>
    </p:spTree>
    <p:extLst>
      <p:ext uri="{BB962C8B-B14F-4D97-AF65-F5344CB8AC3E}">
        <p14:creationId xmlns:p14="http://schemas.microsoft.com/office/powerpoint/2010/main" val="2917525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D5C039-0959-4415-8AA5-45886C5F6194}" type="datetimeFigureOut">
              <a:rPr lang="en-AU" smtClean="0"/>
              <a:t>28/02/2019</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DCBD8EB-51D3-4328-87B2-CABD488309BC}" type="slidenum">
              <a:rPr lang="en-AU" smtClean="0"/>
              <a:t>‹#›</a:t>
            </a:fld>
            <a:endParaRPr lang="en-AU" dirty="0"/>
          </a:p>
        </p:txBody>
      </p:sp>
    </p:spTree>
    <p:extLst>
      <p:ext uri="{BB962C8B-B14F-4D97-AF65-F5344CB8AC3E}">
        <p14:creationId xmlns:p14="http://schemas.microsoft.com/office/powerpoint/2010/main" val="25119804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D5C039-0959-4415-8AA5-45886C5F6194}" type="datetimeFigureOut">
              <a:rPr lang="en-AU" smtClean="0"/>
              <a:t>28/02/2019</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DCBD8EB-51D3-4328-87B2-CABD488309BC}" type="slidenum">
              <a:rPr lang="en-AU" smtClean="0"/>
              <a:t>‹#›</a:t>
            </a:fld>
            <a:endParaRPr lang="en-AU" dirty="0"/>
          </a:p>
        </p:txBody>
      </p:sp>
    </p:spTree>
    <p:extLst>
      <p:ext uri="{BB962C8B-B14F-4D97-AF65-F5344CB8AC3E}">
        <p14:creationId xmlns:p14="http://schemas.microsoft.com/office/powerpoint/2010/main" val="16598305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D5C039-0959-4415-8AA5-45886C5F6194}" type="datetimeFigureOut">
              <a:rPr lang="en-AU" smtClean="0"/>
              <a:t>28/02/2019</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DCBD8EB-51D3-4328-87B2-CABD488309BC}" type="slidenum">
              <a:rPr lang="en-AU" smtClean="0"/>
              <a:t>‹#›</a:t>
            </a:fld>
            <a:endParaRPr lang="en-AU" dirty="0"/>
          </a:p>
        </p:txBody>
      </p:sp>
    </p:spTree>
    <p:extLst>
      <p:ext uri="{BB962C8B-B14F-4D97-AF65-F5344CB8AC3E}">
        <p14:creationId xmlns:p14="http://schemas.microsoft.com/office/powerpoint/2010/main" val="10742651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D5C039-0959-4415-8AA5-45886C5F6194}" type="datetimeFigureOut">
              <a:rPr lang="en-AU" smtClean="0"/>
              <a:t>28/02/2019</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DCBD8EB-51D3-4328-87B2-CABD488309BC}" type="slidenum">
              <a:rPr lang="en-AU" smtClean="0"/>
              <a:t>‹#›</a:t>
            </a:fld>
            <a:endParaRPr lang="en-AU" dirty="0"/>
          </a:p>
        </p:txBody>
      </p:sp>
    </p:spTree>
    <p:extLst>
      <p:ext uri="{BB962C8B-B14F-4D97-AF65-F5344CB8AC3E}">
        <p14:creationId xmlns:p14="http://schemas.microsoft.com/office/powerpoint/2010/main" val="35091176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D5C039-0959-4415-8AA5-45886C5F6194}" type="datetimeFigureOut">
              <a:rPr lang="en-AU" smtClean="0"/>
              <a:t>28/02/2019</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DCBD8EB-51D3-4328-87B2-CABD488309BC}" type="slidenum">
              <a:rPr lang="en-AU" smtClean="0"/>
              <a:t>‹#›</a:t>
            </a:fld>
            <a:endParaRPr lang="en-AU" dirty="0"/>
          </a:p>
        </p:txBody>
      </p:sp>
    </p:spTree>
    <p:extLst>
      <p:ext uri="{BB962C8B-B14F-4D97-AF65-F5344CB8AC3E}">
        <p14:creationId xmlns:p14="http://schemas.microsoft.com/office/powerpoint/2010/main" val="1301140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D5C039-0959-4415-8AA5-45886C5F6194}" type="datetimeFigureOut">
              <a:rPr lang="en-AU" smtClean="0"/>
              <a:t>28/02/2019</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DCBD8EB-51D3-4328-87B2-CABD488309BC}" type="slidenum">
              <a:rPr lang="en-AU" smtClean="0"/>
              <a:t>‹#›</a:t>
            </a:fld>
            <a:endParaRPr lang="en-AU" dirty="0"/>
          </a:p>
        </p:txBody>
      </p:sp>
    </p:spTree>
    <p:extLst>
      <p:ext uri="{BB962C8B-B14F-4D97-AF65-F5344CB8AC3E}">
        <p14:creationId xmlns:p14="http://schemas.microsoft.com/office/powerpoint/2010/main" val="852434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D5C039-0959-4415-8AA5-45886C5F6194}" type="datetimeFigureOut">
              <a:rPr lang="en-AU" smtClean="0"/>
              <a:t>28/02/2019</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a:xfrm>
            <a:off x="10951856" y="5867131"/>
            <a:ext cx="551167" cy="365125"/>
          </a:xfrm>
        </p:spPr>
        <p:txBody>
          <a:bodyPr/>
          <a:lstStyle/>
          <a:p>
            <a:fld id="{6DCBD8EB-51D3-4328-87B2-CABD488309BC}" type="slidenum">
              <a:rPr lang="en-AU" smtClean="0"/>
              <a:t>‹#›</a:t>
            </a:fld>
            <a:endParaRPr lang="en-AU" dirty="0"/>
          </a:p>
        </p:txBody>
      </p:sp>
    </p:spTree>
    <p:extLst>
      <p:ext uri="{BB962C8B-B14F-4D97-AF65-F5344CB8AC3E}">
        <p14:creationId xmlns:p14="http://schemas.microsoft.com/office/powerpoint/2010/main" val="1435009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D5C039-0959-4415-8AA5-45886C5F6194}" type="datetimeFigureOut">
              <a:rPr lang="en-AU" smtClean="0"/>
              <a:t>28/02/2019</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DCBD8EB-51D3-4328-87B2-CABD488309BC}" type="slidenum">
              <a:rPr lang="en-AU" smtClean="0"/>
              <a:t>‹#›</a:t>
            </a:fld>
            <a:endParaRPr lang="en-AU" dirty="0"/>
          </a:p>
        </p:txBody>
      </p:sp>
    </p:spTree>
    <p:extLst>
      <p:ext uri="{BB962C8B-B14F-4D97-AF65-F5344CB8AC3E}">
        <p14:creationId xmlns:p14="http://schemas.microsoft.com/office/powerpoint/2010/main" val="725879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D5C039-0959-4415-8AA5-45886C5F6194}" type="datetimeFigureOut">
              <a:rPr lang="en-AU" smtClean="0"/>
              <a:t>28/02/2019</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6DCBD8EB-51D3-4328-87B2-CABD488309BC}" type="slidenum">
              <a:rPr lang="en-AU" smtClean="0"/>
              <a:t>‹#›</a:t>
            </a:fld>
            <a:endParaRPr lang="en-AU" dirty="0"/>
          </a:p>
        </p:txBody>
      </p:sp>
    </p:spTree>
    <p:extLst>
      <p:ext uri="{BB962C8B-B14F-4D97-AF65-F5344CB8AC3E}">
        <p14:creationId xmlns:p14="http://schemas.microsoft.com/office/powerpoint/2010/main" val="2631202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D5C039-0959-4415-8AA5-45886C5F6194}" type="datetimeFigureOut">
              <a:rPr lang="en-AU" smtClean="0"/>
              <a:t>28/02/2019</a:t>
            </a:fld>
            <a:endParaRPr lang="en-AU" dirty="0"/>
          </a:p>
        </p:txBody>
      </p:sp>
      <p:sp>
        <p:nvSpPr>
          <p:cNvPr id="8" name="Footer Placeholder 7"/>
          <p:cNvSpPr>
            <a:spLocks noGrp="1"/>
          </p:cNvSpPr>
          <p:nvPr>
            <p:ph type="ftr" sz="quarter" idx="11"/>
          </p:nvPr>
        </p:nvSpPr>
        <p:spPr/>
        <p:txBody>
          <a:bodyPr/>
          <a:lstStyle/>
          <a:p>
            <a:endParaRPr lang="en-AU" dirty="0"/>
          </a:p>
        </p:txBody>
      </p:sp>
      <p:sp>
        <p:nvSpPr>
          <p:cNvPr id="9" name="Slide Number Placeholder 8"/>
          <p:cNvSpPr>
            <a:spLocks noGrp="1"/>
          </p:cNvSpPr>
          <p:nvPr>
            <p:ph type="sldNum" sz="quarter" idx="12"/>
          </p:nvPr>
        </p:nvSpPr>
        <p:spPr/>
        <p:txBody>
          <a:bodyPr/>
          <a:lstStyle/>
          <a:p>
            <a:fld id="{6DCBD8EB-51D3-4328-87B2-CABD488309BC}" type="slidenum">
              <a:rPr lang="en-AU" smtClean="0"/>
              <a:t>‹#›</a:t>
            </a:fld>
            <a:endParaRPr lang="en-AU" dirty="0"/>
          </a:p>
        </p:txBody>
      </p:sp>
    </p:spTree>
    <p:extLst>
      <p:ext uri="{BB962C8B-B14F-4D97-AF65-F5344CB8AC3E}">
        <p14:creationId xmlns:p14="http://schemas.microsoft.com/office/powerpoint/2010/main" val="319018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D5C039-0959-4415-8AA5-45886C5F6194}" type="datetimeFigureOut">
              <a:rPr lang="en-AU" smtClean="0"/>
              <a:t>28/02/2019</a:t>
            </a:fld>
            <a:endParaRPr lang="en-AU" dirty="0"/>
          </a:p>
        </p:txBody>
      </p:sp>
      <p:sp>
        <p:nvSpPr>
          <p:cNvPr id="4" name="Footer Placeholder 3"/>
          <p:cNvSpPr>
            <a:spLocks noGrp="1"/>
          </p:cNvSpPr>
          <p:nvPr>
            <p:ph type="ftr" sz="quarter" idx="11"/>
          </p:nvPr>
        </p:nvSpPr>
        <p:spPr/>
        <p:txBody>
          <a:bodyPr/>
          <a:lstStyle/>
          <a:p>
            <a:endParaRPr lang="en-AU" dirty="0"/>
          </a:p>
        </p:txBody>
      </p:sp>
      <p:sp>
        <p:nvSpPr>
          <p:cNvPr id="5" name="Slide Number Placeholder 4"/>
          <p:cNvSpPr>
            <a:spLocks noGrp="1"/>
          </p:cNvSpPr>
          <p:nvPr>
            <p:ph type="sldNum" sz="quarter" idx="12"/>
          </p:nvPr>
        </p:nvSpPr>
        <p:spPr/>
        <p:txBody>
          <a:bodyPr/>
          <a:lstStyle/>
          <a:p>
            <a:fld id="{6DCBD8EB-51D3-4328-87B2-CABD488309BC}" type="slidenum">
              <a:rPr lang="en-AU" smtClean="0"/>
              <a:t>‹#›</a:t>
            </a:fld>
            <a:endParaRPr lang="en-AU" dirty="0"/>
          </a:p>
        </p:txBody>
      </p:sp>
    </p:spTree>
    <p:extLst>
      <p:ext uri="{BB962C8B-B14F-4D97-AF65-F5344CB8AC3E}">
        <p14:creationId xmlns:p14="http://schemas.microsoft.com/office/powerpoint/2010/main" val="640368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D5C039-0959-4415-8AA5-45886C5F6194}" type="datetimeFigureOut">
              <a:rPr lang="en-AU" smtClean="0"/>
              <a:t>28/02/2019</a:t>
            </a:fld>
            <a:endParaRPr lang="en-AU" dirty="0"/>
          </a:p>
        </p:txBody>
      </p:sp>
      <p:sp>
        <p:nvSpPr>
          <p:cNvPr id="3" name="Footer Placeholder 2"/>
          <p:cNvSpPr>
            <a:spLocks noGrp="1"/>
          </p:cNvSpPr>
          <p:nvPr>
            <p:ph type="ftr" sz="quarter" idx="11"/>
          </p:nvPr>
        </p:nvSpPr>
        <p:spPr/>
        <p:txBody>
          <a:bodyPr/>
          <a:lstStyle/>
          <a:p>
            <a:endParaRPr lang="en-AU" dirty="0"/>
          </a:p>
        </p:txBody>
      </p:sp>
      <p:sp>
        <p:nvSpPr>
          <p:cNvPr id="4" name="Slide Number Placeholder 3"/>
          <p:cNvSpPr>
            <a:spLocks noGrp="1"/>
          </p:cNvSpPr>
          <p:nvPr>
            <p:ph type="sldNum" sz="quarter" idx="12"/>
          </p:nvPr>
        </p:nvSpPr>
        <p:spPr/>
        <p:txBody>
          <a:bodyPr/>
          <a:lstStyle/>
          <a:p>
            <a:fld id="{6DCBD8EB-51D3-4328-87B2-CABD488309BC}" type="slidenum">
              <a:rPr lang="en-AU" smtClean="0"/>
              <a:t>‹#›</a:t>
            </a:fld>
            <a:endParaRPr lang="en-AU" dirty="0"/>
          </a:p>
        </p:txBody>
      </p:sp>
    </p:spTree>
    <p:extLst>
      <p:ext uri="{BB962C8B-B14F-4D97-AF65-F5344CB8AC3E}">
        <p14:creationId xmlns:p14="http://schemas.microsoft.com/office/powerpoint/2010/main" val="3812106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FD5C039-0959-4415-8AA5-45886C5F6194}" type="datetimeFigureOut">
              <a:rPr lang="en-AU" smtClean="0"/>
              <a:t>28/02/2019</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6DCBD8EB-51D3-4328-87B2-CABD488309BC}" type="slidenum">
              <a:rPr lang="en-AU" smtClean="0"/>
              <a:t>‹#›</a:t>
            </a:fld>
            <a:endParaRPr lang="en-AU" dirty="0"/>
          </a:p>
        </p:txBody>
      </p:sp>
    </p:spTree>
    <p:extLst>
      <p:ext uri="{BB962C8B-B14F-4D97-AF65-F5344CB8AC3E}">
        <p14:creationId xmlns:p14="http://schemas.microsoft.com/office/powerpoint/2010/main" val="290001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FD5C039-0959-4415-8AA5-45886C5F6194}" type="datetimeFigureOut">
              <a:rPr lang="en-AU" smtClean="0"/>
              <a:t>28/02/2019</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6DCBD8EB-51D3-4328-87B2-CABD488309BC}" type="slidenum">
              <a:rPr lang="en-AU" smtClean="0"/>
              <a:t>‹#›</a:t>
            </a:fld>
            <a:endParaRPr lang="en-AU" dirty="0"/>
          </a:p>
        </p:txBody>
      </p:sp>
    </p:spTree>
    <p:extLst>
      <p:ext uri="{BB962C8B-B14F-4D97-AF65-F5344CB8AC3E}">
        <p14:creationId xmlns:p14="http://schemas.microsoft.com/office/powerpoint/2010/main" val="3564240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FD5C039-0959-4415-8AA5-45886C5F6194}" type="datetimeFigureOut">
              <a:rPr lang="en-AU" smtClean="0"/>
              <a:t>28/02/2019</a:t>
            </a:fld>
            <a:endParaRPr lang="en-AU"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AU"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CBD8EB-51D3-4328-87B2-CABD488309BC}" type="slidenum">
              <a:rPr lang="en-AU" smtClean="0"/>
              <a:t>‹#›</a:t>
            </a:fld>
            <a:endParaRPr lang="en-AU" dirty="0"/>
          </a:p>
        </p:txBody>
      </p:sp>
    </p:spTree>
    <p:extLst>
      <p:ext uri="{BB962C8B-B14F-4D97-AF65-F5344CB8AC3E}">
        <p14:creationId xmlns:p14="http://schemas.microsoft.com/office/powerpoint/2010/main" val="2424100571"/>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 id="2147483847" r:id="rId13"/>
    <p:sldLayoutId id="2147483848" r:id="rId14"/>
    <p:sldLayoutId id="2147483849" r:id="rId15"/>
    <p:sldLayoutId id="2147483850" r:id="rId16"/>
    <p:sldLayoutId id="214748385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715E457-20A6-4410-BD15-F04118F901E2}"/>
              </a:ext>
            </a:extLst>
          </p:cNvPr>
          <p:cNvPicPr>
            <a:picLocks noChangeAspect="1"/>
          </p:cNvPicPr>
          <p:nvPr/>
        </p:nvPicPr>
        <p:blipFill rotWithShape="1">
          <a:blip r:embed="rId2">
            <a:extLst/>
          </a:blip>
          <a:srcRect t="15147" r="-1" b="17320"/>
          <a:stretch/>
        </p:blipFill>
        <p:spPr>
          <a:xfrm>
            <a:off x="4217436" y="1"/>
            <a:ext cx="8099275" cy="3145006"/>
          </a:xfrm>
          <a:prstGeom prst="rect">
            <a:avLst/>
          </a:prstGeom>
          <a:ln>
            <a:noFill/>
          </a:ln>
          <a:effectLst>
            <a:softEdge rad="127000"/>
          </a:effectLst>
        </p:spPr>
      </p:pic>
    </p:spTree>
    <p:extLst>
      <p:ext uri="{BB962C8B-B14F-4D97-AF65-F5344CB8AC3E}">
        <p14:creationId xmlns:p14="http://schemas.microsoft.com/office/powerpoint/2010/main" val="2818991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22D9A-6BF6-445F-9C97-F4D927792901}"/>
              </a:ext>
            </a:extLst>
          </p:cNvPr>
          <p:cNvSpPr>
            <a:spLocks noGrp="1"/>
          </p:cNvSpPr>
          <p:nvPr>
            <p:ph type="title"/>
          </p:nvPr>
        </p:nvSpPr>
        <p:spPr/>
        <p:txBody>
          <a:bodyPr/>
          <a:lstStyle/>
          <a:p>
            <a:r>
              <a:rPr lang="en-AU" dirty="0"/>
              <a:t>Kali Linux</a:t>
            </a:r>
          </a:p>
        </p:txBody>
      </p:sp>
      <p:sp>
        <p:nvSpPr>
          <p:cNvPr id="3" name="Content Placeholder 2">
            <a:extLst>
              <a:ext uri="{FF2B5EF4-FFF2-40B4-BE49-F238E27FC236}">
                <a16:creationId xmlns:a16="http://schemas.microsoft.com/office/drawing/2014/main" id="{1AB6AB6C-F0FF-4A4C-A713-5A39DECF47C9}"/>
              </a:ext>
            </a:extLst>
          </p:cNvPr>
          <p:cNvSpPr>
            <a:spLocks noGrp="1"/>
          </p:cNvSpPr>
          <p:nvPr>
            <p:ph idx="1"/>
          </p:nvPr>
        </p:nvSpPr>
        <p:spPr>
          <a:xfrm>
            <a:off x="1484311" y="2656114"/>
            <a:ext cx="10018713" cy="2906486"/>
          </a:xfrm>
        </p:spPr>
        <p:txBody>
          <a:bodyPr/>
          <a:lstStyle/>
          <a:p>
            <a:r>
              <a:rPr lang="en-AU" dirty="0"/>
              <a:t>Penetration testing Linux distribution maintained by Offensive Security</a:t>
            </a:r>
          </a:p>
          <a:p>
            <a:r>
              <a:rPr lang="en-AU" dirty="0"/>
              <a:t>Curated set of tools that are useful in the cyber security arena</a:t>
            </a:r>
          </a:p>
          <a:p>
            <a:endParaRPr lang="en-AU" dirty="0"/>
          </a:p>
          <a:p>
            <a:pPr marL="0" indent="0">
              <a:buNone/>
            </a:pPr>
            <a:endParaRPr lang="en-AU" dirty="0"/>
          </a:p>
        </p:txBody>
      </p:sp>
    </p:spTree>
    <p:extLst>
      <p:ext uri="{BB962C8B-B14F-4D97-AF65-F5344CB8AC3E}">
        <p14:creationId xmlns:p14="http://schemas.microsoft.com/office/powerpoint/2010/main" val="1281943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292F6-D3FC-443D-9985-E58C68997787}"/>
              </a:ext>
            </a:extLst>
          </p:cNvPr>
          <p:cNvSpPr>
            <a:spLocks noGrp="1"/>
          </p:cNvSpPr>
          <p:nvPr>
            <p:ph type="title"/>
          </p:nvPr>
        </p:nvSpPr>
        <p:spPr/>
        <p:txBody>
          <a:bodyPr/>
          <a:lstStyle/>
          <a:p>
            <a:r>
              <a:rPr lang="en-AU" dirty="0"/>
              <a:t>How do I install it?</a:t>
            </a:r>
          </a:p>
        </p:txBody>
      </p:sp>
      <p:sp>
        <p:nvSpPr>
          <p:cNvPr id="3" name="Content Placeholder 2">
            <a:extLst>
              <a:ext uri="{FF2B5EF4-FFF2-40B4-BE49-F238E27FC236}">
                <a16:creationId xmlns:a16="http://schemas.microsoft.com/office/drawing/2014/main" id="{B0C2C99A-3B43-4669-AFBA-0415A7B25B54}"/>
              </a:ext>
            </a:extLst>
          </p:cNvPr>
          <p:cNvSpPr>
            <a:spLocks noGrp="1"/>
          </p:cNvSpPr>
          <p:nvPr>
            <p:ph idx="1"/>
          </p:nvPr>
        </p:nvSpPr>
        <p:spPr/>
        <p:txBody>
          <a:bodyPr/>
          <a:lstStyle/>
          <a:p>
            <a:r>
              <a:rPr lang="en-AU" dirty="0"/>
              <a:t>Kali Linux is an operating system.</a:t>
            </a:r>
          </a:p>
          <a:p>
            <a:r>
              <a:rPr lang="en-AU" dirty="0"/>
              <a:t>You can install it natively, but you’re much more likely to want to run it as a virtual machine. </a:t>
            </a:r>
          </a:p>
          <a:p>
            <a:r>
              <a:rPr lang="en-AU" dirty="0"/>
              <a:t>Pre installed virtual machine images are available for download on the kali website (so you don’t even have to go through the OS installation process)</a:t>
            </a:r>
          </a:p>
          <a:p>
            <a:r>
              <a:rPr lang="en-AU" dirty="0"/>
              <a:t>https://www.kali.org/downloads/</a:t>
            </a:r>
          </a:p>
        </p:txBody>
      </p:sp>
    </p:spTree>
    <p:extLst>
      <p:ext uri="{BB962C8B-B14F-4D97-AF65-F5344CB8AC3E}">
        <p14:creationId xmlns:p14="http://schemas.microsoft.com/office/powerpoint/2010/main" val="3918489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30EE3-0BB7-4EC4-A13F-B9D2EDCD389D}"/>
              </a:ext>
            </a:extLst>
          </p:cNvPr>
          <p:cNvSpPr>
            <a:spLocks noGrp="1"/>
          </p:cNvSpPr>
          <p:nvPr>
            <p:ph type="title"/>
          </p:nvPr>
        </p:nvSpPr>
        <p:spPr/>
        <p:txBody>
          <a:bodyPr/>
          <a:lstStyle/>
          <a:p>
            <a:r>
              <a:rPr lang="en-AU" dirty="0"/>
              <a:t>Virtualisation Software</a:t>
            </a:r>
          </a:p>
        </p:txBody>
      </p:sp>
      <p:sp>
        <p:nvSpPr>
          <p:cNvPr id="3" name="Content Placeholder 2">
            <a:extLst>
              <a:ext uri="{FF2B5EF4-FFF2-40B4-BE49-F238E27FC236}">
                <a16:creationId xmlns:a16="http://schemas.microsoft.com/office/drawing/2014/main" id="{82E5D503-1957-4FDC-99F0-44695B493725}"/>
              </a:ext>
            </a:extLst>
          </p:cNvPr>
          <p:cNvSpPr>
            <a:spLocks noGrp="1"/>
          </p:cNvSpPr>
          <p:nvPr>
            <p:ph idx="1"/>
          </p:nvPr>
        </p:nvSpPr>
        <p:spPr/>
        <p:txBody>
          <a:bodyPr/>
          <a:lstStyle/>
          <a:p>
            <a:r>
              <a:rPr lang="en-AU" dirty="0"/>
              <a:t>VMware – Paid, but can access license through </a:t>
            </a:r>
            <a:r>
              <a:rPr lang="en-AU" dirty="0" err="1"/>
              <a:t>UniMelb</a:t>
            </a:r>
            <a:endParaRPr lang="en-AU" dirty="0"/>
          </a:p>
          <a:p>
            <a:r>
              <a:rPr lang="en-AU" dirty="0"/>
              <a:t>VirtualBox – Free</a:t>
            </a:r>
          </a:p>
          <a:p>
            <a:endParaRPr lang="en-AU" dirty="0"/>
          </a:p>
          <a:p>
            <a:r>
              <a:rPr lang="en-AU" dirty="0"/>
              <a:t>We will be uploading a detailed list of resources to help you get started with this tools</a:t>
            </a:r>
          </a:p>
        </p:txBody>
      </p:sp>
    </p:spTree>
    <p:extLst>
      <p:ext uri="{BB962C8B-B14F-4D97-AF65-F5344CB8AC3E}">
        <p14:creationId xmlns:p14="http://schemas.microsoft.com/office/powerpoint/2010/main" val="3109255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45B4F-C6EF-4BCF-AA7E-2C7487488277}"/>
              </a:ext>
            </a:extLst>
          </p:cNvPr>
          <p:cNvSpPr>
            <a:spLocks noGrp="1"/>
          </p:cNvSpPr>
          <p:nvPr>
            <p:ph type="title"/>
          </p:nvPr>
        </p:nvSpPr>
        <p:spPr/>
        <p:txBody>
          <a:bodyPr/>
          <a:lstStyle/>
          <a:p>
            <a:r>
              <a:rPr lang="en-AU" dirty="0"/>
              <a:t>Demo</a:t>
            </a:r>
          </a:p>
        </p:txBody>
      </p:sp>
      <p:sp>
        <p:nvSpPr>
          <p:cNvPr id="3" name="Content Placeholder 2">
            <a:extLst>
              <a:ext uri="{FF2B5EF4-FFF2-40B4-BE49-F238E27FC236}">
                <a16:creationId xmlns:a16="http://schemas.microsoft.com/office/drawing/2014/main" id="{C6D6D382-087B-40F6-A433-985EEC4AEE02}"/>
              </a:ext>
            </a:extLst>
          </p:cNvPr>
          <p:cNvSpPr>
            <a:spLocks noGrp="1"/>
          </p:cNvSpPr>
          <p:nvPr>
            <p:ph idx="1"/>
          </p:nvPr>
        </p:nvSpPr>
        <p:spPr/>
        <p:txBody>
          <a:bodyPr/>
          <a:lstStyle/>
          <a:p>
            <a:r>
              <a:rPr lang="en-AU" dirty="0" err="1"/>
              <a:t>HackTheBox</a:t>
            </a:r>
            <a:r>
              <a:rPr lang="en-AU" dirty="0"/>
              <a:t> Challenge: Help</a:t>
            </a:r>
          </a:p>
          <a:p>
            <a:pPr marL="0" indent="0">
              <a:buNone/>
            </a:pPr>
            <a:endParaRPr lang="en-AU" dirty="0"/>
          </a:p>
        </p:txBody>
      </p:sp>
    </p:spTree>
    <p:extLst>
      <p:ext uri="{BB962C8B-B14F-4D97-AF65-F5344CB8AC3E}">
        <p14:creationId xmlns:p14="http://schemas.microsoft.com/office/powerpoint/2010/main" val="2624081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00841-3604-4C1A-9E48-63E66AD086A0}"/>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04D9FB69-4442-4080-BB88-316E25486553}"/>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2142876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A0C31-E43E-4D1E-A0A0-95DC3925B709}"/>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6A431B80-C262-4E06-91C2-A143539B75D4}"/>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1755239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F64C9-EA76-4F51-9727-9EE7AE2292C8}"/>
              </a:ext>
            </a:extLst>
          </p:cNvPr>
          <p:cNvSpPr>
            <a:spLocks noGrp="1"/>
          </p:cNvSpPr>
          <p:nvPr>
            <p:ph type="title"/>
          </p:nvPr>
        </p:nvSpPr>
        <p:spPr>
          <a:xfrm>
            <a:off x="2866543" y="2450805"/>
            <a:ext cx="8010563" cy="1334387"/>
          </a:xfrm>
        </p:spPr>
        <p:txBody>
          <a:bodyPr>
            <a:normAutofit/>
          </a:bodyPr>
          <a:lstStyle/>
          <a:p>
            <a:r>
              <a:rPr lang="en-AU" sz="6000" dirty="0"/>
              <a:t>Welcome</a:t>
            </a:r>
          </a:p>
        </p:txBody>
      </p:sp>
    </p:spTree>
    <p:extLst>
      <p:ext uri="{BB962C8B-B14F-4D97-AF65-F5344CB8AC3E}">
        <p14:creationId xmlns:p14="http://schemas.microsoft.com/office/powerpoint/2010/main" val="402691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73F68-A814-4C78-858D-8DDB58236CD0}"/>
              </a:ext>
            </a:extLst>
          </p:cNvPr>
          <p:cNvSpPr>
            <a:spLocks noGrp="1"/>
          </p:cNvSpPr>
          <p:nvPr>
            <p:ph type="title"/>
          </p:nvPr>
        </p:nvSpPr>
        <p:spPr>
          <a:xfrm>
            <a:off x="1499810" y="0"/>
            <a:ext cx="10018713" cy="1752599"/>
          </a:xfrm>
        </p:spPr>
        <p:txBody>
          <a:bodyPr/>
          <a:lstStyle/>
          <a:p>
            <a:r>
              <a:rPr lang="en-AU" dirty="0"/>
              <a:t>What do we do?</a:t>
            </a:r>
          </a:p>
        </p:txBody>
      </p:sp>
      <p:sp>
        <p:nvSpPr>
          <p:cNvPr id="3" name="Content Placeholder 2">
            <a:extLst>
              <a:ext uri="{FF2B5EF4-FFF2-40B4-BE49-F238E27FC236}">
                <a16:creationId xmlns:a16="http://schemas.microsoft.com/office/drawing/2014/main" id="{68E83604-9C56-4302-ABF4-76A5F805A58C}"/>
              </a:ext>
            </a:extLst>
          </p:cNvPr>
          <p:cNvSpPr>
            <a:spLocks noGrp="1"/>
          </p:cNvSpPr>
          <p:nvPr>
            <p:ph idx="1"/>
          </p:nvPr>
        </p:nvSpPr>
        <p:spPr>
          <a:xfrm>
            <a:off x="2173287" y="2438399"/>
            <a:ext cx="10018713" cy="3124201"/>
          </a:xfrm>
          <a:effectLst>
            <a:outerShdw sx="1000" sy="1000" algn="ctr" rotWithShape="0">
              <a:srgbClr val="000000"/>
            </a:outerShdw>
          </a:effectLst>
        </p:spPr>
        <p:txBody>
          <a:bodyPr/>
          <a:lstStyle/>
          <a:p>
            <a:pPr marL="342900" indent="-342900">
              <a:buFont typeface="Arial" panose="020B0604020202020204" pitchFamily="34" charset="0"/>
              <a:buChar char="•"/>
            </a:pPr>
            <a:r>
              <a:rPr lang="en-US" dirty="0"/>
              <a:t>Develop cyber security knowledge and skills</a:t>
            </a:r>
          </a:p>
          <a:p>
            <a:pPr marL="342900" indent="-342900">
              <a:buFont typeface="Arial" panose="020B0604020202020204" pitchFamily="34" charset="0"/>
              <a:buChar char="•"/>
            </a:pPr>
            <a:r>
              <a:rPr lang="en-US" dirty="0"/>
              <a:t>Share resources and practice problems together</a:t>
            </a:r>
          </a:p>
          <a:p>
            <a:pPr marL="342900" indent="-342900">
              <a:buFont typeface="Arial" panose="020B0604020202020204" pitchFamily="34" charset="0"/>
              <a:buChar char="•"/>
            </a:pPr>
            <a:r>
              <a:rPr lang="en-US" dirty="0"/>
              <a:t>Weekly workshops (hopefully)</a:t>
            </a:r>
          </a:p>
          <a:p>
            <a:pPr marL="342900" indent="-342900">
              <a:buFont typeface="Arial" panose="020B0604020202020204" pitchFamily="34" charset="0"/>
              <a:buChar char="•"/>
            </a:pPr>
            <a:r>
              <a:rPr lang="en-US" dirty="0"/>
              <a:t>Guest lectures by Industry Professionals</a:t>
            </a:r>
          </a:p>
          <a:p>
            <a:pPr marL="342900" indent="-342900">
              <a:buFont typeface="Arial" panose="020B0604020202020204" pitchFamily="34" charset="0"/>
              <a:buChar char="•"/>
            </a:pPr>
            <a:r>
              <a:rPr lang="en-US" dirty="0"/>
              <a:t>Take part in CTF competitions</a:t>
            </a:r>
          </a:p>
          <a:p>
            <a:pPr marL="342900" indent="-342900">
              <a:buFont typeface="Arial" panose="020B0604020202020204" pitchFamily="34" charset="0"/>
              <a:buChar char="•"/>
            </a:pPr>
            <a:r>
              <a:rPr lang="en-US" dirty="0"/>
              <a:t>Discuss all things cybersecurity.</a:t>
            </a:r>
          </a:p>
        </p:txBody>
      </p:sp>
    </p:spTree>
    <p:extLst>
      <p:ext uri="{BB962C8B-B14F-4D97-AF65-F5344CB8AC3E}">
        <p14:creationId xmlns:p14="http://schemas.microsoft.com/office/powerpoint/2010/main" val="4150346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5D15D-5D68-4816-9224-4DE4A19252D4}"/>
              </a:ext>
            </a:extLst>
          </p:cNvPr>
          <p:cNvSpPr>
            <a:spLocks noGrp="1"/>
          </p:cNvSpPr>
          <p:nvPr>
            <p:ph type="title"/>
          </p:nvPr>
        </p:nvSpPr>
        <p:spPr>
          <a:xfrm>
            <a:off x="1577301" y="2189136"/>
            <a:ext cx="10018713" cy="1752599"/>
          </a:xfrm>
        </p:spPr>
        <p:txBody>
          <a:bodyPr/>
          <a:lstStyle/>
          <a:p>
            <a:r>
              <a:rPr lang="en-AU" dirty="0"/>
              <a:t>What is cybersecurity?</a:t>
            </a:r>
          </a:p>
        </p:txBody>
      </p:sp>
    </p:spTree>
    <p:extLst>
      <p:ext uri="{BB962C8B-B14F-4D97-AF65-F5344CB8AC3E}">
        <p14:creationId xmlns:p14="http://schemas.microsoft.com/office/powerpoint/2010/main" val="4214191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C6092DB-E10D-4763-8434-9E6FD46AF4B0}"/>
              </a:ext>
            </a:extLst>
          </p:cNvPr>
          <p:cNvSpPr txBox="1"/>
          <p:nvPr/>
        </p:nvSpPr>
        <p:spPr>
          <a:xfrm>
            <a:off x="5231901" y="1198600"/>
            <a:ext cx="2615610" cy="369332"/>
          </a:xfrm>
          <a:prstGeom prst="rect">
            <a:avLst/>
          </a:prstGeom>
          <a:noFill/>
          <a:effectLst/>
        </p:spPr>
        <p:txBody>
          <a:bodyPr wrap="square" rtlCol="0">
            <a:spAutoFit/>
          </a:bodyPr>
          <a:lstStyle/>
          <a:p>
            <a:r>
              <a:rPr lang="en-AU" dirty="0"/>
              <a:t>Web Application Security</a:t>
            </a:r>
          </a:p>
        </p:txBody>
      </p:sp>
      <p:sp>
        <p:nvSpPr>
          <p:cNvPr id="6" name="TextBox 5">
            <a:extLst>
              <a:ext uri="{FF2B5EF4-FFF2-40B4-BE49-F238E27FC236}">
                <a16:creationId xmlns:a16="http://schemas.microsoft.com/office/drawing/2014/main" id="{140FB7AB-F7C6-4A07-A5FF-4EF9A3450856}"/>
              </a:ext>
            </a:extLst>
          </p:cNvPr>
          <p:cNvSpPr txBox="1"/>
          <p:nvPr/>
        </p:nvSpPr>
        <p:spPr>
          <a:xfrm>
            <a:off x="2181576" y="2011238"/>
            <a:ext cx="2615610" cy="369332"/>
          </a:xfrm>
          <a:prstGeom prst="rect">
            <a:avLst/>
          </a:prstGeom>
          <a:noFill/>
          <a:effectLst/>
        </p:spPr>
        <p:txBody>
          <a:bodyPr wrap="square" rtlCol="0">
            <a:spAutoFit/>
          </a:bodyPr>
          <a:lstStyle/>
          <a:p>
            <a:r>
              <a:rPr lang="en-AU" dirty="0"/>
              <a:t>Cyber Forensics</a:t>
            </a:r>
          </a:p>
        </p:txBody>
      </p:sp>
      <p:sp>
        <p:nvSpPr>
          <p:cNvPr id="8" name="TextBox 7">
            <a:extLst>
              <a:ext uri="{FF2B5EF4-FFF2-40B4-BE49-F238E27FC236}">
                <a16:creationId xmlns:a16="http://schemas.microsoft.com/office/drawing/2014/main" id="{55118BD4-0E7D-424E-A3F7-9526D0D3BE5B}"/>
              </a:ext>
            </a:extLst>
          </p:cNvPr>
          <p:cNvSpPr txBox="1"/>
          <p:nvPr/>
        </p:nvSpPr>
        <p:spPr>
          <a:xfrm>
            <a:off x="1961372" y="3903307"/>
            <a:ext cx="2615610" cy="369332"/>
          </a:xfrm>
          <a:prstGeom prst="rect">
            <a:avLst/>
          </a:prstGeom>
          <a:noFill/>
          <a:effectLst/>
        </p:spPr>
        <p:txBody>
          <a:bodyPr wrap="square" rtlCol="0">
            <a:spAutoFit/>
          </a:bodyPr>
          <a:lstStyle/>
          <a:p>
            <a:r>
              <a:rPr lang="en-AU" dirty="0"/>
              <a:t>Software Security</a:t>
            </a:r>
          </a:p>
        </p:txBody>
      </p:sp>
      <p:sp>
        <p:nvSpPr>
          <p:cNvPr id="9" name="TextBox 8">
            <a:extLst>
              <a:ext uri="{FF2B5EF4-FFF2-40B4-BE49-F238E27FC236}">
                <a16:creationId xmlns:a16="http://schemas.microsoft.com/office/drawing/2014/main" id="{77F014C3-7F85-4CE9-81FA-5B14AF4ABE5D}"/>
              </a:ext>
            </a:extLst>
          </p:cNvPr>
          <p:cNvSpPr txBox="1"/>
          <p:nvPr/>
        </p:nvSpPr>
        <p:spPr>
          <a:xfrm>
            <a:off x="5231901" y="5007157"/>
            <a:ext cx="2615610" cy="369332"/>
          </a:xfrm>
          <a:prstGeom prst="rect">
            <a:avLst/>
          </a:prstGeom>
          <a:noFill/>
          <a:effectLst/>
        </p:spPr>
        <p:txBody>
          <a:bodyPr wrap="square" rtlCol="0">
            <a:spAutoFit/>
          </a:bodyPr>
          <a:lstStyle/>
          <a:p>
            <a:r>
              <a:rPr lang="en-AU" dirty="0"/>
              <a:t>Network Security</a:t>
            </a:r>
          </a:p>
        </p:txBody>
      </p:sp>
      <p:sp>
        <p:nvSpPr>
          <p:cNvPr id="10" name="TextBox 9">
            <a:extLst>
              <a:ext uri="{FF2B5EF4-FFF2-40B4-BE49-F238E27FC236}">
                <a16:creationId xmlns:a16="http://schemas.microsoft.com/office/drawing/2014/main" id="{B8F59C1A-9CAF-429B-9065-A01B0086ED19}"/>
              </a:ext>
            </a:extLst>
          </p:cNvPr>
          <p:cNvSpPr txBox="1"/>
          <p:nvPr/>
        </p:nvSpPr>
        <p:spPr>
          <a:xfrm>
            <a:off x="8922824" y="3903307"/>
            <a:ext cx="2615610" cy="369332"/>
          </a:xfrm>
          <a:prstGeom prst="rect">
            <a:avLst/>
          </a:prstGeom>
          <a:noFill/>
          <a:effectLst/>
        </p:spPr>
        <p:txBody>
          <a:bodyPr wrap="square" rtlCol="0">
            <a:spAutoFit/>
          </a:bodyPr>
          <a:lstStyle/>
          <a:p>
            <a:r>
              <a:rPr lang="en-AU" dirty="0"/>
              <a:t>Reverse Engineering </a:t>
            </a:r>
          </a:p>
        </p:txBody>
      </p:sp>
      <p:sp>
        <p:nvSpPr>
          <p:cNvPr id="11" name="TextBox 10">
            <a:extLst>
              <a:ext uri="{FF2B5EF4-FFF2-40B4-BE49-F238E27FC236}">
                <a16:creationId xmlns:a16="http://schemas.microsoft.com/office/drawing/2014/main" id="{B8A88CF5-EA53-4C02-8C4C-0DEA3552E4F7}"/>
              </a:ext>
            </a:extLst>
          </p:cNvPr>
          <p:cNvSpPr txBox="1"/>
          <p:nvPr/>
        </p:nvSpPr>
        <p:spPr>
          <a:xfrm>
            <a:off x="9091695" y="2011238"/>
            <a:ext cx="2615610" cy="369332"/>
          </a:xfrm>
          <a:prstGeom prst="rect">
            <a:avLst/>
          </a:prstGeom>
          <a:noFill/>
          <a:effectLst/>
        </p:spPr>
        <p:txBody>
          <a:bodyPr wrap="square" rtlCol="0">
            <a:spAutoFit/>
          </a:bodyPr>
          <a:lstStyle/>
          <a:p>
            <a:r>
              <a:rPr lang="en-AU" dirty="0"/>
              <a:t>Cryptography </a:t>
            </a:r>
          </a:p>
        </p:txBody>
      </p:sp>
    </p:spTree>
    <p:extLst>
      <p:ext uri="{BB962C8B-B14F-4D97-AF65-F5344CB8AC3E}">
        <p14:creationId xmlns:p14="http://schemas.microsoft.com/office/powerpoint/2010/main" val="1218231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9" grpId="0"/>
      <p:bldP spid="10"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F3AA0-6DD8-4EE5-8399-F1E2BD4322B5}"/>
              </a:ext>
            </a:extLst>
          </p:cNvPr>
          <p:cNvSpPr>
            <a:spLocks noGrp="1"/>
          </p:cNvSpPr>
          <p:nvPr>
            <p:ph type="title"/>
          </p:nvPr>
        </p:nvSpPr>
        <p:spPr>
          <a:xfrm>
            <a:off x="1313830" y="0"/>
            <a:ext cx="10018713" cy="1752599"/>
          </a:xfrm>
        </p:spPr>
        <p:txBody>
          <a:bodyPr/>
          <a:lstStyle/>
          <a:p>
            <a:r>
              <a:rPr lang="en-AU" dirty="0"/>
              <a:t>Structure of workshops</a:t>
            </a:r>
          </a:p>
        </p:txBody>
      </p:sp>
      <p:sp>
        <p:nvSpPr>
          <p:cNvPr id="3" name="Content Placeholder 2">
            <a:extLst>
              <a:ext uri="{FF2B5EF4-FFF2-40B4-BE49-F238E27FC236}">
                <a16:creationId xmlns:a16="http://schemas.microsoft.com/office/drawing/2014/main" id="{4C81E3C8-BD60-41D6-B9C6-279AED502B97}"/>
              </a:ext>
            </a:extLst>
          </p:cNvPr>
          <p:cNvSpPr>
            <a:spLocks noGrp="1"/>
          </p:cNvSpPr>
          <p:nvPr>
            <p:ph idx="1"/>
          </p:nvPr>
        </p:nvSpPr>
        <p:spPr>
          <a:xfrm>
            <a:off x="2328269" y="1752599"/>
            <a:ext cx="10018713" cy="4194875"/>
          </a:xfrm>
        </p:spPr>
        <p:txBody>
          <a:bodyPr/>
          <a:lstStyle/>
          <a:p>
            <a:r>
              <a:rPr lang="en-AU" dirty="0"/>
              <a:t>Choose a topic to focus on for the workshop</a:t>
            </a:r>
          </a:p>
          <a:p>
            <a:r>
              <a:rPr lang="en-AU" dirty="0"/>
              <a:t>General open discussion of ideas/concepts</a:t>
            </a:r>
          </a:p>
          <a:p>
            <a:r>
              <a:rPr lang="en-AU" dirty="0"/>
              <a:t>Demonstrate walk through of a problem</a:t>
            </a:r>
          </a:p>
          <a:p>
            <a:r>
              <a:rPr lang="en-AU" dirty="0"/>
              <a:t>Spend time working on problems in groups</a:t>
            </a:r>
          </a:p>
          <a:p>
            <a:endParaRPr lang="en-AU" dirty="0"/>
          </a:p>
        </p:txBody>
      </p:sp>
    </p:spTree>
    <p:extLst>
      <p:ext uri="{BB962C8B-B14F-4D97-AF65-F5344CB8AC3E}">
        <p14:creationId xmlns:p14="http://schemas.microsoft.com/office/powerpoint/2010/main" val="1421317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EDCB0-76E7-454C-9A0F-CB623AE9BA28}"/>
              </a:ext>
            </a:extLst>
          </p:cNvPr>
          <p:cNvSpPr>
            <a:spLocks noGrp="1"/>
          </p:cNvSpPr>
          <p:nvPr>
            <p:ph type="title"/>
          </p:nvPr>
        </p:nvSpPr>
        <p:spPr/>
        <p:txBody>
          <a:bodyPr/>
          <a:lstStyle/>
          <a:p>
            <a:r>
              <a:rPr lang="en-AU" dirty="0"/>
              <a:t>What is CTF?</a:t>
            </a:r>
          </a:p>
        </p:txBody>
      </p:sp>
      <p:sp>
        <p:nvSpPr>
          <p:cNvPr id="3" name="Content Placeholder 2">
            <a:extLst>
              <a:ext uri="{FF2B5EF4-FFF2-40B4-BE49-F238E27FC236}">
                <a16:creationId xmlns:a16="http://schemas.microsoft.com/office/drawing/2014/main" id="{D08B4F42-4575-4678-BF00-925358751C6E}"/>
              </a:ext>
            </a:extLst>
          </p:cNvPr>
          <p:cNvSpPr>
            <a:spLocks noGrp="1"/>
          </p:cNvSpPr>
          <p:nvPr>
            <p:ph idx="1"/>
          </p:nvPr>
        </p:nvSpPr>
        <p:spPr/>
        <p:txBody>
          <a:bodyPr/>
          <a:lstStyle/>
          <a:p>
            <a:r>
              <a:rPr lang="en-AU" dirty="0"/>
              <a:t>Many of the skills we learn and practise are illegal</a:t>
            </a:r>
          </a:p>
          <a:p>
            <a:r>
              <a:rPr lang="en-AU" dirty="0"/>
              <a:t>Its still important to practise and learn though</a:t>
            </a:r>
          </a:p>
          <a:p>
            <a:r>
              <a:rPr lang="en-AU" dirty="0"/>
              <a:t>We play CTFs!</a:t>
            </a:r>
          </a:p>
        </p:txBody>
      </p:sp>
    </p:spTree>
    <p:extLst>
      <p:ext uri="{BB962C8B-B14F-4D97-AF65-F5344CB8AC3E}">
        <p14:creationId xmlns:p14="http://schemas.microsoft.com/office/powerpoint/2010/main" val="2649301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FE04A-5D54-4F35-AF3F-84079BC8C35B}"/>
              </a:ext>
            </a:extLst>
          </p:cNvPr>
          <p:cNvSpPr>
            <a:spLocks noGrp="1"/>
          </p:cNvSpPr>
          <p:nvPr>
            <p:ph type="title"/>
          </p:nvPr>
        </p:nvSpPr>
        <p:spPr/>
        <p:txBody>
          <a:bodyPr/>
          <a:lstStyle/>
          <a:p>
            <a:r>
              <a:rPr lang="en-AU" dirty="0"/>
              <a:t>Some of our favourites</a:t>
            </a:r>
          </a:p>
        </p:txBody>
      </p:sp>
      <p:sp>
        <p:nvSpPr>
          <p:cNvPr id="3" name="Content Placeholder 2">
            <a:extLst>
              <a:ext uri="{FF2B5EF4-FFF2-40B4-BE49-F238E27FC236}">
                <a16:creationId xmlns:a16="http://schemas.microsoft.com/office/drawing/2014/main" id="{CCBC8786-8289-4DD8-8CB5-044E5FF8631F}"/>
              </a:ext>
            </a:extLst>
          </p:cNvPr>
          <p:cNvSpPr>
            <a:spLocks noGrp="1"/>
          </p:cNvSpPr>
          <p:nvPr>
            <p:ph idx="1"/>
          </p:nvPr>
        </p:nvSpPr>
        <p:spPr/>
        <p:txBody>
          <a:bodyPr/>
          <a:lstStyle/>
          <a:p>
            <a:r>
              <a:rPr lang="en-AU" dirty="0"/>
              <a:t>Hack The Box: hackthebox.eu – boot2root penetration testing challenges</a:t>
            </a:r>
          </a:p>
          <a:p>
            <a:r>
              <a:rPr lang="en-AU" dirty="0"/>
              <a:t>Root Me: root-me.org – wargames</a:t>
            </a:r>
          </a:p>
          <a:p>
            <a:r>
              <a:rPr lang="en-AU" dirty="0" err="1"/>
              <a:t>WeChall</a:t>
            </a:r>
            <a:r>
              <a:rPr lang="en-AU" dirty="0"/>
              <a:t> – wechall.net – a central directory of a huge number of CTF sites!</a:t>
            </a:r>
          </a:p>
          <a:p>
            <a:pPr marL="0" indent="0">
              <a:buNone/>
            </a:pPr>
            <a:endParaRPr lang="en-AU" dirty="0"/>
          </a:p>
        </p:txBody>
      </p:sp>
    </p:spTree>
    <p:extLst>
      <p:ext uri="{BB962C8B-B14F-4D97-AF65-F5344CB8AC3E}">
        <p14:creationId xmlns:p14="http://schemas.microsoft.com/office/powerpoint/2010/main" val="1862623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CD571-BB74-4638-8F0E-C4ED17230A22}"/>
              </a:ext>
            </a:extLst>
          </p:cNvPr>
          <p:cNvSpPr>
            <a:spLocks noGrp="1"/>
          </p:cNvSpPr>
          <p:nvPr>
            <p:ph type="title"/>
          </p:nvPr>
        </p:nvSpPr>
        <p:spPr/>
        <p:txBody>
          <a:bodyPr/>
          <a:lstStyle/>
          <a:p>
            <a:r>
              <a:rPr lang="en-AU" dirty="0"/>
              <a:t>Where do I even start?</a:t>
            </a:r>
          </a:p>
        </p:txBody>
      </p:sp>
      <p:sp>
        <p:nvSpPr>
          <p:cNvPr id="3" name="Content Placeholder 2">
            <a:extLst>
              <a:ext uri="{FF2B5EF4-FFF2-40B4-BE49-F238E27FC236}">
                <a16:creationId xmlns:a16="http://schemas.microsoft.com/office/drawing/2014/main" id="{D44FDF2F-0506-4AE4-9835-59BB90B43480}"/>
              </a:ext>
            </a:extLst>
          </p:cNvPr>
          <p:cNvSpPr>
            <a:spLocks noGrp="1"/>
          </p:cNvSpPr>
          <p:nvPr>
            <p:ph idx="1"/>
          </p:nvPr>
        </p:nvSpPr>
        <p:spPr>
          <a:xfrm>
            <a:off x="1310138" y="2710542"/>
            <a:ext cx="10018713" cy="3124201"/>
          </a:xfrm>
        </p:spPr>
        <p:txBody>
          <a:bodyPr/>
          <a:lstStyle/>
          <a:p>
            <a:r>
              <a:rPr lang="en-AU" dirty="0"/>
              <a:t>Be ready to spend a lot of time learning. </a:t>
            </a:r>
          </a:p>
          <a:p>
            <a:r>
              <a:rPr lang="en-AU" dirty="0"/>
              <a:t>Familiarise yourself with the tools of the trade</a:t>
            </a:r>
          </a:p>
          <a:p>
            <a:pPr marL="0" indent="0">
              <a:buNone/>
            </a:pPr>
            <a:endParaRPr lang="en-AU" dirty="0"/>
          </a:p>
        </p:txBody>
      </p:sp>
    </p:spTree>
    <p:extLst>
      <p:ext uri="{BB962C8B-B14F-4D97-AF65-F5344CB8AC3E}">
        <p14:creationId xmlns:p14="http://schemas.microsoft.com/office/powerpoint/2010/main" val="19660808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578</TotalTime>
  <Words>1322</Words>
  <Application>Microsoft Office PowerPoint</Application>
  <PresentationFormat>Widescreen</PresentationFormat>
  <Paragraphs>134</Paragraphs>
  <Slides>15</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Corbel</vt:lpstr>
      <vt:lpstr>Parallax</vt:lpstr>
      <vt:lpstr>PowerPoint Presentation</vt:lpstr>
      <vt:lpstr>Welcome</vt:lpstr>
      <vt:lpstr>What do we do?</vt:lpstr>
      <vt:lpstr>What is cybersecurity?</vt:lpstr>
      <vt:lpstr>PowerPoint Presentation</vt:lpstr>
      <vt:lpstr>Structure of workshops</vt:lpstr>
      <vt:lpstr>What is CTF?</vt:lpstr>
      <vt:lpstr>Some of our favourites</vt:lpstr>
      <vt:lpstr>Where do I even start?</vt:lpstr>
      <vt:lpstr>Kali Linux</vt:lpstr>
      <vt:lpstr>How do I install it?</vt:lpstr>
      <vt:lpstr>Virtualisation Software</vt:lpstr>
      <vt:lpstr>Demo</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jgbst</dc:creator>
  <cp:lastModifiedBy>jgbst</cp:lastModifiedBy>
  <cp:revision>24</cp:revision>
  <dcterms:created xsi:type="dcterms:W3CDTF">2019-02-27T12:05:30Z</dcterms:created>
  <dcterms:modified xsi:type="dcterms:W3CDTF">2019-02-28T10:57:23Z</dcterms:modified>
</cp:coreProperties>
</file>