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6" r:id="rId4"/>
    <p:sldId id="267" r:id="rId5"/>
    <p:sldId id="264" r:id="rId6"/>
    <p:sldId id="268" r:id="rId7"/>
    <p:sldId id="263" r:id="rId8"/>
    <p:sldId id="269" r:id="rId9"/>
    <p:sldId id="259" r:id="rId10"/>
    <p:sldId id="274" r:id="rId11"/>
    <p:sldId id="276" r:id="rId12"/>
    <p:sldId id="277" r:id="rId13"/>
    <p:sldId id="270" r:id="rId14"/>
    <p:sldId id="271" r:id="rId15"/>
    <p:sldId id="272" r:id="rId16"/>
    <p:sldId id="273" r:id="rId17"/>
    <p:sldId id="260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3C4EE97-373A-7120-D689-11E7FDE35FAA}" name="C.J. J Argue" initials="CA" userId="S::cargue@andrew.cmu.edu::578e3d68-e645-4454-9189-e18bcd4e314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242"/>
    <p:restoredTop sz="94558"/>
  </p:normalViewPr>
  <p:slideViewPr>
    <p:cSldViewPr snapToGrid="0">
      <p:cViewPr varScale="1">
        <p:scale>
          <a:sx n="110" d="100"/>
          <a:sy n="110" d="100"/>
        </p:scale>
        <p:origin x="1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FA8E-1EEE-EA46-84ED-D615946346B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03F11-5284-764B-8EF0-4EDB2FE5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1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Created dummy variables for categories with frequency &gt; 1%</a:t>
            </a:r>
          </a:p>
          <a:p>
            <a:r>
              <a:rPr lang="en-US" dirty="0"/>
              <a:t>Imputed missing numerical values</a:t>
            </a:r>
          </a:p>
          <a:p>
            <a:r>
              <a:rPr lang="en-US" dirty="0"/>
              <a:t>Dropped columns with &gt; 20% missing values, only one frequent category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03F11-5284-764B-8EF0-4EDB2FE5AC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1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BA3B-8604-E008-F80D-5154DE17D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BE8EA-2BE6-AC49-D21E-9A57994B1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B075-DCE0-94AD-2BA1-DF70E97C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390B2-A874-3532-13A5-881AB2F7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FB432-F3BC-4BD0-1A4D-5D4B1DA6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2549-76F1-A735-877D-4BC8DDA6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10B76-E006-3E3E-E039-FEEEC1BA1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DC6BA-B66B-F7DE-AD58-D6E43157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5CA90-8694-312F-9A79-B9FADE57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57AD9-E72D-5D0B-89FE-77B969C1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2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3D607-0808-1D06-470E-4EF900F17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E45C0-61F1-8416-6ED2-94FA86C32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F78F6-CFC8-5244-4B8B-78218285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FF287-D504-357B-BBA1-6852D0D3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E51C5-1928-AB4F-7881-44CBBDB6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8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52AB-29F9-CFAB-9CFF-ABB8C4AE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8C2C4-02BC-A1D6-6ECC-0BBAE8219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DC47D-8B44-223E-3814-282B260A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C12C-881B-B842-4396-A7707964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06951-4EE1-4EE7-BD8F-77BECCA5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9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88CA-150A-EE87-ACD9-B714FF98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EF445-1DE8-2910-1315-E824567D4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69A5-FFAA-FBD4-856A-C71C6535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7D587-4CD9-4125-6192-E7E8DDE6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496D-99C8-DC1E-A3C6-4AF4CAE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6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47E8-6FEF-4BD2-69F2-94B33E6D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6832C-E795-197E-8B7A-12A58B9CE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FFF2F-5863-22F1-E6E1-05E80EBEC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88650-B5FE-9D20-CA36-D2CA7EA2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0081B-1E9F-8BF0-5748-A2316B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0A6F1-D126-CA50-CF90-72901838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8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65E4-2A66-46AB-7F9A-B3EF81C6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A4900-984D-13B5-DA28-8697183E2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DB085-2F7A-2FDA-5D66-11D77E211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CFB86-56CB-1417-3724-E53E5E17D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77EF5-0A5F-01D5-C996-A4B44D8A9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5AC79-5A46-9531-90FB-A16BDC71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2C43E-BAE3-9114-D2E7-A41B88BC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9F1B0-2E13-0463-4032-C112C1A8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2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7E10-BD75-88F5-A8C4-7893735E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AAB39-2C4A-5A6F-4AE6-F9396F63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2B9A9-0075-A6C0-3E56-25C76E8A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F29AD-47FC-9D38-661E-F2FD55D4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1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363291-8E49-9E7A-C87B-568C60A2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7E9AF-EBED-87A5-BFB3-9C24C211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51D95-7365-0CEF-57FB-AFA5BEAB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5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EC94-4ACD-8178-CC2D-86A4B21D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57080-F566-CCFC-F967-CD79C3080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DE7C6-94F2-5A67-D626-98D64EB95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2EC6E-2BF0-9C99-7B91-CDA82E78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3735A-6E44-7A93-2C24-28CEF6F2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53F5B-3E94-C5C1-342E-0C2B5C5A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8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3222-7E56-D1F6-FA32-1D0C16865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93A99-4BE1-A87D-FF9A-E29B4F2DE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19968-B4B6-2DE5-58A9-FD39C6DD5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B30E5-AC89-EF74-F40B-3D0FC5D9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327BF-90E9-FABF-62CA-5A9387F9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7C168-4D6E-7FCE-61C3-4DED6312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2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A88F6-05A4-0BE2-D14A-B4642E86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FD543-DE49-7A67-EA64-5967E20D6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EA493-7C68-9DF0-3BB6-62605A44B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87615-383E-2D5F-0379-0CD125C2A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395FB-EF00-9AED-A7B9-2A8B12C36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7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04BA4-D91B-A2F3-FEBA-1D3FEDFA3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0501" y="1623518"/>
            <a:ext cx="6165116" cy="2075094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Predicting Aviation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Accident Severity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C4CF0-0BE6-3B8A-5D75-B6DEF8ED7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4587" y="3279197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chemeClr val="tx2"/>
                </a:solidFill>
              </a:rPr>
              <a:t>C.J. Argue, Jake Caldwell, </a:t>
            </a:r>
            <a:r>
              <a:rPr lang="en-US" sz="1800" dirty="0" err="1">
                <a:solidFill>
                  <a:schemeClr val="tx2"/>
                </a:solidFill>
              </a:rPr>
              <a:t>Inkee</a:t>
            </a:r>
            <a:r>
              <a:rPr lang="en-US" sz="1800" dirty="0">
                <a:solidFill>
                  <a:schemeClr val="tx2"/>
                </a:solidFill>
              </a:rPr>
              <a:t> Jung, </a:t>
            </a:r>
            <a:r>
              <a:rPr lang="en-US" sz="1800" dirty="0" err="1">
                <a:solidFill>
                  <a:schemeClr val="tx2"/>
                </a:solidFill>
              </a:rPr>
              <a:t>Jinting</a:t>
            </a:r>
            <a:r>
              <a:rPr lang="en-US" sz="1800" dirty="0">
                <a:solidFill>
                  <a:schemeClr val="tx2"/>
                </a:solidFill>
              </a:rPr>
              <a:t> Liu</a:t>
            </a:r>
          </a:p>
        </p:txBody>
      </p:sp>
      <p:pic>
        <p:nvPicPr>
          <p:cNvPr id="7" name="Graphic 6" descr="Airplane">
            <a:extLst>
              <a:ext uri="{FF2B5EF4-FFF2-40B4-BE49-F238E27FC236}">
                <a16:creationId xmlns:a16="http://schemas.microsoft.com/office/drawing/2014/main" id="{ECE635F6-598A-4A6E-812B-9C5B65EE1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7667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7435C-6F0A-1BFF-4614-E28BD49EF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8269-F6D3-B713-F77C-0BD9B4B3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 Performances:</a:t>
            </a:r>
            <a:br>
              <a:rPr lang="en-US" dirty="0"/>
            </a:br>
            <a:r>
              <a:rPr lang="en-US" dirty="0"/>
              <a:t>Training and Validation Sets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5C47CB-EB99-2D68-2203-E0228A8726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74253" y="1690688"/>
            <a:ext cx="6058297" cy="40354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FC01F7-43E9-37C6-C990-BBF484E80634}"/>
              </a:ext>
            </a:extLst>
          </p:cNvPr>
          <p:cNvSpPr txBox="1"/>
          <p:nvPr/>
        </p:nvSpPr>
        <p:spPr>
          <a:xfrm>
            <a:off x="2430886" y="5726113"/>
            <a:ext cx="82609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each, Extra Trees Classifier has highest validation F1(macro)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Slight edge over “Naïve” estimator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all, every model overfits training data</a:t>
            </a:r>
          </a:p>
        </p:txBody>
      </p:sp>
    </p:spTree>
    <p:extLst>
      <p:ext uri="{BB962C8B-B14F-4D97-AF65-F5344CB8AC3E}">
        <p14:creationId xmlns:p14="http://schemas.microsoft.com/office/powerpoint/2010/main" val="1034563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2E202-0FCA-D66B-CB7F-D673608FC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E104-D3D4-FE76-9BBA-DE0F16D8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Models: Results</a:t>
            </a:r>
          </a:p>
        </p:txBody>
      </p:sp>
      <p:pic>
        <p:nvPicPr>
          <p:cNvPr id="7" name="Picture 6" descr="A blue square with white text&#10;&#10;AI-generated content may be incorrect.">
            <a:extLst>
              <a:ext uri="{FF2B5EF4-FFF2-40B4-BE49-F238E27FC236}">
                <a16:creationId xmlns:a16="http://schemas.microsoft.com/office/drawing/2014/main" id="{B584C747-5017-87A4-D513-C925B6D39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704" y="1690688"/>
            <a:ext cx="6314765" cy="5091753"/>
          </a:xfrm>
          <a:prstGeom prst="rect">
            <a:avLst/>
          </a:prstGeom>
        </p:spPr>
      </p:pic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FFE7835C-12E6-BFFB-ED36-2DB89B6A7A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295796"/>
              </p:ext>
            </p:extLst>
          </p:nvPr>
        </p:nvGraphicFramePr>
        <p:xfrm>
          <a:off x="496530" y="1986476"/>
          <a:ext cx="4532670" cy="3440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625">
                  <a:extLst>
                    <a:ext uri="{9D8B030D-6E8A-4147-A177-3AD203B41FA5}">
                      <a16:colId xmlns:a16="http://schemas.microsoft.com/office/drawing/2014/main" val="2607515344"/>
                    </a:ext>
                  </a:extLst>
                </a:gridCol>
                <a:gridCol w="1873045">
                  <a:extLst>
                    <a:ext uri="{9D8B030D-6E8A-4147-A177-3AD203B41FA5}">
                      <a16:colId xmlns:a16="http://schemas.microsoft.com/office/drawing/2014/main" val="1050883319"/>
                    </a:ext>
                  </a:extLst>
                </a:gridCol>
              </a:tblGrid>
              <a:tr h="798146">
                <a:tc gridSpan="2">
                  <a:txBody>
                    <a:bodyPr/>
                    <a:lstStyle/>
                    <a:p>
                      <a:r>
                        <a:rPr lang="en-US" b="0" dirty="0"/>
                        <a:t>Target: Damage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578495"/>
                  </a:ext>
                </a:extLst>
              </a:tr>
              <a:tr h="79814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F1 score</a:t>
                      </a:r>
                    </a:p>
                    <a:p>
                      <a:pPr algn="ctr"/>
                      <a:r>
                        <a:rPr lang="en-US" b="1" dirty="0"/>
                        <a:t>(Macro average)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150762"/>
                  </a:ext>
                </a:extLst>
              </a:tr>
              <a:tr h="9223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Extra Trees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594301"/>
                  </a:ext>
                </a:extLst>
              </a:tr>
              <a:tr h="9223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Naïve predictor (Baseline)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10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614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C07F8-07FC-78EE-69A7-0032F20D3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7FF60-A127-AC6E-A35E-FE82D078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Damage classification:</a:t>
            </a:r>
            <a:br>
              <a:rPr lang="en-US"/>
            </a:br>
            <a:r>
              <a:rPr lang="en-US"/>
              <a:t>Extra Trees Feature Importances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DE5C9-CC41-EE53-D474-4BEA98BBCF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38205" y="1829435"/>
            <a:ext cx="7772400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49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DC2F-8A9D-0203-2080-CE692456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 Performances:</a:t>
            </a:r>
            <a:br>
              <a:rPr lang="en-US" dirty="0"/>
            </a:br>
            <a:r>
              <a:rPr lang="en-US" dirty="0"/>
              <a:t>Training and Validation Sets</a:t>
            </a:r>
          </a:p>
        </p:txBody>
      </p:sp>
      <p:pic>
        <p:nvPicPr>
          <p:cNvPr id="7" name="Picture 6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25C13E9E-FCD2-FD75-B024-74514FB30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78" y="1690688"/>
            <a:ext cx="11231248" cy="4035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099FBA-F122-420F-6713-6C33401D8B23}"/>
              </a:ext>
            </a:extLst>
          </p:cNvPr>
          <p:cNvSpPr txBox="1"/>
          <p:nvPr/>
        </p:nvSpPr>
        <p:spPr>
          <a:xfrm>
            <a:off x="2445634" y="5934670"/>
            <a:ext cx="82609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each, Histogram Gradient Boosting Regressor has lowest validation MSE.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Slight edge over “Naïve Mean” estimator</a:t>
            </a:r>
          </a:p>
        </p:txBody>
      </p:sp>
    </p:spTree>
    <p:extLst>
      <p:ext uri="{BB962C8B-B14F-4D97-AF65-F5344CB8AC3E}">
        <p14:creationId xmlns:p14="http://schemas.microsoft.com/office/powerpoint/2010/main" val="1969928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3844-F54B-B8F9-CEE5-086ACB2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Models: Results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C2CCE13-B9FD-FB4D-A016-72B0C0C63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544312"/>
              </p:ext>
            </p:extLst>
          </p:nvPr>
        </p:nvGraphicFramePr>
        <p:xfrm>
          <a:off x="838200" y="1903923"/>
          <a:ext cx="4625050" cy="2885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634">
                  <a:extLst>
                    <a:ext uri="{9D8B030D-6E8A-4147-A177-3AD203B41FA5}">
                      <a16:colId xmlns:a16="http://schemas.microsoft.com/office/drawing/2014/main" val="2607515344"/>
                    </a:ext>
                  </a:extLst>
                </a:gridCol>
                <a:gridCol w="1118964">
                  <a:extLst>
                    <a:ext uri="{9D8B030D-6E8A-4147-A177-3AD203B41FA5}">
                      <a16:colId xmlns:a16="http://schemas.microsoft.com/office/drawing/2014/main" val="1050883319"/>
                    </a:ext>
                  </a:extLst>
                </a:gridCol>
                <a:gridCol w="1276452">
                  <a:extLst>
                    <a:ext uri="{9D8B030D-6E8A-4147-A177-3AD203B41FA5}">
                      <a16:colId xmlns:a16="http://schemas.microsoft.com/office/drawing/2014/main" val="3826579829"/>
                    </a:ext>
                  </a:extLst>
                </a:gridCol>
              </a:tblGrid>
              <a:tr h="669205">
                <a:tc gridSpan="3">
                  <a:txBody>
                    <a:bodyPr/>
                    <a:lstStyle/>
                    <a:p>
                      <a:r>
                        <a:rPr lang="en-US" b="0" dirty="0"/>
                        <a:t>Target: Proportion of </a:t>
                      </a:r>
                      <a:r>
                        <a:rPr lang="en-US" b="1" dirty="0"/>
                        <a:t>Fatal</a:t>
                      </a:r>
                      <a:r>
                        <a:rPr lang="en-US" b="0" dirty="0"/>
                        <a:t> Injuries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578495"/>
                  </a:ext>
                </a:extLst>
              </a:tr>
              <a:tr h="669205">
                <a:tc>
                  <a:txBody>
                    <a:bodyPr/>
                    <a:lstStyle/>
                    <a:p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150762"/>
                  </a:ext>
                </a:extLst>
              </a:tr>
              <a:tr h="773318">
                <a:tc>
                  <a:txBody>
                    <a:bodyPr/>
                    <a:lstStyle/>
                    <a:p>
                      <a:r>
                        <a:rPr lang="en-US" dirty="0"/>
                        <a:t>Histogram Gradient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594301"/>
                  </a:ext>
                </a:extLst>
              </a:tr>
              <a:tr h="773318">
                <a:tc>
                  <a:txBody>
                    <a:bodyPr/>
                    <a:lstStyle/>
                    <a:p>
                      <a:r>
                        <a:rPr lang="en-US" dirty="0"/>
                        <a:t>Naïve Mean (Baseline)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105130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0A293129-8B2F-C3BC-3EBB-404241C036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0144717"/>
              </p:ext>
            </p:extLst>
          </p:nvPr>
        </p:nvGraphicFramePr>
        <p:xfrm>
          <a:off x="6728752" y="1903923"/>
          <a:ext cx="4625050" cy="2885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634">
                  <a:extLst>
                    <a:ext uri="{9D8B030D-6E8A-4147-A177-3AD203B41FA5}">
                      <a16:colId xmlns:a16="http://schemas.microsoft.com/office/drawing/2014/main" val="2607515344"/>
                    </a:ext>
                  </a:extLst>
                </a:gridCol>
                <a:gridCol w="1016765">
                  <a:extLst>
                    <a:ext uri="{9D8B030D-6E8A-4147-A177-3AD203B41FA5}">
                      <a16:colId xmlns:a16="http://schemas.microsoft.com/office/drawing/2014/main" val="1050883319"/>
                    </a:ext>
                  </a:extLst>
                </a:gridCol>
                <a:gridCol w="1378651">
                  <a:extLst>
                    <a:ext uri="{9D8B030D-6E8A-4147-A177-3AD203B41FA5}">
                      <a16:colId xmlns:a16="http://schemas.microsoft.com/office/drawing/2014/main" val="3826579829"/>
                    </a:ext>
                  </a:extLst>
                </a:gridCol>
              </a:tblGrid>
              <a:tr h="669205">
                <a:tc gridSpan="3">
                  <a:txBody>
                    <a:bodyPr/>
                    <a:lstStyle/>
                    <a:p>
                      <a:r>
                        <a:rPr lang="en-US" b="0" dirty="0"/>
                        <a:t>Target: Proportion of </a:t>
                      </a:r>
                      <a:r>
                        <a:rPr lang="en-US" b="1" dirty="0"/>
                        <a:t>Serious</a:t>
                      </a:r>
                      <a:r>
                        <a:rPr lang="en-US" b="0" dirty="0"/>
                        <a:t> Injuries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578495"/>
                  </a:ext>
                </a:extLst>
              </a:tr>
              <a:tr h="669205">
                <a:tc>
                  <a:txBody>
                    <a:bodyPr/>
                    <a:lstStyle/>
                    <a:p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150762"/>
                  </a:ext>
                </a:extLst>
              </a:tr>
              <a:tr h="773318">
                <a:tc>
                  <a:txBody>
                    <a:bodyPr/>
                    <a:lstStyle/>
                    <a:p>
                      <a:r>
                        <a:rPr lang="en-US" dirty="0"/>
                        <a:t>Histogram Gradient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594301"/>
                  </a:ext>
                </a:extLst>
              </a:tr>
              <a:tr h="773318">
                <a:tc>
                  <a:txBody>
                    <a:bodyPr/>
                    <a:lstStyle/>
                    <a:p>
                      <a:r>
                        <a:rPr lang="en-US" dirty="0"/>
                        <a:t>Naïve Mean (Baseline)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10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866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BB39-CDF4-C9BB-8789-D9418A61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Fatal Injury Proportions:</a:t>
            </a:r>
            <a:br>
              <a:rPr lang="en-US" dirty="0"/>
            </a:br>
            <a:r>
              <a:rPr lang="en-US" dirty="0"/>
              <a:t>Permutation Importances</a:t>
            </a:r>
          </a:p>
        </p:txBody>
      </p:sp>
      <p:pic>
        <p:nvPicPr>
          <p:cNvPr id="11" name="Picture 10" descr="A screenshot of a graph&#10;&#10;AI-generated content may be incorrect.">
            <a:extLst>
              <a:ext uri="{FF2B5EF4-FFF2-40B4-BE49-F238E27FC236}">
                <a16:creationId xmlns:a16="http://schemas.microsoft.com/office/drawing/2014/main" id="{1A92DF2C-EFC7-9FB5-C0C0-D40D9C68F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7543"/>
            <a:ext cx="9314186" cy="5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40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50DA1A-A38D-EFD0-112D-578D9C3B9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66B57D4-0683-F4C2-65FD-DB50358D44B6}"/>
              </a:ext>
            </a:extLst>
          </p:cNvPr>
          <p:cNvSpPr txBox="1">
            <a:spLocks/>
          </p:cNvSpPr>
          <p:nvPr/>
        </p:nvSpPr>
        <p:spPr>
          <a:xfrm>
            <a:off x="838200" y="403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Serious Injury Proportions:</a:t>
            </a:r>
            <a:br>
              <a:rPr lang="en-US" dirty="0"/>
            </a:br>
            <a:r>
              <a:rPr lang="en-US" dirty="0"/>
              <a:t>Permutation Importances</a:t>
            </a:r>
          </a:p>
        </p:txBody>
      </p:sp>
      <p:pic>
        <p:nvPicPr>
          <p:cNvPr id="12" name="Picture 11" descr="A graph of a number of permutation&#10;&#10;AI-generated content may be incorrect.">
            <a:extLst>
              <a:ext uri="{FF2B5EF4-FFF2-40B4-BE49-F238E27FC236}">
                <a16:creationId xmlns:a16="http://schemas.microsoft.com/office/drawing/2014/main" id="{A3DD04CD-2975-56A2-B484-974751172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89" y="1679759"/>
            <a:ext cx="9116622" cy="517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15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8116-D657-9D01-07B7-E4E7DC22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6529-0ED0-A257-972F-F939AE2F7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14681" cy="2746375"/>
          </a:xfrm>
        </p:spPr>
        <p:txBody>
          <a:bodyPr/>
          <a:lstStyle/>
          <a:p>
            <a:r>
              <a:rPr lang="en-US" dirty="0"/>
              <a:t>Predicting damage:</a:t>
            </a:r>
          </a:p>
          <a:p>
            <a:pPr lvl="1"/>
            <a:r>
              <a:rPr lang="en-US" dirty="0"/>
              <a:t> no substantial improvement over baseline</a:t>
            </a:r>
          </a:p>
          <a:p>
            <a:r>
              <a:rPr lang="en-US" dirty="0"/>
              <a:t>Proportion of injuries: </a:t>
            </a:r>
          </a:p>
          <a:p>
            <a:pPr lvl="1"/>
            <a:r>
              <a:rPr lang="en-US" dirty="0"/>
              <a:t>Modest (14%) improvement for predicting fatal injuries</a:t>
            </a:r>
          </a:p>
          <a:p>
            <a:pPr lvl="1"/>
            <a:r>
              <a:rPr lang="en-US" dirty="0"/>
              <a:t>No (2.5%) improvement for predicting serious injuries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22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E5D0-482F-DB14-AF8A-B7C0EAD9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C306-AFD0-B2A0-37AF-57CE86860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3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88EF-0A49-B058-610F-6A06378B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2BCAF-F742-A759-F9C1-5466AD805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that accident occurred, what features predict its severity?</a:t>
            </a:r>
          </a:p>
          <a:p>
            <a:pPr lvl="1"/>
            <a:r>
              <a:rPr lang="en-US" dirty="0"/>
              <a:t>Severity: Injuries, damage to aircraft</a:t>
            </a:r>
          </a:p>
          <a:p>
            <a:r>
              <a:rPr lang="en-US" dirty="0"/>
              <a:t>Universe: accidents in the USA</a:t>
            </a:r>
          </a:p>
          <a:p>
            <a:pPr lvl="1"/>
            <a:r>
              <a:rPr lang="en-US" dirty="0"/>
              <a:t>All aircraft types (planes, helicopters, gliders, etc.)</a:t>
            </a:r>
          </a:p>
          <a:p>
            <a:r>
              <a:rPr lang="en-US" dirty="0"/>
              <a:t>Stakeholders</a:t>
            </a:r>
          </a:p>
          <a:p>
            <a:pPr lvl="1"/>
            <a:r>
              <a:rPr lang="en-US" dirty="0"/>
              <a:t>Regulators, lawmakers, airlines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7095-D418-1F16-6D1B-F1B1EFC7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KPIs &amp; Target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62A2E-F841-79EF-E681-C3A7C25E2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KPI: Level of accident severity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Level of Aircraft Damage	</a:t>
            </a:r>
          </a:p>
          <a:p>
            <a:pPr lvl="1"/>
            <a:r>
              <a:rPr lang="en-US" dirty="0"/>
              <a:t>Destroyed, substantial, minor, none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Proportion of injuries </a:t>
            </a:r>
          </a:p>
          <a:p>
            <a:pPr lvl="1"/>
            <a:r>
              <a:rPr lang="en-US" dirty="0"/>
              <a:t>Fatal, serious, minor, none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(Number of accidents in given month)</a:t>
            </a:r>
          </a:p>
        </p:txBody>
      </p:sp>
    </p:spTree>
    <p:extLst>
      <p:ext uri="{BB962C8B-B14F-4D97-AF65-F5344CB8AC3E}">
        <p14:creationId xmlns:p14="http://schemas.microsoft.com/office/powerpoint/2010/main" val="354496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B720FC-987D-1814-AD34-C232BBDA8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654" y="33224"/>
            <a:ext cx="9055400" cy="679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2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A08619A9-84A6-6637-867E-B9D62F0E0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16828"/>
            <a:ext cx="6006462" cy="3145529"/>
          </a:xfrm>
          <a:prstGeom prst="rect">
            <a:avLst/>
          </a:prstGeom>
        </p:spPr>
      </p:pic>
      <p:pic>
        <p:nvPicPr>
          <p:cNvPr id="16" name="Content Placeholder 15" descr="A screenshot of a computer&#10;&#10;Description automatically generated">
            <a:extLst>
              <a:ext uri="{FF2B5EF4-FFF2-40B4-BE49-F238E27FC236}">
                <a16:creationId xmlns:a16="http://schemas.microsoft.com/office/drawing/2014/main" id="{C7E43154-6625-AD93-B8F7-460E352E34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0" y="2114550"/>
            <a:ext cx="6006462" cy="314552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164F61-2DF4-7BBD-CED6-62A3D1B9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Travel Safety Board (NTSB) investigation database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1B664-F68A-88A7-136D-9A4280FE2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498" y="2541586"/>
            <a:ext cx="7020702" cy="3859214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~30000 aviation investigations</a:t>
            </a:r>
            <a:br>
              <a:rPr lang="en-US" sz="3200" dirty="0"/>
            </a:br>
            <a:r>
              <a:rPr lang="en-US" sz="3200" dirty="0"/>
              <a:t>since 2008</a:t>
            </a:r>
          </a:p>
          <a:p>
            <a:r>
              <a:rPr lang="en-US" sz="3200" dirty="0"/>
              <a:t>~250 variables</a:t>
            </a:r>
          </a:p>
          <a:p>
            <a:r>
              <a:rPr lang="en-US" sz="3200" dirty="0"/>
              <a:t>.</a:t>
            </a:r>
            <a:r>
              <a:rPr lang="en-US" sz="3200" dirty="0" err="1"/>
              <a:t>mdb</a:t>
            </a:r>
            <a:r>
              <a:rPr lang="en-US" sz="3200" dirty="0"/>
              <a:t> file parsed using ‘</a:t>
            </a:r>
            <a:r>
              <a:rPr lang="en-US" sz="3200" dirty="0" err="1"/>
              <a:t>pyodbc</a:t>
            </a:r>
            <a:r>
              <a:rPr lang="en-US" sz="3200" dirty="0"/>
              <a:t>’</a:t>
            </a:r>
          </a:p>
          <a:p>
            <a:endParaRPr lang="en-US" sz="3200" dirty="0"/>
          </a:p>
          <a:p>
            <a:r>
              <a:rPr lang="en-US" sz="3200" dirty="0"/>
              <a:t>Extracted data</a:t>
            </a:r>
          </a:p>
          <a:p>
            <a:pPr lvl="1"/>
            <a:r>
              <a:rPr lang="en-US" sz="2800" dirty="0"/>
              <a:t>Selected ~50 variables</a:t>
            </a:r>
          </a:p>
          <a:p>
            <a:pPr lvl="1"/>
            <a:r>
              <a:rPr lang="en-US" sz="2800" dirty="0"/>
              <a:t>Merged columns split across files</a:t>
            </a:r>
          </a:p>
        </p:txBody>
      </p:sp>
    </p:spTree>
    <p:extLst>
      <p:ext uri="{BB962C8B-B14F-4D97-AF65-F5344CB8AC3E}">
        <p14:creationId xmlns:p14="http://schemas.microsoft.com/office/powerpoint/2010/main" val="234298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84A7-62CB-9C6C-4B0B-B884BD64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Merged datasets to get aircraft-level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88289F-82F6-CD62-8506-F1A3B02C3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286901"/>
              </p:ext>
            </p:extLst>
          </p:nvPr>
        </p:nvGraphicFramePr>
        <p:xfrm>
          <a:off x="553997" y="2344608"/>
          <a:ext cx="4957117" cy="3337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53611">
                  <a:extLst>
                    <a:ext uri="{9D8B030D-6E8A-4147-A177-3AD203B41FA5}">
                      <a16:colId xmlns:a16="http://schemas.microsoft.com/office/drawing/2014/main" val="2894027781"/>
                    </a:ext>
                  </a:extLst>
                </a:gridCol>
                <a:gridCol w="1651134">
                  <a:extLst>
                    <a:ext uri="{9D8B030D-6E8A-4147-A177-3AD203B41FA5}">
                      <a16:colId xmlns:a16="http://schemas.microsoft.com/office/drawing/2014/main" val="2927323744"/>
                    </a:ext>
                  </a:extLst>
                </a:gridCol>
                <a:gridCol w="1652372">
                  <a:extLst>
                    <a:ext uri="{9D8B030D-6E8A-4147-A177-3AD203B41FA5}">
                      <a16:colId xmlns:a16="http://schemas.microsoft.com/office/drawing/2014/main" val="996186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 condition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Fatalities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66634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Cessna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Crew: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2779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91194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Boeing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Crew: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841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Pass: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45435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Cessna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Crew: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4132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7925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Crew: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5922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92099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91A02AA4-4E54-07AE-BADC-8604029573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0196200"/>
              </p:ext>
            </p:extLst>
          </p:nvPr>
        </p:nvGraphicFramePr>
        <p:xfrm>
          <a:off x="6680888" y="2344608"/>
          <a:ext cx="4957117" cy="3337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53611">
                  <a:extLst>
                    <a:ext uri="{9D8B030D-6E8A-4147-A177-3AD203B41FA5}">
                      <a16:colId xmlns:a16="http://schemas.microsoft.com/office/drawing/2014/main" val="2894027781"/>
                    </a:ext>
                  </a:extLst>
                </a:gridCol>
                <a:gridCol w="1651134">
                  <a:extLst>
                    <a:ext uri="{9D8B030D-6E8A-4147-A177-3AD203B41FA5}">
                      <a16:colId xmlns:a16="http://schemas.microsoft.com/office/drawing/2014/main" val="2927323744"/>
                    </a:ext>
                  </a:extLst>
                </a:gridCol>
                <a:gridCol w="1652372">
                  <a:extLst>
                    <a:ext uri="{9D8B030D-6E8A-4147-A177-3AD203B41FA5}">
                      <a16:colId xmlns:a16="http://schemas.microsoft.com/office/drawing/2014/main" val="996186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 condition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Fatalities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66634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Cessna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277977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Boeing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84119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Cessna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41325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592282"/>
                  </a:ext>
                </a:extLst>
              </a:tr>
            </a:tbl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2E509A72-EF3F-060E-8E0F-522D14398619}"/>
              </a:ext>
            </a:extLst>
          </p:cNvPr>
          <p:cNvSpPr/>
          <p:nvPr/>
        </p:nvSpPr>
        <p:spPr>
          <a:xfrm>
            <a:off x="5659395" y="3947983"/>
            <a:ext cx="877329" cy="4350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58D596-65D8-9A29-7317-2A7A589CE918}"/>
              </a:ext>
            </a:extLst>
          </p:cNvPr>
          <p:cNvSpPr txBox="1"/>
          <p:nvPr/>
        </p:nvSpPr>
        <p:spPr>
          <a:xfrm>
            <a:off x="3853252" y="5993026"/>
            <a:ext cx="165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Aggregated by aircraft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E8CCB-680B-D49A-A9DA-1DCB15022335}"/>
              </a:ext>
            </a:extLst>
          </p:cNvPr>
          <p:cNvSpPr txBox="1"/>
          <p:nvPr/>
        </p:nvSpPr>
        <p:spPr>
          <a:xfrm>
            <a:off x="553997" y="5993026"/>
            <a:ext cx="165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Propagated to aircraft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98325-610C-F668-FE14-F0B936C8BF54}"/>
              </a:ext>
            </a:extLst>
          </p:cNvPr>
          <p:cNvSpPr txBox="1"/>
          <p:nvPr/>
        </p:nvSpPr>
        <p:spPr>
          <a:xfrm>
            <a:off x="3707028" y="1708306"/>
            <a:ext cx="195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Sub-aircraft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875FA-6659-B88B-C66A-A205482D5383}"/>
              </a:ext>
            </a:extLst>
          </p:cNvPr>
          <p:cNvSpPr txBox="1"/>
          <p:nvPr/>
        </p:nvSpPr>
        <p:spPr>
          <a:xfrm>
            <a:off x="553997" y="1708306"/>
            <a:ext cx="165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Event-level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2506CC-93DA-8F69-B4AA-4A0AC0DE4C47}"/>
              </a:ext>
            </a:extLst>
          </p:cNvPr>
          <p:cNvSpPr txBox="1"/>
          <p:nvPr/>
        </p:nvSpPr>
        <p:spPr>
          <a:xfrm>
            <a:off x="2195390" y="1708306"/>
            <a:ext cx="165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Aircraft-level</a:t>
            </a: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72ED19C4-DC87-7BBF-473E-B9532D1C7B84}"/>
              </a:ext>
            </a:extLst>
          </p:cNvPr>
          <p:cNvSpPr/>
          <p:nvPr/>
        </p:nvSpPr>
        <p:spPr>
          <a:xfrm>
            <a:off x="1283175" y="5763806"/>
            <a:ext cx="199506" cy="2669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B27711A4-6790-F5C2-8BA9-F52281E0B0B3}"/>
              </a:ext>
            </a:extLst>
          </p:cNvPr>
          <p:cNvSpPr/>
          <p:nvPr/>
        </p:nvSpPr>
        <p:spPr>
          <a:xfrm>
            <a:off x="4582430" y="5763806"/>
            <a:ext cx="199506" cy="2669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0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/>
      <p:bldP spid="11" grpId="0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DE07-EE44-57CA-7AD1-EC006C0F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Removed rows, reduced categories, and imputed to get complete data with manageable feature set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38ACE6B-14C4-6FCE-26A6-90C2A183D8B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52221314"/>
              </p:ext>
            </p:extLst>
          </p:nvPr>
        </p:nvGraphicFramePr>
        <p:xfrm>
          <a:off x="446903" y="1847164"/>
          <a:ext cx="5649097" cy="46672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1">
            <a:extLst>
              <a:ext uri="{FF2B5EF4-FFF2-40B4-BE49-F238E27FC236}">
                <a16:creationId xmlns:a16="http://schemas.microsoft.com/office/drawing/2014/main" id="{CD061316-DA36-CE0F-051F-6C35881969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637843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90550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4378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Heeswyk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11">
            <a:extLst>
              <a:ext uri="{FF2B5EF4-FFF2-40B4-BE49-F238E27FC236}">
                <a16:creationId xmlns:a16="http://schemas.microsoft.com/office/drawing/2014/main" id="{4C21404E-0BFD-E66F-A91B-DE14726B53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7282589"/>
              </p:ext>
            </p:extLst>
          </p:nvPr>
        </p:nvGraphicFramePr>
        <p:xfrm>
          <a:off x="6879597" y="1847164"/>
          <a:ext cx="4978770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923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2583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Heeswyk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11">
            <a:extLst>
              <a:ext uri="{FF2B5EF4-FFF2-40B4-BE49-F238E27FC236}">
                <a16:creationId xmlns:a16="http://schemas.microsoft.com/office/drawing/2014/main" id="{356F0BD7-A201-8B55-6661-D2F902423B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986492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89859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5069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11">
            <a:extLst>
              <a:ext uri="{FF2B5EF4-FFF2-40B4-BE49-F238E27FC236}">
                <a16:creationId xmlns:a16="http://schemas.microsoft.com/office/drawing/2014/main" id="{4D79B3C2-F795-F8E5-73B5-7863F49FD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0094274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89859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5069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11">
            <a:extLst>
              <a:ext uri="{FF2B5EF4-FFF2-40B4-BE49-F238E27FC236}">
                <a16:creationId xmlns:a16="http://schemas.microsoft.com/office/drawing/2014/main" id="{79F08B6D-9531-B662-7033-B81963E84C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8171251"/>
              </p:ext>
            </p:extLst>
          </p:nvPr>
        </p:nvGraphicFramePr>
        <p:xfrm>
          <a:off x="446903" y="1847164"/>
          <a:ext cx="5649097" cy="46672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  <p:graphicFrame>
        <p:nvGraphicFramePr>
          <p:cNvPr id="21" name="Content Placeholder 11">
            <a:extLst>
              <a:ext uri="{FF2B5EF4-FFF2-40B4-BE49-F238E27FC236}">
                <a16:creationId xmlns:a16="http://schemas.microsoft.com/office/drawing/2014/main" id="{46B3AE10-80BE-6EE0-1C7C-526399FF76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351429"/>
              </p:ext>
            </p:extLst>
          </p:nvPr>
        </p:nvGraphicFramePr>
        <p:xfrm>
          <a:off x="446903" y="1853091"/>
          <a:ext cx="5649097" cy="46613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1255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57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A411-5F75-4380-82B0-C81CDD3D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Analyzed missingness to avoid data leakage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F3EAA21-E10E-0660-9C0F-649F62E7B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1690687"/>
            <a:ext cx="5932716" cy="29783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66AEE1E-5941-9A5F-E3DE-604A1D063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6" y="1692290"/>
            <a:ext cx="5932716" cy="297839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91F6251-48E9-A43F-893F-AE9B4C8341D3}"/>
              </a:ext>
            </a:extLst>
          </p:cNvPr>
          <p:cNvSpPr txBox="1"/>
          <p:nvPr/>
        </p:nvSpPr>
        <p:spPr>
          <a:xfrm>
            <a:off x="838200" y="5165710"/>
            <a:ext cx="347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 strongly predictive of fatality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CFD0F8-5138-4916-C117-2521776E65B5}"/>
              </a:ext>
            </a:extLst>
          </p:cNvPr>
          <p:cNvSpPr txBox="1"/>
          <p:nvPr/>
        </p:nvSpPr>
        <p:spPr>
          <a:xfrm>
            <a:off x="4593772" y="5164217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feature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A49592-96B1-C1E2-0DFF-842864718269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4310743" y="5348883"/>
            <a:ext cx="283029" cy="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DA58D85-733B-94BC-3778-A4D09D12AE79}"/>
              </a:ext>
            </a:extLst>
          </p:cNvPr>
          <p:cNvSpPr txBox="1"/>
          <p:nvPr/>
        </p:nvSpPr>
        <p:spPr>
          <a:xfrm>
            <a:off x="6901543" y="5165710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 weakly predictive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D0A3BE-07A1-FD6A-491F-0EA745F01517}"/>
              </a:ext>
            </a:extLst>
          </p:cNvPr>
          <p:cNvSpPr txBox="1"/>
          <p:nvPr/>
        </p:nvSpPr>
        <p:spPr>
          <a:xfrm>
            <a:off x="9688286" y="5165710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feature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C49A60-4E16-9A20-4F16-CC0CCC7FE7E6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9383485" y="5350376"/>
            <a:ext cx="30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72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25C6-A411-4492-7C50-2706CD6F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A6C8-5E2C-D7BE-5E26-AA388B6F4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48737" cy="4351338"/>
          </a:xfrm>
        </p:spPr>
        <p:txBody>
          <a:bodyPr>
            <a:normAutofit/>
          </a:bodyPr>
          <a:lstStyle/>
          <a:p>
            <a:r>
              <a:rPr lang="en-US" dirty="0"/>
              <a:t>Series of Learners</a:t>
            </a:r>
          </a:p>
          <a:p>
            <a:pPr lvl="1"/>
            <a:r>
              <a:rPr lang="en-US" dirty="0"/>
              <a:t>Random Forest (</a:t>
            </a:r>
            <a:r>
              <a:rPr lang="en-US" sz="1800" dirty="0"/>
              <a:t>Classifier/Regressor)</a:t>
            </a:r>
          </a:p>
          <a:p>
            <a:pPr lvl="1"/>
            <a:r>
              <a:rPr lang="en-US" dirty="0"/>
              <a:t>Extra Trees (</a:t>
            </a:r>
            <a:r>
              <a:rPr lang="en-US" sz="1800" dirty="0"/>
              <a:t>Classifier/Regressor)</a:t>
            </a:r>
          </a:p>
          <a:p>
            <a:pPr lvl="1"/>
            <a:r>
              <a:rPr lang="en-US" dirty="0"/>
              <a:t>Histogram Gradient Boost </a:t>
            </a:r>
            <a:r>
              <a:rPr lang="en-US" sz="1800" dirty="0"/>
              <a:t>(Classifier/Regressor)</a:t>
            </a:r>
          </a:p>
          <a:p>
            <a:pPr lvl="1"/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sz="1800" dirty="0"/>
              <a:t>(Classifier/Regressor)</a:t>
            </a:r>
          </a:p>
          <a:p>
            <a:pPr lvl="1"/>
            <a:r>
              <a:rPr lang="en-US" dirty="0"/>
              <a:t>Bagging </a:t>
            </a:r>
            <a:r>
              <a:rPr lang="en-US" sz="1800" dirty="0"/>
              <a:t>(Classifier/Regressor)</a:t>
            </a:r>
          </a:p>
          <a:p>
            <a:pPr lvl="1"/>
            <a:endParaRPr lang="en-US" dirty="0"/>
          </a:p>
          <a:p>
            <a:r>
              <a:rPr lang="en-US" dirty="0"/>
              <a:t>Hyperparameter tuning for each target</a:t>
            </a:r>
          </a:p>
          <a:p>
            <a:pPr lvl="1"/>
            <a:r>
              <a:rPr lang="en-US" dirty="0"/>
              <a:t>5-fold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229820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1112</Words>
  <Application>Microsoft Macintosh PowerPoint</Application>
  <PresentationFormat>Widescreen</PresentationFormat>
  <Paragraphs>652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Predicting Aviation  Accident Severity</vt:lpstr>
      <vt:lpstr>Problem</vt:lpstr>
      <vt:lpstr>KPIs &amp; Target Variables</vt:lpstr>
      <vt:lpstr>PowerPoint Presentation</vt:lpstr>
      <vt:lpstr>National Travel Safety Board (NTSB) investigation database</vt:lpstr>
      <vt:lpstr>Merged datasets to get aircraft-level data</vt:lpstr>
      <vt:lpstr>Removed rows, reduced categories, and imputed to get complete data with manageable feature set</vt:lpstr>
      <vt:lpstr>Analyzed missingness to avoid data leakage</vt:lpstr>
      <vt:lpstr>Modeling approach</vt:lpstr>
      <vt:lpstr>Classification Model Performances: Training and Validation Sets</vt:lpstr>
      <vt:lpstr>Classification Models: Results</vt:lpstr>
      <vt:lpstr>Damage classification: Extra Trees Feature Importances</vt:lpstr>
      <vt:lpstr>Regression Model Performances: Training and Validation Sets</vt:lpstr>
      <vt:lpstr>Regression Models: Results</vt:lpstr>
      <vt:lpstr>Fatal Injury Proportions: Permutation Importances</vt:lpstr>
      <vt:lpstr>PowerPoint Presentation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Safety</dc:title>
  <dc:creator>C.J. J Argue</dc:creator>
  <cp:lastModifiedBy>Jake Caldwell</cp:lastModifiedBy>
  <cp:revision>18</cp:revision>
  <dcterms:created xsi:type="dcterms:W3CDTF">2025-06-16T13:55:09Z</dcterms:created>
  <dcterms:modified xsi:type="dcterms:W3CDTF">2025-06-27T19:55:20Z</dcterms:modified>
</cp:coreProperties>
</file>