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4" r:id="rId6"/>
    <p:sldId id="268" r:id="rId7"/>
    <p:sldId id="263" r:id="rId8"/>
    <p:sldId id="269" r:id="rId9"/>
    <p:sldId id="259" r:id="rId10"/>
    <p:sldId id="274" r:id="rId11"/>
    <p:sldId id="276" r:id="rId12"/>
    <p:sldId id="277" r:id="rId13"/>
    <p:sldId id="270" r:id="rId14"/>
    <p:sldId id="271" r:id="rId15"/>
    <p:sldId id="272" r:id="rId16"/>
    <p:sldId id="273" r:id="rId17"/>
    <p:sldId id="260" r:id="rId18"/>
    <p:sldId id="26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16"/>
    <p:restoredTop sz="94558"/>
  </p:normalViewPr>
  <p:slideViewPr>
    <p:cSldViewPr snapToGrid="0">
      <p:cViewPr varScale="1">
        <p:scale>
          <a:sx n="87" d="100"/>
          <a:sy n="87" d="100"/>
        </p:scale>
        <p:origin x="200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C.J. Argue, Jake Caldwell, </a:t>
            </a:r>
            <a:r>
              <a:rPr lang="en-US" dirty="0" err="1"/>
              <a:t>Inkee</a:t>
            </a:r>
            <a:r>
              <a:rPr lang="en-US" dirty="0"/>
              <a:t> Jung, </a:t>
            </a:r>
            <a:r>
              <a:rPr lang="en-US" dirty="0" err="1"/>
              <a:t>Jinting</a:t>
            </a:r>
            <a:r>
              <a:rPr lang="en-US" dirty="0"/>
              <a:t> Liu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Include pictures, positions seeking</a:t>
            </a:r>
          </a:p>
        </p:txBody>
      </p: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7435C-6F0A-1BFF-4614-E28BD49EF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8269-F6D3-B713-F77C-0BD9B4B3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 Performances:</a:t>
            </a:r>
            <a:br>
              <a:rPr lang="en-US" dirty="0"/>
            </a:br>
            <a:r>
              <a:rPr lang="en-US" dirty="0"/>
              <a:t>Training and Validation 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5C47CB-EB99-2D68-2203-E0228A8726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74253" y="1690688"/>
            <a:ext cx="6058297" cy="40354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FC01F7-43E9-37C6-C990-BBF484E80634}"/>
              </a:ext>
            </a:extLst>
          </p:cNvPr>
          <p:cNvSpPr txBox="1"/>
          <p:nvPr/>
        </p:nvSpPr>
        <p:spPr>
          <a:xfrm>
            <a:off x="2430886" y="5726113"/>
            <a:ext cx="82609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each, Extra Trees Classifier has highest validation F1(macro)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 edge over “Naïve” estimator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all, every model overfits training data</a:t>
            </a:r>
          </a:p>
        </p:txBody>
      </p:sp>
    </p:spTree>
    <p:extLst>
      <p:ext uri="{BB962C8B-B14F-4D97-AF65-F5344CB8AC3E}">
        <p14:creationId xmlns:p14="http://schemas.microsoft.com/office/powerpoint/2010/main" val="1034563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2E202-0FCA-D66B-CB7F-D673608FC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7E104-D3D4-FE76-9BBA-DE0F16D80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Models: Results</a:t>
            </a:r>
          </a:p>
        </p:txBody>
      </p:sp>
      <p:pic>
        <p:nvPicPr>
          <p:cNvPr id="7" name="Picture 6" descr="A blue square with white text&#10;&#10;AI-generated content may be incorrect.">
            <a:extLst>
              <a:ext uri="{FF2B5EF4-FFF2-40B4-BE49-F238E27FC236}">
                <a16:creationId xmlns:a16="http://schemas.microsoft.com/office/drawing/2014/main" id="{B584C747-5017-87A4-D513-C925B6D39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704" y="1690688"/>
            <a:ext cx="6314765" cy="5091753"/>
          </a:xfrm>
          <a:prstGeom prst="rect">
            <a:avLst/>
          </a:prstGeom>
        </p:spPr>
      </p:pic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FFE7835C-12E6-BFFB-ED36-2DB89B6A7A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2295796"/>
              </p:ext>
            </p:extLst>
          </p:nvPr>
        </p:nvGraphicFramePr>
        <p:xfrm>
          <a:off x="496530" y="1986476"/>
          <a:ext cx="4532670" cy="3440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9625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873045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</a:tblGrid>
              <a:tr h="798146">
                <a:tc gridSpan="2">
                  <a:txBody>
                    <a:bodyPr/>
                    <a:lstStyle/>
                    <a:p>
                      <a:r>
                        <a:rPr lang="en-US" b="0" dirty="0"/>
                        <a:t>Target: Damage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798146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 score</a:t>
                      </a:r>
                    </a:p>
                    <a:p>
                      <a:pPr algn="ctr"/>
                      <a:r>
                        <a:rPr lang="en-US" b="1" dirty="0"/>
                        <a:t>(Macro average)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922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Extra Trees Classifier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92231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Naïve predictor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1614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07F8-07FC-78EE-69A7-0032F20D3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FF60-A127-AC6E-A35E-FE82D078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Damage classification:</a:t>
            </a:r>
            <a:br>
              <a:rPr lang="en-US"/>
            </a:br>
            <a:r>
              <a:rPr lang="en-US"/>
              <a:t>Extra Trees Feature Importances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7DE5C9-CC41-EE53-D474-4BEA98BBCF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638205" y="1829435"/>
            <a:ext cx="7772400" cy="46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04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DC2F-8A9D-0203-2080-CE692456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 Performances:</a:t>
            </a:r>
            <a:br>
              <a:rPr lang="en-US" dirty="0"/>
            </a:br>
            <a:r>
              <a:rPr lang="en-US" dirty="0"/>
              <a:t>Training and Validation Sets</a:t>
            </a:r>
          </a:p>
        </p:txBody>
      </p:sp>
      <p:pic>
        <p:nvPicPr>
          <p:cNvPr id="7" name="Picture 6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25C13E9E-FCD2-FD75-B024-74514FB300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778" y="1690688"/>
            <a:ext cx="11231248" cy="4035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099FBA-F122-420F-6713-6C33401D8B23}"/>
              </a:ext>
            </a:extLst>
          </p:cNvPr>
          <p:cNvSpPr txBox="1"/>
          <p:nvPr/>
        </p:nvSpPr>
        <p:spPr>
          <a:xfrm>
            <a:off x="2445634" y="5934670"/>
            <a:ext cx="8260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each, Histogram Gradient Boosting Regressor has lowest validation MSE.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Slight edge over “Naïve Mean” estimator</a:t>
            </a:r>
          </a:p>
        </p:txBody>
      </p:sp>
    </p:spTree>
    <p:extLst>
      <p:ext uri="{BB962C8B-B14F-4D97-AF65-F5344CB8AC3E}">
        <p14:creationId xmlns:p14="http://schemas.microsoft.com/office/powerpoint/2010/main" val="1969928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3844-F54B-B8F9-CEE5-086ACB2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Models: Results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C2CCE13-B9FD-FB4D-A016-72B0C0C63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544312"/>
              </p:ext>
            </p:extLst>
          </p:nvPr>
        </p:nvGraphicFramePr>
        <p:xfrm>
          <a:off x="838200" y="1903923"/>
          <a:ext cx="4625050" cy="288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34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118964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  <a:gridCol w="1276452">
                  <a:extLst>
                    <a:ext uri="{9D8B030D-6E8A-4147-A177-3AD203B41FA5}">
                      <a16:colId xmlns:a16="http://schemas.microsoft.com/office/drawing/2014/main" val="3826579829"/>
                    </a:ext>
                  </a:extLst>
                </a:gridCol>
              </a:tblGrid>
              <a:tr h="669205">
                <a:tc gridSpan="3">
                  <a:txBody>
                    <a:bodyPr/>
                    <a:lstStyle/>
                    <a:p>
                      <a:r>
                        <a:rPr lang="en-US" b="0" dirty="0"/>
                        <a:t>Target: Proportion of </a:t>
                      </a:r>
                      <a:r>
                        <a:rPr lang="en-US" b="1" dirty="0"/>
                        <a:t>Fatal</a:t>
                      </a:r>
                      <a:r>
                        <a:rPr lang="en-US" b="0" dirty="0"/>
                        <a:t> Injuries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669205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Histogram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Naïve Mean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0.133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0.267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0A293129-8B2F-C3BC-3EBB-404241C036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0144717"/>
              </p:ext>
            </p:extLst>
          </p:nvPr>
        </p:nvGraphicFramePr>
        <p:xfrm>
          <a:off x="6728752" y="1903923"/>
          <a:ext cx="4625050" cy="2885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634">
                  <a:extLst>
                    <a:ext uri="{9D8B030D-6E8A-4147-A177-3AD203B41FA5}">
                      <a16:colId xmlns:a16="http://schemas.microsoft.com/office/drawing/2014/main" val="2607515344"/>
                    </a:ext>
                  </a:extLst>
                </a:gridCol>
                <a:gridCol w="1016765">
                  <a:extLst>
                    <a:ext uri="{9D8B030D-6E8A-4147-A177-3AD203B41FA5}">
                      <a16:colId xmlns:a16="http://schemas.microsoft.com/office/drawing/2014/main" val="1050883319"/>
                    </a:ext>
                  </a:extLst>
                </a:gridCol>
                <a:gridCol w="1378651">
                  <a:extLst>
                    <a:ext uri="{9D8B030D-6E8A-4147-A177-3AD203B41FA5}">
                      <a16:colId xmlns:a16="http://schemas.microsoft.com/office/drawing/2014/main" val="3826579829"/>
                    </a:ext>
                  </a:extLst>
                </a:gridCol>
              </a:tblGrid>
              <a:tr h="669205">
                <a:tc gridSpan="3">
                  <a:txBody>
                    <a:bodyPr/>
                    <a:lstStyle/>
                    <a:p>
                      <a:r>
                        <a:rPr lang="en-US" b="0" dirty="0"/>
                        <a:t>Target: Proportion of </a:t>
                      </a:r>
                      <a:r>
                        <a:rPr lang="en-US" b="1" dirty="0"/>
                        <a:t>Serious</a:t>
                      </a:r>
                      <a:r>
                        <a:rPr lang="en-US" b="0" dirty="0"/>
                        <a:t> Injuries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578495"/>
                  </a:ext>
                </a:extLst>
              </a:tr>
              <a:tr h="669205">
                <a:tc>
                  <a:txBody>
                    <a:bodyPr/>
                    <a:lstStyle/>
                    <a:p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MAE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2150762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Histogram 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594301"/>
                  </a:ext>
                </a:extLst>
              </a:tr>
              <a:tr h="773318">
                <a:tc>
                  <a:txBody>
                    <a:bodyPr/>
                    <a:lstStyle/>
                    <a:p>
                      <a:r>
                        <a:rPr lang="en-US" dirty="0"/>
                        <a:t>Naïve Mean (Baseline)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0.166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105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78669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BB39-CDF4-C9BB-8789-D9418A61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Fatal Injury Proportions:</a:t>
            </a:r>
            <a:br>
              <a:rPr lang="en-US" dirty="0"/>
            </a:br>
            <a:r>
              <a:rPr lang="en-US" dirty="0"/>
              <a:t>Permutation Importances</a:t>
            </a:r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1A92DF2C-EFC7-9FB5-C0C0-D40D9C68F6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7543"/>
            <a:ext cx="9314186" cy="529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540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50DA1A-A38D-EFD0-112D-578D9C3B9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666B57D4-0683-F4C2-65FD-DB50358D44B6}"/>
              </a:ext>
            </a:extLst>
          </p:cNvPr>
          <p:cNvSpPr txBox="1">
            <a:spLocks/>
          </p:cNvSpPr>
          <p:nvPr/>
        </p:nvSpPr>
        <p:spPr>
          <a:xfrm>
            <a:off x="838200" y="4032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Serious Injury Proportions:</a:t>
            </a:r>
            <a:br>
              <a:rPr lang="en-US" dirty="0"/>
            </a:br>
            <a:r>
              <a:rPr lang="en-US" dirty="0"/>
              <a:t>Permutation Importances</a:t>
            </a:r>
          </a:p>
        </p:txBody>
      </p:sp>
      <p:pic>
        <p:nvPicPr>
          <p:cNvPr id="12" name="Picture 11" descr="A graph of a number of permutation&#10;&#10;AI-generated content may be incorrect.">
            <a:extLst>
              <a:ext uri="{FF2B5EF4-FFF2-40B4-BE49-F238E27FC236}">
                <a16:creationId xmlns:a16="http://schemas.microsoft.com/office/drawing/2014/main" id="{A3DD04CD-2975-56A2-B484-974751172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89" y="1679759"/>
            <a:ext cx="9116622" cy="517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15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14681" cy="2746375"/>
          </a:xfrm>
        </p:spPr>
        <p:txBody>
          <a:bodyPr/>
          <a:lstStyle/>
          <a:p>
            <a:r>
              <a:rPr lang="en-US" dirty="0"/>
              <a:t>Predicting damage:</a:t>
            </a:r>
          </a:p>
          <a:p>
            <a:pPr lvl="1"/>
            <a:r>
              <a:rPr lang="en-US" dirty="0"/>
              <a:t> no substantial improvement over baseline</a:t>
            </a:r>
          </a:p>
          <a:p>
            <a:r>
              <a:rPr lang="en-US" dirty="0"/>
              <a:t>Proportion of injuries: </a:t>
            </a:r>
          </a:p>
          <a:p>
            <a:pPr lvl="1"/>
            <a:r>
              <a:rPr lang="en-US" dirty="0"/>
              <a:t>Modest (14%) improvement for predicting fatal injuries</a:t>
            </a:r>
          </a:p>
          <a:p>
            <a:pPr lvl="1"/>
            <a:r>
              <a:rPr lang="en-US" dirty="0"/>
              <a:t>No (2.5%) improvement for predicting serious injuries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5D0-482F-DB14-AF8A-B7C0EAD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306-AFD0-B2A0-37AF-57CE868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accident occurred, predict its severity</a:t>
            </a:r>
          </a:p>
          <a:p>
            <a:pPr lvl="1"/>
            <a:r>
              <a:rPr lang="en-US" dirty="0"/>
              <a:t>Injuries, damage to aircraft</a:t>
            </a:r>
          </a:p>
          <a:p>
            <a:r>
              <a:rPr lang="en-US" dirty="0"/>
              <a:t>Scope: accidents in the USA</a:t>
            </a:r>
          </a:p>
          <a:p>
            <a:r>
              <a:rPr lang="en-US" dirty="0"/>
              <a:t>All aircraft types (planes, helicopters, gliders, ...)</a:t>
            </a:r>
          </a:p>
          <a:p>
            <a:r>
              <a:rPr lang="en-US" dirty="0">
                <a:highlight>
                  <a:srgbClr val="C0C0C0"/>
                </a:highlight>
              </a:rPr>
              <a:t>Stakeholders, KPIs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7095-D418-1F16-6D1B-F1B1EFC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&amp; Target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2A2E-F841-79EF-E681-C3A7C25E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KPI: Level of accident severity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Level of Aircraft Damage	</a:t>
            </a:r>
          </a:p>
          <a:p>
            <a:pPr lvl="1"/>
            <a:r>
              <a:rPr lang="en-US" dirty="0"/>
              <a:t>Destroyed, substantial,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Proportion of injuries </a:t>
            </a:r>
          </a:p>
          <a:p>
            <a:pPr lvl="1"/>
            <a:r>
              <a:rPr lang="en-US" dirty="0"/>
              <a:t>Fatal, serious,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(Number of accidents in given month)</a:t>
            </a:r>
          </a:p>
        </p:txBody>
      </p:sp>
    </p:spTree>
    <p:extLst>
      <p:ext uri="{BB962C8B-B14F-4D97-AF65-F5344CB8AC3E}">
        <p14:creationId xmlns:p14="http://schemas.microsoft.com/office/powerpoint/2010/main" val="354496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B720FC-987D-1814-AD34-C232BBDA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4" y="33224"/>
            <a:ext cx="9055400" cy="67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r>
              <a:rPr lang="en-US" sz="3200" dirty="0"/>
              <a:t>.</a:t>
            </a:r>
            <a:r>
              <a:rPr lang="en-US" sz="3200" dirty="0" err="1"/>
              <a:t>mdb</a:t>
            </a:r>
            <a:r>
              <a:rPr lang="en-US" sz="3200" dirty="0"/>
              <a:t> file parsed using ‘</a:t>
            </a:r>
            <a:r>
              <a:rPr lang="en-US" sz="3200" dirty="0" err="1"/>
              <a:t>pyodbc</a:t>
            </a:r>
            <a:r>
              <a:rPr lang="en-US" sz="3200" dirty="0"/>
              <a:t>’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84A7-62CB-9C6C-4B0B-B884BD6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datasets to get aircraft-level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88289F-82F6-CD62-8506-F1A3B02C3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2286901"/>
              </p:ext>
            </p:extLst>
          </p:nvPr>
        </p:nvGraphicFramePr>
        <p:xfrm>
          <a:off x="553997" y="2344608"/>
          <a:ext cx="4957117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611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651134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652372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9119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435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792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2099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1A02AA4-4E54-07AE-BADC-860402957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90196200"/>
              </p:ext>
            </p:extLst>
          </p:nvPr>
        </p:nvGraphicFramePr>
        <p:xfrm>
          <a:off x="6680888" y="2344608"/>
          <a:ext cx="4957117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653611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651134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652372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Light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2E509A72-EF3F-060E-8E0F-522D14398619}"/>
              </a:ext>
            </a:extLst>
          </p:cNvPr>
          <p:cNvSpPr/>
          <p:nvPr/>
        </p:nvSpPr>
        <p:spPr>
          <a:xfrm>
            <a:off x="5659395" y="3947983"/>
            <a:ext cx="877329" cy="435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8D596-65D8-9A29-7317-2A7A589CE918}"/>
              </a:ext>
            </a:extLst>
          </p:cNvPr>
          <p:cNvSpPr txBox="1"/>
          <p:nvPr/>
        </p:nvSpPr>
        <p:spPr>
          <a:xfrm>
            <a:off x="3853252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Aggregated by aircraft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E8CCB-680B-D49A-A9DA-1DCB15022335}"/>
              </a:ext>
            </a:extLst>
          </p:cNvPr>
          <p:cNvSpPr txBox="1"/>
          <p:nvPr/>
        </p:nvSpPr>
        <p:spPr>
          <a:xfrm>
            <a:off x="553997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Propagated to aircraft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98325-610C-F668-FE14-F0B936C8BF54}"/>
              </a:ext>
            </a:extLst>
          </p:cNvPr>
          <p:cNvSpPr txBox="1"/>
          <p:nvPr/>
        </p:nvSpPr>
        <p:spPr>
          <a:xfrm>
            <a:off x="3707028" y="1708306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Sub-aircraft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875FA-6659-B88B-C66A-A205482D5383}"/>
              </a:ext>
            </a:extLst>
          </p:cNvPr>
          <p:cNvSpPr txBox="1"/>
          <p:nvPr/>
        </p:nvSpPr>
        <p:spPr>
          <a:xfrm>
            <a:off x="553997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Event-level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506CC-93DA-8F69-B4AA-4A0AC0DE4C47}"/>
              </a:ext>
            </a:extLst>
          </p:cNvPr>
          <p:cNvSpPr txBox="1"/>
          <p:nvPr/>
        </p:nvSpPr>
        <p:spPr>
          <a:xfrm>
            <a:off x="2195390" y="170830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Aircraft-level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72ED19C4-DC87-7BBF-473E-B9532D1C7B84}"/>
              </a:ext>
            </a:extLst>
          </p:cNvPr>
          <p:cNvSpPr/>
          <p:nvPr/>
        </p:nvSpPr>
        <p:spPr>
          <a:xfrm>
            <a:off x="1283175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B27711A4-6790-F5C2-8BA9-F52281E0B0B3}"/>
              </a:ext>
            </a:extLst>
          </p:cNvPr>
          <p:cNvSpPr/>
          <p:nvPr/>
        </p:nvSpPr>
        <p:spPr>
          <a:xfrm>
            <a:off x="4582430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E07-EE44-57CA-7AD1-EC006C0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Removed rows, reduced categories, and imputed to get complete data with manageable feature set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38ACE6B-14C4-6FCE-26A6-90C2A183D8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2221314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CD061316-DA36-CE0F-051F-6C3588196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37843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0550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4378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4C21404E-0BFD-E66F-A91B-DE14726B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282589"/>
              </p:ext>
            </p:extLst>
          </p:nvPr>
        </p:nvGraphicFramePr>
        <p:xfrm>
          <a:off x="6879597" y="1847164"/>
          <a:ext cx="4978770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23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2583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356F0BD7-A201-8B55-6661-D2F90242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86492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4D79B3C2-F795-F8E5-73B5-7863F49FD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094274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1">
            <a:extLst>
              <a:ext uri="{FF2B5EF4-FFF2-40B4-BE49-F238E27FC236}">
                <a16:creationId xmlns:a16="http://schemas.microsoft.com/office/drawing/2014/main" id="{79F08B6D-9531-B662-7033-B81963E84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171251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46B3AE10-80BE-6EE0-1C7C-526399FF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51429"/>
              </p:ext>
            </p:extLst>
          </p:nvPr>
        </p:nvGraphicFramePr>
        <p:xfrm>
          <a:off x="446903" y="1853091"/>
          <a:ext cx="5649097" cy="4661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A411-5F75-4380-82B0-C81CDD3D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Analyzed missingness to avoid data leakage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3EAA21-E10E-0660-9C0F-649F62E7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690687"/>
            <a:ext cx="5932716" cy="29783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6AEE1E-5941-9A5F-E3DE-604A1D06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1692290"/>
            <a:ext cx="5932716" cy="29783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1F6251-48E9-A43F-893F-AE9B4C8341D3}"/>
              </a:ext>
            </a:extLst>
          </p:cNvPr>
          <p:cNvSpPr txBox="1"/>
          <p:nvPr/>
        </p:nvSpPr>
        <p:spPr>
          <a:xfrm>
            <a:off x="838200" y="5165710"/>
            <a:ext cx="347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strongly predictive of fatality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FD0F8-5138-4916-C117-2521776E65B5}"/>
              </a:ext>
            </a:extLst>
          </p:cNvPr>
          <p:cNvSpPr txBox="1"/>
          <p:nvPr/>
        </p:nvSpPr>
        <p:spPr>
          <a:xfrm>
            <a:off x="4593772" y="5164217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feature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A49592-96B1-C1E2-0DFF-84286471826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4310743" y="5348883"/>
            <a:ext cx="283029" cy="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A58D85-733B-94BC-3778-A4D09D12AE79}"/>
              </a:ext>
            </a:extLst>
          </p:cNvPr>
          <p:cNvSpPr txBox="1"/>
          <p:nvPr/>
        </p:nvSpPr>
        <p:spPr>
          <a:xfrm>
            <a:off x="6901543" y="5165710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weakly predictive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D0A3BE-07A1-FD6A-491F-0EA745F01517}"/>
              </a:ext>
            </a:extLst>
          </p:cNvPr>
          <p:cNvSpPr txBox="1"/>
          <p:nvPr/>
        </p:nvSpPr>
        <p:spPr>
          <a:xfrm>
            <a:off x="9688286" y="5165710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feature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C49A60-4E16-9A20-4F16-CC0CCC7FE7E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9383485" y="5350376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48737" cy="4351338"/>
          </a:xfrm>
        </p:spPr>
        <p:txBody>
          <a:bodyPr>
            <a:normAutofit/>
          </a:bodyPr>
          <a:lstStyle/>
          <a:p>
            <a:r>
              <a:rPr lang="en-US" dirty="0"/>
              <a:t>Series of Learners</a:t>
            </a:r>
          </a:p>
          <a:p>
            <a:pPr lvl="1"/>
            <a:r>
              <a:rPr lang="en-US" dirty="0"/>
              <a:t>Random Forest (</a:t>
            </a:r>
            <a:r>
              <a:rPr lang="en-US" sz="1800" dirty="0"/>
              <a:t>Classifier/Regressor)</a:t>
            </a:r>
          </a:p>
          <a:p>
            <a:pPr lvl="1"/>
            <a:r>
              <a:rPr lang="en-US" dirty="0"/>
              <a:t>Extra Trees (</a:t>
            </a:r>
            <a:r>
              <a:rPr lang="en-US" sz="1800" dirty="0"/>
              <a:t>Classifier/Regressor)</a:t>
            </a:r>
          </a:p>
          <a:p>
            <a:pPr lvl="1"/>
            <a:r>
              <a:rPr lang="en-US" dirty="0"/>
              <a:t>Histogram Gradient Boost </a:t>
            </a:r>
            <a:r>
              <a:rPr lang="en-US" sz="1800" dirty="0"/>
              <a:t>(Classifier/Regressor)</a:t>
            </a:r>
          </a:p>
          <a:p>
            <a:pPr lvl="1"/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sz="1800" dirty="0"/>
              <a:t>(Classifier/Regressor)</a:t>
            </a:r>
          </a:p>
          <a:p>
            <a:pPr lvl="1"/>
            <a:r>
              <a:rPr lang="en-US" dirty="0"/>
              <a:t>Bagging </a:t>
            </a:r>
            <a:r>
              <a:rPr lang="en-US" sz="1800" dirty="0"/>
              <a:t>(Classifier/Regressor)</a:t>
            </a:r>
          </a:p>
          <a:p>
            <a:pPr lvl="1"/>
            <a:endParaRPr lang="en-US" dirty="0"/>
          </a:p>
          <a:p>
            <a:r>
              <a:rPr lang="en-US" dirty="0"/>
              <a:t>Hyperparameter tuning for each target</a:t>
            </a:r>
          </a:p>
          <a:p>
            <a:pPr lvl="1"/>
            <a:r>
              <a:rPr lang="en-US" dirty="0"/>
              <a:t>5-fold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1105</Words>
  <Application>Microsoft Macintosh PowerPoint</Application>
  <PresentationFormat>Widescreen</PresentationFormat>
  <Paragraphs>653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Aviation Safety</vt:lpstr>
      <vt:lpstr>Problem</vt:lpstr>
      <vt:lpstr>KPIs &amp; Target Variables</vt:lpstr>
      <vt:lpstr>PowerPoint Presentation</vt:lpstr>
      <vt:lpstr>National Travel Safety Board (NTSB) investigation database</vt:lpstr>
      <vt:lpstr>Merged datasets to get aircraft-level data</vt:lpstr>
      <vt:lpstr>Removed rows, reduced categories, and imputed to get complete data with manageable feature set</vt:lpstr>
      <vt:lpstr>Analyzed missingness to avoid data leakage</vt:lpstr>
      <vt:lpstr>Modeling approach</vt:lpstr>
      <vt:lpstr>Classification Model Performances: Training and Validation Sets</vt:lpstr>
      <vt:lpstr>Classification Models: Results</vt:lpstr>
      <vt:lpstr>Damage classification: Extra Trees Feature Importances</vt:lpstr>
      <vt:lpstr>Regression Model Performances: Training and Validation Sets</vt:lpstr>
      <vt:lpstr>Regression Models: Results</vt:lpstr>
      <vt:lpstr>Fatal Injury Proportions: Permutation Importances</vt:lpstr>
      <vt:lpstr>PowerPoint Presentation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Jung, Inkee</cp:lastModifiedBy>
  <cp:revision>17</cp:revision>
  <dcterms:created xsi:type="dcterms:W3CDTF">2025-06-16T13:55:09Z</dcterms:created>
  <dcterms:modified xsi:type="dcterms:W3CDTF">2025-06-27T18:54:31Z</dcterms:modified>
</cp:coreProperties>
</file>