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76" r:id="rId3"/>
    <p:sldId id="274" r:id="rId4"/>
    <p:sldId id="264" r:id="rId5"/>
  </p:sldIdLst>
  <p:sldSz cx="12192000" cy="6858000"/>
  <p:notesSz cx="6858000" cy="9144000"/>
  <p:custShowLst>
    <p:custShow name="Custom Show 1" id="0">
      <p:sldLst/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3C4EE97-373A-7120-D689-11E7FDE35FAA}" name="C.J. J Argue" initials="CA" userId="S::cargue@andrew.cmu.edu::578e3d68-e645-4454-9189-e18bcd4e314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9"/>
    <p:restoredTop sz="94558"/>
  </p:normalViewPr>
  <p:slideViewPr>
    <p:cSldViewPr snapToGrid="0">
      <p:cViewPr>
        <p:scale>
          <a:sx n="126" d="100"/>
          <a:sy n="126" d="100"/>
        </p:scale>
        <p:origin x="-76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8/10/relationships/authors" Target="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C14568-E7BB-4413-94CA-DFAD06918ECD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090E908-F583-4075-9B5D-7B997D04603A}">
      <dgm:prSet/>
      <dgm:spPr/>
      <dgm:t>
        <a:bodyPr/>
        <a:lstStyle/>
        <a:p>
          <a:r>
            <a:rPr lang="en-US" dirty="0"/>
            <a:t>Dataset of investigations </a:t>
          </a:r>
          <a:br>
            <a:rPr lang="en-US" dirty="0"/>
          </a:br>
          <a:r>
            <a:rPr lang="en-US" dirty="0"/>
            <a:t>into airplane accidents</a:t>
          </a:r>
          <a:br>
            <a:rPr lang="en-US" dirty="0"/>
          </a:br>
          <a:endParaRPr lang="en-US" dirty="0"/>
        </a:p>
      </dgm:t>
    </dgm:pt>
    <dgm:pt modelId="{4016DCFD-AA3B-4C56-89D1-B7235CE935BF}" type="parTrans" cxnId="{4F4DDD92-128A-4672-9C01-3F7A4EA85B3D}">
      <dgm:prSet/>
      <dgm:spPr/>
      <dgm:t>
        <a:bodyPr/>
        <a:lstStyle/>
        <a:p>
          <a:endParaRPr lang="en-US"/>
        </a:p>
      </dgm:t>
    </dgm:pt>
    <dgm:pt modelId="{64C33865-9E66-4A21-9D52-FD6B48D9B0F9}" type="sibTrans" cxnId="{4F4DDD92-128A-4672-9C01-3F7A4EA85B3D}">
      <dgm:prSet/>
      <dgm:spPr/>
      <dgm:t>
        <a:bodyPr/>
        <a:lstStyle/>
        <a:p>
          <a:endParaRPr lang="en-US"/>
        </a:p>
      </dgm:t>
    </dgm:pt>
    <dgm:pt modelId="{46434E2D-4340-4DCF-AB37-C14F0DF423ED}">
      <dgm:prSet/>
      <dgm:spPr/>
      <dgm:t>
        <a:bodyPr/>
        <a:lstStyle/>
        <a:p>
          <a:r>
            <a:rPr lang="en-US" dirty="0"/>
            <a:t>Fact gathering </a:t>
          </a:r>
          <a:br>
            <a:rPr lang="en-US" dirty="0"/>
          </a:br>
          <a:r>
            <a:rPr lang="en-US" dirty="0"/>
            <a:t>includes flight logs, maintenance records</a:t>
          </a:r>
        </a:p>
      </dgm:t>
    </dgm:pt>
    <dgm:pt modelId="{061EF0BB-B680-4776-A269-5B887FBFB70D}" type="parTrans" cxnId="{9D8E2D83-5907-4B5D-8D7F-44811BAD51E0}">
      <dgm:prSet/>
      <dgm:spPr/>
      <dgm:t>
        <a:bodyPr/>
        <a:lstStyle/>
        <a:p>
          <a:endParaRPr lang="en-US"/>
        </a:p>
      </dgm:t>
    </dgm:pt>
    <dgm:pt modelId="{29228A9B-6B83-4F20-AE24-C236B6D5C67B}" type="sibTrans" cxnId="{9D8E2D83-5907-4B5D-8D7F-44811BAD51E0}">
      <dgm:prSet/>
      <dgm:spPr/>
      <dgm:t>
        <a:bodyPr/>
        <a:lstStyle/>
        <a:p>
          <a:endParaRPr lang="en-US"/>
        </a:p>
      </dgm:t>
    </dgm:pt>
    <dgm:pt modelId="{7F00F745-77AC-4B75-A9AB-AF1DE1459710}">
      <dgm:prSet/>
      <dgm:spPr/>
      <dgm:t>
        <a:bodyPr/>
        <a:lstStyle/>
        <a:p>
          <a:r>
            <a:rPr lang="en-US" dirty="0"/>
            <a:t>On-flight injuries </a:t>
          </a:r>
          <a:br>
            <a:rPr lang="en-US" dirty="0"/>
          </a:br>
          <a:r>
            <a:rPr lang="en-US" dirty="0"/>
            <a:t>Severity </a:t>
          </a:r>
          <a:br>
            <a:rPr lang="en-US" dirty="0"/>
          </a:br>
          <a:r>
            <a:rPr lang="en-US" dirty="0"/>
            <a:t>Aircraft damage.</a:t>
          </a:r>
        </a:p>
      </dgm:t>
    </dgm:pt>
    <dgm:pt modelId="{BBD9A904-4F53-4FDA-B8FA-9898D9AF4ECF}" type="parTrans" cxnId="{5D8D7F49-FE0F-4A9B-8F94-6F994E51FA16}">
      <dgm:prSet/>
      <dgm:spPr/>
      <dgm:t>
        <a:bodyPr/>
        <a:lstStyle/>
        <a:p>
          <a:endParaRPr lang="en-US"/>
        </a:p>
      </dgm:t>
    </dgm:pt>
    <dgm:pt modelId="{A435B22C-0FE5-47FA-BF66-5C40D2E4C572}" type="sibTrans" cxnId="{5D8D7F49-FE0F-4A9B-8F94-6F994E51FA16}">
      <dgm:prSet/>
      <dgm:spPr/>
      <dgm:t>
        <a:bodyPr/>
        <a:lstStyle/>
        <a:p>
          <a:endParaRPr lang="en-US"/>
        </a:p>
      </dgm:t>
    </dgm:pt>
    <dgm:pt modelId="{351FC0E5-ABBA-8146-8722-0A8F37412ED1}" type="pres">
      <dgm:prSet presAssocID="{34C14568-E7BB-4413-94CA-DFAD06918EC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D60AFA5-F4ED-F146-948E-45D66093E38D}" type="pres">
      <dgm:prSet presAssocID="{1090E908-F583-4075-9B5D-7B997D04603A}" presName="hierRoot1" presStyleCnt="0"/>
      <dgm:spPr/>
    </dgm:pt>
    <dgm:pt modelId="{0DE35E5C-1DC5-8F4F-8676-9C54AF98E2DC}" type="pres">
      <dgm:prSet presAssocID="{1090E908-F583-4075-9B5D-7B997D04603A}" presName="composite" presStyleCnt="0"/>
      <dgm:spPr/>
    </dgm:pt>
    <dgm:pt modelId="{921B662B-1B71-2242-8D73-D8A0CEC7904A}" type="pres">
      <dgm:prSet presAssocID="{1090E908-F583-4075-9B5D-7B997D04603A}" presName="background" presStyleLbl="node0" presStyleIdx="0" presStyleCnt="3"/>
      <dgm:spPr/>
    </dgm:pt>
    <dgm:pt modelId="{139E5A70-7023-8F4C-8463-F7FE98446D82}" type="pres">
      <dgm:prSet presAssocID="{1090E908-F583-4075-9B5D-7B997D04603A}" presName="text" presStyleLbl="fgAcc0" presStyleIdx="0" presStyleCnt="3">
        <dgm:presLayoutVars>
          <dgm:chPref val="3"/>
        </dgm:presLayoutVars>
      </dgm:prSet>
      <dgm:spPr/>
    </dgm:pt>
    <dgm:pt modelId="{3D18BEA5-7C30-9F47-923A-E8EF7BD26068}" type="pres">
      <dgm:prSet presAssocID="{1090E908-F583-4075-9B5D-7B997D04603A}" presName="hierChild2" presStyleCnt="0"/>
      <dgm:spPr/>
    </dgm:pt>
    <dgm:pt modelId="{4EDAB510-0830-B648-A04B-039119FA91F4}" type="pres">
      <dgm:prSet presAssocID="{46434E2D-4340-4DCF-AB37-C14F0DF423ED}" presName="hierRoot1" presStyleCnt="0"/>
      <dgm:spPr/>
    </dgm:pt>
    <dgm:pt modelId="{CB3DA3E1-3D91-E446-9740-6B3F85453BF5}" type="pres">
      <dgm:prSet presAssocID="{46434E2D-4340-4DCF-AB37-C14F0DF423ED}" presName="composite" presStyleCnt="0"/>
      <dgm:spPr/>
    </dgm:pt>
    <dgm:pt modelId="{3EE0BBBD-C89D-924E-896F-C95AB0F07652}" type="pres">
      <dgm:prSet presAssocID="{46434E2D-4340-4DCF-AB37-C14F0DF423ED}" presName="background" presStyleLbl="node0" presStyleIdx="1" presStyleCnt="3"/>
      <dgm:spPr/>
    </dgm:pt>
    <dgm:pt modelId="{4D7EE0DA-717D-DA44-AA12-B52C9F229BE3}" type="pres">
      <dgm:prSet presAssocID="{46434E2D-4340-4DCF-AB37-C14F0DF423ED}" presName="text" presStyleLbl="fgAcc0" presStyleIdx="1" presStyleCnt="3">
        <dgm:presLayoutVars>
          <dgm:chPref val="3"/>
        </dgm:presLayoutVars>
      </dgm:prSet>
      <dgm:spPr/>
    </dgm:pt>
    <dgm:pt modelId="{2BD0BCEE-0DFF-B94F-A83C-EC0650E86236}" type="pres">
      <dgm:prSet presAssocID="{46434E2D-4340-4DCF-AB37-C14F0DF423ED}" presName="hierChild2" presStyleCnt="0"/>
      <dgm:spPr/>
    </dgm:pt>
    <dgm:pt modelId="{1D98D291-0807-CB4D-9BA3-8406DA165B66}" type="pres">
      <dgm:prSet presAssocID="{7F00F745-77AC-4B75-A9AB-AF1DE1459710}" presName="hierRoot1" presStyleCnt="0"/>
      <dgm:spPr/>
    </dgm:pt>
    <dgm:pt modelId="{D31DA8A3-7082-844B-B67E-F4F6EFDB2E07}" type="pres">
      <dgm:prSet presAssocID="{7F00F745-77AC-4B75-A9AB-AF1DE1459710}" presName="composite" presStyleCnt="0"/>
      <dgm:spPr/>
    </dgm:pt>
    <dgm:pt modelId="{26FB48BC-C558-5241-9B5B-545D272571DE}" type="pres">
      <dgm:prSet presAssocID="{7F00F745-77AC-4B75-A9AB-AF1DE1459710}" presName="background" presStyleLbl="node0" presStyleIdx="2" presStyleCnt="3"/>
      <dgm:spPr/>
    </dgm:pt>
    <dgm:pt modelId="{AF5D826B-EB5D-4A42-9461-C37343A562CC}" type="pres">
      <dgm:prSet presAssocID="{7F00F745-77AC-4B75-A9AB-AF1DE1459710}" presName="text" presStyleLbl="fgAcc0" presStyleIdx="2" presStyleCnt="3">
        <dgm:presLayoutVars>
          <dgm:chPref val="3"/>
        </dgm:presLayoutVars>
      </dgm:prSet>
      <dgm:spPr/>
    </dgm:pt>
    <dgm:pt modelId="{B4C78203-B2B9-A842-9F25-0ACD39DE4A06}" type="pres">
      <dgm:prSet presAssocID="{7F00F745-77AC-4B75-A9AB-AF1DE1459710}" presName="hierChild2" presStyleCnt="0"/>
      <dgm:spPr/>
    </dgm:pt>
  </dgm:ptLst>
  <dgm:cxnLst>
    <dgm:cxn modelId="{D6E1D948-78EE-644E-A830-4DC6BE8A20FD}" type="presOf" srcId="{34C14568-E7BB-4413-94CA-DFAD06918ECD}" destId="{351FC0E5-ABBA-8146-8722-0A8F37412ED1}" srcOrd="0" destOrd="0" presId="urn:microsoft.com/office/officeart/2005/8/layout/hierarchy1"/>
    <dgm:cxn modelId="{5D8D7F49-FE0F-4A9B-8F94-6F994E51FA16}" srcId="{34C14568-E7BB-4413-94CA-DFAD06918ECD}" destId="{7F00F745-77AC-4B75-A9AB-AF1DE1459710}" srcOrd="2" destOrd="0" parTransId="{BBD9A904-4F53-4FDA-B8FA-9898D9AF4ECF}" sibTransId="{A435B22C-0FE5-47FA-BF66-5C40D2E4C572}"/>
    <dgm:cxn modelId="{9D8E2D83-5907-4B5D-8D7F-44811BAD51E0}" srcId="{34C14568-E7BB-4413-94CA-DFAD06918ECD}" destId="{46434E2D-4340-4DCF-AB37-C14F0DF423ED}" srcOrd="1" destOrd="0" parTransId="{061EF0BB-B680-4776-A269-5B887FBFB70D}" sibTransId="{29228A9B-6B83-4F20-AE24-C236B6D5C67B}"/>
    <dgm:cxn modelId="{C3CAB08A-F391-7247-A395-26E77977680E}" type="presOf" srcId="{7F00F745-77AC-4B75-A9AB-AF1DE1459710}" destId="{AF5D826B-EB5D-4A42-9461-C37343A562CC}" srcOrd="0" destOrd="0" presId="urn:microsoft.com/office/officeart/2005/8/layout/hierarchy1"/>
    <dgm:cxn modelId="{4F4DDD92-128A-4672-9C01-3F7A4EA85B3D}" srcId="{34C14568-E7BB-4413-94CA-DFAD06918ECD}" destId="{1090E908-F583-4075-9B5D-7B997D04603A}" srcOrd="0" destOrd="0" parTransId="{4016DCFD-AA3B-4C56-89D1-B7235CE935BF}" sibTransId="{64C33865-9E66-4A21-9D52-FD6B48D9B0F9}"/>
    <dgm:cxn modelId="{8271269B-46FD-E14C-BF4B-5A6480B83766}" type="presOf" srcId="{1090E908-F583-4075-9B5D-7B997D04603A}" destId="{139E5A70-7023-8F4C-8463-F7FE98446D82}" srcOrd="0" destOrd="0" presId="urn:microsoft.com/office/officeart/2005/8/layout/hierarchy1"/>
    <dgm:cxn modelId="{920EFED0-FA9F-7843-ADF8-22A681ABE6D3}" type="presOf" srcId="{46434E2D-4340-4DCF-AB37-C14F0DF423ED}" destId="{4D7EE0DA-717D-DA44-AA12-B52C9F229BE3}" srcOrd="0" destOrd="0" presId="urn:microsoft.com/office/officeart/2005/8/layout/hierarchy1"/>
    <dgm:cxn modelId="{9479B9EE-309D-CC4E-B1F5-049DED3D7FA3}" type="presParOf" srcId="{351FC0E5-ABBA-8146-8722-0A8F37412ED1}" destId="{0D60AFA5-F4ED-F146-948E-45D66093E38D}" srcOrd="0" destOrd="0" presId="urn:microsoft.com/office/officeart/2005/8/layout/hierarchy1"/>
    <dgm:cxn modelId="{673102DB-4476-1846-8CF2-F58EF2FA2126}" type="presParOf" srcId="{0D60AFA5-F4ED-F146-948E-45D66093E38D}" destId="{0DE35E5C-1DC5-8F4F-8676-9C54AF98E2DC}" srcOrd="0" destOrd="0" presId="urn:microsoft.com/office/officeart/2005/8/layout/hierarchy1"/>
    <dgm:cxn modelId="{AF669521-0109-8C4E-BA0B-1B1BFDD21B00}" type="presParOf" srcId="{0DE35E5C-1DC5-8F4F-8676-9C54AF98E2DC}" destId="{921B662B-1B71-2242-8D73-D8A0CEC7904A}" srcOrd="0" destOrd="0" presId="urn:microsoft.com/office/officeart/2005/8/layout/hierarchy1"/>
    <dgm:cxn modelId="{DE30B170-9B3F-1F42-8FAA-654BA4C0C0DC}" type="presParOf" srcId="{0DE35E5C-1DC5-8F4F-8676-9C54AF98E2DC}" destId="{139E5A70-7023-8F4C-8463-F7FE98446D82}" srcOrd="1" destOrd="0" presId="urn:microsoft.com/office/officeart/2005/8/layout/hierarchy1"/>
    <dgm:cxn modelId="{FF1234D1-7D81-D54C-8A82-E2750D689FB1}" type="presParOf" srcId="{0D60AFA5-F4ED-F146-948E-45D66093E38D}" destId="{3D18BEA5-7C30-9F47-923A-E8EF7BD26068}" srcOrd="1" destOrd="0" presId="urn:microsoft.com/office/officeart/2005/8/layout/hierarchy1"/>
    <dgm:cxn modelId="{256E68A7-F974-754F-B60C-CF11ABCFFCD7}" type="presParOf" srcId="{351FC0E5-ABBA-8146-8722-0A8F37412ED1}" destId="{4EDAB510-0830-B648-A04B-039119FA91F4}" srcOrd="1" destOrd="0" presId="urn:microsoft.com/office/officeart/2005/8/layout/hierarchy1"/>
    <dgm:cxn modelId="{9F87A731-6939-E845-BF36-3B2E9FC31959}" type="presParOf" srcId="{4EDAB510-0830-B648-A04B-039119FA91F4}" destId="{CB3DA3E1-3D91-E446-9740-6B3F85453BF5}" srcOrd="0" destOrd="0" presId="urn:microsoft.com/office/officeart/2005/8/layout/hierarchy1"/>
    <dgm:cxn modelId="{94BADFF7-475C-6441-9D4B-DD580F9478EA}" type="presParOf" srcId="{CB3DA3E1-3D91-E446-9740-6B3F85453BF5}" destId="{3EE0BBBD-C89D-924E-896F-C95AB0F07652}" srcOrd="0" destOrd="0" presId="urn:microsoft.com/office/officeart/2005/8/layout/hierarchy1"/>
    <dgm:cxn modelId="{9590252E-28E4-6540-8C43-EAB0980A1C30}" type="presParOf" srcId="{CB3DA3E1-3D91-E446-9740-6B3F85453BF5}" destId="{4D7EE0DA-717D-DA44-AA12-B52C9F229BE3}" srcOrd="1" destOrd="0" presId="urn:microsoft.com/office/officeart/2005/8/layout/hierarchy1"/>
    <dgm:cxn modelId="{4926CDEF-35CD-8242-BB46-4E4585CA6B12}" type="presParOf" srcId="{4EDAB510-0830-B648-A04B-039119FA91F4}" destId="{2BD0BCEE-0DFF-B94F-A83C-EC0650E86236}" srcOrd="1" destOrd="0" presId="urn:microsoft.com/office/officeart/2005/8/layout/hierarchy1"/>
    <dgm:cxn modelId="{6E541055-E8FE-614C-958F-53F7A84A277E}" type="presParOf" srcId="{351FC0E5-ABBA-8146-8722-0A8F37412ED1}" destId="{1D98D291-0807-CB4D-9BA3-8406DA165B66}" srcOrd="2" destOrd="0" presId="urn:microsoft.com/office/officeart/2005/8/layout/hierarchy1"/>
    <dgm:cxn modelId="{3E792C41-61F7-6C4F-83D2-DBCB6DA1CCB0}" type="presParOf" srcId="{1D98D291-0807-CB4D-9BA3-8406DA165B66}" destId="{D31DA8A3-7082-844B-B67E-F4F6EFDB2E07}" srcOrd="0" destOrd="0" presId="urn:microsoft.com/office/officeart/2005/8/layout/hierarchy1"/>
    <dgm:cxn modelId="{6AEF83BE-8AA2-014A-9E53-BE9C2C0146F4}" type="presParOf" srcId="{D31DA8A3-7082-844B-B67E-F4F6EFDB2E07}" destId="{26FB48BC-C558-5241-9B5B-545D272571DE}" srcOrd="0" destOrd="0" presId="urn:microsoft.com/office/officeart/2005/8/layout/hierarchy1"/>
    <dgm:cxn modelId="{3916589A-6FB7-F74A-9674-2F16F0970914}" type="presParOf" srcId="{D31DA8A3-7082-844B-B67E-F4F6EFDB2E07}" destId="{AF5D826B-EB5D-4A42-9461-C37343A562CC}" srcOrd="1" destOrd="0" presId="urn:microsoft.com/office/officeart/2005/8/layout/hierarchy1"/>
    <dgm:cxn modelId="{1F9FC8D1-66BB-0F4C-9170-BDA9633EDD22}" type="presParOf" srcId="{1D98D291-0807-CB4D-9BA3-8406DA165B66}" destId="{B4C78203-B2B9-A842-9F25-0ACD39DE4A0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1B662B-1B71-2242-8D73-D8A0CEC7904A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9E5A70-7023-8F4C-8463-F7FE98446D82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Dataset of investigations </a:t>
          </a:r>
          <a:br>
            <a:rPr lang="en-US" sz="2200" kern="1200" dirty="0"/>
          </a:br>
          <a:r>
            <a:rPr lang="en-US" sz="2200" kern="1200" dirty="0"/>
            <a:t>into airplane accidents</a:t>
          </a:r>
          <a:br>
            <a:rPr lang="en-US" sz="2200" kern="1200" dirty="0"/>
          </a:br>
          <a:endParaRPr lang="en-US" sz="2200" kern="1200" dirty="0"/>
        </a:p>
      </dsp:txBody>
      <dsp:txXfrm>
        <a:off x="378614" y="886531"/>
        <a:ext cx="2810360" cy="1744948"/>
      </dsp:txXfrm>
    </dsp:sp>
    <dsp:sp modelId="{3EE0BBBD-C89D-924E-896F-C95AB0F07652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7EE0DA-717D-DA44-AA12-B52C9F229BE3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Fact gathering </a:t>
          </a:r>
          <a:br>
            <a:rPr lang="en-US" sz="2200" kern="1200" dirty="0"/>
          </a:br>
          <a:r>
            <a:rPr lang="en-US" sz="2200" kern="1200" dirty="0"/>
            <a:t>includes flight logs, maintenance records</a:t>
          </a:r>
        </a:p>
      </dsp:txBody>
      <dsp:txXfrm>
        <a:off x="3946203" y="886531"/>
        <a:ext cx="2810360" cy="1744948"/>
      </dsp:txXfrm>
    </dsp:sp>
    <dsp:sp modelId="{26FB48BC-C558-5241-9B5B-545D272571DE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5D826B-EB5D-4A42-9461-C37343A562CC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On-flight injuries </a:t>
          </a:r>
          <a:br>
            <a:rPr lang="en-US" sz="2200" kern="1200" dirty="0"/>
          </a:br>
          <a:r>
            <a:rPr lang="en-US" sz="2200" kern="1200" dirty="0"/>
            <a:t>Severity </a:t>
          </a:r>
          <a:br>
            <a:rPr lang="en-US" sz="2200" kern="1200" dirty="0"/>
          </a:br>
          <a:r>
            <a:rPr lang="en-US" sz="2200" kern="1200" dirty="0"/>
            <a:t>Aircraft damage.</a:t>
          </a:r>
        </a:p>
      </dsp:txBody>
      <dsp:txXfrm>
        <a:off x="7513791" y="886531"/>
        <a:ext cx="2810360" cy="1744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DFA8E-1EEE-EA46-84ED-D615946346B4}" type="datetimeFigureOut">
              <a:rPr lang="en-US" smtClean="0"/>
              <a:t>6/27/25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03F11-5284-764B-8EF0-4EDB2FE5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19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7248F5-219C-9C4B-2EED-0A72F7032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A7D2F1-C623-46F3-1915-4628C87CB1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AEB7C6-EC1A-8732-D23D-682DA9125C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E4CEFA-B8DA-8D55-0C24-63BCB52E3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03F11-5284-764B-8EF0-4EDB2FE5AC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65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8BA3B-8604-E008-F80D-5154DE17D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BE8EA-2BE6-AC49-D21E-9A57994B1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8B075-DCE0-94AD-2BA1-DF70E97C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390B2-A874-3532-13A5-881AB2F78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FB432-F3BC-4BD0-1A4D-5D4B1DA68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51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2549-76F1-A735-877D-4BC8DDA6D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10B76-E006-3E3E-E039-FEEEC1BA1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DC6BA-B66B-F7DE-AD58-D6E431575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5CA90-8694-312F-9A79-B9FADE57C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57AD9-E72D-5D0B-89FE-77B969C13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2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53D607-0808-1D06-470E-4EF900F177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E45C0-61F1-8416-6ED2-94FA86C32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F78F6-CFC8-5244-4B8B-78218285A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FF287-D504-357B-BBA1-6852D0D3C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E51C5-1928-AB4F-7881-44CBBDB6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8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C52AB-29F9-CFAB-9CFF-ABB8C4AE3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8C2C4-02BC-A1D6-6ECC-0BBAE8219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DC47D-8B44-223E-3814-282B260A6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1C12C-881B-B842-4396-A77079644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06951-4EE1-4EE7-BD8F-77BECCA5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9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D88CA-150A-EE87-ACD9-B714FF981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EF445-1DE8-2910-1315-E824567D4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69A5-FFAA-FBD4-856A-C71C65353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7D587-4CD9-4125-6192-E7E8DDE6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0496D-99C8-DC1E-A3C6-4AF4CAEE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64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647E8-6FEF-4BD2-69F2-94B33E6D7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6832C-E795-197E-8B7A-12A58B9CE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FFF2F-5863-22F1-E6E1-05E80EBEC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88650-B5FE-9D20-CA36-D2CA7EA28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0081B-1E9F-8BF0-5748-A2316B55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0A6F1-D126-CA50-CF90-729018389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86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D65E4-2A66-46AB-7F9A-B3EF81C63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A4900-984D-13B5-DA28-8697183E2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DB085-2F7A-2FDA-5D66-11D77E211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2CFB86-56CB-1417-3724-E53E5E17D0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77EF5-0A5F-01D5-C996-A4B44D8A97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85AC79-5A46-9531-90FB-A16BDC717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B2C43E-BAE3-9114-D2E7-A41B88BCF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99F1B0-2E13-0463-4032-C112C1A8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28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D7E10-BD75-88F5-A8C4-7893735E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2AAB39-2C4A-5A6F-4AE6-F9396F63C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2B9A9-0075-A6C0-3E56-25C76E8A7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F29AD-47FC-9D38-661E-F2FD55D4D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1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363291-8E49-9E7A-C87B-568C60A2E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F7E9AF-EBED-87A5-BFB3-9C24C2115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51D95-7365-0CEF-57FB-AFA5BEAB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5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6EC94-4ACD-8178-CC2D-86A4B21D2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57080-F566-CCFC-F967-CD79C3080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DE7C6-94F2-5A67-D626-98D64EB95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2EC6E-2BF0-9C99-7B91-CDA82E78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3735A-6E44-7A93-2C24-28CEF6F2F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53F5B-3E94-C5C1-342E-0C2B5C5AF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81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3222-7E56-D1F6-FA32-1D0C16865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93A99-4BE1-A87D-FF9A-E29B4F2DE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19968-B4B6-2DE5-58A9-FD39C6DD5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B30E5-AC89-EF74-F40B-3D0FC5D9D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327BF-90E9-FABF-62CA-5A9387F95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7C168-4D6E-7FCE-61C3-4DED6312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2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AA88F6-05A4-0BE2-D14A-B4642E867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FD543-DE49-7A67-EA64-5967E20D6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EA493-7C68-9DF0-3BB6-62605A44B4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87615-383E-2D5F-0379-0CD125C2A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395FB-EF00-9AED-A7B9-2A8B12C36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7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04BA4-D91B-A2F3-FEBA-1D3FEDFA31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Aviation Safety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C4CF0-0BE6-3B8A-5D75-B6DEF8ED7C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C.J. Argue, Jake Caldwell, Inkee Jung, </a:t>
            </a:r>
            <a:r>
              <a:rPr lang="en-US" dirty="0" err="1"/>
              <a:t>Jinting</a:t>
            </a:r>
            <a:r>
              <a:rPr lang="en-US" dirty="0"/>
              <a:t> Liu</a:t>
            </a:r>
          </a:p>
          <a:p>
            <a:endParaRPr lang="en-US" dirty="0"/>
          </a:p>
          <a:p>
            <a:endParaRPr lang="en-US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57667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F5745-D008-462E-0144-275E12E40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99DF1-25B3-0C99-C08C-B0F2BDCF9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Definition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EB951D2-8BBA-904A-83F1-5717F58CBF9B}"/>
              </a:ext>
            </a:extLst>
          </p:cNvPr>
          <p:cNvSpPr txBox="1">
            <a:spLocks/>
          </p:cNvSpPr>
          <p:nvPr/>
        </p:nvSpPr>
        <p:spPr>
          <a:xfrm>
            <a:off x="572493" y="2071316"/>
            <a:ext cx="6713552" cy="4119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900" b="1"/>
              <a:t>Motivation</a:t>
            </a:r>
            <a:endParaRPr lang="en-US" sz="1900"/>
          </a:p>
          <a:p>
            <a:pPr lvl="1"/>
            <a:r>
              <a:rPr lang="en-US" sz="1900"/>
              <a:t>Increasing air travel demands call for </a:t>
            </a:r>
            <a:r>
              <a:rPr lang="en-US" sz="1900" b="1"/>
              <a:t>ongoing improvements</a:t>
            </a:r>
            <a:r>
              <a:rPr lang="en-US" sz="1900"/>
              <a:t> in aviation safety</a:t>
            </a:r>
          </a:p>
          <a:p>
            <a:pPr lvl="1"/>
            <a:r>
              <a:rPr lang="en-US" sz="1900"/>
              <a:t>Data-driven insights can support </a:t>
            </a:r>
            <a:r>
              <a:rPr lang="en-US" sz="1900" b="1"/>
              <a:t>lawmakers</a:t>
            </a:r>
            <a:r>
              <a:rPr lang="en-US" sz="1900"/>
              <a:t> and </a:t>
            </a:r>
            <a:r>
              <a:rPr lang="en-US" sz="1900" b="1"/>
              <a:t>airlines</a:t>
            </a:r>
            <a:r>
              <a:rPr lang="en-US" sz="1900"/>
              <a:t> in shaping </a:t>
            </a:r>
            <a:r>
              <a:rPr lang="en-US" sz="1900" b="1"/>
              <a:t>preventive policies</a:t>
            </a:r>
            <a:r>
              <a:rPr lang="en-US" sz="1900"/>
              <a:t> and </a:t>
            </a:r>
            <a:r>
              <a:rPr lang="en-US" sz="1900" b="1"/>
              <a:t>risk mitigation strategies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9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/>
              <a:t>Key Questions</a:t>
            </a:r>
            <a:endParaRPr lang="en-US" sz="1900"/>
          </a:p>
          <a:p>
            <a:pPr lvl="1"/>
            <a:r>
              <a:rPr lang="en-US" sz="1900"/>
              <a:t>What are the most influential factors that lead to </a:t>
            </a:r>
            <a:r>
              <a:rPr lang="en-US" sz="1900" b="1"/>
              <a:t>“severe” accident outcomes?</a:t>
            </a:r>
          </a:p>
          <a:p>
            <a:pPr lvl="1"/>
            <a:r>
              <a:rPr lang="en-US" sz="1900"/>
              <a:t>Can we </a:t>
            </a:r>
            <a:r>
              <a:rPr lang="en-US" sz="1900" b="1"/>
              <a:t>predict</a:t>
            </a:r>
            <a:r>
              <a:rPr lang="en-US" sz="1900"/>
              <a:t> whether a given accident will result in serious </a:t>
            </a:r>
            <a:r>
              <a:rPr lang="en-US" sz="1900" b="1"/>
              <a:t>aircraft damage</a:t>
            </a:r>
            <a:r>
              <a:rPr lang="en-US" sz="1900"/>
              <a:t> or </a:t>
            </a:r>
            <a:r>
              <a:rPr lang="en-US" sz="1900" b="1"/>
              <a:t>casualties</a:t>
            </a:r>
            <a:r>
              <a:rPr lang="en-US" sz="1900"/>
              <a:t>?</a:t>
            </a:r>
          </a:p>
          <a:p>
            <a:pPr lvl="1"/>
            <a:r>
              <a:rPr lang="en-US" sz="1900"/>
              <a:t>What trends can be observed in </a:t>
            </a:r>
            <a:r>
              <a:rPr lang="en-US" sz="1900" b="1"/>
              <a:t>the number of accidents </a:t>
            </a:r>
            <a:r>
              <a:rPr lang="en-US" sz="1900"/>
              <a:t>over time?</a:t>
            </a:r>
          </a:p>
          <a:p>
            <a:endParaRPr lang="en-US" sz="19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EC1859-CC39-FCBC-E9CC-1C864D5CB2C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2000" r="2200" b="-2"/>
          <a:stretch>
            <a:fillRect/>
          </a:stretch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667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4EF59-B699-4FAF-9A79-F2BFF8E3B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48995-3AF6-9B07-37CA-7CFBD47D3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National Travel Safety Board (NTSB) investigation database</a:t>
            </a:r>
            <a:endParaRPr lang="en-KR" dirty="0"/>
          </a:p>
        </p:txBody>
      </p:sp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A06EA8CF-18AD-771F-C282-6B5CCAD529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1466950"/>
              </p:ext>
            </p:extLst>
          </p:nvPr>
        </p:nvGraphicFramePr>
        <p:xfrm>
          <a:off x="838200" y="182404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0203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A08619A9-84A6-6637-867E-B9D62F0E0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16828"/>
            <a:ext cx="6006462" cy="3145529"/>
          </a:xfrm>
          <a:prstGeom prst="rect">
            <a:avLst/>
          </a:prstGeom>
        </p:spPr>
      </p:pic>
      <p:pic>
        <p:nvPicPr>
          <p:cNvPr id="16" name="Content Placeholder 15" descr="A screenshot of a computer&#10;&#10;Description automatically generated">
            <a:extLst>
              <a:ext uri="{FF2B5EF4-FFF2-40B4-BE49-F238E27FC236}">
                <a16:creationId xmlns:a16="http://schemas.microsoft.com/office/drawing/2014/main" id="{C7E43154-6625-AD93-B8F7-460E352E34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096000" y="2114550"/>
            <a:ext cx="6006462" cy="314552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164F61-2DF4-7BBD-CED6-62A3D1B9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National Travel Safety Board (NTSB) investigation database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1B664-F68A-88A7-136D-9A4280FE2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7498" y="2541586"/>
            <a:ext cx="7020702" cy="3859214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~30000 aviation investigations</a:t>
            </a:r>
            <a:br>
              <a:rPr lang="en-US" sz="3200" dirty="0"/>
            </a:br>
            <a:r>
              <a:rPr lang="en-US" sz="3200" dirty="0"/>
              <a:t>since 2008</a:t>
            </a:r>
          </a:p>
          <a:p>
            <a:r>
              <a:rPr lang="en-US" sz="3200" dirty="0"/>
              <a:t>~250 variables</a:t>
            </a:r>
          </a:p>
          <a:p>
            <a:r>
              <a:rPr lang="en-US" sz="3200" dirty="0"/>
              <a:t>.</a:t>
            </a:r>
            <a:r>
              <a:rPr lang="en-US" sz="3200" dirty="0" err="1"/>
              <a:t>mdb</a:t>
            </a:r>
            <a:r>
              <a:rPr lang="en-US" sz="3200" dirty="0"/>
              <a:t> file parsed using ‘</a:t>
            </a:r>
            <a:r>
              <a:rPr lang="en-US" sz="3200" dirty="0" err="1"/>
              <a:t>mdb</a:t>
            </a:r>
            <a:r>
              <a:rPr lang="en-US" sz="3200" dirty="0"/>
              <a:t>-tools’</a:t>
            </a:r>
          </a:p>
          <a:p>
            <a:endParaRPr lang="en-US" sz="3200" dirty="0"/>
          </a:p>
          <a:p>
            <a:r>
              <a:rPr lang="en-US" sz="3200" dirty="0"/>
              <a:t>Extracted data</a:t>
            </a:r>
          </a:p>
          <a:p>
            <a:pPr lvl="1"/>
            <a:r>
              <a:rPr lang="en-US" sz="2800" dirty="0"/>
              <a:t>Selected ~50 variables</a:t>
            </a:r>
          </a:p>
          <a:p>
            <a:pPr lvl="1"/>
            <a:r>
              <a:rPr lang="en-US" sz="2800" dirty="0"/>
              <a:t>Merged columns split across files</a:t>
            </a:r>
          </a:p>
        </p:txBody>
      </p:sp>
    </p:spTree>
    <p:extLst>
      <p:ext uri="{BB962C8B-B14F-4D97-AF65-F5344CB8AC3E}">
        <p14:creationId xmlns:p14="http://schemas.microsoft.com/office/powerpoint/2010/main" val="234298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164</Words>
  <Application>Microsoft Macintosh PowerPoint</Application>
  <PresentationFormat>Widescreen</PresentationFormat>
  <Paragraphs>24</Paragraphs>
  <Slides>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  <vt:variant>
        <vt:lpstr>Custom Shows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Aviation Safety</vt:lpstr>
      <vt:lpstr>Problem Definition</vt:lpstr>
      <vt:lpstr>National Travel Safety Board (NTSB) investigation database</vt:lpstr>
      <vt:lpstr>National Travel Safety Board (NTSB) investigation database</vt:lpstr>
      <vt:lpstr>Custom Show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Aviation Safety</dc:title>
  <dc:creator>C.J. J Argue</dc:creator>
  <cp:lastModifiedBy>Jung, Inkee</cp:lastModifiedBy>
  <cp:revision>19</cp:revision>
  <dcterms:created xsi:type="dcterms:W3CDTF">2025-06-16T13:55:09Z</dcterms:created>
  <dcterms:modified xsi:type="dcterms:W3CDTF">2025-06-27T19:44:23Z</dcterms:modified>
</cp:coreProperties>
</file>