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67" r:id="rId5"/>
    <p:sldId id="264" r:id="rId6"/>
    <p:sldId id="268" r:id="rId7"/>
    <p:sldId id="263" r:id="rId8"/>
    <p:sldId id="269" r:id="rId9"/>
    <p:sldId id="259" r:id="rId10"/>
    <p:sldId id="260" r:id="rId11"/>
    <p:sldId id="261" r:id="rId12"/>
  </p:sldIdLst>
  <p:sldSz cx="12192000" cy="6858000"/>
  <p:notesSz cx="6858000" cy="9144000"/>
  <p:custShowLst>
    <p:custShow name="Custom Show 1" id="0">
      <p:sldLst>
        <p:sld r:id="rId7"/>
        <p:sld r:id="rId8"/>
        <p:sld r:id="rId9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3C4EE97-373A-7120-D689-11E7FDE35FAA}" name="C.J. J Argue" initials="CA" userId="S::cargue@andrew.cmu.edu::578e3d68-e645-4454-9189-e18bcd4e314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850"/>
    <p:restoredTop sz="94558"/>
  </p:normalViewPr>
  <p:slideViewPr>
    <p:cSldViewPr snapToGrid="0">
      <p:cViewPr varScale="1">
        <p:scale>
          <a:sx n="118" d="100"/>
          <a:sy n="118" d="100"/>
        </p:scale>
        <p:origin x="240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DFA8E-1EEE-EA46-84ED-D615946346B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03F11-5284-764B-8EF0-4EDB2FE5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19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Created dummy variables for categories with frequency &gt; 1%</a:t>
            </a:r>
          </a:p>
          <a:p>
            <a:r>
              <a:rPr lang="en-US" dirty="0"/>
              <a:t>Imputed missing numerical values</a:t>
            </a:r>
          </a:p>
          <a:p>
            <a:r>
              <a:rPr lang="en-US" dirty="0"/>
              <a:t>Dropped columns with &gt; 20% missing values, only one frequent category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03F11-5284-764B-8EF0-4EDB2FE5AC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18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8BA3B-8604-E008-F80D-5154DE17D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BE8EA-2BE6-AC49-D21E-9A57994B1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8B075-DCE0-94AD-2BA1-DF70E97C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390B2-A874-3532-13A5-881AB2F78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FB432-F3BC-4BD0-1A4D-5D4B1DA68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51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2549-76F1-A735-877D-4BC8DDA6D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10B76-E006-3E3E-E039-FEEEC1BA1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DC6BA-B66B-F7DE-AD58-D6E431575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5CA90-8694-312F-9A79-B9FADE57C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57AD9-E72D-5D0B-89FE-77B969C13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2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53D607-0808-1D06-470E-4EF900F177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E45C0-61F1-8416-6ED2-94FA86C32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F78F6-CFC8-5244-4B8B-78218285A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FF287-D504-357B-BBA1-6852D0D3C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E51C5-1928-AB4F-7881-44CBBDB6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8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C52AB-29F9-CFAB-9CFF-ABB8C4AE3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8C2C4-02BC-A1D6-6ECC-0BBAE8219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DC47D-8B44-223E-3814-282B260A6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1C12C-881B-B842-4396-A77079644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06951-4EE1-4EE7-BD8F-77BECCA5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9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D88CA-150A-EE87-ACD9-B714FF981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EF445-1DE8-2910-1315-E824567D4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69A5-FFAA-FBD4-856A-C71C65353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7D587-4CD9-4125-6192-E7E8DDE6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0496D-99C8-DC1E-A3C6-4AF4CAEE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64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647E8-6FEF-4BD2-69F2-94B33E6D7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6832C-E795-197E-8B7A-12A58B9CE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FFF2F-5863-22F1-E6E1-05E80EBEC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88650-B5FE-9D20-CA36-D2CA7EA28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0081B-1E9F-8BF0-5748-A2316B55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0A6F1-D126-CA50-CF90-729018389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86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D65E4-2A66-46AB-7F9A-B3EF81C63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A4900-984D-13B5-DA28-8697183E2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DB085-2F7A-2FDA-5D66-11D77E211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2CFB86-56CB-1417-3724-E53E5E17D0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77EF5-0A5F-01D5-C996-A4B44D8A97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85AC79-5A46-9531-90FB-A16BDC717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B2C43E-BAE3-9114-D2E7-A41B88BCF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99F1B0-2E13-0463-4032-C112C1A8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28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D7E10-BD75-88F5-A8C4-7893735E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2AAB39-2C4A-5A6F-4AE6-F9396F63C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2B9A9-0075-A6C0-3E56-25C76E8A7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F29AD-47FC-9D38-661E-F2FD55D4D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1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363291-8E49-9E7A-C87B-568C60A2E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F7E9AF-EBED-87A5-BFB3-9C24C2115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51D95-7365-0CEF-57FB-AFA5BEAB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5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6EC94-4ACD-8178-CC2D-86A4B21D2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57080-F566-CCFC-F967-CD79C3080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DE7C6-94F2-5A67-D626-98D64EB95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2EC6E-2BF0-9C99-7B91-CDA82E78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3735A-6E44-7A93-2C24-28CEF6F2F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53F5B-3E94-C5C1-342E-0C2B5C5AF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81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3222-7E56-D1F6-FA32-1D0C16865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93A99-4BE1-A87D-FF9A-E29B4F2DE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19968-B4B6-2DE5-58A9-FD39C6DD5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B30E5-AC89-EF74-F40B-3D0FC5D9D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327BF-90E9-FABF-62CA-5A9387F95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7C168-4D6E-7FCE-61C3-4DED6312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2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AA88F6-05A4-0BE2-D14A-B4642E867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FD543-DE49-7A67-EA64-5967E20D6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EA493-7C68-9DF0-3BB6-62605A44B4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45697-3805-D740-8DCB-C1E09C02C100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87615-383E-2D5F-0379-0CD125C2A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395FB-EF00-9AED-A7B9-2A8B12C36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7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04BA4-D91B-A2F3-FEBA-1D3FEDFA31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Aviation Safety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C4CF0-0BE6-3B8A-5D75-B6DEF8ED7C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C.J. Argue, Jake Caldwell, </a:t>
            </a:r>
            <a:r>
              <a:rPr lang="en-US" dirty="0" err="1"/>
              <a:t>Inkee</a:t>
            </a:r>
            <a:r>
              <a:rPr lang="en-US" dirty="0"/>
              <a:t> Jung, </a:t>
            </a:r>
            <a:r>
              <a:rPr lang="en-US" dirty="0" err="1"/>
              <a:t>Jinting</a:t>
            </a:r>
            <a:r>
              <a:rPr lang="en-US" dirty="0"/>
              <a:t> Liu</a:t>
            </a:r>
          </a:p>
          <a:p>
            <a:endParaRPr lang="en-US" dirty="0"/>
          </a:p>
          <a:p>
            <a:r>
              <a:rPr lang="en-US" dirty="0">
                <a:highlight>
                  <a:srgbClr val="C0C0C0"/>
                </a:highlight>
              </a:rPr>
              <a:t>Include pictures, positions seeking</a:t>
            </a:r>
          </a:p>
        </p:txBody>
      </p:sp>
    </p:spTree>
    <p:extLst>
      <p:ext uri="{BB962C8B-B14F-4D97-AF65-F5344CB8AC3E}">
        <p14:creationId xmlns:p14="http://schemas.microsoft.com/office/powerpoint/2010/main" val="1757667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D8116-D657-9D01-07B7-E4E7DC22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86529-0ED0-A257-972F-F939AE2F7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Predicting damage: no substantial improvement over baseline</a:t>
            </a:r>
          </a:p>
          <a:p>
            <a:r>
              <a:rPr lang="en-US" dirty="0"/>
              <a:t>Proportion of injuries:</a:t>
            </a:r>
          </a:p>
        </p:txBody>
      </p:sp>
    </p:spTree>
    <p:extLst>
      <p:ext uri="{BB962C8B-B14F-4D97-AF65-F5344CB8AC3E}">
        <p14:creationId xmlns:p14="http://schemas.microsoft.com/office/powerpoint/2010/main" val="4336229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5E5D0-482F-DB14-AF8A-B7C0EAD98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DC306-AFD0-B2A0-37AF-57CE86860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438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088EF-0A49-B058-610F-6A06378B5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2BCAF-F742-A759-F9C1-5466AD805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that accident occurred, predict its severity</a:t>
            </a:r>
          </a:p>
          <a:p>
            <a:pPr lvl="1"/>
            <a:r>
              <a:rPr lang="en-US" dirty="0"/>
              <a:t>Injuries, damage to aircraft</a:t>
            </a:r>
          </a:p>
          <a:p>
            <a:r>
              <a:rPr lang="en-US" dirty="0"/>
              <a:t>Scope: accidents in the USA</a:t>
            </a:r>
          </a:p>
          <a:p>
            <a:r>
              <a:rPr lang="en-US" dirty="0"/>
              <a:t>All aircraft types (planes, helicopters, gliders, ...)</a:t>
            </a:r>
          </a:p>
          <a:p>
            <a:r>
              <a:rPr lang="en-US" dirty="0">
                <a:highlight>
                  <a:srgbClr val="C0C0C0"/>
                </a:highlight>
              </a:rPr>
              <a:t>Stakeholders, KPIs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3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07095-D418-1F16-6D1B-F1B1EFC7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KPIs &amp; Target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62A2E-F841-79EF-E681-C3A7C25E2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KPI: Level of accident severity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Level of Aircraft Damage	</a:t>
            </a:r>
          </a:p>
          <a:p>
            <a:pPr lvl="1"/>
            <a:r>
              <a:rPr lang="en-US" dirty="0"/>
              <a:t>Destroyed, substantial, minor, none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Proportion of injuries </a:t>
            </a:r>
          </a:p>
          <a:p>
            <a:pPr lvl="1"/>
            <a:r>
              <a:rPr lang="en-US" dirty="0"/>
              <a:t>Fatal, serious, minor, none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(Number of accidents in given month)</a:t>
            </a:r>
          </a:p>
        </p:txBody>
      </p:sp>
    </p:spTree>
    <p:extLst>
      <p:ext uri="{BB962C8B-B14F-4D97-AF65-F5344CB8AC3E}">
        <p14:creationId xmlns:p14="http://schemas.microsoft.com/office/powerpoint/2010/main" val="3544964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5B720FC-987D-1814-AD34-C232BBDA8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654" y="33224"/>
            <a:ext cx="9055400" cy="679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26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A08619A9-84A6-6637-867E-B9D62F0E0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16828"/>
            <a:ext cx="6006462" cy="3145529"/>
          </a:xfrm>
          <a:prstGeom prst="rect">
            <a:avLst/>
          </a:prstGeom>
        </p:spPr>
      </p:pic>
      <p:pic>
        <p:nvPicPr>
          <p:cNvPr id="16" name="Content Placeholder 15" descr="A screenshot of a computer&#10;&#10;Description automatically generated">
            <a:extLst>
              <a:ext uri="{FF2B5EF4-FFF2-40B4-BE49-F238E27FC236}">
                <a16:creationId xmlns:a16="http://schemas.microsoft.com/office/drawing/2014/main" id="{C7E43154-6625-AD93-B8F7-460E352E34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096000" y="2114550"/>
            <a:ext cx="6006462" cy="314552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164F61-2DF4-7BBD-CED6-62A3D1B9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National Travel Safety Board (NTSB) investigation database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1B664-F68A-88A7-136D-9A4280FE2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7498" y="2541586"/>
            <a:ext cx="7020702" cy="3859214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~30000 aviation investigations</a:t>
            </a:r>
            <a:br>
              <a:rPr lang="en-US" sz="3200" dirty="0"/>
            </a:br>
            <a:r>
              <a:rPr lang="en-US" sz="3200" dirty="0"/>
              <a:t>since 2008</a:t>
            </a:r>
          </a:p>
          <a:p>
            <a:r>
              <a:rPr lang="en-US" sz="3200" dirty="0"/>
              <a:t>~250 variables</a:t>
            </a:r>
          </a:p>
          <a:p>
            <a:r>
              <a:rPr lang="en-US" sz="3200" dirty="0"/>
              <a:t>.</a:t>
            </a:r>
            <a:r>
              <a:rPr lang="en-US" sz="3200" dirty="0" err="1"/>
              <a:t>mdb</a:t>
            </a:r>
            <a:r>
              <a:rPr lang="en-US" sz="3200" dirty="0"/>
              <a:t> file parsed using ‘</a:t>
            </a:r>
            <a:r>
              <a:rPr lang="en-US" sz="3200" dirty="0" err="1"/>
              <a:t>pyodbc</a:t>
            </a:r>
            <a:r>
              <a:rPr lang="en-US" sz="3200" dirty="0"/>
              <a:t>’</a:t>
            </a:r>
          </a:p>
          <a:p>
            <a:endParaRPr lang="en-US" sz="3200" dirty="0"/>
          </a:p>
          <a:p>
            <a:r>
              <a:rPr lang="en-US" sz="3200" dirty="0"/>
              <a:t>Extracted data</a:t>
            </a:r>
          </a:p>
          <a:p>
            <a:pPr lvl="1"/>
            <a:r>
              <a:rPr lang="en-US" sz="2800" dirty="0"/>
              <a:t>Selected ~50 variables</a:t>
            </a:r>
          </a:p>
          <a:p>
            <a:pPr lvl="1"/>
            <a:r>
              <a:rPr lang="en-US" sz="2800" dirty="0"/>
              <a:t>Merged columns split across files</a:t>
            </a:r>
          </a:p>
        </p:txBody>
      </p:sp>
    </p:spTree>
    <p:extLst>
      <p:ext uri="{BB962C8B-B14F-4D97-AF65-F5344CB8AC3E}">
        <p14:creationId xmlns:p14="http://schemas.microsoft.com/office/powerpoint/2010/main" val="234298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84A7-62CB-9C6C-4B0B-B884BD641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Merged datasets to get aircraft-level data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988289F-82F6-CD62-8506-F1A3B02C39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2498121"/>
              </p:ext>
            </p:extLst>
          </p:nvPr>
        </p:nvGraphicFramePr>
        <p:xfrm>
          <a:off x="553998" y="2344608"/>
          <a:ext cx="4392076" cy="33375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65123">
                  <a:extLst>
                    <a:ext uri="{9D8B030D-6E8A-4147-A177-3AD203B41FA5}">
                      <a16:colId xmlns:a16="http://schemas.microsoft.com/office/drawing/2014/main" val="2894027781"/>
                    </a:ext>
                  </a:extLst>
                </a:gridCol>
                <a:gridCol w="1462928">
                  <a:extLst>
                    <a:ext uri="{9D8B030D-6E8A-4147-A177-3AD203B41FA5}">
                      <a16:colId xmlns:a16="http://schemas.microsoft.com/office/drawing/2014/main" val="2927323744"/>
                    </a:ext>
                  </a:extLst>
                </a:gridCol>
                <a:gridCol w="1464025">
                  <a:extLst>
                    <a:ext uri="{9D8B030D-6E8A-4147-A177-3AD203B41FA5}">
                      <a16:colId xmlns:a16="http://schemas.microsoft.com/office/drawing/2014/main" val="996186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Latitude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Make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Fatalities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966634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22.22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Cessna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Crew: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27797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Pass: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291194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Boeing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Crew: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8411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Pass: 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454354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44.44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Cessna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Crew: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241325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Pass: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79251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Piper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Crew: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559228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Pass: 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8920992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91A02AA4-4E54-07AE-BADC-8604029573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9803677"/>
              </p:ext>
            </p:extLst>
          </p:nvPr>
        </p:nvGraphicFramePr>
        <p:xfrm>
          <a:off x="6096000" y="2344608"/>
          <a:ext cx="4392076" cy="33375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465123">
                  <a:extLst>
                    <a:ext uri="{9D8B030D-6E8A-4147-A177-3AD203B41FA5}">
                      <a16:colId xmlns:a16="http://schemas.microsoft.com/office/drawing/2014/main" val="2894027781"/>
                    </a:ext>
                  </a:extLst>
                </a:gridCol>
                <a:gridCol w="1462928">
                  <a:extLst>
                    <a:ext uri="{9D8B030D-6E8A-4147-A177-3AD203B41FA5}">
                      <a16:colId xmlns:a16="http://schemas.microsoft.com/office/drawing/2014/main" val="2927323744"/>
                    </a:ext>
                  </a:extLst>
                </a:gridCol>
                <a:gridCol w="1464025">
                  <a:extLst>
                    <a:ext uri="{9D8B030D-6E8A-4147-A177-3AD203B41FA5}">
                      <a16:colId xmlns:a16="http://schemas.microsoft.com/office/drawing/2014/main" val="996186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Latitude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Make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Fatalities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9666342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22.22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Cessna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1277977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33.33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Boeing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084119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44.44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Cessna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2413251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44.44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Piper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5592282"/>
                  </a:ext>
                </a:extLst>
              </a:tr>
            </a:tbl>
          </a:graphicData>
        </a:graphic>
      </p:graphicFrame>
      <p:sp>
        <p:nvSpPr>
          <p:cNvPr id="6" name="Right Arrow 5">
            <a:extLst>
              <a:ext uri="{FF2B5EF4-FFF2-40B4-BE49-F238E27FC236}">
                <a16:creationId xmlns:a16="http://schemas.microsoft.com/office/drawing/2014/main" id="{2E509A72-EF3F-060E-8E0F-522D14398619}"/>
              </a:ext>
            </a:extLst>
          </p:cNvPr>
          <p:cNvSpPr/>
          <p:nvPr/>
        </p:nvSpPr>
        <p:spPr>
          <a:xfrm>
            <a:off x="5072449" y="4013388"/>
            <a:ext cx="877329" cy="4350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58D596-65D8-9A29-7317-2A7A589CE918}"/>
              </a:ext>
            </a:extLst>
          </p:cNvPr>
          <p:cNvSpPr txBox="1"/>
          <p:nvPr/>
        </p:nvSpPr>
        <p:spPr>
          <a:xfrm>
            <a:off x="3382196" y="5993026"/>
            <a:ext cx="1657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Aggregated by aircraft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0E8CCB-680B-D49A-A9DA-1DCB15022335}"/>
              </a:ext>
            </a:extLst>
          </p:cNvPr>
          <p:cNvSpPr txBox="1"/>
          <p:nvPr/>
        </p:nvSpPr>
        <p:spPr>
          <a:xfrm>
            <a:off x="456893" y="5993026"/>
            <a:ext cx="1657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Propagated to aircraft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798325-610C-F668-FE14-F0B936C8BF54}"/>
              </a:ext>
            </a:extLst>
          </p:cNvPr>
          <p:cNvSpPr txBox="1"/>
          <p:nvPr/>
        </p:nvSpPr>
        <p:spPr>
          <a:xfrm>
            <a:off x="3334696" y="1760346"/>
            <a:ext cx="1952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Sub-aircraft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875FA-6659-B88B-C66A-A205482D5383}"/>
              </a:ext>
            </a:extLst>
          </p:cNvPr>
          <p:cNvSpPr txBox="1"/>
          <p:nvPr/>
        </p:nvSpPr>
        <p:spPr>
          <a:xfrm>
            <a:off x="536186" y="1751030"/>
            <a:ext cx="165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Event-level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2506CC-93DA-8F69-B4AA-4A0AC0DE4C47}"/>
              </a:ext>
            </a:extLst>
          </p:cNvPr>
          <p:cNvSpPr txBox="1"/>
          <p:nvPr/>
        </p:nvSpPr>
        <p:spPr>
          <a:xfrm>
            <a:off x="1921105" y="1760346"/>
            <a:ext cx="165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Aircraft-level</a:t>
            </a:r>
          </a:p>
        </p:txBody>
      </p:sp>
      <p:sp>
        <p:nvSpPr>
          <p:cNvPr id="13" name="Up Arrow 12">
            <a:extLst>
              <a:ext uri="{FF2B5EF4-FFF2-40B4-BE49-F238E27FC236}">
                <a16:creationId xmlns:a16="http://schemas.microsoft.com/office/drawing/2014/main" id="{72ED19C4-DC87-7BBF-473E-B9532D1C7B84}"/>
              </a:ext>
            </a:extLst>
          </p:cNvPr>
          <p:cNvSpPr/>
          <p:nvPr/>
        </p:nvSpPr>
        <p:spPr>
          <a:xfrm>
            <a:off x="1186071" y="5763806"/>
            <a:ext cx="199506" cy="26697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B27711A4-6790-F5C2-8BA9-F52281E0B0B3}"/>
              </a:ext>
            </a:extLst>
          </p:cNvPr>
          <p:cNvSpPr/>
          <p:nvPr/>
        </p:nvSpPr>
        <p:spPr>
          <a:xfrm>
            <a:off x="4111374" y="5763806"/>
            <a:ext cx="199506" cy="26697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0A3A56-4EFE-C065-87E9-74F15C6C003F}"/>
              </a:ext>
            </a:extLst>
          </p:cNvPr>
          <p:cNvSpPr txBox="1"/>
          <p:nvPr/>
        </p:nvSpPr>
        <p:spPr>
          <a:xfrm>
            <a:off x="10904692" y="4771873"/>
            <a:ext cx="643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Train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F7561E-63C0-B490-C0F8-DDE68A0CA730}"/>
              </a:ext>
            </a:extLst>
          </p:cNvPr>
          <p:cNvSpPr txBox="1"/>
          <p:nvPr/>
        </p:nvSpPr>
        <p:spPr>
          <a:xfrm>
            <a:off x="10904692" y="3653410"/>
            <a:ext cx="1123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Validation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613900-682F-73CD-9766-71CF82131AE6}"/>
              </a:ext>
            </a:extLst>
          </p:cNvPr>
          <p:cNvSpPr txBox="1"/>
          <p:nvPr/>
        </p:nvSpPr>
        <p:spPr>
          <a:xfrm>
            <a:off x="10904692" y="2912565"/>
            <a:ext cx="555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Test</a:t>
            </a:r>
            <a:endParaRPr lang="en-US" dirty="0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1B26D4EC-A48B-80AD-6A2B-6399788263AF}"/>
              </a:ext>
            </a:extLst>
          </p:cNvPr>
          <p:cNvSpPr/>
          <p:nvPr/>
        </p:nvSpPr>
        <p:spPr>
          <a:xfrm>
            <a:off x="10634298" y="4230910"/>
            <a:ext cx="321659" cy="1451258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DC718CF2-9E94-71CF-3C14-67D411C3C1FC}"/>
              </a:ext>
            </a:extLst>
          </p:cNvPr>
          <p:cNvSpPr/>
          <p:nvPr/>
        </p:nvSpPr>
        <p:spPr>
          <a:xfrm>
            <a:off x="10634297" y="3475124"/>
            <a:ext cx="321659" cy="755786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BDA8BBC1-FFE7-64FF-6F5B-FD4F21030B83}"/>
              </a:ext>
            </a:extLst>
          </p:cNvPr>
          <p:cNvSpPr/>
          <p:nvPr/>
        </p:nvSpPr>
        <p:spPr>
          <a:xfrm>
            <a:off x="10634296" y="2716639"/>
            <a:ext cx="321659" cy="755786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10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  <p:bldP spid="10" grpId="0"/>
      <p:bldP spid="11" grpId="0"/>
      <p:bldP spid="13" grpId="0" animBg="1"/>
      <p:bldP spid="14" grpId="0" animBg="1"/>
      <p:bldP spid="3" grpId="0"/>
      <p:bldP spid="12" grpId="0"/>
      <p:bldP spid="15" grpId="0"/>
      <p:bldP spid="17" grpId="0" animBg="1"/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DE07-EE44-57CA-7AD1-EC006C0FD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Removed rows, reduced categories, and imputed to get complete data with manageable feature set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738ACE6B-14C4-6FCE-26A6-90C2A183D8B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52221314"/>
              </p:ext>
            </p:extLst>
          </p:nvPr>
        </p:nvGraphicFramePr>
        <p:xfrm>
          <a:off x="446903" y="1847164"/>
          <a:ext cx="5649097" cy="46672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3762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53762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173892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272746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911336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  <a:gridCol w="783599">
                  <a:extLst>
                    <a:ext uri="{9D8B030D-6E8A-4147-A177-3AD203B41FA5}">
                      <a16:colId xmlns:a16="http://schemas.microsoft.com/office/drawing/2014/main" val="70006776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rwy_len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 Climb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HARMS R.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 Heeswyk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AEROSPATIAL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70866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41641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3928499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7347408"/>
                  </a:ext>
                </a:extLst>
              </a:tr>
            </a:tbl>
          </a:graphicData>
        </a:graphic>
      </p:graphicFrame>
      <p:graphicFrame>
        <p:nvGraphicFramePr>
          <p:cNvPr id="13" name="Content Placeholder 11">
            <a:extLst>
              <a:ext uri="{FF2B5EF4-FFF2-40B4-BE49-F238E27FC236}">
                <a16:creationId xmlns:a16="http://schemas.microsoft.com/office/drawing/2014/main" id="{CD061316-DA36-CE0F-051F-6C35881969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5637843"/>
              </p:ext>
            </p:extLst>
          </p:nvPr>
        </p:nvGraphicFramePr>
        <p:xfrm>
          <a:off x="6879598" y="1847164"/>
          <a:ext cx="4978769" cy="36300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71310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71310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201221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390550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844378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 Climb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HARMS R.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Heeswyk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11">
            <a:extLst>
              <a:ext uri="{FF2B5EF4-FFF2-40B4-BE49-F238E27FC236}">
                <a16:creationId xmlns:a16="http://schemas.microsoft.com/office/drawing/2014/main" id="{4C21404E-0BFD-E66F-A91B-DE14726B53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7282589"/>
              </p:ext>
            </p:extLst>
          </p:nvPr>
        </p:nvGraphicFramePr>
        <p:xfrm>
          <a:off x="6879597" y="1847164"/>
          <a:ext cx="4978770" cy="36300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71310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71310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201221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392346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842583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HARMS R.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Heeswyk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</a:tbl>
          </a:graphicData>
        </a:graphic>
      </p:graphicFrame>
      <p:graphicFrame>
        <p:nvGraphicFramePr>
          <p:cNvPr id="16" name="Content Placeholder 11">
            <a:extLst>
              <a:ext uri="{FF2B5EF4-FFF2-40B4-BE49-F238E27FC236}">
                <a16:creationId xmlns:a16="http://schemas.microsoft.com/office/drawing/2014/main" id="{356F0BD7-A201-8B55-6661-D2F902423B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3986492"/>
              </p:ext>
            </p:extLst>
          </p:nvPr>
        </p:nvGraphicFramePr>
        <p:xfrm>
          <a:off x="6879598" y="1847164"/>
          <a:ext cx="4978769" cy="36300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71310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71310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201221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389859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845069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</a:tbl>
          </a:graphicData>
        </a:graphic>
      </p:graphicFrame>
      <p:graphicFrame>
        <p:nvGraphicFramePr>
          <p:cNvPr id="19" name="Content Placeholder 11">
            <a:extLst>
              <a:ext uri="{FF2B5EF4-FFF2-40B4-BE49-F238E27FC236}">
                <a16:creationId xmlns:a16="http://schemas.microsoft.com/office/drawing/2014/main" id="{4D79B3C2-F795-F8E5-73B5-7863F49FD1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0094274"/>
              </p:ext>
            </p:extLst>
          </p:nvPr>
        </p:nvGraphicFramePr>
        <p:xfrm>
          <a:off x="6879598" y="1847164"/>
          <a:ext cx="4978769" cy="36300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71310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71310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201221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389859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845069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</a:tbl>
          </a:graphicData>
        </a:graphic>
      </p:graphicFrame>
      <p:graphicFrame>
        <p:nvGraphicFramePr>
          <p:cNvPr id="22" name="Content Placeholder 11">
            <a:extLst>
              <a:ext uri="{FF2B5EF4-FFF2-40B4-BE49-F238E27FC236}">
                <a16:creationId xmlns:a16="http://schemas.microsoft.com/office/drawing/2014/main" id="{79F08B6D-9531-B662-7033-B81963E84C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8171251"/>
              </p:ext>
            </p:extLst>
          </p:nvPr>
        </p:nvGraphicFramePr>
        <p:xfrm>
          <a:off x="446903" y="1847164"/>
          <a:ext cx="5649097" cy="46672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3762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53762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173892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272746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911336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  <a:gridCol w="783599">
                  <a:extLst>
                    <a:ext uri="{9D8B030D-6E8A-4147-A177-3AD203B41FA5}">
                      <a16:colId xmlns:a16="http://schemas.microsoft.com/office/drawing/2014/main" val="70006776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rwy_len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 Climb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HARMS R.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 Heeswyk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AEROSPATIAL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0866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1641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928499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347408"/>
                  </a:ext>
                </a:extLst>
              </a:tr>
            </a:tbl>
          </a:graphicData>
        </a:graphic>
      </p:graphicFrame>
      <p:graphicFrame>
        <p:nvGraphicFramePr>
          <p:cNvPr id="21" name="Content Placeholder 11">
            <a:extLst>
              <a:ext uri="{FF2B5EF4-FFF2-40B4-BE49-F238E27FC236}">
                <a16:creationId xmlns:a16="http://schemas.microsoft.com/office/drawing/2014/main" id="{46B3AE10-80BE-6EE0-1C7C-526399FF76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6351429"/>
              </p:ext>
            </p:extLst>
          </p:nvPr>
        </p:nvGraphicFramePr>
        <p:xfrm>
          <a:off x="446903" y="1853091"/>
          <a:ext cx="5649097" cy="466132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3762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53762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173892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272746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911336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  <a:gridCol w="783599">
                  <a:extLst>
                    <a:ext uri="{9D8B030D-6E8A-4147-A177-3AD203B41FA5}">
                      <a16:colId xmlns:a16="http://schemas.microsoft.com/office/drawing/2014/main" val="70006776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rwy_len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1717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 Climb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2221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6505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3499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HARMS R.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 Heeswyk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AEROSPATIAL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0866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16412"/>
                  </a:ext>
                </a:extLst>
              </a:tr>
              <a:tr h="1255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928499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347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457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BA411-5F75-4380-82B0-C81CDD3D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Analyzed missingness to avoid data leakage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F3EAA21-E10E-0660-9C0F-649F62E7B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2" y="1690687"/>
            <a:ext cx="5932716" cy="297839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66AEE1E-5941-9A5F-E3DE-604A1D063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86" y="1692290"/>
            <a:ext cx="5932716" cy="297839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91F6251-48E9-A43F-893F-AE9B4C8341D3}"/>
              </a:ext>
            </a:extLst>
          </p:cNvPr>
          <p:cNvSpPr txBox="1"/>
          <p:nvPr/>
        </p:nvSpPr>
        <p:spPr>
          <a:xfrm>
            <a:off x="838200" y="5165710"/>
            <a:ext cx="3472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Status strongly predictive of fatality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CFD0F8-5138-4916-C117-2521776E65B5}"/>
              </a:ext>
            </a:extLst>
          </p:cNvPr>
          <p:cNvSpPr txBox="1"/>
          <p:nvPr/>
        </p:nvSpPr>
        <p:spPr>
          <a:xfrm>
            <a:off x="4593772" y="5164217"/>
            <a:ext cx="139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Drop feature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6A49592-96B1-C1E2-0DFF-842864718269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>
          <a:xfrm flipV="1">
            <a:off x="4310743" y="5348883"/>
            <a:ext cx="283029" cy="1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DA58D85-733B-94BC-3778-A4D09D12AE79}"/>
              </a:ext>
            </a:extLst>
          </p:cNvPr>
          <p:cNvSpPr txBox="1"/>
          <p:nvPr/>
        </p:nvSpPr>
        <p:spPr>
          <a:xfrm>
            <a:off x="6901543" y="5165710"/>
            <a:ext cx="248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Status weakly predictive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D0A3BE-07A1-FD6A-491F-0EA745F01517}"/>
              </a:ext>
            </a:extLst>
          </p:cNvPr>
          <p:cNvSpPr txBox="1"/>
          <p:nvPr/>
        </p:nvSpPr>
        <p:spPr>
          <a:xfrm>
            <a:off x="9688286" y="5165710"/>
            <a:ext cx="1393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 feature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9C49A60-4E16-9A20-4F16-CC0CCC7FE7E6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9383485" y="5350376"/>
            <a:ext cx="304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72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8" grpId="0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F25C6-A411-4492-7C50-2706CD6FC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3A6C8-5E2C-D7BE-5E26-AA388B6F4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selection via crude Random Forest</a:t>
            </a:r>
          </a:p>
          <a:p>
            <a:r>
              <a:rPr lang="en-US" dirty="0"/>
              <a:t>Try several models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Extra Trees</a:t>
            </a:r>
          </a:p>
          <a:p>
            <a:pPr lvl="1"/>
            <a:r>
              <a:rPr lang="en-US" dirty="0"/>
              <a:t>Histogram Gradient Boost Classifier</a:t>
            </a:r>
          </a:p>
          <a:p>
            <a:pPr lvl="1"/>
            <a:r>
              <a:rPr lang="en-US" dirty="0" err="1"/>
              <a:t>XGBoost</a:t>
            </a:r>
            <a:endParaRPr lang="en-US" dirty="0"/>
          </a:p>
          <a:p>
            <a:pPr lvl="1"/>
            <a:r>
              <a:rPr lang="en-US" dirty="0" err="1"/>
              <a:t>kNN</a:t>
            </a:r>
            <a:r>
              <a:rPr lang="en-US" dirty="0"/>
              <a:t> to handle latitude / longitude</a:t>
            </a:r>
          </a:p>
        </p:txBody>
      </p:sp>
    </p:spTree>
    <p:extLst>
      <p:ext uri="{BB962C8B-B14F-4D97-AF65-F5344CB8AC3E}">
        <p14:creationId xmlns:p14="http://schemas.microsoft.com/office/powerpoint/2010/main" val="2298201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</TotalTime>
  <Words>907</Words>
  <Application>Microsoft Macintosh PowerPoint</Application>
  <PresentationFormat>Widescreen</PresentationFormat>
  <Paragraphs>611</Paragraphs>
  <Slides>11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  <vt:variant>
        <vt:lpstr>Custom Shows</vt:lpstr>
      </vt:variant>
      <vt:variant>
        <vt:i4>1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Aviation Safety</vt:lpstr>
      <vt:lpstr>Problem</vt:lpstr>
      <vt:lpstr>KPIs &amp; Target Variables</vt:lpstr>
      <vt:lpstr>PowerPoint Presentation</vt:lpstr>
      <vt:lpstr>National Travel Safety Board (NTSB) investigation database</vt:lpstr>
      <vt:lpstr>Merged datasets to get aircraft-level data</vt:lpstr>
      <vt:lpstr>Removed rows, reduced categories, and imputed to get complete data with manageable feature set</vt:lpstr>
      <vt:lpstr>Analyzed missingness to avoid data leakage</vt:lpstr>
      <vt:lpstr>Modeling approach</vt:lpstr>
      <vt:lpstr>Results</vt:lpstr>
      <vt:lpstr>Conclusions</vt:lpstr>
      <vt:lpstr>Custom Show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Aviation Safety</dc:title>
  <dc:creator>C.J. J Argue</dc:creator>
  <cp:lastModifiedBy>C.J. J Argue</cp:lastModifiedBy>
  <cp:revision>15</cp:revision>
  <dcterms:created xsi:type="dcterms:W3CDTF">2025-06-16T13:55:09Z</dcterms:created>
  <dcterms:modified xsi:type="dcterms:W3CDTF">2025-06-26T20:34:32Z</dcterms:modified>
</cp:coreProperties>
</file>