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C4EE97-373A-7120-D689-11E7FDE35FAA}" name="C.J. J Argue" initials="CA" userId="S::cargue@andrew.cmu.edu::578e3d68-e645-4454-9189-e18bcd4e31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6"/>
    <p:restoredTop sz="94637"/>
  </p:normalViewPr>
  <p:slideViewPr>
    <p:cSldViewPr snapToGrid="0">
      <p:cViewPr>
        <p:scale>
          <a:sx n="100" d="100"/>
          <a:sy n="100" d="100"/>
        </p:scale>
        <p:origin x="6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FA8E-1EEE-EA46-84ED-D615946346B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3F11-5284-764B-8EF0-4EDB2FE5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dummy variables for categories with frequency &gt; 1%</a:t>
            </a:r>
          </a:p>
          <a:p>
            <a:r>
              <a:rPr lang="en-US" dirty="0"/>
              <a:t>Imputed missing numerical values</a:t>
            </a:r>
          </a:p>
          <a:p>
            <a:r>
              <a:rPr lang="en-US" dirty="0"/>
              <a:t>Dropped columns with &gt; 20% missing values, only one frequent category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B-8604-E008-F80D-5154DE1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E8EA-2BE6-AC49-D21E-9A57994B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075-DCE0-94AD-2BA1-DF70E97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0B2-A874-3532-13A5-881AB2F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B432-F3BC-4BD0-1A4D-5D4B1DA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549-76F1-A735-877D-4BC8DDA6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B76-E006-3E3E-E039-FEEEC1BA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C6BA-B66B-F7DE-AD58-D6E4315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CA90-8694-312F-9A79-B9FADE57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7AD9-E72D-5D0B-89FE-77B969C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D607-0808-1D06-470E-4EF900F1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45C0-61F1-8416-6ED2-94FA86C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78F6-CFC8-5244-4B8B-7821828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F287-D504-357B-BBA1-6852D0D3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51C5-1928-AB4F-7881-44CBBDB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2AB-29F9-CFAB-9CFF-ABB8C4A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C2C4-02BC-A1D6-6ECC-0BBAE821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C47D-8B44-223E-3814-282B260A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C12C-881B-B842-4396-A770796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6951-4EE1-4EE7-BD8F-77BECCA5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88CA-150A-EE87-ACD9-B714FF9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F445-1DE8-2910-1315-E824567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69A5-FFAA-FBD4-856A-C71C653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D587-4CD9-4125-6192-E7E8DDE6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496D-99C8-DC1E-A3C6-4AF4CAE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7E8-6FEF-4BD2-69F2-94B33E6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832C-E795-197E-8B7A-12A58B9C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FF2F-5863-22F1-E6E1-05E80EBE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8650-B5FE-9D20-CA36-D2CA7EA2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081B-1E9F-8BF0-5748-A2316B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A6F1-D126-CA50-CF90-72901838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65E4-2A66-46AB-7F9A-B3EF81C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4900-984D-13B5-DA28-8697183E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B085-2F7A-2FDA-5D66-11D77E21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FB86-56CB-1417-3724-E53E5E17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7EF5-0A5F-01D5-C996-A4B44D8A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AC79-5A46-9531-90FB-A16BDC7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C43E-BAE3-9114-D2E7-A41B88B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9F1B0-2E13-0463-4032-C112C1A8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7E10-BD75-88F5-A8C4-7893735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AB39-2C4A-5A6F-4AE6-F9396F6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B9A9-0075-A6C0-3E56-25C76E8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F29AD-47FC-9D38-661E-F2FD55D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3291-8E49-9E7A-C87B-568C60A2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7E9AF-EBED-87A5-BFB3-9C24C211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1D95-7365-0CEF-57FB-AFA5BEA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C94-4ACD-8178-CC2D-86A4B2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7080-F566-CCFC-F967-CD79C308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E7C6-94F2-5A67-D626-98D64EB9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EC6E-2BF0-9C99-7B91-CDA82E78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735A-6E44-7A93-2C24-28CEF6F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3F5B-3E94-C5C1-342E-0C2B5C5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222-7E56-D1F6-FA32-1D0C1686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93A99-4BE1-A87D-FF9A-E29B4F2D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9968-B4B6-2DE5-58A9-FD39C6DD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30E5-AC89-EF74-F40B-3D0FC5D9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27BF-90E9-FABF-62CA-5A9387F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C168-4D6E-7FCE-61C3-4DED6312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88F6-05A4-0BE2-D14A-B4642E8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D543-DE49-7A67-EA64-5967E20D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A493-7C68-9DF0-3BB6-62605A44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7615-383E-2D5F-0379-0CD125C2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95FB-EF00-9AED-A7B9-2A8B12C3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4BA4-D91B-A2F3-FEBA-1D3FEDFA3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Aviation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4CF0-0BE6-3B8A-5D75-B6DEF8ED7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C.J. Argue, Jake Caldwell, </a:t>
            </a:r>
            <a:r>
              <a:rPr lang="en-US" dirty="0" err="1"/>
              <a:t>Inkee</a:t>
            </a:r>
            <a:r>
              <a:rPr lang="en-US" dirty="0"/>
              <a:t> Jung, </a:t>
            </a:r>
            <a:r>
              <a:rPr lang="en-US" dirty="0" err="1"/>
              <a:t>Jinting</a:t>
            </a:r>
            <a:r>
              <a:rPr lang="en-US" dirty="0"/>
              <a:t> Liu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Include pictures, positions seeking</a:t>
            </a:r>
          </a:p>
        </p:txBody>
      </p:sp>
    </p:spTree>
    <p:extLst>
      <p:ext uri="{BB962C8B-B14F-4D97-AF65-F5344CB8AC3E}">
        <p14:creationId xmlns:p14="http://schemas.microsoft.com/office/powerpoint/2010/main" val="175766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8EF-0A49-B058-610F-6A06378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CAF-F742-A759-F9C1-5466AD80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accident occurred, predict its severity</a:t>
            </a:r>
          </a:p>
          <a:p>
            <a:pPr lvl="1"/>
            <a:r>
              <a:rPr lang="en-US" dirty="0"/>
              <a:t>Injuries, damage to aircraft</a:t>
            </a:r>
          </a:p>
          <a:p>
            <a:r>
              <a:rPr lang="en-US" dirty="0"/>
              <a:t>Scope: accidents in the USA</a:t>
            </a:r>
          </a:p>
          <a:p>
            <a:r>
              <a:rPr lang="en-US" dirty="0"/>
              <a:t>All aircraft types (planes, helicopters, gliders, ...)</a:t>
            </a:r>
          </a:p>
          <a:p>
            <a:r>
              <a:rPr lang="en-US" dirty="0">
                <a:highlight>
                  <a:srgbClr val="C0C0C0"/>
                </a:highlight>
              </a:rPr>
              <a:t>Stakeholders, KPIs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08619A9-84A6-6637-867E-B9D62F0E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6828"/>
            <a:ext cx="6006462" cy="3145529"/>
          </a:xfrm>
          <a:prstGeom prst="rect">
            <a:avLst/>
          </a:prstGeo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7E43154-6625-AD93-B8F7-460E352E3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2114550"/>
            <a:ext cx="6006462" cy="31455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64F61-2DF4-7BBD-CED6-62A3D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Travel Safety Board (NTSB) investigation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B664-F68A-88A7-136D-9A4280FE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98" y="2541586"/>
            <a:ext cx="7020702" cy="3859214"/>
          </a:xfrm>
        </p:spPr>
        <p:txBody>
          <a:bodyPr>
            <a:normAutofit/>
          </a:bodyPr>
          <a:lstStyle/>
          <a:p>
            <a:r>
              <a:rPr lang="en-US" sz="3200" dirty="0"/>
              <a:t>~30000 aviation investigations</a:t>
            </a:r>
            <a:br>
              <a:rPr lang="en-US" sz="3200" dirty="0"/>
            </a:br>
            <a:r>
              <a:rPr lang="en-US" sz="3200" dirty="0"/>
              <a:t>since 2008</a:t>
            </a:r>
          </a:p>
          <a:p>
            <a:r>
              <a:rPr lang="en-US" sz="3200" dirty="0"/>
              <a:t>~250 variables</a:t>
            </a:r>
          </a:p>
          <a:p>
            <a:endParaRPr lang="en-US" sz="3200" dirty="0"/>
          </a:p>
          <a:p>
            <a:r>
              <a:rPr lang="en-US" sz="3200" dirty="0"/>
              <a:t>Extracted data</a:t>
            </a:r>
          </a:p>
          <a:p>
            <a:pPr lvl="1"/>
            <a:r>
              <a:rPr lang="en-US" sz="2800" dirty="0"/>
              <a:t>Selected ~50 variables</a:t>
            </a:r>
          </a:p>
          <a:p>
            <a:pPr lvl="1"/>
            <a:r>
              <a:rPr lang="en-US" sz="2800" dirty="0"/>
              <a:t>Merged columns split across files</a:t>
            </a:r>
          </a:p>
        </p:txBody>
      </p:sp>
    </p:spTree>
    <p:extLst>
      <p:ext uri="{BB962C8B-B14F-4D97-AF65-F5344CB8AC3E}">
        <p14:creationId xmlns:p14="http://schemas.microsoft.com/office/powerpoint/2010/main" val="23429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DE07-EE44-57CA-7AD1-EC006C0F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data: imputation, category reduction 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38ACE6B-14C4-6FCE-26A6-90C2A183D8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2221314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CD061316-DA36-CE0F-051F-6C3588196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637843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0550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4378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4C21404E-0BFD-E66F-A91B-DE14726B5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282589"/>
              </p:ext>
            </p:extLst>
          </p:nvPr>
        </p:nvGraphicFramePr>
        <p:xfrm>
          <a:off x="6879597" y="1847164"/>
          <a:ext cx="4978770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23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2583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1">
            <a:extLst>
              <a:ext uri="{FF2B5EF4-FFF2-40B4-BE49-F238E27FC236}">
                <a16:creationId xmlns:a16="http://schemas.microsoft.com/office/drawing/2014/main" id="{356F0BD7-A201-8B55-6661-D2F902423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986492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1">
            <a:extLst>
              <a:ext uri="{FF2B5EF4-FFF2-40B4-BE49-F238E27FC236}">
                <a16:creationId xmlns:a16="http://schemas.microsoft.com/office/drawing/2014/main" id="{4D79B3C2-F795-F8E5-73B5-7863F49FD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094274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11">
            <a:extLst>
              <a:ext uri="{FF2B5EF4-FFF2-40B4-BE49-F238E27FC236}">
                <a16:creationId xmlns:a16="http://schemas.microsoft.com/office/drawing/2014/main" id="{79F08B6D-9531-B662-7033-B81963E84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171251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1">
            <a:extLst>
              <a:ext uri="{FF2B5EF4-FFF2-40B4-BE49-F238E27FC236}">
                <a16:creationId xmlns:a16="http://schemas.microsoft.com/office/drawing/2014/main" id="{46B3AE10-80BE-6EE0-1C7C-526399FF7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351429"/>
              </p:ext>
            </p:extLst>
          </p:nvPr>
        </p:nvGraphicFramePr>
        <p:xfrm>
          <a:off x="446903" y="1853091"/>
          <a:ext cx="5649097" cy="4661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125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25C6-A411-4492-7C50-2706CD6F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A6C8-5E2C-D7BE-5E26-AA388B6F4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 via crude Random Forest</a:t>
            </a:r>
          </a:p>
          <a:p>
            <a:r>
              <a:rPr lang="en-US" dirty="0"/>
              <a:t>Try several models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Extra Trees</a:t>
            </a:r>
          </a:p>
          <a:p>
            <a:pPr lvl="1"/>
            <a:r>
              <a:rPr lang="en-US" dirty="0"/>
              <a:t>Histogram Gradient Boost Classifier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kNN</a:t>
            </a:r>
            <a:r>
              <a:rPr lang="en-US" dirty="0"/>
              <a:t> to handle latitude / longitude</a:t>
            </a:r>
          </a:p>
        </p:txBody>
      </p:sp>
    </p:spTree>
    <p:extLst>
      <p:ext uri="{BB962C8B-B14F-4D97-AF65-F5344CB8AC3E}">
        <p14:creationId xmlns:p14="http://schemas.microsoft.com/office/powerpoint/2010/main" val="229820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116-D657-9D01-07B7-E4E7DC22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6529-0ED0-A257-972F-F939AE2F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2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E5D0-482F-DB14-AF8A-B7C0EAD9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306-AFD0-B2A0-37AF-57CE8686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3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752</Words>
  <Application>Microsoft Macintosh PowerPoint</Application>
  <PresentationFormat>Widescreen</PresentationFormat>
  <Paragraphs>553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Aviation Safety</vt:lpstr>
      <vt:lpstr>Problem</vt:lpstr>
      <vt:lpstr>National Travel Safety Board (NTSB) investigation database</vt:lpstr>
      <vt:lpstr>Cleaning data: imputation, category reduction </vt:lpstr>
      <vt:lpstr>Modeling approach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</dc:title>
  <dc:creator>C.J. J Argue</dc:creator>
  <cp:lastModifiedBy>C.J. J Argue</cp:lastModifiedBy>
  <cp:revision>8</cp:revision>
  <dcterms:created xsi:type="dcterms:W3CDTF">2025-06-16T13:55:09Z</dcterms:created>
  <dcterms:modified xsi:type="dcterms:W3CDTF">2025-06-24T15:45:39Z</dcterms:modified>
</cp:coreProperties>
</file>