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7" r:id="rId4"/>
    <p:sldId id="271" r:id="rId5"/>
    <p:sldId id="264" r:id="rId6"/>
    <p:sldId id="270" r:id="rId7"/>
    <p:sldId id="266" r:id="rId8"/>
    <p:sldId id="269" r:id="rId9"/>
  </p:sldIdLst>
  <p:sldSz cx="12192000" cy="6858000"/>
  <p:notesSz cx="6858000" cy="9144000"/>
  <p:custShowLst>
    <p:custShow name="Custom Show 1" id="0">
      <p:sldLst>
        <p:sld r:id="rId9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7"/>
    <p:restoredTop sz="94558"/>
  </p:normalViewPr>
  <p:slideViewPr>
    <p:cSldViewPr snapToGrid="0">
      <p:cViewPr varScale="1">
        <p:scale>
          <a:sx n="80" d="100"/>
          <a:sy n="80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CDFA8E-1EEE-EA46-84ED-D615946346B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03F11-5284-764B-8EF0-4EDB2FE5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19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D03F11-5284-764B-8EF0-4EDB2FE5ACB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88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>
                <a:highlight>
                  <a:srgbClr val="C0C0C0"/>
                </a:highlight>
              </a:rPr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126" y="1459832"/>
            <a:ext cx="11566358" cy="50330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Motivation</a:t>
            </a:r>
            <a:endParaRPr lang="en-US"/>
          </a:p>
          <a:p>
            <a:pPr lvl="1"/>
            <a:r>
              <a:rPr lang="en-US"/>
              <a:t>Increasing air travel demands call for </a:t>
            </a:r>
            <a:r>
              <a:rPr lang="en-US" b="1"/>
              <a:t>ongoing improvements</a:t>
            </a:r>
            <a:r>
              <a:rPr lang="en-US"/>
              <a:t> in aviation safety</a:t>
            </a:r>
          </a:p>
          <a:p>
            <a:pPr lvl="1"/>
            <a:r>
              <a:rPr lang="en-US"/>
              <a:t>Data-driven insights can support </a:t>
            </a:r>
            <a:r>
              <a:rPr lang="en-US" b="1"/>
              <a:t>lawmakers</a:t>
            </a:r>
            <a:r>
              <a:rPr lang="en-US"/>
              <a:t> and </a:t>
            </a:r>
            <a:r>
              <a:rPr lang="en-US" b="1"/>
              <a:t>airlines</a:t>
            </a:r>
            <a:r>
              <a:rPr lang="en-US"/>
              <a:t> in shaping </a:t>
            </a:r>
            <a:r>
              <a:rPr lang="en-US" b="1"/>
              <a:t>preventive policies</a:t>
            </a:r>
            <a:r>
              <a:rPr lang="en-US"/>
              <a:t> and </a:t>
            </a:r>
            <a:r>
              <a:rPr lang="en-US" b="1"/>
              <a:t>risk mitigation strategies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/>
              <a:t>Key Questions</a:t>
            </a:r>
            <a:endParaRPr lang="en-US"/>
          </a:p>
          <a:p>
            <a:pPr lvl="1"/>
            <a:r>
              <a:rPr lang="en-US"/>
              <a:t>What are the most influential factors that lead to </a:t>
            </a:r>
            <a:r>
              <a:rPr lang="en-US" b="1"/>
              <a:t>“severe” accident outcomes?</a:t>
            </a:r>
            <a:endParaRPr lang="en-US"/>
          </a:p>
          <a:p>
            <a:pPr lvl="1"/>
            <a:r>
              <a:rPr lang="en-US"/>
              <a:t>How have </a:t>
            </a:r>
            <a:r>
              <a:rPr lang="en-US" b="1"/>
              <a:t>accident patterns</a:t>
            </a:r>
            <a:r>
              <a:rPr lang="en-US"/>
              <a:t> evolved over time?</a:t>
            </a:r>
          </a:p>
          <a:p>
            <a:pPr lvl="1"/>
            <a:r>
              <a:rPr lang="en-US"/>
              <a:t>Can we </a:t>
            </a:r>
            <a:r>
              <a:rPr lang="en-US" b="1"/>
              <a:t>predict</a:t>
            </a:r>
            <a:r>
              <a:rPr lang="en-US"/>
              <a:t> whether a given accident will result in serious </a:t>
            </a:r>
            <a:r>
              <a:rPr lang="en-US" b="1"/>
              <a:t>aircraft damage</a:t>
            </a:r>
            <a:r>
              <a:rPr lang="en-US"/>
              <a:t> or </a:t>
            </a:r>
            <a:r>
              <a:rPr lang="en-US" b="1"/>
              <a:t>casualties</a:t>
            </a:r>
            <a:r>
              <a:rPr lang="en-US"/>
              <a:t>?</a:t>
            </a:r>
          </a:p>
          <a:p>
            <a:pPr marL="0" indent="0"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B720FC-987D-1814-AD34-C232BBDA8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54" y="33224"/>
            <a:ext cx="9055400" cy="679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1AF37-71E1-96BF-8876-F823E70E5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dirty="0"/>
              <a:t>Data Sources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3435F9D-4FA8-AC0D-84DE-02389368E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451970"/>
              </p:ext>
            </p:extLst>
          </p:nvPr>
        </p:nvGraphicFramePr>
        <p:xfrm>
          <a:off x="838200" y="1825625"/>
          <a:ext cx="10515597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6895">
                  <a:extLst>
                    <a:ext uri="{9D8B030D-6E8A-4147-A177-3AD203B41FA5}">
                      <a16:colId xmlns:a16="http://schemas.microsoft.com/office/drawing/2014/main" val="4093826305"/>
                    </a:ext>
                  </a:extLst>
                </a:gridCol>
                <a:gridCol w="4383503">
                  <a:extLst>
                    <a:ext uri="{9D8B030D-6E8A-4147-A177-3AD203B41FA5}">
                      <a16:colId xmlns:a16="http://schemas.microsoft.com/office/drawing/2014/main" val="7927454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257540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KR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41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NTSB Aviation Investigation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2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KR" dirty="0"/>
                        <a:t>T-100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122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364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screenshot of a computer&#10;&#10;Description automatically generated">
            <a:extLst>
              <a:ext uri="{FF2B5EF4-FFF2-40B4-BE49-F238E27FC236}">
                <a16:creationId xmlns:a16="http://schemas.microsoft.com/office/drawing/2014/main" id="{A08619A9-84A6-6637-867E-B9D62F0E0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16828"/>
            <a:ext cx="6006462" cy="3145529"/>
          </a:xfrm>
          <a:prstGeom prst="rect">
            <a:avLst/>
          </a:prstGeom>
        </p:spPr>
      </p:pic>
      <p:pic>
        <p:nvPicPr>
          <p:cNvPr id="16" name="Content Placeholder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7E43154-6625-AD93-B8F7-460E352E347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2114550"/>
            <a:ext cx="6006462" cy="314552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164F61-2DF4-7BBD-CED6-62A3D1B9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National Travel Safety Board (NTSB) investigation database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1B664-F68A-88A7-136D-9A4280FE2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498" y="2541586"/>
            <a:ext cx="7020702" cy="3859214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~30000 aviation investigations</a:t>
            </a:r>
            <a:br>
              <a:rPr lang="en-US" sz="3200" dirty="0"/>
            </a:br>
            <a:r>
              <a:rPr lang="en-US" sz="3200" dirty="0"/>
              <a:t>since 2008</a:t>
            </a:r>
          </a:p>
          <a:p>
            <a:r>
              <a:rPr lang="en-US" sz="3200" dirty="0"/>
              <a:t>~250 variables</a:t>
            </a:r>
          </a:p>
          <a:p>
            <a:r>
              <a:rPr lang="en-US" sz="3200" dirty="0"/>
              <a:t>.</a:t>
            </a:r>
            <a:r>
              <a:rPr lang="en-US" sz="3200" dirty="0" err="1"/>
              <a:t>mdb</a:t>
            </a:r>
            <a:r>
              <a:rPr lang="en-US" sz="3200" dirty="0"/>
              <a:t> file parsed using ‘</a:t>
            </a:r>
            <a:r>
              <a:rPr lang="en-US" sz="3200" dirty="0" err="1"/>
              <a:t>pyodbc</a:t>
            </a:r>
            <a:r>
              <a:rPr lang="en-US" sz="3200" dirty="0"/>
              <a:t>’</a:t>
            </a:r>
          </a:p>
          <a:p>
            <a:endParaRPr lang="en-US" sz="3200" dirty="0"/>
          </a:p>
          <a:p>
            <a:r>
              <a:rPr lang="en-US" sz="3200" dirty="0"/>
              <a:t>Extracted data</a:t>
            </a:r>
          </a:p>
          <a:p>
            <a:pPr lvl="1"/>
            <a:r>
              <a:rPr lang="en-US" sz="2800" dirty="0"/>
              <a:t>Selected ~50 variables</a:t>
            </a:r>
          </a:p>
          <a:p>
            <a:pPr lvl="1"/>
            <a:r>
              <a:rPr lang="en-US" sz="2800" dirty="0"/>
              <a:t>Merged columns split across files</a:t>
            </a:r>
          </a:p>
        </p:txBody>
      </p:sp>
    </p:spTree>
    <p:extLst>
      <p:ext uri="{BB962C8B-B14F-4D97-AF65-F5344CB8AC3E}">
        <p14:creationId xmlns:p14="http://schemas.microsoft.com/office/powerpoint/2010/main" val="234298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CE7DE-4081-FBFA-0D47-097C7ABE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A22F-9770-E0B3-1845-2A786B9A0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revisited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FBDE-7797-5BC0-DA05-7C9F21E21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Objective</a:t>
            </a:r>
            <a:endParaRPr lang="en-US" dirty="0"/>
          </a:p>
          <a:p>
            <a:pPr lvl="1"/>
            <a:r>
              <a:rPr lang="en-US" dirty="0"/>
              <a:t>To create a comprehensive overview of </a:t>
            </a:r>
            <a:r>
              <a:rPr lang="en-US" b="1" dirty="0"/>
              <a:t>aviation accident </a:t>
            </a:r>
            <a:r>
              <a:rPr lang="en-US" dirty="0"/>
              <a:t>in US territory during 2008 – 2022</a:t>
            </a:r>
          </a:p>
          <a:p>
            <a:pPr lvl="1"/>
            <a:r>
              <a:rPr lang="en-US" dirty="0"/>
              <a:t>To analyze key contributing factors associated with </a:t>
            </a:r>
            <a:r>
              <a:rPr lang="en-US" b="1" dirty="0"/>
              <a:t>aircraft damage and casualties</a:t>
            </a:r>
          </a:p>
          <a:p>
            <a:pPr lvl="1"/>
            <a:r>
              <a:rPr lang="en-US" dirty="0"/>
              <a:t>To develop </a:t>
            </a:r>
            <a:r>
              <a:rPr lang="en-US" b="1" dirty="0"/>
              <a:t>predictive insights</a:t>
            </a:r>
            <a:r>
              <a:rPr lang="en-US" dirty="0"/>
              <a:t> and </a:t>
            </a:r>
            <a:r>
              <a:rPr lang="en-US" b="1" dirty="0"/>
              <a:t>recommendations</a:t>
            </a:r>
            <a:r>
              <a:rPr lang="en-US" dirty="0"/>
              <a:t> for enhancing aviation safety</a:t>
            </a:r>
            <a:endParaRPr lang="en-US" dirty="0">
              <a:highlight>
                <a:srgbClr val="C0C0C0"/>
              </a:highlight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892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07095-D418-1F16-6D1B-F1B1EFC7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 &amp;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62A2E-F841-79EF-E681-C3A7C25E2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KPI: Level of accident severity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Level of Aircraft Damage	</a:t>
            </a:r>
          </a:p>
          <a:p>
            <a:pPr lvl="1"/>
            <a:r>
              <a:rPr lang="en-US" dirty="0"/>
              <a:t>Destroyed, substantial,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Proportion of injuries </a:t>
            </a:r>
          </a:p>
          <a:p>
            <a:pPr lvl="1"/>
            <a:r>
              <a:rPr lang="en-US" dirty="0"/>
              <a:t>Fatal, serious, minor, none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(Number of accidents in given month)</a:t>
            </a:r>
          </a:p>
        </p:txBody>
      </p:sp>
    </p:spTree>
    <p:extLst>
      <p:ext uri="{BB962C8B-B14F-4D97-AF65-F5344CB8AC3E}">
        <p14:creationId xmlns:p14="http://schemas.microsoft.com/office/powerpoint/2010/main" val="354496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127B-4E2A-104C-433A-42C0CE0D1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B1B8-1119-0B7F-2511-F68E9D2C68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058F13-AD8B-5B0A-FDE9-C2A7A263DD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903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220</Words>
  <Application>Microsoft Macintosh PowerPoint</Application>
  <PresentationFormat>Widescreen</PresentationFormat>
  <Paragraphs>41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Aviation Safety</vt:lpstr>
      <vt:lpstr>Problem Definition</vt:lpstr>
      <vt:lpstr>PowerPoint Presentation</vt:lpstr>
      <vt:lpstr>Data Sources</vt:lpstr>
      <vt:lpstr>National Travel Safety Board (NTSB) investigation database</vt:lpstr>
      <vt:lpstr>Problem Definition revisited</vt:lpstr>
      <vt:lpstr>KPIs &amp; Target Variables</vt:lpstr>
      <vt:lpstr>PowerPoint Presentation</vt:lpstr>
      <vt:lpstr>Custom Show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Jung, Inkee</cp:lastModifiedBy>
  <cp:revision>16</cp:revision>
  <dcterms:created xsi:type="dcterms:W3CDTF">2025-06-16T13:55:09Z</dcterms:created>
  <dcterms:modified xsi:type="dcterms:W3CDTF">2025-06-27T06:40:23Z</dcterms:modified>
</cp:coreProperties>
</file>